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2"/>
  </p:notesMasterIdLst>
  <p:sldIdLst>
    <p:sldId id="256" r:id="rId2"/>
    <p:sldId id="357" r:id="rId3"/>
    <p:sldId id="311" r:id="rId4"/>
    <p:sldId id="312" r:id="rId5"/>
    <p:sldId id="358" r:id="rId6"/>
    <p:sldId id="258" r:id="rId7"/>
    <p:sldId id="451" r:id="rId8"/>
    <p:sldId id="452" r:id="rId9"/>
    <p:sldId id="453" r:id="rId10"/>
    <p:sldId id="454" r:id="rId11"/>
    <p:sldId id="455" r:id="rId12"/>
    <p:sldId id="456" r:id="rId13"/>
    <p:sldId id="457" r:id="rId14"/>
    <p:sldId id="458" r:id="rId15"/>
    <p:sldId id="459" r:id="rId16"/>
    <p:sldId id="460" r:id="rId17"/>
    <p:sldId id="450" r:id="rId18"/>
    <p:sldId id="273" r:id="rId19"/>
    <p:sldId id="380" r:id="rId20"/>
    <p:sldId id="392" r:id="rId21"/>
    <p:sldId id="275" r:id="rId22"/>
    <p:sldId id="438" r:id="rId23"/>
    <p:sldId id="439" r:id="rId24"/>
    <p:sldId id="440" r:id="rId25"/>
    <p:sldId id="441" r:id="rId26"/>
    <p:sldId id="394" r:id="rId27"/>
    <p:sldId id="361" r:id="rId28"/>
    <p:sldId id="368" r:id="rId29"/>
    <p:sldId id="399" r:id="rId30"/>
    <p:sldId id="437" r:id="rId31"/>
    <p:sldId id="402" r:id="rId32"/>
    <p:sldId id="403" r:id="rId33"/>
    <p:sldId id="446" r:id="rId34"/>
    <p:sldId id="447" r:id="rId35"/>
    <p:sldId id="448" r:id="rId36"/>
    <p:sldId id="444" r:id="rId37"/>
    <p:sldId id="445" r:id="rId38"/>
    <p:sldId id="422" r:id="rId39"/>
    <p:sldId id="415" r:id="rId40"/>
    <p:sldId id="423" r:id="rId41"/>
    <p:sldId id="424" r:id="rId42"/>
    <p:sldId id="434" r:id="rId43"/>
    <p:sldId id="435" r:id="rId44"/>
    <p:sldId id="363" r:id="rId45"/>
    <p:sldId id="365" r:id="rId46"/>
    <p:sldId id="416" r:id="rId47"/>
    <p:sldId id="366" r:id="rId48"/>
    <p:sldId id="367" r:id="rId49"/>
    <p:sldId id="370" r:id="rId50"/>
    <p:sldId id="436" r:id="rId51"/>
    <p:sldId id="396" r:id="rId52"/>
    <p:sldId id="414" r:id="rId53"/>
    <p:sldId id="432" r:id="rId54"/>
    <p:sldId id="409" r:id="rId55"/>
    <p:sldId id="449" r:id="rId56"/>
    <p:sldId id="410" r:id="rId57"/>
    <p:sldId id="426" r:id="rId58"/>
    <p:sldId id="425" r:id="rId59"/>
    <p:sldId id="427" r:id="rId60"/>
    <p:sldId id="429" r:id="rId61"/>
    <p:sldId id="268" r:id="rId62"/>
    <p:sldId id="329" r:id="rId63"/>
    <p:sldId id="330" r:id="rId64"/>
    <p:sldId id="332" r:id="rId65"/>
    <p:sldId id="333" r:id="rId66"/>
    <p:sldId id="334" r:id="rId67"/>
    <p:sldId id="335" r:id="rId68"/>
    <p:sldId id="279" r:id="rId69"/>
    <p:sldId id="307" r:id="rId70"/>
    <p:sldId id="308" r:id="rId71"/>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588" autoAdjust="0"/>
    <p:restoredTop sz="99822" autoAdjust="0"/>
  </p:normalViewPr>
  <p:slideViewPr>
    <p:cSldViewPr>
      <p:cViewPr>
        <p:scale>
          <a:sx n="70" d="100"/>
          <a:sy n="70" d="100"/>
        </p:scale>
        <p:origin x="-1368" y="-180"/>
      </p:cViewPr>
      <p:guideLst>
        <p:guide orient="horz" pos="2160"/>
        <p:guide pos="2880"/>
      </p:guideLst>
    </p:cSldViewPr>
  </p:slideViewPr>
  <p:outlineViewPr>
    <p:cViewPr>
      <p:scale>
        <a:sx n="33" d="100"/>
        <a:sy n="33" d="100"/>
      </p:scale>
      <p:origin x="0" y="732"/>
    </p:cViewPr>
  </p:outlineViewPr>
  <p:notesTextViewPr>
    <p:cViewPr>
      <p:scale>
        <a:sx n="1" d="1"/>
        <a:sy n="1" d="1"/>
      </p:scale>
      <p:origin x="0" y="0"/>
    </p:cViewPr>
  </p:notesTextViewPr>
  <p:sorterViewPr>
    <p:cViewPr>
      <p:scale>
        <a:sx n="40" d="100"/>
        <a:sy n="4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E786F38-22C0-42F9-A4F0-F408547E378E}" type="datetimeFigureOut">
              <a:rPr lang="en-GB" smtClean="0"/>
              <a:t>10/09/2013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9C76EDF-C013-4460-BD2F-74B7ADA7ADDB}" type="slidenum">
              <a:rPr lang="en-GB" smtClean="0"/>
              <a:t>‹#›</a:t>
            </a:fld>
            <a:endParaRPr lang="en-GB"/>
          </a:p>
        </p:txBody>
      </p:sp>
    </p:spTree>
    <p:extLst>
      <p:ext uri="{BB962C8B-B14F-4D97-AF65-F5344CB8AC3E}">
        <p14:creationId xmlns:p14="http://schemas.microsoft.com/office/powerpoint/2010/main" val="2199944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9C76EDF-C013-4460-BD2F-74B7ADA7ADDB}" type="slidenum">
              <a:rPr lang="en-GB" smtClean="0"/>
              <a:t>6</a:t>
            </a:fld>
            <a:endParaRPr lang="en-GB"/>
          </a:p>
        </p:txBody>
      </p:sp>
    </p:spTree>
    <p:extLst>
      <p:ext uri="{BB962C8B-B14F-4D97-AF65-F5344CB8AC3E}">
        <p14:creationId xmlns:p14="http://schemas.microsoft.com/office/powerpoint/2010/main" val="2260890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9C76EDF-C013-4460-BD2F-74B7ADA7ADDB}" type="slidenum">
              <a:rPr lang="en-GB" smtClean="0"/>
              <a:t>12</a:t>
            </a:fld>
            <a:endParaRPr lang="en-GB"/>
          </a:p>
        </p:txBody>
      </p:sp>
    </p:spTree>
    <p:extLst>
      <p:ext uri="{BB962C8B-B14F-4D97-AF65-F5344CB8AC3E}">
        <p14:creationId xmlns:p14="http://schemas.microsoft.com/office/powerpoint/2010/main" val="2260890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9C76EDF-C013-4460-BD2F-74B7ADA7ADDB}" type="slidenum">
              <a:rPr lang="en-GB" smtClean="0"/>
              <a:t>33</a:t>
            </a:fld>
            <a:endParaRPr lang="en-GB"/>
          </a:p>
        </p:txBody>
      </p:sp>
    </p:spTree>
    <p:extLst>
      <p:ext uri="{BB962C8B-B14F-4D97-AF65-F5344CB8AC3E}">
        <p14:creationId xmlns:p14="http://schemas.microsoft.com/office/powerpoint/2010/main" val="2260890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9C76EDF-C013-4460-BD2F-74B7ADA7ADDB}" type="slidenum">
              <a:rPr lang="en-GB" smtClean="0"/>
              <a:t>37</a:t>
            </a:fld>
            <a:endParaRPr lang="en-GB"/>
          </a:p>
        </p:txBody>
      </p:sp>
    </p:spTree>
    <p:extLst>
      <p:ext uri="{BB962C8B-B14F-4D97-AF65-F5344CB8AC3E}">
        <p14:creationId xmlns:p14="http://schemas.microsoft.com/office/powerpoint/2010/main" val="2260890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880A6536-69BC-48EC-B77E-F6BE57485C4B}" type="slidenum">
              <a:rPr lang="en-US" smtClean="0"/>
              <a:pPr/>
              <a:t>46</a:t>
            </a:fld>
            <a:endParaRPr lang="en-US"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4725">
              <a:defRPr>
                <a:solidFill>
                  <a:schemeClr val="tx1"/>
                </a:solidFill>
                <a:latin typeface="Arial" charset="0"/>
              </a:defRPr>
            </a:lvl1pPr>
            <a:lvl2pPr marL="742950" indent="-285750" defTabSz="974725">
              <a:defRPr>
                <a:solidFill>
                  <a:schemeClr val="tx1"/>
                </a:solidFill>
                <a:latin typeface="Arial" charset="0"/>
              </a:defRPr>
            </a:lvl2pPr>
            <a:lvl3pPr marL="1143000" indent="-228600" defTabSz="974725">
              <a:defRPr>
                <a:solidFill>
                  <a:schemeClr val="tx1"/>
                </a:solidFill>
                <a:latin typeface="Arial" charset="0"/>
              </a:defRPr>
            </a:lvl3pPr>
            <a:lvl4pPr marL="1600200" indent="-228600" defTabSz="974725">
              <a:defRPr>
                <a:solidFill>
                  <a:schemeClr val="tx1"/>
                </a:solidFill>
                <a:latin typeface="Arial" charset="0"/>
              </a:defRPr>
            </a:lvl4pPr>
            <a:lvl5pPr marL="2057400" indent="-228600" defTabSz="974725">
              <a:defRPr>
                <a:solidFill>
                  <a:schemeClr val="tx1"/>
                </a:solidFill>
                <a:latin typeface="Arial" charset="0"/>
              </a:defRPr>
            </a:lvl5pPr>
            <a:lvl6pPr marL="2514600" indent="-228600" defTabSz="974725" eaLnBrk="0" fontAlgn="base" hangingPunct="0">
              <a:spcBef>
                <a:spcPct val="0"/>
              </a:spcBef>
              <a:spcAft>
                <a:spcPct val="0"/>
              </a:spcAft>
              <a:defRPr>
                <a:solidFill>
                  <a:schemeClr val="tx1"/>
                </a:solidFill>
                <a:latin typeface="Arial" charset="0"/>
              </a:defRPr>
            </a:lvl6pPr>
            <a:lvl7pPr marL="2971800" indent="-228600" defTabSz="974725" eaLnBrk="0" fontAlgn="base" hangingPunct="0">
              <a:spcBef>
                <a:spcPct val="0"/>
              </a:spcBef>
              <a:spcAft>
                <a:spcPct val="0"/>
              </a:spcAft>
              <a:defRPr>
                <a:solidFill>
                  <a:schemeClr val="tx1"/>
                </a:solidFill>
                <a:latin typeface="Arial" charset="0"/>
              </a:defRPr>
            </a:lvl7pPr>
            <a:lvl8pPr marL="3429000" indent="-228600" defTabSz="974725" eaLnBrk="0" fontAlgn="base" hangingPunct="0">
              <a:spcBef>
                <a:spcPct val="0"/>
              </a:spcBef>
              <a:spcAft>
                <a:spcPct val="0"/>
              </a:spcAft>
              <a:defRPr>
                <a:solidFill>
                  <a:schemeClr val="tx1"/>
                </a:solidFill>
                <a:latin typeface="Arial" charset="0"/>
              </a:defRPr>
            </a:lvl8pPr>
            <a:lvl9pPr marL="3886200" indent="-228600" defTabSz="974725" eaLnBrk="0" fontAlgn="base" hangingPunct="0">
              <a:spcBef>
                <a:spcPct val="0"/>
              </a:spcBef>
              <a:spcAft>
                <a:spcPct val="0"/>
              </a:spcAft>
              <a:defRPr>
                <a:solidFill>
                  <a:schemeClr val="tx1"/>
                </a:solidFill>
                <a:latin typeface="Arial" charset="0"/>
              </a:defRPr>
            </a:lvl9pPr>
          </a:lstStyle>
          <a:p>
            <a:fld id="{BB4722FE-ECCA-45EF-900B-337446B3DD2C}" type="slidenum">
              <a:rPr lang="en-US" smtClean="0"/>
              <a:pPr/>
              <a:t>61</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F145A3F-F2FE-4331-AF24-684CC9C444AE}" type="datetimeFigureOut">
              <a:rPr lang="en-GB" smtClean="0"/>
              <a:t>10/09/2013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0E5FBB-7512-4EFD-A33E-D3037BDB8F38}" type="slidenum">
              <a:rPr lang="en-GB" smtClean="0"/>
              <a:t>‹#›</a:t>
            </a:fld>
            <a:endParaRPr lang="en-GB"/>
          </a:p>
        </p:txBody>
      </p:sp>
    </p:spTree>
    <p:extLst>
      <p:ext uri="{BB962C8B-B14F-4D97-AF65-F5344CB8AC3E}">
        <p14:creationId xmlns:p14="http://schemas.microsoft.com/office/powerpoint/2010/main" val="1646077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145A3F-F2FE-4331-AF24-684CC9C444AE}" type="datetimeFigureOut">
              <a:rPr lang="en-GB" smtClean="0"/>
              <a:t>10/09/2013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0E5FBB-7512-4EFD-A33E-D3037BDB8F38}" type="slidenum">
              <a:rPr lang="en-GB" smtClean="0"/>
              <a:t>‹#›</a:t>
            </a:fld>
            <a:endParaRPr lang="en-GB"/>
          </a:p>
        </p:txBody>
      </p:sp>
    </p:spTree>
    <p:extLst>
      <p:ext uri="{BB962C8B-B14F-4D97-AF65-F5344CB8AC3E}">
        <p14:creationId xmlns:p14="http://schemas.microsoft.com/office/powerpoint/2010/main" val="862479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145A3F-F2FE-4331-AF24-684CC9C444AE}" type="datetimeFigureOut">
              <a:rPr lang="en-GB" smtClean="0"/>
              <a:t>10/09/2013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0E5FBB-7512-4EFD-A33E-D3037BDB8F38}" type="slidenum">
              <a:rPr lang="en-GB" smtClean="0"/>
              <a:t>‹#›</a:t>
            </a:fld>
            <a:endParaRPr lang="en-GB"/>
          </a:p>
        </p:txBody>
      </p:sp>
    </p:spTree>
    <p:extLst>
      <p:ext uri="{BB962C8B-B14F-4D97-AF65-F5344CB8AC3E}">
        <p14:creationId xmlns:p14="http://schemas.microsoft.com/office/powerpoint/2010/main" val="993210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145A3F-F2FE-4331-AF24-684CC9C444AE}" type="datetimeFigureOut">
              <a:rPr lang="en-GB" smtClean="0"/>
              <a:t>10/09/2013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0E5FBB-7512-4EFD-A33E-D3037BDB8F38}" type="slidenum">
              <a:rPr lang="en-GB" smtClean="0"/>
              <a:t>‹#›</a:t>
            </a:fld>
            <a:endParaRPr lang="en-GB"/>
          </a:p>
        </p:txBody>
      </p:sp>
    </p:spTree>
    <p:extLst>
      <p:ext uri="{BB962C8B-B14F-4D97-AF65-F5344CB8AC3E}">
        <p14:creationId xmlns:p14="http://schemas.microsoft.com/office/powerpoint/2010/main" val="932916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145A3F-F2FE-4331-AF24-684CC9C444AE}" type="datetimeFigureOut">
              <a:rPr lang="en-GB" smtClean="0"/>
              <a:t>10/09/2013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0E5FBB-7512-4EFD-A33E-D3037BDB8F38}" type="slidenum">
              <a:rPr lang="en-GB" smtClean="0"/>
              <a:t>‹#›</a:t>
            </a:fld>
            <a:endParaRPr lang="en-GB"/>
          </a:p>
        </p:txBody>
      </p:sp>
    </p:spTree>
    <p:extLst>
      <p:ext uri="{BB962C8B-B14F-4D97-AF65-F5344CB8AC3E}">
        <p14:creationId xmlns:p14="http://schemas.microsoft.com/office/powerpoint/2010/main" val="3064816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F145A3F-F2FE-4331-AF24-684CC9C444AE}" type="datetimeFigureOut">
              <a:rPr lang="en-GB" smtClean="0"/>
              <a:t>10/09/2013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0E5FBB-7512-4EFD-A33E-D3037BDB8F38}" type="slidenum">
              <a:rPr lang="en-GB" smtClean="0"/>
              <a:t>‹#›</a:t>
            </a:fld>
            <a:endParaRPr lang="en-GB"/>
          </a:p>
        </p:txBody>
      </p:sp>
    </p:spTree>
    <p:extLst>
      <p:ext uri="{BB962C8B-B14F-4D97-AF65-F5344CB8AC3E}">
        <p14:creationId xmlns:p14="http://schemas.microsoft.com/office/powerpoint/2010/main" val="2223602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F145A3F-F2FE-4331-AF24-684CC9C444AE}" type="datetimeFigureOut">
              <a:rPr lang="en-GB" smtClean="0"/>
              <a:t>10/09/2013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D0E5FBB-7512-4EFD-A33E-D3037BDB8F38}" type="slidenum">
              <a:rPr lang="en-GB" smtClean="0"/>
              <a:t>‹#›</a:t>
            </a:fld>
            <a:endParaRPr lang="en-GB"/>
          </a:p>
        </p:txBody>
      </p:sp>
    </p:spTree>
    <p:extLst>
      <p:ext uri="{BB962C8B-B14F-4D97-AF65-F5344CB8AC3E}">
        <p14:creationId xmlns:p14="http://schemas.microsoft.com/office/powerpoint/2010/main" val="28707329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F145A3F-F2FE-4331-AF24-684CC9C444AE}" type="datetimeFigureOut">
              <a:rPr lang="en-GB" smtClean="0"/>
              <a:t>10/09/2013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D0E5FBB-7512-4EFD-A33E-D3037BDB8F38}" type="slidenum">
              <a:rPr lang="en-GB" smtClean="0"/>
              <a:t>‹#›</a:t>
            </a:fld>
            <a:endParaRPr lang="en-GB"/>
          </a:p>
        </p:txBody>
      </p:sp>
    </p:spTree>
    <p:extLst>
      <p:ext uri="{BB962C8B-B14F-4D97-AF65-F5344CB8AC3E}">
        <p14:creationId xmlns:p14="http://schemas.microsoft.com/office/powerpoint/2010/main" val="2447635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145A3F-F2FE-4331-AF24-684CC9C444AE}" type="datetimeFigureOut">
              <a:rPr lang="en-GB" smtClean="0"/>
              <a:t>10/09/2013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D0E5FBB-7512-4EFD-A33E-D3037BDB8F38}" type="slidenum">
              <a:rPr lang="en-GB" smtClean="0"/>
              <a:t>‹#›</a:t>
            </a:fld>
            <a:endParaRPr lang="en-GB"/>
          </a:p>
        </p:txBody>
      </p:sp>
    </p:spTree>
    <p:extLst>
      <p:ext uri="{BB962C8B-B14F-4D97-AF65-F5344CB8AC3E}">
        <p14:creationId xmlns:p14="http://schemas.microsoft.com/office/powerpoint/2010/main" val="2492714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45A3F-F2FE-4331-AF24-684CC9C444AE}" type="datetimeFigureOut">
              <a:rPr lang="en-GB" smtClean="0"/>
              <a:t>10/09/2013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0E5FBB-7512-4EFD-A33E-D3037BDB8F38}" type="slidenum">
              <a:rPr lang="en-GB" smtClean="0"/>
              <a:t>‹#›</a:t>
            </a:fld>
            <a:endParaRPr lang="en-GB"/>
          </a:p>
        </p:txBody>
      </p:sp>
    </p:spTree>
    <p:extLst>
      <p:ext uri="{BB962C8B-B14F-4D97-AF65-F5344CB8AC3E}">
        <p14:creationId xmlns:p14="http://schemas.microsoft.com/office/powerpoint/2010/main" val="1949528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45A3F-F2FE-4331-AF24-684CC9C444AE}" type="datetimeFigureOut">
              <a:rPr lang="en-GB" smtClean="0"/>
              <a:t>10/09/2013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0E5FBB-7512-4EFD-A33E-D3037BDB8F38}" type="slidenum">
              <a:rPr lang="en-GB" smtClean="0"/>
              <a:t>‹#›</a:t>
            </a:fld>
            <a:endParaRPr lang="en-GB"/>
          </a:p>
        </p:txBody>
      </p:sp>
    </p:spTree>
    <p:extLst>
      <p:ext uri="{BB962C8B-B14F-4D97-AF65-F5344CB8AC3E}">
        <p14:creationId xmlns:p14="http://schemas.microsoft.com/office/powerpoint/2010/main" val="3710172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145A3F-F2FE-4331-AF24-684CC9C444AE}" type="datetimeFigureOut">
              <a:rPr lang="en-GB" smtClean="0"/>
              <a:t>10/09/2013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0E5FBB-7512-4EFD-A33E-D3037BDB8F38}" type="slidenum">
              <a:rPr lang="en-GB" smtClean="0"/>
              <a:t>‹#›</a:t>
            </a:fld>
            <a:endParaRPr lang="en-GB"/>
          </a:p>
        </p:txBody>
      </p:sp>
    </p:spTree>
    <p:extLst>
      <p:ext uri="{BB962C8B-B14F-4D97-AF65-F5344CB8AC3E}">
        <p14:creationId xmlns:p14="http://schemas.microsoft.com/office/powerpoint/2010/main" val="17163395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emf"/><Relationship Id="rId4" Type="http://schemas.openxmlformats.org/officeDocument/2006/relationships/image" Target="../media/image34.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 Id="rId5" Type="http://schemas.openxmlformats.org/officeDocument/2006/relationships/image" Target="../media/image49.png"/><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5.png"/><Relationship Id="rId7" Type="http://schemas.openxmlformats.org/officeDocument/2006/relationships/image" Target="../media/image53.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28.xml.rels><?xml version="1.0" encoding="UTF-8" standalone="yes"?>
<Relationships xmlns="http://schemas.openxmlformats.org/package/2006/relationships"><Relationship Id="rId8" Type="http://schemas.openxmlformats.org/officeDocument/2006/relationships/image" Target="../media/image9.gif"/><Relationship Id="rId3" Type="http://schemas.openxmlformats.org/officeDocument/2006/relationships/image" Target="../media/image4.emf"/><Relationship Id="rId7" Type="http://schemas.openxmlformats.org/officeDocument/2006/relationships/image" Target="../media/image8.gif"/><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7.gif"/><Relationship Id="rId11" Type="http://schemas.openxmlformats.org/officeDocument/2006/relationships/image" Target="../media/image12.gif"/><Relationship Id="rId5" Type="http://schemas.openxmlformats.org/officeDocument/2006/relationships/image" Target="../media/image6.gif"/><Relationship Id="rId10" Type="http://schemas.openxmlformats.org/officeDocument/2006/relationships/image" Target="../media/image11.gif"/><Relationship Id="rId4" Type="http://schemas.openxmlformats.org/officeDocument/2006/relationships/image" Target="../media/image5.gif"/><Relationship Id="rId9" Type="http://schemas.openxmlformats.org/officeDocument/2006/relationships/image" Target="../media/image10.gif"/></Relationships>
</file>

<file path=ppt/slides/_rels/slide2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emf"/><Relationship Id="rId1" Type="http://schemas.openxmlformats.org/officeDocument/2006/relationships/slideLayout" Target="../slideLayouts/slideLayout2.xml"/><Relationship Id="rId5" Type="http://schemas.openxmlformats.org/officeDocument/2006/relationships/image" Target="../media/image67.emf"/><Relationship Id="rId4" Type="http://schemas.openxmlformats.org/officeDocument/2006/relationships/image" Target="../media/image6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4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4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2.xml"/><Relationship Id="rId5" Type="http://schemas.openxmlformats.org/officeDocument/2006/relationships/image" Target="../media/image12.gif"/><Relationship Id="rId4" Type="http://schemas.openxmlformats.org/officeDocument/2006/relationships/image" Target="../media/image11.gif"/></Relationships>
</file>

<file path=ppt/slides/_rels/slide4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2.xml"/><Relationship Id="rId5" Type="http://schemas.openxmlformats.org/officeDocument/2006/relationships/image" Target="../media/image8.gif"/><Relationship Id="rId4" Type="http://schemas.openxmlformats.org/officeDocument/2006/relationships/image" Target="../media/image7.gif"/></Relationships>
</file>

<file path=ppt/slides/_rels/slide49.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image" Target="../media/image7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2.xml"/><Relationship Id="rId5" Type="http://schemas.openxmlformats.org/officeDocument/2006/relationships/image" Target="../media/image80.jpeg"/><Relationship Id="rId4" Type="http://schemas.openxmlformats.org/officeDocument/2006/relationships/image" Target="../media/image79.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jpeg"/><Relationship Id="rId1" Type="http://schemas.openxmlformats.org/officeDocument/2006/relationships/slideLayout" Target="../slideLayouts/slideLayout2.xml"/><Relationship Id="rId4" Type="http://schemas.openxmlformats.org/officeDocument/2006/relationships/image" Target="../media/image83.jpeg"/></Relationships>
</file>

<file path=ppt/slides/_rels/slide6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62.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gif"/><Relationship Id="rId3" Type="http://schemas.openxmlformats.org/officeDocument/2006/relationships/image" Target="../media/image4.emf"/><Relationship Id="rId7" Type="http://schemas.openxmlformats.org/officeDocument/2006/relationships/image" Target="../media/image8.gif"/><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7.gif"/><Relationship Id="rId11" Type="http://schemas.openxmlformats.org/officeDocument/2006/relationships/image" Target="../media/image12.gif"/><Relationship Id="rId5" Type="http://schemas.openxmlformats.org/officeDocument/2006/relationships/image" Target="../media/image6.gif"/><Relationship Id="rId10" Type="http://schemas.openxmlformats.org/officeDocument/2006/relationships/image" Target="../media/image11.gif"/><Relationship Id="rId4" Type="http://schemas.openxmlformats.org/officeDocument/2006/relationships/image" Target="../media/image5.gif"/><Relationship Id="rId9" Type="http://schemas.openxmlformats.org/officeDocument/2006/relationships/image" Target="../media/image10.gif"/></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MBW-MQW in the LHC</a:t>
            </a:r>
            <a:endParaRPr lang="en-GB" dirty="0"/>
          </a:p>
        </p:txBody>
      </p:sp>
      <p:sp>
        <p:nvSpPr>
          <p:cNvPr id="3" name="Subtitle 2"/>
          <p:cNvSpPr>
            <a:spLocks noGrp="1"/>
          </p:cNvSpPr>
          <p:nvPr>
            <p:ph type="subTitle" idx="1"/>
          </p:nvPr>
        </p:nvSpPr>
        <p:spPr>
          <a:xfrm>
            <a:off x="179512" y="3356992"/>
            <a:ext cx="8712968" cy="2664296"/>
          </a:xfrm>
        </p:spPr>
        <p:txBody>
          <a:bodyPr>
            <a:normAutofit fontScale="47500" lnSpcReduction="20000"/>
          </a:bodyPr>
          <a:lstStyle/>
          <a:p>
            <a:r>
              <a:rPr lang="en-GB" dirty="0"/>
              <a:t>C</a:t>
            </a:r>
            <a:r>
              <a:rPr lang="en-GB" dirty="0" smtClean="0"/>
              <a:t>onsiderations on expected life and available options</a:t>
            </a:r>
          </a:p>
          <a:p>
            <a:r>
              <a:rPr lang="en-GB" dirty="0" smtClean="0"/>
              <a:t>Presented by P. </a:t>
            </a:r>
            <a:r>
              <a:rPr lang="en-GB" dirty="0" err="1" smtClean="0"/>
              <a:t>Fessia</a:t>
            </a:r>
            <a:endParaRPr lang="en-GB" dirty="0" smtClean="0"/>
          </a:p>
          <a:p>
            <a:endParaRPr lang="en-GB" dirty="0" smtClean="0"/>
          </a:p>
          <a:p>
            <a:r>
              <a:rPr lang="en-GB" dirty="0" smtClean="0">
                <a:solidFill>
                  <a:schemeClr val="tx1">
                    <a:lumMod val="50000"/>
                    <a:lumOff val="50000"/>
                  </a:schemeClr>
                </a:solidFill>
              </a:rPr>
              <a:t> </a:t>
            </a:r>
            <a:r>
              <a:rPr lang="en-GB" dirty="0" err="1" smtClean="0">
                <a:solidFill>
                  <a:schemeClr val="tx1">
                    <a:lumMod val="50000"/>
                    <a:lumOff val="50000"/>
                  </a:schemeClr>
                </a:solidFill>
              </a:rPr>
              <a:t>Fluka</a:t>
            </a:r>
            <a:r>
              <a:rPr lang="en-GB" dirty="0" smtClean="0">
                <a:solidFill>
                  <a:schemeClr val="tx1">
                    <a:lumMod val="50000"/>
                    <a:lumOff val="50000"/>
                  </a:schemeClr>
                </a:solidFill>
              </a:rPr>
              <a:t> analysis: </a:t>
            </a:r>
            <a:r>
              <a:rPr lang="en-GB" dirty="0">
                <a:solidFill>
                  <a:schemeClr val="tx1">
                    <a:lumMod val="50000"/>
                    <a:lumOff val="50000"/>
                  </a:schemeClr>
                </a:solidFill>
              </a:rPr>
              <a:t>Francesco </a:t>
            </a:r>
            <a:r>
              <a:rPr lang="en-GB" dirty="0" smtClean="0">
                <a:solidFill>
                  <a:schemeClr val="tx1">
                    <a:lumMod val="50000"/>
                    <a:lumOff val="50000"/>
                  </a:schemeClr>
                </a:solidFill>
              </a:rPr>
              <a:t>Cerutti, </a:t>
            </a:r>
            <a:r>
              <a:rPr lang="en-GB" dirty="0">
                <a:solidFill>
                  <a:schemeClr val="tx1">
                    <a:lumMod val="50000"/>
                    <a:lumOff val="50000"/>
                  </a:schemeClr>
                </a:solidFill>
              </a:rPr>
              <a:t>A</a:t>
            </a:r>
            <a:r>
              <a:rPr lang="en-GB" dirty="0" smtClean="0">
                <a:solidFill>
                  <a:schemeClr val="tx1">
                    <a:lumMod val="50000"/>
                    <a:lumOff val="50000"/>
                  </a:schemeClr>
                </a:solidFill>
              </a:rPr>
              <a:t>nton </a:t>
            </a:r>
            <a:r>
              <a:rPr lang="en-GB" dirty="0" err="1">
                <a:solidFill>
                  <a:schemeClr val="tx1">
                    <a:lumMod val="50000"/>
                    <a:lumOff val="50000"/>
                  </a:schemeClr>
                </a:solidFill>
              </a:rPr>
              <a:t>L</a:t>
            </a:r>
            <a:r>
              <a:rPr lang="en-GB" dirty="0" err="1" smtClean="0">
                <a:solidFill>
                  <a:schemeClr val="tx1">
                    <a:lumMod val="50000"/>
                    <a:lumOff val="50000"/>
                  </a:schemeClr>
                </a:solidFill>
              </a:rPr>
              <a:t>echner</a:t>
            </a:r>
            <a:r>
              <a:rPr lang="en-GB" dirty="0" smtClean="0">
                <a:solidFill>
                  <a:schemeClr val="tx1">
                    <a:lumMod val="50000"/>
                    <a:lumOff val="50000"/>
                  </a:schemeClr>
                </a:solidFill>
              </a:rPr>
              <a:t>, </a:t>
            </a:r>
            <a:r>
              <a:rPr lang="en-GB" dirty="0" err="1">
                <a:solidFill>
                  <a:schemeClr val="tx1">
                    <a:lumMod val="50000"/>
                    <a:lumOff val="50000"/>
                  </a:schemeClr>
                </a:solidFill>
              </a:rPr>
              <a:t>Eleftherios</a:t>
            </a:r>
            <a:r>
              <a:rPr lang="en-GB" dirty="0">
                <a:solidFill>
                  <a:schemeClr val="tx1">
                    <a:lumMod val="50000"/>
                    <a:lumOff val="50000"/>
                  </a:schemeClr>
                </a:solidFill>
              </a:rPr>
              <a:t> </a:t>
            </a:r>
            <a:r>
              <a:rPr lang="en-GB" dirty="0" err="1" smtClean="0">
                <a:solidFill>
                  <a:schemeClr val="tx1">
                    <a:lumMod val="50000"/>
                    <a:lumOff val="50000"/>
                  </a:schemeClr>
                </a:solidFill>
              </a:rPr>
              <a:t>Skordis</a:t>
            </a:r>
            <a:endParaRPr lang="en-GB" dirty="0" smtClean="0">
              <a:solidFill>
                <a:schemeClr val="tx1">
                  <a:lumMod val="50000"/>
                  <a:lumOff val="50000"/>
                </a:schemeClr>
              </a:solidFill>
            </a:endParaRPr>
          </a:p>
          <a:p>
            <a:r>
              <a:rPr lang="en-GB" dirty="0" smtClean="0">
                <a:solidFill>
                  <a:schemeClr val="tx1">
                    <a:lumMod val="50000"/>
                    <a:lumOff val="50000"/>
                  </a:schemeClr>
                </a:solidFill>
              </a:rPr>
              <a:t>Collimation input: </a:t>
            </a:r>
            <a:r>
              <a:rPr lang="en-GB" dirty="0" err="1">
                <a:solidFill>
                  <a:schemeClr val="tx1">
                    <a:lumMod val="50000"/>
                    <a:lumOff val="50000"/>
                  </a:schemeClr>
                </a:solidFill>
              </a:rPr>
              <a:t>R</a:t>
            </a:r>
            <a:r>
              <a:rPr lang="en-GB" dirty="0" err="1" smtClean="0">
                <a:solidFill>
                  <a:schemeClr val="tx1">
                    <a:lumMod val="50000"/>
                    <a:lumOff val="50000"/>
                  </a:schemeClr>
                </a:solidFill>
              </a:rPr>
              <a:t>odrick</a:t>
            </a:r>
            <a:r>
              <a:rPr lang="en-GB" dirty="0" smtClean="0">
                <a:solidFill>
                  <a:schemeClr val="tx1">
                    <a:lumMod val="50000"/>
                    <a:lumOff val="50000"/>
                  </a:schemeClr>
                </a:solidFill>
              </a:rPr>
              <a:t> </a:t>
            </a:r>
            <a:r>
              <a:rPr lang="en-GB" dirty="0">
                <a:solidFill>
                  <a:schemeClr val="tx1">
                    <a:lumMod val="50000"/>
                    <a:lumOff val="50000"/>
                  </a:schemeClr>
                </a:solidFill>
              </a:rPr>
              <a:t>B</a:t>
            </a:r>
            <a:r>
              <a:rPr lang="en-GB" dirty="0" smtClean="0">
                <a:solidFill>
                  <a:schemeClr val="tx1">
                    <a:lumMod val="50000"/>
                    <a:lumOff val="50000"/>
                  </a:schemeClr>
                </a:solidFill>
              </a:rPr>
              <a:t>ruce, </a:t>
            </a:r>
            <a:r>
              <a:rPr lang="en-GB" dirty="0">
                <a:solidFill>
                  <a:schemeClr val="tx1">
                    <a:lumMod val="50000"/>
                    <a:lumOff val="50000"/>
                  </a:schemeClr>
                </a:solidFill>
              </a:rPr>
              <a:t>S</a:t>
            </a:r>
            <a:r>
              <a:rPr lang="en-GB" dirty="0" smtClean="0">
                <a:solidFill>
                  <a:schemeClr val="tx1">
                    <a:lumMod val="50000"/>
                    <a:lumOff val="50000"/>
                  </a:schemeClr>
                </a:solidFill>
              </a:rPr>
              <a:t>tefano </a:t>
            </a:r>
            <a:r>
              <a:rPr lang="en-GB" dirty="0">
                <a:solidFill>
                  <a:schemeClr val="tx1">
                    <a:lumMod val="50000"/>
                    <a:lumOff val="50000"/>
                  </a:schemeClr>
                </a:solidFill>
              </a:rPr>
              <a:t>R</a:t>
            </a:r>
            <a:r>
              <a:rPr lang="en-GB" dirty="0" smtClean="0">
                <a:solidFill>
                  <a:schemeClr val="tx1">
                    <a:lumMod val="50000"/>
                    <a:lumOff val="50000"/>
                  </a:schemeClr>
                </a:solidFill>
              </a:rPr>
              <a:t>edaelli , </a:t>
            </a:r>
            <a:r>
              <a:rPr lang="pt-BR" dirty="0">
                <a:solidFill>
                  <a:schemeClr val="tx1">
                    <a:lumMod val="50000"/>
                    <a:lumOff val="50000"/>
                  </a:schemeClr>
                </a:solidFill>
              </a:rPr>
              <a:t>Belen Maria Salvachua Ferrando </a:t>
            </a:r>
            <a:r>
              <a:rPr lang="pt-BR" dirty="0" smtClean="0">
                <a:solidFill>
                  <a:schemeClr val="tx1">
                    <a:lumMod val="50000"/>
                    <a:lumOff val="50000"/>
                  </a:schemeClr>
                </a:solidFill>
              </a:rPr>
              <a:t>, Elena Quaranta</a:t>
            </a:r>
          </a:p>
          <a:p>
            <a:r>
              <a:rPr lang="en-GB" dirty="0" smtClean="0">
                <a:solidFill>
                  <a:schemeClr val="tx1">
                    <a:lumMod val="50000"/>
                    <a:lumOff val="50000"/>
                  </a:schemeClr>
                </a:solidFill>
              </a:rPr>
              <a:t>MNC team: Paolo </a:t>
            </a:r>
            <a:r>
              <a:rPr lang="en-GB" dirty="0" err="1" smtClean="0">
                <a:solidFill>
                  <a:schemeClr val="tx1">
                    <a:lumMod val="50000"/>
                    <a:lumOff val="50000"/>
                  </a:schemeClr>
                </a:solidFill>
              </a:rPr>
              <a:t>Fessia</a:t>
            </a:r>
            <a:r>
              <a:rPr lang="en-GB" dirty="0" smtClean="0">
                <a:solidFill>
                  <a:schemeClr val="tx1">
                    <a:lumMod val="50000"/>
                    <a:lumOff val="50000"/>
                  </a:schemeClr>
                </a:solidFill>
              </a:rPr>
              <a:t>, Pierre </a:t>
            </a:r>
            <a:r>
              <a:rPr lang="en-GB" dirty="0">
                <a:solidFill>
                  <a:schemeClr val="tx1">
                    <a:lumMod val="50000"/>
                    <a:lumOff val="50000"/>
                  </a:schemeClr>
                </a:solidFill>
              </a:rPr>
              <a:t>Alexandre Thonet, D. </a:t>
            </a:r>
            <a:r>
              <a:rPr lang="en-GB" dirty="0" err="1">
                <a:solidFill>
                  <a:schemeClr val="tx1">
                    <a:lumMod val="50000"/>
                    <a:lumOff val="50000"/>
                  </a:schemeClr>
                </a:solidFill>
              </a:rPr>
              <a:t>Tommasini</a:t>
            </a:r>
            <a:endParaRPr lang="en-GB" dirty="0">
              <a:solidFill>
                <a:schemeClr val="tx1">
                  <a:lumMod val="50000"/>
                  <a:lumOff val="50000"/>
                </a:schemeClr>
              </a:solidFill>
            </a:endParaRPr>
          </a:p>
          <a:p>
            <a:r>
              <a:rPr lang="en-GB" dirty="0" smtClean="0">
                <a:solidFill>
                  <a:schemeClr val="tx1">
                    <a:lumMod val="50000"/>
                    <a:lumOff val="50000"/>
                  </a:schemeClr>
                </a:solidFill>
              </a:rPr>
              <a:t>Power Converter:</a:t>
            </a:r>
            <a:r>
              <a:rPr lang="en-GB" dirty="0">
                <a:solidFill>
                  <a:schemeClr val="tx1">
                    <a:lumMod val="50000"/>
                    <a:lumOff val="50000"/>
                  </a:schemeClr>
                </a:solidFill>
              </a:rPr>
              <a:t> Hugues Thiesen</a:t>
            </a:r>
            <a:endParaRPr lang="en-GB" dirty="0" smtClean="0">
              <a:solidFill>
                <a:schemeClr val="tx1">
                  <a:lumMod val="50000"/>
                  <a:lumOff val="50000"/>
                </a:schemeClr>
              </a:solidFill>
            </a:endParaRPr>
          </a:p>
          <a:p>
            <a:r>
              <a:rPr lang="en-GB" dirty="0" smtClean="0">
                <a:solidFill>
                  <a:schemeClr val="tx1">
                    <a:lumMod val="50000"/>
                    <a:lumOff val="50000"/>
                  </a:schemeClr>
                </a:solidFill>
              </a:rPr>
              <a:t>Optics:</a:t>
            </a:r>
            <a:r>
              <a:rPr lang="en-GB" dirty="0">
                <a:solidFill>
                  <a:schemeClr val="tx1">
                    <a:lumMod val="50000"/>
                    <a:lumOff val="50000"/>
                  </a:schemeClr>
                </a:solidFill>
              </a:rPr>
              <a:t> Massimo </a:t>
            </a:r>
            <a:r>
              <a:rPr lang="en-GB" dirty="0" smtClean="0">
                <a:solidFill>
                  <a:schemeClr val="tx1">
                    <a:lumMod val="50000"/>
                    <a:lumOff val="50000"/>
                  </a:schemeClr>
                </a:solidFill>
              </a:rPr>
              <a:t>Giovannozzi</a:t>
            </a:r>
          </a:p>
          <a:p>
            <a:r>
              <a:rPr lang="en-GB" dirty="0" smtClean="0">
                <a:solidFill>
                  <a:schemeClr val="tx1">
                    <a:lumMod val="50000"/>
                    <a:lumOff val="50000"/>
                  </a:schemeClr>
                </a:solidFill>
              </a:rPr>
              <a:t>MME design office</a:t>
            </a:r>
            <a:r>
              <a:rPr lang="en-GB" dirty="0">
                <a:solidFill>
                  <a:schemeClr val="tx1">
                    <a:lumMod val="50000"/>
                    <a:lumOff val="50000"/>
                  </a:schemeClr>
                </a:solidFill>
              </a:rPr>
              <a:t>: </a:t>
            </a:r>
            <a:r>
              <a:rPr lang="en-GB" dirty="0" smtClean="0">
                <a:solidFill>
                  <a:schemeClr val="tx1">
                    <a:lumMod val="50000"/>
                    <a:lumOff val="50000"/>
                  </a:schemeClr>
                </a:solidFill>
              </a:rPr>
              <a:t>L. Favre, T. Sahner</a:t>
            </a:r>
          </a:p>
          <a:p>
            <a:r>
              <a:rPr lang="en-GB" dirty="0" smtClean="0">
                <a:solidFill>
                  <a:schemeClr val="tx1">
                    <a:lumMod val="50000"/>
                    <a:lumOff val="50000"/>
                  </a:schemeClr>
                </a:solidFill>
              </a:rPr>
              <a:t>VSC: Eric Page, N. Zelko</a:t>
            </a:r>
          </a:p>
        </p:txBody>
      </p:sp>
    </p:spTree>
    <p:extLst>
      <p:ext uri="{BB962C8B-B14F-4D97-AF65-F5344CB8AC3E}">
        <p14:creationId xmlns:p14="http://schemas.microsoft.com/office/powerpoint/2010/main" val="14089713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42" y="21609"/>
            <a:ext cx="6190418" cy="599079"/>
          </a:xfrm>
        </p:spPr>
        <p:txBody>
          <a:bodyPr>
            <a:normAutofit fontScale="90000"/>
          </a:bodyPr>
          <a:lstStyle/>
          <a:p>
            <a:r>
              <a:rPr lang="en-GB" sz="3600" dirty="0" smtClean="0"/>
              <a:t>MQW shielding effect</a:t>
            </a:r>
            <a:endParaRPr lang="en-GB" sz="3600" dirty="0"/>
          </a:p>
        </p:txBody>
      </p:sp>
      <p:sp>
        <p:nvSpPr>
          <p:cNvPr id="8" name="TextBox 7"/>
          <p:cNvSpPr txBox="1"/>
          <p:nvPr/>
        </p:nvSpPr>
        <p:spPr>
          <a:xfrm>
            <a:off x="5153444" y="21609"/>
            <a:ext cx="3902572" cy="369332"/>
          </a:xfrm>
          <a:prstGeom prst="rect">
            <a:avLst/>
          </a:prstGeom>
          <a:noFill/>
        </p:spPr>
        <p:txBody>
          <a:bodyPr wrap="square" rtlCol="0">
            <a:spAutoFit/>
          </a:bodyPr>
          <a:lstStyle/>
          <a:p>
            <a:r>
              <a:rPr lang="en-GB" dirty="0" smtClean="0"/>
              <a:t>Normalization: 1.15  10</a:t>
            </a:r>
            <a:r>
              <a:rPr lang="en-GB" baseline="30000" dirty="0" smtClean="0"/>
              <a:t>16</a:t>
            </a:r>
            <a:r>
              <a:rPr lang="en-GB" dirty="0" smtClean="0"/>
              <a:t> p (50 fb</a:t>
            </a:r>
            <a:r>
              <a:rPr lang="en-GB" baseline="30000" dirty="0" smtClean="0"/>
              <a:t>-1 </a:t>
            </a:r>
            <a:r>
              <a:rPr lang="en-GB" dirty="0" smtClean="0"/>
              <a:t>)</a:t>
            </a:r>
            <a:endParaRPr lang="en-GB" baseline="30000"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408393"/>
            <a:ext cx="4320480"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879" y="404664"/>
            <a:ext cx="4247625" cy="318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42" y="3618791"/>
            <a:ext cx="4318210" cy="3238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8126" y="3645024"/>
            <a:ext cx="4283968" cy="3212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Group 2"/>
          <p:cNvGrpSpPr/>
          <p:nvPr/>
        </p:nvGrpSpPr>
        <p:grpSpPr>
          <a:xfrm>
            <a:off x="3361184" y="1124744"/>
            <a:ext cx="1066800" cy="330355"/>
            <a:chOff x="2827035" y="2481272"/>
            <a:chExt cx="1066800" cy="330355"/>
          </a:xfrm>
        </p:grpSpPr>
        <p:cxnSp>
          <p:nvCxnSpPr>
            <p:cNvPr id="9" name="Straight Arrow Connector 8"/>
            <p:cNvCxnSpPr/>
            <p:nvPr/>
          </p:nvCxnSpPr>
          <p:spPr>
            <a:xfrm flipH="1">
              <a:off x="2827035" y="2811627"/>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827035" y="2481272"/>
              <a:ext cx="1066800" cy="253916"/>
            </a:xfrm>
            <a:prstGeom prst="rect">
              <a:avLst/>
            </a:prstGeom>
            <a:noFill/>
          </p:spPr>
          <p:txBody>
            <a:bodyPr wrap="square" rtlCol="0">
              <a:spAutoFit/>
            </a:bodyPr>
            <a:lstStyle/>
            <a:p>
              <a:r>
                <a:rPr lang="en-GB" sz="1050" dirty="0" smtClean="0"/>
                <a:t>Beam 2</a:t>
              </a:r>
              <a:endParaRPr lang="en-GB" sz="1050" dirty="0"/>
            </a:p>
          </p:txBody>
        </p:sp>
      </p:grpSp>
      <p:grpSp>
        <p:nvGrpSpPr>
          <p:cNvPr id="12" name="Group 11"/>
          <p:cNvGrpSpPr/>
          <p:nvPr/>
        </p:nvGrpSpPr>
        <p:grpSpPr>
          <a:xfrm>
            <a:off x="7681664" y="1268760"/>
            <a:ext cx="1066800" cy="330355"/>
            <a:chOff x="2827035" y="2481272"/>
            <a:chExt cx="1066800" cy="330355"/>
          </a:xfrm>
        </p:grpSpPr>
        <p:cxnSp>
          <p:nvCxnSpPr>
            <p:cNvPr id="13" name="Straight Arrow Connector 12"/>
            <p:cNvCxnSpPr/>
            <p:nvPr/>
          </p:nvCxnSpPr>
          <p:spPr>
            <a:xfrm flipH="1">
              <a:off x="2827035" y="2811627"/>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827035" y="2481272"/>
              <a:ext cx="1066800" cy="253916"/>
            </a:xfrm>
            <a:prstGeom prst="rect">
              <a:avLst/>
            </a:prstGeom>
            <a:noFill/>
          </p:spPr>
          <p:txBody>
            <a:bodyPr wrap="square" rtlCol="0">
              <a:spAutoFit/>
            </a:bodyPr>
            <a:lstStyle/>
            <a:p>
              <a:r>
                <a:rPr lang="en-GB" sz="1050" dirty="0" smtClean="0"/>
                <a:t>Beam 2</a:t>
              </a:r>
              <a:endParaRPr lang="en-GB" sz="1050" dirty="0"/>
            </a:p>
          </p:txBody>
        </p:sp>
      </p:grpSp>
      <p:grpSp>
        <p:nvGrpSpPr>
          <p:cNvPr id="15" name="Group 14"/>
          <p:cNvGrpSpPr/>
          <p:nvPr/>
        </p:nvGrpSpPr>
        <p:grpSpPr>
          <a:xfrm>
            <a:off x="3275856" y="5373216"/>
            <a:ext cx="1066800" cy="330355"/>
            <a:chOff x="2827035" y="2481272"/>
            <a:chExt cx="1066800" cy="330355"/>
          </a:xfrm>
        </p:grpSpPr>
        <p:cxnSp>
          <p:nvCxnSpPr>
            <p:cNvPr id="16" name="Straight Arrow Connector 15"/>
            <p:cNvCxnSpPr/>
            <p:nvPr/>
          </p:nvCxnSpPr>
          <p:spPr>
            <a:xfrm flipH="1">
              <a:off x="2827035" y="2811627"/>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827035" y="2481272"/>
              <a:ext cx="1066800" cy="253916"/>
            </a:xfrm>
            <a:prstGeom prst="rect">
              <a:avLst/>
            </a:prstGeom>
            <a:noFill/>
          </p:spPr>
          <p:txBody>
            <a:bodyPr wrap="square" rtlCol="0">
              <a:spAutoFit/>
            </a:bodyPr>
            <a:lstStyle/>
            <a:p>
              <a:r>
                <a:rPr lang="en-GB" sz="1050" dirty="0" smtClean="0"/>
                <a:t>Beam 2</a:t>
              </a:r>
              <a:endParaRPr lang="en-GB" sz="1050" dirty="0"/>
            </a:p>
          </p:txBody>
        </p:sp>
      </p:grpSp>
      <p:grpSp>
        <p:nvGrpSpPr>
          <p:cNvPr id="18" name="Group 17"/>
          <p:cNvGrpSpPr/>
          <p:nvPr/>
        </p:nvGrpSpPr>
        <p:grpSpPr>
          <a:xfrm>
            <a:off x="7969696" y="5402901"/>
            <a:ext cx="1066800" cy="330355"/>
            <a:chOff x="2827035" y="2481272"/>
            <a:chExt cx="1066800" cy="330355"/>
          </a:xfrm>
        </p:grpSpPr>
        <p:cxnSp>
          <p:nvCxnSpPr>
            <p:cNvPr id="19" name="Straight Arrow Connector 18"/>
            <p:cNvCxnSpPr/>
            <p:nvPr/>
          </p:nvCxnSpPr>
          <p:spPr>
            <a:xfrm flipH="1">
              <a:off x="2827035" y="2811627"/>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827035" y="2481272"/>
              <a:ext cx="1066800" cy="253916"/>
            </a:xfrm>
            <a:prstGeom prst="rect">
              <a:avLst/>
            </a:prstGeom>
            <a:noFill/>
          </p:spPr>
          <p:txBody>
            <a:bodyPr wrap="square" rtlCol="0">
              <a:spAutoFit/>
            </a:bodyPr>
            <a:lstStyle/>
            <a:p>
              <a:r>
                <a:rPr lang="en-GB" sz="1050" dirty="0" smtClean="0"/>
                <a:t>Beam 2</a:t>
              </a:r>
              <a:endParaRPr lang="en-GB" sz="1050" dirty="0"/>
            </a:p>
          </p:txBody>
        </p:sp>
      </p:grpSp>
    </p:spTree>
    <p:extLst>
      <p:ext uri="{BB962C8B-B14F-4D97-AF65-F5344CB8AC3E}">
        <p14:creationId xmlns:p14="http://schemas.microsoft.com/office/powerpoint/2010/main" val="2214061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9397" y="-27384"/>
            <a:ext cx="7239000" cy="715962"/>
          </a:xfrm>
        </p:spPr>
        <p:txBody>
          <a:bodyPr>
            <a:normAutofit/>
          </a:bodyPr>
          <a:lstStyle/>
          <a:p>
            <a:r>
              <a:rPr lang="en-GB" sz="3600" dirty="0" smtClean="0"/>
              <a:t>MBWA - MBWB Peak Dose profile</a:t>
            </a:r>
            <a:endParaRPr lang="en-GB" sz="3600" dirty="0"/>
          </a:p>
        </p:txBody>
      </p:sp>
      <p:grpSp>
        <p:nvGrpSpPr>
          <p:cNvPr id="6" name="Group 5"/>
          <p:cNvGrpSpPr/>
          <p:nvPr/>
        </p:nvGrpSpPr>
        <p:grpSpPr>
          <a:xfrm>
            <a:off x="4642309" y="3653428"/>
            <a:ext cx="4213263" cy="3159948"/>
            <a:chOff x="4642309" y="621477"/>
            <a:chExt cx="4213263" cy="3159948"/>
          </a:xfrm>
        </p:grpSpPr>
        <p:grpSp>
          <p:nvGrpSpPr>
            <p:cNvPr id="5" name="Group 4"/>
            <p:cNvGrpSpPr/>
            <p:nvPr/>
          </p:nvGrpSpPr>
          <p:grpSpPr>
            <a:xfrm>
              <a:off x="4642309" y="621477"/>
              <a:ext cx="4213263" cy="3159948"/>
              <a:chOff x="4642309" y="621477"/>
              <a:chExt cx="4213263" cy="3159948"/>
            </a:xfrm>
          </p:grpSpPr>
          <p:pic>
            <p:nvPicPr>
              <p:cNvPr id="4099" name="Picture 3" descr="\\cern.ch\dfs\Users\e\eskordis\Desktop\Plots-Graphs\WarmMagnetProtectionPlots\Protection\6MBWBbothcoil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2309" y="621477"/>
                <a:ext cx="4213263" cy="3159948"/>
              </a:xfrm>
              <a:prstGeom prst="rect">
                <a:avLst/>
              </a:prstGeom>
              <a:solidFill>
                <a:schemeClr val="bg1"/>
              </a:solidFill>
            </p:spPr>
          </p:pic>
          <p:sp>
            <p:nvSpPr>
              <p:cNvPr id="54" name="Rectangle 53"/>
              <p:cNvSpPr/>
              <p:nvPr/>
            </p:nvSpPr>
            <p:spPr>
              <a:xfrm>
                <a:off x="7135906" y="1623758"/>
                <a:ext cx="1463512" cy="784163"/>
              </a:xfrm>
              <a:prstGeom prst="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MBW.B6R7 Flanges + Protection</a:t>
                </a:r>
                <a:endParaRPr lang="en-GB" dirty="0">
                  <a:solidFill>
                    <a:schemeClr val="tx1"/>
                  </a:solidFill>
                </a:endParaRPr>
              </a:p>
            </p:txBody>
          </p:sp>
        </p:grpSp>
        <p:cxnSp>
          <p:nvCxnSpPr>
            <p:cNvPr id="55" name="Straight Arrow Connector 54"/>
            <p:cNvCxnSpPr/>
            <p:nvPr/>
          </p:nvCxnSpPr>
          <p:spPr>
            <a:xfrm flipH="1">
              <a:off x="7457456" y="1496800"/>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7457456" y="1166445"/>
              <a:ext cx="1066800" cy="253916"/>
            </a:xfrm>
            <a:prstGeom prst="rect">
              <a:avLst/>
            </a:prstGeom>
            <a:noFill/>
          </p:spPr>
          <p:txBody>
            <a:bodyPr wrap="square" rtlCol="0">
              <a:spAutoFit/>
            </a:bodyPr>
            <a:lstStyle/>
            <a:p>
              <a:r>
                <a:rPr lang="en-GB" sz="1050" dirty="0" smtClean="0"/>
                <a:t>Beam 2</a:t>
              </a:r>
              <a:endParaRPr lang="en-GB" sz="1050" dirty="0"/>
            </a:p>
          </p:txBody>
        </p:sp>
      </p:grpSp>
      <p:grpSp>
        <p:nvGrpSpPr>
          <p:cNvPr id="8" name="Group 7"/>
          <p:cNvGrpSpPr/>
          <p:nvPr/>
        </p:nvGrpSpPr>
        <p:grpSpPr>
          <a:xfrm>
            <a:off x="38100" y="3717751"/>
            <a:ext cx="4127500" cy="3095625"/>
            <a:chOff x="38100" y="685800"/>
            <a:chExt cx="4127500" cy="3095625"/>
          </a:xfrm>
        </p:grpSpPr>
        <p:pic>
          <p:nvPicPr>
            <p:cNvPr id="4098" name="Picture 2" descr="\\cern.ch\dfs\Users\e\eskordis\Desktop\Plots-Graphs\WarmMagnetProtectionPlots\Protection\6MBWAbothcoil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 y="685800"/>
              <a:ext cx="4127500" cy="3095625"/>
            </a:xfrm>
            <a:prstGeom prst="rect">
              <a:avLst/>
            </a:prstGeom>
            <a:solidFill>
              <a:schemeClr val="bg1"/>
            </a:solidFill>
          </p:spPr>
        </p:pic>
        <p:sp>
          <p:nvSpPr>
            <p:cNvPr id="51" name="Rectangle 50"/>
            <p:cNvSpPr/>
            <p:nvPr/>
          </p:nvSpPr>
          <p:spPr>
            <a:xfrm>
              <a:off x="2438399" y="1719014"/>
              <a:ext cx="1552117" cy="745824"/>
            </a:xfrm>
            <a:prstGeom prst="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MBW.A6R7</a:t>
              </a:r>
            </a:p>
            <a:p>
              <a:pPr algn="ctr"/>
              <a:r>
                <a:rPr lang="en-GB" dirty="0" smtClean="0">
                  <a:solidFill>
                    <a:schemeClr val="tx1"/>
                  </a:solidFill>
                </a:rPr>
                <a:t>Flanges + Protection</a:t>
              </a:r>
              <a:endParaRPr lang="en-GB" dirty="0">
                <a:solidFill>
                  <a:schemeClr val="tx1"/>
                </a:solidFill>
              </a:endParaRPr>
            </a:p>
          </p:txBody>
        </p:sp>
        <p:cxnSp>
          <p:nvCxnSpPr>
            <p:cNvPr id="57" name="Straight Arrow Connector 56"/>
            <p:cNvCxnSpPr/>
            <p:nvPr/>
          </p:nvCxnSpPr>
          <p:spPr>
            <a:xfrm flipH="1">
              <a:off x="2712763" y="1573239"/>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2712763" y="1242884"/>
              <a:ext cx="1066800" cy="253916"/>
            </a:xfrm>
            <a:prstGeom prst="rect">
              <a:avLst/>
            </a:prstGeom>
            <a:noFill/>
          </p:spPr>
          <p:txBody>
            <a:bodyPr wrap="square" rtlCol="0">
              <a:spAutoFit/>
            </a:bodyPr>
            <a:lstStyle/>
            <a:p>
              <a:r>
                <a:rPr lang="en-GB" sz="1050" dirty="0" smtClean="0"/>
                <a:t>Beam 2</a:t>
              </a:r>
              <a:endParaRPr lang="en-GB" sz="1050" dirty="0"/>
            </a:p>
          </p:txBody>
        </p:sp>
      </p:grpSp>
      <p:grpSp>
        <p:nvGrpSpPr>
          <p:cNvPr id="9" name="Group 8"/>
          <p:cNvGrpSpPr/>
          <p:nvPr/>
        </p:nvGrpSpPr>
        <p:grpSpPr>
          <a:xfrm>
            <a:off x="38100" y="692696"/>
            <a:ext cx="4127500" cy="3064907"/>
            <a:chOff x="38100" y="3748469"/>
            <a:chExt cx="4127500" cy="3064907"/>
          </a:xfrm>
        </p:grpSpPr>
        <p:grpSp>
          <p:nvGrpSpPr>
            <p:cNvPr id="3" name="Group 2"/>
            <p:cNvGrpSpPr/>
            <p:nvPr/>
          </p:nvGrpSpPr>
          <p:grpSpPr>
            <a:xfrm>
              <a:off x="38100" y="3748469"/>
              <a:ext cx="4127500" cy="3064907"/>
              <a:chOff x="38100" y="3748469"/>
              <a:chExt cx="4127500" cy="3064907"/>
            </a:xfrm>
          </p:grpSpPr>
          <p:pic>
            <p:nvPicPr>
              <p:cNvPr id="3074" name="Picture 2" descr="\\cern.ch\dfs\Users\e\eskordis\Desktop\Plots-Graphs\WarmMagnetProtectionPlots\Flanges\6MBWAbothcoil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 y="3748469"/>
                <a:ext cx="4127500" cy="3064907"/>
              </a:xfrm>
              <a:prstGeom prst="rect">
                <a:avLst/>
              </a:prstGeom>
              <a:solidFill>
                <a:schemeClr val="bg1"/>
              </a:solidFill>
            </p:spPr>
          </p:pic>
          <p:sp>
            <p:nvSpPr>
              <p:cNvPr id="29" name="Rectangle 28"/>
              <p:cNvSpPr/>
              <p:nvPr/>
            </p:nvSpPr>
            <p:spPr>
              <a:xfrm>
                <a:off x="2461261" y="5981840"/>
                <a:ext cx="1569748" cy="561101"/>
              </a:xfrm>
              <a:prstGeom prst="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MBW.A6R7 with Flanges</a:t>
                </a:r>
                <a:endParaRPr lang="en-GB" dirty="0">
                  <a:solidFill>
                    <a:schemeClr val="tx1"/>
                  </a:solidFill>
                </a:endParaRPr>
              </a:p>
            </p:txBody>
          </p:sp>
        </p:grpSp>
        <p:cxnSp>
          <p:nvCxnSpPr>
            <p:cNvPr id="30" name="Straight Arrow Connector 29"/>
            <p:cNvCxnSpPr/>
            <p:nvPr/>
          </p:nvCxnSpPr>
          <p:spPr>
            <a:xfrm flipH="1">
              <a:off x="2827035" y="5867400"/>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827035" y="5537045"/>
              <a:ext cx="1066800" cy="253916"/>
            </a:xfrm>
            <a:prstGeom prst="rect">
              <a:avLst/>
            </a:prstGeom>
            <a:noFill/>
          </p:spPr>
          <p:txBody>
            <a:bodyPr wrap="square" rtlCol="0">
              <a:spAutoFit/>
            </a:bodyPr>
            <a:lstStyle/>
            <a:p>
              <a:r>
                <a:rPr lang="en-GB" sz="1050" dirty="0" smtClean="0"/>
                <a:t>Beam 2</a:t>
              </a:r>
              <a:endParaRPr lang="en-GB" sz="1050" dirty="0"/>
            </a:p>
          </p:txBody>
        </p:sp>
      </p:grpSp>
      <p:grpSp>
        <p:nvGrpSpPr>
          <p:cNvPr id="7" name="Group 6"/>
          <p:cNvGrpSpPr/>
          <p:nvPr/>
        </p:nvGrpSpPr>
        <p:grpSpPr>
          <a:xfrm>
            <a:off x="4642309" y="724132"/>
            <a:ext cx="4501691" cy="3064908"/>
            <a:chOff x="4642309" y="3805741"/>
            <a:chExt cx="4501691" cy="3064908"/>
          </a:xfrm>
        </p:grpSpPr>
        <p:sp>
          <p:nvSpPr>
            <p:cNvPr id="48" name="TextBox 47"/>
            <p:cNvSpPr txBox="1"/>
            <p:nvPr/>
          </p:nvSpPr>
          <p:spPr>
            <a:xfrm>
              <a:off x="5241428" y="6488668"/>
              <a:ext cx="3902572" cy="369332"/>
            </a:xfrm>
            <a:prstGeom prst="rect">
              <a:avLst/>
            </a:prstGeom>
            <a:noFill/>
          </p:spPr>
          <p:txBody>
            <a:bodyPr wrap="square" rtlCol="0">
              <a:spAutoFit/>
            </a:bodyPr>
            <a:lstStyle/>
            <a:p>
              <a:r>
                <a:rPr lang="en-GB" dirty="0" smtClean="0"/>
                <a:t>Normalization: 1.15  10</a:t>
              </a:r>
              <a:r>
                <a:rPr lang="en-GB" baseline="30000" dirty="0" smtClean="0"/>
                <a:t>16</a:t>
              </a:r>
              <a:r>
                <a:rPr lang="en-GB" dirty="0" smtClean="0"/>
                <a:t> p (50 fb</a:t>
              </a:r>
              <a:r>
                <a:rPr lang="en-GB" baseline="30000" dirty="0" smtClean="0"/>
                <a:t>-1 </a:t>
              </a:r>
              <a:r>
                <a:rPr lang="en-GB" dirty="0" smtClean="0"/>
                <a:t>)</a:t>
              </a:r>
              <a:endParaRPr lang="en-GB" baseline="30000" dirty="0" smtClean="0"/>
            </a:p>
          </p:txBody>
        </p:sp>
        <p:grpSp>
          <p:nvGrpSpPr>
            <p:cNvPr id="4" name="Group 3"/>
            <p:cNvGrpSpPr/>
            <p:nvPr/>
          </p:nvGrpSpPr>
          <p:grpSpPr>
            <a:xfrm>
              <a:off x="4642309" y="3805741"/>
              <a:ext cx="4190403" cy="3064908"/>
              <a:chOff x="4642309" y="3805741"/>
              <a:chExt cx="4190403" cy="3064908"/>
            </a:xfrm>
          </p:grpSpPr>
          <p:pic>
            <p:nvPicPr>
              <p:cNvPr id="3075" name="Picture 3" descr="\\cern.ch\dfs\Users\e\eskordis\Desktop\Plots-Graphs\WarmMagnetProtectionPlots\Flanges\6MBWBbothcoil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2309" y="3805741"/>
                <a:ext cx="4190403" cy="3064908"/>
              </a:xfrm>
              <a:prstGeom prst="rect">
                <a:avLst/>
              </a:prstGeom>
              <a:solidFill>
                <a:schemeClr val="bg1"/>
              </a:solidFill>
            </p:spPr>
          </p:pic>
          <p:sp>
            <p:nvSpPr>
              <p:cNvPr id="33" name="Rectangle 32"/>
              <p:cNvSpPr/>
              <p:nvPr/>
            </p:nvSpPr>
            <p:spPr>
              <a:xfrm>
                <a:off x="7211068" y="5958544"/>
                <a:ext cx="1481300" cy="584397"/>
              </a:xfrm>
              <a:prstGeom prst="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MBW.B6R7</a:t>
                </a:r>
              </a:p>
              <a:p>
                <a:pPr algn="ctr"/>
                <a:r>
                  <a:rPr lang="en-GB" dirty="0" smtClean="0">
                    <a:solidFill>
                      <a:schemeClr val="tx1"/>
                    </a:solidFill>
                  </a:rPr>
                  <a:t>With Flanges</a:t>
                </a:r>
              </a:p>
            </p:txBody>
          </p:sp>
        </p:grpSp>
        <p:cxnSp>
          <p:nvCxnSpPr>
            <p:cNvPr id="34" name="Straight Arrow Connector 33"/>
            <p:cNvCxnSpPr/>
            <p:nvPr/>
          </p:nvCxnSpPr>
          <p:spPr>
            <a:xfrm flipH="1">
              <a:off x="7595088" y="5667634"/>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7595088" y="5337279"/>
              <a:ext cx="1066800" cy="253916"/>
            </a:xfrm>
            <a:prstGeom prst="rect">
              <a:avLst/>
            </a:prstGeom>
            <a:noFill/>
          </p:spPr>
          <p:txBody>
            <a:bodyPr wrap="square" rtlCol="0">
              <a:spAutoFit/>
            </a:bodyPr>
            <a:lstStyle/>
            <a:p>
              <a:r>
                <a:rPr lang="en-GB" sz="1050" dirty="0" smtClean="0"/>
                <a:t>Beam 2</a:t>
              </a:r>
              <a:endParaRPr lang="en-GB" sz="1050" dirty="0"/>
            </a:p>
          </p:txBody>
        </p:sp>
      </p:grpSp>
    </p:spTree>
    <p:extLst>
      <p:ext uri="{BB962C8B-B14F-4D97-AF65-F5344CB8AC3E}">
        <p14:creationId xmlns:p14="http://schemas.microsoft.com/office/powerpoint/2010/main" val="3800012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384"/>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2164916" y="5284447"/>
            <a:ext cx="432048" cy="72008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lumMod val="50000"/>
                </a:schemeClr>
              </a:solidFill>
            </a:endParaRPr>
          </a:p>
        </p:txBody>
      </p:sp>
      <p:grpSp>
        <p:nvGrpSpPr>
          <p:cNvPr id="6" name="Group 5"/>
          <p:cNvGrpSpPr/>
          <p:nvPr/>
        </p:nvGrpSpPr>
        <p:grpSpPr>
          <a:xfrm>
            <a:off x="2051720" y="2348880"/>
            <a:ext cx="4608512" cy="721242"/>
            <a:chOff x="2051720" y="2348880"/>
            <a:chExt cx="4608512" cy="721242"/>
          </a:xfrm>
        </p:grpSpPr>
        <p:sp>
          <p:nvSpPr>
            <p:cNvPr id="2" name="Rectangle 1"/>
            <p:cNvSpPr/>
            <p:nvPr/>
          </p:nvSpPr>
          <p:spPr>
            <a:xfrm>
              <a:off x="2051720" y="2348880"/>
              <a:ext cx="1152128" cy="720080"/>
            </a:xfrm>
            <a:prstGeom prst="rect">
              <a:avLst/>
            </a:prstGeom>
            <a:solidFill>
              <a:schemeClr val="accent1">
                <a:lumMod val="60000"/>
                <a:lumOff val="40000"/>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5580112" y="2350042"/>
              <a:ext cx="1080120" cy="720080"/>
            </a:xfrm>
            <a:prstGeom prst="rect">
              <a:avLst/>
            </a:prstGeom>
            <a:solidFill>
              <a:schemeClr val="accent1">
                <a:lumMod val="60000"/>
                <a:lumOff val="40000"/>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Elbow Connector 12"/>
            <p:cNvCxnSpPr>
              <a:stCxn id="2" idx="0"/>
              <a:endCxn id="4" idx="0"/>
            </p:cNvCxnSpPr>
            <p:nvPr/>
          </p:nvCxnSpPr>
          <p:spPr>
            <a:xfrm rot="16200000" flipH="1">
              <a:off x="4373397" y="603267"/>
              <a:ext cx="1162" cy="3492388"/>
            </a:xfrm>
            <a:prstGeom prst="bentConnector3">
              <a:avLst>
                <a:gd name="adj1" fmla="val -19672978"/>
              </a:avLst>
            </a:prstGeom>
            <a:ln w="38100"/>
          </p:spPr>
          <p:style>
            <a:lnRef idx="1">
              <a:schemeClr val="accent1"/>
            </a:lnRef>
            <a:fillRef idx="0">
              <a:schemeClr val="accent1"/>
            </a:fillRef>
            <a:effectRef idx="0">
              <a:schemeClr val="accent1"/>
            </a:effectRef>
            <a:fontRef idx="minor">
              <a:schemeClr val="tx1"/>
            </a:fontRef>
          </p:style>
        </p:cxnSp>
      </p:grpSp>
      <p:grpSp>
        <p:nvGrpSpPr>
          <p:cNvPr id="1030" name="Group 1029"/>
          <p:cNvGrpSpPr/>
          <p:nvPr/>
        </p:nvGrpSpPr>
        <p:grpSpPr>
          <a:xfrm>
            <a:off x="395536" y="5013176"/>
            <a:ext cx="2914323" cy="1021847"/>
            <a:chOff x="395536" y="5013176"/>
            <a:chExt cx="2914323" cy="1021847"/>
          </a:xfrm>
        </p:grpSpPr>
        <p:sp>
          <p:nvSpPr>
            <p:cNvPr id="9" name="Rectangle 8"/>
            <p:cNvSpPr/>
            <p:nvPr/>
          </p:nvSpPr>
          <p:spPr>
            <a:xfrm>
              <a:off x="2589779" y="5314943"/>
              <a:ext cx="720080" cy="720080"/>
            </a:xfrm>
            <a:prstGeom prst="rect">
              <a:avLst/>
            </a:prstGeom>
            <a:solidFill>
              <a:srgbClr val="00B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395536" y="5267686"/>
              <a:ext cx="936104" cy="720080"/>
            </a:xfrm>
            <a:prstGeom prst="rect">
              <a:avLst/>
            </a:prstGeom>
            <a:solidFill>
              <a:srgbClr val="00B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Elbow Connector 18"/>
            <p:cNvCxnSpPr>
              <a:stCxn id="9" idx="0"/>
              <a:endCxn id="10" idx="0"/>
            </p:cNvCxnSpPr>
            <p:nvPr/>
          </p:nvCxnSpPr>
          <p:spPr>
            <a:xfrm rot="16200000" flipV="1">
              <a:off x="1883076" y="4248199"/>
              <a:ext cx="47257" cy="2086231"/>
            </a:xfrm>
            <a:prstGeom prst="bentConnector3">
              <a:avLst>
                <a:gd name="adj1" fmla="val 583738"/>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1748518" y="5301208"/>
              <a:ext cx="375210" cy="720080"/>
            </a:xfrm>
            <a:prstGeom prst="rect">
              <a:avLst/>
            </a:prstGeom>
            <a:solidFill>
              <a:srgbClr val="00B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Elbow Connector 35"/>
            <p:cNvCxnSpPr>
              <a:stCxn id="23" idx="0"/>
            </p:cNvCxnSpPr>
            <p:nvPr/>
          </p:nvCxnSpPr>
          <p:spPr>
            <a:xfrm rot="16200000" flipV="1">
              <a:off x="1255840" y="4620925"/>
              <a:ext cx="288032" cy="1072534"/>
            </a:xfrm>
            <a:prstGeom prst="bentConnector2">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22" name="Rectangle 21"/>
          <p:cNvSpPr/>
          <p:nvPr/>
        </p:nvSpPr>
        <p:spPr>
          <a:xfrm>
            <a:off x="939946" y="3857657"/>
            <a:ext cx="2009874"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323528" y="4149080"/>
            <a:ext cx="475582"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ABS</a:t>
            </a:r>
            <a:endParaRPr lang="en-GB" sz="1400" dirty="0"/>
          </a:p>
        </p:txBody>
      </p:sp>
      <p:sp>
        <p:nvSpPr>
          <p:cNvPr id="26" name="Rectangle 25"/>
          <p:cNvSpPr/>
          <p:nvPr/>
        </p:nvSpPr>
        <p:spPr>
          <a:xfrm>
            <a:off x="107504" y="0"/>
            <a:ext cx="8928992" cy="8367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O</a:t>
            </a:r>
            <a:r>
              <a:rPr lang="en-GB" dirty="0" smtClean="0"/>
              <a:t>ptic change proposal point 7 discussed and agreed as possible with M. Giovannozzi</a:t>
            </a:r>
          </a:p>
          <a:p>
            <a:pPr algn="ctr"/>
            <a:r>
              <a:rPr lang="en-GB" dirty="0" smtClean="0"/>
              <a:t> (it needs verification)</a:t>
            </a:r>
            <a:endParaRPr lang="en-GB" dirty="0"/>
          </a:p>
        </p:txBody>
      </p:sp>
    </p:spTree>
    <p:extLst>
      <p:ext uri="{BB962C8B-B14F-4D97-AF65-F5344CB8AC3E}">
        <p14:creationId xmlns:p14="http://schemas.microsoft.com/office/powerpoint/2010/main" val="22569214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p:cNvGraphicFramePr>
            <a:graphicFrameLocks noGrp="1"/>
          </p:cNvGraphicFramePr>
          <p:nvPr>
            <p:extLst>
              <p:ext uri="{D42A27DB-BD31-4B8C-83A1-F6EECF244321}">
                <p14:modId xmlns:p14="http://schemas.microsoft.com/office/powerpoint/2010/main" val="268626502"/>
              </p:ext>
            </p:extLst>
          </p:nvPr>
        </p:nvGraphicFramePr>
        <p:xfrm>
          <a:off x="17950" y="3282773"/>
          <a:ext cx="9120379" cy="2638304"/>
        </p:xfrm>
        <a:graphic>
          <a:graphicData uri="http://schemas.openxmlformats.org/drawingml/2006/table">
            <a:tbl>
              <a:tblPr/>
              <a:tblGrid>
                <a:gridCol w="614306"/>
                <a:gridCol w="284108"/>
                <a:gridCol w="305933"/>
                <a:gridCol w="794735"/>
                <a:gridCol w="733779"/>
                <a:gridCol w="422048"/>
                <a:gridCol w="385109"/>
                <a:gridCol w="660401"/>
                <a:gridCol w="807157"/>
                <a:gridCol w="410570"/>
                <a:gridCol w="432048"/>
                <a:gridCol w="535351"/>
                <a:gridCol w="891075"/>
                <a:gridCol w="807157"/>
                <a:gridCol w="1036602"/>
              </a:tblGrid>
              <a:tr h="59377">
                <a:tc>
                  <a:txBody>
                    <a:bodyPr/>
                    <a:lstStyle/>
                    <a:p>
                      <a:pPr algn="l" fontAlgn="b"/>
                      <a:r>
                        <a:rPr lang="en-GB" sz="1000" b="0" i="0" u="none" strike="noStrike" dirty="0">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GB" sz="1000" b="1" i="1" u="none" strike="noStrike">
                          <a:solidFill>
                            <a:srgbClr val="000000"/>
                          </a:solidFill>
                          <a:effectLst/>
                          <a:latin typeface="Calibri"/>
                        </a:rPr>
                        <a:t>Action LS1</a:t>
                      </a:r>
                    </a:p>
                  </a:txBody>
                  <a:tcPr marL="2969" marR="2969" marT="29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dirty="0">
                          <a:solidFill>
                            <a:srgbClr val="000000"/>
                          </a:solidFill>
                          <a:effectLst/>
                          <a:latin typeface="Calibri"/>
                        </a:rPr>
                        <a:t> Dose [</a:t>
                      </a:r>
                      <a:r>
                        <a:rPr lang="en-GB" sz="1000" b="1" i="1" u="none" strike="noStrike" dirty="0" err="1" smtClean="0">
                          <a:solidFill>
                            <a:srgbClr val="000000"/>
                          </a:solidFill>
                          <a:effectLst/>
                          <a:latin typeface="Calibri"/>
                        </a:rPr>
                        <a:t>MGy</a:t>
                      </a:r>
                      <a:r>
                        <a:rPr lang="en-GB" sz="1000" b="1" i="1" u="none" strike="noStrike" dirty="0">
                          <a:solidFill>
                            <a:srgbClr val="000000"/>
                          </a:solidFill>
                          <a:effectLst/>
                          <a:latin typeface="Calibri"/>
                        </a:rPr>
                        <a:t>] for integrated luminosity 150 </a:t>
                      </a:r>
                      <a:r>
                        <a:rPr lang="en-GB" sz="1000" b="1" i="1" u="none" strike="noStrike" dirty="0" err="1">
                          <a:solidFill>
                            <a:srgbClr val="000000"/>
                          </a:solidFill>
                          <a:effectLst/>
                          <a:latin typeface="Calibri"/>
                        </a:rPr>
                        <a:t>fb</a:t>
                      </a:r>
                      <a:r>
                        <a:rPr lang="en-GB" sz="1000" b="1" i="1" u="none" strike="noStrike" dirty="0">
                          <a:solidFill>
                            <a:srgbClr val="000000"/>
                          </a:solidFill>
                          <a:effectLst/>
                          <a:latin typeface="Calibri"/>
                        </a:rPr>
                        <a:t>^-1</a:t>
                      </a:r>
                    </a:p>
                  </a:txBody>
                  <a:tcPr marL="2969" marR="2969" marT="29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a:solidFill>
                            <a:srgbClr val="000000"/>
                          </a:solidFill>
                          <a:effectLst/>
                          <a:latin typeface="Calibri"/>
                        </a:rPr>
                        <a:t>Action LS2</a:t>
                      </a:r>
                    </a:p>
                  </a:txBody>
                  <a:tcPr marL="2969" marR="2969" marT="29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dirty="0">
                          <a:solidFill>
                            <a:srgbClr val="000000"/>
                          </a:solidFill>
                          <a:effectLst/>
                          <a:latin typeface="Calibri"/>
                        </a:rPr>
                        <a:t>  Dose [</a:t>
                      </a:r>
                      <a:r>
                        <a:rPr lang="en-GB" sz="1000" b="1" i="1" u="none" strike="noStrike" dirty="0" err="1" smtClean="0">
                          <a:solidFill>
                            <a:srgbClr val="000000"/>
                          </a:solidFill>
                          <a:effectLst/>
                          <a:latin typeface="Calibri"/>
                        </a:rPr>
                        <a:t>MGy</a:t>
                      </a:r>
                      <a:r>
                        <a:rPr lang="en-GB" sz="1000" b="1" i="1" u="none" strike="noStrike" dirty="0">
                          <a:solidFill>
                            <a:srgbClr val="000000"/>
                          </a:solidFill>
                          <a:effectLst/>
                          <a:latin typeface="Calibri"/>
                        </a:rPr>
                        <a:t>] for integrated luminosityy350 </a:t>
                      </a:r>
                      <a:r>
                        <a:rPr lang="en-GB" sz="1000" b="1" i="1" u="none" strike="noStrike" dirty="0" err="1">
                          <a:solidFill>
                            <a:srgbClr val="000000"/>
                          </a:solidFill>
                          <a:effectLst/>
                          <a:latin typeface="Calibri"/>
                        </a:rPr>
                        <a:t>fb</a:t>
                      </a:r>
                      <a:r>
                        <a:rPr lang="en-GB" sz="1000" b="1" i="1" u="none" strike="noStrike" dirty="0">
                          <a:solidFill>
                            <a:srgbClr val="000000"/>
                          </a:solidFill>
                          <a:effectLst/>
                          <a:latin typeface="Calibri"/>
                        </a:rPr>
                        <a:t>^-1</a:t>
                      </a:r>
                    </a:p>
                  </a:txBody>
                  <a:tcPr marL="2969" marR="2969" marT="29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a:solidFill>
                            <a:srgbClr val="000000"/>
                          </a:solidFill>
                          <a:effectLst/>
                          <a:latin typeface="Calibri"/>
                        </a:rPr>
                        <a:t>Action LS3</a:t>
                      </a:r>
                    </a:p>
                  </a:txBody>
                  <a:tcPr marL="2969" marR="2969" marT="29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dirty="0">
                          <a:solidFill>
                            <a:srgbClr val="000000"/>
                          </a:solidFill>
                          <a:effectLst/>
                          <a:latin typeface="Calibri"/>
                        </a:rPr>
                        <a:t> Dose [</a:t>
                      </a:r>
                      <a:r>
                        <a:rPr lang="en-GB" sz="1000" b="1" i="1" u="none" strike="noStrike" dirty="0" err="1" smtClean="0">
                          <a:solidFill>
                            <a:srgbClr val="000000"/>
                          </a:solidFill>
                          <a:effectLst/>
                          <a:latin typeface="Calibri"/>
                        </a:rPr>
                        <a:t>MGy</a:t>
                      </a:r>
                      <a:r>
                        <a:rPr lang="en-GB" sz="1000" b="1" i="1" u="none" strike="noStrike" dirty="0">
                          <a:solidFill>
                            <a:srgbClr val="000000"/>
                          </a:solidFill>
                          <a:effectLst/>
                          <a:latin typeface="Calibri"/>
                        </a:rPr>
                        <a:t>] for integrated luminosity3000 </a:t>
                      </a:r>
                      <a:r>
                        <a:rPr lang="en-GB" sz="1000" b="1" i="1" u="none" strike="noStrike" dirty="0" err="1">
                          <a:solidFill>
                            <a:srgbClr val="000000"/>
                          </a:solidFill>
                          <a:effectLst/>
                          <a:latin typeface="Calibri"/>
                        </a:rPr>
                        <a:t>fb</a:t>
                      </a:r>
                      <a:r>
                        <a:rPr lang="en-GB" sz="1000" b="1" i="1" u="none" strike="noStrike" dirty="0">
                          <a:solidFill>
                            <a:srgbClr val="000000"/>
                          </a:solidFill>
                          <a:effectLst/>
                          <a:latin typeface="Calibri"/>
                        </a:rPr>
                        <a:t>^-1</a:t>
                      </a:r>
                    </a:p>
                  </a:txBody>
                  <a:tcPr marL="2969" marR="2969" marT="29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a:solidFill>
                            <a:srgbClr val="000000"/>
                          </a:solidFill>
                          <a:effectLst/>
                          <a:latin typeface="Calibri"/>
                        </a:rPr>
                        <a:t>Action during HL-LHC exploitation</a:t>
                      </a:r>
                    </a:p>
                  </a:txBody>
                  <a:tcPr marL="2969" marR="2969" marT="29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r>
              <a:tr h="59377">
                <a:tc>
                  <a:txBody>
                    <a:bodyPr/>
                    <a:lstStyle/>
                    <a:p>
                      <a:pPr algn="l"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MQWA.A4</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0.4</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0.5</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0.9</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1.2</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7.4</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smtClean="0">
                          <a:solidFill>
                            <a:srgbClr val="000000"/>
                          </a:solidFill>
                          <a:effectLst/>
                          <a:latin typeface="Calibri"/>
                        </a:rPr>
                        <a:t>11</a:t>
                      </a:r>
                      <a:endParaRPr lang="en-GB" sz="1000" b="0" i="0" u="none"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MQWA.B4</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0.3</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0.8</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0.7</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1.9</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6.4</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smtClean="0">
                          <a:solidFill>
                            <a:srgbClr val="000000"/>
                          </a:solidFill>
                          <a:effectLst/>
                          <a:latin typeface="Calibri"/>
                        </a:rPr>
                        <a:t>16</a:t>
                      </a:r>
                      <a:endParaRPr lang="en-GB" sz="1000" b="0" i="0" u="none"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MQWB.4</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0.5</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1.3</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1.2</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1.8</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10.1</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1" i="0" u="sng" strike="noStrike" dirty="0" smtClean="0">
                          <a:solidFill>
                            <a:srgbClr val="000000"/>
                          </a:solidFill>
                          <a:effectLst/>
                          <a:latin typeface="Calibri"/>
                        </a:rPr>
                        <a:t>9</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MQWA.C4</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4.0</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4.0</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5.8</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5.8</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30</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30</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MQWA.D4</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2.7</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2.7</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3.8</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3.8</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20</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20</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dirty="0">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MQWA.E4</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5.0</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10.0</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7.2</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14</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37</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73</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R</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MQWA.A5</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2.6</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2.6</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3.7</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3.7</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19</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19</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MQWA.B5</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3.5</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3.5</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5.0</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5.0</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25</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25</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MQWB.5</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4.1</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4.1</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5.9</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5.9</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30</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30</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MQWA.C5</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1.9</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4.9</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2.8</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7.0</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14</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36</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MQWA.D5</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S</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1.4</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2.0</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3.3</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4.7</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27.9</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a:solidFill>
                            <a:srgbClr val="000000"/>
                          </a:solidFill>
                          <a:effectLst/>
                          <a:latin typeface="Calibri"/>
                        </a:rPr>
                        <a:t>39.9</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MQWA.E5</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S</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12</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1" i="0" u="sng" strike="noStrike">
                          <a:solidFill>
                            <a:srgbClr val="000000"/>
                          </a:solidFill>
                          <a:effectLst/>
                          <a:latin typeface="Calibri"/>
                        </a:rPr>
                        <a:t>4.1</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29</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10</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246</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000" b="1" i="0" u="sng" strike="noStrike" dirty="0" smtClean="0">
                          <a:solidFill>
                            <a:srgbClr val="000000"/>
                          </a:solidFill>
                          <a:effectLst/>
                          <a:latin typeface="Calibri"/>
                        </a:rPr>
                        <a:t>82</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000" b="0"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R</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MBW.A6</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9CDE5"/>
                    </a:solidFill>
                  </a:tcPr>
                </a:tc>
                <a:tc>
                  <a:txBody>
                    <a:bodyPr/>
                    <a:lstStyle/>
                    <a:p>
                      <a:pPr algn="ctr" rtl="0" fontAlgn="ctr"/>
                      <a:r>
                        <a:rPr lang="en-GB" sz="1000" b="1" i="0" u="none" strike="noStrike">
                          <a:solidFill>
                            <a:srgbClr val="000000"/>
                          </a:solidFill>
                          <a:effectLst/>
                          <a:latin typeface="Calibri"/>
                        </a:rPr>
                        <a:t>S</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a:solidFill>
                            <a:srgbClr val="000000"/>
                          </a:solidFill>
                          <a:effectLst/>
                          <a:latin typeface="Calibri"/>
                        </a:rPr>
                        <a:t>7.8</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5.5</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18</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13</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155</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000" b="1" i="0" u="sng" strike="noStrike" dirty="0" smtClean="0">
                          <a:solidFill>
                            <a:srgbClr val="000000"/>
                          </a:solidFill>
                          <a:effectLst/>
                          <a:latin typeface="Calibri"/>
                        </a:rPr>
                        <a:t>111</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000" b="0"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R</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7190">
                <a:tc>
                  <a:txBody>
                    <a:bodyPr/>
                    <a:lstStyle/>
                    <a:p>
                      <a:pPr algn="l" rtl="0" fontAlgn="ctr"/>
                      <a:r>
                        <a:rPr lang="en-GB" sz="1000" b="1" i="0" u="none" strike="noStrike">
                          <a:solidFill>
                            <a:srgbClr val="000000"/>
                          </a:solidFill>
                          <a:effectLst/>
                          <a:latin typeface="Calibri"/>
                        </a:rPr>
                        <a:t>MBW.B6</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9CDE5"/>
                    </a:solidFill>
                  </a:tcPr>
                </a:tc>
                <a:tc>
                  <a:txBody>
                    <a:bodyPr/>
                    <a:lstStyle/>
                    <a:p>
                      <a:pPr algn="ctr" rtl="0" fontAlgn="ctr"/>
                      <a:r>
                        <a:rPr lang="en-GB" sz="1000" b="1" i="0" u="none" strike="noStrike">
                          <a:solidFill>
                            <a:srgbClr val="000000"/>
                          </a:solidFill>
                          <a:effectLst/>
                          <a:latin typeface="Calibri"/>
                        </a:rPr>
                        <a:t>S</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12</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6.2</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30</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14</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248</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000" b="1" i="0" u="sng" strike="noStrike" dirty="0" smtClean="0">
                          <a:solidFill>
                            <a:srgbClr val="000000"/>
                          </a:solidFill>
                          <a:effectLst/>
                          <a:latin typeface="Calibri"/>
                        </a:rPr>
                        <a:t>124</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000" b="0"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Calibri"/>
                        </a:rPr>
                        <a:t>R</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Title 1"/>
          <p:cNvSpPr>
            <a:spLocks noGrp="1"/>
          </p:cNvSpPr>
          <p:nvPr>
            <p:ph type="title"/>
          </p:nvPr>
        </p:nvSpPr>
        <p:spPr>
          <a:xfrm>
            <a:off x="0" y="-10014"/>
            <a:ext cx="9144000" cy="558694"/>
          </a:xfrm>
        </p:spPr>
        <p:txBody>
          <a:bodyPr>
            <a:noAutofit/>
          </a:bodyPr>
          <a:lstStyle/>
          <a:p>
            <a:r>
              <a:rPr lang="en-GB" sz="2200" dirty="0"/>
              <a:t>Magnet damage with shielding point </a:t>
            </a:r>
            <a:r>
              <a:rPr lang="en-GB" sz="2200" dirty="0" smtClean="0"/>
              <a:t>3 and 7, W shielding peak dose scaling</a:t>
            </a:r>
            <a:endParaRPr lang="en-GB" sz="2200" dirty="0"/>
          </a:p>
        </p:txBody>
      </p:sp>
      <p:graphicFrame>
        <p:nvGraphicFramePr>
          <p:cNvPr id="7" name="Table 6"/>
          <p:cNvGraphicFramePr>
            <a:graphicFrameLocks noGrp="1"/>
          </p:cNvGraphicFramePr>
          <p:nvPr>
            <p:extLst>
              <p:ext uri="{D42A27DB-BD31-4B8C-83A1-F6EECF244321}">
                <p14:modId xmlns:p14="http://schemas.microsoft.com/office/powerpoint/2010/main" val="4067060367"/>
              </p:ext>
            </p:extLst>
          </p:nvPr>
        </p:nvGraphicFramePr>
        <p:xfrm>
          <a:off x="1619672" y="5957272"/>
          <a:ext cx="6096000" cy="856104"/>
        </p:xfrm>
        <a:graphic>
          <a:graphicData uri="http://schemas.openxmlformats.org/drawingml/2006/table">
            <a:tbl>
              <a:tblPr firstRow="1" bandRow="1">
                <a:tableStyleId>{5C22544A-7EE6-4342-B048-85BDC9FD1C3A}</a:tableStyleId>
              </a:tblPr>
              <a:tblGrid>
                <a:gridCol w="2032000"/>
                <a:gridCol w="2032000"/>
                <a:gridCol w="2032000"/>
              </a:tblGrid>
              <a:tr h="216024">
                <a:tc>
                  <a:txBody>
                    <a:bodyPr/>
                    <a:lstStyle/>
                    <a:p>
                      <a:r>
                        <a:rPr lang="en-GB" sz="800" dirty="0" smtClean="0"/>
                        <a:t>Limit</a:t>
                      </a:r>
                      <a:r>
                        <a:rPr lang="en-GB" sz="800" baseline="0" dirty="0" smtClean="0"/>
                        <a:t> reached in</a:t>
                      </a:r>
                      <a:endParaRPr lang="en-GB" sz="800" dirty="0"/>
                    </a:p>
                  </a:txBody>
                  <a:tcPr/>
                </a:tc>
                <a:tc>
                  <a:txBody>
                    <a:bodyPr/>
                    <a:lstStyle/>
                    <a:p>
                      <a:r>
                        <a:rPr lang="en-GB" sz="800" dirty="0" smtClean="0"/>
                        <a:t>7R</a:t>
                      </a:r>
                      <a:endParaRPr lang="en-GB" sz="800" dirty="0"/>
                    </a:p>
                  </a:txBody>
                  <a:tcPr/>
                </a:tc>
                <a:tc>
                  <a:txBody>
                    <a:bodyPr/>
                    <a:lstStyle/>
                    <a:p>
                      <a:r>
                        <a:rPr lang="en-GB" sz="800" dirty="0" smtClean="0"/>
                        <a:t>7L</a:t>
                      </a:r>
                      <a:endParaRPr lang="en-GB" sz="800" dirty="0"/>
                    </a:p>
                  </a:txBody>
                  <a:tcPr/>
                </a:tc>
              </a:tr>
              <a:tr h="199216">
                <a:tc>
                  <a:txBody>
                    <a:bodyPr/>
                    <a:lstStyle/>
                    <a:p>
                      <a:r>
                        <a:rPr lang="en-GB" sz="800" dirty="0" smtClean="0"/>
                        <a:t>MQWA.E4</a:t>
                      </a:r>
                      <a:endParaRPr lang="en-GB" sz="800" dirty="0"/>
                    </a:p>
                  </a:txBody>
                  <a:tcPr/>
                </a:tc>
                <a:tc>
                  <a:txBody>
                    <a:bodyPr/>
                    <a:lstStyle/>
                    <a:p>
                      <a:endParaRPr lang="en-GB" sz="800" dirty="0"/>
                    </a:p>
                  </a:txBody>
                  <a:tcPr/>
                </a:tc>
                <a:tc>
                  <a:txBody>
                    <a:bodyPr/>
                    <a:lstStyle/>
                    <a:p>
                      <a:r>
                        <a:rPr lang="en-GB" sz="800" dirty="0" smtClean="0"/>
                        <a:t>1500 </a:t>
                      </a:r>
                      <a:r>
                        <a:rPr lang="en-GB" sz="800" dirty="0" err="1" smtClean="0"/>
                        <a:t>fb</a:t>
                      </a:r>
                      <a:r>
                        <a:rPr lang="en-GB" sz="800" dirty="0" smtClean="0"/>
                        <a:t>^-1</a:t>
                      </a:r>
                      <a:endParaRPr lang="en-GB" sz="800" dirty="0"/>
                    </a:p>
                  </a:txBody>
                  <a:tcPr/>
                </a:tc>
              </a:tr>
              <a:tr h="171400">
                <a:tc>
                  <a:txBody>
                    <a:bodyPr/>
                    <a:lstStyle/>
                    <a:p>
                      <a:r>
                        <a:rPr lang="en-GB" sz="800" dirty="0" smtClean="0"/>
                        <a:t>MBW.B6</a:t>
                      </a:r>
                      <a:endParaRPr lang="en-GB" sz="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1500 </a:t>
                      </a:r>
                      <a:r>
                        <a:rPr lang="en-GB" sz="800" dirty="0" err="1" smtClean="0"/>
                        <a:t>fb</a:t>
                      </a:r>
                      <a:r>
                        <a:rPr lang="en-GB" sz="800" dirty="0" smtClean="0"/>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2400 </a:t>
                      </a:r>
                      <a:r>
                        <a:rPr lang="en-GB" sz="800" dirty="0" err="1" smtClean="0"/>
                        <a:t>fb</a:t>
                      </a:r>
                      <a:r>
                        <a:rPr lang="en-GB" sz="800" dirty="0" smtClean="0"/>
                        <a:t>^-1</a:t>
                      </a:r>
                    </a:p>
                  </a:txBody>
                  <a:tcPr/>
                </a:tc>
              </a:tr>
              <a:tr h="173953">
                <a:tc>
                  <a:txBody>
                    <a:bodyPr/>
                    <a:lstStyle/>
                    <a:p>
                      <a:r>
                        <a:rPr lang="en-GB" sz="800" dirty="0" smtClean="0"/>
                        <a:t>MBW.A6</a:t>
                      </a:r>
                      <a:endParaRPr lang="en-GB" sz="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1000 </a:t>
                      </a:r>
                      <a:r>
                        <a:rPr lang="en-GB" sz="800" dirty="0" err="1" smtClean="0"/>
                        <a:t>fb</a:t>
                      </a:r>
                      <a:r>
                        <a:rPr lang="en-GB" sz="800" dirty="0" smtClean="0"/>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2000 </a:t>
                      </a:r>
                      <a:r>
                        <a:rPr lang="en-GB" sz="800" dirty="0" err="1" smtClean="0"/>
                        <a:t>fb</a:t>
                      </a:r>
                      <a:r>
                        <a:rPr lang="en-GB" sz="800" dirty="0" smtClean="0"/>
                        <a:t>^-1</a:t>
                      </a:r>
                    </a:p>
                  </a:txBody>
                  <a:tcPr/>
                </a:tc>
              </a:tr>
            </a:tbl>
          </a:graphicData>
        </a:graphic>
      </p:graphicFrame>
      <p:sp>
        <p:nvSpPr>
          <p:cNvPr id="9" name="Rectangle 8"/>
          <p:cNvSpPr/>
          <p:nvPr/>
        </p:nvSpPr>
        <p:spPr>
          <a:xfrm>
            <a:off x="27829" y="3313787"/>
            <a:ext cx="583732" cy="2592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IP 7</a:t>
            </a:r>
            <a:endParaRPr lang="en-GB" dirty="0"/>
          </a:p>
        </p:txBody>
      </p:sp>
      <p:sp>
        <p:nvSpPr>
          <p:cNvPr id="10" name="Rectangle 9"/>
          <p:cNvSpPr/>
          <p:nvPr/>
        </p:nvSpPr>
        <p:spPr>
          <a:xfrm>
            <a:off x="17952" y="433467"/>
            <a:ext cx="593610" cy="3312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IP 3</a:t>
            </a:r>
            <a:endParaRPr lang="en-GB" dirty="0"/>
          </a:p>
        </p:txBody>
      </p:sp>
      <p:grpSp>
        <p:nvGrpSpPr>
          <p:cNvPr id="11" name="Group 10"/>
          <p:cNvGrpSpPr/>
          <p:nvPr/>
        </p:nvGrpSpPr>
        <p:grpSpPr>
          <a:xfrm>
            <a:off x="2771800" y="5301208"/>
            <a:ext cx="6372200" cy="144016"/>
            <a:chOff x="3312368" y="5301208"/>
            <a:chExt cx="5796136" cy="144016"/>
          </a:xfrm>
        </p:grpSpPr>
        <p:sp>
          <p:nvSpPr>
            <p:cNvPr id="8" name="Rectangle 7"/>
            <p:cNvSpPr/>
            <p:nvPr/>
          </p:nvSpPr>
          <p:spPr>
            <a:xfrm>
              <a:off x="3312368" y="5301208"/>
              <a:ext cx="5796136" cy="14401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3329979" y="5301208"/>
              <a:ext cx="683568" cy="1440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Remove</a:t>
              </a:r>
              <a:endParaRPr lang="en-GB" sz="1000" dirty="0"/>
            </a:p>
          </p:txBody>
        </p:sp>
      </p:grpSp>
      <p:graphicFrame>
        <p:nvGraphicFramePr>
          <p:cNvPr id="16" name="Table 15"/>
          <p:cNvGraphicFramePr>
            <a:graphicFrameLocks noGrp="1"/>
          </p:cNvGraphicFramePr>
          <p:nvPr>
            <p:extLst>
              <p:ext uri="{D42A27DB-BD31-4B8C-83A1-F6EECF244321}">
                <p14:modId xmlns:p14="http://schemas.microsoft.com/office/powerpoint/2010/main" val="1728180603"/>
              </p:ext>
            </p:extLst>
          </p:nvPr>
        </p:nvGraphicFramePr>
        <p:xfrm>
          <a:off x="1869" y="433467"/>
          <a:ext cx="9096586" cy="2792466"/>
        </p:xfrm>
        <a:graphic>
          <a:graphicData uri="http://schemas.openxmlformats.org/drawingml/2006/table">
            <a:tbl>
              <a:tblPr/>
              <a:tblGrid>
                <a:gridCol w="696452"/>
                <a:gridCol w="454709"/>
                <a:gridCol w="366437"/>
                <a:gridCol w="716594"/>
                <a:gridCol w="997211"/>
                <a:gridCol w="249629"/>
                <a:gridCol w="336097"/>
                <a:gridCol w="701819"/>
                <a:gridCol w="1042326"/>
                <a:gridCol w="393324"/>
                <a:gridCol w="275612"/>
                <a:gridCol w="716594"/>
                <a:gridCol w="1027551"/>
                <a:gridCol w="405637"/>
                <a:gridCol w="716594"/>
              </a:tblGrid>
              <a:tr h="57955">
                <a:tc>
                  <a:txBody>
                    <a:bodyPr/>
                    <a:lstStyle/>
                    <a:p>
                      <a:pPr algn="l" fontAlgn="b"/>
                      <a:r>
                        <a:rPr lang="en-GB" sz="1000" b="0" i="0" u="none" strike="noStrike" dirty="0">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GB" sz="1000" b="1" i="1" u="none" strike="noStrike">
                          <a:solidFill>
                            <a:srgbClr val="000000"/>
                          </a:solidFill>
                          <a:effectLst/>
                          <a:latin typeface="Calibri"/>
                        </a:rPr>
                        <a:t>Action LS1</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dirty="0">
                          <a:solidFill>
                            <a:srgbClr val="000000"/>
                          </a:solidFill>
                          <a:effectLst/>
                          <a:latin typeface="Calibri"/>
                        </a:rPr>
                        <a:t> Dose [</a:t>
                      </a:r>
                      <a:r>
                        <a:rPr lang="en-GB" sz="1000" b="1" i="1" u="none" strike="noStrike" dirty="0" err="1" smtClean="0">
                          <a:solidFill>
                            <a:srgbClr val="000000"/>
                          </a:solidFill>
                          <a:effectLst/>
                          <a:latin typeface="Calibri"/>
                        </a:rPr>
                        <a:t>MGy</a:t>
                      </a:r>
                      <a:r>
                        <a:rPr lang="en-GB" sz="1000" b="1" i="1" u="none" strike="noStrike" dirty="0">
                          <a:solidFill>
                            <a:srgbClr val="000000"/>
                          </a:solidFill>
                          <a:effectLst/>
                          <a:latin typeface="Calibri"/>
                        </a:rPr>
                        <a:t>] for integrated luminosity 150 </a:t>
                      </a:r>
                      <a:r>
                        <a:rPr lang="en-GB" sz="1000" b="1" i="1" u="none" strike="noStrike" dirty="0" err="1">
                          <a:solidFill>
                            <a:srgbClr val="000000"/>
                          </a:solidFill>
                          <a:effectLst/>
                          <a:latin typeface="Calibri"/>
                        </a:rPr>
                        <a:t>fb</a:t>
                      </a:r>
                      <a:r>
                        <a:rPr lang="en-GB" sz="1000" b="1" i="1" u="none" strike="noStrike" dirty="0">
                          <a:solidFill>
                            <a:srgbClr val="000000"/>
                          </a:solidFill>
                          <a:effectLst/>
                          <a:latin typeface="Calibri"/>
                        </a:rPr>
                        <a:t>^-1</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a:solidFill>
                            <a:srgbClr val="000000"/>
                          </a:solidFill>
                          <a:effectLst/>
                          <a:latin typeface="Calibri"/>
                        </a:rPr>
                        <a:t>Action LS2</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dirty="0">
                          <a:solidFill>
                            <a:srgbClr val="000000"/>
                          </a:solidFill>
                          <a:effectLst/>
                          <a:latin typeface="Calibri"/>
                        </a:rPr>
                        <a:t>  Dose [</a:t>
                      </a:r>
                      <a:r>
                        <a:rPr lang="en-GB" sz="1000" b="1" i="1" u="none" strike="noStrike" dirty="0" err="1" smtClean="0">
                          <a:solidFill>
                            <a:srgbClr val="000000"/>
                          </a:solidFill>
                          <a:effectLst/>
                          <a:latin typeface="Calibri"/>
                        </a:rPr>
                        <a:t>MGy</a:t>
                      </a:r>
                      <a:r>
                        <a:rPr lang="en-GB" sz="1000" b="1" i="1" u="none" strike="noStrike" dirty="0">
                          <a:solidFill>
                            <a:srgbClr val="000000"/>
                          </a:solidFill>
                          <a:effectLst/>
                          <a:latin typeface="Calibri"/>
                        </a:rPr>
                        <a:t>] for integrated </a:t>
                      </a:r>
                      <a:r>
                        <a:rPr lang="en-GB" sz="1000" b="1" i="1" u="none" strike="noStrike" dirty="0" smtClean="0">
                          <a:solidFill>
                            <a:srgbClr val="000000"/>
                          </a:solidFill>
                          <a:effectLst/>
                          <a:latin typeface="Calibri"/>
                        </a:rPr>
                        <a:t>luminosity 350 </a:t>
                      </a:r>
                      <a:r>
                        <a:rPr lang="en-GB" sz="1000" b="1" i="1" u="none" strike="noStrike" dirty="0" err="1">
                          <a:solidFill>
                            <a:srgbClr val="000000"/>
                          </a:solidFill>
                          <a:effectLst/>
                          <a:latin typeface="Calibri"/>
                        </a:rPr>
                        <a:t>fb</a:t>
                      </a:r>
                      <a:r>
                        <a:rPr lang="en-GB" sz="1000" b="1" i="1" u="none" strike="noStrike" dirty="0">
                          <a:solidFill>
                            <a:srgbClr val="000000"/>
                          </a:solidFill>
                          <a:effectLst/>
                          <a:latin typeface="Calibri"/>
                        </a:rPr>
                        <a:t>^-1</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a:solidFill>
                            <a:srgbClr val="000000"/>
                          </a:solidFill>
                          <a:effectLst/>
                          <a:latin typeface="Calibri"/>
                        </a:rPr>
                        <a:t>Action LS3</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dirty="0">
                          <a:solidFill>
                            <a:srgbClr val="000000"/>
                          </a:solidFill>
                          <a:effectLst/>
                          <a:latin typeface="Calibri"/>
                        </a:rPr>
                        <a:t> Dose [</a:t>
                      </a:r>
                      <a:r>
                        <a:rPr lang="en-GB" sz="1000" b="1" i="1" u="none" strike="noStrike" dirty="0" err="1" smtClean="0">
                          <a:solidFill>
                            <a:srgbClr val="000000"/>
                          </a:solidFill>
                          <a:effectLst/>
                          <a:latin typeface="Calibri"/>
                        </a:rPr>
                        <a:t>MGy</a:t>
                      </a:r>
                      <a:r>
                        <a:rPr lang="en-GB" sz="1000" b="1" i="1" u="none" strike="noStrike" dirty="0">
                          <a:solidFill>
                            <a:srgbClr val="000000"/>
                          </a:solidFill>
                          <a:effectLst/>
                          <a:latin typeface="Calibri"/>
                        </a:rPr>
                        <a:t>] for integrated </a:t>
                      </a:r>
                      <a:r>
                        <a:rPr lang="en-GB" sz="1000" b="1" i="1" u="none" strike="noStrike" dirty="0" smtClean="0">
                          <a:solidFill>
                            <a:srgbClr val="000000"/>
                          </a:solidFill>
                          <a:effectLst/>
                          <a:latin typeface="Calibri"/>
                        </a:rPr>
                        <a:t>luminosity 3000 </a:t>
                      </a:r>
                      <a:r>
                        <a:rPr lang="en-GB" sz="1000" b="1" i="1" u="none" strike="noStrike" dirty="0" err="1">
                          <a:solidFill>
                            <a:srgbClr val="000000"/>
                          </a:solidFill>
                          <a:effectLst/>
                          <a:latin typeface="Calibri"/>
                        </a:rPr>
                        <a:t>fb</a:t>
                      </a:r>
                      <a:r>
                        <a:rPr lang="en-GB" sz="1000" b="1" i="1" u="none" strike="noStrike" dirty="0">
                          <a:solidFill>
                            <a:srgbClr val="000000"/>
                          </a:solidFill>
                          <a:effectLst/>
                          <a:latin typeface="Calibri"/>
                        </a:rPr>
                        <a:t>^-1</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a:solidFill>
                            <a:srgbClr val="000000"/>
                          </a:solidFill>
                          <a:effectLst/>
                          <a:latin typeface="Calibri"/>
                        </a:rPr>
                        <a:t>Action during HL-LHC exploitation</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r>
              <a:tr h="57955">
                <a:tc>
                  <a:txBody>
                    <a:bodyPr/>
                    <a:lstStyle/>
                    <a:p>
                      <a:pPr algn="l"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MQWA.A4</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0.0</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0.2</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1.0</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1.9</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MQWA.B4</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0.2</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1.0</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2.1</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MQWB.4</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0.3</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1.1</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2.2</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MQWA.C4</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0.2</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0.3</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1.4</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2.8</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MQWA.D4</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0.2</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0.3</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0.4</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0.8</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3.5</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6.9</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MQWA.E4</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0.9</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1.7</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1.2</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2.5</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6.3</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12</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MQWA.A5</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0.6</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1.1</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0.8</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1.6</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4.0</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7.5</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MQWA.B5</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Calibri"/>
                        </a:rPr>
                        <a:t>0.7</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1.4</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1.0</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2.0</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5.1</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9.4</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MQWB.5</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1.7</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3.3</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2.4</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4.8</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12</a:t>
                      </a:r>
                      <a:endParaRPr lang="en-GB" sz="1000" b="1" i="0" u="sng" strike="noStrike" dirty="0">
                        <a:solidFill>
                          <a:srgbClr val="000000"/>
                        </a:solidFill>
                        <a:effectLst/>
                        <a:latin typeface="Calibri"/>
                      </a:endParaRP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1" i="0" u="sng" strike="noStrike" dirty="0" smtClean="0">
                          <a:solidFill>
                            <a:srgbClr val="000000"/>
                          </a:solidFill>
                          <a:effectLst/>
                          <a:latin typeface="Calibri"/>
                        </a:rPr>
                        <a:t>23</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MQWA.C5</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3.9</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7.7</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5.6</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11</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29</a:t>
                      </a:r>
                      <a:endParaRPr lang="en-GB" sz="1000" b="1" i="0" u="sng" strike="noStrike" dirty="0">
                        <a:solidFill>
                          <a:srgbClr val="000000"/>
                        </a:solidFill>
                        <a:effectLst/>
                        <a:latin typeface="Calibri"/>
                      </a:endParaRP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53</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000" b="0" i="0" u="none"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MQWA.D5</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0.9</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1.9</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1.3</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2.7</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6.8</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13</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MQWA.E5</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1.7</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3.5</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2.5</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5.0</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13</a:t>
                      </a:r>
                      <a:endParaRPr lang="en-GB" sz="1000" b="1" i="0" u="sng" strike="noStrike" dirty="0">
                        <a:solidFill>
                          <a:srgbClr val="000000"/>
                        </a:solidFill>
                        <a:effectLst/>
                        <a:latin typeface="Calibri"/>
                      </a:endParaRP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1" i="0" u="sng" strike="noStrike" dirty="0" smtClean="0">
                          <a:solidFill>
                            <a:srgbClr val="000000"/>
                          </a:solidFill>
                          <a:effectLst/>
                          <a:latin typeface="Calibri"/>
                        </a:rPr>
                        <a:t>24</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MBW.A6</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9CDE5"/>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1.0</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2.0</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1.4</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2.9</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7.3</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14</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MBW.B6</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9CDE5"/>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1.2</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2.3</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1.7</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3.3</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8.4</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16</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5341">
                <a:tc>
                  <a:txBody>
                    <a:bodyPr/>
                    <a:lstStyle/>
                    <a:p>
                      <a:pPr algn="l" rtl="0" fontAlgn="ctr"/>
                      <a:r>
                        <a:rPr lang="en-GB" sz="1000" b="1" i="0" u="none" strike="noStrike">
                          <a:solidFill>
                            <a:srgbClr val="000000"/>
                          </a:solidFill>
                          <a:effectLst/>
                          <a:latin typeface="Calibri"/>
                        </a:rPr>
                        <a:t>MBW.C6</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9CDE5"/>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1.6</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3.3</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2.3</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4.7</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12</a:t>
                      </a:r>
                      <a:endParaRPr lang="en-GB" sz="1000" b="1" i="0" u="sng" strike="noStrike" dirty="0">
                        <a:solidFill>
                          <a:srgbClr val="000000"/>
                        </a:solidFill>
                        <a:effectLst/>
                        <a:latin typeface="Calibri"/>
                      </a:endParaRP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3</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93218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3142"/>
            <a:ext cx="8229600" cy="885578"/>
          </a:xfrm>
        </p:spPr>
        <p:txBody>
          <a:bodyPr/>
          <a:lstStyle/>
          <a:p>
            <a:r>
              <a:rPr lang="en-GB" dirty="0" smtClean="0"/>
              <a:t>Conclusions I</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68643443"/>
              </p:ext>
            </p:extLst>
          </p:nvPr>
        </p:nvGraphicFramePr>
        <p:xfrm>
          <a:off x="0" y="764704"/>
          <a:ext cx="9144003" cy="4742656"/>
        </p:xfrm>
        <a:graphic>
          <a:graphicData uri="http://schemas.openxmlformats.org/drawingml/2006/table">
            <a:tbl>
              <a:tblPr firstRow="1" bandRow="1">
                <a:tableStyleId>{5C22544A-7EE6-4342-B048-85BDC9FD1C3A}</a:tableStyleId>
              </a:tblPr>
              <a:tblGrid>
                <a:gridCol w="611560"/>
                <a:gridCol w="648072"/>
                <a:gridCol w="614179"/>
                <a:gridCol w="667513"/>
                <a:gridCol w="667513"/>
                <a:gridCol w="718862"/>
                <a:gridCol w="652038"/>
                <a:gridCol w="652038"/>
                <a:gridCol w="652038"/>
                <a:gridCol w="652038"/>
                <a:gridCol w="652038"/>
                <a:gridCol w="652038"/>
                <a:gridCol w="652038"/>
                <a:gridCol w="652038"/>
              </a:tblGrid>
              <a:tr h="504056">
                <a:tc>
                  <a:txBody>
                    <a:bodyPr/>
                    <a:lstStyle/>
                    <a:p>
                      <a:endParaRPr lang="en-GB" dirty="0"/>
                    </a:p>
                  </a:txBody>
                  <a:tcPr/>
                </a:tc>
                <a:tc>
                  <a:txBody>
                    <a:bodyPr/>
                    <a:lstStyle/>
                    <a:p>
                      <a:endParaRPr lang="en-GB" dirty="0"/>
                    </a:p>
                  </a:txBody>
                  <a:tcPr/>
                </a:tc>
                <a:tc gridSpan="6">
                  <a:txBody>
                    <a:bodyPr/>
                    <a:lstStyle/>
                    <a:p>
                      <a:pPr algn="ctr"/>
                      <a:r>
                        <a:rPr lang="en-GB" dirty="0" smtClean="0"/>
                        <a:t>IP3</a:t>
                      </a:r>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pPr algn="ctr"/>
                      <a:endParaRPr lang="en-GB" dirty="0"/>
                    </a:p>
                  </a:txBody>
                  <a:tcPr/>
                </a:tc>
                <a:tc gridSpan="6">
                  <a:txBody>
                    <a:bodyPr/>
                    <a:lstStyle/>
                    <a:p>
                      <a:pPr algn="ctr"/>
                      <a:r>
                        <a:rPr lang="en-GB" dirty="0" smtClean="0"/>
                        <a:t>IP7</a:t>
                      </a:r>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pPr algn="ctr"/>
                      <a:endParaRPr lang="en-GB" dirty="0"/>
                    </a:p>
                  </a:txBody>
                  <a:tcPr/>
                </a:tc>
              </a:tr>
              <a:tr h="504056">
                <a:tc>
                  <a:txBody>
                    <a:bodyPr/>
                    <a:lstStyle/>
                    <a:p>
                      <a:endParaRPr lang="en-GB" dirty="0"/>
                    </a:p>
                  </a:txBody>
                  <a:tcPr/>
                </a:tc>
                <a:tc>
                  <a:txBody>
                    <a:bodyPr/>
                    <a:lstStyle/>
                    <a:p>
                      <a:endParaRPr lang="en-GB" dirty="0"/>
                    </a:p>
                  </a:txBody>
                  <a:tcPr/>
                </a:tc>
                <a:tc gridSpan="3">
                  <a:txBody>
                    <a:bodyPr/>
                    <a:lstStyle/>
                    <a:p>
                      <a:pPr algn="ctr"/>
                      <a:r>
                        <a:rPr lang="en-GB" dirty="0" smtClean="0"/>
                        <a:t>L</a:t>
                      </a:r>
                      <a:endParaRPr lang="en-GB" dirty="0"/>
                    </a:p>
                  </a:txBody>
                  <a:tcPr/>
                </a:tc>
                <a:tc hMerge="1">
                  <a:txBody>
                    <a:bodyPr/>
                    <a:lstStyle/>
                    <a:p>
                      <a:endParaRPr lang="en-GB" dirty="0"/>
                    </a:p>
                  </a:txBody>
                  <a:tcPr/>
                </a:tc>
                <a:tc hMerge="1">
                  <a:txBody>
                    <a:bodyPr/>
                    <a:lstStyle/>
                    <a:p>
                      <a:pPr algn="ctr"/>
                      <a:endParaRPr lang="en-GB" dirty="0"/>
                    </a:p>
                  </a:txBody>
                  <a:tcPr/>
                </a:tc>
                <a:tc gridSpan="3">
                  <a:txBody>
                    <a:bodyPr/>
                    <a:lstStyle/>
                    <a:p>
                      <a:pPr algn="ctr"/>
                      <a:r>
                        <a:rPr lang="en-GB" dirty="0" smtClean="0"/>
                        <a:t>R</a:t>
                      </a:r>
                      <a:endParaRPr lang="en-GB" dirty="0"/>
                    </a:p>
                  </a:txBody>
                  <a:tcPr/>
                </a:tc>
                <a:tc hMerge="1">
                  <a:txBody>
                    <a:bodyPr/>
                    <a:lstStyle/>
                    <a:p>
                      <a:endParaRPr lang="en-GB" dirty="0"/>
                    </a:p>
                  </a:txBody>
                  <a:tcPr/>
                </a:tc>
                <a:tc hMerge="1">
                  <a:txBody>
                    <a:bodyPr/>
                    <a:lstStyle/>
                    <a:p>
                      <a:pPr algn="ctr"/>
                      <a:endParaRPr lang="en-GB" dirty="0"/>
                    </a:p>
                  </a:txBody>
                  <a:tcPr/>
                </a:tc>
                <a:tc gridSpan="3">
                  <a:txBody>
                    <a:bodyPr/>
                    <a:lstStyle/>
                    <a:p>
                      <a:pPr algn="ctr"/>
                      <a:r>
                        <a:rPr lang="en-GB" dirty="0" smtClean="0"/>
                        <a:t>L</a:t>
                      </a:r>
                      <a:endParaRPr lang="en-GB" dirty="0"/>
                    </a:p>
                  </a:txBody>
                  <a:tcPr/>
                </a:tc>
                <a:tc hMerge="1">
                  <a:txBody>
                    <a:bodyPr/>
                    <a:lstStyle/>
                    <a:p>
                      <a:endParaRPr lang="en-GB" dirty="0"/>
                    </a:p>
                  </a:txBody>
                  <a:tcPr/>
                </a:tc>
                <a:tc hMerge="1">
                  <a:txBody>
                    <a:bodyPr/>
                    <a:lstStyle/>
                    <a:p>
                      <a:pPr algn="ctr"/>
                      <a:endParaRPr lang="en-GB" dirty="0"/>
                    </a:p>
                  </a:txBody>
                  <a:tcPr/>
                </a:tc>
                <a:tc gridSpan="3">
                  <a:txBody>
                    <a:bodyPr/>
                    <a:lstStyle/>
                    <a:p>
                      <a:pPr algn="ctr"/>
                      <a:r>
                        <a:rPr lang="en-GB" dirty="0" smtClean="0"/>
                        <a:t>R</a:t>
                      </a:r>
                      <a:endParaRPr lang="en-GB" dirty="0"/>
                    </a:p>
                  </a:txBody>
                  <a:tcPr/>
                </a:tc>
                <a:tc hMerge="1">
                  <a:txBody>
                    <a:bodyPr/>
                    <a:lstStyle/>
                    <a:p>
                      <a:endParaRPr lang="en-GB" dirty="0"/>
                    </a:p>
                  </a:txBody>
                  <a:tcPr/>
                </a:tc>
                <a:tc hMerge="1">
                  <a:txBody>
                    <a:bodyPr/>
                    <a:lstStyle/>
                    <a:p>
                      <a:pPr algn="ctr"/>
                      <a:endParaRPr lang="en-GB" dirty="0"/>
                    </a:p>
                  </a:txBody>
                  <a:tcPr/>
                </a:tc>
              </a:tr>
              <a:tr h="648072">
                <a:tc>
                  <a:txBody>
                    <a:bodyPr/>
                    <a:lstStyle/>
                    <a:p>
                      <a:endParaRPr lang="en-GB" dirty="0"/>
                    </a:p>
                  </a:txBody>
                  <a:tcPr/>
                </a:tc>
                <a:tc>
                  <a:txBody>
                    <a:bodyPr/>
                    <a:lstStyle/>
                    <a:p>
                      <a:endParaRPr lang="en-GB" dirty="0"/>
                    </a:p>
                  </a:txBody>
                  <a:tcPr/>
                </a:tc>
                <a:tc>
                  <a:txBody>
                    <a:bodyPr/>
                    <a:lstStyle/>
                    <a:p>
                      <a:r>
                        <a:rPr lang="en-GB" sz="1000" dirty="0" smtClean="0"/>
                        <a:t>Broken</a:t>
                      </a:r>
                      <a:r>
                        <a:rPr lang="en-GB" sz="1000" baseline="0" dirty="0" smtClean="0"/>
                        <a:t> units no </a:t>
                      </a:r>
                      <a:r>
                        <a:rPr lang="en-GB" sz="1000" baseline="0" dirty="0" err="1" smtClean="0"/>
                        <a:t>int</a:t>
                      </a:r>
                      <a:endParaRPr lang="en-GB" sz="1000" dirty="0"/>
                    </a:p>
                  </a:txBody>
                  <a:tcPr/>
                </a:tc>
                <a:tc>
                  <a:txBody>
                    <a:bodyPr/>
                    <a:lstStyle/>
                    <a:p>
                      <a:r>
                        <a:rPr lang="en-GB" sz="1000" dirty="0" smtClean="0"/>
                        <a:t>Units to be modified</a:t>
                      </a:r>
                      <a:endParaRPr lang="en-GB" sz="1000" dirty="0"/>
                    </a:p>
                  </a:txBody>
                  <a:tcPr/>
                </a:tc>
                <a:tc>
                  <a:txBody>
                    <a:bodyPr/>
                    <a:lstStyle/>
                    <a:p>
                      <a:r>
                        <a:rPr lang="en-GB" sz="1000" dirty="0" smtClean="0"/>
                        <a:t>Broken units</a:t>
                      </a:r>
                      <a:endParaRPr lang="en-GB"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smtClean="0"/>
                        <a:t>Broken</a:t>
                      </a:r>
                      <a:r>
                        <a:rPr lang="en-GB" sz="1000" baseline="0" dirty="0" smtClean="0"/>
                        <a:t> units no </a:t>
                      </a:r>
                      <a:r>
                        <a:rPr lang="en-GB" sz="1000" baseline="0" dirty="0" err="1" smtClean="0"/>
                        <a:t>int</a:t>
                      </a:r>
                      <a:endParaRPr lang="en-GB" sz="1000" dirty="0" smtClean="0"/>
                    </a:p>
                    <a:p>
                      <a:r>
                        <a:rPr lang="en-GB" sz="1000" dirty="0" smtClean="0"/>
                        <a:t>.</a:t>
                      </a:r>
                      <a:endParaRPr lang="en-GB" sz="1000" dirty="0"/>
                    </a:p>
                  </a:txBody>
                  <a:tcPr/>
                </a:tc>
                <a:tc>
                  <a:txBody>
                    <a:bodyPr/>
                    <a:lstStyle/>
                    <a:p>
                      <a:r>
                        <a:rPr lang="en-GB" sz="1000" dirty="0" smtClean="0"/>
                        <a:t>Units to be modified</a:t>
                      </a:r>
                      <a:endParaRPr lang="en-GB" sz="1000" dirty="0"/>
                    </a:p>
                  </a:txBody>
                  <a:tcPr/>
                </a:tc>
                <a:tc>
                  <a:txBody>
                    <a:bodyPr/>
                    <a:lstStyle/>
                    <a:p>
                      <a:r>
                        <a:rPr lang="en-GB" sz="1000" dirty="0" smtClean="0"/>
                        <a:t>Broken units</a:t>
                      </a:r>
                      <a:endParaRPr lang="en-GB" sz="1000" dirty="0"/>
                    </a:p>
                  </a:txBody>
                  <a:tcPr/>
                </a:tc>
                <a:tc>
                  <a:txBody>
                    <a:bodyPr/>
                    <a:lstStyle/>
                    <a:p>
                      <a:r>
                        <a:rPr lang="en-GB" sz="1000" dirty="0" smtClean="0"/>
                        <a:t>Broken</a:t>
                      </a:r>
                      <a:r>
                        <a:rPr lang="en-GB" sz="1000" baseline="0" dirty="0" smtClean="0"/>
                        <a:t> units no </a:t>
                      </a:r>
                      <a:r>
                        <a:rPr lang="en-GB" sz="1000" baseline="0" dirty="0" err="1" smtClean="0"/>
                        <a:t>int</a:t>
                      </a:r>
                      <a:endParaRPr lang="en-GB" sz="1000" dirty="0"/>
                    </a:p>
                  </a:txBody>
                  <a:tcPr/>
                </a:tc>
                <a:tc>
                  <a:txBody>
                    <a:bodyPr/>
                    <a:lstStyle/>
                    <a:p>
                      <a:r>
                        <a:rPr lang="en-GB" sz="1000" dirty="0" smtClean="0"/>
                        <a:t>Units to be modified</a:t>
                      </a:r>
                      <a:endParaRPr lang="en-GB" sz="1000" dirty="0"/>
                    </a:p>
                  </a:txBody>
                  <a:tcPr/>
                </a:tc>
                <a:tc>
                  <a:txBody>
                    <a:bodyPr/>
                    <a:lstStyle/>
                    <a:p>
                      <a:r>
                        <a:rPr lang="en-GB" sz="1000" dirty="0" smtClean="0"/>
                        <a:t>Broken units</a:t>
                      </a:r>
                      <a:endParaRPr lang="en-GB"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smtClean="0"/>
                        <a:t>Broken</a:t>
                      </a:r>
                      <a:r>
                        <a:rPr lang="en-GB" sz="1000" baseline="0" dirty="0" smtClean="0"/>
                        <a:t> units no </a:t>
                      </a:r>
                      <a:r>
                        <a:rPr lang="en-GB" sz="1000" baseline="0" dirty="0" err="1" smtClean="0"/>
                        <a:t>int</a:t>
                      </a:r>
                      <a:endParaRPr lang="en-GB" sz="1000" dirty="0" smtClean="0"/>
                    </a:p>
                    <a:p>
                      <a:r>
                        <a:rPr lang="en-GB" sz="1000" dirty="0" smtClean="0"/>
                        <a:t>.</a:t>
                      </a:r>
                      <a:endParaRPr lang="en-GB" sz="1000" dirty="0"/>
                    </a:p>
                  </a:txBody>
                  <a:tcPr/>
                </a:tc>
                <a:tc>
                  <a:txBody>
                    <a:bodyPr/>
                    <a:lstStyle/>
                    <a:p>
                      <a:r>
                        <a:rPr lang="en-GB" sz="1000" dirty="0" smtClean="0"/>
                        <a:t>Units to be modified</a:t>
                      </a:r>
                      <a:endParaRPr lang="en-GB" sz="1000" dirty="0"/>
                    </a:p>
                  </a:txBody>
                  <a:tcPr/>
                </a:tc>
                <a:tc>
                  <a:txBody>
                    <a:bodyPr/>
                    <a:lstStyle/>
                    <a:p>
                      <a:r>
                        <a:rPr lang="en-GB" sz="1000" dirty="0" smtClean="0"/>
                        <a:t>Broken units</a:t>
                      </a:r>
                      <a:endParaRPr lang="en-GB" sz="1000" dirty="0"/>
                    </a:p>
                  </a:txBody>
                  <a:tcPr/>
                </a:tc>
              </a:tr>
              <a:tr h="473184">
                <a:tc rowSpan="2">
                  <a:txBody>
                    <a:bodyPr/>
                    <a:lstStyle/>
                    <a:p>
                      <a:r>
                        <a:rPr lang="en-GB" dirty="0" smtClean="0"/>
                        <a:t>LS1</a:t>
                      </a:r>
                      <a:endParaRPr lang="en-GB" dirty="0"/>
                    </a:p>
                  </a:txBody>
                  <a:tcPr/>
                </a:tc>
                <a:tc>
                  <a:txBody>
                    <a:bodyPr/>
                    <a:lstStyle/>
                    <a:p>
                      <a:r>
                        <a:rPr lang="en-GB" sz="1400" dirty="0" smtClean="0"/>
                        <a:t>MQW</a:t>
                      </a:r>
                      <a:endParaRPr lang="en-GB" sz="1400" dirty="0"/>
                    </a:p>
                  </a:txBody>
                  <a:tcPr/>
                </a:tc>
                <a:tc>
                  <a:txBody>
                    <a:bodyPr/>
                    <a:lstStyle/>
                    <a:p>
                      <a:pPr algn="ctr"/>
                      <a:r>
                        <a:rPr lang="en-GB" dirty="0" smtClean="0"/>
                        <a:t>NA</a:t>
                      </a:r>
                      <a:endParaRPr lang="en-GB" dirty="0"/>
                    </a:p>
                  </a:txBody>
                  <a:tcPr>
                    <a:solidFill>
                      <a:schemeClr val="tx1"/>
                    </a:solidFill>
                  </a:tcPr>
                </a:tc>
                <a:tc>
                  <a:txBody>
                    <a:bodyPr/>
                    <a:lstStyle/>
                    <a:p>
                      <a:pPr algn="ctr"/>
                      <a:r>
                        <a:rPr lang="en-GB" dirty="0" smtClean="0"/>
                        <a:t>0</a:t>
                      </a:r>
                      <a:endParaRPr lang="en-GB" dirty="0"/>
                    </a:p>
                  </a:txBody>
                  <a:tcPr>
                    <a:solidFill>
                      <a:schemeClr val="accent3">
                        <a:lumMod val="60000"/>
                        <a:lumOff val="40000"/>
                      </a:schemeClr>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0</a:t>
                      </a:r>
                      <a:endParaRPr lang="en-GB" dirty="0"/>
                    </a:p>
                  </a:txBody>
                  <a:tcPr>
                    <a:solidFill>
                      <a:schemeClr val="accent3">
                        <a:lumMod val="60000"/>
                        <a:lumOff val="40000"/>
                      </a:schemeClr>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2</a:t>
                      </a:r>
                      <a:endParaRPr lang="en-GB" dirty="0"/>
                    </a:p>
                  </a:txBody>
                  <a:tcPr>
                    <a:solidFill>
                      <a:schemeClr val="accent3">
                        <a:lumMod val="60000"/>
                        <a:lumOff val="40000"/>
                      </a:schemeClr>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2</a:t>
                      </a:r>
                      <a:endParaRPr lang="en-GB" dirty="0"/>
                    </a:p>
                  </a:txBody>
                  <a:tcPr>
                    <a:solidFill>
                      <a:schemeClr val="accent3">
                        <a:lumMod val="60000"/>
                        <a:lumOff val="40000"/>
                      </a:schemeClr>
                    </a:solidFill>
                  </a:tcPr>
                </a:tc>
                <a:tc>
                  <a:txBody>
                    <a:bodyPr/>
                    <a:lstStyle/>
                    <a:p>
                      <a:pPr algn="ctr"/>
                      <a:r>
                        <a:rPr lang="en-GB" dirty="0" smtClean="0"/>
                        <a:t>NA</a:t>
                      </a:r>
                      <a:endParaRPr lang="en-GB" dirty="0"/>
                    </a:p>
                  </a:txBody>
                  <a:tcPr>
                    <a:solidFill>
                      <a:schemeClr val="tx1"/>
                    </a:solidFill>
                  </a:tcPr>
                </a:tc>
              </a:tr>
              <a:tr h="360040">
                <a:tc vMerge="1">
                  <a:txBody>
                    <a:bodyPr/>
                    <a:lstStyle/>
                    <a:p>
                      <a:endParaRPr lang="en-GB" dirty="0"/>
                    </a:p>
                  </a:txBody>
                  <a:tcPr/>
                </a:tc>
                <a:tc>
                  <a:txBody>
                    <a:bodyPr/>
                    <a:lstStyle/>
                    <a:p>
                      <a:r>
                        <a:rPr lang="en-GB" sz="1400" dirty="0" smtClean="0"/>
                        <a:t>MBW</a:t>
                      </a:r>
                      <a:endParaRPr lang="en-GB" sz="1400" dirty="0"/>
                    </a:p>
                  </a:txBody>
                  <a:tcPr/>
                </a:tc>
                <a:tc>
                  <a:txBody>
                    <a:bodyPr/>
                    <a:lstStyle/>
                    <a:p>
                      <a:pPr algn="ctr"/>
                      <a:r>
                        <a:rPr lang="en-GB" dirty="0" smtClean="0"/>
                        <a:t>NA</a:t>
                      </a:r>
                      <a:endParaRPr lang="en-GB" dirty="0"/>
                    </a:p>
                  </a:txBody>
                  <a:tcPr>
                    <a:solidFill>
                      <a:schemeClr val="tx1"/>
                    </a:solidFill>
                  </a:tcPr>
                </a:tc>
                <a:tc>
                  <a:txBody>
                    <a:bodyPr/>
                    <a:lstStyle/>
                    <a:p>
                      <a:pPr algn="ctr"/>
                      <a:r>
                        <a:rPr lang="en-GB" dirty="0" smtClean="0"/>
                        <a:t>0</a:t>
                      </a:r>
                      <a:endParaRPr lang="en-GB" dirty="0"/>
                    </a:p>
                  </a:txBody>
                  <a:tcPr>
                    <a:solidFill>
                      <a:schemeClr val="accent3">
                        <a:lumMod val="60000"/>
                        <a:lumOff val="40000"/>
                      </a:schemeClr>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0</a:t>
                      </a:r>
                      <a:endParaRPr lang="en-GB" dirty="0"/>
                    </a:p>
                  </a:txBody>
                  <a:tcPr>
                    <a:solidFill>
                      <a:schemeClr val="accent3">
                        <a:lumMod val="60000"/>
                        <a:lumOff val="40000"/>
                      </a:schemeClr>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2</a:t>
                      </a:r>
                      <a:endParaRPr lang="en-GB" dirty="0"/>
                    </a:p>
                  </a:txBody>
                  <a:tcPr>
                    <a:solidFill>
                      <a:schemeClr val="accent3">
                        <a:lumMod val="60000"/>
                        <a:lumOff val="40000"/>
                      </a:schemeClr>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2</a:t>
                      </a:r>
                      <a:endParaRPr lang="en-GB" dirty="0"/>
                    </a:p>
                  </a:txBody>
                  <a:tcPr>
                    <a:solidFill>
                      <a:schemeClr val="accent3">
                        <a:lumMod val="60000"/>
                        <a:lumOff val="40000"/>
                      </a:schemeClr>
                    </a:solidFill>
                  </a:tcPr>
                </a:tc>
                <a:tc>
                  <a:txBody>
                    <a:bodyPr/>
                    <a:lstStyle/>
                    <a:p>
                      <a:pPr algn="ctr"/>
                      <a:r>
                        <a:rPr lang="en-GB" dirty="0" smtClean="0"/>
                        <a:t>NA</a:t>
                      </a:r>
                      <a:endParaRPr lang="en-GB" dirty="0"/>
                    </a:p>
                  </a:txBody>
                  <a:tcPr>
                    <a:solidFill>
                      <a:schemeClr val="tx1"/>
                    </a:solidFill>
                  </a:tcPr>
                </a:tc>
              </a:tr>
              <a:tr h="360040">
                <a:tc rowSpan="2">
                  <a:txBody>
                    <a:bodyPr/>
                    <a:lstStyle/>
                    <a:p>
                      <a:r>
                        <a:rPr lang="en-GB" dirty="0" smtClean="0"/>
                        <a:t>LS2</a:t>
                      </a:r>
                      <a:endParaRPr lang="en-GB" dirty="0"/>
                    </a:p>
                  </a:txBody>
                  <a:tcPr/>
                </a:tc>
                <a:tc>
                  <a:txBody>
                    <a:bodyPr/>
                    <a:lstStyle/>
                    <a:p>
                      <a:r>
                        <a:rPr lang="en-GB" sz="1400" dirty="0" smtClean="0"/>
                        <a:t>MQW</a:t>
                      </a:r>
                      <a:endParaRPr lang="en-GB" sz="1400" dirty="0"/>
                    </a:p>
                  </a:txBody>
                  <a:tcPr/>
                </a:tc>
                <a:tc>
                  <a:txBody>
                    <a:bodyPr/>
                    <a:lstStyle/>
                    <a:p>
                      <a:pPr algn="ctr"/>
                      <a:r>
                        <a:rPr lang="en-GB" dirty="0" smtClean="0"/>
                        <a:t>0</a:t>
                      </a:r>
                      <a:endParaRPr lang="en-GB" dirty="0"/>
                    </a:p>
                  </a:txBody>
                  <a:tcPr>
                    <a:solidFill>
                      <a:srgbClr val="FF0000"/>
                    </a:solidFill>
                  </a:tcPr>
                </a:tc>
                <a:tc>
                  <a:txBody>
                    <a:bodyPr/>
                    <a:lstStyle/>
                    <a:p>
                      <a:pPr algn="ctr"/>
                      <a:r>
                        <a:rPr lang="en-GB" dirty="0" smtClean="0"/>
                        <a:t>7</a:t>
                      </a:r>
                      <a:endParaRPr lang="en-GB" dirty="0"/>
                    </a:p>
                  </a:txBody>
                  <a:tcPr>
                    <a:solidFill>
                      <a:schemeClr val="accent3">
                        <a:lumMod val="60000"/>
                        <a:lumOff val="40000"/>
                      </a:schemeClr>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7</a:t>
                      </a:r>
                      <a:endParaRPr lang="en-GB" dirty="0"/>
                    </a:p>
                  </a:txBody>
                  <a:tcPr>
                    <a:solidFill>
                      <a:schemeClr val="accent3">
                        <a:lumMod val="60000"/>
                        <a:lumOff val="40000"/>
                      </a:schemeClr>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7</a:t>
                      </a:r>
                      <a:endParaRPr lang="en-GB" dirty="0"/>
                    </a:p>
                  </a:txBody>
                  <a:tcPr>
                    <a:solidFill>
                      <a:schemeClr val="accent3">
                        <a:lumMod val="60000"/>
                        <a:lumOff val="40000"/>
                      </a:schemeClr>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8</a:t>
                      </a:r>
                      <a:endParaRPr lang="en-GB" dirty="0"/>
                    </a:p>
                  </a:txBody>
                  <a:tcPr>
                    <a:solidFill>
                      <a:schemeClr val="accent3">
                        <a:lumMod val="60000"/>
                        <a:lumOff val="40000"/>
                      </a:schemeClr>
                    </a:solidFill>
                  </a:tcPr>
                </a:tc>
                <a:tc>
                  <a:txBody>
                    <a:bodyPr/>
                    <a:lstStyle/>
                    <a:p>
                      <a:pPr algn="ctr"/>
                      <a:r>
                        <a:rPr lang="en-GB" dirty="0" smtClean="0"/>
                        <a:t>0</a:t>
                      </a:r>
                      <a:endParaRPr lang="en-GB" dirty="0"/>
                    </a:p>
                  </a:txBody>
                  <a:tcPr>
                    <a:solidFill>
                      <a:srgbClr val="FFFF00"/>
                    </a:solidFill>
                  </a:tcPr>
                </a:tc>
              </a:tr>
              <a:tr h="360040">
                <a:tc vMerge="1">
                  <a:txBody>
                    <a:bodyPr/>
                    <a:lstStyle/>
                    <a:p>
                      <a:endParaRPr lang="en-GB" dirty="0"/>
                    </a:p>
                  </a:txBody>
                  <a:tcPr/>
                </a:tc>
                <a:tc>
                  <a:txBody>
                    <a:bodyPr/>
                    <a:lstStyle/>
                    <a:p>
                      <a:r>
                        <a:rPr lang="en-GB" sz="1400" dirty="0" smtClean="0"/>
                        <a:t>MBW</a:t>
                      </a:r>
                      <a:endParaRPr lang="en-GB" sz="1400" dirty="0"/>
                    </a:p>
                  </a:txBody>
                  <a:tcPr/>
                </a:tc>
                <a:tc>
                  <a:txBody>
                    <a:bodyPr/>
                    <a:lstStyle/>
                    <a:p>
                      <a:pPr algn="ctr"/>
                      <a:r>
                        <a:rPr lang="en-GB" dirty="0" smtClean="0"/>
                        <a:t>0</a:t>
                      </a:r>
                      <a:endParaRPr lang="en-GB" dirty="0"/>
                    </a:p>
                  </a:txBody>
                  <a:tcPr>
                    <a:solidFill>
                      <a:srgbClr val="FF0000"/>
                    </a:solidFill>
                  </a:tcPr>
                </a:tc>
                <a:tc>
                  <a:txBody>
                    <a:bodyPr/>
                    <a:lstStyle/>
                    <a:p>
                      <a:pPr algn="ctr"/>
                      <a:r>
                        <a:rPr lang="en-GB" dirty="0" smtClean="0"/>
                        <a:t>3</a:t>
                      </a:r>
                      <a:endParaRPr lang="en-GB" dirty="0"/>
                    </a:p>
                  </a:txBody>
                  <a:tcPr>
                    <a:solidFill>
                      <a:schemeClr val="accent3">
                        <a:lumMod val="60000"/>
                        <a:lumOff val="40000"/>
                      </a:schemeClr>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3</a:t>
                      </a:r>
                      <a:endParaRPr lang="en-GB" dirty="0"/>
                    </a:p>
                  </a:txBody>
                  <a:tcPr>
                    <a:solidFill>
                      <a:schemeClr val="accent3">
                        <a:lumMod val="60000"/>
                        <a:lumOff val="40000"/>
                      </a:schemeClr>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NA</a:t>
                      </a:r>
                      <a:endParaRPr lang="en-GB" dirty="0"/>
                    </a:p>
                  </a:txBody>
                  <a:tcPr>
                    <a:solidFill>
                      <a:schemeClr val="bg2">
                        <a:lumMod val="10000"/>
                      </a:schemeClr>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NA</a:t>
                      </a:r>
                      <a:endParaRPr lang="en-GB" dirty="0"/>
                    </a:p>
                  </a:txBody>
                  <a:tcPr>
                    <a:solidFill>
                      <a:schemeClr val="bg2">
                        <a:lumMod val="10000"/>
                      </a:schemeClr>
                    </a:solidFill>
                  </a:tcPr>
                </a:tc>
                <a:tc>
                  <a:txBody>
                    <a:bodyPr/>
                    <a:lstStyle/>
                    <a:p>
                      <a:pPr algn="ctr"/>
                      <a:r>
                        <a:rPr lang="en-GB" dirty="0" smtClean="0"/>
                        <a:t>0</a:t>
                      </a:r>
                      <a:endParaRPr lang="en-GB" dirty="0"/>
                    </a:p>
                  </a:txBody>
                  <a:tcPr>
                    <a:solidFill>
                      <a:srgbClr val="FFFF00"/>
                    </a:solidFill>
                  </a:tcPr>
                </a:tc>
              </a:tr>
              <a:tr h="360040">
                <a:tc rowSpan="2">
                  <a:txBody>
                    <a:bodyPr/>
                    <a:lstStyle/>
                    <a:p>
                      <a:r>
                        <a:rPr lang="en-GB" dirty="0" smtClean="0"/>
                        <a:t>LS3</a:t>
                      </a:r>
                      <a:endParaRPr lang="en-GB" dirty="0"/>
                    </a:p>
                  </a:txBody>
                  <a:tcPr/>
                </a:tc>
                <a:tc>
                  <a:txBody>
                    <a:bodyPr/>
                    <a:lstStyle/>
                    <a:p>
                      <a:r>
                        <a:rPr lang="en-GB" sz="1400" dirty="0" smtClean="0"/>
                        <a:t>MQW</a:t>
                      </a:r>
                      <a:endParaRPr lang="en-GB" sz="1400" dirty="0"/>
                    </a:p>
                  </a:txBody>
                  <a:tcPr/>
                </a:tc>
                <a:tc>
                  <a:txBody>
                    <a:bodyPr/>
                    <a:lstStyle/>
                    <a:p>
                      <a:pPr algn="ctr"/>
                      <a:r>
                        <a:rPr lang="en-GB" dirty="0" smtClean="0"/>
                        <a:t>0</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1</a:t>
                      </a:r>
                      <a:endParaRPr lang="en-GB" dirty="0"/>
                    </a:p>
                  </a:txBody>
                  <a:tcPr>
                    <a:solidFill>
                      <a:srgbClr val="FF0000"/>
                    </a:solidFill>
                  </a:tcPr>
                </a:tc>
                <a:tc>
                  <a:txBody>
                    <a:bodyPr/>
                    <a:lstStyle/>
                    <a:p>
                      <a:pPr algn="ctr"/>
                      <a:r>
                        <a:rPr lang="en-GB" dirty="0" smtClean="0"/>
                        <a:t>0</a:t>
                      </a:r>
                      <a:endParaRPr lang="en-GB" dirty="0"/>
                    </a:p>
                  </a:txBody>
                  <a:tcPr>
                    <a:solidFill>
                      <a:schemeClr val="bg2">
                        <a:lumMod val="10000"/>
                      </a:schemeClr>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0</a:t>
                      </a:r>
                      <a:endParaRPr lang="en-GB" dirty="0"/>
                    </a:p>
                  </a:txBody>
                  <a:tcPr>
                    <a:solidFill>
                      <a:schemeClr val="bg2">
                        <a:lumMod val="10000"/>
                      </a:schemeClr>
                    </a:solidFill>
                  </a:tcPr>
                </a:tc>
                <a:tc>
                  <a:txBody>
                    <a:bodyPr/>
                    <a:lstStyle/>
                    <a:p>
                      <a:pPr algn="ctr"/>
                      <a:r>
                        <a:rPr lang="en-GB" dirty="0" smtClean="0"/>
                        <a:t>0</a:t>
                      </a:r>
                      <a:endParaRPr lang="en-GB" dirty="0"/>
                    </a:p>
                  </a:txBody>
                  <a:tcPr>
                    <a:solidFill>
                      <a:srgbClr val="FFFF00"/>
                    </a:solidFill>
                  </a:tcPr>
                </a:tc>
              </a:tr>
              <a:tr h="360040">
                <a:tc vMerge="1">
                  <a:txBody>
                    <a:bodyPr/>
                    <a:lstStyle/>
                    <a:p>
                      <a:endParaRPr lang="en-GB" dirty="0"/>
                    </a:p>
                  </a:txBody>
                  <a:tcPr/>
                </a:tc>
                <a:tc>
                  <a:txBody>
                    <a:bodyPr/>
                    <a:lstStyle/>
                    <a:p>
                      <a:r>
                        <a:rPr lang="en-GB" sz="1400" dirty="0" smtClean="0"/>
                        <a:t>MBW</a:t>
                      </a:r>
                      <a:endParaRPr lang="en-GB" sz="1400" dirty="0"/>
                    </a:p>
                  </a:txBody>
                  <a:tcPr/>
                </a:tc>
                <a:tc>
                  <a:txBody>
                    <a:bodyPr/>
                    <a:lstStyle/>
                    <a:p>
                      <a:pPr algn="ctr"/>
                      <a:r>
                        <a:rPr lang="en-GB" dirty="0" smtClean="0"/>
                        <a:t>0</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1</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r>
              <a:tr h="360040">
                <a:tc rowSpan="2">
                  <a:txBody>
                    <a:bodyPr/>
                    <a:lstStyle/>
                    <a:p>
                      <a:r>
                        <a:rPr lang="en-GB" dirty="0" smtClean="0"/>
                        <a:t>HL-LHC</a:t>
                      </a:r>
                      <a:endParaRPr lang="en-GB" dirty="0"/>
                    </a:p>
                  </a:txBody>
                  <a:tcPr/>
                </a:tc>
                <a:tc>
                  <a:txBody>
                    <a:bodyPr/>
                    <a:lstStyle/>
                    <a:p>
                      <a:r>
                        <a:rPr lang="en-GB" sz="1400" dirty="0" smtClean="0"/>
                        <a:t>MQW</a:t>
                      </a:r>
                      <a:endParaRPr lang="en-GB" sz="1400" dirty="0"/>
                    </a:p>
                  </a:txBody>
                  <a:tcPr/>
                </a:tc>
                <a:tc>
                  <a:txBody>
                    <a:bodyPr/>
                    <a:lstStyle/>
                    <a:p>
                      <a:pPr algn="ctr"/>
                      <a:r>
                        <a:rPr lang="en-GB" dirty="0" smtClean="0"/>
                        <a:t>4</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1</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9</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1</a:t>
                      </a:r>
                      <a:endParaRPr lang="en-GB" dirty="0"/>
                    </a:p>
                  </a:txBody>
                  <a:tcPr>
                    <a:solidFill>
                      <a:srgbClr val="FFFF00"/>
                    </a:solidFill>
                  </a:tcPr>
                </a:tc>
                <a:tc>
                  <a:txBody>
                    <a:bodyPr/>
                    <a:lstStyle/>
                    <a:p>
                      <a:pPr algn="ctr"/>
                      <a:r>
                        <a:rPr lang="en-GB" dirty="0" smtClean="0"/>
                        <a:t>9</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r>
              <a:tr h="360040">
                <a:tc vMerge="1">
                  <a:txBody>
                    <a:bodyPr/>
                    <a:lstStyle/>
                    <a:p>
                      <a:endParaRPr lang="en-GB" dirty="0"/>
                    </a:p>
                  </a:txBody>
                  <a:tcPr/>
                </a:tc>
                <a:tc>
                  <a:txBody>
                    <a:bodyPr/>
                    <a:lstStyle/>
                    <a:p>
                      <a:r>
                        <a:rPr lang="en-GB" sz="1400" dirty="0" smtClean="0"/>
                        <a:t>MBW</a:t>
                      </a:r>
                      <a:endParaRPr lang="en-GB" sz="1400" dirty="0"/>
                    </a:p>
                  </a:txBody>
                  <a:tcPr/>
                </a:tc>
                <a:tc>
                  <a:txBody>
                    <a:bodyPr/>
                    <a:lstStyle/>
                    <a:p>
                      <a:pPr algn="ctr"/>
                      <a:r>
                        <a:rPr lang="en-GB" dirty="0" smtClean="0"/>
                        <a:t>0</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2</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2</a:t>
                      </a:r>
                      <a:endParaRPr lang="en-GB" dirty="0"/>
                    </a:p>
                  </a:txBody>
                  <a:tcPr>
                    <a:solidFill>
                      <a:srgbClr val="FFFF00"/>
                    </a:solidFill>
                  </a:tcPr>
                </a:tc>
                <a:tc>
                  <a:txBody>
                    <a:bodyPr/>
                    <a:lstStyle/>
                    <a:p>
                      <a:pPr algn="ctr"/>
                      <a:r>
                        <a:rPr lang="en-GB" dirty="0" smtClean="0"/>
                        <a:t>2</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2</a:t>
                      </a:r>
                      <a:endParaRPr lang="en-GB" dirty="0"/>
                    </a:p>
                  </a:txBody>
                  <a:tcPr>
                    <a:solidFill>
                      <a:srgbClr val="FFFF00"/>
                    </a:solidFill>
                  </a:tcPr>
                </a:tc>
              </a:tr>
            </a:tbl>
          </a:graphicData>
        </a:graphic>
      </p:graphicFrame>
    </p:spTree>
    <p:extLst>
      <p:ext uri="{BB962C8B-B14F-4D97-AF65-F5344CB8AC3E}">
        <p14:creationId xmlns:p14="http://schemas.microsoft.com/office/powerpoint/2010/main" val="6348346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lstStyle/>
          <a:p>
            <a:r>
              <a:rPr lang="en-GB" dirty="0" smtClean="0"/>
              <a:t>Conclusion II</a:t>
            </a:r>
            <a:endParaRPr lang="en-GB" dirty="0"/>
          </a:p>
        </p:txBody>
      </p:sp>
      <p:sp>
        <p:nvSpPr>
          <p:cNvPr id="3" name="Content Placeholder 2"/>
          <p:cNvSpPr>
            <a:spLocks noGrp="1"/>
          </p:cNvSpPr>
          <p:nvPr>
            <p:ph idx="1"/>
          </p:nvPr>
        </p:nvSpPr>
        <p:spPr>
          <a:xfrm>
            <a:off x="0" y="1124744"/>
            <a:ext cx="9108504" cy="5001419"/>
          </a:xfrm>
        </p:spPr>
        <p:txBody>
          <a:bodyPr>
            <a:normAutofit/>
          </a:bodyPr>
          <a:lstStyle/>
          <a:p>
            <a:r>
              <a:rPr lang="en-GB" dirty="0" smtClean="0"/>
              <a:t>The proposed screen allow reducing of a factor 3 the dose and limit the number of magnet at risk or surely damaged, see previous slides.  </a:t>
            </a:r>
            <a:r>
              <a:rPr lang="en-GB" u="sng" dirty="0" smtClean="0"/>
              <a:t>Hp. to achieve the same reduction factor on the spacers</a:t>
            </a:r>
            <a:endParaRPr lang="en-GB" u="sng" dirty="0"/>
          </a:p>
          <a:p>
            <a:r>
              <a:rPr lang="en-GB" dirty="0" smtClean="0"/>
              <a:t>The change of the optic in point 7 installing a long absorber is key to complete the protection</a:t>
            </a:r>
          </a:p>
          <a:p>
            <a:r>
              <a:rPr lang="en-GB" dirty="0" smtClean="0"/>
              <a:t>The lifetime of these units could be affected by the new environmental condition of point 7 not discussed here</a:t>
            </a:r>
          </a:p>
          <a:p>
            <a:pPr marL="0" indent="0">
              <a:buNone/>
            </a:pPr>
            <a:endParaRPr lang="en-GB" dirty="0" smtClean="0"/>
          </a:p>
          <a:p>
            <a:endParaRPr lang="en-GB" dirty="0" smtClean="0"/>
          </a:p>
          <a:p>
            <a:endParaRPr lang="en-GB" dirty="0"/>
          </a:p>
        </p:txBody>
      </p:sp>
    </p:spTree>
    <p:extLst>
      <p:ext uri="{BB962C8B-B14F-4D97-AF65-F5344CB8AC3E}">
        <p14:creationId xmlns:p14="http://schemas.microsoft.com/office/powerpoint/2010/main" val="30706918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908720"/>
          </a:xfrm>
        </p:spPr>
        <p:txBody>
          <a:bodyPr/>
          <a:lstStyle/>
          <a:p>
            <a:r>
              <a:rPr lang="en-GB" dirty="0" smtClean="0"/>
              <a:t>Conclusion III: actions</a:t>
            </a:r>
            <a:endParaRPr lang="en-GB" dirty="0"/>
          </a:p>
        </p:txBody>
      </p:sp>
      <p:sp>
        <p:nvSpPr>
          <p:cNvPr id="3" name="Content Placeholder 2"/>
          <p:cNvSpPr>
            <a:spLocks noGrp="1"/>
          </p:cNvSpPr>
          <p:nvPr>
            <p:ph idx="1"/>
          </p:nvPr>
        </p:nvSpPr>
        <p:spPr>
          <a:xfrm>
            <a:off x="0" y="620688"/>
            <a:ext cx="9108504" cy="6120680"/>
          </a:xfrm>
        </p:spPr>
        <p:txBody>
          <a:bodyPr>
            <a:normAutofit fontScale="70000" lnSpcReduction="20000"/>
          </a:bodyPr>
          <a:lstStyle/>
          <a:p>
            <a:r>
              <a:rPr lang="en-GB" dirty="0"/>
              <a:t>T</a:t>
            </a:r>
            <a:r>
              <a:rPr lang="en-GB" dirty="0" smtClean="0"/>
              <a:t>he proposed shielding campaign should start in LS1 for effectiveness and ALARA </a:t>
            </a:r>
          </a:p>
          <a:p>
            <a:r>
              <a:rPr lang="en-GB" dirty="0" smtClean="0"/>
              <a:t>Very high dose dosimeter shall be installed systematically in point 3 and 7 to check better benchmark computations and symmetry effect</a:t>
            </a:r>
          </a:p>
          <a:p>
            <a:r>
              <a:rPr lang="en-GB" dirty="0" smtClean="0"/>
              <a:t>A campaign of irradiation of resins shall be performed with the real used resins and the relevant fillers in order to real know when the magnet will reach damage level</a:t>
            </a:r>
          </a:p>
          <a:p>
            <a:r>
              <a:rPr lang="en-GB" dirty="0" smtClean="0"/>
              <a:t>For HL LHC 4 </a:t>
            </a:r>
            <a:r>
              <a:rPr lang="en-GB" dirty="0" smtClean="0"/>
              <a:t>MBW shall be reassembled with saddle type heads. This will solve the issue without needing special development</a:t>
            </a:r>
          </a:p>
          <a:p>
            <a:r>
              <a:rPr lang="en-GB" dirty="0" smtClean="0"/>
              <a:t>I suggest that we launch the program to build a NC magnet with extremely high radiation resistance (&gt;300 </a:t>
            </a:r>
            <a:r>
              <a:rPr lang="en-GB" dirty="0" err="1" smtClean="0"/>
              <a:t>MGy</a:t>
            </a:r>
            <a:r>
              <a:rPr lang="en-GB" dirty="0" smtClean="0"/>
              <a:t>). It is and it will be more and more needed and today we do not have it in our capabilities and it will be key for future target areas development </a:t>
            </a:r>
            <a:endParaRPr lang="en-GB" dirty="0" smtClean="0"/>
          </a:p>
          <a:p>
            <a:r>
              <a:rPr lang="en-GB" dirty="0" smtClean="0"/>
              <a:t>We </a:t>
            </a:r>
            <a:r>
              <a:rPr lang="en-GB" dirty="0" smtClean="0"/>
              <a:t> need to check</a:t>
            </a:r>
          </a:p>
          <a:p>
            <a:pPr lvl="1"/>
            <a:r>
              <a:rPr lang="en-GB" dirty="0" smtClean="0"/>
              <a:t>For HL-LHC the MBW radiation dose along the straight part of the coil</a:t>
            </a:r>
          </a:p>
          <a:p>
            <a:pPr lvl="1"/>
            <a:r>
              <a:rPr lang="en-GB" dirty="0" smtClean="0"/>
              <a:t>The level of accumulated dose of the MBXW units</a:t>
            </a:r>
          </a:p>
          <a:p>
            <a:pPr lvl="1"/>
            <a:r>
              <a:rPr lang="en-GB" dirty="0" smtClean="0"/>
              <a:t>If any </a:t>
            </a:r>
            <a:r>
              <a:rPr lang="en-GB" dirty="0" err="1" smtClean="0"/>
              <a:t>protecion</a:t>
            </a:r>
            <a:r>
              <a:rPr lang="en-GB" dirty="0" smtClean="0"/>
              <a:t> can be added to on the beam line for the MQWA.E4 in point 7 R and 7 L</a:t>
            </a:r>
          </a:p>
          <a:p>
            <a:pPr lvl="1"/>
            <a:endParaRPr lang="en-GB" dirty="0" smtClean="0"/>
          </a:p>
          <a:p>
            <a:endParaRPr lang="en-GB" dirty="0" smtClean="0"/>
          </a:p>
          <a:p>
            <a:endParaRPr lang="en-GB" dirty="0" smtClean="0"/>
          </a:p>
          <a:p>
            <a:endParaRPr lang="en-GB" dirty="0"/>
          </a:p>
        </p:txBody>
      </p:sp>
    </p:spTree>
    <p:extLst>
      <p:ext uri="{BB962C8B-B14F-4D97-AF65-F5344CB8AC3E}">
        <p14:creationId xmlns:p14="http://schemas.microsoft.com/office/powerpoint/2010/main" val="17807280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Long version</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9474947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908720"/>
          </a:xfrm>
        </p:spPr>
        <p:txBody>
          <a:bodyPr/>
          <a:lstStyle/>
          <a:p>
            <a:r>
              <a:rPr lang="en-GB" dirty="0" smtClean="0"/>
              <a:t>MQW coil resins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94670935"/>
              </p:ext>
            </p:extLst>
          </p:nvPr>
        </p:nvGraphicFramePr>
        <p:xfrm>
          <a:off x="-2" y="908720"/>
          <a:ext cx="9036498" cy="1191528"/>
        </p:xfrm>
        <a:graphic>
          <a:graphicData uri="http://schemas.openxmlformats.org/drawingml/2006/table">
            <a:tbl>
              <a:tblPr firstRow="1" bandRow="1">
                <a:tableStyleId>{5C22544A-7EE6-4342-B048-85BDC9FD1C3A}</a:tableStyleId>
              </a:tblPr>
              <a:tblGrid>
                <a:gridCol w="1331642"/>
                <a:gridCol w="1584176"/>
                <a:gridCol w="1602431"/>
                <a:gridCol w="1506083"/>
                <a:gridCol w="1506083"/>
                <a:gridCol w="1506083"/>
              </a:tblGrid>
              <a:tr h="370840">
                <a:tc gridSpan="6">
                  <a:txBody>
                    <a:bodyPr/>
                    <a:lstStyle/>
                    <a:p>
                      <a:pPr algn="ctr"/>
                      <a:r>
                        <a:rPr lang="en-GB" dirty="0" smtClean="0"/>
                        <a:t>Resin</a:t>
                      </a:r>
                      <a:r>
                        <a:rPr lang="en-GB" baseline="0" dirty="0" smtClean="0"/>
                        <a:t> used</a:t>
                      </a:r>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r>
              <a:tr h="449848">
                <a:tc>
                  <a:txBody>
                    <a:bodyPr/>
                    <a:lstStyle/>
                    <a:p>
                      <a:r>
                        <a:rPr lang="en-GB" dirty="0" smtClean="0"/>
                        <a:t>component</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EPN1138</a:t>
                      </a:r>
                      <a:endParaRPr lang="en-GB" dirty="0"/>
                    </a:p>
                  </a:txBody>
                  <a:tcPr/>
                </a:tc>
                <a:tc>
                  <a:txBody>
                    <a:bodyPr/>
                    <a:lstStyle/>
                    <a:p>
                      <a:r>
                        <a:rPr lang="en-GB" sz="1800" dirty="0" smtClean="0"/>
                        <a:t>GY 6004 </a:t>
                      </a:r>
                      <a:endParaRPr lang="en-GB" dirty="0"/>
                    </a:p>
                  </a:txBody>
                  <a:tcPr/>
                </a:tc>
                <a:tc>
                  <a:txBody>
                    <a:bodyPr/>
                    <a:lstStyle/>
                    <a:p>
                      <a:r>
                        <a:rPr lang="en-GB" sz="1800" dirty="0" smtClean="0"/>
                        <a:t>CY 221 </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HY 905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30ml DY</a:t>
                      </a:r>
                      <a:r>
                        <a:rPr lang="en-GB" sz="1800" baseline="0" dirty="0" smtClean="0"/>
                        <a:t> 073</a:t>
                      </a:r>
                      <a:endParaRPr lang="en-GB" sz="1800" dirty="0" smtClean="0"/>
                    </a:p>
                  </a:txBody>
                  <a:tcPr/>
                </a:tc>
              </a:tr>
              <a:tr h="370840">
                <a:tc>
                  <a:txBody>
                    <a:bodyPr/>
                    <a:lstStyle/>
                    <a:p>
                      <a:r>
                        <a:rPr lang="en-GB" dirty="0" smtClean="0"/>
                        <a:t>percentage</a:t>
                      </a:r>
                      <a:endParaRPr lang="en-GB" dirty="0"/>
                    </a:p>
                  </a:txBody>
                  <a:tcPr/>
                </a:tc>
                <a:tc>
                  <a:txBody>
                    <a:bodyPr/>
                    <a:lstStyle/>
                    <a:p>
                      <a:r>
                        <a:rPr lang="en-GB" dirty="0" smtClean="0"/>
                        <a:t>50 %</a:t>
                      </a:r>
                      <a:endParaRPr lang="en-GB" dirty="0"/>
                    </a:p>
                  </a:txBody>
                  <a:tcPr/>
                </a:tc>
                <a:tc>
                  <a:txBody>
                    <a:bodyPr/>
                    <a:lstStyle/>
                    <a:p>
                      <a:r>
                        <a:rPr lang="en-GB" dirty="0" smtClean="0"/>
                        <a:t>50 %</a:t>
                      </a:r>
                      <a:endParaRPr lang="en-GB" dirty="0"/>
                    </a:p>
                  </a:txBody>
                  <a:tcPr/>
                </a:tc>
                <a:tc>
                  <a:txBody>
                    <a:bodyPr/>
                    <a:lstStyle/>
                    <a:p>
                      <a:r>
                        <a:rPr lang="en-GB" dirty="0" smtClean="0"/>
                        <a:t>20 %</a:t>
                      </a:r>
                      <a:endParaRPr lang="en-GB" dirty="0"/>
                    </a:p>
                  </a:txBody>
                  <a:tcPr/>
                </a:tc>
                <a:tc>
                  <a:txBody>
                    <a:bodyPr/>
                    <a:lstStyle/>
                    <a:p>
                      <a:r>
                        <a:rPr lang="en-GB" dirty="0" smtClean="0"/>
                        <a:t>120 %</a:t>
                      </a:r>
                      <a:endParaRPr lang="en-GB" dirty="0"/>
                    </a:p>
                  </a:txBody>
                  <a:tcPr/>
                </a:tc>
                <a:tc>
                  <a:txBody>
                    <a:bodyPr/>
                    <a:lstStyle/>
                    <a:p>
                      <a:r>
                        <a:rPr lang="en-GB" dirty="0" smtClean="0"/>
                        <a:t>0.03</a:t>
                      </a:r>
                      <a:endParaRPr lang="en-GB" dirty="0"/>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518178283"/>
              </p:ext>
            </p:extLst>
          </p:nvPr>
        </p:nvGraphicFramePr>
        <p:xfrm>
          <a:off x="0" y="2924944"/>
          <a:ext cx="9036496" cy="3820435"/>
        </p:xfrm>
        <a:graphic>
          <a:graphicData uri="http://schemas.openxmlformats.org/drawingml/2006/table">
            <a:tbl>
              <a:tblPr firstRow="1" bandRow="1">
                <a:tableStyleId>{5C22544A-7EE6-4342-B048-85BDC9FD1C3A}</a:tableStyleId>
              </a:tblPr>
              <a:tblGrid>
                <a:gridCol w="2052229"/>
                <a:gridCol w="6984267"/>
              </a:tblGrid>
              <a:tr h="636071">
                <a:tc>
                  <a:txBody>
                    <a:bodyPr/>
                    <a:lstStyle/>
                    <a:p>
                      <a:endParaRPr lang="en-GB" dirty="0"/>
                    </a:p>
                  </a:txBody>
                  <a:tcPr/>
                </a:tc>
                <a:tc>
                  <a:txBody>
                    <a:bodyPr/>
                    <a:lstStyle/>
                    <a:p>
                      <a:endParaRPr lang="en-GB" dirty="0"/>
                    </a:p>
                  </a:txBody>
                  <a:tcPr/>
                </a:tc>
              </a:tr>
              <a:tr h="6360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EPN 1138</a:t>
                      </a:r>
                      <a:endParaRPr lang="en-GB" dirty="0" smtClean="0"/>
                    </a:p>
                  </a:txBody>
                  <a:tcPr/>
                </a:tc>
                <a:tc>
                  <a:txBody>
                    <a:bodyPr/>
                    <a:lstStyle/>
                    <a:p>
                      <a:r>
                        <a:rPr lang="en-GB" dirty="0" err="1" smtClean="0"/>
                        <a:t>Novolac</a:t>
                      </a:r>
                      <a:endParaRPr lang="en-GB" dirty="0"/>
                    </a:p>
                  </a:txBody>
                  <a:tcPr/>
                </a:tc>
              </a:tr>
              <a:tr h="6360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GY 6004 </a:t>
                      </a:r>
                      <a:endParaRPr lang="en-GB" dirty="0" smtClean="0"/>
                    </a:p>
                  </a:txBody>
                  <a:tcPr/>
                </a:tc>
                <a:tc>
                  <a:txBody>
                    <a:bodyPr/>
                    <a:lstStyle/>
                    <a:p>
                      <a:r>
                        <a:rPr lang="en-GB" dirty="0" smtClean="0"/>
                        <a:t>DGEBA</a:t>
                      </a:r>
                      <a:endParaRPr lang="en-GB" dirty="0"/>
                    </a:p>
                  </a:txBody>
                  <a:tcPr/>
                </a:tc>
              </a:tr>
              <a:tr h="6360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CY 221 </a:t>
                      </a:r>
                      <a:endParaRPr lang="en-GB" dirty="0" smtClean="0"/>
                    </a:p>
                  </a:txBody>
                  <a:tcPr/>
                </a:tc>
                <a:tc>
                  <a:txBody>
                    <a:bodyPr/>
                    <a:lstStyle/>
                    <a:p>
                      <a:r>
                        <a:rPr lang="en-GB" dirty="0" smtClean="0"/>
                        <a:t>DGEBA</a:t>
                      </a:r>
                      <a:endParaRPr lang="en-GB" dirty="0"/>
                    </a:p>
                  </a:txBody>
                  <a:tcPr/>
                </a:tc>
              </a:tr>
              <a:tr h="6360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HY 905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HPA</a:t>
                      </a:r>
                    </a:p>
                  </a:txBody>
                  <a:tcPr/>
                </a:tc>
              </a:tr>
              <a:tr h="6360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DY</a:t>
                      </a:r>
                      <a:r>
                        <a:rPr lang="en-GB" sz="1800" baseline="0" dirty="0" smtClean="0"/>
                        <a:t> 073</a:t>
                      </a:r>
                      <a:endParaRPr lang="en-GB"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err="1" smtClean="0"/>
                        <a:t>flexibilizer</a:t>
                      </a:r>
                      <a:endParaRPr lang="en-GB" sz="1800" dirty="0" smtClean="0"/>
                    </a:p>
                  </a:txBody>
                  <a:tcPr/>
                </a:tc>
              </a:tr>
            </a:tbl>
          </a:graphicData>
        </a:graphic>
      </p:graphicFrame>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6712" y="4235056"/>
            <a:ext cx="2678021" cy="6187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4839836"/>
            <a:ext cx="2678021" cy="6187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79" y="3573015"/>
            <a:ext cx="2398505" cy="6620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5736" y="5458585"/>
            <a:ext cx="3356010" cy="3816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51746" y="5453157"/>
            <a:ext cx="3592253" cy="6649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25733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4644008" cy="3378725"/>
          </a:xfrm>
          <a:prstGeom prst="rect">
            <a:avLst/>
          </a:prstGeom>
        </p:spPr>
      </p:pic>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488707" y="-8211"/>
            <a:ext cx="4655293" cy="3386935"/>
          </a:xfrm>
        </p:spPr>
      </p:pic>
      <p:grpSp>
        <p:nvGrpSpPr>
          <p:cNvPr id="15" name="Group 14"/>
          <p:cNvGrpSpPr/>
          <p:nvPr/>
        </p:nvGrpSpPr>
        <p:grpSpPr>
          <a:xfrm>
            <a:off x="4947953" y="633916"/>
            <a:ext cx="3728503" cy="1282916"/>
            <a:chOff x="1979712" y="2439386"/>
            <a:chExt cx="5076564" cy="1637686"/>
          </a:xfrm>
        </p:grpSpPr>
        <p:sp>
          <p:nvSpPr>
            <p:cNvPr id="3" name="Rectangle 2"/>
            <p:cNvSpPr/>
            <p:nvPr/>
          </p:nvSpPr>
          <p:spPr>
            <a:xfrm>
              <a:off x="1979712" y="3717032"/>
              <a:ext cx="360040"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smtClean="0"/>
                <a:t>1</a:t>
              </a:r>
              <a:endParaRPr lang="en-GB" sz="1000" b="1" dirty="0"/>
            </a:p>
          </p:txBody>
        </p:sp>
        <p:sp>
          <p:nvSpPr>
            <p:cNvPr id="5" name="Rectangle 4"/>
            <p:cNvSpPr/>
            <p:nvPr/>
          </p:nvSpPr>
          <p:spPr>
            <a:xfrm>
              <a:off x="2699792" y="3522073"/>
              <a:ext cx="360040"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t>2</a:t>
              </a:r>
            </a:p>
          </p:txBody>
        </p:sp>
        <p:sp>
          <p:nvSpPr>
            <p:cNvPr id="6" name="Rectangle 5"/>
            <p:cNvSpPr/>
            <p:nvPr/>
          </p:nvSpPr>
          <p:spPr>
            <a:xfrm>
              <a:off x="3275856" y="3339795"/>
              <a:ext cx="360040"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t>3</a:t>
              </a:r>
            </a:p>
          </p:txBody>
        </p:sp>
        <p:sp>
          <p:nvSpPr>
            <p:cNvPr id="7" name="Rectangle 6"/>
            <p:cNvSpPr/>
            <p:nvPr/>
          </p:nvSpPr>
          <p:spPr>
            <a:xfrm>
              <a:off x="3923928" y="3159466"/>
              <a:ext cx="360040"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t>4</a:t>
              </a:r>
            </a:p>
          </p:txBody>
        </p:sp>
        <p:sp>
          <p:nvSpPr>
            <p:cNvPr id="8" name="Rectangle 7"/>
            <p:cNvSpPr/>
            <p:nvPr/>
          </p:nvSpPr>
          <p:spPr>
            <a:xfrm>
              <a:off x="4572000" y="2951826"/>
              <a:ext cx="360040"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t>5</a:t>
              </a:r>
            </a:p>
          </p:txBody>
        </p:sp>
        <p:sp>
          <p:nvSpPr>
            <p:cNvPr id="9" name="Rectangle 8"/>
            <p:cNvSpPr/>
            <p:nvPr/>
          </p:nvSpPr>
          <p:spPr>
            <a:xfrm>
              <a:off x="5220072" y="2799426"/>
              <a:ext cx="360040"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t>6</a:t>
              </a:r>
            </a:p>
          </p:txBody>
        </p:sp>
        <p:sp>
          <p:nvSpPr>
            <p:cNvPr id="10" name="Rectangle 9"/>
            <p:cNvSpPr/>
            <p:nvPr/>
          </p:nvSpPr>
          <p:spPr>
            <a:xfrm>
              <a:off x="5868144" y="2619406"/>
              <a:ext cx="360040"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t>7</a:t>
              </a:r>
            </a:p>
          </p:txBody>
        </p:sp>
        <p:sp>
          <p:nvSpPr>
            <p:cNvPr id="11" name="Rectangle 10"/>
            <p:cNvSpPr/>
            <p:nvPr/>
          </p:nvSpPr>
          <p:spPr>
            <a:xfrm>
              <a:off x="6516216" y="2439386"/>
              <a:ext cx="360040"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t>8</a:t>
              </a:r>
            </a:p>
          </p:txBody>
        </p:sp>
        <p:sp>
          <p:nvSpPr>
            <p:cNvPr id="12" name="Rectangle 11"/>
            <p:cNvSpPr/>
            <p:nvPr/>
          </p:nvSpPr>
          <p:spPr>
            <a:xfrm>
              <a:off x="6696236" y="3194522"/>
              <a:ext cx="360040"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t>9</a:t>
              </a:r>
            </a:p>
          </p:txBody>
        </p:sp>
        <p:sp>
          <p:nvSpPr>
            <p:cNvPr id="13" name="Rectangle 12"/>
            <p:cNvSpPr/>
            <p:nvPr/>
          </p:nvSpPr>
          <p:spPr>
            <a:xfrm>
              <a:off x="5940152" y="3315027"/>
              <a:ext cx="472010"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smtClean="0"/>
                <a:t>10</a:t>
              </a:r>
              <a:endParaRPr lang="en-GB" sz="1000" b="1" dirty="0"/>
            </a:p>
          </p:txBody>
        </p:sp>
        <p:sp>
          <p:nvSpPr>
            <p:cNvPr id="14" name="Rectangle 13"/>
            <p:cNvSpPr/>
            <p:nvPr/>
          </p:nvSpPr>
          <p:spPr>
            <a:xfrm>
              <a:off x="5292080" y="3479490"/>
              <a:ext cx="479326"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smtClean="0"/>
                <a:t>11</a:t>
              </a:r>
              <a:endParaRPr lang="en-GB" sz="1000" b="1" dirty="0"/>
            </a:p>
          </p:txBody>
        </p:sp>
      </p:grpSp>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3378725"/>
            <a:ext cx="4494055" cy="347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94055" y="3378725"/>
            <a:ext cx="4649946" cy="347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Content Placeholder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421" y="1"/>
            <a:ext cx="1821275" cy="1325060"/>
          </a:xfrm>
          <a:prstGeom prst="rect">
            <a:avLst/>
          </a:prstGeom>
        </p:spPr>
      </p:pic>
    </p:spTree>
    <p:extLst>
      <p:ext uri="{BB962C8B-B14F-4D97-AF65-F5344CB8AC3E}">
        <p14:creationId xmlns:p14="http://schemas.microsoft.com/office/powerpoint/2010/main" val="33585430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99392"/>
            <a:ext cx="8229600" cy="936104"/>
          </a:xfrm>
        </p:spPr>
        <p:txBody>
          <a:bodyPr/>
          <a:lstStyle/>
          <a:p>
            <a:r>
              <a:rPr lang="en-GB" dirty="0" smtClean="0"/>
              <a:t>Summary </a:t>
            </a:r>
            <a:endParaRPr lang="en-GB" dirty="0"/>
          </a:p>
        </p:txBody>
      </p:sp>
      <p:sp>
        <p:nvSpPr>
          <p:cNvPr id="3" name="Content Placeholder 2"/>
          <p:cNvSpPr>
            <a:spLocks noGrp="1"/>
          </p:cNvSpPr>
          <p:nvPr>
            <p:ph idx="1"/>
          </p:nvPr>
        </p:nvSpPr>
        <p:spPr>
          <a:xfrm>
            <a:off x="0" y="764704"/>
            <a:ext cx="9144000" cy="5832648"/>
          </a:xfrm>
        </p:spPr>
        <p:txBody>
          <a:bodyPr>
            <a:normAutofit/>
          </a:bodyPr>
          <a:lstStyle/>
          <a:p>
            <a:r>
              <a:rPr lang="en-GB" dirty="0" smtClean="0"/>
              <a:t>The magnets</a:t>
            </a:r>
          </a:p>
          <a:p>
            <a:r>
              <a:rPr lang="en-GB" dirty="0" smtClean="0"/>
              <a:t>The expected dose</a:t>
            </a:r>
          </a:p>
          <a:p>
            <a:r>
              <a:rPr lang="en-GB" dirty="0" smtClean="0"/>
              <a:t>Evaluation of the magnet lifetime</a:t>
            </a:r>
          </a:p>
          <a:p>
            <a:r>
              <a:rPr lang="en-GB" dirty="0" smtClean="0"/>
              <a:t>Protective actions</a:t>
            </a:r>
          </a:p>
          <a:p>
            <a:pPr lvl="1"/>
            <a:r>
              <a:rPr lang="en-GB" dirty="0" smtClean="0"/>
              <a:t>Shielding</a:t>
            </a:r>
          </a:p>
          <a:p>
            <a:pPr lvl="1"/>
            <a:r>
              <a:rPr lang="en-GB" dirty="0" smtClean="0"/>
              <a:t>Optics changes</a:t>
            </a:r>
          </a:p>
          <a:p>
            <a:r>
              <a:rPr lang="en-GB" dirty="0" smtClean="0"/>
              <a:t>The present “final” picture</a:t>
            </a:r>
          </a:p>
          <a:p>
            <a:r>
              <a:rPr lang="en-GB" dirty="0" smtClean="0"/>
              <a:t>Actions, planning and risks</a:t>
            </a:r>
          </a:p>
          <a:p>
            <a:endParaRPr lang="en-GB" dirty="0" smtClean="0"/>
          </a:p>
          <a:p>
            <a:endParaRPr lang="en-GB" dirty="0"/>
          </a:p>
        </p:txBody>
      </p:sp>
    </p:spTree>
    <p:extLst>
      <p:ext uri="{BB962C8B-B14F-4D97-AF65-F5344CB8AC3E}">
        <p14:creationId xmlns:p14="http://schemas.microsoft.com/office/powerpoint/2010/main" val="24461569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2" y="19398"/>
            <a:ext cx="4836368" cy="6741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115616" y="476672"/>
            <a:ext cx="720080" cy="216024"/>
          </a:xfrm>
          <a:prstGeom prst="rect">
            <a:avLst/>
          </a:prstGeom>
          <a:solidFill>
            <a:srgbClr val="FF0000">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5174" y="31774"/>
            <a:ext cx="4461322" cy="6728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58358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7348" y="53625"/>
            <a:ext cx="8229600" cy="724092"/>
          </a:xfrm>
        </p:spPr>
        <p:txBody>
          <a:bodyPr>
            <a:normAutofit fontScale="90000"/>
          </a:bodyPr>
          <a:lstStyle/>
          <a:p>
            <a:r>
              <a:rPr lang="fr-CH" dirty="0" err="1" smtClean="0"/>
              <a:t>Different</a:t>
            </a:r>
            <a:r>
              <a:rPr lang="fr-CH" dirty="0" smtClean="0"/>
              <a:t> </a:t>
            </a:r>
            <a:r>
              <a:rPr lang="fr-CH" dirty="0" err="1" smtClean="0"/>
              <a:t>epoxy</a:t>
            </a:r>
            <a:r>
              <a:rPr lang="fr-CH" dirty="0" smtClean="0"/>
              <a:t> </a:t>
            </a:r>
            <a:endParaRPr lang="fr-CH" dirty="0"/>
          </a:p>
        </p:txBody>
      </p:sp>
      <p:sp>
        <p:nvSpPr>
          <p:cNvPr id="5" name="Date Placeholder 4"/>
          <p:cNvSpPr>
            <a:spLocks noGrp="1"/>
          </p:cNvSpPr>
          <p:nvPr>
            <p:ph type="dt" sz="half" idx="10"/>
          </p:nvPr>
        </p:nvSpPr>
        <p:spPr/>
        <p:txBody>
          <a:bodyPr/>
          <a:lstStyle/>
          <a:p>
            <a:r>
              <a:rPr lang="fr-FR" smtClean="0"/>
              <a:t>28/07/2012</a:t>
            </a:r>
            <a:endParaRPr lang="en-GB"/>
          </a:p>
        </p:txBody>
      </p:sp>
      <p:sp>
        <p:nvSpPr>
          <p:cNvPr id="6" name="Slide Number Placeholder 5"/>
          <p:cNvSpPr>
            <a:spLocks noGrp="1"/>
          </p:cNvSpPr>
          <p:nvPr>
            <p:ph type="sldNum" sz="quarter" idx="12"/>
          </p:nvPr>
        </p:nvSpPr>
        <p:spPr/>
        <p:txBody>
          <a:bodyPr/>
          <a:lstStyle/>
          <a:p>
            <a:fld id="{224C91F9-15C7-46CE-9B31-B664D1355541}" type="slidenum">
              <a:rPr lang="en-GB" smtClean="0"/>
              <a:pPr/>
              <a:t>21</a:t>
            </a:fld>
            <a:endParaRPr lang="en-GB"/>
          </a:p>
        </p:txBody>
      </p:sp>
      <p:graphicFrame>
        <p:nvGraphicFramePr>
          <p:cNvPr id="34" name="Content Placeholder 33"/>
          <p:cNvGraphicFramePr>
            <a:graphicFrameLocks noGrp="1"/>
          </p:cNvGraphicFramePr>
          <p:nvPr>
            <p:ph idx="1"/>
            <p:extLst>
              <p:ext uri="{D42A27DB-BD31-4B8C-83A1-F6EECF244321}">
                <p14:modId xmlns:p14="http://schemas.microsoft.com/office/powerpoint/2010/main" val="2561932066"/>
              </p:ext>
            </p:extLst>
          </p:nvPr>
        </p:nvGraphicFramePr>
        <p:xfrm>
          <a:off x="251520" y="908720"/>
          <a:ext cx="5715635" cy="5102867"/>
        </p:xfrm>
        <a:graphic>
          <a:graphicData uri="http://schemas.openxmlformats.org/drawingml/2006/table">
            <a:tbl>
              <a:tblPr firstRow="1" bandRow="1"/>
              <a:tblGrid>
                <a:gridCol w="473665"/>
                <a:gridCol w="321910"/>
                <a:gridCol w="471135"/>
                <a:gridCol w="488485"/>
                <a:gridCol w="675075"/>
                <a:gridCol w="628297"/>
                <a:gridCol w="451823"/>
                <a:gridCol w="540060"/>
                <a:gridCol w="388585"/>
                <a:gridCol w="646530"/>
                <a:gridCol w="630070"/>
              </a:tblGrid>
              <a:tr h="398147">
                <a:tc gridSpan="2">
                  <a:txBody>
                    <a:bodyPr/>
                    <a:lstStyle/>
                    <a:p>
                      <a:pPr algn="ctr" fontAlgn="ctr"/>
                      <a:r>
                        <a:rPr lang="fr-CH" sz="800" b="1" i="0" u="none" strike="noStrike" dirty="0" err="1">
                          <a:solidFill>
                            <a:srgbClr val="000000"/>
                          </a:solidFill>
                          <a:effectLst/>
                          <a:latin typeface="Calibri"/>
                        </a:rPr>
                        <a:t>Resins</a:t>
                      </a:r>
                      <a:endParaRPr lang="fr-CH" sz="800" b="1" i="0" u="none" strike="noStrike" dirty="0">
                        <a:solidFill>
                          <a:srgbClr val="000000"/>
                        </a:solidFill>
                        <a:effectLst/>
                        <a:latin typeface="Calibri"/>
                      </a:endParaRP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CH"/>
                    </a:p>
                  </a:txBody>
                  <a:tcPr/>
                </a:tc>
                <a:tc>
                  <a:txBody>
                    <a:bodyPr/>
                    <a:lstStyle/>
                    <a:p>
                      <a:pPr algn="ctr" fontAlgn="ctr"/>
                      <a:r>
                        <a:rPr lang="fr-CH" sz="800" b="1" i="0" u="none" strike="noStrike" dirty="0" err="1">
                          <a:solidFill>
                            <a:srgbClr val="000000"/>
                          </a:solidFill>
                          <a:effectLst/>
                          <a:latin typeface="Calibri"/>
                        </a:rPr>
                        <a:t>Hardeners</a:t>
                      </a:r>
                      <a:endParaRPr lang="fr-CH" sz="800" b="1" i="0" u="none" strike="noStrike" dirty="0">
                        <a:solidFill>
                          <a:srgbClr val="000000"/>
                        </a:solidFill>
                        <a:effectLst/>
                        <a:latin typeface="Calibri"/>
                      </a:endParaRP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1" i="0" u="none" strike="noStrike">
                          <a:solidFill>
                            <a:srgbClr val="000000"/>
                          </a:solidFill>
                          <a:effectLst/>
                          <a:latin typeface="Calibri"/>
                        </a:rPr>
                        <a:t>Additives</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1" i="0" u="none" strike="noStrike">
                          <a:solidFill>
                            <a:srgbClr val="000000"/>
                          </a:solidFill>
                          <a:effectLst/>
                          <a:latin typeface="Calibri"/>
                        </a:rPr>
                        <a:t>Composition (p.p.)</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1" i="0" u="none" strike="noStrike" dirty="0">
                          <a:solidFill>
                            <a:srgbClr val="000000"/>
                          </a:solidFill>
                          <a:effectLst/>
                          <a:latin typeface="Calibri"/>
                        </a:rPr>
                        <a:t>Mix </a:t>
                      </a:r>
                      <a:r>
                        <a:rPr lang="fr-CH" sz="800" b="1" i="0" u="none" strike="noStrike" dirty="0" err="1">
                          <a:solidFill>
                            <a:srgbClr val="000000"/>
                          </a:solidFill>
                          <a:effectLst/>
                          <a:latin typeface="Calibri"/>
                        </a:rPr>
                        <a:t>Temp</a:t>
                      </a:r>
                      <a:r>
                        <a:rPr lang="fr-CH" sz="800" b="1" i="0" u="none" strike="noStrike" dirty="0">
                          <a:solidFill>
                            <a:srgbClr val="000000"/>
                          </a:solidFill>
                          <a:effectLst/>
                          <a:latin typeface="Calibri"/>
                        </a:rPr>
                        <a:t> (°C)</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1" i="0" u="none" strike="noStrike">
                          <a:solidFill>
                            <a:srgbClr val="000000"/>
                          </a:solidFill>
                          <a:effectLst/>
                          <a:latin typeface="Calibri"/>
                        </a:rPr>
                        <a:t>Viscosity (cPs)</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1" i="0" u="none" strike="noStrike" dirty="0">
                          <a:solidFill>
                            <a:srgbClr val="000000"/>
                          </a:solidFill>
                          <a:effectLst/>
                          <a:latin typeface="Calibri"/>
                        </a:rPr>
                        <a:t>Service life (mn)</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1" i="0" u="none" strike="noStrike" dirty="0" err="1">
                          <a:solidFill>
                            <a:srgbClr val="000000"/>
                          </a:solidFill>
                          <a:effectLst/>
                          <a:latin typeface="Calibri"/>
                        </a:rPr>
                        <a:t>Fig</a:t>
                      </a:r>
                      <a:endParaRPr lang="fr-CH" sz="800" b="1" i="0" u="none" strike="noStrike" dirty="0">
                        <a:solidFill>
                          <a:srgbClr val="000000"/>
                        </a:solidFill>
                        <a:effectLst/>
                        <a:latin typeface="Calibri"/>
                      </a:endParaRP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1" i="0" u="none" strike="noStrike" dirty="0">
                          <a:solidFill>
                            <a:srgbClr val="000000"/>
                          </a:solidFill>
                          <a:effectLst/>
                          <a:latin typeface="Calibri"/>
                        </a:rPr>
                        <a:t>Dose for 50% </a:t>
                      </a:r>
                      <a:r>
                        <a:rPr lang="fr-CH" sz="800" b="1" i="0" u="none" strike="noStrike" dirty="0" err="1">
                          <a:solidFill>
                            <a:srgbClr val="000000"/>
                          </a:solidFill>
                          <a:effectLst/>
                          <a:latin typeface="Calibri"/>
                        </a:rPr>
                        <a:t>flex</a:t>
                      </a:r>
                      <a:r>
                        <a:rPr lang="fr-CH" sz="800" b="1" i="0" u="none" strike="noStrike" dirty="0">
                          <a:solidFill>
                            <a:srgbClr val="000000"/>
                          </a:solidFill>
                          <a:effectLst/>
                          <a:latin typeface="Calibri"/>
                        </a:rPr>
                        <a:t>. (</a:t>
                      </a:r>
                      <a:r>
                        <a:rPr lang="fr-CH" sz="800" b="1" i="0" u="none" strike="noStrike" dirty="0" err="1">
                          <a:solidFill>
                            <a:srgbClr val="000000"/>
                          </a:solidFill>
                          <a:effectLst/>
                          <a:latin typeface="Calibri"/>
                        </a:rPr>
                        <a:t>MGy</a:t>
                      </a:r>
                      <a:r>
                        <a:rPr lang="fr-CH" sz="800" b="1" i="0" u="none" strike="noStrike" dirty="0">
                          <a:solidFill>
                            <a:srgbClr val="000000"/>
                          </a:solidFill>
                          <a:effectLst/>
                          <a:latin typeface="Calibri"/>
                        </a:rPr>
                        <a:t>)</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1" i="0" u="none" strike="noStrike" dirty="0">
                          <a:solidFill>
                            <a:srgbClr val="000000"/>
                          </a:solidFill>
                          <a:effectLst/>
                          <a:latin typeface="Calibri"/>
                        </a:rPr>
                        <a:t>Dose Range (</a:t>
                      </a:r>
                      <a:r>
                        <a:rPr lang="fr-CH" sz="800" b="1" i="0" u="none" strike="noStrike" dirty="0" err="1">
                          <a:solidFill>
                            <a:srgbClr val="000000"/>
                          </a:solidFill>
                          <a:effectLst/>
                          <a:latin typeface="Calibri"/>
                        </a:rPr>
                        <a:t>MGy</a:t>
                      </a:r>
                      <a:r>
                        <a:rPr lang="fr-CH" sz="800" b="1" i="0" u="none" strike="noStrike" dirty="0">
                          <a:solidFill>
                            <a:srgbClr val="000000"/>
                          </a:solidFill>
                          <a:effectLst/>
                          <a:latin typeface="Calibri"/>
                        </a:rPr>
                        <a:t>)</a:t>
                      </a:r>
                    </a:p>
                  </a:txBody>
                  <a:tcPr marL="5380" marR="5380" marT="538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988">
                <a:tc gridSpan="2">
                  <a:txBody>
                    <a:bodyPr/>
                    <a:lstStyle/>
                    <a:p>
                      <a:pPr algn="ctr" fontAlgn="ctr"/>
                      <a:r>
                        <a:rPr lang="fr-CH" sz="800" b="0" i="0" u="none" strike="noStrike" dirty="0">
                          <a:solidFill>
                            <a:srgbClr val="000000"/>
                          </a:solidFill>
                          <a:effectLst/>
                          <a:latin typeface="Calibri"/>
                        </a:rPr>
                        <a:t>EDBAH</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5.4</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1.4</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fr-CH" sz="800" b="0" i="0" u="none" strike="noStrike">
                          <a:solidFill>
                            <a:srgbClr val="000000"/>
                          </a:solidFill>
                          <a:effectLst/>
                          <a:latin typeface="Calibri"/>
                        </a:rPr>
                        <a:t>1 - 3</a:t>
                      </a:r>
                    </a:p>
                  </a:txBody>
                  <a:tcPr marL="5380" marR="5380" marT="538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988">
                <a:tc gridSpan="2">
                  <a:txBody>
                    <a:bodyPr/>
                    <a:lstStyle/>
                    <a:p>
                      <a:pPr algn="ctr" fontAlgn="ctr"/>
                      <a:r>
                        <a:rPr lang="fr-CH" sz="800" b="0" i="0" u="none" strike="noStrike">
                          <a:solidFill>
                            <a:srgbClr val="000000"/>
                          </a:solidFill>
                          <a:effectLst/>
                          <a:latin typeface="Calibri"/>
                        </a:rPr>
                        <a:t>EDBAH</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BDMA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100-105-0.2</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45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&gt;180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5.1</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1.6</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07607">
                <a:tc gridSpan="2">
                  <a:txBody>
                    <a:bodyPr/>
                    <a:lstStyle/>
                    <a:p>
                      <a:pPr algn="ctr" fontAlgn="ctr"/>
                      <a:r>
                        <a:rPr lang="fr-CH" sz="800" b="0" i="0" u="none" strike="noStrike">
                          <a:solidFill>
                            <a:srgbClr val="000000"/>
                          </a:solidFill>
                          <a:effectLst/>
                          <a:latin typeface="Calibri"/>
                        </a:rPr>
                        <a:t>BECP</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fr-CH"/>
                    </a:p>
                  </a:txBody>
                  <a:tcPr/>
                </a:tc>
                <a:tc>
                  <a:txBody>
                    <a:bodyPr/>
                    <a:lstStyle/>
                    <a:p>
                      <a:pPr algn="ctr" fontAlgn="ctr"/>
                      <a:r>
                        <a:rPr lang="fr-CH" sz="800" b="0" i="0" u="none" strike="noStrike" dirty="0">
                          <a:solidFill>
                            <a:srgbClr val="000000"/>
                          </a:solidFill>
                          <a:effectLst/>
                          <a:latin typeface="Calibri"/>
                        </a:rPr>
                        <a:t>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5.4</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2.5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12988">
                <a:tc gridSpan="2">
                  <a:txBody>
                    <a:bodyPr/>
                    <a:lstStyle/>
                    <a:p>
                      <a:pPr algn="ctr" fontAlgn="ctr"/>
                      <a:r>
                        <a:rPr lang="fr-CH" sz="800" b="0" i="0" u="none" strike="noStrike">
                          <a:solidFill>
                            <a:srgbClr val="000000"/>
                          </a:solidFill>
                          <a:effectLst/>
                          <a:latin typeface="Calibri"/>
                        </a:rPr>
                        <a:t>BECP</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dirty="0">
                          <a:solidFill>
                            <a:srgbClr val="000000"/>
                          </a:solidFill>
                          <a:effectLst/>
                          <a:latin typeface="Calibri"/>
                        </a:rPr>
                        <a:t>BDMA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100-110-0.2</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40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&gt;180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5.1</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2.3</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CH"/>
                    </a:p>
                  </a:txBody>
                  <a:tcPr/>
                </a:tc>
              </a:tr>
              <a:tr h="107607">
                <a:tc gridSpan="2">
                  <a:txBody>
                    <a:bodyPr/>
                    <a:lstStyle/>
                    <a:p>
                      <a:pPr algn="ctr" fontAlgn="ctr"/>
                      <a:r>
                        <a:rPr lang="fr-CH" sz="800" b="0" i="0" u="none" strike="noStrike">
                          <a:solidFill>
                            <a:srgbClr val="000000"/>
                          </a:solidFill>
                          <a:effectLst/>
                          <a:latin typeface="Calibri"/>
                        </a:rPr>
                        <a:t>ECC</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100-72</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20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&gt;240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1.8</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fr-CH" sz="800" b="0" i="0" u="none" strike="noStrike">
                          <a:solidFill>
                            <a:srgbClr val="000000"/>
                          </a:solidFill>
                          <a:effectLst/>
                          <a:latin typeface="Calibri"/>
                        </a:rPr>
                        <a:t>1 - 6</a:t>
                      </a:r>
                    </a:p>
                  </a:txBody>
                  <a:tcPr marL="5380" marR="5380" marT="538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607">
                <a:tc gridSpan="2">
                  <a:txBody>
                    <a:bodyPr/>
                    <a:lstStyle/>
                    <a:p>
                      <a:pPr algn="ctr" fontAlgn="ctr"/>
                      <a:r>
                        <a:rPr lang="fr-CH" sz="800" b="0" i="0" u="none" strike="noStrike">
                          <a:solidFill>
                            <a:srgbClr val="000000"/>
                          </a:solidFill>
                          <a:effectLst/>
                          <a:latin typeface="Calibri"/>
                        </a:rPr>
                        <a:t>VCD</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dirty="0">
                          <a:solidFill>
                            <a:srgbClr val="000000"/>
                          </a:solidFill>
                          <a:effectLst/>
                          <a:latin typeface="Calibri"/>
                        </a:rPr>
                        <a:t>BDMA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100-160-05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60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20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&gt;180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5.4</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3.7</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12988">
                <a:tc gridSpan="2">
                  <a:txBody>
                    <a:bodyPr/>
                    <a:lstStyle/>
                    <a:p>
                      <a:pPr algn="ctr" fontAlgn="ctr"/>
                      <a:r>
                        <a:rPr lang="fr-CH" sz="800" b="0" i="0" u="none" strike="noStrike">
                          <a:solidFill>
                            <a:srgbClr val="000000"/>
                          </a:solidFill>
                          <a:effectLst/>
                          <a:latin typeface="Calibri"/>
                        </a:rPr>
                        <a:t>DADD</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100-65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180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&gt;240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5.4</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CH"/>
                    </a:p>
                  </a:txBody>
                  <a:tcPr/>
                </a:tc>
              </a:tr>
              <a:tr h="112988">
                <a:tc>
                  <a:txBody>
                    <a:bodyPr/>
                    <a:lstStyle/>
                    <a:p>
                      <a:pPr algn="ctr" fontAlgn="ctr"/>
                      <a:r>
                        <a:rPr lang="fr-CH" sz="800" b="0" i="0" u="none" strike="noStrike" dirty="0" smtClean="0">
                          <a:solidFill>
                            <a:srgbClr val="000000"/>
                          </a:solidFill>
                          <a:effectLst/>
                          <a:latin typeface="Calibri"/>
                        </a:rPr>
                        <a:t>DGEBA +</a:t>
                      </a:r>
                      <a:endParaRPr lang="fr-CH" sz="800" b="0" i="0" u="none" strike="noStrike" dirty="0">
                        <a:solidFill>
                          <a:srgbClr val="000000"/>
                        </a:solidFill>
                        <a:effectLst/>
                        <a:latin typeface="Calibri"/>
                      </a:endParaRP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CH" sz="800" b="0" i="0" u="none" strike="noStrike">
                          <a:solidFill>
                            <a:srgbClr val="000000"/>
                          </a:solidFill>
                          <a:effectLst/>
                          <a:latin typeface="Calibri"/>
                        </a:rPr>
                        <a:t>EDGDP</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fr-CH" sz="800" b="0" i="0" u="none" strike="noStrike">
                          <a:solidFill>
                            <a:srgbClr val="000000"/>
                          </a:solidFill>
                          <a:effectLst/>
                          <a:latin typeface="Calibri"/>
                        </a:rPr>
                        <a:t>TETA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FF99"/>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100-20-12</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25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5.21</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1.3</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fr-CH" sz="800" b="0" i="0" u="none" strike="noStrike">
                          <a:solidFill>
                            <a:srgbClr val="000000"/>
                          </a:solidFill>
                          <a:effectLst/>
                          <a:latin typeface="Calibri"/>
                        </a:rPr>
                        <a:t>1 - 2</a:t>
                      </a:r>
                    </a:p>
                  </a:txBody>
                  <a:tcPr marL="5380" marR="5380" marT="538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18368">
                <a:tc gridSpan="2">
                  <a:txBody>
                    <a:bodyPr/>
                    <a:lstStyle/>
                    <a:p>
                      <a:pPr algn="ctr" fontAlgn="ctr"/>
                      <a:r>
                        <a:rPr lang="fr-CH" sz="800" b="0" i="0" u="none" strike="noStrike">
                          <a:solidFill>
                            <a:srgbClr val="000000"/>
                          </a:solidFill>
                          <a:effectLst/>
                          <a:latin typeface="Calibri"/>
                        </a:rPr>
                        <a:t>DGEBA</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TETA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9FF99"/>
                    </a:solidFill>
                  </a:tcPr>
                </a:tc>
                <a:tc>
                  <a:txBody>
                    <a:bodyPr/>
                    <a:lstStyle/>
                    <a:p>
                      <a:pPr algn="ctr" fontAlgn="ctr"/>
                      <a:r>
                        <a:rPr lang="fr-CH" sz="800" b="0" i="0" u="none" strike="noStrike">
                          <a:solidFill>
                            <a:srgbClr val="000000"/>
                          </a:solidFill>
                          <a:effectLst/>
                          <a:latin typeface="Calibri"/>
                        </a:rPr>
                        <a:t>DBP</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83-9-17</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50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500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few</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5.22</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1.2</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vMerge="1">
                  <a:txBody>
                    <a:bodyPr/>
                    <a:lstStyle/>
                    <a:p>
                      <a:endParaRPr lang="fr-CH"/>
                    </a:p>
                  </a:txBody>
                  <a:tcPr/>
                </a:tc>
              </a:tr>
              <a:tr h="118368">
                <a:tc gridSpan="2">
                  <a:txBody>
                    <a:bodyPr/>
                    <a:lstStyle/>
                    <a:p>
                      <a:pPr algn="ctr" fontAlgn="ctr"/>
                      <a:r>
                        <a:rPr lang="fr-CH" sz="800" b="0" i="0" u="none" strike="noStrike">
                          <a:solidFill>
                            <a:srgbClr val="000000"/>
                          </a:solidFill>
                          <a:effectLst/>
                          <a:latin typeface="Calibri"/>
                        </a:rPr>
                        <a:t>DGEBA</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DADPS</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100-35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130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60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4.2</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5.1</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fr-CH" sz="800" b="0" i="0" u="none" strike="noStrike">
                          <a:solidFill>
                            <a:srgbClr val="000000"/>
                          </a:solidFill>
                          <a:effectLst/>
                          <a:latin typeface="Calibri"/>
                        </a:rPr>
                        <a:t>5 - 15</a:t>
                      </a:r>
                    </a:p>
                  </a:txBody>
                  <a:tcPr marL="5380" marR="5380" marT="538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12988">
                <a:tc>
                  <a:txBody>
                    <a:bodyPr/>
                    <a:lstStyle/>
                    <a:p>
                      <a:pPr algn="ctr" fontAlgn="ctr"/>
                      <a:r>
                        <a:rPr lang="fr-CH" sz="800" b="0" i="0" u="none" strike="noStrike" dirty="0" smtClean="0">
                          <a:solidFill>
                            <a:srgbClr val="000000"/>
                          </a:solidFill>
                          <a:effectLst/>
                          <a:latin typeface="Calibri"/>
                        </a:rPr>
                        <a:t>DGEBA +</a:t>
                      </a:r>
                      <a:endParaRPr lang="fr-CH" sz="800" b="0" i="0" u="none" strike="noStrike" dirty="0">
                        <a:solidFill>
                          <a:srgbClr val="000000"/>
                        </a:solidFill>
                        <a:effectLst/>
                        <a:latin typeface="Calibri"/>
                      </a:endParaRP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CH" sz="800" b="0" i="0" u="none" strike="noStrike">
                          <a:solidFill>
                            <a:srgbClr val="000000"/>
                          </a:solidFill>
                          <a:effectLst/>
                          <a:latin typeface="Calibri"/>
                        </a:rPr>
                        <a:t>EDGDP</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fr-CH" sz="800" b="0" i="0" u="none" strike="noStrike">
                          <a:solidFill>
                            <a:srgbClr val="000000"/>
                          </a:solidFill>
                          <a:effectLst/>
                          <a:latin typeface="Calibri"/>
                        </a:rPr>
                        <a:t>MDA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100-20-30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5.21</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8.2</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12988">
                <a:tc gridSpan="2">
                  <a:txBody>
                    <a:bodyPr/>
                    <a:lstStyle/>
                    <a:p>
                      <a:pPr algn="ctr" fontAlgn="ctr"/>
                      <a:r>
                        <a:rPr lang="fr-CH" sz="800" b="0" i="0" u="none" strike="noStrike">
                          <a:solidFill>
                            <a:srgbClr val="000000"/>
                          </a:solidFill>
                          <a:effectLst/>
                          <a:latin typeface="Calibri"/>
                        </a:rPr>
                        <a:t>DGEBA</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MDA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00CC00"/>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100-27</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5.9</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13.0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vMerge="1">
                  <a:txBody>
                    <a:bodyPr/>
                    <a:lstStyle/>
                    <a:p>
                      <a:endParaRPr lang="fr-CH"/>
                    </a:p>
                  </a:txBody>
                  <a:tcPr/>
                </a:tc>
              </a:tr>
              <a:tr h="118368">
                <a:tc gridSpan="2">
                  <a:txBody>
                    <a:bodyPr/>
                    <a:lstStyle/>
                    <a:p>
                      <a:pPr algn="ctr" fontAlgn="ctr"/>
                      <a:r>
                        <a:rPr lang="fr-CH" sz="800" b="0" i="0" u="none" strike="noStrike">
                          <a:solidFill>
                            <a:srgbClr val="000000"/>
                          </a:solidFill>
                          <a:effectLst/>
                          <a:latin typeface="Calibri"/>
                        </a:rPr>
                        <a:t>DGEBA</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MPDA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00CC00"/>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100-14.5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65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200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30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5.7</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23.5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1" i="0" u="none" strike="noStrike" dirty="0">
                          <a:solidFill>
                            <a:srgbClr val="000000"/>
                          </a:solidFill>
                          <a:effectLst/>
                          <a:latin typeface="Calibri"/>
                        </a:rPr>
                        <a:t>23</a:t>
                      </a:r>
                    </a:p>
                  </a:txBody>
                  <a:tcPr marL="5380" marR="5380" marT="538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18368">
                <a:tc gridSpan="2">
                  <a:txBody>
                    <a:bodyPr/>
                    <a:lstStyle/>
                    <a:p>
                      <a:pPr algn="ctr" fontAlgn="ctr"/>
                      <a:r>
                        <a:rPr lang="fr-CH" sz="800" b="0" i="0" u="none" strike="noStrike">
                          <a:solidFill>
                            <a:srgbClr val="000000"/>
                          </a:solidFill>
                          <a:effectLst/>
                          <a:latin typeface="Calibri"/>
                        </a:rPr>
                        <a:t>DGEBA</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AF</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00CC00"/>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100-40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150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30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5.26</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45.2</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1" i="0" u="none" strike="noStrike" dirty="0">
                          <a:solidFill>
                            <a:srgbClr val="000000"/>
                          </a:solidFill>
                          <a:effectLst/>
                          <a:latin typeface="Calibri"/>
                        </a:rPr>
                        <a:t>45</a:t>
                      </a:r>
                    </a:p>
                  </a:txBody>
                  <a:tcPr marL="5380" marR="5380" marT="538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12988">
                <a:tc gridSpan="2">
                  <a:txBody>
                    <a:bodyPr/>
                    <a:lstStyle/>
                    <a:p>
                      <a:pPr algn="ctr" fontAlgn="ctr"/>
                      <a:r>
                        <a:rPr lang="fr-CH" sz="800" b="0" i="0" u="none" strike="noStrike">
                          <a:solidFill>
                            <a:srgbClr val="000000"/>
                          </a:solidFill>
                          <a:effectLst/>
                          <a:latin typeface="Calibri"/>
                        </a:rPr>
                        <a:t>DGEBA</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DDSA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BDMA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100-130-1</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70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120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5.2</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4.2</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6">
                  <a:txBody>
                    <a:bodyPr/>
                    <a:lstStyle/>
                    <a:p>
                      <a:pPr algn="ctr" fontAlgn="ctr"/>
                      <a:r>
                        <a:rPr lang="fr-CH" sz="800" b="0" i="0" u="none" strike="noStrike" dirty="0">
                          <a:solidFill>
                            <a:srgbClr val="000000"/>
                          </a:solidFill>
                          <a:effectLst/>
                          <a:latin typeface="Calibri"/>
                        </a:rPr>
                        <a:t>5 - 15</a:t>
                      </a:r>
                    </a:p>
                  </a:txBody>
                  <a:tcPr marL="5380" marR="5380" marT="538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12988">
                <a:tc gridSpan="2">
                  <a:txBody>
                    <a:bodyPr/>
                    <a:lstStyle/>
                    <a:p>
                      <a:pPr algn="ctr" fontAlgn="ctr"/>
                      <a:r>
                        <a:rPr lang="fr-CH" sz="800" b="0" i="0" u="none" strike="noStrike">
                          <a:solidFill>
                            <a:srgbClr val="000000"/>
                          </a:solidFill>
                          <a:effectLst/>
                          <a:latin typeface="Calibri"/>
                        </a:rPr>
                        <a:t>DGEBA</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NMA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BDMA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100-80-1</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120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5.2</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5.9</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12988">
                <a:tc gridSpan="2">
                  <a:txBody>
                    <a:bodyPr/>
                    <a:lstStyle/>
                    <a:p>
                      <a:pPr algn="ctr" fontAlgn="ctr"/>
                      <a:r>
                        <a:rPr lang="fr-CH" sz="800" b="0" i="0" u="none" strike="noStrike">
                          <a:solidFill>
                            <a:srgbClr val="000000"/>
                          </a:solidFill>
                          <a:effectLst/>
                          <a:latin typeface="Calibri"/>
                        </a:rPr>
                        <a:t>DGEBA</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100-100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60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69</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&gt;1440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5.23</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7.1</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12988">
                <a:tc gridSpan="2">
                  <a:txBody>
                    <a:bodyPr/>
                    <a:lstStyle/>
                    <a:p>
                      <a:pPr algn="ctr" fontAlgn="ctr"/>
                      <a:r>
                        <a:rPr lang="fr-CH" sz="800" b="0" i="0" u="none" strike="noStrike">
                          <a:solidFill>
                            <a:srgbClr val="000000"/>
                          </a:solidFill>
                          <a:effectLst/>
                          <a:latin typeface="Calibri"/>
                        </a:rPr>
                        <a:t>DGEBA</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BDMA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5.1</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12.0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94769">
                <a:tc gridSpan="2">
                  <a:txBody>
                    <a:bodyPr/>
                    <a:lstStyle/>
                    <a:p>
                      <a:pPr algn="ctr" fontAlgn="ctr"/>
                      <a:r>
                        <a:rPr lang="fr-CH" sz="800" b="0" i="0" u="none" strike="noStrike">
                          <a:solidFill>
                            <a:srgbClr val="000000"/>
                          </a:solidFill>
                          <a:effectLst/>
                          <a:latin typeface="Calibri"/>
                        </a:rPr>
                        <a:t>DGEBA</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dirty="0">
                          <a:solidFill>
                            <a:srgbClr val="000000"/>
                          </a:solidFill>
                          <a:effectLst/>
                          <a:latin typeface="Calibri"/>
                        </a:rPr>
                        <a:t>BDMA </a:t>
                      </a:r>
                      <a:r>
                        <a:rPr lang="fr-CH" sz="800" b="0" i="0" u="none" strike="noStrike" dirty="0" smtClean="0">
                          <a:solidFill>
                            <a:srgbClr val="000000"/>
                          </a:solidFill>
                          <a:effectLst/>
                          <a:latin typeface="Calibri"/>
                        </a:rPr>
                        <a:t>+</a:t>
                      </a:r>
                      <a:br>
                        <a:rPr lang="fr-CH" sz="800" b="0" i="0" u="none" strike="noStrike" dirty="0" smtClean="0">
                          <a:solidFill>
                            <a:srgbClr val="000000"/>
                          </a:solidFill>
                          <a:effectLst/>
                          <a:latin typeface="Calibri"/>
                        </a:rPr>
                      </a:br>
                      <a:r>
                        <a:rPr lang="fr-CH" sz="800" b="0" i="0" u="none" strike="noStrike" dirty="0" smtClean="0">
                          <a:solidFill>
                            <a:srgbClr val="000000"/>
                          </a:solidFill>
                          <a:effectLst/>
                          <a:latin typeface="Calibri"/>
                        </a:rPr>
                        <a:t> </a:t>
                      </a:r>
                      <a:r>
                        <a:rPr lang="fr-CH" sz="800" b="0" i="0" u="none" strike="noStrike" dirty="0">
                          <a:solidFill>
                            <a:srgbClr val="000000"/>
                          </a:solidFill>
                          <a:effectLst/>
                          <a:latin typeface="Calibri"/>
                        </a:rPr>
                        <a:t>Po. </a:t>
                      </a:r>
                      <a:r>
                        <a:rPr lang="fr-CH" sz="800" b="0" i="0" u="none" strike="noStrike" dirty="0" err="1">
                          <a:solidFill>
                            <a:srgbClr val="000000"/>
                          </a:solidFill>
                          <a:effectLst/>
                          <a:latin typeface="Calibri"/>
                        </a:rPr>
                        <a:t>Gl</a:t>
                      </a:r>
                      <a:r>
                        <a:rPr lang="fr-CH" sz="800" b="0" i="0" u="none" strike="noStrike" dirty="0">
                          <a:solidFill>
                            <a:srgbClr val="000000"/>
                          </a:solidFill>
                          <a:effectLst/>
                          <a:latin typeface="Calibri"/>
                        </a:rPr>
                        <a:t>.</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100-100-0.1-10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60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65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300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5.23</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12.1</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12988">
                <a:tc gridSpan="2">
                  <a:txBody>
                    <a:bodyPr/>
                    <a:lstStyle/>
                    <a:p>
                      <a:pPr algn="ctr" fontAlgn="ctr"/>
                      <a:r>
                        <a:rPr lang="fr-CH" sz="800" b="0" i="0" u="none" strike="noStrike">
                          <a:solidFill>
                            <a:srgbClr val="000000"/>
                          </a:solidFill>
                          <a:effectLst/>
                          <a:latin typeface="Calibri"/>
                        </a:rPr>
                        <a:t>DGEBA</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AP</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0000FF"/>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100-70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120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26</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5.2</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13.0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vMerge="1">
                  <a:txBody>
                    <a:bodyPr/>
                    <a:lstStyle/>
                    <a:p>
                      <a:endParaRPr lang="fr-CH"/>
                    </a:p>
                  </a:txBody>
                  <a:tcPr/>
                </a:tc>
              </a:tr>
              <a:tr h="118368">
                <a:tc gridSpan="2">
                  <a:txBody>
                    <a:bodyPr/>
                    <a:lstStyle/>
                    <a:p>
                      <a:pPr algn="ctr" fontAlgn="ctr"/>
                      <a:r>
                        <a:rPr lang="fr-CH" sz="800" b="0" i="0" u="none" strike="noStrike" dirty="0">
                          <a:solidFill>
                            <a:srgbClr val="000000"/>
                          </a:solidFill>
                          <a:effectLst/>
                          <a:latin typeface="Calibri"/>
                        </a:rPr>
                        <a:t>DGPP</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dirty="0">
                          <a:solidFill>
                            <a:srgbClr val="000000"/>
                          </a:solidFill>
                          <a:effectLst/>
                          <a:latin typeface="Calibri"/>
                        </a:rPr>
                        <a:t>DADPS</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100-28</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130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5.6</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8.2</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fontAlgn="ctr"/>
                      <a:r>
                        <a:rPr lang="fr-CH" sz="800" b="0" i="0" u="none" strike="noStrike" dirty="0">
                          <a:solidFill>
                            <a:srgbClr val="000000"/>
                          </a:solidFill>
                          <a:effectLst/>
                          <a:latin typeface="Calibri"/>
                        </a:rPr>
                        <a:t>5 - 15</a:t>
                      </a:r>
                    </a:p>
                  </a:txBody>
                  <a:tcPr marL="5380" marR="5380" marT="538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07607">
                <a:tc gridSpan="2">
                  <a:txBody>
                    <a:bodyPr/>
                    <a:lstStyle/>
                    <a:p>
                      <a:pPr algn="ctr" fontAlgn="ctr"/>
                      <a:r>
                        <a:rPr lang="fr-CH" sz="800" b="0" i="0" u="none" strike="noStrike">
                          <a:solidFill>
                            <a:srgbClr val="000000"/>
                          </a:solidFill>
                          <a:effectLst/>
                          <a:latin typeface="Calibri"/>
                        </a:rPr>
                        <a:t>DGPP</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dirty="0">
                          <a:solidFill>
                            <a:srgbClr val="000000"/>
                          </a:solidFill>
                          <a:effectLst/>
                          <a:latin typeface="Calibri"/>
                        </a:rPr>
                        <a:t>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100-135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120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5.3</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13.0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07607">
                <a:tc gridSpan="2">
                  <a:txBody>
                    <a:bodyPr/>
                    <a:lstStyle/>
                    <a:p>
                      <a:pPr algn="ctr" fontAlgn="ctr"/>
                      <a:r>
                        <a:rPr lang="fr-CH" sz="800" b="0" i="0" u="none" strike="noStrike">
                          <a:solidFill>
                            <a:srgbClr val="000000"/>
                          </a:solidFill>
                          <a:effectLst/>
                          <a:latin typeface="Calibri"/>
                        </a:rPr>
                        <a:t>EDTC</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MDA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100-20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40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5.9</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10.0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07607">
                <a:tc gridSpan="2">
                  <a:txBody>
                    <a:bodyPr/>
                    <a:lstStyle/>
                    <a:p>
                      <a:pPr algn="ctr" fontAlgn="ctr"/>
                      <a:r>
                        <a:rPr lang="fr-CH" sz="800" b="0" i="0" u="none" strike="noStrike">
                          <a:solidFill>
                            <a:srgbClr val="000000"/>
                          </a:solidFill>
                          <a:effectLst/>
                          <a:latin typeface="Calibri"/>
                        </a:rPr>
                        <a:t>TGTPE</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DADPS</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100-34</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125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&gt;20000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5.6</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12.1</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12988">
                <a:tc gridSpan="2">
                  <a:txBody>
                    <a:bodyPr/>
                    <a:lstStyle/>
                    <a:p>
                      <a:pPr algn="ctr" fontAlgn="ctr"/>
                      <a:r>
                        <a:rPr lang="fr-CH" sz="800" b="0" i="0" u="none" strike="noStrike">
                          <a:solidFill>
                            <a:srgbClr val="000000"/>
                          </a:solidFill>
                          <a:effectLst/>
                          <a:latin typeface="Calibri"/>
                        </a:rPr>
                        <a:t>TGTPE</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BDMA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100-100-0.2</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125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&gt;15000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5.3</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10.6</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vMerge="1">
                  <a:txBody>
                    <a:bodyPr/>
                    <a:lstStyle/>
                    <a:p>
                      <a:endParaRPr lang="fr-CH" dirty="0"/>
                    </a:p>
                  </a:txBody>
                  <a:tcPr/>
                </a:tc>
              </a:tr>
              <a:tr h="112988">
                <a:tc gridSpan="2">
                  <a:txBody>
                    <a:bodyPr/>
                    <a:lstStyle/>
                    <a:p>
                      <a:pPr algn="ctr" fontAlgn="ctr"/>
                      <a:r>
                        <a:rPr lang="fr-CH" sz="800" b="0" i="0" u="none" strike="noStrike">
                          <a:solidFill>
                            <a:srgbClr val="000000"/>
                          </a:solidFill>
                          <a:effectLst/>
                          <a:latin typeface="Calibri"/>
                        </a:rPr>
                        <a:t>EPN</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DADPS</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100-35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30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5.6</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23.5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fr-CH" sz="800" b="1" i="0" u="none" strike="noStrike" dirty="0">
                          <a:solidFill>
                            <a:srgbClr val="000000"/>
                          </a:solidFill>
                          <a:effectLst/>
                          <a:latin typeface="Calibri"/>
                        </a:rPr>
                        <a:t>20 - 40</a:t>
                      </a:r>
                    </a:p>
                  </a:txBody>
                  <a:tcPr marL="5380" marR="5380" marT="538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12988">
                <a:tc gridSpan="2">
                  <a:txBody>
                    <a:bodyPr/>
                    <a:lstStyle/>
                    <a:p>
                      <a:pPr algn="ctr" fontAlgn="ctr"/>
                      <a:r>
                        <a:rPr lang="fr-CH" sz="800" b="0" i="0" u="none" strike="noStrike">
                          <a:solidFill>
                            <a:srgbClr val="000000"/>
                          </a:solidFill>
                          <a:effectLst/>
                          <a:latin typeface="Calibri"/>
                        </a:rPr>
                        <a:t>EPN</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MDA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00CC00"/>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100-29</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35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5.10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37.2</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vMerge="1">
                  <a:txBody>
                    <a:bodyPr/>
                    <a:lstStyle/>
                    <a:p>
                      <a:endParaRPr lang="fr-CH"/>
                    </a:p>
                  </a:txBody>
                  <a:tcPr/>
                </a:tc>
              </a:tr>
              <a:tr h="112988">
                <a:tc gridSpan="2">
                  <a:txBody>
                    <a:bodyPr/>
                    <a:lstStyle/>
                    <a:p>
                      <a:pPr algn="ctr" fontAlgn="ctr"/>
                      <a:r>
                        <a:rPr lang="fr-CH" sz="800" b="0" i="0" u="none" strike="noStrike">
                          <a:solidFill>
                            <a:srgbClr val="000000"/>
                          </a:solidFill>
                          <a:effectLst/>
                          <a:latin typeface="Calibri"/>
                        </a:rPr>
                        <a:t>EPN</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HPA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BDMA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100-76-1</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40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5.10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13.0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fr-CH" sz="800" b="1" i="0" u="none" strike="noStrike" dirty="0" smtClean="0">
                          <a:solidFill>
                            <a:srgbClr val="000000"/>
                          </a:solidFill>
                          <a:effectLst/>
                          <a:latin typeface="Calibri"/>
                        </a:rPr>
                        <a:t>10 - 20</a:t>
                      </a:r>
                      <a:endParaRPr lang="fr-CH" sz="800" b="1" i="0" u="none" strike="noStrike" dirty="0">
                        <a:solidFill>
                          <a:srgbClr val="000000"/>
                        </a:solidFill>
                        <a:effectLst/>
                        <a:latin typeface="Calibri"/>
                      </a:endParaRPr>
                    </a:p>
                  </a:txBody>
                  <a:tcPr marL="5380" marR="5380" marT="538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07607">
                <a:tc gridSpan="2">
                  <a:txBody>
                    <a:bodyPr/>
                    <a:lstStyle/>
                    <a:p>
                      <a:pPr algn="ctr" fontAlgn="ctr"/>
                      <a:r>
                        <a:rPr lang="fr-CH" sz="800" b="0" i="0" u="none" strike="noStrike">
                          <a:solidFill>
                            <a:srgbClr val="000000"/>
                          </a:solidFill>
                          <a:effectLst/>
                          <a:latin typeface="Calibri"/>
                        </a:rPr>
                        <a:t>EPN</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dirty="0">
                          <a:solidFill>
                            <a:srgbClr val="000000"/>
                          </a:solidFill>
                          <a:effectLst/>
                          <a:latin typeface="Calibri"/>
                        </a:rPr>
                        <a:t>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BDMA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100-105-0.5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5.3+5.25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15.0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12988">
                <a:tc gridSpan="2">
                  <a:txBody>
                    <a:bodyPr/>
                    <a:lstStyle/>
                    <a:p>
                      <a:pPr algn="ctr" fontAlgn="ctr"/>
                      <a:r>
                        <a:rPr lang="fr-CH" sz="800" b="0" i="0" u="none" strike="noStrike">
                          <a:solidFill>
                            <a:srgbClr val="000000"/>
                          </a:solidFill>
                          <a:effectLst/>
                          <a:latin typeface="Calibri"/>
                        </a:rPr>
                        <a:t>EPN</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NMA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BDMA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100-85-1</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5.10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20.6</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vMerge="1">
                  <a:txBody>
                    <a:bodyPr/>
                    <a:lstStyle/>
                    <a:p>
                      <a:endParaRPr lang="fr-CH"/>
                    </a:p>
                  </a:txBody>
                  <a:tcPr/>
                </a:tc>
              </a:tr>
              <a:tr h="112988">
                <a:tc gridSpan="2">
                  <a:txBody>
                    <a:bodyPr/>
                    <a:lstStyle/>
                    <a:p>
                      <a:pPr algn="ctr" fontAlgn="ctr"/>
                      <a:r>
                        <a:rPr lang="fr-CH" sz="800" b="0" i="0" u="none" strike="noStrike">
                          <a:solidFill>
                            <a:srgbClr val="000000"/>
                          </a:solidFill>
                          <a:effectLst/>
                          <a:latin typeface="Calibri"/>
                        </a:rPr>
                        <a:t>TGMD</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DADPS</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100-40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5.6</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20.6</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fr-CH" sz="800" b="1" i="0" u="none" strike="noStrike" dirty="0">
                          <a:solidFill>
                            <a:srgbClr val="000000"/>
                          </a:solidFill>
                          <a:effectLst/>
                          <a:latin typeface="Calibri"/>
                        </a:rPr>
                        <a:t>10 - 25</a:t>
                      </a:r>
                    </a:p>
                  </a:txBody>
                  <a:tcPr marL="5380" marR="5380" marT="538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07607">
                <a:tc gridSpan="2">
                  <a:txBody>
                    <a:bodyPr/>
                    <a:lstStyle/>
                    <a:p>
                      <a:pPr algn="ctr" fontAlgn="ctr"/>
                      <a:r>
                        <a:rPr lang="fr-CH" sz="800" b="0" i="0" u="none" strike="noStrike">
                          <a:solidFill>
                            <a:srgbClr val="000000"/>
                          </a:solidFill>
                          <a:effectLst/>
                          <a:latin typeface="Calibri"/>
                        </a:rPr>
                        <a:t>TGMD</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BDMA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100-136-0.5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60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30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5.3</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11.4</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07607">
                <a:tc gridSpan="2">
                  <a:txBody>
                    <a:bodyPr/>
                    <a:lstStyle/>
                    <a:p>
                      <a:pPr algn="ctr" fontAlgn="ctr"/>
                      <a:r>
                        <a:rPr lang="fr-CH" sz="800" b="0" i="0" u="none" strike="noStrike">
                          <a:solidFill>
                            <a:srgbClr val="000000"/>
                          </a:solidFill>
                          <a:effectLst/>
                          <a:latin typeface="Calibri"/>
                        </a:rPr>
                        <a:t>TGMD</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NMA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BDMA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100-110-1</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500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20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5.8</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18.0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12988">
                <a:tc gridSpan="2">
                  <a:txBody>
                    <a:bodyPr/>
                    <a:lstStyle/>
                    <a:p>
                      <a:pPr algn="ctr" fontAlgn="ctr"/>
                      <a:r>
                        <a:rPr lang="fr-CH" sz="800" b="0" i="0" u="none" strike="noStrike">
                          <a:solidFill>
                            <a:srgbClr val="000000"/>
                          </a:solidFill>
                          <a:effectLst/>
                          <a:latin typeface="Calibri"/>
                        </a:rPr>
                        <a:t>TGPAP</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NMA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100-137</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80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&lt;20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5.8</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23.5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vMerge="1">
                  <a:txBody>
                    <a:bodyPr/>
                    <a:lstStyle/>
                    <a:p>
                      <a:endParaRPr lang="fr-CH"/>
                    </a:p>
                  </a:txBody>
                  <a:tcPr/>
                </a:tc>
              </a:tr>
              <a:tr h="112988">
                <a:tc gridSpan="2">
                  <a:txBody>
                    <a:bodyPr/>
                    <a:lstStyle/>
                    <a:p>
                      <a:pPr algn="ctr" fontAlgn="ctr"/>
                      <a:r>
                        <a:rPr lang="fr-CH" sz="800" b="0" i="0" u="none" strike="noStrike">
                          <a:solidFill>
                            <a:srgbClr val="000000"/>
                          </a:solidFill>
                          <a:effectLst/>
                          <a:latin typeface="Calibri"/>
                        </a:rPr>
                        <a:t>DGA</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MPDA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100-20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25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120-420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5.7</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23.5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fr-CH" sz="800" b="1" i="0" u="none" strike="noStrike" dirty="0">
                          <a:solidFill>
                            <a:srgbClr val="000000"/>
                          </a:solidFill>
                          <a:effectLst/>
                          <a:latin typeface="Calibri"/>
                        </a:rPr>
                        <a:t>20 - 30</a:t>
                      </a:r>
                    </a:p>
                  </a:txBody>
                  <a:tcPr marL="5380" marR="5380" marT="538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988">
                <a:tc gridSpan="2">
                  <a:txBody>
                    <a:bodyPr/>
                    <a:lstStyle/>
                    <a:p>
                      <a:pPr algn="ctr" fontAlgn="ctr"/>
                      <a:r>
                        <a:rPr lang="fr-CH" sz="800" b="0" i="0" u="none" strike="noStrike">
                          <a:solidFill>
                            <a:srgbClr val="000000"/>
                          </a:solidFill>
                          <a:effectLst/>
                          <a:latin typeface="Calibri"/>
                        </a:rPr>
                        <a:t>DGA</a:t>
                      </a:r>
                    </a:p>
                  </a:txBody>
                  <a:tcPr marL="5380" marR="5380" marT="538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fr-CH"/>
                    </a:p>
                  </a:txBody>
                  <a:tcPr/>
                </a:tc>
                <a:tc>
                  <a:txBody>
                    <a:bodyPr/>
                    <a:lstStyle/>
                    <a:p>
                      <a:pPr algn="ctr" fontAlgn="ctr"/>
                      <a:r>
                        <a:rPr lang="fr-CH" sz="800" b="0" i="0" u="none" strike="noStrike">
                          <a:solidFill>
                            <a:srgbClr val="000000"/>
                          </a:solidFill>
                          <a:effectLst/>
                          <a:latin typeface="Calibri"/>
                        </a:rPr>
                        <a:t>NMA</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99FF"/>
                    </a:solidFill>
                  </a:tcPr>
                </a:tc>
                <a:tc>
                  <a:txBody>
                    <a:bodyPr/>
                    <a:lstStyle/>
                    <a:p>
                      <a:pPr algn="ctr" fontAlgn="ctr"/>
                      <a:r>
                        <a:rPr lang="fr-CH" sz="800" b="0" i="0" u="none" strike="noStrike">
                          <a:solidFill>
                            <a:srgbClr val="000000"/>
                          </a:solidFill>
                          <a:effectLst/>
                          <a:latin typeface="Calibri"/>
                        </a:rPr>
                        <a:t> </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100-115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25</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5 - 20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30-5760</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a:solidFill>
                            <a:srgbClr val="000000"/>
                          </a:solidFill>
                          <a:effectLst/>
                          <a:latin typeface="Calibri"/>
                        </a:rPr>
                        <a:t>5.8</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800" b="0" i="0" u="none" strike="noStrike" dirty="0">
                          <a:solidFill>
                            <a:srgbClr val="000000"/>
                          </a:solidFill>
                          <a:effectLst/>
                          <a:latin typeface="Calibri"/>
                        </a:rPr>
                        <a:t>28.6</a:t>
                      </a:r>
                    </a:p>
                  </a:txBody>
                  <a:tcPr marL="5380" marR="5380" marT="5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CH"/>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127172215"/>
              </p:ext>
            </p:extLst>
          </p:nvPr>
        </p:nvGraphicFramePr>
        <p:xfrm>
          <a:off x="296525" y="6089306"/>
          <a:ext cx="1014413" cy="657225"/>
        </p:xfrm>
        <a:graphic>
          <a:graphicData uri="http://schemas.openxmlformats.org/drawingml/2006/table">
            <a:tbl>
              <a:tblPr firstRow="1" bandRow="1"/>
              <a:tblGrid>
                <a:gridCol w="341313"/>
                <a:gridCol w="673100"/>
              </a:tblGrid>
              <a:tr h="66278">
                <a:tc>
                  <a:txBody>
                    <a:bodyPr/>
                    <a:lstStyle/>
                    <a:p>
                      <a:pPr algn="l" fontAlgn="b"/>
                      <a:r>
                        <a:rPr lang="fr-CH" sz="800" b="1" i="0" u="none" strike="noStrike" dirty="0" err="1">
                          <a:solidFill>
                            <a:srgbClr val="000000"/>
                          </a:solidFill>
                          <a:effectLst/>
                          <a:latin typeface="Calibri"/>
                        </a:rPr>
                        <a:t>Legend</a:t>
                      </a:r>
                      <a:endParaRPr lang="fr-CH" sz="800" b="1"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fr-CH" sz="800" b="0" i="0" u="none" strike="noStrike">
                        <a:solidFill>
                          <a:srgbClr val="000000"/>
                        </a:solidFill>
                        <a:effectLst/>
                        <a:latin typeface="Calibri"/>
                      </a:endParaRPr>
                    </a:p>
                  </a:txBody>
                  <a:tcPr marL="9525" marR="9525" marT="9525" marB="0" anchor="b">
                    <a:lnL>
                      <a:noFill/>
                    </a:lnL>
                    <a:lnR>
                      <a:noFill/>
                    </a:lnR>
                    <a:lnT>
                      <a:noFill/>
                    </a:lnT>
                    <a:lnB>
                      <a:noFill/>
                    </a:lnB>
                  </a:tcPr>
                </a:tc>
              </a:tr>
              <a:tr h="66278">
                <a:tc>
                  <a:txBody>
                    <a:bodyPr/>
                    <a:lstStyle/>
                    <a:p>
                      <a:pPr algn="l" fontAlgn="b"/>
                      <a:r>
                        <a:rPr lang="fr-CH" sz="800" b="1" i="0" u="none" strike="noStrike">
                          <a:solidFill>
                            <a:srgbClr val="000000"/>
                          </a:solidFill>
                          <a:effectLst/>
                          <a:latin typeface="Calibri"/>
                        </a:rPr>
                        <a:t>Resin</a:t>
                      </a:r>
                    </a:p>
                  </a:txBody>
                  <a:tcPr marL="9525" marR="9525" marT="9525" marB="0" anchor="b">
                    <a:lnL>
                      <a:noFill/>
                    </a:lnL>
                    <a:lnR>
                      <a:noFill/>
                    </a:lnR>
                    <a:lnT>
                      <a:noFill/>
                    </a:lnT>
                    <a:lnB>
                      <a:noFill/>
                    </a:lnB>
                  </a:tcPr>
                </a:tc>
                <a:tc>
                  <a:txBody>
                    <a:bodyPr/>
                    <a:lstStyle/>
                    <a:p>
                      <a:pPr algn="l" fontAlgn="b"/>
                      <a:endParaRPr lang="fr-CH" sz="800" b="1" i="0" u="none" strike="noStrike" dirty="0">
                        <a:solidFill>
                          <a:srgbClr val="000000"/>
                        </a:solidFill>
                        <a:effectLst/>
                        <a:latin typeface="Calibri"/>
                      </a:endParaRPr>
                    </a:p>
                  </a:txBody>
                  <a:tcPr marL="9525" marR="9525" marT="9525" marB="0" anchor="b">
                    <a:lnL>
                      <a:noFill/>
                    </a:lnL>
                    <a:lnR>
                      <a:noFill/>
                    </a:lnR>
                    <a:lnT>
                      <a:noFill/>
                    </a:lnT>
                    <a:lnB>
                      <a:noFill/>
                    </a:lnB>
                  </a:tcPr>
                </a:tc>
              </a:tr>
              <a:tr h="66278">
                <a:tc>
                  <a:txBody>
                    <a:bodyPr/>
                    <a:lstStyle/>
                    <a:p>
                      <a:pPr algn="l" fontAlgn="b"/>
                      <a:r>
                        <a:rPr lang="fr-CH" sz="800" b="0" i="0" u="none" strike="noStrike" dirty="0">
                          <a:solidFill>
                            <a:srgbClr val="000000"/>
                          </a:solidFill>
                          <a:effectLst/>
                          <a:latin typeface="Calibri"/>
                        </a:rPr>
                        <a:t> </a:t>
                      </a:r>
                    </a:p>
                  </a:txBody>
                  <a:tcPr marL="9525" marR="9525" marT="9525" marB="0" anchor="b">
                    <a:lnL>
                      <a:noFill/>
                    </a:lnL>
                    <a:lnR>
                      <a:noFill/>
                    </a:lnR>
                    <a:lnT>
                      <a:noFill/>
                    </a:lnT>
                    <a:lnB>
                      <a:noFill/>
                    </a:lnB>
                    <a:solidFill>
                      <a:srgbClr val="FF0000"/>
                    </a:solidFill>
                  </a:tcPr>
                </a:tc>
                <a:tc>
                  <a:txBody>
                    <a:bodyPr/>
                    <a:lstStyle/>
                    <a:p>
                      <a:pPr algn="l" fontAlgn="b"/>
                      <a:r>
                        <a:rPr lang="fr-CH" sz="800" b="0" i="0" u="none" strike="noStrike" dirty="0" err="1">
                          <a:solidFill>
                            <a:srgbClr val="000000"/>
                          </a:solidFill>
                          <a:effectLst/>
                          <a:latin typeface="Calibri"/>
                        </a:rPr>
                        <a:t>Linear</a:t>
                      </a:r>
                      <a:r>
                        <a:rPr lang="fr-CH" sz="800" b="0" i="0" u="none" strike="noStrike" dirty="0">
                          <a:solidFill>
                            <a:srgbClr val="000000"/>
                          </a:solidFill>
                          <a:effectLst/>
                          <a:latin typeface="Calibri"/>
                        </a:rPr>
                        <a:t> </a:t>
                      </a:r>
                      <a:r>
                        <a:rPr lang="fr-CH" sz="800" b="0" i="0" u="none" strike="noStrike" dirty="0" err="1">
                          <a:solidFill>
                            <a:srgbClr val="000000"/>
                          </a:solidFill>
                          <a:effectLst/>
                          <a:latin typeface="Calibri"/>
                        </a:rPr>
                        <a:t>aliphatic</a:t>
                      </a:r>
                      <a:endParaRPr lang="fr-CH" sz="8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tr>
              <a:tr h="66278">
                <a:tc>
                  <a:txBody>
                    <a:bodyPr/>
                    <a:lstStyle/>
                    <a:p>
                      <a:pPr algn="l" fontAlgn="b"/>
                      <a:r>
                        <a:rPr lang="fr-CH" sz="800" b="0" i="0" u="none" strike="noStrike">
                          <a:solidFill>
                            <a:srgbClr val="000000"/>
                          </a:solidFill>
                          <a:effectLst/>
                          <a:latin typeface="Calibri"/>
                        </a:rPr>
                        <a:t> </a:t>
                      </a:r>
                    </a:p>
                  </a:txBody>
                  <a:tcPr marL="9525" marR="9525" marT="9525" marB="0" anchor="b">
                    <a:lnL>
                      <a:noFill/>
                    </a:lnL>
                    <a:lnR>
                      <a:noFill/>
                    </a:lnR>
                    <a:lnT>
                      <a:noFill/>
                    </a:lnT>
                    <a:lnB>
                      <a:noFill/>
                    </a:lnB>
                    <a:solidFill>
                      <a:srgbClr val="FFC000"/>
                    </a:solidFill>
                  </a:tcPr>
                </a:tc>
                <a:tc>
                  <a:txBody>
                    <a:bodyPr/>
                    <a:lstStyle/>
                    <a:p>
                      <a:pPr algn="l" fontAlgn="b"/>
                      <a:r>
                        <a:rPr lang="fr-CH" sz="800" b="0" i="0" u="none" strike="noStrike" dirty="0" err="1">
                          <a:solidFill>
                            <a:srgbClr val="000000"/>
                          </a:solidFill>
                          <a:effectLst/>
                          <a:latin typeface="Calibri"/>
                        </a:rPr>
                        <a:t>Cycloaliphatic</a:t>
                      </a:r>
                      <a:endParaRPr lang="fr-CH" sz="8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tr>
              <a:tr h="66278">
                <a:tc>
                  <a:txBody>
                    <a:bodyPr/>
                    <a:lstStyle/>
                    <a:p>
                      <a:pPr algn="l" fontAlgn="b"/>
                      <a:r>
                        <a:rPr lang="fr-CH" sz="800" b="0" i="0" u="none" strike="noStrike">
                          <a:solidFill>
                            <a:srgbClr val="000000"/>
                          </a:solidFill>
                          <a:effectLst/>
                          <a:latin typeface="Calibri"/>
                        </a:rPr>
                        <a:t> </a:t>
                      </a:r>
                    </a:p>
                  </a:txBody>
                  <a:tcPr marL="9525" marR="9525" marT="9525" marB="0" anchor="b">
                    <a:lnL>
                      <a:noFill/>
                    </a:lnL>
                    <a:lnR>
                      <a:noFill/>
                    </a:lnR>
                    <a:lnT>
                      <a:noFill/>
                    </a:lnT>
                    <a:lnB>
                      <a:noFill/>
                    </a:lnB>
                    <a:solidFill>
                      <a:srgbClr val="FFFF00"/>
                    </a:solidFill>
                  </a:tcPr>
                </a:tc>
                <a:tc>
                  <a:txBody>
                    <a:bodyPr/>
                    <a:lstStyle/>
                    <a:p>
                      <a:pPr algn="l" fontAlgn="b"/>
                      <a:r>
                        <a:rPr lang="fr-CH" sz="800" b="0" i="0" u="none" strike="noStrike" dirty="0" err="1">
                          <a:solidFill>
                            <a:srgbClr val="000000"/>
                          </a:solidFill>
                          <a:effectLst/>
                          <a:latin typeface="Calibri"/>
                        </a:rPr>
                        <a:t>Aromatic</a:t>
                      </a:r>
                      <a:endParaRPr lang="fr-CH" sz="8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381426508"/>
              </p:ext>
            </p:extLst>
          </p:nvPr>
        </p:nvGraphicFramePr>
        <p:xfrm>
          <a:off x="1511660" y="6101566"/>
          <a:ext cx="1309688" cy="657225"/>
        </p:xfrm>
        <a:graphic>
          <a:graphicData uri="http://schemas.openxmlformats.org/drawingml/2006/table">
            <a:tbl>
              <a:tblPr firstRow="1" bandRow="1"/>
              <a:tblGrid>
                <a:gridCol w="438150"/>
                <a:gridCol w="871538"/>
              </a:tblGrid>
              <a:tr h="39275">
                <a:tc>
                  <a:txBody>
                    <a:bodyPr/>
                    <a:lstStyle/>
                    <a:p>
                      <a:pPr algn="l" fontAlgn="b"/>
                      <a:r>
                        <a:rPr lang="fr-CH" sz="800" b="1" i="0" u="none" strike="noStrike" dirty="0" err="1">
                          <a:solidFill>
                            <a:srgbClr val="000000"/>
                          </a:solidFill>
                          <a:effectLst/>
                          <a:latin typeface="Calibri"/>
                        </a:rPr>
                        <a:t>Hardener</a:t>
                      </a:r>
                      <a:endParaRPr lang="fr-CH" sz="800" b="1"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fr-CH" sz="800" b="0" i="0" u="none" strike="noStrike">
                        <a:solidFill>
                          <a:srgbClr val="000000"/>
                        </a:solidFill>
                        <a:effectLst/>
                        <a:latin typeface="Calibri"/>
                      </a:endParaRPr>
                    </a:p>
                  </a:txBody>
                  <a:tcPr marL="9525" marR="9525" marT="9525" marB="0" anchor="b">
                    <a:lnL>
                      <a:noFill/>
                    </a:lnL>
                    <a:lnR>
                      <a:noFill/>
                    </a:lnR>
                    <a:lnT>
                      <a:noFill/>
                    </a:lnT>
                    <a:lnB>
                      <a:noFill/>
                    </a:lnB>
                  </a:tcPr>
                </a:tc>
              </a:tr>
              <a:tr h="39275">
                <a:tc>
                  <a:txBody>
                    <a:bodyPr/>
                    <a:lstStyle/>
                    <a:p>
                      <a:pPr algn="l" fontAlgn="b"/>
                      <a:r>
                        <a:rPr lang="fr-CH" sz="800" b="0" i="0" u="none" strike="noStrike">
                          <a:solidFill>
                            <a:srgbClr val="000000"/>
                          </a:solidFill>
                          <a:effectLst/>
                          <a:latin typeface="Calibri"/>
                        </a:rPr>
                        <a:t> </a:t>
                      </a:r>
                    </a:p>
                  </a:txBody>
                  <a:tcPr marL="9525" marR="9525" marT="9525" marB="0" anchor="b">
                    <a:lnL>
                      <a:noFill/>
                    </a:lnL>
                    <a:lnR>
                      <a:noFill/>
                    </a:lnR>
                    <a:lnT>
                      <a:noFill/>
                    </a:lnT>
                    <a:lnB>
                      <a:noFill/>
                    </a:lnB>
                    <a:solidFill>
                      <a:srgbClr val="99FF99"/>
                    </a:solidFill>
                  </a:tcPr>
                </a:tc>
                <a:tc>
                  <a:txBody>
                    <a:bodyPr/>
                    <a:lstStyle/>
                    <a:p>
                      <a:pPr algn="l" fontAlgn="b"/>
                      <a:r>
                        <a:rPr lang="fr-CH" sz="800" b="0" i="0" u="none" strike="noStrike" dirty="0" err="1">
                          <a:solidFill>
                            <a:srgbClr val="000000"/>
                          </a:solidFill>
                          <a:effectLst/>
                          <a:latin typeface="Calibri"/>
                        </a:rPr>
                        <a:t>Aliphatic</a:t>
                      </a:r>
                      <a:r>
                        <a:rPr lang="fr-CH" sz="800" b="0" i="0" u="none" strike="noStrike" dirty="0">
                          <a:solidFill>
                            <a:srgbClr val="000000"/>
                          </a:solidFill>
                          <a:effectLst/>
                          <a:latin typeface="Calibri"/>
                        </a:rPr>
                        <a:t> Amine</a:t>
                      </a:r>
                    </a:p>
                  </a:txBody>
                  <a:tcPr marL="9525" marR="9525" marT="9525" marB="0" anchor="b">
                    <a:lnL>
                      <a:noFill/>
                    </a:lnL>
                    <a:lnR>
                      <a:noFill/>
                    </a:lnR>
                    <a:lnT>
                      <a:noFill/>
                    </a:lnT>
                    <a:lnB>
                      <a:noFill/>
                    </a:lnB>
                  </a:tcPr>
                </a:tc>
              </a:tr>
              <a:tr h="39275">
                <a:tc>
                  <a:txBody>
                    <a:bodyPr/>
                    <a:lstStyle/>
                    <a:p>
                      <a:pPr algn="l" fontAlgn="b"/>
                      <a:r>
                        <a:rPr lang="fr-CH" sz="800" b="0" i="0" u="none" strike="noStrike" dirty="0">
                          <a:solidFill>
                            <a:srgbClr val="000000"/>
                          </a:solidFill>
                          <a:effectLst/>
                          <a:latin typeface="Calibri"/>
                        </a:rPr>
                        <a:t> </a:t>
                      </a:r>
                    </a:p>
                  </a:txBody>
                  <a:tcPr marL="9525" marR="9525" marT="9525" marB="0" anchor="b">
                    <a:lnL>
                      <a:noFill/>
                    </a:lnL>
                    <a:lnR>
                      <a:noFill/>
                    </a:lnR>
                    <a:lnT>
                      <a:noFill/>
                    </a:lnT>
                    <a:lnB>
                      <a:noFill/>
                    </a:lnB>
                    <a:solidFill>
                      <a:srgbClr val="00CC00"/>
                    </a:solidFill>
                  </a:tcPr>
                </a:tc>
                <a:tc>
                  <a:txBody>
                    <a:bodyPr/>
                    <a:lstStyle/>
                    <a:p>
                      <a:pPr algn="l" fontAlgn="b"/>
                      <a:r>
                        <a:rPr lang="fr-CH" sz="800" b="0" i="0" u="none" strike="noStrike">
                          <a:solidFill>
                            <a:srgbClr val="000000"/>
                          </a:solidFill>
                          <a:effectLst/>
                          <a:latin typeface="Calibri"/>
                        </a:rPr>
                        <a:t>Aromatic Amine</a:t>
                      </a:r>
                    </a:p>
                  </a:txBody>
                  <a:tcPr marL="9525" marR="9525" marT="9525" marB="0" anchor="b">
                    <a:lnL>
                      <a:noFill/>
                    </a:lnL>
                    <a:lnR>
                      <a:noFill/>
                    </a:lnR>
                    <a:lnT>
                      <a:noFill/>
                    </a:lnT>
                    <a:lnB>
                      <a:noFill/>
                    </a:lnB>
                  </a:tcPr>
                </a:tc>
              </a:tr>
              <a:tr h="39275">
                <a:tc>
                  <a:txBody>
                    <a:bodyPr/>
                    <a:lstStyle/>
                    <a:p>
                      <a:pPr algn="l" fontAlgn="b"/>
                      <a:r>
                        <a:rPr lang="fr-CH" sz="800" b="0" i="0" u="none" strike="noStrike">
                          <a:solidFill>
                            <a:srgbClr val="000000"/>
                          </a:solidFill>
                          <a:effectLst/>
                          <a:latin typeface="Calibri"/>
                        </a:rPr>
                        <a:t> </a:t>
                      </a:r>
                    </a:p>
                  </a:txBody>
                  <a:tcPr marL="9525" marR="9525" marT="9525" marB="0" anchor="b">
                    <a:lnL>
                      <a:noFill/>
                    </a:lnL>
                    <a:lnR>
                      <a:noFill/>
                    </a:lnR>
                    <a:lnT>
                      <a:noFill/>
                    </a:lnT>
                    <a:lnB>
                      <a:noFill/>
                    </a:lnB>
                    <a:solidFill>
                      <a:srgbClr val="6699FF"/>
                    </a:solidFill>
                  </a:tcPr>
                </a:tc>
                <a:tc>
                  <a:txBody>
                    <a:bodyPr/>
                    <a:lstStyle/>
                    <a:p>
                      <a:pPr algn="l" fontAlgn="b"/>
                      <a:r>
                        <a:rPr lang="fr-CH" sz="800" b="0" i="0" u="none" strike="noStrike">
                          <a:solidFill>
                            <a:srgbClr val="000000"/>
                          </a:solidFill>
                          <a:effectLst/>
                          <a:latin typeface="Calibri"/>
                        </a:rPr>
                        <a:t>Alicyclic Anhydride</a:t>
                      </a:r>
                    </a:p>
                  </a:txBody>
                  <a:tcPr marL="9525" marR="9525" marT="9525" marB="0" anchor="b">
                    <a:lnL>
                      <a:noFill/>
                    </a:lnL>
                    <a:lnR>
                      <a:noFill/>
                    </a:lnR>
                    <a:lnT>
                      <a:noFill/>
                    </a:lnT>
                    <a:lnB>
                      <a:noFill/>
                    </a:lnB>
                  </a:tcPr>
                </a:tc>
              </a:tr>
              <a:tr h="39275">
                <a:tc>
                  <a:txBody>
                    <a:bodyPr/>
                    <a:lstStyle/>
                    <a:p>
                      <a:pPr algn="l" fontAlgn="b"/>
                      <a:r>
                        <a:rPr lang="fr-CH" sz="800" b="0" i="0" u="none" strike="noStrike">
                          <a:solidFill>
                            <a:srgbClr val="000000"/>
                          </a:solidFill>
                          <a:effectLst/>
                          <a:latin typeface="Calibri"/>
                        </a:rPr>
                        <a:t> </a:t>
                      </a:r>
                    </a:p>
                  </a:txBody>
                  <a:tcPr marL="9525" marR="9525" marT="9525" marB="0" anchor="b">
                    <a:lnL>
                      <a:noFill/>
                    </a:lnL>
                    <a:lnR>
                      <a:noFill/>
                    </a:lnR>
                    <a:lnT>
                      <a:noFill/>
                    </a:lnT>
                    <a:lnB>
                      <a:noFill/>
                    </a:lnB>
                    <a:solidFill>
                      <a:srgbClr val="0000FF"/>
                    </a:solidFill>
                  </a:tcPr>
                </a:tc>
                <a:tc>
                  <a:txBody>
                    <a:bodyPr/>
                    <a:lstStyle/>
                    <a:p>
                      <a:pPr algn="l" fontAlgn="b"/>
                      <a:r>
                        <a:rPr lang="fr-CH" sz="800" b="0" i="0" u="none" strike="noStrike" dirty="0" err="1">
                          <a:solidFill>
                            <a:srgbClr val="000000"/>
                          </a:solidFill>
                          <a:effectLst/>
                          <a:latin typeface="Calibri"/>
                        </a:rPr>
                        <a:t>Aromatic</a:t>
                      </a:r>
                      <a:r>
                        <a:rPr lang="fr-CH" sz="800" b="0" i="0" u="none" strike="noStrike" dirty="0">
                          <a:solidFill>
                            <a:srgbClr val="000000"/>
                          </a:solidFill>
                          <a:effectLst/>
                          <a:latin typeface="Calibri"/>
                        </a:rPr>
                        <a:t> Anhydride</a:t>
                      </a:r>
                    </a:p>
                  </a:txBody>
                  <a:tcPr marL="9525" marR="9525" marT="9525" marB="0" anchor="b">
                    <a:lnL>
                      <a:noFill/>
                    </a:lnL>
                    <a:lnR>
                      <a:noFill/>
                    </a:lnR>
                    <a:lnT>
                      <a:noFill/>
                    </a:lnT>
                    <a:lnB>
                      <a:noFill/>
                    </a:lnB>
                  </a:tcPr>
                </a:tc>
              </a:tr>
            </a:tbl>
          </a:graphicData>
        </a:graphic>
      </p:graphicFrame>
      <p:pic>
        <p:nvPicPr>
          <p:cNvPr id="5121" name="Picture 1"/>
          <p:cNvPicPr>
            <a:picLocks noChangeAspect="1" noChangeArrowheads="1"/>
          </p:cNvPicPr>
          <p:nvPr/>
        </p:nvPicPr>
        <p:blipFill>
          <a:blip cstate="print">
            <a:extLst>
              <a:ext uri="{28A0092B-C50C-407E-A947-70E740481C1C}">
                <a14:useLocalDpi xmlns:a14="http://schemas.microsoft.com/office/drawing/2010/main" val="0"/>
              </a:ext>
            </a:extLst>
          </a:blip>
          <a:srcRect/>
          <a:stretch>
            <a:fillRect/>
          </a:stretch>
        </p:blipFill>
        <p:spPr bwMode="auto">
          <a:xfrm>
            <a:off x="7677345" y="864973"/>
            <a:ext cx="967608" cy="517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cstate="print">
            <a:extLst>
              <a:ext uri="{28A0092B-C50C-407E-A947-70E740481C1C}">
                <a14:useLocalDpi xmlns:a14="http://schemas.microsoft.com/office/drawing/2010/main" val="0"/>
              </a:ext>
            </a:extLst>
          </a:blip>
          <a:srcRect/>
          <a:stretch>
            <a:fillRect/>
          </a:stretch>
        </p:blipFill>
        <p:spPr bwMode="auto">
          <a:xfrm>
            <a:off x="7677345" y="1337046"/>
            <a:ext cx="1080120" cy="334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cstate="print">
            <a:extLst>
              <a:ext uri="{28A0092B-C50C-407E-A947-70E740481C1C}">
                <a14:useLocalDpi xmlns:a14="http://schemas.microsoft.com/office/drawing/2010/main" val="0"/>
              </a:ext>
            </a:extLst>
          </a:blip>
          <a:srcRect/>
          <a:stretch>
            <a:fillRect/>
          </a:stretch>
        </p:blipFill>
        <p:spPr bwMode="auto">
          <a:xfrm>
            <a:off x="7816388" y="1598079"/>
            <a:ext cx="1266605" cy="239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6166993" y="879020"/>
            <a:ext cx="2916000" cy="923330"/>
          </a:xfrm>
          <a:prstGeom prst="rect">
            <a:avLst/>
          </a:prstGeom>
          <a:noFill/>
          <a:ln>
            <a:solidFill>
              <a:schemeClr val="accent1"/>
            </a:solidFill>
          </a:ln>
        </p:spPr>
        <p:txBody>
          <a:bodyPr wrap="square" rtlCol="0">
            <a:spAutoFit/>
          </a:bodyPr>
          <a:lstStyle/>
          <a:p>
            <a:pPr>
              <a:tabLst>
                <a:tab pos="2513013" algn="l"/>
              </a:tabLst>
            </a:pPr>
            <a:r>
              <a:rPr lang="fr-CH" b="1" dirty="0" err="1" smtClean="0">
                <a:solidFill>
                  <a:srgbClr val="FFFF00"/>
                </a:solidFill>
              </a:rPr>
              <a:t>Aromatic</a:t>
            </a:r>
            <a:r>
              <a:rPr lang="fr-CH" b="1" dirty="0" smtClean="0"/>
              <a:t> </a:t>
            </a:r>
            <a:r>
              <a:rPr lang="fr-CH" dirty="0" smtClean="0"/>
              <a:t> 	&gt; </a:t>
            </a:r>
            <a:br>
              <a:rPr lang="fr-CH" dirty="0" smtClean="0"/>
            </a:br>
            <a:r>
              <a:rPr lang="fr-CH" dirty="0" err="1" smtClean="0">
                <a:solidFill>
                  <a:srgbClr val="FFC000"/>
                </a:solidFill>
              </a:rPr>
              <a:t>Cycloaliphatic</a:t>
            </a:r>
            <a:r>
              <a:rPr lang="fr-CH" dirty="0" smtClean="0"/>
              <a:t> 	&gt; </a:t>
            </a:r>
            <a:br>
              <a:rPr lang="fr-CH" dirty="0" smtClean="0"/>
            </a:br>
            <a:r>
              <a:rPr lang="fr-CH" dirty="0" err="1" smtClean="0">
                <a:solidFill>
                  <a:srgbClr val="FF0000"/>
                </a:solidFill>
              </a:rPr>
              <a:t>Linear</a:t>
            </a:r>
            <a:r>
              <a:rPr lang="fr-CH" dirty="0" smtClean="0">
                <a:solidFill>
                  <a:srgbClr val="FF0000"/>
                </a:solidFill>
              </a:rPr>
              <a:t> </a:t>
            </a:r>
            <a:r>
              <a:rPr lang="fr-CH" dirty="0" err="1" smtClean="0">
                <a:solidFill>
                  <a:srgbClr val="FF0000"/>
                </a:solidFill>
              </a:rPr>
              <a:t>Aliphatic</a:t>
            </a:r>
            <a:endParaRPr lang="fr-CH" dirty="0">
              <a:solidFill>
                <a:srgbClr val="FF0000"/>
              </a:solidFill>
            </a:endParaRPr>
          </a:p>
        </p:txBody>
      </p:sp>
      <p:sp>
        <p:nvSpPr>
          <p:cNvPr id="16" name="Right Brace 15"/>
          <p:cNvSpPr/>
          <p:nvPr/>
        </p:nvSpPr>
        <p:spPr>
          <a:xfrm>
            <a:off x="6057165" y="2213865"/>
            <a:ext cx="45719" cy="22502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a:p>
        </p:txBody>
      </p:sp>
      <p:cxnSp>
        <p:nvCxnSpPr>
          <p:cNvPr id="18" name="Straight Arrow Connector 17"/>
          <p:cNvCxnSpPr>
            <a:stCxn id="20" idx="1"/>
          </p:cNvCxnSpPr>
          <p:nvPr/>
        </p:nvCxnSpPr>
        <p:spPr>
          <a:xfrm flipH="1">
            <a:off x="6140386" y="2177280"/>
            <a:ext cx="501766" cy="11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642152" y="1915670"/>
            <a:ext cx="2295255" cy="523220"/>
          </a:xfrm>
          <a:prstGeom prst="rect">
            <a:avLst/>
          </a:prstGeom>
          <a:noFill/>
          <a:ln>
            <a:solidFill>
              <a:schemeClr val="accent1"/>
            </a:solidFill>
          </a:ln>
        </p:spPr>
        <p:txBody>
          <a:bodyPr wrap="square" rtlCol="0">
            <a:spAutoFit/>
          </a:bodyPr>
          <a:lstStyle/>
          <a:p>
            <a:r>
              <a:rPr lang="fr-CH" sz="1400" dirty="0" err="1" smtClean="0"/>
              <a:t>Aliphatic</a:t>
            </a:r>
            <a:r>
              <a:rPr lang="fr-CH" sz="1400" dirty="0" smtClean="0"/>
              <a:t> amine </a:t>
            </a:r>
            <a:r>
              <a:rPr lang="fr-CH" sz="1400" dirty="0" err="1" smtClean="0"/>
              <a:t>harderner</a:t>
            </a:r>
            <a:r>
              <a:rPr lang="fr-CH" sz="1400" dirty="0" smtClean="0"/>
              <a:t> </a:t>
            </a:r>
            <a:br>
              <a:rPr lang="fr-CH" sz="1400" dirty="0" smtClean="0"/>
            </a:br>
            <a:r>
              <a:rPr lang="fr-CH" sz="1400" dirty="0" smtClean="0">
                <a:sym typeface="Wingdings" pitchFamily="2" charset="2"/>
              </a:rPr>
              <a:t> </a:t>
            </a:r>
            <a:r>
              <a:rPr lang="fr-CH" sz="1400" dirty="0" err="1" smtClean="0">
                <a:sym typeface="Wingdings" pitchFamily="2" charset="2"/>
              </a:rPr>
              <a:t>poor</a:t>
            </a:r>
            <a:r>
              <a:rPr lang="fr-CH" sz="1400" dirty="0" smtClean="0">
                <a:sym typeface="Wingdings" pitchFamily="2" charset="2"/>
              </a:rPr>
              <a:t> </a:t>
            </a:r>
            <a:r>
              <a:rPr lang="fr-CH" sz="1400" dirty="0" err="1" smtClean="0">
                <a:sym typeface="Wingdings" pitchFamily="2" charset="2"/>
              </a:rPr>
              <a:t>radio-resistance</a:t>
            </a:r>
            <a:r>
              <a:rPr lang="fr-CH" sz="1400" dirty="0" smtClean="0"/>
              <a:t> </a:t>
            </a:r>
            <a:endParaRPr lang="fr-CH" sz="1400" dirty="0"/>
          </a:p>
        </p:txBody>
      </p:sp>
      <p:cxnSp>
        <p:nvCxnSpPr>
          <p:cNvPr id="27" name="Straight Arrow Connector 26"/>
          <p:cNvCxnSpPr>
            <a:stCxn id="30" idx="1"/>
          </p:cNvCxnSpPr>
          <p:nvPr/>
        </p:nvCxnSpPr>
        <p:spPr>
          <a:xfrm flipH="1" flipV="1">
            <a:off x="6268015" y="2821433"/>
            <a:ext cx="374137" cy="314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Right Brace 27"/>
          <p:cNvSpPr/>
          <p:nvPr/>
        </p:nvSpPr>
        <p:spPr>
          <a:xfrm>
            <a:off x="6071669" y="2504328"/>
            <a:ext cx="120511" cy="56463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a:p>
        </p:txBody>
      </p:sp>
      <p:sp>
        <p:nvSpPr>
          <p:cNvPr id="29" name="Right Brace 28"/>
          <p:cNvSpPr/>
          <p:nvPr/>
        </p:nvSpPr>
        <p:spPr>
          <a:xfrm>
            <a:off x="6071669" y="3113964"/>
            <a:ext cx="120511" cy="85509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a:p>
        </p:txBody>
      </p:sp>
      <p:sp>
        <p:nvSpPr>
          <p:cNvPr id="30" name="TextBox 29"/>
          <p:cNvSpPr txBox="1"/>
          <p:nvPr/>
        </p:nvSpPr>
        <p:spPr>
          <a:xfrm>
            <a:off x="6642152" y="2591290"/>
            <a:ext cx="2295255" cy="523220"/>
          </a:xfrm>
          <a:prstGeom prst="rect">
            <a:avLst/>
          </a:prstGeom>
          <a:noFill/>
          <a:ln>
            <a:solidFill>
              <a:schemeClr val="accent1"/>
            </a:solidFill>
          </a:ln>
        </p:spPr>
        <p:txBody>
          <a:bodyPr wrap="square" rtlCol="0">
            <a:spAutoFit/>
          </a:bodyPr>
          <a:lstStyle/>
          <a:p>
            <a:r>
              <a:rPr lang="fr-CH" sz="1400" dirty="0" err="1" smtClean="0">
                <a:solidFill>
                  <a:srgbClr val="00FF00"/>
                </a:solidFill>
              </a:rPr>
              <a:t>Aromatic</a:t>
            </a:r>
            <a:r>
              <a:rPr lang="fr-CH" sz="1400" dirty="0" smtClean="0">
                <a:solidFill>
                  <a:srgbClr val="00FF00"/>
                </a:solidFill>
              </a:rPr>
              <a:t> amine </a:t>
            </a:r>
            <a:r>
              <a:rPr lang="fr-CH" sz="1400" dirty="0" err="1" smtClean="0">
                <a:solidFill>
                  <a:srgbClr val="00FF00"/>
                </a:solidFill>
              </a:rPr>
              <a:t>hardener</a:t>
            </a:r>
            <a:r>
              <a:rPr lang="fr-CH" sz="1400" dirty="0" smtClean="0">
                <a:solidFill>
                  <a:srgbClr val="00FF00"/>
                </a:solidFill>
              </a:rPr>
              <a:t> </a:t>
            </a:r>
            <a:r>
              <a:rPr lang="fr-CH" sz="1400" dirty="0" smtClean="0"/>
              <a:t>&gt;</a:t>
            </a:r>
          </a:p>
          <a:p>
            <a:r>
              <a:rPr lang="fr-CH" sz="1400" dirty="0" smtClean="0">
                <a:solidFill>
                  <a:srgbClr val="0000FF"/>
                </a:solidFill>
              </a:rPr>
              <a:t>Anhydride </a:t>
            </a:r>
            <a:r>
              <a:rPr lang="fr-CH" sz="1400" dirty="0" err="1" smtClean="0">
                <a:solidFill>
                  <a:srgbClr val="0000FF"/>
                </a:solidFill>
              </a:rPr>
              <a:t>hardener</a:t>
            </a:r>
            <a:endParaRPr lang="fr-CH" sz="1400" dirty="0">
              <a:solidFill>
                <a:srgbClr val="0000FF"/>
              </a:solidFill>
            </a:endParaRPr>
          </a:p>
        </p:txBody>
      </p:sp>
      <p:cxnSp>
        <p:nvCxnSpPr>
          <p:cNvPr id="24" name="Straight Arrow Connector 23"/>
          <p:cNvCxnSpPr>
            <a:stCxn id="30" idx="1"/>
          </p:cNvCxnSpPr>
          <p:nvPr/>
        </p:nvCxnSpPr>
        <p:spPr>
          <a:xfrm flipH="1">
            <a:off x="6268015" y="2852900"/>
            <a:ext cx="374137" cy="6886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Right Brace 34"/>
          <p:cNvSpPr/>
          <p:nvPr/>
        </p:nvSpPr>
        <p:spPr>
          <a:xfrm>
            <a:off x="6039673" y="4018565"/>
            <a:ext cx="45719" cy="18002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a:p>
        </p:txBody>
      </p:sp>
      <p:sp>
        <p:nvSpPr>
          <p:cNvPr id="36" name="TextBox 35"/>
          <p:cNvSpPr txBox="1"/>
          <p:nvPr/>
        </p:nvSpPr>
        <p:spPr>
          <a:xfrm>
            <a:off x="6548617" y="3279901"/>
            <a:ext cx="2482324" cy="738664"/>
          </a:xfrm>
          <a:prstGeom prst="rect">
            <a:avLst/>
          </a:prstGeom>
          <a:noFill/>
          <a:ln>
            <a:solidFill>
              <a:schemeClr val="accent1"/>
            </a:solidFill>
          </a:ln>
        </p:spPr>
        <p:txBody>
          <a:bodyPr wrap="square" rtlCol="0">
            <a:spAutoFit/>
          </a:bodyPr>
          <a:lstStyle/>
          <a:p>
            <a:r>
              <a:rPr lang="fr-CH" sz="1400" dirty="0" smtClean="0"/>
              <a:t>H: </a:t>
            </a:r>
            <a:r>
              <a:rPr lang="fr-CH" sz="1400" dirty="0" err="1" smtClean="0"/>
              <a:t>Too</a:t>
            </a:r>
            <a:r>
              <a:rPr lang="fr-CH" sz="1400" dirty="0" smtClean="0"/>
              <a:t> high local concentration of </a:t>
            </a:r>
            <a:r>
              <a:rPr lang="fr-CH" sz="1400" dirty="0" err="1" smtClean="0"/>
              <a:t>benzene</a:t>
            </a:r>
            <a:r>
              <a:rPr lang="fr-CH" sz="1400" dirty="0" smtClean="0"/>
              <a:t> </a:t>
            </a:r>
            <a:r>
              <a:rPr lang="fr-CH" sz="1400" dirty="0" err="1" smtClean="0"/>
              <a:t>may</a:t>
            </a:r>
            <a:r>
              <a:rPr lang="fr-CH" sz="1400" dirty="0" smtClean="0"/>
              <a:t> </a:t>
            </a:r>
            <a:r>
              <a:rPr lang="fr-CH" sz="1400" dirty="0" err="1" smtClean="0"/>
              <a:t>induce</a:t>
            </a:r>
            <a:r>
              <a:rPr lang="fr-CH" sz="1400" dirty="0" smtClean="0"/>
              <a:t> </a:t>
            </a:r>
            <a:r>
              <a:rPr lang="fr-CH" sz="1400" dirty="0" err="1" smtClean="0"/>
              <a:t>steric</a:t>
            </a:r>
            <a:r>
              <a:rPr lang="fr-CH" sz="1400" dirty="0" smtClean="0"/>
              <a:t> </a:t>
            </a:r>
            <a:r>
              <a:rPr lang="fr-CH" sz="1400" dirty="0" err="1"/>
              <a:t>hindrance</a:t>
            </a:r>
            <a:r>
              <a:rPr lang="fr-CH" sz="1400" dirty="0"/>
              <a:t> </a:t>
            </a:r>
            <a:r>
              <a:rPr lang="fr-CH" sz="1400" dirty="0" err="1" smtClean="0"/>
              <a:t>disturbation</a:t>
            </a:r>
            <a:r>
              <a:rPr lang="fr-CH" sz="1400" dirty="0" smtClean="0"/>
              <a:t> </a:t>
            </a:r>
            <a:endParaRPr lang="fr-CH" sz="1400" dirty="0"/>
          </a:p>
        </p:txBody>
      </p:sp>
      <p:pic>
        <p:nvPicPr>
          <p:cNvPr id="5126"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08519" y="3792485"/>
            <a:ext cx="732627" cy="668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8" name="Straight Arrow Connector 37"/>
          <p:cNvCxnSpPr>
            <a:stCxn id="36" idx="1"/>
          </p:cNvCxnSpPr>
          <p:nvPr/>
        </p:nvCxnSpPr>
        <p:spPr>
          <a:xfrm flipH="1">
            <a:off x="6192180" y="3649233"/>
            <a:ext cx="356437" cy="4773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Right Brace 40"/>
          <p:cNvSpPr/>
          <p:nvPr/>
        </p:nvSpPr>
        <p:spPr>
          <a:xfrm>
            <a:off x="6040929" y="4243841"/>
            <a:ext cx="45719" cy="8526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a:p>
        </p:txBody>
      </p:sp>
      <p:sp>
        <p:nvSpPr>
          <p:cNvPr id="42" name="TextBox 41"/>
          <p:cNvSpPr txBox="1"/>
          <p:nvPr/>
        </p:nvSpPr>
        <p:spPr>
          <a:xfrm>
            <a:off x="6547147" y="4193375"/>
            <a:ext cx="2482324" cy="523220"/>
          </a:xfrm>
          <a:prstGeom prst="rect">
            <a:avLst/>
          </a:prstGeom>
          <a:noFill/>
          <a:ln>
            <a:solidFill>
              <a:schemeClr val="accent1"/>
            </a:solidFill>
          </a:ln>
        </p:spPr>
        <p:txBody>
          <a:bodyPr wrap="square" rtlCol="0">
            <a:spAutoFit/>
          </a:bodyPr>
          <a:lstStyle/>
          <a:p>
            <a:r>
              <a:rPr lang="fr-CH" sz="1400" dirty="0" smtClean="0"/>
              <a:t>Good radio-resistance </a:t>
            </a:r>
            <a:r>
              <a:rPr lang="fr-CH" sz="1400" dirty="0" err="1" smtClean="0"/>
              <a:t>even</a:t>
            </a:r>
            <a:r>
              <a:rPr lang="fr-CH" sz="1400" dirty="0" smtClean="0"/>
              <a:t> if Cl (tendence to capture n</a:t>
            </a:r>
            <a:r>
              <a:rPr lang="fr-CH" sz="1400" baseline="-25000" dirty="0" smtClean="0"/>
              <a:t>th</a:t>
            </a:r>
            <a:r>
              <a:rPr lang="fr-CH" sz="1400" dirty="0" smtClean="0"/>
              <a:t>)</a:t>
            </a:r>
            <a:endParaRPr lang="fr-CH" sz="1400" dirty="0"/>
          </a:p>
        </p:txBody>
      </p:sp>
      <p:cxnSp>
        <p:nvCxnSpPr>
          <p:cNvPr id="43" name="Straight Arrow Connector 42"/>
          <p:cNvCxnSpPr>
            <a:stCxn id="42" idx="1"/>
          </p:cNvCxnSpPr>
          <p:nvPr/>
        </p:nvCxnSpPr>
        <p:spPr>
          <a:xfrm flipH="1" flipV="1">
            <a:off x="6166993" y="4286471"/>
            <a:ext cx="380154" cy="1685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6" name="Right Brace 45"/>
          <p:cNvSpPr/>
          <p:nvPr/>
        </p:nvSpPr>
        <p:spPr>
          <a:xfrm>
            <a:off x="6057165" y="4599131"/>
            <a:ext cx="83221" cy="63007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a:p>
        </p:txBody>
      </p:sp>
      <p:sp>
        <p:nvSpPr>
          <p:cNvPr id="47" name="TextBox 46"/>
          <p:cNvSpPr txBox="1"/>
          <p:nvPr/>
        </p:nvSpPr>
        <p:spPr>
          <a:xfrm>
            <a:off x="6391269" y="4779150"/>
            <a:ext cx="2638202" cy="738664"/>
          </a:xfrm>
          <a:prstGeom prst="rect">
            <a:avLst/>
          </a:prstGeom>
          <a:noFill/>
          <a:ln>
            <a:solidFill>
              <a:schemeClr val="accent1"/>
            </a:solidFill>
          </a:ln>
        </p:spPr>
        <p:txBody>
          <a:bodyPr wrap="square" rtlCol="0">
            <a:spAutoFit/>
          </a:bodyPr>
          <a:lstStyle/>
          <a:p>
            <a:r>
              <a:rPr lang="fr-CH" sz="1400" dirty="0" err="1" smtClean="0"/>
              <a:t>Novolac</a:t>
            </a:r>
            <a:r>
              <a:rPr lang="fr-CH" sz="1400" dirty="0" smtClean="0"/>
              <a:t>: HIGH </a:t>
            </a:r>
            <a:r>
              <a:rPr lang="fr-CH" sz="1400" dirty="0" err="1" smtClean="0"/>
              <a:t>Radio-resistance</a:t>
            </a:r>
            <a:r>
              <a:rPr lang="fr-CH" sz="1400" dirty="0" smtClean="0"/>
              <a:t> </a:t>
            </a:r>
            <a:endParaRPr lang="fr-CH" sz="1400" dirty="0">
              <a:sym typeface="Wingdings" pitchFamily="2" charset="2"/>
            </a:endParaRPr>
          </a:p>
          <a:p>
            <a:pPr marL="285750" indent="-285750">
              <a:buFont typeface="Arial" pitchFamily="34" charset="0"/>
              <a:buChar char="•"/>
            </a:pPr>
            <a:r>
              <a:rPr lang="fr-CH" sz="1400" dirty="0" smtClean="0">
                <a:sym typeface="Wingdings" pitchFamily="2" charset="2"/>
              </a:rPr>
              <a:t>Large nb of </a:t>
            </a:r>
            <a:r>
              <a:rPr lang="fr-CH" sz="1400" dirty="0" err="1" smtClean="0">
                <a:sym typeface="Wingdings" pitchFamily="2" charset="2"/>
              </a:rPr>
              <a:t>epoxy</a:t>
            </a:r>
            <a:r>
              <a:rPr lang="fr-CH" sz="1400" dirty="0" smtClean="0">
                <a:sym typeface="Wingdings" pitchFamily="2" charset="2"/>
              </a:rPr>
              <a:t> groups </a:t>
            </a:r>
            <a:br>
              <a:rPr lang="fr-CH" sz="1400" dirty="0" smtClean="0">
                <a:sym typeface="Wingdings" pitchFamily="2" charset="2"/>
              </a:rPr>
            </a:br>
            <a:r>
              <a:rPr lang="fr-CH" sz="1400" dirty="0" smtClean="0">
                <a:sym typeface="Wingdings" pitchFamily="2" charset="2"/>
              </a:rPr>
              <a:t> </a:t>
            </a:r>
            <a:r>
              <a:rPr lang="fr-CH" sz="1400" dirty="0" err="1" smtClean="0">
                <a:sym typeface="Wingdings" pitchFamily="2" charset="2"/>
              </a:rPr>
              <a:t>Density</a:t>
            </a:r>
            <a:r>
              <a:rPr lang="fr-CH" sz="1400" dirty="0" smtClean="0">
                <a:sym typeface="Wingdings" pitchFamily="2" charset="2"/>
              </a:rPr>
              <a:t> + </a:t>
            </a:r>
            <a:r>
              <a:rPr lang="fr-CH" sz="1400" dirty="0" err="1" smtClean="0">
                <a:sym typeface="Wingdings" pitchFamily="2" charset="2"/>
              </a:rPr>
              <a:t>rigidity</a:t>
            </a:r>
            <a:endParaRPr lang="fr-CH" sz="1400" dirty="0"/>
          </a:p>
        </p:txBody>
      </p:sp>
      <p:sp>
        <p:nvSpPr>
          <p:cNvPr id="48" name="TextBox 47"/>
          <p:cNvSpPr txBox="1"/>
          <p:nvPr/>
        </p:nvSpPr>
        <p:spPr>
          <a:xfrm>
            <a:off x="6268016" y="5589240"/>
            <a:ext cx="2762926" cy="1169551"/>
          </a:xfrm>
          <a:prstGeom prst="rect">
            <a:avLst/>
          </a:prstGeom>
          <a:solidFill>
            <a:schemeClr val="bg1"/>
          </a:solidFill>
          <a:ln>
            <a:solidFill>
              <a:schemeClr val="accent1"/>
            </a:solidFill>
          </a:ln>
        </p:spPr>
        <p:txBody>
          <a:bodyPr wrap="square" rtlCol="0">
            <a:spAutoFit/>
          </a:bodyPr>
          <a:lstStyle/>
          <a:p>
            <a:r>
              <a:rPr lang="fr-CH" sz="1400" dirty="0" err="1" smtClean="0"/>
              <a:t>Glycidyl</a:t>
            </a:r>
            <a:r>
              <a:rPr lang="fr-CH" sz="1400" dirty="0"/>
              <a:t>-</a:t>
            </a:r>
            <a:r>
              <a:rPr lang="fr-CH" sz="1400" dirty="0" smtClean="0"/>
              <a:t>amine: </a:t>
            </a:r>
            <a:r>
              <a:rPr lang="fr-CH" sz="1400" dirty="0"/>
              <a:t>HIGH </a:t>
            </a:r>
            <a:r>
              <a:rPr lang="fr-CH" sz="1400" dirty="0" smtClean="0"/>
              <a:t>R.-</a:t>
            </a:r>
            <a:r>
              <a:rPr lang="fr-CH" sz="1400" dirty="0" err="1" smtClean="0"/>
              <a:t>resistance</a:t>
            </a:r>
            <a:endParaRPr lang="fr-CH" sz="1400" dirty="0" smtClean="0"/>
          </a:p>
          <a:p>
            <a:pPr marL="285750" indent="-285750">
              <a:buFont typeface="Arial" pitchFamily="34" charset="0"/>
              <a:buChar char="•"/>
            </a:pPr>
            <a:r>
              <a:rPr lang="fr-CH" sz="1400" dirty="0" err="1" smtClean="0"/>
              <a:t>Quaternary</a:t>
            </a:r>
            <a:r>
              <a:rPr lang="fr-CH" sz="1400" dirty="0" smtClean="0"/>
              <a:t> </a:t>
            </a:r>
            <a:r>
              <a:rPr lang="fr-CH" sz="1400" dirty="0" err="1" smtClean="0"/>
              <a:t>carbon</a:t>
            </a:r>
            <a:r>
              <a:rPr lang="fr-CH" sz="1400" dirty="0" smtClean="0"/>
              <a:t> </a:t>
            </a:r>
            <a:br>
              <a:rPr lang="fr-CH" sz="1400" dirty="0" smtClean="0"/>
            </a:br>
            <a:r>
              <a:rPr lang="fr-CH" sz="1400" dirty="0" smtClean="0">
                <a:sym typeface="Wingdings" pitchFamily="2" charset="2"/>
              </a:rPr>
              <a:t> </a:t>
            </a:r>
            <a:r>
              <a:rPr lang="fr-CH" sz="1400" dirty="0" err="1" smtClean="0">
                <a:sym typeface="Wingdings" pitchFamily="2" charset="2"/>
              </a:rPr>
              <a:t>weakness</a:t>
            </a:r>
            <a:endParaRPr lang="fr-CH" sz="1400" dirty="0" smtClean="0">
              <a:sym typeface="Wingdings" pitchFamily="2" charset="2"/>
            </a:endParaRPr>
          </a:p>
          <a:p>
            <a:pPr marL="285750" indent="-285750">
              <a:buFont typeface="Arial" pitchFamily="34" charset="0"/>
              <a:buChar char="•"/>
            </a:pPr>
            <a:r>
              <a:rPr lang="fr-CH" sz="1400" dirty="0" smtClean="0">
                <a:sym typeface="Wingdings" pitchFamily="2" charset="2"/>
              </a:rPr>
              <a:t>Ether group (R – O – R’) </a:t>
            </a:r>
            <a:br>
              <a:rPr lang="fr-CH" sz="1400" dirty="0" smtClean="0">
                <a:sym typeface="Wingdings" pitchFamily="2" charset="2"/>
              </a:rPr>
            </a:br>
            <a:r>
              <a:rPr lang="fr-CH" sz="1400" dirty="0" smtClean="0">
                <a:sym typeface="Wingdings" pitchFamily="2" charset="2"/>
              </a:rPr>
              <a:t> </a:t>
            </a:r>
            <a:r>
              <a:rPr lang="fr-CH" sz="1400" dirty="0" err="1" smtClean="0">
                <a:sym typeface="Wingdings" pitchFamily="2" charset="2"/>
              </a:rPr>
              <a:t>weakness</a:t>
            </a:r>
            <a:endParaRPr lang="fr-CH" sz="1400" dirty="0" smtClean="0">
              <a:sym typeface="Wingdings" pitchFamily="2" charset="2"/>
            </a:endParaRPr>
          </a:p>
        </p:txBody>
      </p:sp>
      <p:cxnSp>
        <p:nvCxnSpPr>
          <p:cNvPr id="49" name="Straight Arrow Connector 48"/>
          <p:cNvCxnSpPr>
            <a:stCxn id="47" idx="1"/>
          </p:cNvCxnSpPr>
          <p:nvPr/>
        </p:nvCxnSpPr>
        <p:spPr>
          <a:xfrm flipH="1" flipV="1">
            <a:off x="6192181" y="4914166"/>
            <a:ext cx="199088" cy="2343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2" name="Right Brace 51"/>
          <p:cNvSpPr/>
          <p:nvPr/>
        </p:nvSpPr>
        <p:spPr>
          <a:xfrm>
            <a:off x="6063789" y="5274205"/>
            <a:ext cx="103204" cy="72008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a:p>
        </p:txBody>
      </p:sp>
      <p:cxnSp>
        <p:nvCxnSpPr>
          <p:cNvPr id="53" name="Straight Arrow Connector 52"/>
          <p:cNvCxnSpPr>
            <a:stCxn id="48" idx="1"/>
          </p:cNvCxnSpPr>
          <p:nvPr/>
        </p:nvCxnSpPr>
        <p:spPr>
          <a:xfrm flipH="1" flipV="1">
            <a:off x="6192182" y="5634246"/>
            <a:ext cx="75834" cy="5397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5127"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5458" y="6129298"/>
            <a:ext cx="2982690" cy="629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 name="TextBox 53"/>
          <p:cNvSpPr txBox="1"/>
          <p:nvPr/>
        </p:nvSpPr>
        <p:spPr>
          <a:xfrm>
            <a:off x="7497325" y="6451014"/>
            <a:ext cx="1532146" cy="307777"/>
          </a:xfrm>
          <a:prstGeom prst="rect">
            <a:avLst/>
          </a:prstGeom>
          <a:noFill/>
        </p:spPr>
        <p:txBody>
          <a:bodyPr wrap="square" rtlCol="0">
            <a:spAutoFit/>
          </a:bodyPr>
          <a:lstStyle/>
          <a:p>
            <a:r>
              <a:rPr lang="fr-CH" sz="1400" b="1" dirty="0" smtClean="0">
                <a:solidFill>
                  <a:srgbClr val="FF0000"/>
                </a:solidFill>
                <a:sym typeface="Wingdings" pitchFamily="2" charset="2"/>
              </a:rPr>
              <a:t> </a:t>
            </a:r>
            <a:r>
              <a:rPr lang="fr-CH" sz="1400" b="1" dirty="0" err="1" smtClean="0">
                <a:solidFill>
                  <a:srgbClr val="FF0000"/>
                </a:solidFill>
              </a:rPr>
              <a:t>Repl</a:t>
            </a:r>
            <a:r>
              <a:rPr lang="fr-CH" sz="1400" b="1" dirty="0" smtClean="0">
                <a:solidFill>
                  <a:srgbClr val="FF0000"/>
                </a:solidFill>
              </a:rPr>
              <a:t>. by </a:t>
            </a:r>
            <a:r>
              <a:rPr lang="fr-CH" sz="1400" b="1" dirty="0" err="1" smtClean="0">
                <a:solidFill>
                  <a:srgbClr val="FF0000"/>
                </a:solidFill>
              </a:rPr>
              <a:t>amina</a:t>
            </a:r>
            <a:endParaRPr lang="fr-CH" sz="1400" b="1" dirty="0">
              <a:solidFill>
                <a:srgbClr val="FF0000"/>
              </a:solidFill>
            </a:endParaRPr>
          </a:p>
        </p:txBody>
      </p:sp>
      <p:grpSp>
        <p:nvGrpSpPr>
          <p:cNvPr id="61" name="Group 60"/>
          <p:cNvGrpSpPr/>
          <p:nvPr/>
        </p:nvGrpSpPr>
        <p:grpSpPr>
          <a:xfrm>
            <a:off x="6548617" y="5904131"/>
            <a:ext cx="1443763" cy="315179"/>
            <a:chOff x="6548617" y="5904131"/>
            <a:chExt cx="1443763" cy="315179"/>
          </a:xfrm>
        </p:grpSpPr>
        <p:cxnSp>
          <p:nvCxnSpPr>
            <p:cNvPr id="56" name="Straight Connector 55"/>
            <p:cNvCxnSpPr/>
            <p:nvPr/>
          </p:nvCxnSpPr>
          <p:spPr>
            <a:xfrm flipV="1">
              <a:off x="6548617" y="5904131"/>
              <a:ext cx="1443763" cy="31517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6548617" y="5904131"/>
              <a:ext cx="1443763" cy="31517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63" name="Straight Connector 62"/>
          <p:cNvCxnSpPr/>
          <p:nvPr/>
        </p:nvCxnSpPr>
        <p:spPr>
          <a:xfrm flipV="1">
            <a:off x="6642152" y="6309320"/>
            <a:ext cx="1215213" cy="3600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endCxn id="5127" idx="3"/>
          </p:cNvCxnSpPr>
          <p:nvPr/>
        </p:nvCxnSpPr>
        <p:spPr>
          <a:xfrm flipH="1">
            <a:off x="6028148" y="6399185"/>
            <a:ext cx="363122" cy="4485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Espace réservé du pied de page 39"/>
          <p:cNvSpPr>
            <a:spLocks noGrp="1"/>
          </p:cNvSpPr>
          <p:nvPr>
            <p:ph type="ftr" sz="quarter" idx="11"/>
          </p:nvPr>
        </p:nvSpPr>
        <p:spPr/>
        <p:txBody>
          <a:bodyPr/>
          <a:lstStyle/>
          <a:p>
            <a:r>
              <a:rPr lang="it-IT" smtClean="0"/>
              <a:t>E. Fornasiere</a:t>
            </a:r>
            <a:endParaRPr lang="en-GB" dirty="0"/>
          </a:p>
        </p:txBody>
      </p:sp>
      <p:sp>
        <p:nvSpPr>
          <p:cNvPr id="3" name="Rectangle 2"/>
          <p:cNvSpPr/>
          <p:nvPr/>
        </p:nvSpPr>
        <p:spPr>
          <a:xfrm>
            <a:off x="251520" y="4869160"/>
            <a:ext cx="5040560" cy="135016"/>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251520" y="3068960"/>
            <a:ext cx="5688632" cy="900098"/>
          </a:xfrm>
          <a:prstGeom prst="rect">
            <a:avLst/>
          </a:prstGeom>
          <a:noFill/>
          <a:ln w="44450">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823433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209496231"/>
              </p:ext>
            </p:extLst>
          </p:nvPr>
        </p:nvGraphicFramePr>
        <p:xfrm>
          <a:off x="107504" y="44624"/>
          <a:ext cx="8928992" cy="6696744"/>
        </p:xfrm>
        <a:graphic>
          <a:graphicData uri="http://schemas.openxmlformats.org/drawingml/2006/table">
            <a:tbl>
              <a:tblPr firstRow="1" bandRow="1">
                <a:tableStyleId>{5C22544A-7EE6-4342-B048-85BDC9FD1C3A}</a:tableStyleId>
              </a:tblPr>
              <a:tblGrid>
                <a:gridCol w="4464496"/>
                <a:gridCol w="4464496"/>
              </a:tblGrid>
              <a:tr h="516212">
                <a:tc>
                  <a:txBody>
                    <a:bodyPr/>
                    <a:lstStyle/>
                    <a:p>
                      <a:r>
                        <a:rPr lang="en-GB" dirty="0" smtClean="0"/>
                        <a:t>EPN 1138</a:t>
                      </a:r>
                      <a:endParaRPr lang="en-GB" dirty="0"/>
                    </a:p>
                  </a:txBody>
                  <a:tcPr/>
                </a:tc>
                <a:tc>
                  <a:txBody>
                    <a:bodyPr/>
                    <a:lstStyle/>
                    <a:p>
                      <a:r>
                        <a:rPr lang="en-GB" dirty="0" smtClean="0"/>
                        <a:t>CY 222 (similar to CY221)</a:t>
                      </a:r>
                      <a:endParaRPr lang="en-GB" dirty="0"/>
                    </a:p>
                  </a:txBody>
                  <a:tcPr/>
                </a:tc>
              </a:tr>
              <a:tr h="3327053">
                <a:tc>
                  <a:txBody>
                    <a:bodyPr/>
                    <a:lstStyle/>
                    <a:p>
                      <a:endParaRPr lang="en-GB" dirty="0"/>
                    </a:p>
                  </a:txBody>
                  <a:tcPr/>
                </a:tc>
                <a:tc>
                  <a:txBody>
                    <a:bodyPr/>
                    <a:lstStyle/>
                    <a:p>
                      <a:endParaRPr lang="en-GB" dirty="0"/>
                    </a:p>
                  </a:txBody>
                  <a:tcPr/>
                </a:tc>
              </a:tr>
              <a:tr h="490630">
                <a:tc>
                  <a:txBody>
                    <a:bodyPr/>
                    <a:lstStyle/>
                    <a:p>
                      <a:r>
                        <a:rPr lang="en-GB" dirty="0" smtClean="0">
                          <a:solidFill>
                            <a:schemeClr val="bg1"/>
                          </a:solidFill>
                        </a:rPr>
                        <a:t>MY745 replaced</a:t>
                      </a:r>
                      <a:r>
                        <a:rPr lang="en-GB" baseline="0" dirty="0" smtClean="0">
                          <a:solidFill>
                            <a:schemeClr val="bg1"/>
                          </a:solidFill>
                        </a:rPr>
                        <a:t> by GY6004</a:t>
                      </a:r>
                      <a:endParaRPr lang="en-GB" dirty="0">
                        <a:solidFill>
                          <a:schemeClr val="bg1"/>
                        </a:solidFill>
                      </a:endParaRPr>
                    </a:p>
                  </a:txBody>
                  <a:tcPr>
                    <a:solidFill>
                      <a:srgbClr val="0070C0"/>
                    </a:solidFill>
                  </a:tcPr>
                </a:tc>
                <a:tc>
                  <a:txBody>
                    <a:bodyPr/>
                    <a:lstStyle/>
                    <a:p>
                      <a:endParaRPr lang="en-GB" dirty="0"/>
                    </a:p>
                  </a:txBody>
                  <a:tcPr>
                    <a:solidFill>
                      <a:srgbClr val="0070C0"/>
                    </a:solidFill>
                  </a:tcPr>
                </a:tc>
              </a:tr>
              <a:tr h="2362849">
                <a:tc>
                  <a:txBody>
                    <a:bodyPr/>
                    <a:lstStyle/>
                    <a:p>
                      <a:endParaRPr lang="en-GB" dirty="0"/>
                    </a:p>
                  </a:txBody>
                  <a:tcPr/>
                </a:tc>
                <a:tc>
                  <a:txBody>
                    <a:bodyPr/>
                    <a:lstStyle/>
                    <a:p>
                      <a:endParaRPr lang="en-GB" dirty="0"/>
                    </a:p>
                  </a:txBody>
                  <a:tcPr/>
                </a:tc>
              </a:tr>
            </a:tbl>
          </a:graphicData>
        </a:graphic>
      </p:graphicFrame>
      <p:grpSp>
        <p:nvGrpSpPr>
          <p:cNvPr id="8" name="Group 7"/>
          <p:cNvGrpSpPr/>
          <p:nvPr/>
        </p:nvGrpSpPr>
        <p:grpSpPr>
          <a:xfrm>
            <a:off x="107503" y="566399"/>
            <a:ext cx="4207713" cy="3363513"/>
            <a:chOff x="1232712" y="260648"/>
            <a:chExt cx="6678909" cy="5338911"/>
          </a:xfrm>
        </p:grpSpPr>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2712" y="260648"/>
              <a:ext cx="6572250" cy="2038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3646" y="2319787"/>
              <a:ext cx="665797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3646" y="3284984"/>
              <a:ext cx="6600825" cy="2314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14" name="Straight Connector 13"/>
          <p:cNvCxnSpPr/>
          <p:nvPr/>
        </p:nvCxnSpPr>
        <p:spPr>
          <a:xfrm>
            <a:off x="395536" y="2420888"/>
            <a:ext cx="374441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34795" y="3717032"/>
            <a:ext cx="374441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95536" y="1772816"/>
            <a:ext cx="374441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7" name="Group 16"/>
          <p:cNvGrpSpPr/>
          <p:nvPr/>
        </p:nvGrpSpPr>
        <p:grpSpPr>
          <a:xfrm>
            <a:off x="4572001" y="692695"/>
            <a:ext cx="4464496" cy="2321469"/>
            <a:chOff x="928688" y="1647825"/>
            <a:chExt cx="7286625" cy="3581375"/>
          </a:xfrm>
        </p:grpSpPr>
        <p:pic>
          <p:nvPicPr>
            <p:cNvPr id="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8688" y="1647825"/>
              <a:ext cx="7286625" cy="3562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Rectangle 18"/>
            <p:cNvSpPr/>
            <p:nvPr/>
          </p:nvSpPr>
          <p:spPr>
            <a:xfrm>
              <a:off x="928688" y="4005064"/>
              <a:ext cx="7027688" cy="12241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0" name="Straight Connector 19"/>
          <p:cNvCxnSpPr/>
          <p:nvPr/>
        </p:nvCxnSpPr>
        <p:spPr>
          <a:xfrm>
            <a:off x="4932041" y="2060848"/>
            <a:ext cx="374441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119089" y="4365104"/>
            <a:ext cx="4452912" cy="2376264"/>
            <a:chOff x="1187624" y="836712"/>
            <a:chExt cx="7267575" cy="5857875"/>
          </a:xfrm>
        </p:grpSpPr>
        <p:pic>
          <p:nvPicPr>
            <p:cNvPr id="2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7624" y="836712"/>
              <a:ext cx="7267575" cy="5857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Rectangle 23"/>
            <p:cNvSpPr/>
            <p:nvPr/>
          </p:nvSpPr>
          <p:spPr>
            <a:xfrm>
              <a:off x="1259632" y="1682995"/>
              <a:ext cx="6624736" cy="72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5" name="Straight Connector 24"/>
          <p:cNvCxnSpPr/>
          <p:nvPr/>
        </p:nvCxnSpPr>
        <p:spPr>
          <a:xfrm>
            <a:off x="473337" y="6021288"/>
            <a:ext cx="374441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395536" y="6669360"/>
            <a:ext cx="374441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41314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188640"/>
            <a:ext cx="8229600" cy="855095"/>
          </a:xfrm>
        </p:spPr>
        <p:txBody>
          <a:bodyPr>
            <a:normAutofit/>
          </a:bodyPr>
          <a:lstStyle/>
          <a:p>
            <a:r>
              <a:rPr lang="fr-CH" dirty="0" smtClean="0"/>
              <a:t>Filler contribution</a:t>
            </a:r>
            <a:endParaRPr lang="fr-CH" dirty="0"/>
          </a:p>
        </p:txBody>
      </p:sp>
      <p:sp>
        <p:nvSpPr>
          <p:cNvPr id="5" name="Date Placeholder 4"/>
          <p:cNvSpPr>
            <a:spLocks noGrp="1"/>
          </p:cNvSpPr>
          <p:nvPr>
            <p:ph type="dt" sz="half" idx="10"/>
          </p:nvPr>
        </p:nvSpPr>
        <p:spPr/>
        <p:txBody>
          <a:bodyPr/>
          <a:lstStyle/>
          <a:p>
            <a:r>
              <a:rPr lang="fr-FR" smtClean="0"/>
              <a:t>28/07/2012</a:t>
            </a:r>
            <a:endParaRPr lang="en-GB"/>
          </a:p>
        </p:txBody>
      </p:sp>
      <p:sp>
        <p:nvSpPr>
          <p:cNvPr id="6" name="Slide Number Placeholder 5"/>
          <p:cNvSpPr>
            <a:spLocks noGrp="1"/>
          </p:cNvSpPr>
          <p:nvPr>
            <p:ph type="sldNum" sz="quarter" idx="12"/>
          </p:nvPr>
        </p:nvSpPr>
        <p:spPr/>
        <p:txBody>
          <a:bodyPr/>
          <a:lstStyle/>
          <a:p>
            <a:fld id="{224C91F9-15C7-46CE-9B31-B664D1355541}" type="slidenum">
              <a:rPr lang="en-GB" smtClean="0"/>
              <a:pPr/>
              <a:t>23</a:t>
            </a:fld>
            <a:endParaRPr lang="en-GB"/>
          </a:p>
        </p:txBody>
      </p:sp>
      <p:sp>
        <p:nvSpPr>
          <p:cNvPr id="60" name="TextBox 59"/>
          <p:cNvSpPr txBox="1"/>
          <p:nvPr/>
        </p:nvSpPr>
        <p:spPr>
          <a:xfrm rot="16200000">
            <a:off x="698448" y="2082119"/>
            <a:ext cx="466010" cy="276999"/>
          </a:xfrm>
          <a:prstGeom prst="rect">
            <a:avLst/>
          </a:prstGeom>
          <a:solidFill>
            <a:schemeClr val="bg1"/>
          </a:solidFill>
        </p:spPr>
        <p:txBody>
          <a:bodyPr wrap="square" rtlCol="0">
            <a:spAutoFit/>
          </a:bodyPr>
          <a:lstStyle/>
          <a:p>
            <a:pPr algn="r"/>
            <a:endParaRPr lang="fr-CH" sz="1200" dirty="0"/>
          </a:p>
        </p:txBody>
      </p:sp>
      <p:graphicFrame>
        <p:nvGraphicFramePr>
          <p:cNvPr id="7" name="Table 6"/>
          <p:cNvGraphicFramePr>
            <a:graphicFrameLocks noGrp="1"/>
          </p:cNvGraphicFramePr>
          <p:nvPr>
            <p:extLst>
              <p:ext uri="{D42A27DB-BD31-4B8C-83A1-F6EECF244321}">
                <p14:modId xmlns:p14="http://schemas.microsoft.com/office/powerpoint/2010/main" val="3670300103"/>
              </p:ext>
            </p:extLst>
          </p:nvPr>
        </p:nvGraphicFramePr>
        <p:xfrm>
          <a:off x="386535" y="1178750"/>
          <a:ext cx="5017701" cy="4647627"/>
        </p:xfrm>
        <a:graphic>
          <a:graphicData uri="http://schemas.openxmlformats.org/drawingml/2006/table">
            <a:tbl>
              <a:tblPr firstRow="1" bandRow="1"/>
              <a:tblGrid>
                <a:gridCol w="450050"/>
                <a:gridCol w="561990"/>
                <a:gridCol w="548660"/>
                <a:gridCol w="993766"/>
                <a:gridCol w="866694"/>
                <a:gridCol w="276732"/>
                <a:gridCol w="635577"/>
                <a:gridCol w="684232"/>
              </a:tblGrid>
              <a:tr h="645320">
                <a:tc>
                  <a:txBody>
                    <a:bodyPr/>
                    <a:lstStyle/>
                    <a:p>
                      <a:pPr algn="ctr" fontAlgn="ctr"/>
                      <a:r>
                        <a:rPr lang="fr-CH" sz="1000" b="1" i="0" u="none" strike="noStrike" dirty="0" err="1">
                          <a:solidFill>
                            <a:srgbClr val="000000"/>
                          </a:solidFill>
                          <a:effectLst/>
                          <a:latin typeface="Calibri"/>
                        </a:rPr>
                        <a:t>Resins</a:t>
                      </a:r>
                      <a:endParaRPr lang="fr-CH" sz="1000" b="1" i="0" u="none" strike="noStrike" dirty="0">
                        <a:solidFill>
                          <a:srgbClr val="000000"/>
                        </a:solidFill>
                        <a:effectLst/>
                        <a:latin typeface="Calibri"/>
                      </a:endParaRP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Hardeners</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Additives</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Filler</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Composition (p.p.)</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Fig</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1000" b="1" i="0" u="none" strike="noStrike" dirty="0">
                          <a:solidFill>
                            <a:srgbClr val="000000"/>
                          </a:solidFill>
                          <a:effectLst/>
                          <a:latin typeface="Calibri"/>
                        </a:rPr>
                        <a:t>Dose for 50% </a:t>
                      </a:r>
                      <a:r>
                        <a:rPr lang="fr-CH" sz="1000" b="1" i="0" u="none" strike="noStrike" dirty="0" err="1">
                          <a:solidFill>
                            <a:srgbClr val="000000"/>
                          </a:solidFill>
                          <a:effectLst/>
                          <a:latin typeface="Calibri"/>
                        </a:rPr>
                        <a:t>flex</a:t>
                      </a:r>
                      <a:r>
                        <a:rPr lang="fr-CH" sz="1000" b="1" i="0" u="none" strike="noStrike" dirty="0">
                          <a:solidFill>
                            <a:srgbClr val="000000"/>
                          </a:solidFill>
                          <a:effectLst/>
                          <a:latin typeface="Calibri"/>
                        </a:rPr>
                        <a:t>. (</a:t>
                      </a:r>
                      <a:r>
                        <a:rPr lang="fr-CH" sz="1000" b="1" i="0" u="none" strike="noStrike" dirty="0" err="1">
                          <a:solidFill>
                            <a:srgbClr val="000000"/>
                          </a:solidFill>
                          <a:effectLst/>
                          <a:latin typeface="Calibri"/>
                        </a:rPr>
                        <a:t>MGy</a:t>
                      </a:r>
                      <a:r>
                        <a:rPr lang="fr-CH" sz="1000" b="1" i="0" u="none" strike="noStrike" dirty="0">
                          <a:solidFill>
                            <a:srgbClr val="000000"/>
                          </a:solidFill>
                          <a:effectLst/>
                          <a:latin typeface="Calibri"/>
                        </a:rPr>
                        <a:t>)</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Dose Range (MGy)</a:t>
                      </a:r>
                    </a:p>
                  </a:txBody>
                  <a:tcPr marL="8721" marR="8721" marT="87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131">
                <a:tc>
                  <a:txBody>
                    <a:bodyPr/>
                    <a:lstStyle/>
                    <a:p>
                      <a:pPr algn="ctr" fontAlgn="ctr"/>
                      <a:r>
                        <a:rPr lang="fr-CH" sz="1000" b="0" i="0" u="none" strike="noStrike">
                          <a:solidFill>
                            <a:srgbClr val="000000"/>
                          </a:solidFill>
                          <a:effectLst/>
                          <a:latin typeface="Calibri"/>
                        </a:rPr>
                        <a:t>DGEBA</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a:txBody>
                    <a:bodyPr/>
                    <a:lstStyle/>
                    <a:p>
                      <a:pPr algn="ctr" fontAlgn="ctr"/>
                      <a:r>
                        <a:rPr lang="fr-CH" sz="1000" b="0"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00CC00"/>
                    </a:solidFill>
                  </a:tcPr>
                </a:tc>
                <a:tc>
                  <a:txBody>
                    <a:bodyPr/>
                    <a:lstStyle/>
                    <a:p>
                      <a:pPr algn="ctr" fontAlgn="ctr"/>
                      <a:r>
                        <a:rPr lang="fr-CH" sz="1000" b="0"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Papier</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100-27-200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5.14</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1.3</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1 - 2</a:t>
                      </a:r>
                    </a:p>
                  </a:txBody>
                  <a:tcPr marL="8721" marR="8721" marT="87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83131">
                <a:tc>
                  <a:txBody>
                    <a:bodyPr/>
                    <a:lstStyle/>
                    <a:p>
                      <a:pPr algn="ctr" fontAlgn="ctr"/>
                      <a:r>
                        <a:rPr lang="fr-CH" sz="1000" b="0" i="0" u="none" strike="noStrike">
                          <a:solidFill>
                            <a:srgbClr val="000000"/>
                          </a:solidFill>
                          <a:effectLst/>
                          <a:latin typeface="Calibri"/>
                        </a:rPr>
                        <a:t>DGEBA</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CH" sz="1000" b="0"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1000" b="0"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Silice</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100-27-200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5.14</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6">
                  <a:txBody>
                    <a:bodyPr/>
                    <a:lstStyle/>
                    <a:p>
                      <a:pPr algn="ctr" fontAlgn="ctr"/>
                      <a:r>
                        <a:rPr lang="fr-CH" sz="1000" b="0" i="0" u="none" strike="noStrike">
                          <a:solidFill>
                            <a:srgbClr val="000000"/>
                          </a:solidFill>
                          <a:effectLst/>
                          <a:latin typeface="Calibri"/>
                        </a:rPr>
                        <a:t>10 - 15</a:t>
                      </a:r>
                    </a:p>
                  </a:txBody>
                  <a:tcPr marL="8721" marR="8721" marT="87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4411">
                <a:tc>
                  <a:txBody>
                    <a:bodyPr/>
                    <a:lstStyle/>
                    <a:p>
                      <a:pPr algn="ctr" fontAlgn="ctr"/>
                      <a:r>
                        <a:rPr lang="fr-CH" sz="1000" b="0" i="0" u="none" strike="noStrike">
                          <a:solidFill>
                            <a:srgbClr val="000000"/>
                          </a:solidFill>
                          <a:effectLst/>
                          <a:latin typeface="Calibri"/>
                        </a:rPr>
                        <a:t>DGEBA</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CH" sz="1000" b="0"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1000" b="0"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Silice</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100-27-200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5.18</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11.4</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83131">
                <a:tc>
                  <a:txBody>
                    <a:bodyPr/>
                    <a:lstStyle/>
                    <a:p>
                      <a:pPr algn="ctr" fontAlgn="ctr"/>
                      <a:r>
                        <a:rPr lang="fr-CH" sz="1000" b="0" i="0" u="none" strike="noStrike">
                          <a:solidFill>
                            <a:srgbClr val="000000"/>
                          </a:solidFill>
                          <a:effectLst/>
                          <a:latin typeface="Calibri"/>
                        </a:rPr>
                        <a:t>DGEBA</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CH" sz="1000" b="0"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1000" b="0"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Silice (5 micron)</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100-27-20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5.16</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14.8</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74411">
                <a:tc>
                  <a:txBody>
                    <a:bodyPr/>
                    <a:lstStyle/>
                    <a:p>
                      <a:pPr algn="ctr" fontAlgn="ctr"/>
                      <a:r>
                        <a:rPr lang="fr-CH" sz="1000" b="0" i="0" u="none" strike="noStrike">
                          <a:solidFill>
                            <a:srgbClr val="000000"/>
                          </a:solidFill>
                          <a:effectLst/>
                          <a:latin typeface="Calibri"/>
                        </a:rPr>
                        <a:t>DGEBA</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CH" sz="1000" b="0"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1000" b="0"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Silice (20 micron)</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100-27-20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5.16</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14.8</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74411">
                <a:tc>
                  <a:txBody>
                    <a:bodyPr/>
                    <a:lstStyle/>
                    <a:p>
                      <a:pPr algn="ctr" fontAlgn="ctr"/>
                      <a:r>
                        <a:rPr lang="fr-CH" sz="1000" b="0" i="0" u="none" strike="noStrike">
                          <a:solidFill>
                            <a:srgbClr val="000000"/>
                          </a:solidFill>
                          <a:effectLst/>
                          <a:latin typeface="Calibri"/>
                        </a:rPr>
                        <a:t>DGEBA</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CH" sz="1000" b="0"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1000" b="0"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Silice (40 micron)</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100-27-20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5.16</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dirty="0" smtClean="0">
                          <a:solidFill>
                            <a:srgbClr val="000000"/>
                          </a:solidFill>
                          <a:effectLst/>
                          <a:latin typeface="Calibri"/>
                        </a:rPr>
                        <a:t>14.6</a:t>
                      </a:r>
                      <a:endParaRPr lang="fr-CH" sz="1000" b="0" i="0" u="none" strike="noStrike" dirty="0">
                        <a:solidFill>
                          <a:srgbClr val="000000"/>
                        </a:solidFill>
                        <a:effectLst/>
                        <a:latin typeface="Calibri"/>
                      </a:endParaRP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83131">
                <a:tc>
                  <a:txBody>
                    <a:bodyPr/>
                    <a:lstStyle/>
                    <a:p>
                      <a:pPr algn="ctr" fontAlgn="ctr"/>
                      <a:r>
                        <a:rPr lang="fr-CH" sz="1000" b="0" i="0" u="none" strike="noStrike">
                          <a:solidFill>
                            <a:srgbClr val="000000"/>
                          </a:solidFill>
                          <a:effectLst/>
                          <a:latin typeface="Calibri"/>
                        </a:rPr>
                        <a:t>DGEBA</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CH" sz="1000" b="0"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1000" b="0"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Silice (40 micron)</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100-27-200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5.17</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12.1</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83131">
                <a:tc>
                  <a:txBody>
                    <a:bodyPr/>
                    <a:lstStyle/>
                    <a:p>
                      <a:pPr algn="ctr" fontAlgn="ctr"/>
                      <a:r>
                        <a:rPr lang="fr-CH" sz="1000" b="0" i="0" u="none" strike="noStrike">
                          <a:solidFill>
                            <a:srgbClr val="000000"/>
                          </a:solidFill>
                          <a:effectLst/>
                          <a:latin typeface="Calibri"/>
                        </a:rPr>
                        <a:t>DGEBA</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a:txBody>
                    <a:bodyPr/>
                    <a:lstStyle/>
                    <a:p>
                      <a:pPr algn="ctr" fontAlgn="ctr"/>
                      <a:r>
                        <a:rPr lang="fr-CH" sz="1000" b="0" i="0" u="none" strike="noStrike">
                          <a:solidFill>
                            <a:srgbClr val="000000"/>
                          </a:solidFill>
                          <a:effectLst/>
                          <a:latin typeface="Calibri"/>
                        </a:rPr>
                        <a:t>HPA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6699FF"/>
                    </a:solidFill>
                  </a:tcPr>
                </a:tc>
                <a:tc>
                  <a:txBody>
                    <a:bodyPr/>
                    <a:lstStyle/>
                    <a:p>
                      <a:pPr algn="ctr" fontAlgn="ctr"/>
                      <a:r>
                        <a:rPr lang="fr-CH" sz="1000" b="0" i="0" u="none" strike="noStrike">
                          <a:solidFill>
                            <a:srgbClr val="000000"/>
                          </a:solidFill>
                          <a:effectLst/>
                          <a:latin typeface="Calibri"/>
                        </a:rPr>
                        <a:t>BDMA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Silice (40 micron)</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100-80-2-200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5.17</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&lt;10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&lt;10</a:t>
                      </a:r>
                    </a:p>
                  </a:txBody>
                  <a:tcPr marL="8721" marR="8721" marT="87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91852">
                <a:tc>
                  <a:txBody>
                    <a:bodyPr/>
                    <a:lstStyle/>
                    <a:p>
                      <a:pPr algn="ctr" fontAlgn="ctr"/>
                      <a:r>
                        <a:rPr lang="fr-CH" sz="1000" b="0" i="0" u="none" strike="noStrike">
                          <a:solidFill>
                            <a:srgbClr val="000000"/>
                          </a:solidFill>
                          <a:effectLst/>
                          <a:latin typeface="Calibri"/>
                        </a:rPr>
                        <a:t>DGEBA</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a:txBody>
                    <a:bodyPr/>
                    <a:lstStyle/>
                    <a:p>
                      <a:pPr algn="ctr" fontAlgn="ctr"/>
                      <a:r>
                        <a:rPr lang="fr-CH" sz="1000" b="0"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00CC00"/>
                    </a:solidFill>
                  </a:tcPr>
                </a:tc>
                <a:tc>
                  <a:txBody>
                    <a:bodyPr/>
                    <a:lstStyle/>
                    <a:p>
                      <a:pPr algn="ctr" fontAlgn="ctr"/>
                      <a:r>
                        <a:rPr lang="fr-CH" sz="1000" b="0"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dirty="0" err="1">
                          <a:solidFill>
                            <a:srgbClr val="000000"/>
                          </a:solidFill>
                          <a:effectLst/>
                          <a:latin typeface="Calibri"/>
                        </a:rPr>
                        <a:t>Aérosil</a:t>
                      </a:r>
                      <a:r>
                        <a:rPr lang="fr-CH" sz="1000" b="0" i="0" u="none" strike="noStrike" dirty="0">
                          <a:solidFill>
                            <a:srgbClr val="000000"/>
                          </a:solidFill>
                          <a:effectLst/>
                          <a:latin typeface="Calibri"/>
                        </a:rPr>
                        <a:t> + </a:t>
                      </a:r>
                      <a:r>
                        <a:rPr lang="fr-CH" sz="1000" b="0" i="0" u="none" strike="noStrike" dirty="0" err="1" smtClean="0">
                          <a:solidFill>
                            <a:srgbClr val="000000"/>
                          </a:solidFill>
                          <a:effectLst/>
                          <a:latin typeface="Calibri"/>
                        </a:rPr>
                        <a:t>Sulphate</a:t>
                      </a:r>
                      <a:r>
                        <a:rPr lang="fr-CH" sz="1000" b="0" i="0" u="none" strike="noStrike" dirty="0" smtClean="0">
                          <a:solidFill>
                            <a:srgbClr val="000000"/>
                          </a:solidFill>
                          <a:effectLst/>
                          <a:latin typeface="Calibri"/>
                        </a:rPr>
                        <a:t> </a:t>
                      </a:r>
                      <a:r>
                        <a:rPr lang="fr-CH" sz="1000" b="0" i="0" u="none" strike="noStrike" dirty="0">
                          <a:solidFill>
                            <a:srgbClr val="000000"/>
                          </a:solidFill>
                          <a:effectLst/>
                          <a:latin typeface="Calibri"/>
                        </a:rPr>
                        <a:t>de </a:t>
                      </a:r>
                      <a:r>
                        <a:rPr lang="fr-CH" sz="1000" b="0" i="0" u="none" strike="noStrike" dirty="0" err="1">
                          <a:solidFill>
                            <a:srgbClr val="000000"/>
                          </a:solidFill>
                          <a:effectLst/>
                          <a:latin typeface="Calibri"/>
                        </a:rPr>
                        <a:t>Barium</a:t>
                      </a:r>
                      <a:endParaRPr lang="fr-CH" sz="1000" b="0" i="0" u="none" strike="noStrike" dirty="0">
                        <a:solidFill>
                          <a:srgbClr val="000000"/>
                        </a:solidFill>
                        <a:effectLst/>
                        <a:latin typeface="Calibri"/>
                      </a:endParaRP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100-27-2-150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5.14</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15.8</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dirty="0">
                          <a:solidFill>
                            <a:srgbClr val="000000"/>
                          </a:solidFill>
                          <a:effectLst/>
                          <a:latin typeface="Calibri"/>
                        </a:rPr>
                        <a:t>15</a:t>
                      </a:r>
                    </a:p>
                  </a:txBody>
                  <a:tcPr marL="8721" marR="8721" marT="87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91852">
                <a:tc>
                  <a:txBody>
                    <a:bodyPr/>
                    <a:lstStyle/>
                    <a:p>
                      <a:pPr algn="ctr" fontAlgn="ctr"/>
                      <a:r>
                        <a:rPr lang="fr-CH" sz="1000" b="0" i="0" u="none" strike="noStrike">
                          <a:solidFill>
                            <a:srgbClr val="000000"/>
                          </a:solidFill>
                          <a:effectLst/>
                          <a:latin typeface="Calibri"/>
                        </a:rPr>
                        <a:t>DGEBA</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a:txBody>
                    <a:bodyPr/>
                    <a:lstStyle/>
                    <a:p>
                      <a:pPr algn="ctr" fontAlgn="ctr"/>
                      <a:r>
                        <a:rPr lang="fr-CH" sz="1000" b="0"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00CC00"/>
                    </a:solidFill>
                  </a:tcPr>
                </a:tc>
                <a:tc>
                  <a:txBody>
                    <a:bodyPr/>
                    <a:lstStyle/>
                    <a:p>
                      <a:pPr algn="ctr" fontAlgn="ctr"/>
                      <a:r>
                        <a:rPr lang="fr-CH" sz="1000" b="0"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Magnésie</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100-27-120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5.14</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18</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18</a:t>
                      </a:r>
                    </a:p>
                  </a:txBody>
                  <a:tcPr marL="8721" marR="8721" marT="87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83131">
                <a:tc>
                  <a:txBody>
                    <a:bodyPr/>
                    <a:lstStyle/>
                    <a:p>
                      <a:pPr algn="ctr" fontAlgn="ctr"/>
                      <a:r>
                        <a:rPr lang="fr-CH" sz="1000" b="0" i="0" u="none" strike="noStrike">
                          <a:solidFill>
                            <a:srgbClr val="000000"/>
                          </a:solidFill>
                          <a:effectLst/>
                          <a:latin typeface="Calibri"/>
                        </a:rPr>
                        <a:t>DGEBA</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CH" sz="1000" b="0"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1000" b="0"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Graphite</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100-27-60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4.6</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26.8</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fr-CH" sz="1000" b="0" i="0" u="none" strike="noStrike">
                          <a:solidFill>
                            <a:srgbClr val="000000"/>
                          </a:solidFill>
                          <a:effectLst/>
                          <a:latin typeface="Calibri"/>
                        </a:rPr>
                        <a:t>25 - 30</a:t>
                      </a:r>
                    </a:p>
                  </a:txBody>
                  <a:tcPr marL="8721" marR="8721" marT="87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83131">
                <a:tc>
                  <a:txBody>
                    <a:bodyPr/>
                    <a:lstStyle/>
                    <a:p>
                      <a:pPr algn="ctr" fontAlgn="ctr"/>
                      <a:r>
                        <a:rPr lang="fr-CH" sz="1000" b="0" i="0" u="none" strike="noStrike">
                          <a:solidFill>
                            <a:srgbClr val="000000"/>
                          </a:solidFill>
                          <a:effectLst/>
                          <a:latin typeface="Calibri"/>
                        </a:rPr>
                        <a:t>DGEBA</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a:txBody>
                    <a:bodyPr/>
                    <a:lstStyle/>
                    <a:p>
                      <a:pPr algn="ctr" fontAlgn="ctr"/>
                      <a:r>
                        <a:rPr lang="fr-CH" sz="1000" b="0"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00CC00"/>
                    </a:solidFill>
                  </a:tcPr>
                </a:tc>
                <a:tc>
                  <a:txBody>
                    <a:bodyPr/>
                    <a:lstStyle/>
                    <a:p>
                      <a:pPr algn="ctr" fontAlgn="ctr"/>
                      <a:r>
                        <a:rPr lang="fr-CH" sz="1000" b="0"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Graphite</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100-27-60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5.14</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30.5</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vMerge="1">
                  <a:txBody>
                    <a:bodyPr/>
                    <a:lstStyle/>
                    <a:p>
                      <a:endParaRPr lang="fr-CH"/>
                    </a:p>
                  </a:txBody>
                  <a:tcPr/>
                </a:tc>
              </a:tr>
              <a:tr h="191852">
                <a:tc>
                  <a:txBody>
                    <a:bodyPr/>
                    <a:lstStyle/>
                    <a:p>
                      <a:pPr algn="ctr" fontAlgn="ctr"/>
                      <a:r>
                        <a:rPr lang="fr-CH" sz="1000" b="0" i="0" u="none" strike="noStrike" dirty="0" smtClean="0">
                          <a:solidFill>
                            <a:srgbClr val="000000"/>
                          </a:solidFill>
                          <a:effectLst/>
                          <a:latin typeface="Calibri"/>
                        </a:rPr>
                        <a:t>(DGEBA</a:t>
                      </a:r>
                      <a:endParaRPr lang="fr-CH" sz="1000" b="0" i="0" u="none" strike="noStrike" dirty="0">
                        <a:solidFill>
                          <a:srgbClr val="000000"/>
                        </a:solidFill>
                        <a:effectLst/>
                        <a:latin typeface="Calibri"/>
                      </a:endParaRP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CH" sz="1000" b="0"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1000" b="0"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Alumine</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dirty="0" smtClean="0">
                          <a:solidFill>
                            <a:srgbClr val="000000"/>
                          </a:solidFill>
                          <a:effectLst/>
                          <a:latin typeface="Calibri"/>
                        </a:rPr>
                        <a:t>100-27-220</a:t>
                      </a:r>
                      <a:endParaRPr lang="fr-CH" sz="1000" b="0" i="0" u="none" strike="noStrike" dirty="0">
                        <a:solidFill>
                          <a:srgbClr val="000000"/>
                        </a:solidFill>
                        <a:effectLst/>
                        <a:latin typeface="Calibri"/>
                      </a:endParaRP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dirty="0" smtClean="0">
                          <a:solidFill>
                            <a:srgbClr val="000000"/>
                          </a:solidFill>
                          <a:effectLst/>
                          <a:latin typeface="Calibri"/>
                        </a:rPr>
                        <a:t>4.7</a:t>
                      </a:r>
                      <a:endParaRPr lang="fr-CH" sz="1000" b="0" i="0" u="none" strike="noStrike" dirty="0">
                        <a:solidFill>
                          <a:srgbClr val="000000"/>
                        </a:solidFill>
                        <a:effectLst/>
                        <a:latin typeface="Calibri"/>
                      </a:endParaRP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dirty="0" smtClean="0">
                          <a:solidFill>
                            <a:srgbClr val="000000"/>
                          </a:solidFill>
                          <a:effectLst/>
                          <a:latin typeface="Calibri"/>
                        </a:rPr>
                        <a:t>23.5)</a:t>
                      </a:r>
                      <a:endParaRPr lang="fr-CH" sz="1000" b="0" i="0" u="none" strike="noStrike" dirty="0">
                        <a:solidFill>
                          <a:srgbClr val="000000"/>
                        </a:solidFill>
                        <a:effectLst/>
                        <a:latin typeface="Calibri"/>
                      </a:endParaRP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fr-CH" sz="1000" b="1" i="0" u="none" strike="noStrike" dirty="0">
                          <a:solidFill>
                            <a:srgbClr val="000000"/>
                          </a:solidFill>
                          <a:effectLst/>
                          <a:latin typeface="Calibri"/>
                        </a:rPr>
                        <a:t>20 - 50</a:t>
                      </a:r>
                    </a:p>
                  </a:txBody>
                  <a:tcPr marL="8721" marR="8721" marT="87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91852">
                <a:tc>
                  <a:txBody>
                    <a:bodyPr/>
                    <a:lstStyle/>
                    <a:p>
                      <a:pPr algn="ctr" fontAlgn="ctr"/>
                      <a:r>
                        <a:rPr lang="fr-CH" sz="1000" b="0" i="0" u="none" strike="noStrike" dirty="0" smtClean="0">
                          <a:solidFill>
                            <a:srgbClr val="000000"/>
                          </a:solidFill>
                          <a:effectLst/>
                          <a:latin typeface="Calibri"/>
                        </a:rPr>
                        <a:t>DGEBA</a:t>
                      </a:r>
                      <a:endParaRPr lang="fr-CH" sz="1000" b="0" i="0" u="none" strike="noStrike" dirty="0">
                        <a:solidFill>
                          <a:srgbClr val="000000"/>
                        </a:solidFill>
                        <a:effectLst/>
                        <a:latin typeface="Calibri"/>
                      </a:endParaRP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CH" sz="1000" b="0"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1000" b="0"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Alumine</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dirty="0" smtClean="0">
                          <a:solidFill>
                            <a:srgbClr val="000000"/>
                          </a:solidFill>
                          <a:effectLst/>
                          <a:latin typeface="Calibri"/>
                        </a:rPr>
                        <a:t>100-27-220</a:t>
                      </a:r>
                      <a:endParaRPr lang="fr-CH" sz="1000" b="0" i="0" u="none" strike="noStrike" dirty="0">
                        <a:solidFill>
                          <a:srgbClr val="000000"/>
                        </a:solidFill>
                        <a:effectLst/>
                        <a:latin typeface="Calibri"/>
                      </a:endParaRP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dirty="0" smtClean="0">
                          <a:solidFill>
                            <a:srgbClr val="000000"/>
                          </a:solidFill>
                          <a:effectLst/>
                          <a:latin typeface="Calibri"/>
                        </a:rPr>
                        <a:t>5.14</a:t>
                      </a:r>
                      <a:endParaRPr lang="fr-CH" sz="1000" b="0" i="0" u="none" strike="noStrike" dirty="0">
                        <a:solidFill>
                          <a:srgbClr val="000000"/>
                        </a:solidFill>
                        <a:effectLst/>
                        <a:latin typeface="Calibri"/>
                      </a:endParaRP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dirty="0" smtClean="0">
                          <a:solidFill>
                            <a:srgbClr val="000000"/>
                          </a:solidFill>
                          <a:effectLst/>
                          <a:latin typeface="Calibri"/>
                        </a:rPr>
                        <a:t>51.7</a:t>
                      </a:r>
                      <a:endParaRPr lang="fr-CH" sz="1000" b="0" i="0" u="none" strike="noStrike" dirty="0">
                        <a:solidFill>
                          <a:srgbClr val="000000"/>
                        </a:solidFill>
                        <a:effectLst/>
                        <a:latin typeface="Calibri"/>
                      </a:endParaRP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83131">
                <a:tc>
                  <a:txBody>
                    <a:bodyPr/>
                    <a:lstStyle/>
                    <a:p>
                      <a:pPr algn="ctr" fontAlgn="ctr"/>
                      <a:r>
                        <a:rPr lang="fr-CH" sz="1000" b="0" i="0" u="none" strike="noStrike">
                          <a:solidFill>
                            <a:srgbClr val="000000"/>
                          </a:solidFill>
                          <a:effectLst/>
                          <a:latin typeface="Calibri"/>
                        </a:rPr>
                        <a:t>DGEBA</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CH" sz="1000" b="0"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1000" b="0"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Alumine</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dirty="0" smtClean="0">
                          <a:solidFill>
                            <a:srgbClr val="000000"/>
                          </a:solidFill>
                          <a:effectLst/>
                          <a:latin typeface="Calibri"/>
                        </a:rPr>
                        <a:t>100-27-100</a:t>
                      </a:r>
                      <a:endParaRPr lang="fr-CH" sz="1000" b="0" i="0" u="none" strike="noStrike" dirty="0">
                        <a:solidFill>
                          <a:srgbClr val="000000"/>
                        </a:solidFill>
                        <a:effectLst/>
                        <a:latin typeface="Calibri"/>
                      </a:endParaRP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dirty="0" smtClean="0">
                          <a:solidFill>
                            <a:srgbClr val="000000"/>
                          </a:solidFill>
                          <a:effectLst/>
                          <a:latin typeface="Calibri"/>
                        </a:rPr>
                        <a:t>5.15</a:t>
                      </a:r>
                      <a:endParaRPr lang="fr-CH" sz="1000" b="0" i="0" u="none" strike="noStrike" dirty="0">
                        <a:solidFill>
                          <a:srgbClr val="000000"/>
                        </a:solidFill>
                        <a:effectLst/>
                        <a:latin typeface="Calibri"/>
                      </a:endParaRP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0" i="0" u="none" strike="noStrike" dirty="0" smtClean="0">
                          <a:solidFill>
                            <a:srgbClr val="000000"/>
                          </a:solidFill>
                          <a:effectLst/>
                          <a:latin typeface="Calibri"/>
                        </a:rPr>
                        <a:t>20.6</a:t>
                      </a:r>
                      <a:endParaRPr lang="fr-CH" sz="1000" b="0" i="0" u="none" strike="noStrike" dirty="0">
                        <a:solidFill>
                          <a:srgbClr val="000000"/>
                        </a:solidFill>
                        <a:effectLst/>
                        <a:latin typeface="Calibri"/>
                      </a:endParaRP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fr-CH"/>
                    </a:p>
                  </a:txBody>
                  <a:tcPr/>
                </a:tc>
              </a:tr>
              <a:tr h="183131">
                <a:tc>
                  <a:txBody>
                    <a:bodyPr/>
                    <a:lstStyle/>
                    <a:p>
                      <a:pPr algn="ctr" fontAlgn="ctr"/>
                      <a:r>
                        <a:rPr lang="fr-CH" sz="1000" b="0" i="0" u="none" strike="noStrike">
                          <a:solidFill>
                            <a:srgbClr val="000000"/>
                          </a:solidFill>
                          <a:effectLst/>
                          <a:latin typeface="Calibri"/>
                        </a:rPr>
                        <a:t>DGEBA</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a:txBody>
                    <a:bodyPr/>
                    <a:lstStyle/>
                    <a:p>
                      <a:pPr algn="ctr" fontAlgn="ctr"/>
                      <a:r>
                        <a:rPr lang="fr-CH" sz="1000" b="0"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00CC00"/>
                    </a:solidFill>
                  </a:tcPr>
                </a:tc>
                <a:tc>
                  <a:txBody>
                    <a:bodyPr/>
                    <a:lstStyle/>
                    <a:p>
                      <a:pPr algn="ctr" fontAlgn="ctr"/>
                      <a:r>
                        <a:rPr lang="fr-CH" sz="1000" b="0"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Alumine</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100-27-220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5.15</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0" i="0" u="none" strike="noStrike">
                          <a:solidFill>
                            <a:srgbClr val="000000"/>
                          </a:solidFill>
                          <a:effectLst/>
                          <a:latin typeface="Calibri"/>
                        </a:rPr>
                        <a:t>42.5</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vMerge="1">
                  <a:txBody>
                    <a:bodyPr/>
                    <a:lstStyle/>
                    <a:p>
                      <a:endParaRPr lang="fr-CH"/>
                    </a:p>
                  </a:txBody>
                  <a:tcPr/>
                </a:tc>
              </a:tr>
              <a:tr h="183131">
                <a:tc>
                  <a:txBody>
                    <a:bodyPr/>
                    <a:lstStyle/>
                    <a:p>
                      <a:pPr algn="ctr" fontAlgn="ctr"/>
                      <a:r>
                        <a:rPr lang="fr-CH" sz="1000" b="1" i="0" u="none" strike="noStrike">
                          <a:solidFill>
                            <a:srgbClr val="000000"/>
                          </a:solidFill>
                          <a:effectLst/>
                          <a:latin typeface="Calibri"/>
                        </a:rPr>
                        <a:t>DGEBA</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CH" sz="1000" b="1"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1000" b="1"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Fibre de verre</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100-27-50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5.19</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82</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fr-CH" sz="1000" b="1" i="0" u="none" strike="noStrike">
                          <a:solidFill>
                            <a:srgbClr val="000000"/>
                          </a:solidFill>
                          <a:effectLst/>
                          <a:latin typeface="Calibri"/>
                        </a:rPr>
                        <a:t>80 - 100</a:t>
                      </a:r>
                    </a:p>
                  </a:txBody>
                  <a:tcPr marL="8721" marR="8721" marT="87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83131">
                <a:tc>
                  <a:txBody>
                    <a:bodyPr/>
                    <a:lstStyle/>
                    <a:p>
                      <a:pPr algn="ctr" fontAlgn="ctr"/>
                      <a:r>
                        <a:rPr lang="fr-CH" sz="1000" b="1" i="0" u="none" strike="noStrike">
                          <a:solidFill>
                            <a:srgbClr val="000000"/>
                          </a:solidFill>
                          <a:effectLst/>
                          <a:latin typeface="Calibri"/>
                        </a:rPr>
                        <a:t>DGEBA</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a:txBody>
                    <a:bodyPr/>
                    <a:lstStyle/>
                    <a:p>
                      <a:pPr algn="ctr" fontAlgn="ctr"/>
                      <a:r>
                        <a:rPr lang="fr-CH" sz="1000" b="1"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00CC00"/>
                    </a:solidFill>
                  </a:tcPr>
                </a:tc>
                <a:tc>
                  <a:txBody>
                    <a:bodyPr/>
                    <a:lstStyle/>
                    <a:p>
                      <a:pPr algn="ctr" fontAlgn="ctr"/>
                      <a:r>
                        <a:rPr lang="fr-CH" sz="1000" b="1"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Fibre de verre</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100-27-60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5.18</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100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vMerge="1">
                  <a:txBody>
                    <a:bodyPr/>
                    <a:lstStyle/>
                    <a:p>
                      <a:endParaRPr lang="fr-CH"/>
                    </a:p>
                  </a:txBody>
                  <a:tcPr/>
                </a:tc>
              </a:tr>
              <a:tr h="191852">
                <a:tc>
                  <a:txBody>
                    <a:bodyPr/>
                    <a:lstStyle/>
                    <a:p>
                      <a:pPr algn="ctr" fontAlgn="ctr"/>
                      <a:r>
                        <a:rPr lang="fr-CH" sz="1000" b="1" i="0" u="none" strike="noStrike">
                          <a:solidFill>
                            <a:srgbClr val="000000"/>
                          </a:solidFill>
                          <a:effectLst/>
                          <a:latin typeface="Calibri"/>
                        </a:rPr>
                        <a:t>EPN</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00"/>
                    </a:solidFill>
                  </a:tcPr>
                </a:tc>
                <a:tc>
                  <a:txBody>
                    <a:bodyPr/>
                    <a:lstStyle/>
                    <a:p>
                      <a:pPr algn="ctr" fontAlgn="ctr"/>
                      <a:r>
                        <a:rPr lang="fr-CH" sz="1000" b="1"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00CC00"/>
                    </a:solidFill>
                  </a:tcPr>
                </a:tc>
                <a:tc>
                  <a:txBody>
                    <a:bodyPr/>
                    <a:lstStyle/>
                    <a:p>
                      <a:pPr algn="ctr" fontAlgn="ctr"/>
                      <a:r>
                        <a:rPr lang="fr-CH" sz="1000" b="1"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Fibre de verre</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100-29-50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5.19</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&gt;100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&gt;100</a:t>
                      </a:r>
                    </a:p>
                  </a:txBody>
                  <a:tcPr marL="8721" marR="8721" marT="87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191852">
                <a:tc>
                  <a:txBody>
                    <a:bodyPr/>
                    <a:lstStyle/>
                    <a:p>
                      <a:pPr algn="ctr" fontAlgn="ctr"/>
                      <a:r>
                        <a:rPr lang="fr-CH" sz="1000" b="1" i="0" u="none" strike="noStrike">
                          <a:solidFill>
                            <a:srgbClr val="000000"/>
                          </a:solidFill>
                          <a:effectLst/>
                          <a:latin typeface="Calibri"/>
                        </a:rPr>
                        <a:t>TGMD</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CH" sz="1000" b="1" i="0" u="none" strike="noStrike">
                          <a:solidFill>
                            <a:srgbClr val="000000"/>
                          </a:solidFill>
                          <a:effectLst/>
                          <a:latin typeface="Calibri"/>
                        </a:rPr>
                        <a:t>MDA</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1000" b="1"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Fibre de silice</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100-41-50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5.20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CH" sz="1000" b="1" i="0" u="none" strike="noStrike" dirty="0">
                          <a:solidFill>
                            <a:srgbClr val="000000"/>
                          </a:solidFill>
                          <a:effectLst/>
                          <a:latin typeface="Calibri"/>
                        </a:rPr>
                        <a:t>&gt;100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fr-CH" sz="1000" b="1" i="0" u="none" strike="noStrike">
                          <a:solidFill>
                            <a:srgbClr val="000000"/>
                          </a:solidFill>
                          <a:effectLst/>
                          <a:latin typeface="Calibri"/>
                        </a:rPr>
                        <a:t>&gt;100</a:t>
                      </a:r>
                    </a:p>
                  </a:txBody>
                  <a:tcPr marL="8721" marR="8721" marT="872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852">
                <a:tc>
                  <a:txBody>
                    <a:bodyPr/>
                    <a:lstStyle/>
                    <a:p>
                      <a:pPr algn="ctr" fontAlgn="ctr"/>
                      <a:r>
                        <a:rPr lang="fr-CH" sz="1000" b="1" i="0" u="none" strike="noStrike">
                          <a:solidFill>
                            <a:srgbClr val="000000"/>
                          </a:solidFill>
                          <a:effectLst/>
                          <a:latin typeface="Calibri"/>
                        </a:rPr>
                        <a:t>TGMD</a:t>
                      </a:r>
                    </a:p>
                  </a:txBody>
                  <a:tcPr marL="8721" marR="8721" marT="87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fr-CH" sz="1000" b="1" i="0" u="none" strike="noStrike">
                          <a:solidFill>
                            <a:srgbClr val="000000"/>
                          </a:solidFill>
                          <a:effectLst/>
                          <a:latin typeface="Calibri"/>
                        </a:rPr>
                        <a:t>DADPS</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00"/>
                    </a:solidFill>
                  </a:tcPr>
                </a:tc>
                <a:tc>
                  <a:txBody>
                    <a:bodyPr/>
                    <a:lstStyle/>
                    <a:p>
                      <a:pPr algn="ctr" fontAlgn="ctr"/>
                      <a:r>
                        <a:rPr lang="fr-CH" sz="1000" b="1" i="0" u="none" strike="noStrike">
                          <a:solidFill>
                            <a:srgbClr val="000000"/>
                          </a:solidFill>
                          <a:effectLst/>
                          <a:latin typeface="Calibri"/>
                        </a:rPr>
                        <a:t> </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Fibre de silice</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100-40-50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1000" b="1" i="0" u="none" strike="noStrike">
                          <a:solidFill>
                            <a:srgbClr val="000000"/>
                          </a:solidFill>
                          <a:effectLst/>
                          <a:latin typeface="Calibri"/>
                        </a:rPr>
                        <a:t>5.20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CH" sz="1000" b="1" i="0" u="none" strike="noStrike" dirty="0">
                          <a:solidFill>
                            <a:srgbClr val="000000"/>
                          </a:solidFill>
                          <a:effectLst/>
                          <a:latin typeface="Calibri"/>
                        </a:rPr>
                        <a:t>&gt;100</a:t>
                      </a:r>
                    </a:p>
                  </a:txBody>
                  <a:tcPr marL="8721" marR="8721" marT="87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CH"/>
                    </a:p>
                  </a:txBody>
                  <a:tcPr/>
                </a:tc>
              </a:tr>
            </a:tbl>
          </a:graphicData>
        </a:graphic>
      </p:graphicFrame>
      <p:graphicFrame>
        <p:nvGraphicFramePr>
          <p:cNvPr id="26" name="Table 25"/>
          <p:cNvGraphicFramePr>
            <a:graphicFrameLocks noGrp="1"/>
          </p:cNvGraphicFramePr>
          <p:nvPr>
            <p:extLst>
              <p:ext uri="{D42A27DB-BD31-4B8C-83A1-F6EECF244321}">
                <p14:modId xmlns:p14="http://schemas.microsoft.com/office/powerpoint/2010/main" val="3209082350"/>
              </p:ext>
            </p:extLst>
          </p:nvPr>
        </p:nvGraphicFramePr>
        <p:xfrm>
          <a:off x="386535" y="5994285"/>
          <a:ext cx="1014413" cy="657225"/>
        </p:xfrm>
        <a:graphic>
          <a:graphicData uri="http://schemas.openxmlformats.org/drawingml/2006/table">
            <a:tbl>
              <a:tblPr firstRow="1" bandRow="1"/>
              <a:tblGrid>
                <a:gridCol w="341313"/>
                <a:gridCol w="673100"/>
              </a:tblGrid>
              <a:tr h="66278">
                <a:tc>
                  <a:txBody>
                    <a:bodyPr/>
                    <a:lstStyle/>
                    <a:p>
                      <a:pPr algn="l" fontAlgn="b"/>
                      <a:r>
                        <a:rPr lang="fr-CH" sz="800" b="1" i="0" u="none" strike="noStrike" dirty="0" err="1">
                          <a:solidFill>
                            <a:srgbClr val="000000"/>
                          </a:solidFill>
                          <a:effectLst/>
                          <a:latin typeface="Calibri"/>
                        </a:rPr>
                        <a:t>Legend</a:t>
                      </a:r>
                      <a:endParaRPr lang="fr-CH" sz="800" b="1"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fr-CH" sz="800" b="0" i="0" u="none" strike="noStrike">
                        <a:solidFill>
                          <a:srgbClr val="000000"/>
                        </a:solidFill>
                        <a:effectLst/>
                        <a:latin typeface="Calibri"/>
                      </a:endParaRPr>
                    </a:p>
                  </a:txBody>
                  <a:tcPr marL="9525" marR="9525" marT="9525" marB="0" anchor="b">
                    <a:lnL>
                      <a:noFill/>
                    </a:lnL>
                    <a:lnR>
                      <a:noFill/>
                    </a:lnR>
                    <a:lnT>
                      <a:noFill/>
                    </a:lnT>
                    <a:lnB>
                      <a:noFill/>
                    </a:lnB>
                  </a:tcPr>
                </a:tc>
              </a:tr>
              <a:tr h="66278">
                <a:tc>
                  <a:txBody>
                    <a:bodyPr/>
                    <a:lstStyle/>
                    <a:p>
                      <a:pPr algn="l" fontAlgn="b"/>
                      <a:r>
                        <a:rPr lang="fr-CH" sz="800" b="1" i="0" u="none" strike="noStrike">
                          <a:solidFill>
                            <a:srgbClr val="000000"/>
                          </a:solidFill>
                          <a:effectLst/>
                          <a:latin typeface="Calibri"/>
                        </a:rPr>
                        <a:t>Resin</a:t>
                      </a:r>
                    </a:p>
                  </a:txBody>
                  <a:tcPr marL="9525" marR="9525" marT="9525" marB="0" anchor="b">
                    <a:lnL>
                      <a:noFill/>
                    </a:lnL>
                    <a:lnR>
                      <a:noFill/>
                    </a:lnR>
                    <a:lnT>
                      <a:noFill/>
                    </a:lnT>
                    <a:lnB>
                      <a:noFill/>
                    </a:lnB>
                  </a:tcPr>
                </a:tc>
                <a:tc>
                  <a:txBody>
                    <a:bodyPr/>
                    <a:lstStyle/>
                    <a:p>
                      <a:pPr algn="l" fontAlgn="b"/>
                      <a:endParaRPr lang="fr-CH" sz="800" b="1" i="0" u="none" strike="noStrike" dirty="0">
                        <a:solidFill>
                          <a:srgbClr val="000000"/>
                        </a:solidFill>
                        <a:effectLst/>
                        <a:latin typeface="Calibri"/>
                      </a:endParaRPr>
                    </a:p>
                  </a:txBody>
                  <a:tcPr marL="9525" marR="9525" marT="9525" marB="0" anchor="b">
                    <a:lnL>
                      <a:noFill/>
                    </a:lnL>
                    <a:lnR>
                      <a:noFill/>
                    </a:lnR>
                    <a:lnT>
                      <a:noFill/>
                    </a:lnT>
                    <a:lnB>
                      <a:noFill/>
                    </a:lnB>
                  </a:tcPr>
                </a:tc>
              </a:tr>
              <a:tr h="66278">
                <a:tc>
                  <a:txBody>
                    <a:bodyPr/>
                    <a:lstStyle/>
                    <a:p>
                      <a:pPr algn="l" fontAlgn="b"/>
                      <a:r>
                        <a:rPr lang="fr-CH" sz="800" b="0" i="0" u="none" strike="noStrike" dirty="0">
                          <a:solidFill>
                            <a:srgbClr val="000000"/>
                          </a:solidFill>
                          <a:effectLst/>
                          <a:latin typeface="Calibri"/>
                        </a:rPr>
                        <a:t> </a:t>
                      </a:r>
                    </a:p>
                  </a:txBody>
                  <a:tcPr marL="9525" marR="9525" marT="9525" marB="0" anchor="b">
                    <a:lnL>
                      <a:noFill/>
                    </a:lnL>
                    <a:lnR>
                      <a:noFill/>
                    </a:lnR>
                    <a:lnT>
                      <a:noFill/>
                    </a:lnT>
                    <a:lnB>
                      <a:noFill/>
                    </a:lnB>
                    <a:solidFill>
                      <a:srgbClr val="FF0000"/>
                    </a:solidFill>
                  </a:tcPr>
                </a:tc>
                <a:tc>
                  <a:txBody>
                    <a:bodyPr/>
                    <a:lstStyle/>
                    <a:p>
                      <a:pPr algn="l" fontAlgn="b"/>
                      <a:r>
                        <a:rPr lang="fr-CH" sz="800" b="0" i="0" u="none" strike="noStrike" dirty="0" err="1">
                          <a:solidFill>
                            <a:srgbClr val="000000"/>
                          </a:solidFill>
                          <a:effectLst/>
                          <a:latin typeface="Calibri"/>
                        </a:rPr>
                        <a:t>Linear</a:t>
                      </a:r>
                      <a:r>
                        <a:rPr lang="fr-CH" sz="800" b="0" i="0" u="none" strike="noStrike" dirty="0">
                          <a:solidFill>
                            <a:srgbClr val="000000"/>
                          </a:solidFill>
                          <a:effectLst/>
                          <a:latin typeface="Calibri"/>
                        </a:rPr>
                        <a:t> </a:t>
                      </a:r>
                      <a:r>
                        <a:rPr lang="fr-CH" sz="800" b="0" i="0" u="none" strike="noStrike" dirty="0" err="1">
                          <a:solidFill>
                            <a:srgbClr val="000000"/>
                          </a:solidFill>
                          <a:effectLst/>
                          <a:latin typeface="Calibri"/>
                        </a:rPr>
                        <a:t>aliphatic</a:t>
                      </a:r>
                      <a:endParaRPr lang="fr-CH" sz="8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tr>
              <a:tr h="66278">
                <a:tc>
                  <a:txBody>
                    <a:bodyPr/>
                    <a:lstStyle/>
                    <a:p>
                      <a:pPr algn="l" fontAlgn="b"/>
                      <a:r>
                        <a:rPr lang="fr-CH" sz="800" b="0" i="0" u="none" strike="noStrike">
                          <a:solidFill>
                            <a:srgbClr val="000000"/>
                          </a:solidFill>
                          <a:effectLst/>
                          <a:latin typeface="Calibri"/>
                        </a:rPr>
                        <a:t> </a:t>
                      </a:r>
                    </a:p>
                  </a:txBody>
                  <a:tcPr marL="9525" marR="9525" marT="9525" marB="0" anchor="b">
                    <a:lnL>
                      <a:noFill/>
                    </a:lnL>
                    <a:lnR>
                      <a:noFill/>
                    </a:lnR>
                    <a:lnT>
                      <a:noFill/>
                    </a:lnT>
                    <a:lnB>
                      <a:noFill/>
                    </a:lnB>
                    <a:solidFill>
                      <a:srgbClr val="FFC000"/>
                    </a:solidFill>
                  </a:tcPr>
                </a:tc>
                <a:tc>
                  <a:txBody>
                    <a:bodyPr/>
                    <a:lstStyle/>
                    <a:p>
                      <a:pPr algn="l" fontAlgn="b"/>
                      <a:r>
                        <a:rPr lang="fr-CH" sz="800" b="0" i="0" u="none" strike="noStrike" dirty="0" err="1">
                          <a:solidFill>
                            <a:srgbClr val="000000"/>
                          </a:solidFill>
                          <a:effectLst/>
                          <a:latin typeface="Calibri"/>
                        </a:rPr>
                        <a:t>Cycloaliphatic</a:t>
                      </a:r>
                      <a:endParaRPr lang="fr-CH" sz="8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tr>
              <a:tr h="66278">
                <a:tc>
                  <a:txBody>
                    <a:bodyPr/>
                    <a:lstStyle/>
                    <a:p>
                      <a:pPr algn="l" fontAlgn="b"/>
                      <a:r>
                        <a:rPr lang="fr-CH" sz="800" b="0" i="0" u="none" strike="noStrike">
                          <a:solidFill>
                            <a:srgbClr val="000000"/>
                          </a:solidFill>
                          <a:effectLst/>
                          <a:latin typeface="Calibri"/>
                        </a:rPr>
                        <a:t> </a:t>
                      </a:r>
                    </a:p>
                  </a:txBody>
                  <a:tcPr marL="9525" marR="9525" marT="9525" marB="0" anchor="b">
                    <a:lnL>
                      <a:noFill/>
                    </a:lnL>
                    <a:lnR>
                      <a:noFill/>
                    </a:lnR>
                    <a:lnT>
                      <a:noFill/>
                    </a:lnT>
                    <a:lnB>
                      <a:noFill/>
                    </a:lnB>
                    <a:solidFill>
                      <a:srgbClr val="FFFF00"/>
                    </a:solidFill>
                  </a:tcPr>
                </a:tc>
                <a:tc>
                  <a:txBody>
                    <a:bodyPr/>
                    <a:lstStyle/>
                    <a:p>
                      <a:pPr algn="l" fontAlgn="b"/>
                      <a:r>
                        <a:rPr lang="fr-CH" sz="800" b="0" i="0" u="none" strike="noStrike" dirty="0" err="1">
                          <a:solidFill>
                            <a:srgbClr val="000000"/>
                          </a:solidFill>
                          <a:effectLst/>
                          <a:latin typeface="Calibri"/>
                        </a:rPr>
                        <a:t>Aromatic</a:t>
                      </a:r>
                      <a:endParaRPr lang="fr-CH" sz="8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tr>
            </a:tbl>
          </a:graphicData>
        </a:graphic>
      </p:graphicFrame>
      <p:graphicFrame>
        <p:nvGraphicFramePr>
          <p:cNvPr id="27" name="Table 26"/>
          <p:cNvGraphicFramePr>
            <a:graphicFrameLocks noGrp="1"/>
          </p:cNvGraphicFramePr>
          <p:nvPr>
            <p:extLst>
              <p:ext uri="{D42A27DB-BD31-4B8C-83A1-F6EECF244321}">
                <p14:modId xmlns:p14="http://schemas.microsoft.com/office/powerpoint/2010/main" val="2429845591"/>
              </p:ext>
            </p:extLst>
          </p:nvPr>
        </p:nvGraphicFramePr>
        <p:xfrm>
          <a:off x="1601670" y="5994285"/>
          <a:ext cx="1309688" cy="657225"/>
        </p:xfrm>
        <a:graphic>
          <a:graphicData uri="http://schemas.openxmlformats.org/drawingml/2006/table">
            <a:tbl>
              <a:tblPr firstRow="1" bandRow="1"/>
              <a:tblGrid>
                <a:gridCol w="438150"/>
                <a:gridCol w="871538"/>
              </a:tblGrid>
              <a:tr h="39275">
                <a:tc>
                  <a:txBody>
                    <a:bodyPr/>
                    <a:lstStyle/>
                    <a:p>
                      <a:pPr algn="l" fontAlgn="b"/>
                      <a:r>
                        <a:rPr lang="fr-CH" sz="800" b="1" i="0" u="none" strike="noStrike" dirty="0" err="1">
                          <a:solidFill>
                            <a:srgbClr val="000000"/>
                          </a:solidFill>
                          <a:effectLst/>
                          <a:latin typeface="Calibri"/>
                        </a:rPr>
                        <a:t>Hardener</a:t>
                      </a:r>
                      <a:endParaRPr lang="fr-CH" sz="800" b="1"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fr-CH" sz="800" b="0" i="0" u="none" strike="noStrike">
                        <a:solidFill>
                          <a:srgbClr val="000000"/>
                        </a:solidFill>
                        <a:effectLst/>
                        <a:latin typeface="Calibri"/>
                      </a:endParaRPr>
                    </a:p>
                  </a:txBody>
                  <a:tcPr marL="9525" marR="9525" marT="9525" marB="0" anchor="b">
                    <a:lnL>
                      <a:noFill/>
                    </a:lnL>
                    <a:lnR>
                      <a:noFill/>
                    </a:lnR>
                    <a:lnT>
                      <a:noFill/>
                    </a:lnT>
                    <a:lnB>
                      <a:noFill/>
                    </a:lnB>
                  </a:tcPr>
                </a:tc>
              </a:tr>
              <a:tr h="39275">
                <a:tc>
                  <a:txBody>
                    <a:bodyPr/>
                    <a:lstStyle/>
                    <a:p>
                      <a:pPr algn="l" fontAlgn="b"/>
                      <a:r>
                        <a:rPr lang="fr-CH" sz="800" b="0" i="0" u="none" strike="noStrike">
                          <a:solidFill>
                            <a:srgbClr val="000000"/>
                          </a:solidFill>
                          <a:effectLst/>
                          <a:latin typeface="Calibri"/>
                        </a:rPr>
                        <a:t> </a:t>
                      </a:r>
                    </a:p>
                  </a:txBody>
                  <a:tcPr marL="9525" marR="9525" marT="9525" marB="0" anchor="b">
                    <a:lnL>
                      <a:noFill/>
                    </a:lnL>
                    <a:lnR>
                      <a:noFill/>
                    </a:lnR>
                    <a:lnT>
                      <a:noFill/>
                    </a:lnT>
                    <a:lnB>
                      <a:noFill/>
                    </a:lnB>
                    <a:solidFill>
                      <a:srgbClr val="99FF99"/>
                    </a:solidFill>
                  </a:tcPr>
                </a:tc>
                <a:tc>
                  <a:txBody>
                    <a:bodyPr/>
                    <a:lstStyle/>
                    <a:p>
                      <a:pPr algn="l" fontAlgn="b"/>
                      <a:r>
                        <a:rPr lang="fr-CH" sz="800" b="0" i="0" u="none" strike="noStrike" dirty="0" err="1">
                          <a:solidFill>
                            <a:srgbClr val="000000"/>
                          </a:solidFill>
                          <a:effectLst/>
                          <a:latin typeface="Calibri"/>
                        </a:rPr>
                        <a:t>Aliphatic</a:t>
                      </a:r>
                      <a:r>
                        <a:rPr lang="fr-CH" sz="800" b="0" i="0" u="none" strike="noStrike" dirty="0">
                          <a:solidFill>
                            <a:srgbClr val="000000"/>
                          </a:solidFill>
                          <a:effectLst/>
                          <a:latin typeface="Calibri"/>
                        </a:rPr>
                        <a:t> Amine</a:t>
                      </a:r>
                    </a:p>
                  </a:txBody>
                  <a:tcPr marL="9525" marR="9525" marT="9525" marB="0" anchor="b">
                    <a:lnL>
                      <a:noFill/>
                    </a:lnL>
                    <a:lnR>
                      <a:noFill/>
                    </a:lnR>
                    <a:lnT>
                      <a:noFill/>
                    </a:lnT>
                    <a:lnB>
                      <a:noFill/>
                    </a:lnB>
                  </a:tcPr>
                </a:tc>
              </a:tr>
              <a:tr h="39275">
                <a:tc>
                  <a:txBody>
                    <a:bodyPr/>
                    <a:lstStyle/>
                    <a:p>
                      <a:pPr algn="l" fontAlgn="b"/>
                      <a:r>
                        <a:rPr lang="fr-CH" sz="800" b="0" i="0" u="none" strike="noStrike" dirty="0">
                          <a:solidFill>
                            <a:srgbClr val="000000"/>
                          </a:solidFill>
                          <a:effectLst/>
                          <a:latin typeface="Calibri"/>
                        </a:rPr>
                        <a:t> </a:t>
                      </a:r>
                    </a:p>
                  </a:txBody>
                  <a:tcPr marL="9525" marR="9525" marT="9525" marB="0" anchor="b">
                    <a:lnL>
                      <a:noFill/>
                    </a:lnL>
                    <a:lnR>
                      <a:noFill/>
                    </a:lnR>
                    <a:lnT>
                      <a:noFill/>
                    </a:lnT>
                    <a:lnB>
                      <a:noFill/>
                    </a:lnB>
                    <a:solidFill>
                      <a:srgbClr val="00CC00"/>
                    </a:solidFill>
                  </a:tcPr>
                </a:tc>
                <a:tc>
                  <a:txBody>
                    <a:bodyPr/>
                    <a:lstStyle/>
                    <a:p>
                      <a:pPr algn="l" fontAlgn="b"/>
                      <a:r>
                        <a:rPr lang="fr-CH" sz="800" b="0" i="0" u="none" strike="noStrike">
                          <a:solidFill>
                            <a:srgbClr val="000000"/>
                          </a:solidFill>
                          <a:effectLst/>
                          <a:latin typeface="Calibri"/>
                        </a:rPr>
                        <a:t>Aromatic Amine</a:t>
                      </a:r>
                    </a:p>
                  </a:txBody>
                  <a:tcPr marL="9525" marR="9525" marT="9525" marB="0" anchor="b">
                    <a:lnL>
                      <a:noFill/>
                    </a:lnL>
                    <a:lnR>
                      <a:noFill/>
                    </a:lnR>
                    <a:lnT>
                      <a:noFill/>
                    </a:lnT>
                    <a:lnB>
                      <a:noFill/>
                    </a:lnB>
                  </a:tcPr>
                </a:tc>
              </a:tr>
              <a:tr h="39275">
                <a:tc>
                  <a:txBody>
                    <a:bodyPr/>
                    <a:lstStyle/>
                    <a:p>
                      <a:pPr algn="l" fontAlgn="b"/>
                      <a:r>
                        <a:rPr lang="fr-CH" sz="800" b="0" i="0" u="none" strike="noStrike">
                          <a:solidFill>
                            <a:srgbClr val="000000"/>
                          </a:solidFill>
                          <a:effectLst/>
                          <a:latin typeface="Calibri"/>
                        </a:rPr>
                        <a:t> </a:t>
                      </a:r>
                    </a:p>
                  </a:txBody>
                  <a:tcPr marL="9525" marR="9525" marT="9525" marB="0" anchor="b">
                    <a:lnL>
                      <a:noFill/>
                    </a:lnL>
                    <a:lnR>
                      <a:noFill/>
                    </a:lnR>
                    <a:lnT>
                      <a:noFill/>
                    </a:lnT>
                    <a:lnB>
                      <a:noFill/>
                    </a:lnB>
                    <a:solidFill>
                      <a:srgbClr val="6699FF"/>
                    </a:solidFill>
                  </a:tcPr>
                </a:tc>
                <a:tc>
                  <a:txBody>
                    <a:bodyPr/>
                    <a:lstStyle/>
                    <a:p>
                      <a:pPr algn="l" fontAlgn="b"/>
                      <a:r>
                        <a:rPr lang="fr-CH" sz="800" b="0" i="0" u="none" strike="noStrike">
                          <a:solidFill>
                            <a:srgbClr val="000000"/>
                          </a:solidFill>
                          <a:effectLst/>
                          <a:latin typeface="Calibri"/>
                        </a:rPr>
                        <a:t>Alicyclic Anhydride</a:t>
                      </a:r>
                    </a:p>
                  </a:txBody>
                  <a:tcPr marL="9525" marR="9525" marT="9525" marB="0" anchor="b">
                    <a:lnL>
                      <a:noFill/>
                    </a:lnL>
                    <a:lnR>
                      <a:noFill/>
                    </a:lnR>
                    <a:lnT>
                      <a:noFill/>
                    </a:lnT>
                    <a:lnB>
                      <a:noFill/>
                    </a:lnB>
                  </a:tcPr>
                </a:tc>
              </a:tr>
              <a:tr h="39275">
                <a:tc>
                  <a:txBody>
                    <a:bodyPr/>
                    <a:lstStyle/>
                    <a:p>
                      <a:pPr algn="l" fontAlgn="b"/>
                      <a:r>
                        <a:rPr lang="fr-CH" sz="800" b="0" i="0" u="none" strike="noStrike">
                          <a:solidFill>
                            <a:srgbClr val="000000"/>
                          </a:solidFill>
                          <a:effectLst/>
                          <a:latin typeface="Calibri"/>
                        </a:rPr>
                        <a:t> </a:t>
                      </a:r>
                    </a:p>
                  </a:txBody>
                  <a:tcPr marL="9525" marR="9525" marT="9525" marB="0" anchor="b">
                    <a:lnL>
                      <a:noFill/>
                    </a:lnL>
                    <a:lnR>
                      <a:noFill/>
                    </a:lnR>
                    <a:lnT>
                      <a:noFill/>
                    </a:lnT>
                    <a:lnB>
                      <a:noFill/>
                    </a:lnB>
                    <a:solidFill>
                      <a:srgbClr val="0000FF"/>
                    </a:solidFill>
                  </a:tcPr>
                </a:tc>
                <a:tc>
                  <a:txBody>
                    <a:bodyPr/>
                    <a:lstStyle/>
                    <a:p>
                      <a:pPr algn="l" fontAlgn="b"/>
                      <a:r>
                        <a:rPr lang="fr-CH" sz="800" b="0" i="0" u="none" strike="noStrike" dirty="0" err="1">
                          <a:solidFill>
                            <a:srgbClr val="000000"/>
                          </a:solidFill>
                          <a:effectLst/>
                          <a:latin typeface="Calibri"/>
                        </a:rPr>
                        <a:t>Aromatic</a:t>
                      </a:r>
                      <a:r>
                        <a:rPr lang="fr-CH" sz="800" b="0" i="0" u="none" strike="noStrike" dirty="0">
                          <a:solidFill>
                            <a:srgbClr val="000000"/>
                          </a:solidFill>
                          <a:effectLst/>
                          <a:latin typeface="Calibri"/>
                        </a:rPr>
                        <a:t> Anhydride</a:t>
                      </a:r>
                    </a:p>
                  </a:txBody>
                  <a:tcPr marL="9525" marR="9525" marT="9525" marB="0" anchor="b">
                    <a:lnL>
                      <a:noFill/>
                    </a:lnL>
                    <a:lnR>
                      <a:noFill/>
                    </a:lnR>
                    <a:lnT>
                      <a:noFill/>
                    </a:lnT>
                    <a:lnB>
                      <a:noFill/>
                    </a:lnB>
                  </a:tcPr>
                </a:tc>
              </a:tr>
            </a:tbl>
          </a:graphicData>
        </a:graphic>
      </p:graphicFrame>
      <p:sp>
        <p:nvSpPr>
          <p:cNvPr id="28" name="Right Brace 27"/>
          <p:cNvSpPr/>
          <p:nvPr/>
        </p:nvSpPr>
        <p:spPr>
          <a:xfrm>
            <a:off x="5449954" y="1828975"/>
            <a:ext cx="45719" cy="18011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a:p>
        </p:txBody>
      </p:sp>
      <p:cxnSp>
        <p:nvCxnSpPr>
          <p:cNvPr id="29" name="Straight Arrow Connector 28"/>
          <p:cNvCxnSpPr>
            <a:stCxn id="30" idx="1"/>
          </p:cNvCxnSpPr>
          <p:nvPr/>
        </p:nvCxnSpPr>
        <p:spPr>
          <a:xfrm flipH="1" flipV="1">
            <a:off x="5517105" y="1921423"/>
            <a:ext cx="272443" cy="1719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789548" y="1831731"/>
            <a:ext cx="3007296" cy="523220"/>
          </a:xfrm>
          <a:prstGeom prst="rect">
            <a:avLst/>
          </a:prstGeom>
          <a:noFill/>
          <a:ln>
            <a:solidFill>
              <a:schemeClr val="accent1"/>
            </a:solidFill>
          </a:ln>
        </p:spPr>
        <p:txBody>
          <a:bodyPr wrap="square" rtlCol="0">
            <a:spAutoFit/>
          </a:bodyPr>
          <a:lstStyle/>
          <a:p>
            <a:r>
              <a:rPr lang="fr-CH" sz="1400" dirty="0" err="1" smtClean="0"/>
              <a:t>Paper</a:t>
            </a:r>
            <a:r>
              <a:rPr lang="fr-CH" sz="1400" dirty="0" smtClean="0"/>
              <a:t> [cellulose (C</a:t>
            </a:r>
            <a:r>
              <a:rPr lang="fr-CH" sz="1400" baseline="-25000" dirty="0" smtClean="0"/>
              <a:t>6</a:t>
            </a:r>
            <a:r>
              <a:rPr lang="fr-CH" sz="1400" dirty="0" smtClean="0"/>
              <a:t>H</a:t>
            </a:r>
            <a:r>
              <a:rPr lang="fr-CH" sz="1400" baseline="-25000" dirty="0" smtClean="0"/>
              <a:t>10</a:t>
            </a:r>
            <a:r>
              <a:rPr lang="fr-CH" sz="1400" dirty="0" smtClean="0"/>
              <a:t>O</a:t>
            </a:r>
            <a:r>
              <a:rPr lang="fr-CH" sz="1400" baseline="-25000" dirty="0" smtClean="0"/>
              <a:t>5</a:t>
            </a:r>
            <a:r>
              <a:rPr lang="fr-CH" sz="1400" dirty="0" smtClean="0"/>
              <a:t>)</a:t>
            </a:r>
            <a:r>
              <a:rPr lang="fr-CH" sz="1400" baseline="-25000" dirty="0" smtClean="0"/>
              <a:t>n</a:t>
            </a:r>
            <a:r>
              <a:rPr lang="fr-CH" sz="1400" dirty="0" smtClean="0"/>
              <a:t>]</a:t>
            </a:r>
          </a:p>
          <a:p>
            <a:r>
              <a:rPr lang="fr-CH" sz="1400" dirty="0" smtClean="0">
                <a:sym typeface="Wingdings" pitchFamily="2" charset="2"/>
              </a:rPr>
              <a:t> </a:t>
            </a:r>
            <a:r>
              <a:rPr lang="fr-CH" sz="1400" dirty="0" err="1" smtClean="0">
                <a:sym typeface="Wingdings" pitchFamily="2" charset="2"/>
              </a:rPr>
              <a:t>Strong</a:t>
            </a:r>
            <a:r>
              <a:rPr lang="fr-CH" sz="1400" dirty="0" smtClean="0">
                <a:sym typeface="Wingdings" pitchFamily="2" charset="2"/>
              </a:rPr>
              <a:t> </a:t>
            </a:r>
            <a:r>
              <a:rPr lang="fr-CH" sz="1400" dirty="0" err="1" smtClean="0">
                <a:sym typeface="Wingdings" pitchFamily="2" charset="2"/>
              </a:rPr>
              <a:t>decrease</a:t>
            </a:r>
            <a:r>
              <a:rPr lang="fr-CH" sz="1400" dirty="0" smtClean="0">
                <a:sym typeface="Wingdings" pitchFamily="2" charset="2"/>
              </a:rPr>
              <a:t> of </a:t>
            </a:r>
            <a:r>
              <a:rPr lang="fr-CH" sz="1400" dirty="0" err="1" smtClean="0">
                <a:sym typeface="Wingdings" pitchFamily="2" charset="2"/>
              </a:rPr>
              <a:t>radio-resistance</a:t>
            </a:r>
            <a:endParaRPr lang="fr-CH" sz="1400" dirty="0"/>
          </a:p>
        </p:txBody>
      </p:sp>
      <p:sp>
        <p:nvSpPr>
          <p:cNvPr id="32" name="TextBox 31"/>
          <p:cNvSpPr txBox="1"/>
          <p:nvPr/>
        </p:nvSpPr>
        <p:spPr>
          <a:xfrm>
            <a:off x="6381670" y="994570"/>
            <a:ext cx="1823051" cy="738664"/>
          </a:xfrm>
          <a:prstGeom prst="rect">
            <a:avLst/>
          </a:prstGeom>
          <a:noFill/>
          <a:ln>
            <a:solidFill>
              <a:schemeClr val="accent1"/>
            </a:solidFill>
          </a:ln>
        </p:spPr>
        <p:txBody>
          <a:bodyPr wrap="square" rtlCol="0">
            <a:spAutoFit/>
          </a:bodyPr>
          <a:lstStyle/>
          <a:p>
            <a:r>
              <a:rPr lang="fr-CH" sz="1400" dirty="0" smtClean="0"/>
              <a:t>2 </a:t>
            </a:r>
            <a:r>
              <a:rPr lang="fr-CH" sz="1400" dirty="0" err="1" smtClean="0"/>
              <a:t>Categories</a:t>
            </a:r>
            <a:r>
              <a:rPr lang="fr-CH" sz="1400" dirty="0" smtClean="0"/>
              <a:t> of fillers:</a:t>
            </a:r>
          </a:p>
          <a:p>
            <a:pPr marL="342900" indent="-161925">
              <a:buFont typeface="+mj-lt"/>
              <a:buAutoNum type="arabicPeriod"/>
            </a:pPr>
            <a:r>
              <a:rPr lang="fr-CH" sz="1400" dirty="0" smtClean="0"/>
              <a:t>Powder fillers</a:t>
            </a:r>
          </a:p>
          <a:p>
            <a:pPr marL="342900" indent="-161925">
              <a:buFont typeface="+mj-lt"/>
              <a:buAutoNum type="arabicPeriod"/>
            </a:pPr>
            <a:r>
              <a:rPr lang="fr-CH" sz="1400" dirty="0" smtClean="0"/>
              <a:t>Glass/Silice </a:t>
            </a:r>
            <a:r>
              <a:rPr lang="fr-CH" sz="1400" dirty="0" err="1" smtClean="0"/>
              <a:t>fibers</a:t>
            </a:r>
            <a:endParaRPr lang="fr-CH" sz="1400" dirty="0"/>
          </a:p>
        </p:txBody>
      </p:sp>
      <p:pic>
        <p:nvPicPr>
          <p:cNvPr id="6145"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10862" y="2393885"/>
            <a:ext cx="1188214" cy="1200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Right Brace 37"/>
          <p:cNvSpPr/>
          <p:nvPr/>
        </p:nvSpPr>
        <p:spPr>
          <a:xfrm>
            <a:off x="5449954" y="2354950"/>
            <a:ext cx="112870" cy="69887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a:p>
        </p:txBody>
      </p:sp>
      <p:sp>
        <p:nvSpPr>
          <p:cNvPr id="39" name="TextBox 38"/>
          <p:cNvSpPr txBox="1"/>
          <p:nvPr/>
        </p:nvSpPr>
        <p:spPr>
          <a:xfrm>
            <a:off x="5801733" y="2483895"/>
            <a:ext cx="1707777" cy="738664"/>
          </a:xfrm>
          <a:prstGeom prst="rect">
            <a:avLst/>
          </a:prstGeom>
          <a:noFill/>
          <a:ln>
            <a:solidFill>
              <a:schemeClr val="accent1"/>
            </a:solidFill>
          </a:ln>
        </p:spPr>
        <p:txBody>
          <a:bodyPr wrap="square" rtlCol="0">
            <a:spAutoFit/>
          </a:bodyPr>
          <a:lstStyle/>
          <a:p>
            <a:r>
              <a:rPr lang="fr-CH" sz="1400" dirty="0" smtClean="0"/>
              <a:t>The </a:t>
            </a:r>
            <a:r>
              <a:rPr lang="fr-CH" sz="1400" dirty="0" err="1" smtClean="0"/>
              <a:t>bigger</a:t>
            </a:r>
            <a:r>
              <a:rPr lang="fr-CH" sz="1400" dirty="0" smtClean="0"/>
              <a:t> the </a:t>
            </a:r>
            <a:r>
              <a:rPr lang="fr-CH" sz="1400" dirty="0" err="1" smtClean="0"/>
              <a:t>powder</a:t>
            </a:r>
            <a:r>
              <a:rPr lang="fr-CH" sz="1400" dirty="0" smtClean="0"/>
              <a:t>, the more radio-</a:t>
            </a:r>
            <a:r>
              <a:rPr lang="fr-CH" sz="1400" dirty="0" err="1" smtClean="0"/>
              <a:t>resistant</a:t>
            </a:r>
            <a:r>
              <a:rPr lang="fr-CH" sz="1400" dirty="0" smtClean="0"/>
              <a:t> </a:t>
            </a:r>
            <a:endParaRPr lang="fr-CH" sz="1400" dirty="0"/>
          </a:p>
        </p:txBody>
      </p:sp>
      <p:cxnSp>
        <p:nvCxnSpPr>
          <p:cNvPr id="41" name="Straight Arrow Connector 40"/>
          <p:cNvCxnSpPr>
            <a:stCxn id="39" idx="1"/>
          </p:cNvCxnSpPr>
          <p:nvPr/>
        </p:nvCxnSpPr>
        <p:spPr>
          <a:xfrm flipH="1" flipV="1">
            <a:off x="5607115" y="2704386"/>
            <a:ext cx="194618" cy="1488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39" idx="3"/>
            <a:endCxn id="6145" idx="1"/>
          </p:cNvCxnSpPr>
          <p:nvPr/>
        </p:nvCxnSpPr>
        <p:spPr>
          <a:xfrm>
            <a:off x="7509510" y="2853227"/>
            <a:ext cx="201352" cy="14085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7" name="Right Brace 46"/>
          <p:cNvSpPr/>
          <p:nvPr/>
        </p:nvSpPr>
        <p:spPr>
          <a:xfrm>
            <a:off x="5460670" y="3092042"/>
            <a:ext cx="56435" cy="17770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a:p>
        </p:txBody>
      </p:sp>
      <p:sp>
        <p:nvSpPr>
          <p:cNvPr id="48" name="TextBox 47"/>
          <p:cNvSpPr txBox="1"/>
          <p:nvPr/>
        </p:nvSpPr>
        <p:spPr>
          <a:xfrm>
            <a:off x="5801732" y="3305095"/>
            <a:ext cx="1707777" cy="523220"/>
          </a:xfrm>
          <a:prstGeom prst="rect">
            <a:avLst/>
          </a:prstGeom>
          <a:noFill/>
          <a:ln>
            <a:solidFill>
              <a:schemeClr val="accent1"/>
            </a:solidFill>
          </a:ln>
        </p:spPr>
        <p:txBody>
          <a:bodyPr wrap="square" rtlCol="0">
            <a:spAutoFit/>
          </a:bodyPr>
          <a:lstStyle/>
          <a:p>
            <a:r>
              <a:rPr lang="fr-CH" sz="1400" dirty="0" err="1" smtClean="0"/>
              <a:t>Hardener</a:t>
            </a:r>
            <a:r>
              <a:rPr lang="fr-CH" sz="1400" dirty="0" smtClean="0"/>
              <a:t> </a:t>
            </a:r>
            <a:r>
              <a:rPr lang="fr-CH" sz="1400" dirty="0" err="1" smtClean="0"/>
              <a:t>choice</a:t>
            </a:r>
            <a:r>
              <a:rPr lang="fr-CH" sz="1400" dirty="0" smtClean="0"/>
              <a:t> not </a:t>
            </a:r>
            <a:r>
              <a:rPr lang="fr-CH" sz="1400" dirty="0" err="1" smtClean="0"/>
              <a:t>influenced</a:t>
            </a:r>
            <a:r>
              <a:rPr lang="fr-CH" sz="1400" dirty="0" smtClean="0"/>
              <a:t> by filler</a:t>
            </a:r>
            <a:endParaRPr lang="fr-CH" sz="1400" dirty="0"/>
          </a:p>
        </p:txBody>
      </p:sp>
      <p:cxnSp>
        <p:nvCxnSpPr>
          <p:cNvPr id="49" name="Straight Arrow Connector 48"/>
          <p:cNvCxnSpPr>
            <a:stCxn id="48" idx="1"/>
          </p:cNvCxnSpPr>
          <p:nvPr/>
        </p:nvCxnSpPr>
        <p:spPr>
          <a:xfrm flipH="1" flipV="1">
            <a:off x="5562824" y="3180894"/>
            <a:ext cx="238908" cy="3858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1" name="Right Brace 60"/>
          <p:cNvSpPr/>
          <p:nvPr/>
        </p:nvSpPr>
        <p:spPr>
          <a:xfrm>
            <a:off x="5482049" y="3795110"/>
            <a:ext cx="112870" cy="69887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a:p>
        </p:txBody>
      </p:sp>
      <p:sp>
        <p:nvSpPr>
          <p:cNvPr id="62" name="TextBox 61"/>
          <p:cNvSpPr txBox="1"/>
          <p:nvPr/>
        </p:nvSpPr>
        <p:spPr>
          <a:xfrm>
            <a:off x="5801733" y="3933734"/>
            <a:ext cx="1909129" cy="523220"/>
          </a:xfrm>
          <a:prstGeom prst="rect">
            <a:avLst/>
          </a:prstGeom>
          <a:noFill/>
          <a:ln>
            <a:solidFill>
              <a:schemeClr val="accent1"/>
            </a:solidFill>
          </a:ln>
        </p:spPr>
        <p:txBody>
          <a:bodyPr wrap="square" rtlCol="0">
            <a:spAutoFit/>
          </a:bodyPr>
          <a:lstStyle/>
          <a:p>
            <a:r>
              <a:rPr lang="fr-CH" sz="1400" dirty="0" smtClean="0"/>
              <a:t>High r.-</a:t>
            </a:r>
            <a:r>
              <a:rPr lang="fr-CH" sz="1400" dirty="0" err="1" smtClean="0"/>
              <a:t>resistance</a:t>
            </a:r>
            <a:r>
              <a:rPr lang="fr-CH" sz="1400" dirty="0" smtClean="0"/>
              <a:t> for Graphite and Alumina</a:t>
            </a:r>
            <a:endParaRPr lang="fr-CH" sz="1400" dirty="0"/>
          </a:p>
        </p:txBody>
      </p:sp>
      <p:cxnSp>
        <p:nvCxnSpPr>
          <p:cNvPr id="63" name="Straight Arrow Connector 62"/>
          <p:cNvCxnSpPr>
            <a:stCxn id="62" idx="1"/>
          </p:cNvCxnSpPr>
          <p:nvPr/>
        </p:nvCxnSpPr>
        <p:spPr>
          <a:xfrm flipH="1" flipV="1">
            <a:off x="5607117" y="4154226"/>
            <a:ext cx="194616" cy="411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4" name="Right Brace 63"/>
          <p:cNvSpPr/>
          <p:nvPr/>
        </p:nvSpPr>
        <p:spPr>
          <a:xfrm>
            <a:off x="5489930" y="4556589"/>
            <a:ext cx="45719" cy="31257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a:p>
        </p:txBody>
      </p:sp>
      <p:sp>
        <p:nvSpPr>
          <p:cNvPr id="65" name="TextBox 64"/>
          <p:cNvSpPr txBox="1"/>
          <p:nvPr/>
        </p:nvSpPr>
        <p:spPr>
          <a:xfrm>
            <a:off x="5809614" y="4556588"/>
            <a:ext cx="1909129" cy="523220"/>
          </a:xfrm>
          <a:prstGeom prst="rect">
            <a:avLst/>
          </a:prstGeom>
          <a:noFill/>
          <a:ln>
            <a:solidFill>
              <a:schemeClr val="accent1"/>
            </a:solidFill>
          </a:ln>
        </p:spPr>
        <p:txBody>
          <a:bodyPr wrap="square" rtlCol="0">
            <a:spAutoFit/>
          </a:bodyPr>
          <a:lstStyle/>
          <a:p>
            <a:r>
              <a:rPr lang="fr-CH" sz="1400" dirty="0" smtClean="0"/>
              <a:t>The more fillers, the more radio-</a:t>
            </a:r>
            <a:r>
              <a:rPr lang="fr-CH" sz="1400" dirty="0" err="1" smtClean="0"/>
              <a:t>resistant</a:t>
            </a:r>
            <a:endParaRPr lang="fr-CH" sz="1400" dirty="0"/>
          </a:p>
        </p:txBody>
      </p:sp>
      <p:cxnSp>
        <p:nvCxnSpPr>
          <p:cNvPr id="66" name="Straight Arrow Connector 65"/>
          <p:cNvCxnSpPr>
            <a:stCxn id="65" idx="1"/>
          </p:cNvCxnSpPr>
          <p:nvPr/>
        </p:nvCxnSpPr>
        <p:spPr>
          <a:xfrm flipH="1" flipV="1">
            <a:off x="5614998" y="4777080"/>
            <a:ext cx="194616" cy="411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42905" y="4104075"/>
            <a:ext cx="1056171" cy="1061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18743" y="5165648"/>
            <a:ext cx="1361638" cy="255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69492" y="3601152"/>
            <a:ext cx="1260140" cy="401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7" name="Straight Arrow Connector 66"/>
          <p:cNvCxnSpPr>
            <a:stCxn id="65" idx="3"/>
            <a:endCxn id="6147" idx="1"/>
          </p:cNvCxnSpPr>
          <p:nvPr/>
        </p:nvCxnSpPr>
        <p:spPr>
          <a:xfrm flipV="1">
            <a:off x="7718743" y="4634862"/>
            <a:ext cx="124162" cy="1833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9" name="Right Brace 68"/>
          <p:cNvSpPr/>
          <p:nvPr/>
        </p:nvSpPr>
        <p:spPr>
          <a:xfrm>
            <a:off x="5470503" y="4941885"/>
            <a:ext cx="93203" cy="85263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a:p>
        </p:txBody>
      </p:sp>
      <p:sp>
        <p:nvSpPr>
          <p:cNvPr id="70" name="TextBox 69"/>
          <p:cNvSpPr txBox="1"/>
          <p:nvPr/>
        </p:nvSpPr>
        <p:spPr>
          <a:xfrm>
            <a:off x="5874800" y="5634245"/>
            <a:ext cx="2963248" cy="954107"/>
          </a:xfrm>
          <a:prstGeom prst="rect">
            <a:avLst/>
          </a:prstGeom>
          <a:solidFill>
            <a:schemeClr val="bg1"/>
          </a:solidFill>
          <a:ln>
            <a:solidFill>
              <a:schemeClr val="accent1"/>
            </a:solidFill>
          </a:ln>
        </p:spPr>
        <p:txBody>
          <a:bodyPr wrap="square" rtlCol="0">
            <a:spAutoFit/>
          </a:bodyPr>
          <a:lstStyle/>
          <a:p>
            <a:r>
              <a:rPr lang="fr-CH" sz="1400" dirty="0" smtClean="0"/>
              <a:t>Best Radio-</a:t>
            </a:r>
            <a:r>
              <a:rPr lang="fr-CH" sz="1400" dirty="0" err="1" smtClean="0"/>
              <a:t>Resistant</a:t>
            </a:r>
            <a:r>
              <a:rPr lang="fr-CH" sz="1400" dirty="0" smtClean="0"/>
              <a:t> </a:t>
            </a:r>
            <a:r>
              <a:rPr lang="fr-CH" sz="1400" dirty="0" err="1" smtClean="0"/>
              <a:t>materials</a:t>
            </a:r>
            <a:r>
              <a:rPr lang="fr-CH" sz="1400" dirty="0" smtClean="0"/>
              <a:t> are </a:t>
            </a:r>
            <a:r>
              <a:rPr lang="fr-CH" sz="1400" dirty="0" err="1" smtClean="0"/>
              <a:t>obtain</a:t>
            </a:r>
            <a:r>
              <a:rPr lang="fr-CH" sz="1400" dirty="0" smtClean="0"/>
              <a:t> </a:t>
            </a:r>
            <a:r>
              <a:rPr lang="fr-CH" sz="1400" dirty="0" err="1" smtClean="0"/>
              <a:t>with</a:t>
            </a:r>
            <a:r>
              <a:rPr lang="fr-CH" sz="1400" dirty="0" smtClean="0"/>
              <a:t> Glass/</a:t>
            </a:r>
            <a:r>
              <a:rPr lang="fr-CH" sz="1400" b="1" dirty="0" smtClean="0"/>
              <a:t>Silice</a:t>
            </a:r>
            <a:r>
              <a:rPr lang="fr-CH" sz="1400" dirty="0" smtClean="0"/>
              <a:t> (influence of </a:t>
            </a:r>
            <a:r>
              <a:rPr lang="fr-CH" sz="1400" dirty="0" err="1" smtClean="0"/>
              <a:t>boron</a:t>
            </a:r>
            <a:r>
              <a:rPr lang="fr-CH" sz="1400" dirty="0" smtClean="0"/>
              <a:t>) </a:t>
            </a:r>
            <a:r>
              <a:rPr lang="fr-CH" sz="1400" dirty="0" err="1" smtClean="0"/>
              <a:t>fibers</a:t>
            </a:r>
            <a:r>
              <a:rPr lang="fr-CH" sz="1400" dirty="0" smtClean="0"/>
              <a:t> and </a:t>
            </a:r>
            <a:r>
              <a:rPr lang="fr-CH" sz="1400" dirty="0" err="1" smtClean="0"/>
              <a:t>aromatic</a:t>
            </a:r>
            <a:r>
              <a:rPr lang="fr-CH" sz="1400" dirty="0" smtClean="0"/>
              <a:t> </a:t>
            </a:r>
            <a:r>
              <a:rPr lang="fr-CH" sz="1400" dirty="0" err="1" smtClean="0"/>
              <a:t>resins</a:t>
            </a:r>
            <a:r>
              <a:rPr lang="fr-CH" sz="1400" dirty="0" smtClean="0"/>
              <a:t> (</a:t>
            </a:r>
            <a:r>
              <a:rPr lang="fr-CH" sz="1400" b="1" dirty="0" err="1" smtClean="0"/>
              <a:t>Novolac</a:t>
            </a:r>
            <a:r>
              <a:rPr lang="fr-CH" sz="1400" dirty="0" smtClean="0"/>
              <a:t> </a:t>
            </a:r>
            <a:r>
              <a:rPr lang="fr-CH" sz="1400" dirty="0"/>
              <a:t>and </a:t>
            </a:r>
            <a:r>
              <a:rPr lang="fr-CH" sz="1400" b="1" dirty="0" err="1" smtClean="0"/>
              <a:t>glycidyl</a:t>
            </a:r>
            <a:r>
              <a:rPr lang="fr-CH" sz="1400" b="1" dirty="0" smtClean="0"/>
              <a:t>-amine</a:t>
            </a:r>
            <a:r>
              <a:rPr lang="fr-CH" sz="1400" dirty="0" smtClean="0"/>
              <a:t>)</a:t>
            </a:r>
            <a:endParaRPr lang="fr-CH" sz="1400" dirty="0"/>
          </a:p>
        </p:txBody>
      </p:sp>
      <p:cxnSp>
        <p:nvCxnSpPr>
          <p:cNvPr id="71" name="Straight Arrow Connector 70"/>
          <p:cNvCxnSpPr>
            <a:stCxn id="70" idx="1"/>
          </p:cNvCxnSpPr>
          <p:nvPr/>
        </p:nvCxnSpPr>
        <p:spPr>
          <a:xfrm flipH="1" flipV="1">
            <a:off x="5636124" y="5420955"/>
            <a:ext cx="238676" cy="6903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Espace réservé du pied de page 33"/>
          <p:cNvSpPr>
            <a:spLocks noGrp="1"/>
          </p:cNvSpPr>
          <p:nvPr>
            <p:ph type="ftr" sz="quarter" idx="11"/>
          </p:nvPr>
        </p:nvSpPr>
        <p:spPr/>
        <p:txBody>
          <a:bodyPr/>
          <a:lstStyle/>
          <a:p>
            <a:r>
              <a:rPr lang="it-IT" smtClean="0"/>
              <a:t>E. Fornasiere</a:t>
            </a:r>
            <a:endParaRPr lang="en-GB" dirty="0"/>
          </a:p>
        </p:txBody>
      </p:sp>
      <p:sp>
        <p:nvSpPr>
          <p:cNvPr id="3" name="Rectangle 2"/>
          <p:cNvSpPr/>
          <p:nvPr/>
        </p:nvSpPr>
        <p:spPr>
          <a:xfrm>
            <a:off x="395536" y="4869161"/>
            <a:ext cx="5054418" cy="55179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523107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697429867"/>
              </p:ext>
            </p:extLst>
          </p:nvPr>
        </p:nvGraphicFramePr>
        <p:xfrm>
          <a:off x="107504" y="44624"/>
          <a:ext cx="8928992" cy="6696744"/>
        </p:xfrm>
        <a:graphic>
          <a:graphicData uri="http://schemas.openxmlformats.org/drawingml/2006/table">
            <a:tbl>
              <a:tblPr firstRow="1" bandRow="1">
                <a:tableStyleId>{5C22544A-7EE6-4342-B048-85BDC9FD1C3A}</a:tableStyleId>
              </a:tblPr>
              <a:tblGrid>
                <a:gridCol w="4464496"/>
                <a:gridCol w="4464496"/>
              </a:tblGrid>
              <a:tr h="516212">
                <a:tc>
                  <a:txBody>
                    <a:bodyPr/>
                    <a:lstStyle/>
                    <a:p>
                      <a:r>
                        <a:rPr lang="en-GB" dirty="0" smtClean="0"/>
                        <a:t>EPN 1138 with filler</a:t>
                      </a:r>
                      <a:endParaRPr lang="en-GB" dirty="0"/>
                    </a:p>
                  </a:txBody>
                  <a:tcPr/>
                </a:tc>
                <a:tc>
                  <a:txBody>
                    <a:bodyPr/>
                    <a:lstStyle/>
                    <a:p>
                      <a:r>
                        <a:rPr lang="en-GB" dirty="0" smtClean="0"/>
                        <a:t>CY 222 (similar to CY221) with filler</a:t>
                      </a:r>
                      <a:endParaRPr lang="en-GB" dirty="0"/>
                    </a:p>
                  </a:txBody>
                  <a:tcPr/>
                </a:tc>
              </a:tr>
              <a:tr h="3327053">
                <a:tc>
                  <a:txBody>
                    <a:bodyPr/>
                    <a:lstStyle/>
                    <a:p>
                      <a:pPr algn="ctr"/>
                      <a:endParaRPr lang="en-GB" dirty="0"/>
                    </a:p>
                  </a:txBody>
                  <a:tcPr/>
                </a:tc>
                <a:tc>
                  <a:txBody>
                    <a:bodyPr/>
                    <a:lstStyle/>
                    <a:p>
                      <a:endParaRPr lang="en-GB" dirty="0"/>
                    </a:p>
                  </a:txBody>
                  <a:tcPr/>
                </a:tc>
              </a:tr>
              <a:tr h="490630">
                <a:tc>
                  <a:txBody>
                    <a:bodyPr/>
                    <a:lstStyle/>
                    <a:p>
                      <a:r>
                        <a:rPr lang="en-GB" dirty="0" smtClean="0">
                          <a:solidFill>
                            <a:schemeClr val="bg1"/>
                          </a:solidFill>
                        </a:rPr>
                        <a:t>MY745 replaced</a:t>
                      </a:r>
                      <a:r>
                        <a:rPr lang="en-GB" baseline="0" dirty="0" smtClean="0">
                          <a:solidFill>
                            <a:schemeClr val="bg1"/>
                          </a:solidFill>
                        </a:rPr>
                        <a:t> by GY6004 with filler</a:t>
                      </a:r>
                      <a:endParaRPr lang="en-GB" dirty="0">
                        <a:solidFill>
                          <a:schemeClr val="bg1"/>
                        </a:solidFill>
                      </a:endParaRPr>
                    </a:p>
                  </a:txBody>
                  <a:tcPr>
                    <a:solidFill>
                      <a:srgbClr val="0070C0"/>
                    </a:solidFill>
                  </a:tcPr>
                </a:tc>
                <a:tc>
                  <a:txBody>
                    <a:bodyPr/>
                    <a:lstStyle/>
                    <a:p>
                      <a:r>
                        <a:rPr lang="en-GB" dirty="0" smtClean="0">
                          <a:solidFill>
                            <a:schemeClr val="bg1"/>
                          </a:solidFill>
                        </a:rPr>
                        <a:t>Other DGBA with filler</a:t>
                      </a:r>
                      <a:endParaRPr lang="en-GB" dirty="0">
                        <a:solidFill>
                          <a:schemeClr val="bg1"/>
                        </a:solidFill>
                      </a:endParaRPr>
                    </a:p>
                  </a:txBody>
                  <a:tcPr>
                    <a:solidFill>
                      <a:srgbClr val="0070C0"/>
                    </a:solidFill>
                  </a:tcPr>
                </a:tc>
              </a:tr>
              <a:tr h="2362849">
                <a:tc>
                  <a:txBody>
                    <a:bodyPr/>
                    <a:lstStyle/>
                    <a:p>
                      <a:endParaRPr lang="en-GB" dirty="0"/>
                    </a:p>
                  </a:txBody>
                  <a:tcPr/>
                </a:tc>
                <a:tc>
                  <a:txBody>
                    <a:bodyPr/>
                    <a:lstStyle/>
                    <a:p>
                      <a:endParaRPr lang="en-GB" dirty="0"/>
                    </a:p>
                  </a:txBody>
                  <a:tcPr/>
                </a:tc>
              </a:tr>
            </a:tbl>
          </a:graphicData>
        </a:graphic>
      </p:graphicFrame>
      <p:pic>
        <p:nvPicPr>
          <p:cNvPr id="2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3679" y="548680"/>
            <a:ext cx="4550321" cy="3240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own Arrow 1"/>
          <p:cNvSpPr/>
          <p:nvPr/>
        </p:nvSpPr>
        <p:spPr>
          <a:xfrm>
            <a:off x="6444208" y="2420888"/>
            <a:ext cx="1296144"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089" y="4365104"/>
            <a:ext cx="4452912" cy="2376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Down Arrow 29"/>
          <p:cNvSpPr/>
          <p:nvPr/>
        </p:nvSpPr>
        <p:spPr>
          <a:xfrm rot="10800000">
            <a:off x="1638983" y="4950747"/>
            <a:ext cx="1296144"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4905" y="4362959"/>
            <a:ext cx="4471591" cy="1175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3679" y="5661248"/>
            <a:ext cx="4419937" cy="10801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Down Arrow 32"/>
          <p:cNvSpPr/>
          <p:nvPr/>
        </p:nvSpPr>
        <p:spPr>
          <a:xfrm>
            <a:off x="6516216" y="5409220"/>
            <a:ext cx="1296144"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Content Placeholder 6"/>
          <p:cNvSpPr txBox="1">
            <a:spLocks/>
          </p:cNvSpPr>
          <p:nvPr/>
        </p:nvSpPr>
        <p:spPr>
          <a:xfrm>
            <a:off x="611560" y="4653136"/>
            <a:ext cx="8229600" cy="1972816"/>
          </a:xfrm>
          <a:prstGeom prst="rect">
            <a:avLst/>
          </a:prstGeom>
          <a:solidFill>
            <a:schemeClr val="accent6">
              <a:lumMod val="60000"/>
              <a:lumOff val="40000"/>
            </a:schemeClr>
          </a:solidFill>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dirty="0" smtClean="0"/>
              <a:t>MQW</a:t>
            </a:r>
          </a:p>
          <a:p>
            <a:pPr>
              <a:buFontTx/>
              <a:buChar char="-"/>
            </a:pPr>
            <a:r>
              <a:rPr lang="en-GB" dirty="0" smtClean="0"/>
              <a:t>The pure resin mix used shall keep substantial mechanical properties at least till 15-20 </a:t>
            </a:r>
            <a:r>
              <a:rPr lang="en-GB" dirty="0" err="1" smtClean="0"/>
              <a:t>MGy</a:t>
            </a:r>
            <a:endParaRPr lang="en-GB" dirty="0" smtClean="0"/>
          </a:p>
          <a:p>
            <a:pPr>
              <a:buFontTx/>
              <a:buChar char="-"/>
            </a:pPr>
            <a:r>
              <a:rPr lang="en-GB" dirty="0" smtClean="0"/>
              <a:t>Presence of glass fibre shall increase the  substantial mechanical properties at least to 40-50 </a:t>
            </a:r>
            <a:r>
              <a:rPr lang="en-GB" dirty="0" err="1" smtClean="0"/>
              <a:t>MGy</a:t>
            </a:r>
            <a:endParaRPr lang="en-GB" dirty="0" smtClean="0"/>
          </a:p>
          <a:p>
            <a:pPr>
              <a:buFontTx/>
              <a:buChar char="-"/>
            </a:pPr>
            <a:endParaRPr lang="en-GB" dirty="0" smtClean="0"/>
          </a:p>
          <a:p>
            <a:pPr>
              <a:buFontTx/>
              <a:buChar char="-"/>
            </a:pPr>
            <a:endParaRPr lang="en-GB" dirty="0"/>
          </a:p>
        </p:txBody>
      </p:sp>
      <p:pic>
        <p:nvPicPr>
          <p:cNvPr id="307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548680"/>
            <a:ext cx="2686050" cy="771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2456680"/>
            <a:ext cx="4615252" cy="1404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9569" y="1268760"/>
            <a:ext cx="4525683" cy="1211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2295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562"/>
            <a:ext cx="8229600" cy="522118"/>
          </a:xfrm>
        </p:spPr>
        <p:txBody>
          <a:bodyPr>
            <a:normAutofit fontScale="90000"/>
          </a:bodyPr>
          <a:lstStyle/>
          <a:p>
            <a:r>
              <a:rPr lang="en-GB" dirty="0" smtClean="0"/>
              <a:t>Spacers resins </a:t>
            </a:r>
            <a:endParaRPr lang="en-GB" dirty="0"/>
          </a:p>
        </p:txBody>
      </p:sp>
      <p:sp>
        <p:nvSpPr>
          <p:cNvPr id="3" name="Content Placeholder 2"/>
          <p:cNvSpPr>
            <a:spLocks noGrp="1"/>
          </p:cNvSpPr>
          <p:nvPr>
            <p:ph idx="1"/>
          </p:nvPr>
        </p:nvSpPr>
        <p:spPr>
          <a:xfrm>
            <a:off x="0" y="476672"/>
            <a:ext cx="9144000" cy="648072"/>
          </a:xfrm>
        </p:spPr>
        <p:txBody>
          <a:bodyPr>
            <a:normAutofit fontScale="62500" lnSpcReduction="20000"/>
          </a:bodyPr>
          <a:lstStyle/>
          <a:p>
            <a:r>
              <a:rPr lang="en-GB" dirty="0" smtClean="0"/>
              <a:t>Composition </a:t>
            </a:r>
          </a:p>
          <a:p>
            <a:pPr lvl="1"/>
            <a:r>
              <a:rPr lang="en-GB" dirty="0" smtClean="0"/>
              <a:t>HD polyethylene pipes  filled with</a:t>
            </a:r>
          </a:p>
          <a:p>
            <a:pPr lvl="1"/>
            <a:endParaRPr lang="en-GB" dirty="0" smtClean="0"/>
          </a:p>
          <a:p>
            <a:pPr lvl="1"/>
            <a:endParaRPr lang="en-GB" dirty="0" smtClean="0"/>
          </a:p>
          <a:p>
            <a:pPr lvl="1"/>
            <a:endParaRPr lang="en-GB" dirty="0"/>
          </a:p>
          <a:p>
            <a:pPr marL="457200" lvl="1" indent="0">
              <a:buNone/>
            </a:pPr>
            <a:endParaRPr lang="en-GB" dirty="0" smtClean="0"/>
          </a:p>
        </p:txBody>
      </p:sp>
      <p:graphicFrame>
        <p:nvGraphicFramePr>
          <p:cNvPr id="4" name="Table 3"/>
          <p:cNvGraphicFramePr>
            <a:graphicFrameLocks noGrp="1"/>
          </p:cNvGraphicFramePr>
          <p:nvPr>
            <p:extLst>
              <p:ext uri="{D42A27DB-BD31-4B8C-83A1-F6EECF244321}">
                <p14:modId xmlns:p14="http://schemas.microsoft.com/office/powerpoint/2010/main" val="4199722862"/>
              </p:ext>
            </p:extLst>
          </p:nvPr>
        </p:nvGraphicFramePr>
        <p:xfrm>
          <a:off x="107504" y="1052736"/>
          <a:ext cx="9036496" cy="1275246"/>
        </p:xfrm>
        <a:graphic>
          <a:graphicData uri="http://schemas.openxmlformats.org/drawingml/2006/table">
            <a:tbl>
              <a:tblPr firstRow="1" bandRow="1">
                <a:tableStyleId>{5C22544A-7EE6-4342-B048-85BDC9FD1C3A}</a:tableStyleId>
              </a:tblPr>
              <a:tblGrid>
                <a:gridCol w="1512168"/>
                <a:gridCol w="1008112"/>
                <a:gridCol w="6516216"/>
              </a:tblGrid>
              <a:tr h="243241">
                <a:tc>
                  <a:txBody>
                    <a:bodyPr/>
                    <a:lstStyle/>
                    <a:p>
                      <a:r>
                        <a:rPr lang="en-GB" sz="1400" dirty="0" smtClean="0"/>
                        <a:t>Ingredient</a:t>
                      </a:r>
                      <a:endParaRPr lang="en-GB" sz="1400" dirty="0"/>
                    </a:p>
                  </a:txBody>
                  <a:tcPr/>
                </a:tc>
                <a:tc>
                  <a:txBody>
                    <a:bodyPr/>
                    <a:lstStyle/>
                    <a:p>
                      <a:r>
                        <a:rPr lang="en-GB" sz="1400" dirty="0" smtClean="0"/>
                        <a:t>Quantity</a:t>
                      </a:r>
                      <a:endParaRPr lang="en-GB" sz="1400" dirty="0"/>
                    </a:p>
                  </a:txBody>
                  <a:tcPr/>
                </a:tc>
                <a:tc>
                  <a:txBody>
                    <a:bodyPr/>
                    <a:lstStyle/>
                    <a:p>
                      <a:r>
                        <a:rPr lang="en-GB" sz="1400" dirty="0" smtClean="0"/>
                        <a:t>Description </a:t>
                      </a:r>
                      <a:endParaRPr lang="en-GB" sz="1400" dirty="0"/>
                    </a:p>
                  </a:txBody>
                  <a:tcPr/>
                </a:tc>
              </a:tr>
              <a:tr h="332823">
                <a:tc>
                  <a:txBody>
                    <a:bodyPr/>
                    <a:lstStyle/>
                    <a:p>
                      <a:r>
                        <a:rPr lang="en-GB" sz="1400" dirty="0" smtClean="0"/>
                        <a:t>EPON 826 </a:t>
                      </a:r>
                      <a:endParaRPr lang="en-GB" sz="1400" dirty="0"/>
                    </a:p>
                  </a:txBody>
                  <a:tcPr/>
                </a:tc>
                <a:tc>
                  <a:txBody>
                    <a:bodyPr/>
                    <a:lstStyle/>
                    <a:p>
                      <a:r>
                        <a:rPr lang="en-GB" sz="1400" dirty="0" smtClean="0"/>
                        <a:t>22 kg</a:t>
                      </a:r>
                      <a:endParaRPr lang="en-GB" sz="1400" dirty="0"/>
                    </a:p>
                  </a:txBody>
                  <a:tcPr/>
                </a:tc>
                <a:tc>
                  <a:txBody>
                    <a:bodyPr/>
                    <a:lstStyle/>
                    <a:p>
                      <a:r>
                        <a:rPr lang="en-GB" sz="1400" b="0" i="0" u="none" strike="noStrike" kern="1200" baseline="0" dirty="0" smtClean="0">
                          <a:solidFill>
                            <a:schemeClr val="dk1"/>
                          </a:solidFill>
                          <a:latin typeface="+mn-lt"/>
                          <a:ea typeface="+mn-ea"/>
                          <a:cs typeface="+mn-cs"/>
                        </a:rPr>
                        <a:t>Low viscosity, liquid </a:t>
                      </a:r>
                      <a:r>
                        <a:rPr lang="en-GB" sz="1400" b="0" i="0" u="none" strike="noStrike" kern="1200" baseline="0" dirty="0" err="1" smtClean="0">
                          <a:solidFill>
                            <a:schemeClr val="dk1"/>
                          </a:solidFill>
                          <a:latin typeface="+mn-lt"/>
                          <a:ea typeface="+mn-ea"/>
                          <a:cs typeface="+mn-cs"/>
                        </a:rPr>
                        <a:t>bisphenol</a:t>
                      </a:r>
                      <a:r>
                        <a:rPr lang="en-GB" sz="1400" b="0" i="0" u="none" strike="noStrike" kern="1200" baseline="0" dirty="0" smtClean="0">
                          <a:solidFill>
                            <a:schemeClr val="dk1"/>
                          </a:solidFill>
                          <a:latin typeface="+mn-lt"/>
                          <a:ea typeface="+mn-ea"/>
                          <a:cs typeface="+mn-cs"/>
                        </a:rPr>
                        <a:t> A based epoxy resin.</a:t>
                      </a:r>
                      <a:endParaRPr lang="en-GB" sz="1400" dirty="0"/>
                    </a:p>
                  </a:txBody>
                  <a:tcPr/>
                </a:tc>
              </a:tr>
              <a:tr h="243241">
                <a:tc>
                  <a:txBody>
                    <a:bodyPr/>
                    <a:lstStyle/>
                    <a:p>
                      <a:r>
                        <a:rPr lang="en-GB" sz="1400" dirty="0" smtClean="0"/>
                        <a:t>RP 1500 </a:t>
                      </a:r>
                      <a:endParaRPr lang="en-GB" sz="1400" dirty="0"/>
                    </a:p>
                  </a:txBody>
                  <a:tcPr/>
                </a:tc>
                <a:tc>
                  <a:txBody>
                    <a:bodyPr/>
                    <a:lstStyle/>
                    <a:p>
                      <a:r>
                        <a:rPr lang="en-GB" sz="1400" dirty="0" smtClean="0"/>
                        <a:t>3kg</a:t>
                      </a:r>
                      <a:endParaRPr lang="en-GB" sz="1400" dirty="0"/>
                    </a:p>
                  </a:txBody>
                  <a:tcPr/>
                </a:tc>
                <a:tc>
                  <a:txBody>
                    <a:bodyPr/>
                    <a:lstStyle/>
                    <a:p>
                      <a:r>
                        <a:rPr lang="en-GB" sz="1400" dirty="0" err="1" smtClean="0"/>
                        <a:t>Tetramine</a:t>
                      </a:r>
                      <a:r>
                        <a:rPr lang="en-GB" sz="1400" dirty="0" smtClean="0"/>
                        <a:t> hardener</a:t>
                      </a:r>
                      <a:endParaRPr lang="en-GB" sz="1400" dirty="0"/>
                    </a:p>
                  </a:txBody>
                  <a:tcPr/>
                </a:tc>
              </a:tr>
              <a:tr h="332823">
                <a:tc>
                  <a:txBody>
                    <a:bodyPr/>
                    <a:lstStyle/>
                    <a:p>
                      <a:r>
                        <a:rPr lang="en-GB" sz="1400" dirty="0" smtClean="0"/>
                        <a:t>MIN-SIL 120 F </a:t>
                      </a:r>
                      <a:endParaRPr lang="en-GB" sz="1400" dirty="0"/>
                    </a:p>
                  </a:txBody>
                  <a:tcPr/>
                </a:tc>
                <a:tc>
                  <a:txBody>
                    <a:bodyPr/>
                    <a:lstStyle/>
                    <a:p>
                      <a:r>
                        <a:rPr lang="en-GB" sz="1400" dirty="0" smtClean="0"/>
                        <a:t> 17 kg</a:t>
                      </a:r>
                      <a:endParaRPr lang="en-GB" sz="1400" dirty="0"/>
                    </a:p>
                  </a:txBody>
                  <a:tcPr/>
                </a:tc>
                <a:tc>
                  <a:txBody>
                    <a:bodyPr/>
                    <a:lstStyle/>
                    <a:p>
                      <a:r>
                        <a:rPr lang="en-GB" sz="1400" dirty="0" smtClean="0"/>
                        <a:t>Fused</a:t>
                      </a:r>
                      <a:r>
                        <a:rPr lang="en-GB" sz="1400" baseline="0" dirty="0" smtClean="0"/>
                        <a:t> silica particles 50% diameter smaller than 0.044 mm</a:t>
                      </a:r>
                      <a:endParaRPr lang="en-GB" sz="1400" dirty="0"/>
                    </a:p>
                  </a:txBody>
                  <a:tcPr/>
                </a:tc>
              </a:tr>
            </a:tbl>
          </a:graphicData>
        </a:graphic>
      </p:graphicFrame>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20272" y="0"/>
            <a:ext cx="2123728" cy="1545107"/>
          </a:xfrm>
          <a:prstGeom prst="rect">
            <a:avLst/>
          </a:prstGeom>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52" y="2314416"/>
            <a:ext cx="3154592" cy="4543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oup 7"/>
          <p:cNvGrpSpPr/>
          <p:nvPr/>
        </p:nvGrpSpPr>
        <p:grpSpPr>
          <a:xfrm>
            <a:off x="5614642" y="2398504"/>
            <a:ext cx="3529358" cy="4459496"/>
            <a:chOff x="4391473" y="116633"/>
            <a:chExt cx="4795074" cy="5683632"/>
          </a:xfrm>
        </p:grpSpPr>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116633"/>
              <a:ext cx="4283967"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34019" y="4941168"/>
              <a:ext cx="4752528" cy="8590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91473" y="2924944"/>
              <a:ext cx="4752527" cy="1584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4860032" y="548680"/>
              <a:ext cx="4104456" cy="198937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523776" y="2780928"/>
              <a:ext cx="4573015" cy="17281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 name="Right Arrow 13"/>
          <p:cNvSpPr/>
          <p:nvPr/>
        </p:nvSpPr>
        <p:spPr>
          <a:xfrm>
            <a:off x="3131840" y="6237312"/>
            <a:ext cx="237626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Arrow 14"/>
          <p:cNvSpPr/>
          <p:nvPr/>
        </p:nvSpPr>
        <p:spPr>
          <a:xfrm rot="5400000">
            <a:off x="7192040" y="5798876"/>
            <a:ext cx="323819"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3059832" y="3483846"/>
            <a:ext cx="2448272"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Assume a limit of</a:t>
            </a:r>
          </a:p>
          <a:p>
            <a:pPr algn="ctr"/>
            <a:r>
              <a:rPr lang="en-GB" dirty="0" smtClean="0"/>
              <a:t> 20 </a:t>
            </a:r>
            <a:r>
              <a:rPr lang="en-GB" dirty="0" err="1" smtClean="0"/>
              <a:t>MGy</a:t>
            </a:r>
            <a:endParaRPr lang="en-GB" dirty="0"/>
          </a:p>
        </p:txBody>
      </p:sp>
    </p:spTree>
    <p:extLst>
      <p:ext uri="{BB962C8B-B14F-4D97-AF65-F5344CB8AC3E}">
        <p14:creationId xmlns:p14="http://schemas.microsoft.com/office/powerpoint/2010/main" val="409466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520" y="274638"/>
            <a:ext cx="9252520" cy="1143000"/>
          </a:xfrm>
        </p:spPr>
        <p:txBody>
          <a:bodyPr>
            <a:normAutofit fontScale="90000"/>
          </a:bodyPr>
          <a:lstStyle/>
          <a:p>
            <a:r>
              <a:rPr lang="en-GB" dirty="0" smtClean="0"/>
              <a:t> MBW BINP used resin. </a:t>
            </a:r>
            <a:br>
              <a:rPr lang="en-GB" dirty="0" smtClean="0"/>
            </a:br>
            <a:r>
              <a:rPr lang="en-GB" sz="2200" dirty="0" smtClean="0"/>
              <a:t>We looked at molecule and there is good indication that it should radiation hard as witnessed by the tests and we assume stresses of the order of 10 </a:t>
            </a:r>
            <a:r>
              <a:rPr lang="en-GB" sz="2200" dirty="0" err="1" smtClean="0"/>
              <a:t>MPa</a:t>
            </a:r>
            <a:endParaRPr lang="en-GB" sz="2200" dirty="0"/>
          </a:p>
        </p:txBody>
      </p:sp>
      <p:sp>
        <p:nvSpPr>
          <p:cNvPr id="3" name="Content Placeholder 2"/>
          <p:cNvSpPr>
            <a:spLocks noGrp="1"/>
          </p:cNvSpPr>
          <p:nvPr>
            <p:ph idx="1"/>
          </p:nvPr>
        </p:nvSpPr>
        <p:spPr/>
        <p:txBody>
          <a:bodyPr/>
          <a:lstStyle/>
          <a:p>
            <a:endParaRPr lang="en-GB"/>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454028"/>
            <a:ext cx="8784976" cy="540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6"/>
          <p:cNvSpPr txBox="1">
            <a:spLocks/>
          </p:cNvSpPr>
          <p:nvPr/>
        </p:nvSpPr>
        <p:spPr>
          <a:xfrm>
            <a:off x="899592" y="4509120"/>
            <a:ext cx="7797552" cy="1756791"/>
          </a:xfrm>
          <a:prstGeom prst="rect">
            <a:avLst/>
          </a:prstGeom>
          <a:solidFill>
            <a:schemeClr val="bg1"/>
          </a:solidFill>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dirty="0" smtClean="0"/>
              <a:t>MBW</a:t>
            </a:r>
          </a:p>
          <a:p>
            <a:pPr>
              <a:buFontTx/>
              <a:buChar char="-"/>
            </a:pPr>
            <a:r>
              <a:rPr lang="en-GB" dirty="0" smtClean="0"/>
              <a:t>The pure resin mix used shall keep substantial mechanical properties at least till 50-60 (10 </a:t>
            </a:r>
            <a:r>
              <a:rPr lang="en-GB" dirty="0" err="1" smtClean="0"/>
              <a:t>MPa</a:t>
            </a:r>
            <a:r>
              <a:rPr lang="en-GB" dirty="0" smtClean="0"/>
              <a:t>)</a:t>
            </a:r>
          </a:p>
          <a:p>
            <a:pPr>
              <a:buFontTx/>
              <a:buChar char="-"/>
            </a:pPr>
            <a:r>
              <a:rPr lang="en-GB" dirty="0" smtClean="0"/>
              <a:t>Presence of fibre glass should probably extend life till 70-80 </a:t>
            </a:r>
            <a:r>
              <a:rPr lang="en-GB" dirty="0" err="1" smtClean="0"/>
              <a:t>MGy</a:t>
            </a:r>
            <a:r>
              <a:rPr lang="en-GB" dirty="0" smtClean="0"/>
              <a:t> </a:t>
            </a:r>
          </a:p>
          <a:p>
            <a:pPr>
              <a:buFontTx/>
              <a:buChar char="-"/>
            </a:pPr>
            <a:endParaRPr lang="en-GB" dirty="0" smtClean="0"/>
          </a:p>
          <a:p>
            <a:pPr>
              <a:buFontTx/>
              <a:buChar char="-"/>
            </a:pPr>
            <a:endParaRPr lang="en-GB" dirty="0"/>
          </a:p>
        </p:txBody>
      </p:sp>
    </p:spTree>
    <p:extLst>
      <p:ext uri="{BB962C8B-B14F-4D97-AF65-F5344CB8AC3E}">
        <p14:creationId xmlns:p14="http://schemas.microsoft.com/office/powerpoint/2010/main" val="4233286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826" y="0"/>
            <a:ext cx="8382000" cy="960438"/>
          </a:xfrm>
        </p:spPr>
        <p:txBody>
          <a:bodyPr>
            <a:normAutofit/>
          </a:bodyPr>
          <a:lstStyle/>
          <a:p>
            <a:r>
              <a:rPr lang="en-GB" sz="3600" dirty="0">
                <a:solidFill>
                  <a:prstClr val="black"/>
                </a:solidFill>
              </a:rPr>
              <a:t>T</a:t>
            </a:r>
            <a:r>
              <a:rPr lang="en-GB" sz="3600" dirty="0" smtClean="0">
                <a:solidFill>
                  <a:prstClr val="black"/>
                </a:solidFill>
              </a:rPr>
              <a:t>ype of deposition map</a:t>
            </a:r>
            <a:endParaRPr lang="en-GB" sz="3600" dirty="0"/>
          </a:p>
        </p:txBody>
      </p:sp>
      <p:pic>
        <p:nvPicPr>
          <p:cNvPr id="5122" name="Picture 2" descr="\\cern.ch\dfs\Users\e\eskordis\Desktop\CollimationReviewPlots\WarmMagnets\MQWE2dCrossSectionAllGe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92697"/>
            <a:ext cx="4283968" cy="285973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343400" y="908720"/>
            <a:ext cx="228600" cy="1676400"/>
          </a:xfrm>
          <a:prstGeom prst="rect">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noAutofit/>
          </a:bodyPr>
          <a:lstStyle/>
          <a:p>
            <a:pPr algn="ctr"/>
            <a:r>
              <a:rPr lang="en-GB" dirty="0" smtClean="0">
                <a:solidFill>
                  <a:schemeClr val="tx1"/>
                </a:solidFill>
              </a:rPr>
              <a:t>Dose (</a:t>
            </a:r>
            <a:r>
              <a:rPr lang="en-GB" dirty="0" err="1" smtClean="0">
                <a:solidFill>
                  <a:schemeClr val="tx1"/>
                </a:solidFill>
              </a:rPr>
              <a:t>MGy</a:t>
            </a:r>
            <a:r>
              <a:rPr lang="en-GB" dirty="0" smtClean="0">
                <a:solidFill>
                  <a:schemeClr val="tx1"/>
                </a:solidFill>
              </a:rPr>
              <a:t>)</a:t>
            </a:r>
            <a:endParaRPr lang="en-GB" dirty="0">
              <a:solidFill>
                <a:schemeClr val="tx1"/>
              </a:solidFill>
            </a:endParaRPr>
          </a:p>
        </p:txBody>
      </p:sp>
      <p:sp>
        <p:nvSpPr>
          <p:cNvPr id="7" name="TextBox 6"/>
          <p:cNvSpPr txBox="1"/>
          <p:nvPr/>
        </p:nvSpPr>
        <p:spPr>
          <a:xfrm>
            <a:off x="0" y="6211669"/>
            <a:ext cx="9144000" cy="646331"/>
          </a:xfrm>
          <a:prstGeom prst="rect">
            <a:avLst/>
          </a:prstGeom>
          <a:noFill/>
        </p:spPr>
        <p:txBody>
          <a:bodyPr wrap="square" rtlCol="0">
            <a:spAutoFit/>
          </a:bodyPr>
          <a:lstStyle/>
          <a:p>
            <a:pPr algn="ctr"/>
            <a:r>
              <a:rPr lang="en-GB" dirty="0" smtClean="0"/>
              <a:t>Normalization: 1.15  10</a:t>
            </a:r>
            <a:r>
              <a:rPr lang="en-GB" baseline="30000" dirty="0" smtClean="0"/>
              <a:t>16</a:t>
            </a:r>
            <a:r>
              <a:rPr lang="en-GB" dirty="0" smtClean="0"/>
              <a:t> p (30-50 fb</a:t>
            </a:r>
            <a:r>
              <a:rPr lang="en-GB" baseline="30000" dirty="0" smtClean="0"/>
              <a:t>-1 </a:t>
            </a:r>
            <a:r>
              <a:rPr lang="en-GB" dirty="0" smtClean="0"/>
              <a:t>). </a:t>
            </a:r>
          </a:p>
          <a:p>
            <a:pPr algn="ctr"/>
            <a:r>
              <a:rPr lang="en-GB" b="1" u="sng" dirty="0" smtClean="0"/>
              <a:t>Computations with E 6.5 </a:t>
            </a:r>
            <a:r>
              <a:rPr lang="en-GB" b="1" u="sng" dirty="0" err="1" smtClean="0"/>
              <a:t>TeV</a:t>
            </a:r>
            <a:r>
              <a:rPr lang="en-GB" b="1" u="sng" dirty="0" smtClean="0"/>
              <a:t> relaxed collimator settings</a:t>
            </a:r>
            <a:endParaRPr lang="en-GB" b="1" u="sng" baseline="30000" dirty="0" smtClean="0"/>
          </a:p>
        </p:txBody>
      </p:sp>
      <p:pic>
        <p:nvPicPr>
          <p:cNvPr id="6" name="Picture 2" descr="\\cern.ch\dfs\Users\e\eskordis\Desktop\CollimationReviewPlots\WarmMagnets\MQWEFrontC.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761" y="332656"/>
            <a:ext cx="4032448" cy="4032448"/>
          </a:xfrm>
          <a:prstGeom prst="rect">
            <a:avLst/>
          </a:prstGeom>
          <a:solidFill>
            <a:schemeClr val="bg1"/>
          </a:solidFill>
        </p:spPr>
      </p:pic>
      <p:grpSp>
        <p:nvGrpSpPr>
          <p:cNvPr id="8" name="Group 7"/>
          <p:cNvGrpSpPr/>
          <p:nvPr/>
        </p:nvGrpSpPr>
        <p:grpSpPr>
          <a:xfrm>
            <a:off x="4457700" y="3501008"/>
            <a:ext cx="4578525" cy="2907142"/>
            <a:chOff x="914399" y="1353967"/>
            <a:chExt cx="7848601" cy="5063778"/>
          </a:xfrm>
        </p:grpSpPr>
        <p:pic>
          <p:nvPicPr>
            <p:cNvPr id="9" name="Picture 2" descr="\\cern.ch\dfs\Users\e\eskordis\Desktop\CollimationReviewPlots\WarmMagnets\MBWB2dCrossSectio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399" y="1353967"/>
              <a:ext cx="7585699" cy="5063778"/>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8534400" y="2743200"/>
              <a:ext cx="228600" cy="1676400"/>
            </a:xfrm>
            <a:prstGeom prst="rect">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noAutofit/>
            </a:bodyPr>
            <a:lstStyle/>
            <a:p>
              <a:pPr algn="ctr"/>
              <a:r>
                <a:rPr lang="en-GB" dirty="0" smtClean="0">
                  <a:solidFill>
                    <a:schemeClr val="tx1"/>
                  </a:solidFill>
                </a:rPr>
                <a:t>Dose (</a:t>
              </a:r>
              <a:r>
                <a:rPr lang="en-GB" dirty="0" err="1" smtClean="0">
                  <a:solidFill>
                    <a:schemeClr val="tx1"/>
                  </a:solidFill>
                </a:rPr>
                <a:t>MGy</a:t>
              </a:r>
              <a:r>
                <a:rPr lang="en-GB" dirty="0" smtClean="0">
                  <a:solidFill>
                    <a:schemeClr val="tx1"/>
                  </a:solidFill>
                </a:rPr>
                <a:t>)</a:t>
              </a:r>
              <a:endParaRPr lang="en-GB" dirty="0">
                <a:solidFill>
                  <a:schemeClr val="tx1"/>
                </a:solidFill>
              </a:endParaRPr>
            </a:p>
          </p:txBody>
        </p:sp>
      </p:grpSp>
    </p:spTree>
    <p:extLst>
      <p:ext uri="{BB962C8B-B14F-4D97-AF65-F5344CB8AC3E}">
        <p14:creationId xmlns:p14="http://schemas.microsoft.com/office/powerpoint/2010/main" val="2233955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 y="3777721"/>
            <a:ext cx="4499217" cy="3080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525895" y="1341"/>
            <a:ext cx="8229600" cy="691355"/>
          </a:xfrm>
        </p:spPr>
        <p:txBody>
          <a:bodyPr>
            <a:normAutofit fontScale="90000"/>
          </a:bodyPr>
          <a:lstStyle/>
          <a:p>
            <a:r>
              <a:rPr lang="en-GB" dirty="0" smtClean="0"/>
              <a:t>Analysis exp. data point 3 and point 7</a:t>
            </a:r>
            <a:endParaRPr lang="en-GB" dirty="0"/>
          </a:p>
        </p:txBody>
      </p:sp>
      <p:grpSp>
        <p:nvGrpSpPr>
          <p:cNvPr id="6" name="Group 5"/>
          <p:cNvGrpSpPr/>
          <p:nvPr/>
        </p:nvGrpSpPr>
        <p:grpSpPr>
          <a:xfrm>
            <a:off x="4499992" y="3777721"/>
            <a:ext cx="4644008" cy="3080279"/>
            <a:chOff x="4499992" y="3821656"/>
            <a:chExt cx="4644008" cy="3036344"/>
          </a:xfrm>
        </p:grpSpPr>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9992" y="3821656"/>
              <a:ext cx="4644008" cy="303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8748464" y="5963958"/>
              <a:ext cx="288032"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 name="Rectangle 7"/>
          <p:cNvSpPr/>
          <p:nvPr/>
        </p:nvSpPr>
        <p:spPr>
          <a:xfrm>
            <a:off x="281196" y="3861048"/>
            <a:ext cx="1284994"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smtClean="0"/>
              <a:t>RP survey IP3</a:t>
            </a:r>
            <a:endParaRPr lang="en-GB" sz="1500" dirty="0"/>
          </a:p>
        </p:txBody>
      </p:sp>
      <p:sp>
        <p:nvSpPr>
          <p:cNvPr id="79" name="Rectangle 78"/>
          <p:cNvSpPr/>
          <p:nvPr/>
        </p:nvSpPr>
        <p:spPr>
          <a:xfrm>
            <a:off x="6029374" y="3796573"/>
            <a:ext cx="1433941" cy="2084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smtClean="0"/>
              <a:t>RP survey IP7</a:t>
            </a:r>
            <a:endParaRPr lang="en-GB" sz="1500" dirty="0"/>
          </a:p>
        </p:txBody>
      </p:sp>
      <p:sp>
        <p:nvSpPr>
          <p:cNvPr id="34" name="Rectangle 33"/>
          <p:cNvSpPr/>
          <p:nvPr/>
        </p:nvSpPr>
        <p:spPr>
          <a:xfrm>
            <a:off x="6063396" y="4149080"/>
            <a:ext cx="1184226"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7R/7L=B2/B1</a:t>
            </a:r>
            <a:endParaRPr lang="en-GB" sz="1400" dirty="0"/>
          </a:p>
        </p:txBody>
      </p:sp>
      <p:sp>
        <p:nvSpPr>
          <p:cNvPr id="78" name="Rectangle 77"/>
          <p:cNvSpPr/>
          <p:nvPr/>
        </p:nvSpPr>
        <p:spPr>
          <a:xfrm>
            <a:off x="303492" y="4291310"/>
            <a:ext cx="1184226"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3R/3L=B2/B1</a:t>
            </a:r>
            <a:endParaRPr lang="en-GB" sz="1400" dirty="0"/>
          </a:p>
        </p:txBody>
      </p:sp>
      <p:grpSp>
        <p:nvGrpSpPr>
          <p:cNvPr id="38" name="Group 37"/>
          <p:cNvGrpSpPr/>
          <p:nvPr/>
        </p:nvGrpSpPr>
        <p:grpSpPr>
          <a:xfrm>
            <a:off x="4572000" y="771714"/>
            <a:ext cx="4493316" cy="2945318"/>
            <a:chOff x="6676" y="718278"/>
            <a:chExt cx="4493316" cy="2945318"/>
          </a:xfrm>
        </p:grpSpPr>
        <p:grpSp>
          <p:nvGrpSpPr>
            <p:cNvPr id="55" name="Group 54"/>
            <p:cNvGrpSpPr>
              <a:grpSpLocks noChangeAspect="1"/>
            </p:cNvGrpSpPr>
            <p:nvPr/>
          </p:nvGrpSpPr>
          <p:grpSpPr>
            <a:xfrm>
              <a:off x="6676" y="718278"/>
              <a:ext cx="4277292" cy="2945318"/>
              <a:chOff x="350103" y="692696"/>
              <a:chExt cx="8470369" cy="5832648"/>
            </a:xfrm>
          </p:grpSpPr>
          <p:pic>
            <p:nvPicPr>
              <p:cNvPr id="56" name="Picture 5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1648" y="692696"/>
                <a:ext cx="3555479" cy="2747416"/>
              </a:xfrm>
              <a:prstGeom prst="rect">
                <a:avLst/>
              </a:prstGeom>
              <a:ln>
                <a:noFill/>
              </a:ln>
            </p:spPr>
          </p:pic>
          <p:grpSp>
            <p:nvGrpSpPr>
              <p:cNvPr id="57" name="Group 56"/>
              <p:cNvGrpSpPr/>
              <p:nvPr/>
            </p:nvGrpSpPr>
            <p:grpSpPr>
              <a:xfrm>
                <a:off x="350103" y="863408"/>
                <a:ext cx="8470369" cy="5661936"/>
                <a:chOff x="350103" y="863408"/>
                <a:chExt cx="8470369" cy="5661936"/>
              </a:xfrm>
            </p:grpSpPr>
            <p:grpSp>
              <p:nvGrpSpPr>
                <p:cNvPr id="58" name="Group 57"/>
                <p:cNvGrpSpPr/>
                <p:nvPr/>
              </p:nvGrpSpPr>
              <p:grpSpPr>
                <a:xfrm>
                  <a:off x="559082" y="3948742"/>
                  <a:ext cx="3641471" cy="2568606"/>
                  <a:chOff x="467544" y="4077072"/>
                  <a:chExt cx="3845732" cy="2733433"/>
                </a:xfrm>
              </p:grpSpPr>
              <p:pic>
                <p:nvPicPr>
                  <p:cNvPr id="72" name="Picture 7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544" y="4077072"/>
                    <a:ext cx="3528392" cy="2733433"/>
                  </a:xfrm>
                  <a:prstGeom prst="rect">
                    <a:avLst/>
                  </a:prstGeom>
                </p:spPr>
              </p:pic>
              <p:sp>
                <p:nvSpPr>
                  <p:cNvPr id="73" name="TextBox 72"/>
                  <p:cNvSpPr txBox="1"/>
                  <p:nvPr/>
                </p:nvSpPr>
                <p:spPr>
                  <a:xfrm>
                    <a:off x="2761613" y="5671988"/>
                    <a:ext cx="1472422" cy="518883"/>
                  </a:xfrm>
                  <a:prstGeom prst="rect">
                    <a:avLst/>
                  </a:prstGeom>
                  <a:noFill/>
                </p:spPr>
                <p:txBody>
                  <a:bodyPr wrap="none" rtlCol="0">
                    <a:spAutoFit/>
                  </a:bodyPr>
                  <a:lstStyle/>
                  <a:p>
                    <a:r>
                      <a:rPr lang="en-US" sz="1000" dirty="0" smtClean="0"/>
                      <a:t>297.4 </a:t>
                    </a:r>
                    <a:r>
                      <a:rPr lang="en-US" sz="1000" dirty="0" err="1" smtClean="0"/>
                      <a:t>kGy</a:t>
                    </a:r>
                    <a:endParaRPr lang="en-GB" sz="1000" dirty="0"/>
                  </a:p>
                </p:txBody>
              </p:sp>
              <p:sp>
                <p:nvSpPr>
                  <p:cNvPr id="74" name="TextBox 73"/>
                  <p:cNvSpPr txBox="1"/>
                  <p:nvPr/>
                </p:nvSpPr>
                <p:spPr>
                  <a:xfrm>
                    <a:off x="1603590" y="5507941"/>
                    <a:ext cx="1197517" cy="518883"/>
                  </a:xfrm>
                  <a:prstGeom prst="rect">
                    <a:avLst/>
                  </a:prstGeom>
                  <a:noFill/>
                </p:spPr>
                <p:txBody>
                  <a:bodyPr wrap="none" rtlCol="0">
                    <a:spAutoFit/>
                  </a:bodyPr>
                  <a:lstStyle/>
                  <a:p>
                    <a:r>
                      <a:rPr lang="en-US" sz="1000" dirty="0" smtClean="0"/>
                      <a:t>8.0 </a:t>
                    </a:r>
                    <a:r>
                      <a:rPr lang="en-US" sz="1000" dirty="0" err="1" smtClean="0"/>
                      <a:t>kGy</a:t>
                    </a:r>
                    <a:endParaRPr lang="en-GB" sz="1000" dirty="0"/>
                  </a:p>
                </p:txBody>
              </p:sp>
              <p:sp>
                <p:nvSpPr>
                  <p:cNvPr id="75" name="TextBox 74"/>
                  <p:cNvSpPr txBox="1"/>
                  <p:nvPr/>
                </p:nvSpPr>
                <p:spPr>
                  <a:xfrm>
                    <a:off x="1876247" y="4880055"/>
                    <a:ext cx="1197517" cy="518883"/>
                  </a:xfrm>
                  <a:prstGeom prst="rect">
                    <a:avLst/>
                  </a:prstGeom>
                  <a:noFill/>
                </p:spPr>
                <p:txBody>
                  <a:bodyPr wrap="none" rtlCol="0">
                    <a:spAutoFit/>
                  </a:bodyPr>
                  <a:lstStyle/>
                  <a:p>
                    <a:r>
                      <a:rPr lang="en-US" sz="1000" dirty="0" smtClean="0"/>
                      <a:t>1.6 </a:t>
                    </a:r>
                    <a:r>
                      <a:rPr lang="en-US" sz="1000" dirty="0" err="1" smtClean="0"/>
                      <a:t>kGy</a:t>
                    </a:r>
                    <a:endParaRPr lang="en-GB" sz="1000" dirty="0"/>
                  </a:p>
                </p:txBody>
              </p:sp>
              <p:sp>
                <p:nvSpPr>
                  <p:cNvPr id="76" name="TextBox 75"/>
                  <p:cNvSpPr txBox="1"/>
                  <p:nvPr/>
                </p:nvSpPr>
                <p:spPr>
                  <a:xfrm>
                    <a:off x="3115759" y="5064721"/>
                    <a:ext cx="1197517" cy="518883"/>
                  </a:xfrm>
                  <a:prstGeom prst="rect">
                    <a:avLst/>
                  </a:prstGeom>
                  <a:noFill/>
                </p:spPr>
                <p:txBody>
                  <a:bodyPr wrap="none" rtlCol="0">
                    <a:spAutoFit/>
                  </a:bodyPr>
                  <a:lstStyle/>
                  <a:p>
                    <a:r>
                      <a:rPr lang="en-US" sz="1000" dirty="0" smtClean="0"/>
                      <a:t>6.7 </a:t>
                    </a:r>
                    <a:r>
                      <a:rPr lang="en-US" sz="1000" dirty="0" err="1" smtClean="0"/>
                      <a:t>kGy</a:t>
                    </a:r>
                    <a:endParaRPr lang="en-GB" sz="1000" dirty="0"/>
                  </a:p>
                </p:txBody>
              </p:sp>
              <p:cxnSp>
                <p:nvCxnSpPr>
                  <p:cNvPr id="77" name="Straight Arrow Connector 76"/>
                  <p:cNvCxnSpPr/>
                  <p:nvPr/>
                </p:nvCxnSpPr>
                <p:spPr>
                  <a:xfrm flipV="1">
                    <a:off x="2267744" y="5548590"/>
                    <a:ext cx="383457" cy="63599"/>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350103" y="863408"/>
                  <a:ext cx="3612554" cy="2638672"/>
                  <a:chOff x="323528" y="3861047"/>
                  <a:chExt cx="3956650" cy="2878377"/>
                </a:xfrm>
              </p:grpSpPr>
              <p:pic>
                <p:nvPicPr>
                  <p:cNvPr id="68" name="Picture 6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3528" y="3861047"/>
                    <a:ext cx="3726916" cy="2878377"/>
                  </a:xfrm>
                  <a:prstGeom prst="rect">
                    <a:avLst/>
                  </a:prstGeom>
                </p:spPr>
              </p:pic>
              <p:sp>
                <p:nvSpPr>
                  <p:cNvPr id="69" name="TextBox 68"/>
                  <p:cNvSpPr txBox="1"/>
                  <p:nvPr/>
                </p:nvSpPr>
                <p:spPr>
                  <a:xfrm>
                    <a:off x="2895711" y="5445223"/>
                    <a:ext cx="1384467" cy="531889"/>
                  </a:xfrm>
                  <a:prstGeom prst="rect">
                    <a:avLst/>
                  </a:prstGeom>
                  <a:noFill/>
                </p:spPr>
                <p:txBody>
                  <a:bodyPr wrap="none" rtlCol="0">
                    <a:spAutoFit/>
                  </a:bodyPr>
                  <a:lstStyle/>
                  <a:p>
                    <a:r>
                      <a:rPr lang="en-US" sz="1000" dirty="0" smtClean="0"/>
                      <a:t>81.7 </a:t>
                    </a:r>
                    <a:r>
                      <a:rPr lang="en-US" sz="1000" dirty="0" err="1" smtClean="0"/>
                      <a:t>kGy</a:t>
                    </a:r>
                    <a:endParaRPr lang="en-GB" sz="1000" dirty="0"/>
                  </a:p>
                </p:txBody>
              </p:sp>
              <p:sp>
                <p:nvSpPr>
                  <p:cNvPr id="70" name="TextBox 69"/>
                  <p:cNvSpPr txBox="1"/>
                  <p:nvPr/>
                </p:nvSpPr>
                <p:spPr>
                  <a:xfrm>
                    <a:off x="1844227" y="4725144"/>
                    <a:ext cx="1241917" cy="531889"/>
                  </a:xfrm>
                  <a:prstGeom prst="rect">
                    <a:avLst/>
                  </a:prstGeom>
                  <a:noFill/>
                </p:spPr>
                <p:txBody>
                  <a:bodyPr wrap="none" rtlCol="0">
                    <a:spAutoFit/>
                  </a:bodyPr>
                  <a:lstStyle/>
                  <a:p>
                    <a:r>
                      <a:rPr lang="en-US" sz="1000" dirty="0" smtClean="0"/>
                      <a:t>1.3 </a:t>
                    </a:r>
                    <a:r>
                      <a:rPr lang="en-US" sz="1000" dirty="0" err="1" smtClean="0"/>
                      <a:t>kGy</a:t>
                    </a:r>
                    <a:endParaRPr lang="en-GB" sz="1000" dirty="0"/>
                  </a:p>
                </p:txBody>
              </p:sp>
              <p:sp>
                <p:nvSpPr>
                  <p:cNvPr id="71" name="TextBox 70"/>
                  <p:cNvSpPr txBox="1"/>
                  <p:nvPr/>
                </p:nvSpPr>
                <p:spPr>
                  <a:xfrm>
                    <a:off x="2868273" y="4797152"/>
                    <a:ext cx="1241917" cy="531889"/>
                  </a:xfrm>
                  <a:prstGeom prst="rect">
                    <a:avLst/>
                  </a:prstGeom>
                  <a:noFill/>
                </p:spPr>
                <p:txBody>
                  <a:bodyPr wrap="none" rtlCol="0">
                    <a:spAutoFit/>
                  </a:bodyPr>
                  <a:lstStyle/>
                  <a:p>
                    <a:r>
                      <a:rPr lang="en-US" sz="1000" dirty="0" smtClean="0"/>
                      <a:t>2.3 </a:t>
                    </a:r>
                    <a:r>
                      <a:rPr lang="en-US" sz="1000" dirty="0" err="1" smtClean="0"/>
                      <a:t>kGy</a:t>
                    </a:r>
                    <a:endParaRPr lang="en-GB" sz="1000" dirty="0"/>
                  </a:p>
                </p:txBody>
              </p:sp>
            </p:grpSp>
            <p:pic>
              <p:nvPicPr>
                <p:cNvPr id="60" name="Picture 5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43107" y="3777928"/>
                  <a:ext cx="3577365" cy="2747416"/>
                </a:xfrm>
                <a:prstGeom prst="rect">
                  <a:avLst/>
                </a:prstGeom>
              </p:spPr>
            </p:pic>
            <p:sp>
              <p:nvSpPr>
                <p:cNvPr id="61" name="TextBox 60"/>
                <p:cNvSpPr txBox="1"/>
                <p:nvPr/>
              </p:nvSpPr>
              <p:spPr>
                <a:xfrm>
                  <a:off x="4706649" y="5200266"/>
                  <a:ext cx="1546589" cy="792343"/>
                </a:xfrm>
                <a:prstGeom prst="rect">
                  <a:avLst/>
                </a:prstGeom>
                <a:solidFill>
                  <a:schemeClr val="bg1"/>
                </a:solidFill>
                <a:ln>
                  <a:solidFill>
                    <a:schemeClr val="tx1"/>
                  </a:solidFill>
                </a:ln>
              </p:spPr>
              <p:txBody>
                <a:bodyPr wrap="none" rtlCol="0">
                  <a:spAutoFit/>
                </a:bodyPr>
                <a:lstStyle/>
                <a:p>
                  <a:r>
                    <a:rPr lang="en-US" sz="1000" dirty="0"/>
                    <a:t>f</a:t>
                  </a:r>
                  <a:r>
                    <a:rPr lang="en-US" sz="1000" dirty="0" smtClean="0"/>
                    <a:t>allen off</a:t>
                  </a:r>
                </a:p>
                <a:p>
                  <a:r>
                    <a:rPr lang="en-US" sz="1000" dirty="0" smtClean="0"/>
                    <a:t>(487.3 </a:t>
                  </a:r>
                  <a:r>
                    <a:rPr lang="en-US" sz="1000" dirty="0" err="1" smtClean="0"/>
                    <a:t>kGy</a:t>
                  </a:r>
                  <a:r>
                    <a:rPr lang="en-US" sz="1000" dirty="0" smtClean="0"/>
                    <a:t>)</a:t>
                  </a:r>
                  <a:endParaRPr lang="en-GB" sz="1000" dirty="0"/>
                </a:p>
              </p:txBody>
            </p:sp>
            <p:sp>
              <p:nvSpPr>
                <p:cNvPr id="62" name="TextBox 61"/>
                <p:cNvSpPr txBox="1"/>
                <p:nvPr/>
              </p:nvSpPr>
              <p:spPr>
                <a:xfrm>
                  <a:off x="6579908" y="4573525"/>
                  <a:ext cx="1264064" cy="487594"/>
                </a:xfrm>
                <a:prstGeom prst="rect">
                  <a:avLst/>
                </a:prstGeom>
                <a:solidFill>
                  <a:schemeClr val="bg1"/>
                </a:solidFill>
                <a:ln>
                  <a:solidFill>
                    <a:schemeClr val="tx1"/>
                  </a:solidFill>
                </a:ln>
              </p:spPr>
              <p:txBody>
                <a:bodyPr wrap="none" rtlCol="0">
                  <a:spAutoFit/>
                </a:bodyPr>
                <a:lstStyle/>
                <a:p>
                  <a:r>
                    <a:rPr lang="en-US" sz="1000" dirty="0" smtClean="0"/>
                    <a:t>25.7 </a:t>
                  </a:r>
                  <a:r>
                    <a:rPr lang="en-US" sz="1000" dirty="0" err="1" smtClean="0"/>
                    <a:t>kGy</a:t>
                  </a:r>
                  <a:endParaRPr lang="en-GB" sz="1000" dirty="0"/>
                </a:p>
              </p:txBody>
            </p:sp>
            <p:sp>
              <p:nvSpPr>
                <p:cNvPr id="63" name="TextBox 62"/>
                <p:cNvSpPr txBox="1"/>
                <p:nvPr/>
              </p:nvSpPr>
              <p:spPr>
                <a:xfrm>
                  <a:off x="6847375" y="5200266"/>
                  <a:ext cx="1394216" cy="487594"/>
                </a:xfrm>
                <a:prstGeom prst="rect">
                  <a:avLst/>
                </a:prstGeom>
                <a:solidFill>
                  <a:schemeClr val="bg1"/>
                </a:solidFill>
                <a:ln>
                  <a:solidFill>
                    <a:schemeClr val="tx1"/>
                  </a:solidFill>
                </a:ln>
              </p:spPr>
              <p:txBody>
                <a:bodyPr wrap="none" rtlCol="0">
                  <a:spAutoFit/>
                </a:bodyPr>
                <a:lstStyle/>
                <a:p>
                  <a:r>
                    <a:rPr lang="en-US" sz="1000" dirty="0" smtClean="0"/>
                    <a:t>100.4 </a:t>
                  </a:r>
                  <a:r>
                    <a:rPr lang="en-US" sz="1000" dirty="0" err="1" smtClean="0"/>
                    <a:t>kGy</a:t>
                  </a:r>
                  <a:endParaRPr lang="en-GB" sz="1000" dirty="0"/>
                </a:p>
              </p:txBody>
            </p:sp>
            <p:sp>
              <p:nvSpPr>
                <p:cNvPr id="64" name="TextBox 63"/>
                <p:cNvSpPr txBox="1"/>
                <p:nvPr/>
              </p:nvSpPr>
              <p:spPr>
                <a:xfrm>
                  <a:off x="5499787" y="4577208"/>
                  <a:ext cx="1264064" cy="487594"/>
                </a:xfrm>
                <a:prstGeom prst="rect">
                  <a:avLst/>
                </a:prstGeom>
                <a:solidFill>
                  <a:schemeClr val="bg1"/>
                </a:solidFill>
                <a:ln>
                  <a:solidFill>
                    <a:schemeClr val="tx1"/>
                  </a:solidFill>
                </a:ln>
              </p:spPr>
              <p:txBody>
                <a:bodyPr wrap="none" rtlCol="0">
                  <a:spAutoFit/>
                </a:bodyPr>
                <a:lstStyle/>
                <a:p>
                  <a:r>
                    <a:rPr lang="en-US" sz="1000" dirty="0" smtClean="0"/>
                    <a:t>59.6 </a:t>
                  </a:r>
                  <a:r>
                    <a:rPr lang="en-US" sz="1000" dirty="0" err="1" smtClean="0"/>
                    <a:t>kGy</a:t>
                  </a:r>
                  <a:endParaRPr lang="en-GB" sz="1000" dirty="0"/>
                </a:p>
              </p:txBody>
            </p:sp>
            <p:sp>
              <p:nvSpPr>
                <p:cNvPr id="65" name="TextBox 64"/>
                <p:cNvSpPr txBox="1"/>
                <p:nvPr/>
              </p:nvSpPr>
              <p:spPr>
                <a:xfrm>
                  <a:off x="5038872" y="2199915"/>
                  <a:ext cx="1384693" cy="487594"/>
                </a:xfrm>
                <a:prstGeom prst="rect">
                  <a:avLst/>
                </a:prstGeom>
                <a:solidFill>
                  <a:schemeClr val="bg1"/>
                </a:solidFill>
                <a:ln>
                  <a:solidFill>
                    <a:schemeClr val="tx1"/>
                  </a:solidFill>
                </a:ln>
              </p:spPr>
              <p:txBody>
                <a:bodyPr wrap="none" rtlCol="0">
                  <a:spAutoFit/>
                </a:bodyPr>
                <a:lstStyle/>
                <a:p>
                  <a:r>
                    <a:rPr lang="en-US" sz="1000" dirty="0" smtClean="0"/>
                    <a:t>&gt; 500 </a:t>
                  </a:r>
                  <a:r>
                    <a:rPr lang="en-US" sz="1000" dirty="0" err="1" smtClean="0"/>
                    <a:t>kGy</a:t>
                  </a:r>
                  <a:endParaRPr lang="en-GB" sz="1000" dirty="0"/>
                </a:p>
              </p:txBody>
            </p:sp>
            <p:sp>
              <p:nvSpPr>
                <p:cNvPr id="66" name="TextBox 65"/>
                <p:cNvSpPr txBox="1"/>
                <p:nvPr/>
              </p:nvSpPr>
              <p:spPr>
                <a:xfrm>
                  <a:off x="5220744" y="1426046"/>
                  <a:ext cx="1264064" cy="487594"/>
                </a:xfrm>
                <a:prstGeom prst="rect">
                  <a:avLst/>
                </a:prstGeom>
                <a:solidFill>
                  <a:schemeClr val="bg1"/>
                </a:solidFill>
                <a:ln>
                  <a:solidFill>
                    <a:schemeClr val="tx1"/>
                  </a:solidFill>
                </a:ln>
              </p:spPr>
              <p:txBody>
                <a:bodyPr wrap="none" rtlCol="0">
                  <a:spAutoFit/>
                </a:bodyPr>
                <a:lstStyle/>
                <a:p>
                  <a:r>
                    <a:rPr lang="en-US" sz="1000" dirty="0" smtClean="0"/>
                    <a:t>43.7 </a:t>
                  </a:r>
                  <a:r>
                    <a:rPr lang="en-US" sz="1000" dirty="0" err="1" smtClean="0"/>
                    <a:t>kGy</a:t>
                  </a:r>
                  <a:endParaRPr lang="en-GB" sz="1000" dirty="0"/>
                </a:p>
              </p:txBody>
            </p:sp>
            <p:sp>
              <p:nvSpPr>
                <p:cNvPr id="67" name="TextBox 66"/>
                <p:cNvSpPr txBox="1"/>
                <p:nvPr/>
              </p:nvSpPr>
              <p:spPr>
                <a:xfrm>
                  <a:off x="6382026" y="1567904"/>
                  <a:ext cx="1264064" cy="487594"/>
                </a:xfrm>
                <a:prstGeom prst="rect">
                  <a:avLst/>
                </a:prstGeom>
                <a:solidFill>
                  <a:schemeClr val="bg1"/>
                </a:solidFill>
                <a:ln>
                  <a:solidFill>
                    <a:schemeClr val="tx1"/>
                  </a:solidFill>
                </a:ln>
              </p:spPr>
              <p:txBody>
                <a:bodyPr wrap="none" rtlCol="0">
                  <a:spAutoFit/>
                </a:bodyPr>
                <a:lstStyle/>
                <a:p>
                  <a:r>
                    <a:rPr lang="en-US" sz="1000" dirty="0" smtClean="0"/>
                    <a:t>19.1 </a:t>
                  </a:r>
                  <a:r>
                    <a:rPr lang="en-US" sz="1000" dirty="0" err="1" smtClean="0"/>
                    <a:t>kGy</a:t>
                  </a:r>
                  <a:endParaRPr lang="en-GB" sz="1000" dirty="0"/>
                </a:p>
              </p:txBody>
            </p:sp>
          </p:grpSp>
        </p:grpSp>
        <p:sp>
          <p:nvSpPr>
            <p:cNvPr id="35" name="Right Arrow 34"/>
            <p:cNvSpPr/>
            <p:nvPr/>
          </p:nvSpPr>
          <p:spPr>
            <a:xfrm>
              <a:off x="1799306" y="1390522"/>
              <a:ext cx="575063" cy="3935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1/6</a:t>
              </a:r>
              <a:endParaRPr lang="en-GB" sz="1200" b="1" dirty="0"/>
            </a:p>
          </p:txBody>
        </p:sp>
        <p:sp>
          <p:nvSpPr>
            <p:cNvPr id="82" name="Right Arrow 81"/>
            <p:cNvSpPr/>
            <p:nvPr/>
          </p:nvSpPr>
          <p:spPr>
            <a:xfrm>
              <a:off x="1854206" y="2847070"/>
              <a:ext cx="658396" cy="3935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1/10</a:t>
              </a:r>
              <a:endParaRPr lang="en-GB" sz="1200" b="1" dirty="0"/>
            </a:p>
          </p:txBody>
        </p:sp>
        <p:sp>
          <p:nvSpPr>
            <p:cNvPr id="36" name="Down Arrow 35"/>
            <p:cNvSpPr/>
            <p:nvPr/>
          </p:nvSpPr>
          <p:spPr>
            <a:xfrm>
              <a:off x="1187624" y="2132856"/>
              <a:ext cx="828158" cy="4237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1/3</a:t>
              </a:r>
              <a:endParaRPr lang="en-GB" sz="1200" b="1" dirty="0"/>
            </a:p>
          </p:txBody>
        </p:sp>
        <p:sp>
          <p:nvSpPr>
            <p:cNvPr id="84" name="Down Arrow 83"/>
            <p:cNvSpPr/>
            <p:nvPr/>
          </p:nvSpPr>
          <p:spPr>
            <a:xfrm>
              <a:off x="3671834" y="2136936"/>
              <a:ext cx="828158" cy="4237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a:t>
              </a:r>
              <a:endParaRPr lang="en-GB" sz="1200" b="1" dirty="0"/>
            </a:p>
          </p:txBody>
        </p:sp>
      </p:grpSp>
      <p:grpSp>
        <p:nvGrpSpPr>
          <p:cNvPr id="37" name="Group 36"/>
          <p:cNvGrpSpPr/>
          <p:nvPr/>
        </p:nvGrpSpPr>
        <p:grpSpPr>
          <a:xfrm>
            <a:off x="35496" y="620688"/>
            <a:ext cx="4302511" cy="3054232"/>
            <a:chOff x="4860032" y="620688"/>
            <a:chExt cx="4302511" cy="3054232"/>
          </a:xfrm>
        </p:grpSpPr>
        <p:grpSp>
          <p:nvGrpSpPr>
            <p:cNvPr id="9" name="Group 8"/>
            <p:cNvGrpSpPr>
              <a:grpSpLocks noChangeAspect="1"/>
            </p:cNvGrpSpPr>
            <p:nvPr/>
          </p:nvGrpSpPr>
          <p:grpSpPr>
            <a:xfrm>
              <a:off x="4860032" y="620688"/>
              <a:ext cx="4176464" cy="3054232"/>
              <a:chOff x="869150" y="788972"/>
              <a:chExt cx="7942583" cy="5808380"/>
            </a:xfrm>
          </p:grpSpPr>
          <p:grpSp>
            <p:nvGrpSpPr>
              <p:cNvPr id="10" name="Group 9"/>
              <p:cNvGrpSpPr/>
              <p:nvPr/>
            </p:nvGrpSpPr>
            <p:grpSpPr>
              <a:xfrm>
                <a:off x="5652120" y="3815698"/>
                <a:ext cx="3159613" cy="2703276"/>
                <a:chOff x="371732" y="3192986"/>
                <a:chExt cx="3159613" cy="2703276"/>
              </a:xfrm>
            </p:grpSpPr>
            <p:pic>
              <p:nvPicPr>
                <p:cNvPr id="29" name="Picture 2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9552" y="3192986"/>
                  <a:ext cx="2991793" cy="2703276"/>
                </a:xfrm>
                <a:prstGeom prst="rect">
                  <a:avLst/>
                </a:prstGeom>
                <a:ln>
                  <a:noFill/>
                </a:ln>
              </p:spPr>
            </p:pic>
            <p:sp>
              <p:nvSpPr>
                <p:cNvPr id="30" name="TextBox 29"/>
                <p:cNvSpPr txBox="1"/>
                <p:nvPr/>
              </p:nvSpPr>
              <p:spPr>
                <a:xfrm>
                  <a:off x="1333548" y="4139788"/>
                  <a:ext cx="1131606" cy="409720"/>
                </a:xfrm>
                <a:prstGeom prst="rect">
                  <a:avLst/>
                </a:prstGeom>
                <a:noFill/>
                <a:ln>
                  <a:solidFill>
                    <a:schemeClr val="tx1"/>
                  </a:solidFill>
                </a:ln>
              </p:spPr>
              <p:txBody>
                <a:bodyPr wrap="none" rtlCol="0">
                  <a:spAutoFit/>
                </a:bodyPr>
                <a:lstStyle/>
                <a:p>
                  <a:r>
                    <a:rPr lang="en-US" sz="800" dirty="0" smtClean="0"/>
                    <a:t>397.5 </a:t>
                  </a:r>
                  <a:r>
                    <a:rPr lang="en-US" sz="800" dirty="0" err="1" smtClean="0"/>
                    <a:t>kGy</a:t>
                  </a:r>
                  <a:endParaRPr lang="en-GB" sz="800" dirty="0"/>
                </a:p>
              </p:txBody>
            </p:sp>
            <p:sp>
              <p:nvSpPr>
                <p:cNvPr id="31" name="TextBox 30"/>
                <p:cNvSpPr txBox="1"/>
                <p:nvPr/>
              </p:nvSpPr>
              <p:spPr>
                <a:xfrm>
                  <a:off x="371732" y="4569612"/>
                  <a:ext cx="1131606" cy="409720"/>
                </a:xfrm>
                <a:prstGeom prst="rect">
                  <a:avLst/>
                </a:prstGeom>
                <a:solidFill>
                  <a:schemeClr val="bg1"/>
                </a:solidFill>
                <a:ln>
                  <a:solidFill>
                    <a:schemeClr val="tx1"/>
                  </a:solidFill>
                </a:ln>
              </p:spPr>
              <p:txBody>
                <a:bodyPr wrap="none" rtlCol="0">
                  <a:spAutoFit/>
                </a:bodyPr>
                <a:lstStyle/>
                <a:p>
                  <a:r>
                    <a:rPr lang="en-US" sz="800" dirty="0" smtClean="0"/>
                    <a:t>119.8 </a:t>
                  </a:r>
                  <a:r>
                    <a:rPr lang="en-US" sz="800" dirty="0" err="1" smtClean="0"/>
                    <a:t>kGy</a:t>
                  </a:r>
                  <a:endParaRPr lang="en-GB" sz="800" dirty="0"/>
                </a:p>
              </p:txBody>
            </p:sp>
            <p:sp>
              <p:nvSpPr>
                <p:cNvPr id="32" name="TextBox 31"/>
                <p:cNvSpPr txBox="1"/>
                <p:nvPr/>
              </p:nvSpPr>
              <p:spPr>
                <a:xfrm>
                  <a:off x="2138861" y="4569612"/>
                  <a:ext cx="1125509" cy="409720"/>
                </a:xfrm>
                <a:prstGeom prst="rect">
                  <a:avLst/>
                </a:prstGeom>
                <a:solidFill>
                  <a:schemeClr val="bg1"/>
                </a:solidFill>
                <a:ln>
                  <a:solidFill>
                    <a:schemeClr val="tx1"/>
                  </a:solidFill>
                </a:ln>
              </p:spPr>
              <p:txBody>
                <a:bodyPr wrap="none" rtlCol="0">
                  <a:spAutoFit/>
                </a:bodyPr>
                <a:lstStyle/>
                <a:p>
                  <a:r>
                    <a:rPr lang="en-US" sz="800" dirty="0" smtClean="0"/>
                    <a:t>&gt; 500 </a:t>
                  </a:r>
                  <a:r>
                    <a:rPr lang="en-US" sz="800" dirty="0" err="1" smtClean="0"/>
                    <a:t>kGy</a:t>
                  </a:r>
                  <a:endParaRPr lang="en-GB" sz="800" dirty="0"/>
                </a:p>
              </p:txBody>
            </p:sp>
            <p:sp>
              <p:nvSpPr>
                <p:cNvPr id="33" name="TextBox 32"/>
                <p:cNvSpPr txBox="1"/>
                <p:nvPr/>
              </p:nvSpPr>
              <p:spPr>
                <a:xfrm>
                  <a:off x="1271194" y="5013176"/>
                  <a:ext cx="1131606" cy="409720"/>
                </a:xfrm>
                <a:prstGeom prst="rect">
                  <a:avLst/>
                </a:prstGeom>
                <a:noFill/>
                <a:ln>
                  <a:solidFill>
                    <a:schemeClr val="tx1"/>
                  </a:solidFill>
                </a:ln>
              </p:spPr>
              <p:txBody>
                <a:bodyPr wrap="none" rtlCol="0">
                  <a:spAutoFit/>
                </a:bodyPr>
                <a:lstStyle/>
                <a:p>
                  <a:r>
                    <a:rPr lang="en-US" sz="800" dirty="0" smtClean="0"/>
                    <a:t>106.3 </a:t>
                  </a:r>
                  <a:r>
                    <a:rPr lang="en-US" sz="800" dirty="0" err="1" smtClean="0"/>
                    <a:t>kGy</a:t>
                  </a:r>
                  <a:endParaRPr lang="en-GB" sz="800" dirty="0"/>
                </a:p>
              </p:txBody>
            </p:sp>
          </p:grpSp>
          <p:grpSp>
            <p:nvGrpSpPr>
              <p:cNvPr id="11" name="Group 10"/>
              <p:cNvGrpSpPr/>
              <p:nvPr/>
            </p:nvGrpSpPr>
            <p:grpSpPr>
              <a:xfrm>
                <a:off x="5409744" y="788972"/>
                <a:ext cx="3318694" cy="2928060"/>
                <a:chOff x="611560" y="3212976"/>
                <a:chExt cx="3318694" cy="2928060"/>
              </a:xfrm>
            </p:grpSpPr>
            <p:pic>
              <p:nvPicPr>
                <p:cNvPr id="24" name="Picture 2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3568" y="3212976"/>
                  <a:ext cx="3246686" cy="2928060"/>
                </a:xfrm>
                <a:prstGeom prst="rect">
                  <a:avLst/>
                </a:prstGeom>
                <a:ln>
                  <a:noFill/>
                </a:ln>
              </p:spPr>
            </p:pic>
            <p:sp>
              <p:nvSpPr>
                <p:cNvPr id="25" name="TextBox 24"/>
                <p:cNvSpPr txBox="1"/>
                <p:nvPr/>
              </p:nvSpPr>
              <p:spPr>
                <a:xfrm>
                  <a:off x="1500907" y="4261738"/>
                  <a:ext cx="1131607" cy="409720"/>
                </a:xfrm>
                <a:prstGeom prst="rect">
                  <a:avLst/>
                </a:prstGeom>
                <a:noFill/>
                <a:ln>
                  <a:solidFill>
                    <a:schemeClr val="tx1"/>
                  </a:solidFill>
                </a:ln>
              </p:spPr>
              <p:txBody>
                <a:bodyPr wrap="none" rtlCol="0">
                  <a:spAutoFit/>
                </a:bodyPr>
                <a:lstStyle/>
                <a:p>
                  <a:r>
                    <a:rPr lang="en-US" sz="800" dirty="0" smtClean="0"/>
                    <a:t>487.3 </a:t>
                  </a:r>
                  <a:r>
                    <a:rPr lang="en-US" sz="800" dirty="0" err="1" smtClean="0"/>
                    <a:t>kGy</a:t>
                  </a:r>
                  <a:endParaRPr lang="en-GB" sz="800" dirty="0"/>
                </a:p>
              </p:txBody>
            </p:sp>
            <p:sp>
              <p:nvSpPr>
                <p:cNvPr id="26" name="TextBox 25"/>
                <p:cNvSpPr txBox="1"/>
                <p:nvPr/>
              </p:nvSpPr>
              <p:spPr>
                <a:xfrm>
                  <a:off x="611560" y="4709083"/>
                  <a:ext cx="1131607" cy="409720"/>
                </a:xfrm>
                <a:prstGeom prst="rect">
                  <a:avLst/>
                </a:prstGeom>
                <a:solidFill>
                  <a:schemeClr val="bg1"/>
                </a:solidFill>
                <a:ln>
                  <a:solidFill>
                    <a:schemeClr val="tx1"/>
                  </a:solidFill>
                </a:ln>
              </p:spPr>
              <p:txBody>
                <a:bodyPr wrap="none" rtlCol="0">
                  <a:spAutoFit/>
                </a:bodyPr>
                <a:lstStyle/>
                <a:p>
                  <a:r>
                    <a:rPr lang="en-US" sz="800" dirty="0" smtClean="0"/>
                    <a:t>469.1 </a:t>
                  </a:r>
                  <a:r>
                    <a:rPr lang="en-US" sz="800" dirty="0" err="1" smtClean="0"/>
                    <a:t>kGy</a:t>
                  </a:r>
                  <a:endParaRPr lang="en-GB" sz="800" dirty="0"/>
                </a:p>
              </p:txBody>
            </p:sp>
            <p:sp>
              <p:nvSpPr>
                <p:cNvPr id="27" name="TextBox 26"/>
                <p:cNvSpPr txBox="1"/>
                <p:nvPr/>
              </p:nvSpPr>
              <p:spPr>
                <a:xfrm>
                  <a:off x="2411759" y="4709083"/>
                  <a:ext cx="1131607" cy="409720"/>
                </a:xfrm>
                <a:prstGeom prst="rect">
                  <a:avLst/>
                </a:prstGeom>
                <a:solidFill>
                  <a:schemeClr val="bg1"/>
                </a:solidFill>
                <a:ln>
                  <a:solidFill>
                    <a:schemeClr val="tx1"/>
                  </a:solidFill>
                </a:ln>
              </p:spPr>
              <p:txBody>
                <a:bodyPr wrap="none" rtlCol="0">
                  <a:spAutoFit/>
                </a:bodyPr>
                <a:lstStyle/>
                <a:p>
                  <a:r>
                    <a:rPr lang="en-US" sz="800" dirty="0" smtClean="0"/>
                    <a:t>297.4 </a:t>
                  </a:r>
                  <a:r>
                    <a:rPr lang="en-US" sz="800" dirty="0" err="1" smtClean="0"/>
                    <a:t>kGy</a:t>
                  </a:r>
                  <a:endParaRPr lang="en-GB" sz="800" dirty="0"/>
                </a:p>
              </p:txBody>
            </p:sp>
            <p:sp>
              <p:nvSpPr>
                <p:cNvPr id="28" name="TextBox 27"/>
                <p:cNvSpPr txBox="1"/>
                <p:nvPr/>
              </p:nvSpPr>
              <p:spPr>
                <a:xfrm>
                  <a:off x="1500907" y="5157192"/>
                  <a:ext cx="1131607" cy="409720"/>
                </a:xfrm>
                <a:prstGeom prst="rect">
                  <a:avLst/>
                </a:prstGeom>
                <a:noFill/>
                <a:ln>
                  <a:solidFill>
                    <a:schemeClr val="tx1"/>
                  </a:solidFill>
                </a:ln>
              </p:spPr>
              <p:txBody>
                <a:bodyPr wrap="none" rtlCol="0">
                  <a:spAutoFit/>
                </a:bodyPr>
                <a:lstStyle/>
                <a:p>
                  <a:r>
                    <a:rPr lang="en-US" sz="800" dirty="0" smtClean="0"/>
                    <a:t>329.4 </a:t>
                  </a:r>
                  <a:r>
                    <a:rPr lang="en-US" sz="800" dirty="0" err="1" smtClean="0"/>
                    <a:t>kGy</a:t>
                  </a:r>
                  <a:endParaRPr lang="en-GB" sz="800" dirty="0"/>
                </a:p>
              </p:txBody>
            </p:sp>
          </p:grpSp>
          <p:grpSp>
            <p:nvGrpSpPr>
              <p:cNvPr id="12" name="Group 11"/>
              <p:cNvGrpSpPr/>
              <p:nvPr/>
            </p:nvGrpSpPr>
            <p:grpSpPr>
              <a:xfrm>
                <a:off x="869150" y="3817391"/>
                <a:ext cx="3084460" cy="2779961"/>
                <a:chOff x="5364088" y="1153095"/>
                <a:chExt cx="3084460" cy="2779961"/>
              </a:xfrm>
            </p:grpSpPr>
            <p:pic>
              <p:nvPicPr>
                <p:cNvPr id="18" name="Picture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364088" y="1153095"/>
                  <a:ext cx="3084460" cy="2779961"/>
                </a:xfrm>
                <a:prstGeom prst="rect">
                  <a:avLst/>
                </a:prstGeom>
              </p:spPr>
            </p:pic>
            <p:sp>
              <p:nvSpPr>
                <p:cNvPr id="19" name="TextBox 18"/>
                <p:cNvSpPr txBox="1"/>
                <p:nvPr/>
              </p:nvSpPr>
              <p:spPr>
                <a:xfrm>
                  <a:off x="6186619" y="2137682"/>
                  <a:ext cx="1034054" cy="409720"/>
                </a:xfrm>
                <a:prstGeom prst="rect">
                  <a:avLst/>
                </a:prstGeom>
                <a:noFill/>
                <a:ln>
                  <a:solidFill>
                    <a:schemeClr val="tx1"/>
                  </a:solidFill>
                </a:ln>
              </p:spPr>
              <p:txBody>
                <a:bodyPr wrap="none" rtlCol="0">
                  <a:spAutoFit/>
                </a:bodyPr>
                <a:lstStyle/>
                <a:p>
                  <a:r>
                    <a:rPr lang="en-US" sz="800" dirty="0" smtClean="0"/>
                    <a:t>15.7 </a:t>
                  </a:r>
                  <a:r>
                    <a:rPr lang="en-US" sz="800" dirty="0" err="1" smtClean="0"/>
                    <a:t>kGy</a:t>
                  </a:r>
                  <a:endParaRPr lang="en-GB" sz="800" dirty="0"/>
                </a:p>
              </p:txBody>
            </p:sp>
            <p:sp>
              <p:nvSpPr>
                <p:cNvPr id="20" name="TextBox 19"/>
                <p:cNvSpPr txBox="1"/>
                <p:nvPr/>
              </p:nvSpPr>
              <p:spPr>
                <a:xfrm>
                  <a:off x="7324954" y="2875003"/>
                  <a:ext cx="936502" cy="409720"/>
                </a:xfrm>
                <a:prstGeom prst="rect">
                  <a:avLst/>
                </a:prstGeom>
                <a:noFill/>
                <a:ln>
                  <a:solidFill>
                    <a:schemeClr val="tx1"/>
                  </a:solidFill>
                </a:ln>
              </p:spPr>
              <p:txBody>
                <a:bodyPr wrap="none" rtlCol="0">
                  <a:spAutoFit/>
                </a:bodyPr>
                <a:lstStyle/>
                <a:p>
                  <a:r>
                    <a:rPr lang="en-US" sz="800" dirty="0" smtClean="0"/>
                    <a:t>6.3 </a:t>
                  </a:r>
                  <a:r>
                    <a:rPr lang="en-US" sz="800" dirty="0" err="1" smtClean="0"/>
                    <a:t>kGy</a:t>
                  </a:r>
                  <a:endParaRPr lang="en-GB" sz="800" dirty="0"/>
                </a:p>
              </p:txBody>
            </p:sp>
            <p:sp>
              <p:nvSpPr>
                <p:cNvPr id="21" name="TextBox 20"/>
                <p:cNvSpPr txBox="1"/>
                <p:nvPr/>
              </p:nvSpPr>
              <p:spPr>
                <a:xfrm>
                  <a:off x="7235117" y="2131115"/>
                  <a:ext cx="1034054" cy="409720"/>
                </a:xfrm>
                <a:prstGeom prst="rect">
                  <a:avLst/>
                </a:prstGeom>
                <a:noFill/>
                <a:ln>
                  <a:solidFill>
                    <a:schemeClr val="tx1"/>
                  </a:solidFill>
                </a:ln>
              </p:spPr>
              <p:txBody>
                <a:bodyPr wrap="none" rtlCol="0">
                  <a:spAutoFit/>
                </a:bodyPr>
                <a:lstStyle/>
                <a:p>
                  <a:r>
                    <a:rPr lang="en-US" sz="800" dirty="0" smtClean="0"/>
                    <a:t>18.0 </a:t>
                  </a:r>
                  <a:r>
                    <a:rPr lang="en-US" sz="800" dirty="0" err="1" smtClean="0"/>
                    <a:t>kGy</a:t>
                  </a:r>
                  <a:endParaRPr lang="en-GB" sz="800" dirty="0"/>
                </a:p>
              </p:txBody>
            </p:sp>
            <p:sp>
              <p:nvSpPr>
                <p:cNvPr id="22" name="TextBox 21"/>
                <p:cNvSpPr txBox="1"/>
                <p:nvPr/>
              </p:nvSpPr>
              <p:spPr>
                <a:xfrm>
                  <a:off x="6170537" y="2812285"/>
                  <a:ext cx="936502" cy="409720"/>
                </a:xfrm>
                <a:prstGeom prst="rect">
                  <a:avLst/>
                </a:prstGeom>
                <a:noFill/>
                <a:ln>
                  <a:solidFill>
                    <a:schemeClr val="tx1"/>
                  </a:solidFill>
                </a:ln>
              </p:spPr>
              <p:txBody>
                <a:bodyPr wrap="none" rtlCol="0">
                  <a:spAutoFit/>
                </a:bodyPr>
                <a:lstStyle/>
                <a:p>
                  <a:r>
                    <a:rPr lang="en-US" sz="800" dirty="0" smtClean="0"/>
                    <a:t>9.2 </a:t>
                  </a:r>
                  <a:r>
                    <a:rPr lang="en-US" sz="800" dirty="0" err="1" smtClean="0"/>
                    <a:t>kGy</a:t>
                  </a:r>
                  <a:endParaRPr lang="en-GB" sz="800" dirty="0"/>
                </a:p>
              </p:txBody>
            </p:sp>
            <p:cxnSp>
              <p:nvCxnSpPr>
                <p:cNvPr id="23" name="Straight Connector 22"/>
                <p:cNvCxnSpPr/>
                <p:nvPr/>
              </p:nvCxnSpPr>
              <p:spPr>
                <a:xfrm>
                  <a:off x="7235116" y="2780928"/>
                  <a:ext cx="352765" cy="216024"/>
                </a:xfrm>
                <a:prstGeom prst="line">
                  <a:avLst/>
                </a:prstGeom>
                <a:ln>
                  <a:solidFill>
                    <a:schemeClr val="accent2"/>
                  </a:solidFill>
                  <a:headEnd type="triangle"/>
                  <a:tailEnd type="non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1066297" y="908720"/>
                <a:ext cx="2978957" cy="2690338"/>
                <a:chOff x="5220072" y="1098702"/>
                <a:chExt cx="2978957" cy="2690338"/>
              </a:xfrm>
            </p:grpSpPr>
            <p:pic>
              <p:nvPicPr>
                <p:cNvPr id="14" name="Picture 1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220072" y="1098702"/>
                  <a:ext cx="2978957" cy="2690338"/>
                </a:xfrm>
                <a:prstGeom prst="rect">
                  <a:avLst/>
                </a:prstGeom>
              </p:spPr>
            </p:pic>
            <p:sp>
              <p:nvSpPr>
                <p:cNvPr id="15" name="TextBox 14"/>
                <p:cNvSpPr txBox="1"/>
                <p:nvPr/>
              </p:nvSpPr>
              <p:spPr>
                <a:xfrm>
                  <a:off x="6543784" y="2924945"/>
                  <a:ext cx="936503" cy="409720"/>
                </a:xfrm>
                <a:prstGeom prst="rect">
                  <a:avLst/>
                </a:prstGeom>
                <a:noFill/>
                <a:ln>
                  <a:solidFill>
                    <a:schemeClr val="tx1"/>
                  </a:solidFill>
                </a:ln>
              </p:spPr>
              <p:txBody>
                <a:bodyPr wrap="none" rtlCol="0">
                  <a:spAutoFit/>
                </a:bodyPr>
                <a:lstStyle/>
                <a:p>
                  <a:r>
                    <a:rPr lang="en-US" sz="800" dirty="0" smtClean="0"/>
                    <a:t>4.4 </a:t>
                  </a:r>
                  <a:r>
                    <a:rPr lang="en-US" sz="800" dirty="0" err="1" smtClean="0"/>
                    <a:t>kGy</a:t>
                  </a:r>
                  <a:endParaRPr lang="en-GB" sz="800" dirty="0"/>
                </a:p>
              </p:txBody>
            </p:sp>
            <p:sp>
              <p:nvSpPr>
                <p:cNvPr id="16" name="TextBox 15"/>
                <p:cNvSpPr txBox="1"/>
                <p:nvPr/>
              </p:nvSpPr>
              <p:spPr>
                <a:xfrm>
                  <a:off x="7214019" y="1974816"/>
                  <a:ext cx="936503" cy="409720"/>
                </a:xfrm>
                <a:prstGeom prst="rect">
                  <a:avLst/>
                </a:prstGeom>
                <a:noFill/>
                <a:ln>
                  <a:solidFill>
                    <a:schemeClr val="tx1"/>
                  </a:solidFill>
                </a:ln>
              </p:spPr>
              <p:txBody>
                <a:bodyPr wrap="none" rtlCol="0">
                  <a:spAutoFit/>
                </a:bodyPr>
                <a:lstStyle/>
                <a:p>
                  <a:r>
                    <a:rPr lang="en-US" sz="800" dirty="0" smtClean="0"/>
                    <a:t>5.5 </a:t>
                  </a:r>
                  <a:r>
                    <a:rPr lang="en-US" sz="800" dirty="0" err="1" smtClean="0"/>
                    <a:t>kGy</a:t>
                  </a:r>
                  <a:endParaRPr lang="en-GB" sz="800" dirty="0"/>
                </a:p>
              </p:txBody>
            </p:sp>
            <p:sp>
              <p:nvSpPr>
                <p:cNvPr id="17" name="TextBox 16"/>
                <p:cNvSpPr txBox="1"/>
                <p:nvPr/>
              </p:nvSpPr>
              <p:spPr>
                <a:xfrm>
                  <a:off x="6112368" y="2074538"/>
                  <a:ext cx="936502" cy="409720"/>
                </a:xfrm>
                <a:prstGeom prst="rect">
                  <a:avLst/>
                </a:prstGeom>
                <a:noFill/>
                <a:ln>
                  <a:solidFill>
                    <a:schemeClr val="tx1"/>
                  </a:solidFill>
                </a:ln>
              </p:spPr>
              <p:txBody>
                <a:bodyPr wrap="none" rtlCol="0">
                  <a:spAutoFit/>
                </a:bodyPr>
                <a:lstStyle/>
                <a:p>
                  <a:r>
                    <a:rPr lang="en-US" sz="800" dirty="0" smtClean="0"/>
                    <a:t>2.3 </a:t>
                  </a:r>
                  <a:r>
                    <a:rPr lang="en-US" sz="800" dirty="0" err="1" smtClean="0"/>
                    <a:t>kGy</a:t>
                  </a:r>
                  <a:endParaRPr lang="en-GB" sz="800" dirty="0"/>
                </a:p>
              </p:txBody>
            </p:sp>
          </p:grpSp>
        </p:grpSp>
        <p:sp>
          <p:nvSpPr>
            <p:cNvPr id="80" name="Right Arrow 79"/>
            <p:cNvSpPr/>
            <p:nvPr/>
          </p:nvSpPr>
          <p:spPr>
            <a:xfrm>
              <a:off x="6589225" y="1268760"/>
              <a:ext cx="658396" cy="3935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1/100</a:t>
              </a:r>
              <a:endParaRPr lang="en-GB" sz="1200" b="1" dirty="0"/>
            </a:p>
          </p:txBody>
        </p:sp>
        <p:sp>
          <p:nvSpPr>
            <p:cNvPr id="81" name="Right Arrow 80"/>
            <p:cNvSpPr/>
            <p:nvPr/>
          </p:nvSpPr>
          <p:spPr>
            <a:xfrm>
              <a:off x="6627089" y="2796503"/>
              <a:ext cx="658396" cy="3935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1/20</a:t>
              </a:r>
              <a:endParaRPr lang="en-GB" sz="1200" b="1" dirty="0"/>
            </a:p>
          </p:txBody>
        </p:sp>
        <p:sp>
          <p:nvSpPr>
            <p:cNvPr id="85" name="Down Arrow 84"/>
            <p:cNvSpPr/>
            <p:nvPr/>
          </p:nvSpPr>
          <p:spPr>
            <a:xfrm>
              <a:off x="5843879" y="2064339"/>
              <a:ext cx="828158" cy="4237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a:t>
              </a:r>
              <a:endParaRPr lang="en-GB" sz="1200" b="1" dirty="0"/>
            </a:p>
          </p:txBody>
        </p:sp>
        <p:sp>
          <p:nvSpPr>
            <p:cNvPr id="86" name="Down Arrow 85"/>
            <p:cNvSpPr/>
            <p:nvPr/>
          </p:nvSpPr>
          <p:spPr>
            <a:xfrm>
              <a:off x="8334385" y="2105643"/>
              <a:ext cx="828158" cy="4237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a:t>
              </a:r>
              <a:endParaRPr lang="en-GB" sz="1200" b="1" dirty="0"/>
            </a:p>
          </p:txBody>
        </p:sp>
      </p:grpSp>
    </p:spTree>
    <p:extLst>
      <p:ext uri="{BB962C8B-B14F-4D97-AF65-F5344CB8AC3E}">
        <p14:creationId xmlns:p14="http://schemas.microsoft.com/office/powerpoint/2010/main" val="35933065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33" y="3157566"/>
            <a:ext cx="9182234" cy="2568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24715"/>
            <a:ext cx="9180513" cy="2632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0" y="44624"/>
            <a:ext cx="9144000" cy="576064"/>
          </a:xfrm>
        </p:spPr>
        <p:txBody>
          <a:bodyPr>
            <a:normAutofit/>
          </a:bodyPr>
          <a:lstStyle/>
          <a:p>
            <a:r>
              <a:rPr lang="en-GB" sz="3000" dirty="0" smtClean="0"/>
              <a:t>Point 3 and 7  coil magnet damage estimation</a:t>
            </a:r>
            <a:endParaRPr lang="en-GB" sz="3000" dirty="0"/>
          </a:p>
        </p:txBody>
      </p:sp>
      <p:graphicFrame>
        <p:nvGraphicFramePr>
          <p:cNvPr id="4" name="Table 3"/>
          <p:cNvGraphicFramePr>
            <a:graphicFrameLocks noGrp="1"/>
          </p:cNvGraphicFramePr>
          <p:nvPr>
            <p:extLst>
              <p:ext uri="{D42A27DB-BD31-4B8C-83A1-F6EECF244321}">
                <p14:modId xmlns:p14="http://schemas.microsoft.com/office/powerpoint/2010/main" val="2484598630"/>
              </p:ext>
            </p:extLst>
          </p:nvPr>
        </p:nvGraphicFramePr>
        <p:xfrm>
          <a:off x="1763688" y="5760720"/>
          <a:ext cx="6096000" cy="1097280"/>
        </p:xfrm>
        <a:graphic>
          <a:graphicData uri="http://schemas.openxmlformats.org/drawingml/2006/table">
            <a:tbl>
              <a:tblPr firstRow="1" bandRow="1">
                <a:tableStyleId>{5C22544A-7EE6-4342-B048-85BDC9FD1C3A}</a:tableStyleId>
              </a:tblPr>
              <a:tblGrid>
                <a:gridCol w="3048000"/>
                <a:gridCol w="3048000"/>
              </a:tblGrid>
              <a:tr h="239494">
                <a:tc>
                  <a:txBody>
                    <a:bodyPr/>
                    <a:lstStyle/>
                    <a:p>
                      <a:pPr algn="ctr"/>
                      <a:r>
                        <a:rPr lang="en-GB" sz="1200" dirty="0" smtClean="0"/>
                        <a:t>MQW</a:t>
                      </a:r>
                      <a:endParaRPr lang="en-GB" sz="1200" dirty="0"/>
                    </a:p>
                  </a:txBody>
                  <a:tcPr>
                    <a:solidFill>
                      <a:srgbClr val="92D050"/>
                    </a:solidFill>
                  </a:tcPr>
                </a:tc>
                <a:tc>
                  <a:txBody>
                    <a:bodyPr/>
                    <a:lstStyle/>
                    <a:p>
                      <a:pPr algn="ctr"/>
                      <a:r>
                        <a:rPr lang="en-GB" sz="1200" dirty="0" smtClean="0"/>
                        <a:t>MBW</a:t>
                      </a:r>
                      <a:endParaRPr lang="en-GB" sz="1200" dirty="0"/>
                    </a:p>
                  </a:txBody>
                  <a:tcPr/>
                </a:tc>
              </a:tr>
              <a:tr h="239494">
                <a:tc>
                  <a:txBody>
                    <a:bodyPr/>
                    <a:lstStyle/>
                    <a:p>
                      <a:r>
                        <a:rPr lang="en-GB" sz="1200" dirty="0" smtClean="0"/>
                        <a:t>From</a:t>
                      </a:r>
                      <a:r>
                        <a:rPr lang="en-GB" sz="1200" baseline="0" dirty="0" smtClean="0"/>
                        <a:t> 10 to 20 </a:t>
                      </a:r>
                      <a:r>
                        <a:rPr lang="en-GB" sz="1200" baseline="0" dirty="0" err="1" smtClean="0"/>
                        <a:t>MGy</a:t>
                      </a:r>
                      <a:endParaRPr lang="en-GB" sz="1200" dirty="0"/>
                    </a:p>
                  </a:txBody>
                  <a:tcPr>
                    <a:solidFill>
                      <a:srgbClr val="FFFF00"/>
                    </a:solidFill>
                  </a:tcPr>
                </a:tc>
                <a:tc>
                  <a:txBody>
                    <a:bodyPr/>
                    <a:lstStyle/>
                    <a:p>
                      <a:r>
                        <a:rPr lang="en-GB" sz="1200" dirty="0" smtClean="0"/>
                        <a:t>From</a:t>
                      </a:r>
                      <a:r>
                        <a:rPr lang="en-GB" sz="1200" baseline="0" dirty="0" smtClean="0"/>
                        <a:t> 40 to 60 </a:t>
                      </a:r>
                      <a:r>
                        <a:rPr lang="en-GB" sz="1200" baseline="0" dirty="0" err="1" smtClean="0"/>
                        <a:t>MGy</a:t>
                      </a:r>
                      <a:endParaRPr lang="en-GB" sz="1200" dirty="0"/>
                    </a:p>
                  </a:txBody>
                  <a:tcPr>
                    <a:solidFill>
                      <a:srgbClr val="FFFF00"/>
                    </a:solidFill>
                  </a:tcPr>
                </a:tc>
              </a:tr>
              <a:tr h="239494">
                <a:tc>
                  <a:txBody>
                    <a:bodyPr/>
                    <a:lstStyle/>
                    <a:p>
                      <a:r>
                        <a:rPr lang="en-GB" sz="1200" dirty="0" smtClean="0"/>
                        <a:t>From 20 to 50 </a:t>
                      </a:r>
                      <a:r>
                        <a:rPr lang="en-GB" sz="1200" dirty="0" err="1" smtClean="0"/>
                        <a:t>MGy</a:t>
                      </a:r>
                      <a:endParaRPr lang="en-GB" sz="1200" dirty="0"/>
                    </a:p>
                  </a:txBody>
                  <a:tcPr>
                    <a:solidFill>
                      <a:srgbClr val="FFC000"/>
                    </a:solidFill>
                  </a:tcPr>
                </a:tc>
                <a:tc>
                  <a:txBody>
                    <a:bodyPr/>
                    <a:lstStyle/>
                    <a:p>
                      <a:r>
                        <a:rPr lang="en-GB" sz="1200" dirty="0" smtClean="0"/>
                        <a:t>From 60 to 80 </a:t>
                      </a:r>
                      <a:r>
                        <a:rPr lang="en-GB" sz="1200" dirty="0" err="1" smtClean="0"/>
                        <a:t>Mgy</a:t>
                      </a:r>
                      <a:endParaRPr lang="en-GB" sz="1200" dirty="0"/>
                    </a:p>
                  </a:txBody>
                  <a:tcPr>
                    <a:solidFill>
                      <a:srgbClr val="FFC000"/>
                    </a:solidFill>
                  </a:tcPr>
                </a:tc>
              </a:tr>
              <a:tr h="239494">
                <a:tc>
                  <a:txBody>
                    <a:bodyPr/>
                    <a:lstStyle/>
                    <a:p>
                      <a:r>
                        <a:rPr lang="en-GB" sz="1200" dirty="0" smtClean="0"/>
                        <a:t>Larger than</a:t>
                      </a:r>
                      <a:r>
                        <a:rPr lang="en-GB" sz="1200" baseline="0" dirty="0" smtClean="0"/>
                        <a:t> 50 </a:t>
                      </a:r>
                      <a:r>
                        <a:rPr lang="en-GB" sz="1200" baseline="0" dirty="0" err="1" smtClean="0"/>
                        <a:t>MGy</a:t>
                      </a:r>
                      <a:endParaRPr lang="en-GB" sz="1200" dirty="0"/>
                    </a:p>
                  </a:txBody>
                  <a:tcPr>
                    <a:solidFill>
                      <a:srgbClr val="FF0000"/>
                    </a:solidFill>
                  </a:tcPr>
                </a:tc>
                <a:tc>
                  <a:txBody>
                    <a:bodyPr/>
                    <a:lstStyle/>
                    <a:p>
                      <a:r>
                        <a:rPr lang="en-GB" sz="1200" dirty="0" smtClean="0"/>
                        <a:t>Larger than</a:t>
                      </a:r>
                      <a:r>
                        <a:rPr lang="en-GB" sz="1200" baseline="0" dirty="0" smtClean="0"/>
                        <a:t> 80 </a:t>
                      </a:r>
                      <a:r>
                        <a:rPr lang="en-GB" sz="1200" baseline="0" dirty="0" err="1" smtClean="0"/>
                        <a:t>MGy</a:t>
                      </a:r>
                      <a:endParaRPr lang="en-GB" sz="1200" dirty="0"/>
                    </a:p>
                  </a:txBody>
                  <a:tcPr>
                    <a:solidFill>
                      <a:srgbClr val="FF0000"/>
                    </a:solidFill>
                  </a:tcPr>
                </a:tc>
              </a:tr>
            </a:tbl>
          </a:graphicData>
        </a:graphic>
      </p:graphicFrame>
      <p:sp>
        <p:nvSpPr>
          <p:cNvPr id="7" name="Rectangle 6"/>
          <p:cNvSpPr/>
          <p:nvPr/>
        </p:nvSpPr>
        <p:spPr>
          <a:xfrm>
            <a:off x="33659" y="3165083"/>
            <a:ext cx="809633" cy="2592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IP 7</a:t>
            </a:r>
            <a:endParaRPr lang="en-GB" dirty="0"/>
          </a:p>
        </p:txBody>
      </p:sp>
      <p:sp>
        <p:nvSpPr>
          <p:cNvPr id="8" name="Rectangle 7"/>
          <p:cNvSpPr/>
          <p:nvPr/>
        </p:nvSpPr>
        <p:spPr>
          <a:xfrm>
            <a:off x="0" y="524715"/>
            <a:ext cx="809633" cy="2592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IP 3</a:t>
            </a:r>
            <a:endParaRPr lang="en-GB" dirty="0"/>
          </a:p>
        </p:txBody>
      </p:sp>
    </p:spTree>
    <p:extLst>
      <p:ext uri="{BB962C8B-B14F-4D97-AF65-F5344CB8AC3E}">
        <p14:creationId xmlns:p14="http://schemas.microsoft.com/office/powerpoint/2010/main" val="34345960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
            <a:ext cx="8229600" cy="332655"/>
          </a:xfrm>
        </p:spPr>
        <p:txBody>
          <a:bodyPr>
            <a:normAutofit fontScale="90000"/>
          </a:bodyPr>
          <a:lstStyle/>
          <a:p>
            <a:r>
              <a:rPr lang="en-GB" sz="2000" dirty="0" smtClean="0"/>
              <a:t>MQW point 7 and 3</a:t>
            </a:r>
            <a:endParaRPr lang="en-GB"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83580852"/>
              </p:ext>
            </p:extLst>
          </p:nvPr>
        </p:nvGraphicFramePr>
        <p:xfrm>
          <a:off x="35498" y="332657"/>
          <a:ext cx="9119654" cy="6543045"/>
        </p:xfrm>
        <a:graphic>
          <a:graphicData uri="http://schemas.openxmlformats.org/drawingml/2006/table">
            <a:tbl>
              <a:tblPr firstRow="1" bandRow="1">
                <a:tableStyleId>{5C22544A-7EE6-4342-B048-85BDC9FD1C3A}</a:tableStyleId>
              </a:tblPr>
              <a:tblGrid>
                <a:gridCol w="1605631"/>
                <a:gridCol w="578799"/>
                <a:gridCol w="578799"/>
                <a:gridCol w="572244"/>
                <a:gridCol w="572244"/>
                <a:gridCol w="586993"/>
                <a:gridCol w="586993"/>
                <a:gridCol w="578799"/>
                <a:gridCol w="578799"/>
                <a:gridCol w="572244"/>
                <a:gridCol w="749293"/>
                <a:gridCol w="116840"/>
                <a:gridCol w="586993"/>
                <a:gridCol w="854983"/>
              </a:tblGrid>
              <a:tr h="422294">
                <a:tc>
                  <a:txBody>
                    <a:bodyPr/>
                    <a:lstStyle/>
                    <a:p>
                      <a:r>
                        <a:rPr lang="en-GB" sz="1100" dirty="0" smtClean="0"/>
                        <a:t>Characteristics</a:t>
                      </a:r>
                      <a:endParaRPr lang="en-GB" sz="1100" dirty="0"/>
                    </a:p>
                  </a:txBody>
                  <a:tcPr/>
                </a:tc>
                <a:tc>
                  <a:txBody>
                    <a:bodyPr/>
                    <a:lstStyle/>
                    <a:p>
                      <a:pPr algn="ctr"/>
                      <a:r>
                        <a:rPr lang="en-GB" sz="1100" dirty="0" smtClean="0"/>
                        <a:t>RQ4.LR7</a:t>
                      </a:r>
                      <a:endParaRPr lang="en-GB" sz="1100" dirty="0"/>
                    </a:p>
                  </a:txBody>
                  <a:tcPr/>
                </a:tc>
                <a:tc>
                  <a:txBody>
                    <a:bodyPr/>
                    <a:lstStyle/>
                    <a:p>
                      <a:pPr algn="ctr"/>
                      <a:r>
                        <a:rPr lang="en-GB" sz="1100" dirty="0" smtClean="0"/>
                        <a:t>RQ5.LR7</a:t>
                      </a:r>
                      <a:endParaRPr lang="en-GB" sz="1100" dirty="0"/>
                    </a:p>
                  </a:txBody>
                  <a:tcPr/>
                </a:tc>
                <a:tc>
                  <a:txBody>
                    <a:bodyPr/>
                    <a:lstStyle/>
                    <a:p>
                      <a:pPr algn="ctr"/>
                      <a:r>
                        <a:rPr lang="en-GB" sz="1100" i="1" dirty="0" smtClean="0"/>
                        <a:t>RQT4.L7</a:t>
                      </a:r>
                      <a:endParaRPr lang="en-GB" sz="1100" i="1" dirty="0"/>
                    </a:p>
                  </a:txBody>
                  <a:tcPr/>
                </a:tc>
                <a:tc>
                  <a:txBody>
                    <a:bodyPr/>
                    <a:lstStyle/>
                    <a:p>
                      <a:pPr algn="ctr"/>
                      <a:r>
                        <a:rPr lang="en-GB" sz="1100" i="1" dirty="0" smtClean="0"/>
                        <a:t>RQT5.L7</a:t>
                      </a:r>
                      <a:endParaRPr lang="en-GB" sz="1100" i="1" dirty="0"/>
                    </a:p>
                  </a:txBody>
                  <a:tcPr/>
                </a:tc>
                <a:tc>
                  <a:txBody>
                    <a:bodyPr/>
                    <a:lstStyle/>
                    <a:p>
                      <a:pPr algn="ctr"/>
                      <a:r>
                        <a:rPr lang="en-GB" sz="1100" i="1" dirty="0" smtClean="0"/>
                        <a:t>RQT4.R7</a:t>
                      </a:r>
                      <a:endParaRPr lang="en-GB" sz="1100" i="1" dirty="0"/>
                    </a:p>
                  </a:txBody>
                  <a:tcPr/>
                </a:tc>
                <a:tc>
                  <a:txBody>
                    <a:bodyPr/>
                    <a:lstStyle/>
                    <a:p>
                      <a:pPr algn="ctr"/>
                      <a:r>
                        <a:rPr lang="en-GB" sz="1100" i="1" dirty="0" smtClean="0"/>
                        <a:t>RQT5.R7</a:t>
                      </a:r>
                      <a:endParaRPr lang="en-GB" sz="1100" i="1" dirty="0"/>
                    </a:p>
                  </a:txBody>
                  <a:tcPr/>
                </a:tc>
                <a:tc>
                  <a:txBody>
                    <a:bodyPr/>
                    <a:lstStyle/>
                    <a:p>
                      <a:pPr algn="ctr"/>
                      <a:r>
                        <a:rPr lang="en-GB" sz="1100" dirty="0" smtClean="0"/>
                        <a:t>RQ4.LR3</a:t>
                      </a:r>
                      <a:endParaRPr lang="en-GB" sz="1100" dirty="0"/>
                    </a:p>
                  </a:txBody>
                  <a:tcPr/>
                </a:tc>
                <a:tc>
                  <a:txBody>
                    <a:bodyPr/>
                    <a:lstStyle/>
                    <a:p>
                      <a:pPr algn="ctr"/>
                      <a:r>
                        <a:rPr lang="en-GB" sz="1100" dirty="0" smtClean="0"/>
                        <a:t>RQ5.LR3</a:t>
                      </a:r>
                      <a:endParaRPr lang="en-GB" sz="1100" dirty="0"/>
                    </a:p>
                  </a:txBody>
                  <a:tcPr/>
                </a:tc>
                <a:tc>
                  <a:txBody>
                    <a:bodyPr/>
                    <a:lstStyle/>
                    <a:p>
                      <a:pPr algn="ctr"/>
                      <a:r>
                        <a:rPr lang="en-GB" sz="1100" i="1" dirty="0" smtClean="0"/>
                        <a:t>RQT4.L3</a:t>
                      </a:r>
                      <a:endParaRPr lang="en-GB" sz="1100" i="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i="1" dirty="0" smtClean="0"/>
                        <a:t>RQT5.L3</a:t>
                      </a:r>
                    </a:p>
                  </a:txBody>
                  <a:tcPr/>
                </a:tc>
                <a:tc gridSpan="2">
                  <a:txBody>
                    <a:bodyPr/>
                    <a:lstStyle/>
                    <a:p>
                      <a:pPr algn="ctr"/>
                      <a:r>
                        <a:rPr lang="en-GB" sz="1100" i="1" dirty="0" smtClean="0"/>
                        <a:t>RQT4.R3</a:t>
                      </a:r>
                      <a:endParaRPr lang="en-GB" sz="1100" i="1" dirty="0"/>
                    </a:p>
                  </a:txBody>
                  <a:tcPr/>
                </a:tc>
                <a:tc hMerge="1">
                  <a:txBody>
                    <a:bodyPr/>
                    <a:lstStyle/>
                    <a:p>
                      <a:pPr algn="ctr"/>
                      <a:endParaRPr lang="en-GB" sz="1100" i="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i="1" dirty="0" smtClean="0"/>
                        <a:t>RQT5.R3</a:t>
                      </a:r>
                    </a:p>
                  </a:txBody>
                  <a:tcPr/>
                </a:tc>
              </a:tr>
              <a:tr h="422294">
                <a:tc>
                  <a:txBody>
                    <a:bodyPr/>
                    <a:lstStyle/>
                    <a:p>
                      <a:r>
                        <a:rPr lang="en-GB" sz="1100" dirty="0" smtClean="0"/>
                        <a:t>I </a:t>
                      </a:r>
                      <a:r>
                        <a:rPr lang="en-GB" sz="1100" baseline="0" dirty="0" smtClean="0"/>
                        <a:t> ultimate (from layout database) [A]</a:t>
                      </a:r>
                      <a:endParaRPr lang="en-GB" sz="1100" dirty="0"/>
                    </a:p>
                  </a:txBody>
                  <a:tcPr/>
                </a:tc>
                <a:tc>
                  <a:txBody>
                    <a:bodyPr/>
                    <a:lstStyle/>
                    <a:p>
                      <a:pPr algn="ctr"/>
                      <a:r>
                        <a:rPr lang="en-US" sz="1100" b="1" dirty="0" smtClean="0"/>
                        <a:t>810</a:t>
                      </a:r>
                      <a:endParaRPr lang="en-GB" sz="1100" b="1" dirty="0"/>
                    </a:p>
                  </a:txBody>
                  <a:tcPr/>
                </a:tc>
                <a:tc>
                  <a:txBody>
                    <a:bodyPr/>
                    <a:lstStyle/>
                    <a:p>
                      <a:pPr algn="ctr"/>
                      <a:r>
                        <a:rPr lang="en-US" sz="1100" b="1" dirty="0" smtClean="0"/>
                        <a:t>810</a:t>
                      </a:r>
                      <a:endParaRPr lang="en-GB" sz="1100" b="1" dirty="0"/>
                    </a:p>
                  </a:txBody>
                  <a:tcPr/>
                </a:tc>
                <a:tc>
                  <a:txBody>
                    <a:bodyPr/>
                    <a:lstStyle/>
                    <a:p>
                      <a:pPr algn="ctr"/>
                      <a:r>
                        <a:rPr lang="en-US" sz="1100" b="1" dirty="0" smtClean="0"/>
                        <a:t>600</a:t>
                      </a:r>
                      <a:endParaRPr lang="en-GB" sz="1100" b="1" dirty="0"/>
                    </a:p>
                  </a:txBody>
                  <a:tcPr/>
                </a:tc>
                <a:tc>
                  <a:txBody>
                    <a:bodyPr/>
                    <a:lstStyle/>
                    <a:p>
                      <a:pPr algn="ctr"/>
                      <a:r>
                        <a:rPr lang="en-US" sz="1100" b="1" dirty="0" smtClean="0"/>
                        <a:t>600</a:t>
                      </a:r>
                      <a:endParaRPr lang="en-GB" sz="1100" b="1" dirty="0"/>
                    </a:p>
                  </a:txBody>
                  <a:tcPr/>
                </a:tc>
                <a:tc>
                  <a:txBody>
                    <a:bodyPr/>
                    <a:lstStyle/>
                    <a:p>
                      <a:pPr algn="ctr"/>
                      <a:r>
                        <a:rPr lang="en-US" sz="1100" b="1" dirty="0" smtClean="0"/>
                        <a:t>600</a:t>
                      </a:r>
                      <a:endParaRPr lang="en-GB" sz="1100" b="1" dirty="0"/>
                    </a:p>
                  </a:txBody>
                  <a:tcPr/>
                </a:tc>
                <a:tc>
                  <a:txBody>
                    <a:bodyPr/>
                    <a:lstStyle/>
                    <a:p>
                      <a:pPr algn="ctr"/>
                      <a:r>
                        <a:rPr lang="en-US" sz="1100" b="1" dirty="0" smtClean="0"/>
                        <a:t>600</a:t>
                      </a:r>
                      <a:endParaRPr lang="en-GB" sz="1100" b="1" dirty="0"/>
                    </a:p>
                  </a:txBody>
                  <a:tcPr/>
                </a:tc>
                <a:tc>
                  <a:txBody>
                    <a:bodyPr/>
                    <a:lstStyle/>
                    <a:p>
                      <a:pPr algn="ctr"/>
                      <a:r>
                        <a:rPr lang="en-GB" sz="1100" b="1" dirty="0" smtClean="0"/>
                        <a:t>810</a:t>
                      </a:r>
                      <a:endParaRPr lang="en-GB" sz="1100" b="1" dirty="0"/>
                    </a:p>
                  </a:txBody>
                  <a:tcPr/>
                </a:tc>
                <a:tc>
                  <a:txBody>
                    <a:bodyPr/>
                    <a:lstStyle/>
                    <a:p>
                      <a:pPr algn="ctr"/>
                      <a:r>
                        <a:rPr lang="en-GB" sz="1100" b="1" dirty="0" smtClean="0"/>
                        <a:t>810</a:t>
                      </a:r>
                      <a:endParaRPr lang="en-GB" sz="1100" b="1" dirty="0"/>
                    </a:p>
                  </a:txBody>
                  <a:tcPr/>
                </a:tc>
                <a:tc>
                  <a:txBody>
                    <a:bodyPr/>
                    <a:lstStyle/>
                    <a:p>
                      <a:pPr algn="ctr"/>
                      <a:r>
                        <a:rPr lang="en-GB" sz="1100" b="1" dirty="0" smtClean="0"/>
                        <a:t>600</a:t>
                      </a:r>
                      <a:endParaRPr lang="en-GB" sz="1100" b="1" dirty="0"/>
                    </a:p>
                  </a:txBody>
                  <a:tcPr/>
                </a:tc>
                <a:tc>
                  <a:txBody>
                    <a:bodyPr/>
                    <a:lstStyle/>
                    <a:p>
                      <a:pPr algn="ctr"/>
                      <a:r>
                        <a:rPr lang="en-GB" sz="1100" b="1" dirty="0" smtClean="0"/>
                        <a:t>600</a:t>
                      </a:r>
                      <a:endParaRPr lang="en-GB" sz="1100" b="1" dirty="0"/>
                    </a:p>
                  </a:txBody>
                  <a:tcPr/>
                </a:tc>
                <a:tc gridSpan="2">
                  <a:txBody>
                    <a:bodyPr/>
                    <a:lstStyle/>
                    <a:p>
                      <a:pPr algn="ctr"/>
                      <a:r>
                        <a:rPr lang="en-GB" sz="1100" b="1" dirty="0" smtClean="0"/>
                        <a:t>600</a:t>
                      </a:r>
                      <a:endParaRPr lang="en-GB" sz="1100" b="1" dirty="0"/>
                    </a:p>
                  </a:txBody>
                  <a:tcPr/>
                </a:tc>
                <a:tc hMerge="1">
                  <a:txBody>
                    <a:bodyPr/>
                    <a:lstStyle/>
                    <a:p>
                      <a:pPr algn="ctr"/>
                      <a:endParaRPr lang="en-GB" sz="1100" b="1" dirty="0"/>
                    </a:p>
                  </a:txBody>
                  <a:tcPr/>
                </a:tc>
                <a:tc>
                  <a:txBody>
                    <a:bodyPr/>
                    <a:lstStyle/>
                    <a:p>
                      <a:pPr algn="ctr"/>
                      <a:r>
                        <a:rPr lang="en-GB" sz="1100" b="1" dirty="0" smtClean="0"/>
                        <a:t>600</a:t>
                      </a:r>
                      <a:endParaRPr lang="en-GB" sz="1100" b="1" dirty="0"/>
                    </a:p>
                  </a:txBody>
                  <a:tcPr/>
                </a:tc>
              </a:tr>
              <a:tr h="266455">
                <a:tc>
                  <a:txBody>
                    <a:bodyPr/>
                    <a:lstStyle/>
                    <a:p>
                      <a:r>
                        <a:rPr lang="en-GB" sz="1100" dirty="0" smtClean="0"/>
                        <a:t>Voltage</a:t>
                      </a:r>
                      <a:r>
                        <a:rPr lang="en-GB" sz="1100" baseline="0" dirty="0" smtClean="0"/>
                        <a:t> I ultimate [V]</a:t>
                      </a:r>
                      <a:endParaRPr lang="en-GB" sz="1100" dirty="0"/>
                    </a:p>
                  </a:txBody>
                  <a:tcPr/>
                </a:tc>
                <a:tc>
                  <a:txBody>
                    <a:bodyPr/>
                    <a:lstStyle/>
                    <a:p>
                      <a:pPr algn="ctr"/>
                      <a:r>
                        <a:rPr lang="en-US" sz="1100" dirty="0" smtClean="0"/>
                        <a:t>381</a:t>
                      </a:r>
                      <a:endParaRPr lang="en-GB" sz="1100" dirty="0"/>
                    </a:p>
                  </a:txBody>
                  <a:tcPr/>
                </a:tc>
                <a:tc>
                  <a:txBody>
                    <a:bodyPr/>
                    <a:lstStyle/>
                    <a:p>
                      <a:pPr algn="ctr"/>
                      <a:r>
                        <a:rPr lang="en-US" sz="1100" dirty="0" smtClean="0"/>
                        <a:t>383</a:t>
                      </a:r>
                      <a:endParaRPr lang="en-GB" sz="1100" dirty="0"/>
                    </a:p>
                  </a:txBody>
                  <a:tcPr/>
                </a:tc>
                <a:tc>
                  <a:txBody>
                    <a:bodyPr/>
                    <a:lstStyle/>
                    <a:p>
                      <a:pPr algn="ctr"/>
                      <a:r>
                        <a:rPr lang="en-US" sz="1100" dirty="0" smtClean="0"/>
                        <a:t>29</a:t>
                      </a:r>
                      <a:endParaRPr lang="en-GB" sz="1100" dirty="0"/>
                    </a:p>
                  </a:txBody>
                  <a:tcPr/>
                </a:tc>
                <a:tc>
                  <a:txBody>
                    <a:bodyPr/>
                    <a:lstStyle/>
                    <a:p>
                      <a:pPr algn="ctr"/>
                      <a:r>
                        <a:rPr lang="en-US" sz="1100" dirty="0" smtClean="0"/>
                        <a:t>31</a:t>
                      </a:r>
                      <a:endParaRPr lang="en-GB" sz="1100" dirty="0"/>
                    </a:p>
                  </a:txBody>
                  <a:tcPr/>
                </a:tc>
                <a:tc>
                  <a:txBody>
                    <a:bodyPr/>
                    <a:lstStyle/>
                    <a:p>
                      <a:pPr algn="ctr"/>
                      <a:r>
                        <a:rPr lang="en-US" sz="1100" dirty="0" smtClean="0"/>
                        <a:t>27</a:t>
                      </a:r>
                      <a:endParaRPr lang="en-GB" sz="1100" dirty="0"/>
                    </a:p>
                  </a:txBody>
                  <a:tcPr/>
                </a:tc>
                <a:tc>
                  <a:txBody>
                    <a:bodyPr/>
                    <a:lstStyle/>
                    <a:p>
                      <a:pPr algn="ctr"/>
                      <a:r>
                        <a:rPr lang="en-US" sz="1100" dirty="0" smtClean="0"/>
                        <a:t>29</a:t>
                      </a:r>
                      <a:endParaRPr lang="en-GB" sz="1100" dirty="0"/>
                    </a:p>
                  </a:txBody>
                  <a:tcPr/>
                </a:tc>
                <a:tc>
                  <a:txBody>
                    <a:bodyPr/>
                    <a:lstStyle/>
                    <a:p>
                      <a:pPr algn="ctr"/>
                      <a:r>
                        <a:rPr lang="en-GB" sz="1100" dirty="0" smtClean="0"/>
                        <a:t>451</a:t>
                      </a:r>
                      <a:endParaRPr lang="en-GB" sz="1100" dirty="0"/>
                    </a:p>
                  </a:txBody>
                  <a:tcPr/>
                </a:tc>
                <a:tc>
                  <a:txBody>
                    <a:bodyPr/>
                    <a:lstStyle/>
                    <a:p>
                      <a:pPr algn="ctr"/>
                      <a:r>
                        <a:rPr lang="en-GB" sz="1100" dirty="0" smtClean="0"/>
                        <a:t>452</a:t>
                      </a:r>
                      <a:endParaRPr lang="en-GB" sz="1100" dirty="0"/>
                    </a:p>
                  </a:txBody>
                  <a:tcPr/>
                </a:tc>
                <a:tc>
                  <a:txBody>
                    <a:bodyPr/>
                    <a:lstStyle/>
                    <a:p>
                      <a:pPr algn="ctr"/>
                      <a:r>
                        <a:rPr lang="en-GB" sz="1100" dirty="0" smtClean="0"/>
                        <a:t>38</a:t>
                      </a:r>
                      <a:endParaRPr lang="en-GB" sz="1100" dirty="0"/>
                    </a:p>
                  </a:txBody>
                  <a:tcPr/>
                </a:tc>
                <a:tc>
                  <a:txBody>
                    <a:bodyPr/>
                    <a:lstStyle/>
                    <a:p>
                      <a:pPr algn="ctr"/>
                      <a:r>
                        <a:rPr lang="en-GB" sz="1100" dirty="0" smtClean="0"/>
                        <a:t>34</a:t>
                      </a:r>
                      <a:endParaRPr lang="en-GB" sz="1100" dirty="0"/>
                    </a:p>
                  </a:txBody>
                  <a:tcPr/>
                </a:tc>
                <a:tc gridSpan="2">
                  <a:txBody>
                    <a:bodyPr/>
                    <a:lstStyle/>
                    <a:p>
                      <a:pPr algn="ctr"/>
                      <a:r>
                        <a:rPr lang="en-GB" sz="1100" dirty="0" smtClean="0"/>
                        <a:t>42</a:t>
                      </a:r>
                      <a:endParaRPr lang="en-GB" sz="1100" dirty="0"/>
                    </a:p>
                  </a:txBody>
                  <a:tcPr/>
                </a:tc>
                <a:tc hMerge="1">
                  <a:txBody>
                    <a:bodyPr/>
                    <a:lstStyle/>
                    <a:p>
                      <a:pPr algn="ctr"/>
                      <a:endParaRPr lang="en-GB" sz="1100" dirty="0"/>
                    </a:p>
                  </a:txBody>
                  <a:tcPr/>
                </a:tc>
                <a:tc>
                  <a:txBody>
                    <a:bodyPr/>
                    <a:lstStyle/>
                    <a:p>
                      <a:pPr algn="ctr"/>
                      <a:r>
                        <a:rPr lang="en-GB" sz="1100" dirty="0" smtClean="0"/>
                        <a:t>39</a:t>
                      </a:r>
                      <a:endParaRPr lang="en-GB" sz="1100" dirty="0"/>
                    </a:p>
                  </a:txBody>
                  <a:tcPr/>
                </a:tc>
              </a:tr>
              <a:tr h="355275">
                <a:tc>
                  <a:txBody>
                    <a:bodyPr/>
                    <a:lstStyle/>
                    <a:p>
                      <a:r>
                        <a:rPr lang="en-GB" sz="1100" dirty="0" smtClean="0"/>
                        <a:t>I 7 </a:t>
                      </a:r>
                      <a:r>
                        <a:rPr lang="en-GB" sz="1100" dirty="0" err="1" smtClean="0"/>
                        <a:t>TeV</a:t>
                      </a:r>
                      <a:r>
                        <a:rPr lang="en-GB" sz="1100" dirty="0" smtClean="0"/>
                        <a:t> (Fidel report) [A]</a:t>
                      </a:r>
                      <a:endParaRPr lang="en-GB" sz="1100" dirty="0"/>
                    </a:p>
                  </a:txBody>
                  <a:tcPr/>
                </a:tc>
                <a:tc>
                  <a:txBody>
                    <a:bodyPr/>
                    <a:lstStyle/>
                    <a:p>
                      <a:pPr algn="ctr"/>
                      <a:r>
                        <a:rPr lang="en-US" sz="1100" b="1" dirty="0" smtClean="0"/>
                        <a:t>598</a:t>
                      </a:r>
                      <a:endParaRPr lang="en-GB" sz="1100" b="1" dirty="0"/>
                    </a:p>
                  </a:txBody>
                  <a:tcPr/>
                </a:tc>
                <a:tc>
                  <a:txBody>
                    <a:bodyPr/>
                    <a:lstStyle/>
                    <a:p>
                      <a:pPr algn="ctr"/>
                      <a:r>
                        <a:rPr lang="en-US" sz="1100" b="1" dirty="0" smtClean="0"/>
                        <a:t>610</a:t>
                      </a:r>
                      <a:endParaRPr lang="en-GB" sz="1100" b="1" dirty="0"/>
                    </a:p>
                  </a:txBody>
                  <a:tcPr/>
                </a:tc>
                <a:tc>
                  <a:txBody>
                    <a:bodyPr/>
                    <a:lstStyle/>
                    <a:p>
                      <a:pPr algn="ctr"/>
                      <a:r>
                        <a:rPr lang="en-US" sz="1100" b="1" dirty="0" smtClean="0"/>
                        <a:t>151</a:t>
                      </a:r>
                      <a:endParaRPr lang="en-GB" sz="1100" b="1" dirty="0"/>
                    </a:p>
                  </a:txBody>
                  <a:tcPr/>
                </a:tc>
                <a:tc>
                  <a:txBody>
                    <a:bodyPr/>
                    <a:lstStyle/>
                    <a:p>
                      <a:pPr algn="ctr"/>
                      <a:r>
                        <a:rPr lang="en-US" sz="1100" b="1" dirty="0" smtClean="0"/>
                        <a:t>17</a:t>
                      </a:r>
                      <a:endParaRPr lang="en-GB" sz="1100" b="1" dirty="0"/>
                    </a:p>
                  </a:txBody>
                  <a:tcPr/>
                </a:tc>
                <a:tc>
                  <a:txBody>
                    <a:bodyPr/>
                    <a:lstStyle/>
                    <a:p>
                      <a:pPr algn="ctr"/>
                      <a:r>
                        <a:rPr lang="en-US" sz="1100" b="1" dirty="0" smtClean="0"/>
                        <a:t>151</a:t>
                      </a:r>
                      <a:endParaRPr lang="en-GB" sz="1100" b="1" dirty="0"/>
                    </a:p>
                  </a:txBody>
                  <a:tcPr/>
                </a:tc>
                <a:tc>
                  <a:txBody>
                    <a:bodyPr/>
                    <a:lstStyle/>
                    <a:p>
                      <a:pPr algn="ctr"/>
                      <a:r>
                        <a:rPr lang="en-US" sz="1100" b="1" dirty="0" smtClean="0"/>
                        <a:t>17</a:t>
                      </a:r>
                      <a:endParaRPr lang="en-GB" sz="1100" b="1" dirty="0"/>
                    </a:p>
                  </a:txBody>
                  <a:tcPr/>
                </a:tc>
                <a:tc>
                  <a:txBody>
                    <a:bodyPr/>
                    <a:lstStyle/>
                    <a:p>
                      <a:pPr algn="ctr"/>
                      <a:r>
                        <a:rPr lang="en-GB" sz="1100" b="1" dirty="0" smtClean="0"/>
                        <a:t>561</a:t>
                      </a:r>
                      <a:endParaRPr lang="en-GB" sz="1100" b="1" dirty="0"/>
                    </a:p>
                  </a:txBody>
                  <a:tcPr/>
                </a:tc>
                <a:tc>
                  <a:txBody>
                    <a:bodyPr/>
                    <a:lstStyle/>
                    <a:p>
                      <a:pPr algn="ctr"/>
                      <a:r>
                        <a:rPr lang="en-GB" sz="1100" b="1" dirty="0" smtClean="0"/>
                        <a:t>593</a:t>
                      </a:r>
                      <a:endParaRPr lang="en-GB" sz="1100" b="1" dirty="0"/>
                    </a:p>
                  </a:txBody>
                  <a:tcPr/>
                </a:tc>
                <a:tc>
                  <a:txBody>
                    <a:bodyPr/>
                    <a:lstStyle/>
                    <a:p>
                      <a:pPr algn="ctr"/>
                      <a:r>
                        <a:rPr lang="en-GB" sz="1100" b="1" dirty="0" smtClean="0"/>
                        <a:t>313</a:t>
                      </a:r>
                      <a:endParaRPr lang="en-GB" sz="1100" b="1" dirty="0"/>
                    </a:p>
                  </a:txBody>
                  <a:tcPr/>
                </a:tc>
                <a:tc>
                  <a:txBody>
                    <a:bodyPr/>
                    <a:lstStyle/>
                    <a:p>
                      <a:pPr algn="ctr"/>
                      <a:r>
                        <a:rPr lang="en-GB" sz="1100" b="1" dirty="0" smtClean="0"/>
                        <a:t>441</a:t>
                      </a:r>
                      <a:endParaRPr lang="en-GB" sz="1100" b="1" dirty="0"/>
                    </a:p>
                  </a:txBody>
                  <a:tcPr/>
                </a:tc>
                <a:tc gridSpan="2">
                  <a:txBody>
                    <a:bodyPr/>
                    <a:lstStyle/>
                    <a:p>
                      <a:pPr algn="ctr"/>
                      <a:r>
                        <a:rPr lang="en-GB" sz="1100" b="1" dirty="0" smtClean="0"/>
                        <a:t>313</a:t>
                      </a:r>
                      <a:endParaRPr lang="en-GB" sz="1100" b="1" dirty="0"/>
                    </a:p>
                  </a:txBody>
                  <a:tcPr/>
                </a:tc>
                <a:tc hMerge="1">
                  <a:txBody>
                    <a:bodyPr/>
                    <a:lstStyle/>
                    <a:p>
                      <a:pPr algn="ctr"/>
                      <a:endParaRPr lang="en-GB" sz="1100" b="1" dirty="0"/>
                    </a:p>
                  </a:txBody>
                  <a:tcPr/>
                </a:tc>
                <a:tc>
                  <a:txBody>
                    <a:bodyPr/>
                    <a:lstStyle/>
                    <a:p>
                      <a:pPr algn="ctr"/>
                      <a:r>
                        <a:rPr lang="en-GB" sz="1100" b="1" dirty="0" smtClean="0"/>
                        <a:t>441</a:t>
                      </a:r>
                      <a:endParaRPr lang="en-GB" sz="1100" b="1" dirty="0"/>
                    </a:p>
                  </a:txBody>
                  <a:tcPr/>
                </a:tc>
              </a:tr>
              <a:tr h="355275">
                <a:tc>
                  <a:txBody>
                    <a:bodyPr/>
                    <a:lstStyle/>
                    <a:p>
                      <a:r>
                        <a:rPr lang="en-GB" sz="1100" dirty="0" smtClean="0"/>
                        <a:t>Voltage</a:t>
                      </a:r>
                      <a:r>
                        <a:rPr lang="en-GB" sz="1100" baseline="0" dirty="0" smtClean="0"/>
                        <a:t> I 7 </a:t>
                      </a:r>
                      <a:r>
                        <a:rPr lang="en-GB" sz="1100" baseline="0" dirty="0" err="1" smtClean="0"/>
                        <a:t>TeV</a:t>
                      </a:r>
                      <a:r>
                        <a:rPr lang="en-GB" sz="1100" baseline="0" dirty="0" smtClean="0"/>
                        <a:t> [V]</a:t>
                      </a:r>
                      <a:endParaRPr lang="en-GB" sz="1100" dirty="0"/>
                    </a:p>
                  </a:txBody>
                  <a:tcPr/>
                </a:tc>
                <a:tc>
                  <a:txBody>
                    <a:bodyPr/>
                    <a:lstStyle/>
                    <a:p>
                      <a:pPr algn="ctr"/>
                      <a:r>
                        <a:rPr lang="en-US" sz="1100" dirty="0" smtClean="0"/>
                        <a:t>282</a:t>
                      </a:r>
                      <a:endParaRPr lang="en-GB" sz="1100" dirty="0"/>
                    </a:p>
                  </a:txBody>
                  <a:tcPr/>
                </a:tc>
                <a:tc>
                  <a:txBody>
                    <a:bodyPr/>
                    <a:lstStyle/>
                    <a:p>
                      <a:pPr algn="ctr"/>
                      <a:r>
                        <a:rPr lang="en-US" sz="1100" dirty="0" smtClean="0"/>
                        <a:t>289</a:t>
                      </a:r>
                      <a:endParaRPr lang="en-GB" sz="1100" dirty="0"/>
                    </a:p>
                  </a:txBody>
                  <a:tcPr/>
                </a:tc>
                <a:tc>
                  <a:txBody>
                    <a:bodyPr/>
                    <a:lstStyle/>
                    <a:p>
                      <a:pPr algn="ctr"/>
                      <a:r>
                        <a:rPr lang="en-US" sz="1100" dirty="0" smtClean="0"/>
                        <a:t>8</a:t>
                      </a:r>
                      <a:endParaRPr lang="en-GB" sz="1100" dirty="0"/>
                    </a:p>
                  </a:txBody>
                  <a:tcPr/>
                </a:tc>
                <a:tc>
                  <a:txBody>
                    <a:bodyPr/>
                    <a:lstStyle/>
                    <a:p>
                      <a:pPr algn="ctr"/>
                      <a:r>
                        <a:rPr lang="en-US" sz="1100" dirty="0" smtClean="0"/>
                        <a:t>2</a:t>
                      </a:r>
                      <a:endParaRPr lang="en-GB" sz="1100" dirty="0"/>
                    </a:p>
                  </a:txBody>
                  <a:tcPr/>
                </a:tc>
                <a:tc>
                  <a:txBody>
                    <a:bodyPr/>
                    <a:lstStyle/>
                    <a:p>
                      <a:pPr algn="ctr"/>
                      <a:r>
                        <a:rPr lang="en-US" sz="1100" dirty="0" smtClean="0"/>
                        <a:t>8</a:t>
                      </a:r>
                      <a:endParaRPr lang="en-GB" sz="1100" dirty="0"/>
                    </a:p>
                  </a:txBody>
                  <a:tcPr/>
                </a:tc>
                <a:tc>
                  <a:txBody>
                    <a:bodyPr/>
                    <a:lstStyle/>
                    <a:p>
                      <a:pPr algn="ctr"/>
                      <a:r>
                        <a:rPr lang="en-US" sz="1100" dirty="0" smtClean="0"/>
                        <a:t>2</a:t>
                      </a:r>
                      <a:endParaRPr lang="en-GB" sz="1100" dirty="0"/>
                    </a:p>
                  </a:txBody>
                  <a:tcPr/>
                </a:tc>
                <a:tc>
                  <a:txBody>
                    <a:bodyPr/>
                    <a:lstStyle/>
                    <a:p>
                      <a:pPr algn="ctr"/>
                      <a:r>
                        <a:rPr lang="en-GB" sz="1100" dirty="0" smtClean="0"/>
                        <a:t>313</a:t>
                      </a:r>
                      <a:endParaRPr lang="en-GB" sz="1100" dirty="0"/>
                    </a:p>
                  </a:txBody>
                  <a:tcPr/>
                </a:tc>
                <a:tc>
                  <a:txBody>
                    <a:bodyPr/>
                    <a:lstStyle/>
                    <a:p>
                      <a:pPr algn="ctr"/>
                      <a:r>
                        <a:rPr lang="en-GB" sz="1100" dirty="0" smtClean="0"/>
                        <a:t>331</a:t>
                      </a:r>
                      <a:endParaRPr lang="en-GB" sz="1100" dirty="0"/>
                    </a:p>
                  </a:txBody>
                  <a:tcPr/>
                </a:tc>
                <a:tc>
                  <a:txBody>
                    <a:bodyPr/>
                    <a:lstStyle/>
                    <a:p>
                      <a:pPr algn="ctr"/>
                      <a:r>
                        <a:rPr lang="en-GB" sz="1100" dirty="0" smtClean="0"/>
                        <a:t>20</a:t>
                      </a:r>
                      <a:endParaRPr lang="en-GB" sz="1100" dirty="0"/>
                    </a:p>
                  </a:txBody>
                  <a:tcPr/>
                </a:tc>
                <a:tc>
                  <a:txBody>
                    <a:bodyPr/>
                    <a:lstStyle/>
                    <a:p>
                      <a:pPr algn="ctr"/>
                      <a:r>
                        <a:rPr lang="en-GB" sz="1100" dirty="0" smtClean="0"/>
                        <a:t>31</a:t>
                      </a:r>
                      <a:endParaRPr lang="en-GB" sz="1100" dirty="0"/>
                    </a:p>
                  </a:txBody>
                  <a:tcPr/>
                </a:tc>
                <a:tc gridSpan="2">
                  <a:txBody>
                    <a:bodyPr/>
                    <a:lstStyle/>
                    <a:p>
                      <a:pPr algn="ctr"/>
                      <a:r>
                        <a:rPr lang="en-GB" sz="1100" dirty="0" smtClean="0"/>
                        <a:t>22</a:t>
                      </a:r>
                      <a:endParaRPr lang="en-GB" sz="1100" dirty="0"/>
                    </a:p>
                  </a:txBody>
                  <a:tcPr/>
                </a:tc>
                <a:tc hMerge="1">
                  <a:txBody>
                    <a:bodyPr/>
                    <a:lstStyle/>
                    <a:p>
                      <a:pPr algn="ctr"/>
                      <a:endParaRPr lang="en-GB" sz="1100" dirty="0"/>
                    </a:p>
                  </a:txBody>
                  <a:tcPr/>
                </a:tc>
                <a:tc>
                  <a:txBody>
                    <a:bodyPr/>
                    <a:lstStyle/>
                    <a:p>
                      <a:pPr algn="ctr"/>
                      <a:r>
                        <a:rPr lang="en-GB" sz="1100" dirty="0" smtClean="0"/>
                        <a:t>29</a:t>
                      </a:r>
                      <a:endParaRPr lang="en-GB" sz="1100" dirty="0"/>
                    </a:p>
                  </a:txBody>
                  <a:tcPr/>
                </a:tc>
              </a:tr>
              <a:tr h="457414">
                <a:tc>
                  <a:txBody>
                    <a:bodyPr/>
                    <a:lstStyle/>
                    <a:p>
                      <a:r>
                        <a:rPr lang="en-GB" sz="1100" baseline="0" dirty="0" smtClean="0"/>
                        <a:t>Number magnet in series in circuit</a:t>
                      </a:r>
                      <a:endParaRPr lang="en-GB" sz="1100" dirty="0"/>
                    </a:p>
                  </a:txBody>
                  <a:tcPr/>
                </a:tc>
                <a:tc>
                  <a:txBody>
                    <a:bodyPr/>
                    <a:lstStyle/>
                    <a:p>
                      <a:pPr algn="ctr"/>
                      <a:r>
                        <a:rPr lang="en-US" sz="1100" dirty="0" smtClean="0"/>
                        <a:t>10</a:t>
                      </a:r>
                      <a:endParaRPr lang="en-GB" sz="1100" dirty="0"/>
                    </a:p>
                  </a:txBody>
                  <a:tcPr/>
                </a:tc>
                <a:tc>
                  <a:txBody>
                    <a:bodyPr/>
                    <a:lstStyle/>
                    <a:p>
                      <a:pPr algn="ctr"/>
                      <a:r>
                        <a:rPr lang="en-US" sz="1100" dirty="0" smtClean="0"/>
                        <a:t>10</a:t>
                      </a:r>
                      <a:endParaRPr lang="en-GB" sz="1100" dirty="0"/>
                    </a:p>
                  </a:txBody>
                  <a:tcPr/>
                </a:tc>
                <a:tc>
                  <a:txBody>
                    <a:bodyPr/>
                    <a:lstStyle/>
                    <a:p>
                      <a:pPr algn="ctr"/>
                      <a:r>
                        <a:rPr lang="en-US" sz="1100" dirty="0" smtClean="0"/>
                        <a:t>1</a:t>
                      </a:r>
                      <a:endParaRPr lang="en-GB" sz="1100" dirty="0"/>
                    </a:p>
                  </a:txBody>
                  <a:tcPr/>
                </a:tc>
                <a:tc>
                  <a:txBody>
                    <a:bodyPr/>
                    <a:lstStyle/>
                    <a:p>
                      <a:pPr algn="ctr"/>
                      <a:r>
                        <a:rPr lang="en-US" sz="1100" dirty="0" smtClean="0"/>
                        <a:t>1</a:t>
                      </a:r>
                      <a:endParaRPr lang="en-GB" sz="1100" dirty="0"/>
                    </a:p>
                  </a:txBody>
                  <a:tcPr/>
                </a:tc>
                <a:tc>
                  <a:txBody>
                    <a:bodyPr/>
                    <a:lstStyle/>
                    <a:p>
                      <a:pPr algn="ctr"/>
                      <a:r>
                        <a:rPr lang="en-US" sz="1100" dirty="0" smtClean="0"/>
                        <a:t>1</a:t>
                      </a:r>
                      <a:endParaRPr lang="en-GB" sz="1100" dirty="0"/>
                    </a:p>
                  </a:txBody>
                  <a:tcPr/>
                </a:tc>
                <a:tc>
                  <a:txBody>
                    <a:bodyPr/>
                    <a:lstStyle/>
                    <a:p>
                      <a:pPr algn="ctr"/>
                      <a:r>
                        <a:rPr lang="en-US" sz="1100" dirty="0" smtClean="0"/>
                        <a:t>1</a:t>
                      </a:r>
                      <a:endParaRPr lang="en-GB" sz="1100" dirty="0"/>
                    </a:p>
                  </a:txBody>
                  <a:tcPr/>
                </a:tc>
                <a:tc>
                  <a:txBody>
                    <a:bodyPr/>
                    <a:lstStyle/>
                    <a:p>
                      <a:pPr algn="ctr"/>
                      <a:r>
                        <a:rPr lang="en-GB" sz="1100" dirty="0" smtClean="0"/>
                        <a:t>10</a:t>
                      </a:r>
                      <a:endParaRPr lang="en-GB" sz="1100" dirty="0"/>
                    </a:p>
                  </a:txBody>
                  <a:tcPr/>
                </a:tc>
                <a:tc>
                  <a:txBody>
                    <a:bodyPr/>
                    <a:lstStyle/>
                    <a:p>
                      <a:pPr algn="ctr"/>
                      <a:r>
                        <a:rPr lang="en-GB" sz="1100" dirty="0" smtClean="0"/>
                        <a:t>10</a:t>
                      </a:r>
                      <a:endParaRPr lang="en-GB" sz="1100" dirty="0"/>
                    </a:p>
                  </a:txBody>
                  <a:tcPr/>
                </a:tc>
                <a:tc>
                  <a:txBody>
                    <a:bodyPr/>
                    <a:lstStyle/>
                    <a:p>
                      <a:pPr algn="ctr"/>
                      <a:r>
                        <a:rPr lang="en-GB" sz="1100" dirty="0" smtClean="0"/>
                        <a:t>1</a:t>
                      </a:r>
                      <a:endParaRPr lang="en-GB" sz="1100" dirty="0"/>
                    </a:p>
                  </a:txBody>
                  <a:tcPr/>
                </a:tc>
                <a:tc>
                  <a:txBody>
                    <a:bodyPr/>
                    <a:lstStyle/>
                    <a:p>
                      <a:pPr algn="ctr"/>
                      <a:r>
                        <a:rPr lang="en-GB" sz="1100" dirty="0" smtClean="0"/>
                        <a:t>1</a:t>
                      </a:r>
                      <a:endParaRPr lang="en-GB" sz="1100" dirty="0"/>
                    </a:p>
                  </a:txBody>
                  <a:tcPr/>
                </a:tc>
                <a:tc gridSpan="2">
                  <a:txBody>
                    <a:bodyPr/>
                    <a:lstStyle/>
                    <a:p>
                      <a:pPr algn="ctr"/>
                      <a:r>
                        <a:rPr lang="en-GB" sz="1100" dirty="0" smtClean="0"/>
                        <a:t>1</a:t>
                      </a:r>
                      <a:endParaRPr lang="en-GB" sz="1100" dirty="0"/>
                    </a:p>
                  </a:txBody>
                  <a:tcPr/>
                </a:tc>
                <a:tc hMerge="1">
                  <a:txBody>
                    <a:bodyPr/>
                    <a:lstStyle/>
                    <a:p>
                      <a:pPr algn="ctr"/>
                      <a:endParaRPr lang="en-GB" sz="1100" dirty="0"/>
                    </a:p>
                  </a:txBody>
                  <a:tcPr/>
                </a:tc>
                <a:tc>
                  <a:txBody>
                    <a:bodyPr/>
                    <a:lstStyle/>
                    <a:p>
                      <a:pPr algn="ctr"/>
                      <a:r>
                        <a:rPr lang="en-GB" sz="1100" dirty="0" smtClean="0"/>
                        <a:t>1</a:t>
                      </a:r>
                      <a:endParaRPr lang="en-GB" sz="1100" dirty="0"/>
                    </a:p>
                  </a:txBody>
                  <a:tcPr/>
                </a:tc>
              </a:tr>
              <a:tr h="341952">
                <a:tc>
                  <a:txBody>
                    <a:bodyPr/>
                    <a:lstStyle/>
                    <a:p>
                      <a:r>
                        <a:rPr lang="en-US" sz="1100" dirty="0" smtClean="0"/>
                        <a:t>Turn/magnet</a:t>
                      </a:r>
                      <a:endParaRPr lang="en-GB" sz="1100" dirty="0"/>
                    </a:p>
                  </a:txBody>
                  <a:tcPr/>
                </a:tc>
                <a:tc gridSpan="13">
                  <a:txBody>
                    <a:bodyPr/>
                    <a:lstStyle/>
                    <a:p>
                      <a:pPr algn="ctr"/>
                      <a:r>
                        <a:rPr lang="en-US" sz="1100" dirty="0" smtClean="0"/>
                        <a:t>171</a:t>
                      </a:r>
                      <a:endParaRPr lang="en-GB" sz="1100" dirty="0"/>
                    </a:p>
                  </a:txBody>
                  <a:tcPr/>
                </a:tc>
                <a:tc hMerge="1">
                  <a:txBody>
                    <a:bodyPr/>
                    <a:lstStyle/>
                    <a:p>
                      <a:endParaRPr lang="en-GB" sz="800" dirty="0"/>
                    </a:p>
                  </a:txBody>
                  <a:tcPr/>
                </a:tc>
                <a:tc hMerge="1">
                  <a:txBody>
                    <a:bodyPr/>
                    <a:lstStyle/>
                    <a:p>
                      <a:endParaRPr lang="en-GB" sz="800" dirty="0"/>
                    </a:p>
                  </a:txBody>
                  <a:tcPr/>
                </a:tc>
                <a:tc hMerge="1">
                  <a:txBody>
                    <a:bodyPr/>
                    <a:lstStyle/>
                    <a:p>
                      <a:endParaRPr lang="en-GB" sz="800" dirty="0"/>
                    </a:p>
                  </a:txBody>
                  <a:tcPr/>
                </a:tc>
                <a:tc hMerge="1">
                  <a:txBody>
                    <a:bodyPr/>
                    <a:lstStyle/>
                    <a:p>
                      <a:endParaRPr lang="en-GB" sz="800" dirty="0"/>
                    </a:p>
                  </a:txBody>
                  <a:tcPr/>
                </a:tc>
                <a:tc hMerge="1">
                  <a:txBody>
                    <a:bodyPr/>
                    <a:lstStyle/>
                    <a:p>
                      <a:endParaRPr lang="en-GB" sz="800" dirty="0"/>
                    </a:p>
                  </a:txBody>
                  <a:tcPr/>
                </a:tc>
                <a:tc hMerge="1">
                  <a:txBody>
                    <a:bodyPr/>
                    <a:lstStyle/>
                    <a:p>
                      <a:endParaRPr lang="en-GB" sz="800" dirty="0"/>
                    </a:p>
                  </a:txBody>
                  <a:tcPr/>
                </a:tc>
                <a:tc hMerge="1">
                  <a:txBody>
                    <a:bodyPr/>
                    <a:lstStyle/>
                    <a:p>
                      <a:endParaRPr lang="en-GB" sz="800" dirty="0"/>
                    </a:p>
                  </a:txBody>
                  <a:tcPr/>
                </a:tc>
                <a:tc hMerge="1">
                  <a:txBody>
                    <a:bodyPr/>
                    <a:lstStyle/>
                    <a:p>
                      <a:endParaRPr lang="en-GB" sz="800" dirty="0"/>
                    </a:p>
                  </a:txBody>
                  <a:tcPr/>
                </a:tc>
                <a:tc hMerge="1">
                  <a:txBody>
                    <a:bodyPr/>
                    <a:lstStyle/>
                    <a:p>
                      <a:endParaRPr lang="en-GB" sz="800" dirty="0"/>
                    </a:p>
                  </a:txBody>
                  <a:tcPr/>
                </a:tc>
                <a:tc hMerge="1">
                  <a:txBody>
                    <a:bodyPr/>
                    <a:lstStyle/>
                    <a:p>
                      <a:endParaRPr lang="en-GB"/>
                    </a:p>
                  </a:txBody>
                  <a:tcPr/>
                </a:tc>
                <a:tc hMerge="1">
                  <a:txBody>
                    <a:bodyPr/>
                    <a:lstStyle/>
                    <a:p>
                      <a:endParaRPr lang="en-GB" sz="800" dirty="0"/>
                    </a:p>
                  </a:txBody>
                  <a:tcPr/>
                </a:tc>
                <a:tc hMerge="1">
                  <a:txBody>
                    <a:bodyPr/>
                    <a:lstStyle/>
                    <a:p>
                      <a:endParaRPr lang="en-GB" sz="800" dirty="0"/>
                    </a:p>
                  </a:txBody>
                  <a:tcPr/>
                </a:tc>
              </a:tr>
              <a:tr h="422294">
                <a:tc>
                  <a:txBody>
                    <a:bodyPr/>
                    <a:lstStyle/>
                    <a:p>
                      <a:r>
                        <a:rPr lang="en-GB" sz="1100" dirty="0" smtClean="0"/>
                        <a:t>Estimated ultimate</a:t>
                      </a:r>
                      <a:r>
                        <a:rPr lang="en-GB" sz="1100" baseline="0" dirty="0" smtClean="0"/>
                        <a:t> </a:t>
                      </a:r>
                      <a:r>
                        <a:rPr lang="en-GB" sz="1100" dirty="0" smtClean="0"/>
                        <a:t> inter-turn voltage [V]</a:t>
                      </a:r>
                      <a:endParaRPr lang="en-GB" sz="1100" dirty="0"/>
                    </a:p>
                  </a:txBody>
                  <a:tcPr/>
                </a:tc>
                <a:tc>
                  <a:txBody>
                    <a:bodyPr/>
                    <a:lstStyle/>
                    <a:p>
                      <a:pPr algn="ctr"/>
                      <a:r>
                        <a:rPr lang="en-US" sz="1100" dirty="0" smtClean="0"/>
                        <a:t>0.22</a:t>
                      </a:r>
                      <a:endParaRPr lang="en-GB" sz="1100" dirty="0"/>
                    </a:p>
                  </a:txBody>
                  <a:tcPr/>
                </a:tc>
                <a:tc>
                  <a:txBody>
                    <a:bodyPr/>
                    <a:lstStyle/>
                    <a:p>
                      <a:pPr algn="ctr"/>
                      <a:r>
                        <a:rPr lang="en-US" sz="1100" dirty="0" smtClean="0"/>
                        <a:t>0.22</a:t>
                      </a:r>
                      <a:endParaRPr lang="en-GB" sz="1100" dirty="0"/>
                    </a:p>
                  </a:txBody>
                  <a:tcPr/>
                </a:tc>
                <a:tc>
                  <a:txBody>
                    <a:bodyPr/>
                    <a:lstStyle/>
                    <a:p>
                      <a:pPr algn="ctr"/>
                      <a:r>
                        <a:rPr lang="en-US" sz="1100" dirty="0" smtClean="0"/>
                        <a:t>0.17</a:t>
                      </a:r>
                      <a:endParaRPr lang="en-GB" sz="1100" dirty="0"/>
                    </a:p>
                  </a:txBody>
                  <a:tcPr/>
                </a:tc>
                <a:tc>
                  <a:txBody>
                    <a:bodyPr/>
                    <a:lstStyle/>
                    <a:p>
                      <a:pPr algn="ctr"/>
                      <a:r>
                        <a:rPr lang="en-US" sz="1100" dirty="0" smtClean="0"/>
                        <a:t>0.18</a:t>
                      </a:r>
                      <a:endParaRPr lang="en-GB" sz="1100" dirty="0"/>
                    </a:p>
                  </a:txBody>
                  <a:tcPr/>
                </a:tc>
                <a:tc>
                  <a:txBody>
                    <a:bodyPr/>
                    <a:lstStyle/>
                    <a:p>
                      <a:pPr algn="ctr"/>
                      <a:r>
                        <a:rPr lang="en-US" sz="1100" dirty="0" smtClean="0"/>
                        <a:t>0.16</a:t>
                      </a:r>
                      <a:endParaRPr lang="en-GB" sz="1100" dirty="0"/>
                    </a:p>
                  </a:txBody>
                  <a:tcPr/>
                </a:tc>
                <a:tc>
                  <a:txBody>
                    <a:bodyPr/>
                    <a:lstStyle/>
                    <a:p>
                      <a:pPr algn="ctr"/>
                      <a:r>
                        <a:rPr lang="en-US" sz="1100" dirty="0" smtClean="0"/>
                        <a:t>0.17</a:t>
                      </a:r>
                      <a:endParaRPr lang="en-GB" sz="1100" dirty="0"/>
                    </a:p>
                  </a:txBody>
                  <a:tcPr/>
                </a:tc>
                <a:tc>
                  <a:txBody>
                    <a:bodyPr/>
                    <a:lstStyle/>
                    <a:p>
                      <a:pPr algn="ctr"/>
                      <a:r>
                        <a:rPr lang="en-GB" sz="1100" dirty="0" smtClean="0"/>
                        <a:t>0.26</a:t>
                      </a:r>
                      <a:endParaRPr lang="en-GB" sz="1100" dirty="0"/>
                    </a:p>
                  </a:txBody>
                  <a:tcPr/>
                </a:tc>
                <a:tc>
                  <a:txBody>
                    <a:bodyPr/>
                    <a:lstStyle/>
                    <a:p>
                      <a:pPr algn="ctr"/>
                      <a:r>
                        <a:rPr lang="en-GB" sz="1100" dirty="0" smtClean="0"/>
                        <a:t>0.26</a:t>
                      </a:r>
                      <a:endParaRPr lang="en-GB" sz="1100" dirty="0"/>
                    </a:p>
                  </a:txBody>
                  <a:tcPr/>
                </a:tc>
                <a:tc>
                  <a:txBody>
                    <a:bodyPr/>
                    <a:lstStyle/>
                    <a:p>
                      <a:pPr algn="ctr"/>
                      <a:r>
                        <a:rPr lang="en-GB" sz="1100" dirty="0" smtClean="0"/>
                        <a:t>0.22</a:t>
                      </a:r>
                      <a:endParaRPr lang="en-GB" sz="1100" dirty="0"/>
                    </a:p>
                  </a:txBody>
                  <a:tcPr/>
                </a:tc>
                <a:tc gridSpan="2">
                  <a:txBody>
                    <a:bodyPr/>
                    <a:lstStyle/>
                    <a:p>
                      <a:pPr algn="ctr"/>
                      <a:r>
                        <a:rPr lang="en-GB" sz="1100" dirty="0" smtClean="0"/>
                        <a:t>0.2</a:t>
                      </a:r>
                      <a:endParaRPr lang="en-GB" sz="1100" dirty="0"/>
                    </a:p>
                  </a:txBody>
                  <a:tcPr/>
                </a:tc>
                <a:tc hMerge="1">
                  <a:txBody>
                    <a:bodyPr/>
                    <a:lstStyle/>
                    <a:p>
                      <a:endParaRPr lang="en-GB"/>
                    </a:p>
                  </a:txBody>
                  <a:tcPr/>
                </a:tc>
                <a:tc>
                  <a:txBody>
                    <a:bodyPr/>
                    <a:lstStyle/>
                    <a:p>
                      <a:pPr algn="ctr"/>
                      <a:r>
                        <a:rPr lang="en-GB" sz="1100" dirty="0" smtClean="0"/>
                        <a:t>0.25</a:t>
                      </a:r>
                      <a:endParaRPr lang="en-GB" sz="1100" dirty="0"/>
                    </a:p>
                  </a:txBody>
                  <a:tcPr/>
                </a:tc>
                <a:tc>
                  <a:txBody>
                    <a:bodyPr/>
                    <a:lstStyle/>
                    <a:p>
                      <a:pPr algn="ctr"/>
                      <a:r>
                        <a:rPr lang="en-GB" sz="1100" dirty="0" smtClean="0"/>
                        <a:t>0.23</a:t>
                      </a:r>
                      <a:endParaRPr lang="en-GB" sz="1100" dirty="0"/>
                    </a:p>
                  </a:txBody>
                  <a:tcPr/>
                </a:tc>
              </a:tr>
              <a:tr h="422294">
                <a:tc>
                  <a:txBody>
                    <a:bodyPr/>
                    <a:lstStyle/>
                    <a:p>
                      <a:r>
                        <a:rPr lang="en-GB" sz="1100" dirty="0" smtClean="0"/>
                        <a:t>Estimated inter-turn voltage at 7 </a:t>
                      </a:r>
                      <a:r>
                        <a:rPr lang="en-GB" sz="1100" dirty="0" err="1" smtClean="0"/>
                        <a:t>TeV</a:t>
                      </a:r>
                      <a:r>
                        <a:rPr lang="en-GB" sz="1100" baseline="0" dirty="0" smtClean="0"/>
                        <a:t> [V]</a:t>
                      </a:r>
                      <a:endParaRPr lang="en-GB" sz="1100" dirty="0"/>
                    </a:p>
                  </a:txBody>
                  <a:tcPr/>
                </a:tc>
                <a:tc>
                  <a:txBody>
                    <a:bodyPr/>
                    <a:lstStyle/>
                    <a:p>
                      <a:pPr algn="ctr"/>
                      <a:r>
                        <a:rPr lang="en-US" sz="1100" dirty="0" smtClean="0"/>
                        <a:t>0.16</a:t>
                      </a:r>
                      <a:endParaRPr lang="en-GB" sz="1100" dirty="0"/>
                    </a:p>
                  </a:txBody>
                  <a:tcPr/>
                </a:tc>
                <a:tc>
                  <a:txBody>
                    <a:bodyPr/>
                    <a:lstStyle/>
                    <a:p>
                      <a:pPr algn="ctr"/>
                      <a:r>
                        <a:rPr lang="en-US" sz="1100" dirty="0" smtClean="0"/>
                        <a:t>0.17</a:t>
                      </a:r>
                      <a:endParaRPr lang="en-GB" sz="1100" dirty="0"/>
                    </a:p>
                  </a:txBody>
                  <a:tcPr/>
                </a:tc>
                <a:tc>
                  <a:txBody>
                    <a:bodyPr/>
                    <a:lstStyle/>
                    <a:p>
                      <a:pPr algn="ctr"/>
                      <a:r>
                        <a:rPr lang="en-US" sz="1100" dirty="0" smtClean="0"/>
                        <a:t>0.05</a:t>
                      </a:r>
                      <a:endParaRPr lang="en-GB" sz="1100" dirty="0"/>
                    </a:p>
                  </a:txBody>
                  <a:tcPr/>
                </a:tc>
                <a:tc>
                  <a:txBody>
                    <a:bodyPr/>
                    <a:lstStyle/>
                    <a:p>
                      <a:pPr algn="ctr"/>
                      <a:r>
                        <a:rPr lang="en-US" sz="1100" dirty="0" smtClean="0"/>
                        <a:t>0.01</a:t>
                      </a:r>
                      <a:endParaRPr lang="en-GB" sz="1100" dirty="0"/>
                    </a:p>
                  </a:txBody>
                  <a:tcPr/>
                </a:tc>
                <a:tc>
                  <a:txBody>
                    <a:bodyPr/>
                    <a:lstStyle/>
                    <a:p>
                      <a:pPr algn="ctr"/>
                      <a:r>
                        <a:rPr lang="en-US" sz="1100" dirty="0" smtClean="0"/>
                        <a:t>0.05</a:t>
                      </a:r>
                      <a:endParaRPr lang="en-GB" sz="1100" dirty="0"/>
                    </a:p>
                  </a:txBody>
                  <a:tcPr/>
                </a:tc>
                <a:tc>
                  <a:txBody>
                    <a:bodyPr/>
                    <a:lstStyle/>
                    <a:p>
                      <a:pPr algn="ctr"/>
                      <a:r>
                        <a:rPr lang="en-US" sz="1100" dirty="0" smtClean="0"/>
                        <a:t>0.01</a:t>
                      </a:r>
                      <a:endParaRPr lang="en-GB" sz="1100" dirty="0"/>
                    </a:p>
                  </a:txBody>
                  <a:tcPr/>
                </a:tc>
                <a:tc>
                  <a:txBody>
                    <a:bodyPr/>
                    <a:lstStyle/>
                    <a:p>
                      <a:pPr algn="ctr"/>
                      <a:r>
                        <a:rPr lang="en-GB" sz="1100" dirty="0" smtClean="0"/>
                        <a:t>0.18</a:t>
                      </a:r>
                      <a:endParaRPr lang="en-GB" sz="1100" dirty="0"/>
                    </a:p>
                  </a:txBody>
                  <a:tcPr/>
                </a:tc>
                <a:tc>
                  <a:txBody>
                    <a:bodyPr/>
                    <a:lstStyle/>
                    <a:p>
                      <a:pPr algn="ctr"/>
                      <a:r>
                        <a:rPr lang="en-GB" sz="1100" dirty="0" smtClean="0"/>
                        <a:t>0.19</a:t>
                      </a:r>
                      <a:endParaRPr lang="en-GB" sz="1100" dirty="0"/>
                    </a:p>
                  </a:txBody>
                  <a:tcPr/>
                </a:tc>
                <a:tc>
                  <a:txBody>
                    <a:bodyPr/>
                    <a:lstStyle/>
                    <a:p>
                      <a:pPr algn="ctr"/>
                      <a:r>
                        <a:rPr lang="en-GB" sz="1100" dirty="0" smtClean="0"/>
                        <a:t>0.12</a:t>
                      </a:r>
                      <a:endParaRPr lang="en-GB" sz="1100" dirty="0"/>
                    </a:p>
                  </a:txBody>
                  <a:tcPr/>
                </a:tc>
                <a:tc gridSpan="2">
                  <a:txBody>
                    <a:bodyPr/>
                    <a:lstStyle/>
                    <a:p>
                      <a:pPr algn="ctr"/>
                      <a:r>
                        <a:rPr lang="en-GB" sz="1100" dirty="0" smtClean="0"/>
                        <a:t>0.18</a:t>
                      </a:r>
                      <a:endParaRPr lang="en-GB" sz="1100" dirty="0"/>
                    </a:p>
                  </a:txBody>
                  <a:tcPr/>
                </a:tc>
                <a:tc hMerge="1">
                  <a:txBody>
                    <a:bodyPr/>
                    <a:lstStyle/>
                    <a:p>
                      <a:endParaRPr lang="en-GB"/>
                    </a:p>
                  </a:txBody>
                  <a:tcPr/>
                </a:tc>
                <a:tc>
                  <a:txBody>
                    <a:bodyPr/>
                    <a:lstStyle/>
                    <a:p>
                      <a:pPr algn="ctr"/>
                      <a:r>
                        <a:rPr lang="en-GB" sz="1100" dirty="0" smtClean="0"/>
                        <a:t>0.13</a:t>
                      </a:r>
                      <a:endParaRPr lang="en-GB" sz="1100" dirty="0"/>
                    </a:p>
                  </a:txBody>
                  <a:tcPr/>
                </a:tc>
                <a:tc>
                  <a:txBody>
                    <a:bodyPr/>
                    <a:lstStyle/>
                    <a:p>
                      <a:pPr algn="ctr"/>
                      <a:r>
                        <a:rPr lang="en-GB" sz="1100" dirty="0" smtClean="0"/>
                        <a:t>0.17</a:t>
                      </a:r>
                      <a:endParaRPr lang="en-GB" sz="1100" dirty="0"/>
                    </a:p>
                  </a:txBody>
                  <a:tcPr/>
                </a:tc>
              </a:tr>
              <a:tr h="457414">
                <a:tc>
                  <a:txBody>
                    <a:bodyPr/>
                    <a:lstStyle/>
                    <a:p>
                      <a:r>
                        <a:rPr lang="en-GB" sz="1100" dirty="0" smtClean="0"/>
                        <a:t>Estimated</a:t>
                      </a:r>
                      <a:r>
                        <a:rPr lang="en-GB" sz="1100" baseline="0" dirty="0" smtClean="0"/>
                        <a:t> inter layer  voltage</a:t>
                      </a:r>
                      <a:endParaRPr lang="en-GB" sz="1100" dirty="0"/>
                    </a:p>
                  </a:txBody>
                  <a:tcPr/>
                </a:tc>
                <a:tc gridSpan="13">
                  <a:txBody>
                    <a:bodyPr/>
                    <a:lstStyle/>
                    <a:p>
                      <a:pPr algn="ctr"/>
                      <a:r>
                        <a:rPr lang="en-GB" sz="1100" dirty="0" smtClean="0"/>
                        <a:t>Same as inter</a:t>
                      </a:r>
                      <a:r>
                        <a:rPr lang="en-GB" sz="1100" baseline="0" dirty="0" smtClean="0"/>
                        <a:t> turn</a:t>
                      </a:r>
                      <a:endParaRPr lang="en-GB" sz="1100" dirty="0"/>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800" dirty="0" smtClean="0"/>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800" dirty="0" smtClean="0"/>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800" dirty="0" smtClean="0"/>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800" dirty="0" smtClean="0"/>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800" dirty="0" smtClean="0"/>
                    </a:p>
                  </a:txBody>
                  <a:tcPr/>
                </a:tc>
                <a:tc hMerge="1">
                  <a:txBody>
                    <a:bodyPr/>
                    <a:lstStyle/>
                    <a:p>
                      <a:endParaRPr lang="en-GB" sz="800" dirty="0"/>
                    </a:p>
                  </a:txBody>
                  <a:tcPr/>
                </a:tc>
                <a:tc hMerge="1">
                  <a:txBody>
                    <a:bodyPr/>
                    <a:lstStyle/>
                    <a:p>
                      <a:endParaRPr lang="en-GB" sz="800" dirty="0"/>
                    </a:p>
                  </a:txBody>
                  <a:tcPr/>
                </a:tc>
                <a:tc hMerge="1">
                  <a:txBody>
                    <a:bodyPr/>
                    <a:lstStyle/>
                    <a:p>
                      <a:endParaRPr lang="en-GB" sz="800" dirty="0"/>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sz="800" dirty="0"/>
                    </a:p>
                  </a:txBody>
                  <a:tcPr/>
                </a:tc>
              </a:tr>
              <a:tr h="457414">
                <a:tc>
                  <a:txBody>
                    <a:bodyPr/>
                    <a:lstStyle/>
                    <a:p>
                      <a:r>
                        <a:rPr lang="en-GB" sz="1100" dirty="0" smtClean="0"/>
                        <a:t>Insulation thickness inter turn</a:t>
                      </a:r>
                      <a:endParaRPr lang="en-GB" sz="1100" dirty="0"/>
                    </a:p>
                  </a:txBody>
                  <a:tcPr/>
                </a:tc>
                <a:tc gridSpan="13">
                  <a:txBody>
                    <a:bodyPr/>
                    <a:lstStyle/>
                    <a:p>
                      <a:pPr algn="ctr"/>
                      <a:r>
                        <a:rPr lang="en-GB" sz="1100" dirty="0" smtClean="0"/>
                        <a:t>2X(2X0.25) mm=1 mm glass tape</a:t>
                      </a:r>
                      <a:endParaRPr lang="en-GB" sz="11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sz="1000" dirty="0"/>
                    </a:p>
                  </a:txBody>
                  <a:tcPr/>
                </a:tc>
              </a:tr>
              <a:tr h="457414">
                <a:tc>
                  <a:txBody>
                    <a:bodyPr/>
                    <a:lstStyle/>
                    <a:p>
                      <a:r>
                        <a:rPr lang="en-US" sz="1100" dirty="0" smtClean="0"/>
                        <a:t>Circuit</a:t>
                      </a:r>
                      <a:r>
                        <a:rPr lang="en-US" sz="1100" baseline="0" dirty="0" smtClean="0"/>
                        <a:t> energy ultimate [</a:t>
                      </a:r>
                      <a:r>
                        <a:rPr lang="en-US" sz="1100" baseline="0" dirty="0" err="1" smtClean="0"/>
                        <a:t>Kj</a:t>
                      </a:r>
                      <a:r>
                        <a:rPr lang="en-US" sz="1100" baseline="0" dirty="0" smtClean="0"/>
                        <a:t>]</a:t>
                      </a:r>
                      <a:endParaRPr lang="en-GB" sz="1100" dirty="0"/>
                    </a:p>
                  </a:txBody>
                  <a:tcPr/>
                </a:tc>
                <a:tc>
                  <a:txBody>
                    <a:bodyPr/>
                    <a:lstStyle/>
                    <a:p>
                      <a:pPr algn="ctr"/>
                      <a:r>
                        <a:rPr lang="en-US" sz="1100" dirty="0" smtClean="0"/>
                        <a:t>154</a:t>
                      </a:r>
                      <a:endParaRPr lang="en-GB" sz="1100" dirty="0"/>
                    </a:p>
                  </a:txBody>
                  <a:tcPr/>
                </a:tc>
                <a:tc>
                  <a:txBody>
                    <a:bodyPr/>
                    <a:lstStyle/>
                    <a:p>
                      <a:pPr algn="ctr"/>
                      <a:r>
                        <a:rPr lang="en-US" sz="1100" dirty="0" smtClean="0"/>
                        <a:t>164</a:t>
                      </a:r>
                      <a:endParaRPr lang="en-GB" sz="1100" dirty="0"/>
                    </a:p>
                  </a:txBody>
                  <a:tcPr/>
                </a:tc>
                <a:tc>
                  <a:txBody>
                    <a:bodyPr/>
                    <a:lstStyle/>
                    <a:p>
                      <a:pPr algn="ctr"/>
                      <a:r>
                        <a:rPr lang="en-US" sz="1100" dirty="0" smtClean="0"/>
                        <a:t>9</a:t>
                      </a:r>
                      <a:endParaRPr lang="en-GB" sz="1100" dirty="0"/>
                    </a:p>
                  </a:txBody>
                  <a:tcPr/>
                </a:tc>
                <a:tc>
                  <a:txBody>
                    <a:bodyPr/>
                    <a:lstStyle/>
                    <a:p>
                      <a:pPr algn="ctr"/>
                      <a:r>
                        <a:rPr lang="en-US" sz="1100" dirty="0" smtClean="0"/>
                        <a:t>9</a:t>
                      </a:r>
                      <a:endParaRPr lang="en-GB" sz="1100" dirty="0"/>
                    </a:p>
                  </a:txBody>
                  <a:tcPr/>
                </a:tc>
                <a:tc>
                  <a:txBody>
                    <a:bodyPr/>
                    <a:lstStyle/>
                    <a:p>
                      <a:pPr algn="ctr"/>
                      <a:r>
                        <a:rPr lang="en-US" sz="1100" dirty="0" smtClean="0"/>
                        <a:t>9</a:t>
                      </a:r>
                      <a:endParaRPr lang="en-GB" sz="1100" dirty="0"/>
                    </a:p>
                  </a:txBody>
                  <a:tcPr/>
                </a:tc>
                <a:tc>
                  <a:txBody>
                    <a:bodyPr/>
                    <a:lstStyle/>
                    <a:p>
                      <a:pPr algn="ctr"/>
                      <a:r>
                        <a:rPr lang="en-US" sz="1100" dirty="0" smtClean="0"/>
                        <a:t>9</a:t>
                      </a:r>
                      <a:endParaRPr lang="en-GB" sz="1100" dirty="0"/>
                    </a:p>
                  </a:txBody>
                  <a:tcPr/>
                </a:tc>
                <a:tc>
                  <a:txBody>
                    <a:bodyPr/>
                    <a:lstStyle/>
                    <a:p>
                      <a:pPr algn="ctr"/>
                      <a:r>
                        <a:rPr lang="en-GB" sz="1100" dirty="0" smtClean="0"/>
                        <a:t>154</a:t>
                      </a:r>
                      <a:endParaRPr lang="en-GB" sz="1100" dirty="0"/>
                    </a:p>
                  </a:txBody>
                  <a:tcPr/>
                </a:tc>
                <a:tc>
                  <a:txBody>
                    <a:bodyPr/>
                    <a:lstStyle/>
                    <a:p>
                      <a:pPr algn="ctr"/>
                      <a:r>
                        <a:rPr lang="en-GB" sz="1100" dirty="0" smtClean="0"/>
                        <a:t>164</a:t>
                      </a:r>
                      <a:endParaRPr lang="en-GB" sz="1100" dirty="0"/>
                    </a:p>
                  </a:txBody>
                  <a:tcPr/>
                </a:tc>
                <a:tc>
                  <a:txBody>
                    <a:bodyPr/>
                    <a:lstStyle/>
                    <a:p>
                      <a:pPr algn="ctr"/>
                      <a:r>
                        <a:rPr lang="en-GB" sz="1100" dirty="0" smtClean="0"/>
                        <a:t>9</a:t>
                      </a:r>
                      <a:endParaRPr lang="en-GB" sz="1100" dirty="0"/>
                    </a:p>
                  </a:txBody>
                  <a:tcPr/>
                </a:tc>
                <a:tc gridSpan="2">
                  <a:txBody>
                    <a:bodyPr/>
                    <a:lstStyle/>
                    <a:p>
                      <a:pPr algn="ctr"/>
                      <a:r>
                        <a:rPr lang="en-GB" sz="1100" dirty="0" smtClean="0"/>
                        <a:t>9</a:t>
                      </a:r>
                      <a:endParaRPr lang="en-GB" sz="1100" dirty="0"/>
                    </a:p>
                  </a:txBody>
                  <a:tcPr/>
                </a:tc>
                <a:tc hMerge="1">
                  <a:txBody>
                    <a:bodyPr/>
                    <a:lstStyle/>
                    <a:p>
                      <a:endParaRPr lang="en-GB"/>
                    </a:p>
                  </a:txBody>
                  <a:tcPr/>
                </a:tc>
                <a:tc>
                  <a:txBody>
                    <a:bodyPr/>
                    <a:lstStyle/>
                    <a:p>
                      <a:pPr algn="ctr"/>
                      <a:r>
                        <a:rPr lang="en-GB" sz="1100" dirty="0" smtClean="0"/>
                        <a:t>9</a:t>
                      </a:r>
                      <a:endParaRPr lang="en-GB" sz="1100" dirty="0"/>
                    </a:p>
                  </a:txBody>
                  <a:tcPr/>
                </a:tc>
                <a:tc>
                  <a:txBody>
                    <a:bodyPr/>
                    <a:lstStyle/>
                    <a:p>
                      <a:pPr algn="ctr"/>
                      <a:r>
                        <a:rPr lang="en-GB" sz="1100" dirty="0" smtClean="0"/>
                        <a:t>9</a:t>
                      </a:r>
                      <a:endParaRPr lang="en-GB" sz="1100" dirty="0"/>
                    </a:p>
                  </a:txBody>
                  <a:tcPr/>
                </a:tc>
              </a:tr>
              <a:tr h="457414">
                <a:tc>
                  <a:txBody>
                    <a:bodyPr/>
                    <a:lstStyle/>
                    <a:p>
                      <a:r>
                        <a:rPr lang="en-US" sz="1100" dirty="0" smtClean="0"/>
                        <a:t>Circuit energy 7 </a:t>
                      </a:r>
                      <a:r>
                        <a:rPr lang="en-US" sz="1100" dirty="0" err="1" smtClean="0"/>
                        <a:t>TeV</a:t>
                      </a:r>
                      <a:r>
                        <a:rPr lang="en-US" sz="1100" dirty="0" smtClean="0"/>
                        <a:t> [</a:t>
                      </a:r>
                      <a:r>
                        <a:rPr lang="en-US" sz="1100" dirty="0" err="1" smtClean="0"/>
                        <a:t>Kj</a:t>
                      </a:r>
                      <a:r>
                        <a:rPr lang="en-US" sz="1100" dirty="0" smtClean="0"/>
                        <a:t>]</a:t>
                      </a:r>
                      <a:endParaRPr lang="en-GB" sz="1100" dirty="0"/>
                    </a:p>
                  </a:txBody>
                  <a:tcPr/>
                </a:tc>
                <a:tc>
                  <a:txBody>
                    <a:bodyPr/>
                    <a:lstStyle/>
                    <a:p>
                      <a:pPr algn="ctr"/>
                      <a:r>
                        <a:rPr lang="en-US" sz="1100" dirty="0" smtClean="0"/>
                        <a:t>84</a:t>
                      </a:r>
                      <a:endParaRPr lang="en-GB" sz="1100" dirty="0"/>
                    </a:p>
                  </a:txBody>
                  <a:tcPr/>
                </a:tc>
                <a:tc>
                  <a:txBody>
                    <a:bodyPr/>
                    <a:lstStyle/>
                    <a:p>
                      <a:pPr algn="ctr"/>
                      <a:r>
                        <a:rPr lang="en-US" sz="1100" dirty="0" smtClean="0"/>
                        <a:t>93</a:t>
                      </a:r>
                      <a:endParaRPr lang="en-GB" sz="1100" dirty="0"/>
                    </a:p>
                  </a:txBody>
                  <a:tcPr/>
                </a:tc>
                <a:tc>
                  <a:txBody>
                    <a:bodyPr/>
                    <a:lstStyle/>
                    <a:p>
                      <a:pPr algn="ctr"/>
                      <a:r>
                        <a:rPr lang="en-US" sz="1100" dirty="0" smtClean="0"/>
                        <a:t>0.6</a:t>
                      </a:r>
                      <a:endParaRPr lang="en-GB" sz="1100" dirty="0"/>
                    </a:p>
                  </a:txBody>
                  <a:tcPr/>
                </a:tc>
                <a:tc>
                  <a:txBody>
                    <a:bodyPr/>
                    <a:lstStyle/>
                    <a:p>
                      <a:pPr algn="ctr"/>
                      <a:r>
                        <a:rPr lang="en-US" sz="1100" dirty="0" smtClean="0"/>
                        <a:t>0.01</a:t>
                      </a:r>
                      <a:endParaRPr lang="en-GB" sz="1100" dirty="0"/>
                    </a:p>
                  </a:txBody>
                  <a:tcPr/>
                </a:tc>
                <a:tc>
                  <a:txBody>
                    <a:bodyPr/>
                    <a:lstStyle/>
                    <a:p>
                      <a:pPr algn="ctr"/>
                      <a:r>
                        <a:rPr lang="en-US" sz="1100" dirty="0" smtClean="0"/>
                        <a:t>0.6</a:t>
                      </a:r>
                      <a:endParaRPr lang="en-GB" sz="1100" dirty="0"/>
                    </a:p>
                  </a:txBody>
                  <a:tcPr/>
                </a:tc>
                <a:tc>
                  <a:txBody>
                    <a:bodyPr/>
                    <a:lstStyle/>
                    <a:p>
                      <a:pPr algn="ctr"/>
                      <a:r>
                        <a:rPr lang="en-US" sz="1100" dirty="0" smtClean="0"/>
                        <a:t>0.01</a:t>
                      </a:r>
                      <a:endParaRPr lang="en-GB" sz="1100" dirty="0"/>
                    </a:p>
                  </a:txBody>
                  <a:tcPr/>
                </a:tc>
                <a:tc>
                  <a:txBody>
                    <a:bodyPr/>
                    <a:lstStyle/>
                    <a:p>
                      <a:pPr algn="ctr"/>
                      <a:r>
                        <a:rPr lang="en-GB" sz="1100" dirty="0" smtClean="0"/>
                        <a:t>74</a:t>
                      </a:r>
                      <a:endParaRPr lang="en-GB" sz="1100" dirty="0"/>
                    </a:p>
                  </a:txBody>
                  <a:tcPr/>
                </a:tc>
                <a:tc>
                  <a:txBody>
                    <a:bodyPr/>
                    <a:lstStyle/>
                    <a:p>
                      <a:pPr algn="ctr"/>
                      <a:r>
                        <a:rPr lang="en-GB" sz="1100" dirty="0" smtClean="0"/>
                        <a:t>88</a:t>
                      </a:r>
                      <a:endParaRPr lang="en-GB" sz="1100" dirty="0"/>
                    </a:p>
                  </a:txBody>
                  <a:tcPr/>
                </a:tc>
                <a:tc>
                  <a:txBody>
                    <a:bodyPr/>
                    <a:lstStyle/>
                    <a:p>
                      <a:pPr algn="ctr"/>
                      <a:r>
                        <a:rPr lang="en-GB" sz="1100" dirty="0" smtClean="0"/>
                        <a:t>2.5</a:t>
                      </a:r>
                      <a:endParaRPr lang="en-GB" sz="1100" dirty="0"/>
                    </a:p>
                  </a:txBody>
                  <a:tcPr/>
                </a:tc>
                <a:tc gridSpan="2">
                  <a:txBody>
                    <a:bodyPr/>
                    <a:lstStyle/>
                    <a:p>
                      <a:pPr algn="ctr"/>
                      <a:r>
                        <a:rPr lang="en-GB" sz="1100" dirty="0" smtClean="0"/>
                        <a:t>5</a:t>
                      </a:r>
                      <a:endParaRPr lang="en-GB" sz="1100" dirty="0"/>
                    </a:p>
                  </a:txBody>
                  <a:tcPr/>
                </a:tc>
                <a:tc hMerge="1">
                  <a:txBody>
                    <a:bodyPr/>
                    <a:lstStyle/>
                    <a:p>
                      <a:endParaRPr lang="en-GB"/>
                    </a:p>
                  </a:txBody>
                  <a:tcPr/>
                </a:tc>
                <a:tc>
                  <a:txBody>
                    <a:bodyPr/>
                    <a:lstStyle/>
                    <a:p>
                      <a:pPr algn="ctr"/>
                      <a:r>
                        <a:rPr lang="en-GB" sz="1100" dirty="0" smtClean="0"/>
                        <a:t>2.5</a:t>
                      </a:r>
                      <a:endParaRPr lang="en-GB" sz="1100" dirty="0"/>
                    </a:p>
                  </a:txBody>
                  <a:tcPr/>
                </a:tc>
                <a:tc>
                  <a:txBody>
                    <a:bodyPr/>
                    <a:lstStyle/>
                    <a:p>
                      <a:pPr algn="ctr"/>
                      <a:r>
                        <a:rPr lang="en-GB" sz="1100" dirty="0" smtClean="0"/>
                        <a:t>5</a:t>
                      </a:r>
                      <a:endParaRPr lang="en-GB" sz="1100" dirty="0"/>
                    </a:p>
                  </a:txBody>
                  <a:tcPr/>
                </a:tc>
              </a:tr>
              <a:tr h="315310">
                <a:tc>
                  <a:txBody>
                    <a:bodyPr/>
                    <a:lstStyle/>
                    <a:p>
                      <a:r>
                        <a:rPr lang="en-GB" sz="1100" dirty="0" smtClean="0"/>
                        <a:t>Ground insulation</a:t>
                      </a:r>
                      <a:endParaRPr lang="en-GB" sz="1100" dirty="0"/>
                    </a:p>
                  </a:txBody>
                  <a:tcPr/>
                </a:tc>
                <a:tc gridSpan="13">
                  <a:txBody>
                    <a:bodyPr/>
                    <a:lstStyle/>
                    <a:p>
                      <a:pPr algn="ctr"/>
                      <a:r>
                        <a:rPr lang="en-GB" sz="1100" dirty="0" smtClean="0"/>
                        <a:t>1X(2X0.25) mm+3X(2X0.25)=2</a:t>
                      </a:r>
                      <a:r>
                        <a:rPr lang="en-GB" sz="1100" baseline="0" dirty="0" smtClean="0"/>
                        <a:t> mm</a:t>
                      </a:r>
                      <a:r>
                        <a:rPr lang="en-GB" sz="1100" dirty="0" smtClean="0"/>
                        <a:t> </a:t>
                      </a:r>
                      <a:endParaRPr lang="en-GB" sz="11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sz="1000" dirty="0"/>
                    </a:p>
                  </a:txBody>
                  <a:tcPr/>
                </a:tc>
              </a:tr>
              <a:tr h="457414">
                <a:tc>
                  <a:txBody>
                    <a:bodyPr/>
                    <a:lstStyle/>
                    <a:p>
                      <a:r>
                        <a:rPr lang="en-GB" sz="1100" dirty="0" smtClean="0"/>
                        <a:t>Resin used</a:t>
                      </a:r>
                      <a:endParaRPr lang="en-GB" sz="1100" dirty="0"/>
                    </a:p>
                  </a:txBody>
                  <a:tcPr/>
                </a:tc>
                <a:tc gridSpan="13">
                  <a:txBody>
                    <a:bodyPr/>
                    <a:lstStyle/>
                    <a:p>
                      <a:pPr algn="ctr"/>
                      <a:r>
                        <a:rPr lang="en-GB" sz="1100" dirty="0" smtClean="0"/>
                        <a:t>EPN1138 42%+ GY 6004 42% + CY 221 16%  + HY 905 100 %+ 30ml DY</a:t>
                      </a:r>
                      <a:r>
                        <a:rPr lang="en-GB" sz="1100" baseline="0" dirty="0" smtClean="0"/>
                        <a:t> 073</a:t>
                      </a:r>
                      <a:endParaRPr lang="en-GB" sz="11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sz="1000" dirty="0"/>
                    </a:p>
                  </a:txBody>
                  <a:tcPr/>
                </a:tc>
              </a:tr>
              <a:tr h="457414">
                <a:tc>
                  <a:txBody>
                    <a:bodyPr/>
                    <a:lstStyle/>
                    <a:p>
                      <a:r>
                        <a:rPr lang="en-GB" sz="1100" dirty="0" smtClean="0"/>
                        <a:t>Dielectric resin</a:t>
                      </a:r>
                      <a:endParaRPr lang="en-GB" sz="1100" dirty="0"/>
                    </a:p>
                  </a:txBody>
                  <a:tcPr/>
                </a:tc>
                <a:tc gridSpan="13">
                  <a:txBody>
                    <a:bodyPr/>
                    <a:lstStyle/>
                    <a:p>
                      <a:pPr algn="ctr"/>
                      <a:r>
                        <a:rPr lang="en-GB" sz="1100" dirty="0" smtClean="0"/>
                        <a:t>&gt; 20 kV/mm</a:t>
                      </a:r>
                      <a:endParaRPr lang="en-GB" sz="1100" dirty="0"/>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bl>
          </a:graphicData>
        </a:graphic>
      </p:graphicFrame>
      <p:sp>
        <p:nvSpPr>
          <p:cNvPr id="3" name="Rectangle 2"/>
          <p:cNvSpPr/>
          <p:nvPr/>
        </p:nvSpPr>
        <p:spPr>
          <a:xfrm>
            <a:off x="3203848" y="5661248"/>
            <a:ext cx="4392488"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3275856" y="4293096"/>
            <a:ext cx="4392488"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175700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0"/>
            <a:ext cx="6922427" cy="3906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1" y="3284984"/>
            <a:ext cx="6380276"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57480" y="3686920"/>
            <a:ext cx="2860683" cy="1614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08107" y="5163863"/>
            <a:ext cx="2915816" cy="1667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1" y="0"/>
            <a:ext cx="5220072" cy="692696"/>
          </a:xfrm>
        </p:spPr>
        <p:txBody>
          <a:bodyPr>
            <a:normAutofit fontScale="90000"/>
          </a:bodyPr>
          <a:lstStyle/>
          <a:p>
            <a:r>
              <a:rPr lang="en-GB" dirty="0" smtClean="0"/>
              <a:t>Screen design</a:t>
            </a:r>
            <a:endParaRPr lang="en-GB" dirty="0"/>
          </a:p>
        </p:txBody>
      </p:sp>
      <p:pic>
        <p:nvPicPr>
          <p:cNvPr id="7"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901" y="635117"/>
            <a:ext cx="3826019"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ight Arrow 1"/>
          <p:cNvSpPr/>
          <p:nvPr/>
        </p:nvSpPr>
        <p:spPr>
          <a:xfrm>
            <a:off x="2627784" y="1231742"/>
            <a:ext cx="1152128"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rot="10800000">
            <a:off x="5540801" y="4581128"/>
            <a:ext cx="1152128"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5796136" y="417438"/>
            <a:ext cx="3322027" cy="3785652"/>
          </a:xfrm>
          <a:prstGeom prst="rect">
            <a:avLst/>
          </a:prstGeom>
          <a:noFill/>
        </p:spPr>
        <p:txBody>
          <a:bodyPr wrap="square" rtlCol="0">
            <a:spAutoFit/>
          </a:bodyPr>
          <a:lstStyle/>
          <a:p>
            <a:r>
              <a:rPr lang="en-GB" sz="1600" dirty="0" smtClean="0"/>
              <a:t>- For </a:t>
            </a:r>
            <a:r>
              <a:rPr lang="en-GB" sz="1600" dirty="0"/>
              <a:t>max effectiveness we have to target the higher possible </a:t>
            </a:r>
            <a:r>
              <a:rPr lang="en-GB" sz="1600" dirty="0" smtClean="0"/>
              <a:t>density </a:t>
            </a:r>
            <a:r>
              <a:rPr lang="en-GB" sz="1600" dirty="0"/>
              <a:t>candidate </a:t>
            </a:r>
            <a:r>
              <a:rPr lang="en-GB" sz="1600" dirty="0" smtClean="0"/>
              <a:t>therefore </a:t>
            </a:r>
            <a:r>
              <a:rPr lang="en-GB" sz="1600" dirty="0"/>
              <a:t>W, or better the alloys for </a:t>
            </a:r>
            <a:r>
              <a:rPr lang="en-GB" sz="1600" dirty="0" smtClean="0"/>
              <a:t>machining</a:t>
            </a:r>
          </a:p>
          <a:p>
            <a:endParaRPr lang="en-GB" sz="1600" dirty="0" smtClean="0"/>
          </a:p>
          <a:p>
            <a:endParaRPr lang="en-GB" sz="1600" dirty="0"/>
          </a:p>
          <a:p>
            <a:endParaRPr lang="en-GB" sz="1600" dirty="0" smtClean="0"/>
          </a:p>
          <a:p>
            <a:endParaRPr lang="en-GB" sz="1600" dirty="0"/>
          </a:p>
          <a:p>
            <a:endParaRPr lang="en-GB" sz="1600" dirty="0" smtClean="0"/>
          </a:p>
          <a:p>
            <a:endParaRPr lang="en-GB" sz="1600" dirty="0"/>
          </a:p>
          <a:p>
            <a:endParaRPr lang="en-GB" sz="1600" dirty="0" smtClean="0"/>
          </a:p>
          <a:p>
            <a:r>
              <a:rPr lang="en-GB" sz="1600" dirty="0" smtClean="0"/>
              <a:t>- Magnetic </a:t>
            </a:r>
            <a:r>
              <a:rPr lang="en-GB" sz="1600" dirty="0"/>
              <a:t>properties can be an issue.  </a:t>
            </a:r>
            <a:r>
              <a:rPr lang="en-GB" sz="1600" dirty="0" smtClean="0"/>
              <a:t>  Measurement </a:t>
            </a:r>
            <a:r>
              <a:rPr lang="en-GB" sz="1600" dirty="0"/>
              <a:t>being performed</a:t>
            </a:r>
          </a:p>
          <a:p>
            <a:r>
              <a:rPr lang="en-GB" sz="1600" dirty="0" smtClean="0"/>
              <a:t>- Possible </a:t>
            </a:r>
            <a:r>
              <a:rPr lang="en-GB" sz="1600" dirty="0"/>
              <a:t>material staging along the MQW magnet length under </a:t>
            </a:r>
            <a:r>
              <a:rPr lang="en-GB" sz="1600" dirty="0" smtClean="0"/>
              <a:t>study</a:t>
            </a:r>
            <a:endParaRPr lang="en-GB" sz="1600" dirty="0"/>
          </a:p>
        </p:txBody>
      </p:sp>
      <p:graphicFrame>
        <p:nvGraphicFramePr>
          <p:cNvPr id="16" name="Table 15"/>
          <p:cNvGraphicFramePr>
            <a:graphicFrameLocks noGrp="1"/>
          </p:cNvGraphicFramePr>
          <p:nvPr>
            <p:extLst>
              <p:ext uri="{D42A27DB-BD31-4B8C-83A1-F6EECF244321}">
                <p14:modId xmlns:p14="http://schemas.microsoft.com/office/powerpoint/2010/main" val="1979723607"/>
              </p:ext>
            </p:extLst>
          </p:nvPr>
        </p:nvGraphicFramePr>
        <p:xfrm>
          <a:off x="5831651" y="1484784"/>
          <a:ext cx="3024336" cy="1524000"/>
        </p:xfrm>
        <a:graphic>
          <a:graphicData uri="http://schemas.openxmlformats.org/drawingml/2006/table">
            <a:tbl>
              <a:tblPr firstRow="1" bandRow="1">
                <a:tableStyleId>{5C22544A-7EE6-4342-B048-85BDC9FD1C3A}</a:tableStyleId>
              </a:tblPr>
              <a:tblGrid>
                <a:gridCol w="1512168"/>
                <a:gridCol w="1512168"/>
              </a:tblGrid>
              <a:tr h="302434">
                <a:tc>
                  <a:txBody>
                    <a:bodyPr/>
                    <a:lstStyle/>
                    <a:p>
                      <a:endParaRPr lang="en-GB" sz="1400" dirty="0"/>
                    </a:p>
                  </a:txBody>
                  <a:tcPr/>
                </a:tc>
                <a:tc>
                  <a:txBody>
                    <a:bodyPr/>
                    <a:lstStyle/>
                    <a:p>
                      <a:r>
                        <a:rPr lang="en-GB" sz="1400" dirty="0" err="1" smtClean="0"/>
                        <a:t>Inermet</a:t>
                      </a:r>
                      <a:r>
                        <a:rPr lang="en-GB" sz="1400" dirty="0" smtClean="0"/>
                        <a:t> IT180</a:t>
                      </a:r>
                      <a:endParaRPr lang="en-GB" sz="1400" dirty="0"/>
                    </a:p>
                  </a:txBody>
                  <a:tcPr/>
                </a:tc>
              </a:tr>
              <a:tr h="302434">
                <a:tc>
                  <a:txBody>
                    <a:bodyPr/>
                    <a:lstStyle/>
                    <a:p>
                      <a:r>
                        <a:rPr lang="en-GB" sz="1400" dirty="0" smtClean="0"/>
                        <a:t>Nominal</a:t>
                      </a:r>
                      <a:r>
                        <a:rPr lang="en-GB" sz="1400" baseline="0" dirty="0" smtClean="0"/>
                        <a:t> density</a:t>
                      </a:r>
                      <a:endParaRPr lang="en-GB" sz="1400" dirty="0"/>
                    </a:p>
                  </a:txBody>
                  <a:tcPr/>
                </a:tc>
                <a:tc>
                  <a:txBody>
                    <a:bodyPr/>
                    <a:lstStyle/>
                    <a:p>
                      <a:r>
                        <a:rPr lang="en-GB" sz="1400" dirty="0" smtClean="0"/>
                        <a:t>18</a:t>
                      </a:r>
                      <a:endParaRPr lang="en-GB" sz="1400" dirty="0"/>
                    </a:p>
                  </a:txBody>
                  <a:tcPr/>
                </a:tc>
              </a:tr>
              <a:tr h="302434">
                <a:tc>
                  <a:txBody>
                    <a:bodyPr/>
                    <a:lstStyle/>
                    <a:p>
                      <a:r>
                        <a:rPr lang="en-GB" sz="1400" dirty="0" smtClean="0"/>
                        <a:t>W</a:t>
                      </a:r>
                      <a:r>
                        <a:rPr lang="en-GB" sz="1400" baseline="0" dirty="0" smtClean="0"/>
                        <a:t> content %</a:t>
                      </a:r>
                      <a:endParaRPr lang="en-GB" sz="1400" dirty="0"/>
                    </a:p>
                  </a:txBody>
                  <a:tcPr/>
                </a:tc>
                <a:tc>
                  <a:txBody>
                    <a:bodyPr/>
                    <a:lstStyle/>
                    <a:p>
                      <a:r>
                        <a:rPr lang="en-GB" sz="1400" dirty="0" smtClean="0"/>
                        <a:t>95</a:t>
                      </a:r>
                      <a:endParaRPr lang="en-GB" sz="1400" dirty="0"/>
                    </a:p>
                  </a:txBody>
                  <a:tcPr/>
                </a:tc>
              </a:tr>
              <a:tr h="302434">
                <a:tc>
                  <a:txBody>
                    <a:bodyPr/>
                    <a:lstStyle/>
                    <a:p>
                      <a:r>
                        <a:rPr lang="en-GB" sz="1400" dirty="0" smtClean="0"/>
                        <a:t>Balance</a:t>
                      </a:r>
                      <a:endParaRPr lang="en-GB" sz="1400" dirty="0"/>
                    </a:p>
                  </a:txBody>
                  <a:tcPr/>
                </a:tc>
                <a:tc>
                  <a:txBody>
                    <a:bodyPr/>
                    <a:lstStyle/>
                    <a:p>
                      <a:r>
                        <a:rPr lang="en-GB" sz="1400" dirty="0" err="1" smtClean="0"/>
                        <a:t>Ni,Cu</a:t>
                      </a:r>
                      <a:endParaRPr lang="en-GB" sz="1400" dirty="0"/>
                    </a:p>
                  </a:txBody>
                  <a:tcPr/>
                </a:tc>
              </a:tr>
              <a:tr h="302434">
                <a:tc>
                  <a:txBody>
                    <a:bodyPr/>
                    <a:lstStyle/>
                    <a:p>
                      <a:r>
                        <a:rPr lang="en-GB" sz="1400" dirty="0" smtClean="0"/>
                        <a:t>E-modulus</a:t>
                      </a:r>
                      <a:endParaRPr lang="en-GB" sz="1400" dirty="0"/>
                    </a:p>
                  </a:txBody>
                  <a:tcPr/>
                </a:tc>
                <a:tc>
                  <a:txBody>
                    <a:bodyPr/>
                    <a:lstStyle/>
                    <a:p>
                      <a:r>
                        <a:rPr lang="en-GB" sz="1400" dirty="0" smtClean="0"/>
                        <a:t>360 </a:t>
                      </a:r>
                      <a:r>
                        <a:rPr lang="en-GB" sz="1400" dirty="0" err="1" smtClean="0"/>
                        <a:t>GPa</a:t>
                      </a:r>
                      <a:endParaRPr lang="en-GB" sz="1400" dirty="0"/>
                    </a:p>
                  </a:txBody>
                  <a:tcPr/>
                </a:tc>
              </a:tr>
            </a:tbl>
          </a:graphicData>
        </a:graphic>
      </p:graphicFrame>
    </p:spTree>
    <p:extLst>
      <p:ext uri="{BB962C8B-B14F-4D97-AF65-F5344CB8AC3E}">
        <p14:creationId xmlns:p14="http://schemas.microsoft.com/office/powerpoint/2010/main" val="648902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42" y="21609"/>
            <a:ext cx="6190418" cy="599079"/>
          </a:xfrm>
        </p:spPr>
        <p:txBody>
          <a:bodyPr>
            <a:normAutofit fontScale="90000"/>
          </a:bodyPr>
          <a:lstStyle/>
          <a:p>
            <a:r>
              <a:rPr lang="en-GB" sz="3600" dirty="0" smtClean="0"/>
              <a:t>MQW shielding effect</a:t>
            </a:r>
            <a:endParaRPr lang="en-GB" sz="3600" dirty="0"/>
          </a:p>
        </p:txBody>
      </p:sp>
      <p:sp>
        <p:nvSpPr>
          <p:cNvPr id="8" name="TextBox 7"/>
          <p:cNvSpPr txBox="1"/>
          <p:nvPr/>
        </p:nvSpPr>
        <p:spPr>
          <a:xfrm>
            <a:off x="5153444" y="21609"/>
            <a:ext cx="3902572" cy="369332"/>
          </a:xfrm>
          <a:prstGeom prst="rect">
            <a:avLst/>
          </a:prstGeom>
          <a:noFill/>
        </p:spPr>
        <p:txBody>
          <a:bodyPr wrap="square" rtlCol="0">
            <a:spAutoFit/>
          </a:bodyPr>
          <a:lstStyle/>
          <a:p>
            <a:r>
              <a:rPr lang="en-GB" dirty="0" smtClean="0"/>
              <a:t>Normalization: 1.15  10</a:t>
            </a:r>
            <a:r>
              <a:rPr lang="en-GB" baseline="30000" dirty="0" smtClean="0"/>
              <a:t>16</a:t>
            </a:r>
            <a:r>
              <a:rPr lang="en-GB" dirty="0" smtClean="0"/>
              <a:t> p (50 fb</a:t>
            </a:r>
            <a:r>
              <a:rPr lang="en-GB" baseline="30000" dirty="0" smtClean="0"/>
              <a:t>-1 </a:t>
            </a:r>
            <a:r>
              <a:rPr lang="en-GB" dirty="0" smtClean="0"/>
              <a:t>)</a:t>
            </a:r>
            <a:endParaRPr lang="en-GB" baseline="30000"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408393"/>
            <a:ext cx="4320480"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879" y="404664"/>
            <a:ext cx="4247625" cy="318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42" y="3618791"/>
            <a:ext cx="4318210" cy="3238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8126" y="3645024"/>
            <a:ext cx="4283968" cy="3212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Group 2"/>
          <p:cNvGrpSpPr/>
          <p:nvPr/>
        </p:nvGrpSpPr>
        <p:grpSpPr>
          <a:xfrm>
            <a:off x="3361184" y="1124744"/>
            <a:ext cx="1066800" cy="330355"/>
            <a:chOff x="2827035" y="2481272"/>
            <a:chExt cx="1066800" cy="330355"/>
          </a:xfrm>
        </p:grpSpPr>
        <p:cxnSp>
          <p:nvCxnSpPr>
            <p:cNvPr id="9" name="Straight Arrow Connector 8"/>
            <p:cNvCxnSpPr/>
            <p:nvPr/>
          </p:nvCxnSpPr>
          <p:spPr>
            <a:xfrm flipH="1">
              <a:off x="2827035" y="2811627"/>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827035" y="2481272"/>
              <a:ext cx="1066800" cy="253916"/>
            </a:xfrm>
            <a:prstGeom prst="rect">
              <a:avLst/>
            </a:prstGeom>
            <a:noFill/>
          </p:spPr>
          <p:txBody>
            <a:bodyPr wrap="square" rtlCol="0">
              <a:spAutoFit/>
            </a:bodyPr>
            <a:lstStyle/>
            <a:p>
              <a:r>
                <a:rPr lang="en-GB" sz="1050" dirty="0" smtClean="0"/>
                <a:t>Beam 2</a:t>
              </a:r>
              <a:endParaRPr lang="en-GB" sz="1050" dirty="0"/>
            </a:p>
          </p:txBody>
        </p:sp>
      </p:grpSp>
      <p:grpSp>
        <p:nvGrpSpPr>
          <p:cNvPr id="12" name="Group 11"/>
          <p:cNvGrpSpPr/>
          <p:nvPr/>
        </p:nvGrpSpPr>
        <p:grpSpPr>
          <a:xfrm>
            <a:off x="7681664" y="1268760"/>
            <a:ext cx="1066800" cy="330355"/>
            <a:chOff x="2827035" y="2481272"/>
            <a:chExt cx="1066800" cy="330355"/>
          </a:xfrm>
        </p:grpSpPr>
        <p:cxnSp>
          <p:nvCxnSpPr>
            <p:cNvPr id="13" name="Straight Arrow Connector 12"/>
            <p:cNvCxnSpPr/>
            <p:nvPr/>
          </p:nvCxnSpPr>
          <p:spPr>
            <a:xfrm flipH="1">
              <a:off x="2827035" y="2811627"/>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827035" y="2481272"/>
              <a:ext cx="1066800" cy="253916"/>
            </a:xfrm>
            <a:prstGeom prst="rect">
              <a:avLst/>
            </a:prstGeom>
            <a:noFill/>
          </p:spPr>
          <p:txBody>
            <a:bodyPr wrap="square" rtlCol="0">
              <a:spAutoFit/>
            </a:bodyPr>
            <a:lstStyle/>
            <a:p>
              <a:r>
                <a:rPr lang="en-GB" sz="1050" dirty="0" smtClean="0"/>
                <a:t>Beam 2</a:t>
              </a:r>
              <a:endParaRPr lang="en-GB" sz="1050" dirty="0"/>
            </a:p>
          </p:txBody>
        </p:sp>
      </p:grpSp>
      <p:grpSp>
        <p:nvGrpSpPr>
          <p:cNvPr id="15" name="Group 14"/>
          <p:cNvGrpSpPr/>
          <p:nvPr/>
        </p:nvGrpSpPr>
        <p:grpSpPr>
          <a:xfrm>
            <a:off x="3275856" y="5373216"/>
            <a:ext cx="1066800" cy="330355"/>
            <a:chOff x="2827035" y="2481272"/>
            <a:chExt cx="1066800" cy="330355"/>
          </a:xfrm>
        </p:grpSpPr>
        <p:cxnSp>
          <p:nvCxnSpPr>
            <p:cNvPr id="16" name="Straight Arrow Connector 15"/>
            <p:cNvCxnSpPr/>
            <p:nvPr/>
          </p:nvCxnSpPr>
          <p:spPr>
            <a:xfrm flipH="1">
              <a:off x="2827035" y="2811627"/>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827035" y="2481272"/>
              <a:ext cx="1066800" cy="253916"/>
            </a:xfrm>
            <a:prstGeom prst="rect">
              <a:avLst/>
            </a:prstGeom>
            <a:noFill/>
          </p:spPr>
          <p:txBody>
            <a:bodyPr wrap="square" rtlCol="0">
              <a:spAutoFit/>
            </a:bodyPr>
            <a:lstStyle/>
            <a:p>
              <a:r>
                <a:rPr lang="en-GB" sz="1050" dirty="0" smtClean="0"/>
                <a:t>Beam 2</a:t>
              </a:r>
              <a:endParaRPr lang="en-GB" sz="1050" dirty="0"/>
            </a:p>
          </p:txBody>
        </p:sp>
      </p:grpSp>
      <p:grpSp>
        <p:nvGrpSpPr>
          <p:cNvPr id="18" name="Group 17"/>
          <p:cNvGrpSpPr/>
          <p:nvPr/>
        </p:nvGrpSpPr>
        <p:grpSpPr>
          <a:xfrm>
            <a:off x="7969696" y="5402901"/>
            <a:ext cx="1066800" cy="330355"/>
            <a:chOff x="2827035" y="2481272"/>
            <a:chExt cx="1066800" cy="330355"/>
          </a:xfrm>
        </p:grpSpPr>
        <p:cxnSp>
          <p:nvCxnSpPr>
            <p:cNvPr id="19" name="Straight Arrow Connector 18"/>
            <p:cNvCxnSpPr/>
            <p:nvPr/>
          </p:nvCxnSpPr>
          <p:spPr>
            <a:xfrm flipH="1">
              <a:off x="2827035" y="2811627"/>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827035" y="2481272"/>
              <a:ext cx="1066800" cy="253916"/>
            </a:xfrm>
            <a:prstGeom prst="rect">
              <a:avLst/>
            </a:prstGeom>
            <a:noFill/>
          </p:spPr>
          <p:txBody>
            <a:bodyPr wrap="square" rtlCol="0">
              <a:spAutoFit/>
            </a:bodyPr>
            <a:lstStyle/>
            <a:p>
              <a:r>
                <a:rPr lang="en-GB" sz="1050" dirty="0" smtClean="0"/>
                <a:t>Beam 2</a:t>
              </a:r>
              <a:endParaRPr lang="en-GB" sz="1050" dirty="0"/>
            </a:p>
          </p:txBody>
        </p:sp>
      </p:grpSp>
    </p:spTree>
    <p:extLst>
      <p:ext uri="{BB962C8B-B14F-4D97-AF65-F5344CB8AC3E}">
        <p14:creationId xmlns:p14="http://schemas.microsoft.com/office/powerpoint/2010/main" val="2202658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9397" y="-27384"/>
            <a:ext cx="7239000" cy="715962"/>
          </a:xfrm>
        </p:spPr>
        <p:txBody>
          <a:bodyPr>
            <a:normAutofit/>
          </a:bodyPr>
          <a:lstStyle/>
          <a:p>
            <a:r>
              <a:rPr lang="en-GB" sz="3600" dirty="0" smtClean="0"/>
              <a:t>MBWA - MBWB Peak Dose profile</a:t>
            </a:r>
            <a:endParaRPr lang="en-GB" sz="3600" dirty="0"/>
          </a:p>
        </p:txBody>
      </p:sp>
      <p:grpSp>
        <p:nvGrpSpPr>
          <p:cNvPr id="6" name="Group 5"/>
          <p:cNvGrpSpPr/>
          <p:nvPr/>
        </p:nvGrpSpPr>
        <p:grpSpPr>
          <a:xfrm>
            <a:off x="4642309" y="3653428"/>
            <a:ext cx="4213263" cy="3159948"/>
            <a:chOff x="4642309" y="621477"/>
            <a:chExt cx="4213263" cy="3159948"/>
          </a:xfrm>
        </p:grpSpPr>
        <p:grpSp>
          <p:nvGrpSpPr>
            <p:cNvPr id="5" name="Group 4"/>
            <p:cNvGrpSpPr/>
            <p:nvPr/>
          </p:nvGrpSpPr>
          <p:grpSpPr>
            <a:xfrm>
              <a:off x="4642309" y="621477"/>
              <a:ext cx="4213263" cy="3159948"/>
              <a:chOff x="4642309" y="621477"/>
              <a:chExt cx="4213263" cy="3159948"/>
            </a:xfrm>
          </p:grpSpPr>
          <p:pic>
            <p:nvPicPr>
              <p:cNvPr id="4099" name="Picture 3" descr="\\cern.ch\dfs\Users\e\eskordis\Desktop\Plots-Graphs\WarmMagnetProtectionPlots\Protection\6MBWBbothcoil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2309" y="621477"/>
                <a:ext cx="4213263" cy="3159948"/>
              </a:xfrm>
              <a:prstGeom prst="rect">
                <a:avLst/>
              </a:prstGeom>
              <a:solidFill>
                <a:schemeClr val="bg1"/>
              </a:solidFill>
            </p:spPr>
          </p:pic>
          <p:sp>
            <p:nvSpPr>
              <p:cNvPr id="54" name="Rectangle 53"/>
              <p:cNvSpPr/>
              <p:nvPr/>
            </p:nvSpPr>
            <p:spPr>
              <a:xfrm>
                <a:off x="7135906" y="1623758"/>
                <a:ext cx="1463512" cy="784163"/>
              </a:xfrm>
              <a:prstGeom prst="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MBW.B6R7 Flanges + Protection</a:t>
                </a:r>
                <a:endParaRPr lang="en-GB" dirty="0">
                  <a:solidFill>
                    <a:schemeClr val="tx1"/>
                  </a:solidFill>
                </a:endParaRPr>
              </a:p>
            </p:txBody>
          </p:sp>
        </p:grpSp>
        <p:cxnSp>
          <p:nvCxnSpPr>
            <p:cNvPr id="55" name="Straight Arrow Connector 54"/>
            <p:cNvCxnSpPr/>
            <p:nvPr/>
          </p:nvCxnSpPr>
          <p:spPr>
            <a:xfrm flipH="1">
              <a:off x="7457456" y="1496800"/>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7457456" y="1166445"/>
              <a:ext cx="1066800" cy="253916"/>
            </a:xfrm>
            <a:prstGeom prst="rect">
              <a:avLst/>
            </a:prstGeom>
            <a:noFill/>
          </p:spPr>
          <p:txBody>
            <a:bodyPr wrap="square" rtlCol="0">
              <a:spAutoFit/>
            </a:bodyPr>
            <a:lstStyle/>
            <a:p>
              <a:r>
                <a:rPr lang="en-GB" sz="1050" dirty="0" smtClean="0"/>
                <a:t>Beam 2</a:t>
              </a:r>
              <a:endParaRPr lang="en-GB" sz="1050" dirty="0"/>
            </a:p>
          </p:txBody>
        </p:sp>
      </p:grpSp>
      <p:grpSp>
        <p:nvGrpSpPr>
          <p:cNvPr id="8" name="Group 7"/>
          <p:cNvGrpSpPr/>
          <p:nvPr/>
        </p:nvGrpSpPr>
        <p:grpSpPr>
          <a:xfrm>
            <a:off x="38100" y="3717751"/>
            <a:ext cx="4127500" cy="3095625"/>
            <a:chOff x="38100" y="685800"/>
            <a:chExt cx="4127500" cy="3095625"/>
          </a:xfrm>
        </p:grpSpPr>
        <p:pic>
          <p:nvPicPr>
            <p:cNvPr id="4098" name="Picture 2" descr="\\cern.ch\dfs\Users\e\eskordis\Desktop\Plots-Graphs\WarmMagnetProtectionPlots\Protection\6MBWAbothcoil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 y="685800"/>
              <a:ext cx="4127500" cy="3095625"/>
            </a:xfrm>
            <a:prstGeom prst="rect">
              <a:avLst/>
            </a:prstGeom>
            <a:solidFill>
              <a:schemeClr val="bg1"/>
            </a:solidFill>
          </p:spPr>
        </p:pic>
        <p:sp>
          <p:nvSpPr>
            <p:cNvPr id="51" name="Rectangle 50"/>
            <p:cNvSpPr/>
            <p:nvPr/>
          </p:nvSpPr>
          <p:spPr>
            <a:xfrm>
              <a:off x="2438399" y="1719014"/>
              <a:ext cx="1552117" cy="745824"/>
            </a:xfrm>
            <a:prstGeom prst="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MBW.A6R7</a:t>
              </a:r>
            </a:p>
            <a:p>
              <a:pPr algn="ctr"/>
              <a:r>
                <a:rPr lang="en-GB" dirty="0" smtClean="0">
                  <a:solidFill>
                    <a:schemeClr val="tx1"/>
                  </a:solidFill>
                </a:rPr>
                <a:t>Flanges + Protection</a:t>
              </a:r>
              <a:endParaRPr lang="en-GB" dirty="0">
                <a:solidFill>
                  <a:schemeClr val="tx1"/>
                </a:solidFill>
              </a:endParaRPr>
            </a:p>
          </p:txBody>
        </p:sp>
        <p:cxnSp>
          <p:nvCxnSpPr>
            <p:cNvPr id="57" name="Straight Arrow Connector 56"/>
            <p:cNvCxnSpPr/>
            <p:nvPr/>
          </p:nvCxnSpPr>
          <p:spPr>
            <a:xfrm flipH="1">
              <a:off x="2712763" y="1573239"/>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2712763" y="1242884"/>
              <a:ext cx="1066800" cy="253916"/>
            </a:xfrm>
            <a:prstGeom prst="rect">
              <a:avLst/>
            </a:prstGeom>
            <a:noFill/>
          </p:spPr>
          <p:txBody>
            <a:bodyPr wrap="square" rtlCol="0">
              <a:spAutoFit/>
            </a:bodyPr>
            <a:lstStyle/>
            <a:p>
              <a:r>
                <a:rPr lang="en-GB" sz="1050" dirty="0" smtClean="0"/>
                <a:t>Beam 2</a:t>
              </a:r>
              <a:endParaRPr lang="en-GB" sz="1050" dirty="0"/>
            </a:p>
          </p:txBody>
        </p:sp>
      </p:grpSp>
      <p:grpSp>
        <p:nvGrpSpPr>
          <p:cNvPr id="9" name="Group 8"/>
          <p:cNvGrpSpPr/>
          <p:nvPr/>
        </p:nvGrpSpPr>
        <p:grpSpPr>
          <a:xfrm>
            <a:off x="38100" y="692696"/>
            <a:ext cx="4127500" cy="3064907"/>
            <a:chOff x="38100" y="3748469"/>
            <a:chExt cx="4127500" cy="3064907"/>
          </a:xfrm>
        </p:grpSpPr>
        <p:grpSp>
          <p:nvGrpSpPr>
            <p:cNvPr id="3" name="Group 2"/>
            <p:cNvGrpSpPr/>
            <p:nvPr/>
          </p:nvGrpSpPr>
          <p:grpSpPr>
            <a:xfrm>
              <a:off x="38100" y="3748469"/>
              <a:ext cx="4127500" cy="3064907"/>
              <a:chOff x="38100" y="3748469"/>
              <a:chExt cx="4127500" cy="3064907"/>
            </a:xfrm>
          </p:grpSpPr>
          <p:pic>
            <p:nvPicPr>
              <p:cNvPr id="3074" name="Picture 2" descr="\\cern.ch\dfs\Users\e\eskordis\Desktop\Plots-Graphs\WarmMagnetProtectionPlots\Flanges\6MBWAbothcoil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 y="3748469"/>
                <a:ext cx="4127500" cy="3064907"/>
              </a:xfrm>
              <a:prstGeom prst="rect">
                <a:avLst/>
              </a:prstGeom>
              <a:solidFill>
                <a:schemeClr val="bg1"/>
              </a:solidFill>
            </p:spPr>
          </p:pic>
          <p:sp>
            <p:nvSpPr>
              <p:cNvPr id="29" name="Rectangle 28"/>
              <p:cNvSpPr/>
              <p:nvPr/>
            </p:nvSpPr>
            <p:spPr>
              <a:xfrm>
                <a:off x="2461261" y="5981840"/>
                <a:ext cx="1569748" cy="561101"/>
              </a:xfrm>
              <a:prstGeom prst="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MBW.A6R7 with Flanges</a:t>
                </a:r>
                <a:endParaRPr lang="en-GB" dirty="0">
                  <a:solidFill>
                    <a:schemeClr val="tx1"/>
                  </a:solidFill>
                </a:endParaRPr>
              </a:p>
            </p:txBody>
          </p:sp>
        </p:grpSp>
        <p:cxnSp>
          <p:nvCxnSpPr>
            <p:cNvPr id="30" name="Straight Arrow Connector 29"/>
            <p:cNvCxnSpPr/>
            <p:nvPr/>
          </p:nvCxnSpPr>
          <p:spPr>
            <a:xfrm flipH="1">
              <a:off x="2827035" y="5867400"/>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827035" y="5537045"/>
              <a:ext cx="1066800" cy="253916"/>
            </a:xfrm>
            <a:prstGeom prst="rect">
              <a:avLst/>
            </a:prstGeom>
            <a:noFill/>
          </p:spPr>
          <p:txBody>
            <a:bodyPr wrap="square" rtlCol="0">
              <a:spAutoFit/>
            </a:bodyPr>
            <a:lstStyle/>
            <a:p>
              <a:r>
                <a:rPr lang="en-GB" sz="1050" dirty="0" smtClean="0"/>
                <a:t>Beam 2</a:t>
              </a:r>
              <a:endParaRPr lang="en-GB" sz="1050" dirty="0"/>
            </a:p>
          </p:txBody>
        </p:sp>
      </p:grpSp>
      <p:grpSp>
        <p:nvGrpSpPr>
          <p:cNvPr id="7" name="Group 6"/>
          <p:cNvGrpSpPr/>
          <p:nvPr/>
        </p:nvGrpSpPr>
        <p:grpSpPr>
          <a:xfrm>
            <a:off x="4642309" y="724132"/>
            <a:ext cx="4501691" cy="3064908"/>
            <a:chOff x="4642309" y="3805741"/>
            <a:chExt cx="4501691" cy="3064908"/>
          </a:xfrm>
        </p:grpSpPr>
        <p:sp>
          <p:nvSpPr>
            <p:cNvPr id="48" name="TextBox 47"/>
            <p:cNvSpPr txBox="1"/>
            <p:nvPr/>
          </p:nvSpPr>
          <p:spPr>
            <a:xfrm>
              <a:off x="5241428" y="6488668"/>
              <a:ext cx="3902572" cy="369332"/>
            </a:xfrm>
            <a:prstGeom prst="rect">
              <a:avLst/>
            </a:prstGeom>
            <a:noFill/>
          </p:spPr>
          <p:txBody>
            <a:bodyPr wrap="square" rtlCol="0">
              <a:spAutoFit/>
            </a:bodyPr>
            <a:lstStyle/>
            <a:p>
              <a:r>
                <a:rPr lang="en-GB" dirty="0" smtClean="0"/>
                <a:t>Normalization: 1.15  10</a:t>
              </a:r>
              <a:r>
                <a:rPr lang="en-GB" baseline="30000" dirty="0" smtClean="0"/>
                <a:t>16</a:t>
              </a:r>
              <a:r>
                <a:rPr lang="en-GB" dirty="0" smtClean="0"/>
                <a:t> p (50 fb</a:t>
              </a:r>
              <a:r>
                <a:rPr lang="en-GB" baseline="30000" dirty="0" smtClean="0"/>
                <a:t>-1 </a:t>
              </a:r>
              <a:r>
                <a:rPr lang="en-GB" dirty="0" smtClean="0"/>
                <a:t>)</a:t>
              </a:r>
              <a:endParaRPr lang="en-GB" baseline="30000" dirty="0" smtClean="0"/>
            </a:p>
          </p:txBody>
        </p:sp>
        <p:grpSp>
          <p:nvGrpSpPr>
            <p:cNvPr id="4" name="Group 3"/>
            <p:cNvGrpSpPr/>
            <p:nvPr/>
          </p:nvGrpSpPr>
          <p:grpSpPr>
            <a:xfrm>
              <a:off x="4642309" y="3805741"/>
              <a:ext cx="4190403" cy="3064908"/>
              <a:chOff x="4642309" y="3805741"/>
              <a:chExt cx="4190403" cy="3064908"/>
            </a:xfrm>
          </p:grpSpPr>
          <p:pic>
            <p:nvPicPr>
              <p:cNvPr id="3075" name="Picture 3" descr="\\cern.ch\dfs\Users\e\eskordis\Desktop\Plots-Graphs\WarmMagnetProtectionPlots\Flanges\6MBWBbothcoil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2309" y="3805741"/>
                <a:ext cx="4190403" cy="3064908"/>
              </a:xfrm>
              <a:prstGeom prst="rect">
                <a:avLst/>
              </a:prstGeom>
              <a:solidFill>
                <a:schemeClr val="bg1"/>
              </a:solidFill>
            </p:spPr>
          </p:pic>
          <p:sp>
            <p:nvSpPr>
              <p:cNvPr id="33" name="Rectangle 32"/>
              <p:cNvSpPr/>
              <p:nvPr/>
            </p:nvSpPr>
            <p:spPr>
              <a:xfrm>
                <a:off x="7211068" y="5958544"/>
                <a:ext cx="1481300" cy="584397"/>
              </a:xfrm>
              <a:prstGeom prst="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MBW.B6R7</a:t>
                </a:r>
              </a:p>
              <a:p>
                <a:pPr algn="ctr"/>
                <a:r>
                  <a:rPr lang="en-GB" dirty="0" smtClean="0">
                    <a:solidFill>
                      <a:schemeClr val="tx1"/>
                    </a:solidFill>
                  </a:rPr>
                  <a:t>With Flanges</a:t>
                </a:r>
              </a:p>
            </p:txBody>
          </p:sp>
        </p:grpSp>
        <p:cxnSp>
          <p:nvCxnSpPr>
            <p:cNvPr id="34" name="Straight Arrow Connector 33"/>
            <p:cNvCxnSpPr/>
            <p:nvPr/>
          </p:nvCxnSpPr>
          <p:spPr>
            <a:xfrm flipH="1">
              <a:off x="7595088" y="5667634"/>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7595088" y="5337279"/>
              <a:ext cx="1066800" cy="253916"/>
            </a:xfrm>
            <a:prstGeom prst="rect">
              <a:avLst/>
            </a:prstGeom>
            <a:noFill/>
          </p:spPr>
          <p:txBody>
            <a:bodyPr wrap="square" rtlCol="0">
              <a:spAutoFit/>
            </a:bodyPr>
            <a:lstStyle/>
            <a:p>
              <a:r>
                <a:rPr lang="en-GB" sz="1050" dirty="0" smtClean="0"/>
                <a:t>Beam 2</a:t>
              </a:r>
              <a:endParaRPr lang="en-GB" sz="1050" dirty="0"/>
            </a:p>
          </p:txBody>
        </p:sp>
      </p:grpSp>
    </p:spTree>
    <p:extLst>
      <p:ext uri="{BB962C8B-B14F-4D97-AF65-F5344CB8AC3E}">
        <p14:creationId xmlns:p14="http://schemas.microsoft.com/office/powerpoint/2010/main" val="1770938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384"/>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2164916" y="5284447"/>
            <a:ext cx="432048" cy="72008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lumMod val="50000"/>
                </a:schemeClr>
              </a:solidFill>
            </a:endParaRPr>
          </a:p>
        </p:txBody>
      </p:sp>
      <p:grpSp>
        <p:nvGrpSpPr>
          <p:cNvPr id="6" name="Group 5"/>
          <p:cNvGrpSpPr/>
          <p:nvPr/>
        </p:nvGrpSpPr>
        <p:grpSpPr>
          <a:xfrm>
            <a:off x="2051720" y="2348880"/>
            <a:ext cx="4608512" cy="721242"/>
            <a:chOff x="2051720" y="2348880"/>
            <a:chExt cx="4608512" cy="721242"/>
          </a:xfrm>
        </p:grpSpPr>
        <p:sp>
          <p:nvSpPr>
            <p:cNvPr id="2" name="Rectangle 1"/>
            <p:cNvSpPr/>
            <p:nvPr/>
          </p:nvSpPr>
          <p:spPr>
            <a:xfrm>
              <a:off x="2051720" y="2348880"/>
              <a:ext cx="1152128" cy="720080"/>
            </a:xfrm>
            <a:prstGeom prst="rect">
              <a:avLst/>
            </a:prstGeom>
            <a:solidFill>
              <a:schemeClr val="accent1">
                <a:lumMod val="60000"/>
                <a:lumOff val="40000"/>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5580112" y="2350042"/>
              <a:ext cx="1080120" cy="720080"/>
            </a:xfrm>
            <a:prstGeom prst="rect">
              <a:avLst/>
            </a:prstGeom>
            <a:solidFill>
              <a:schemeClr val="accent1">
                <a:lumMod val="60000"/>
                <a:lumOff val="40000"/>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Elbow Connector 12"/>
            <p:cNvCxnSpPr>
              <a:stCxn id="2" idx="0"/>
              <a:endCxn id="4" idx="0"/>
            </p:cNvCxnSpPr>
            <p:nvPr/>
          </p:nvCxnSpPr>
          <p:spPr>
            <a:xfrm rot="16200000" flipH="1">
              <a:off x="4373397" y="603267"/>
              <a:ext cx="1162" cy="3492388"/>
            </a:xfrm>
            <a:prstGeom prst="bentConnector3">
              <a:avLst>
                <a:gd name="adj1" fmla="val -19672978"/>
              </a:avLst>
            </a:prstGeom>
            <a:ln w="38100"/>
          </p:spPr>
          <p:style>
            <a:lnRef idx="1">
              <a:schemeClr val="accent1"/>
            </a:lnRef>
            <a:fillRef idx="0">
              <a:schemeClr val="accent1"/>
            </a:fillRef>
            <a:effectRef idx="0">
              <a:schemeClr val="accent1"/>
            </a:effectRef>
            <a:fontRef idx="minor">
              <a:schemeClr val="tx1"/>
            </a:fontRef>
          </p:style>
        </p:cxnSp>
      </p:grpSp>
      <p:grpSp>
        <p:nvGrpSpPr>
          <p:cNvPr id="1030" name="Group 1029"/>
          <p:cNvGrpSpPr/>
          <p:nvPr/>
        </p:nvGrpSpPr>
        <p:grpSpPr>
          <a:xfrm>
            <a:off x="395536" y="5013176"/>
            <a:ext cx="2914323" cy="1021847"/>
            <a:chOff x="395536" y="5013176"/>
            <a:chExt cx="2914323" cy="1021847"/>
          </a:xfrm>
        </p:grpSpPr>
        <p:sp>
          <p:nvSpPr>
            <p:cNvPr id="9" name="Rectangle 8"/>
            <p:cNvSpPr/>
            <p:nvPr/>
          </p:nvSpPr>
          <p:spPr>
            <a:xfrm>
              <a:off x="2589779" y="5314943"/>
              <a:ext cx="720080" cy="720080"/>
            </a:xfrm>
            <a:prstGeom prst="rect">
              <a:avLst/>
            </a:prstGeom>
            <a:solidFill>
              <a:srgbClr val="00B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395536" y="5267686"/>
              <a:ext cx="936104" cy="720080"/>
            </a:xfrm>
            <a:prstGeom prst="rect">
              <a:avLst/>
            </a:prstGeom>
            <a:solidFill>
              <a:srgbClr val="00B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Elbow Connector 18"/>
            <p:cNvCxnSpPr>
              <a:stCxn id="9" idx="0"/>
              <a:endCxn id="10" idx="0"/>
            </p:cNvCxnSpPr>
            <p:nvPr/>
          </p:nvCxnSpPr>
          <p:spPr>
            <a:xfrm rot="16200000" flipV="1">
              <a:off x="1883076" y="4248199"/>
              <a:ext cx="47257" cy="2086231"/>
            </a:xfrm>
            <a:prstGeom prst="bentConnector3">
              <a:avLst>
                <a:gd name="adj1" fmla="val 583738"/>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1748518" y="5301208"/>
              <a:ext cx="375210" cy="720080"/>
            </a:xfrm>
            <a:prstGeom prst="rect">
              <a:avLst/>
            </a:prstGeom>
            <a:solidFill>
              <a:srgbClr val="00B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Elbow Connector 35"/>
            <p:cNvCxnSpPr>
              <a:stCxn id="23" idx="0"/>
            </p:cNvCxnSpPr>
            <p:nvPr/>
          </p:nvCxnSpPr>
          <p:spPr>
            <a:xfrm rot="16200000" flipV="1">
              <a:off x="1255840" y="4620925"/>
              <a:ext cx="288032" cy="1072534"/>
            </a:xfrm>
            <a:prstGeom prst="bentConnector2">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22" name="Rectangle 21"/>
          <p:cNvSpPr/>
          <p:nvPr/>
        </p:nvSpPr>
        <p:spPr>
          <a:xfrm>
            <a:off x="939946" y="3857657"/>
            <a:ext cx="2009874"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323528" y="4149080"/>
            <a:ext cx="475582"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ABS</a:t>
            </a:r>
            <a:endParaRPr lang="en-GB" sz="1400" dirty="0"/>
          </a:p>
        </p:txBody>
      </p:sp>
      <p:sp>
        <p:nvSpPr>
          <p:cNvPr id="26" name="Rectangle 25"/>
          <p:cNvSpPr/>
          <p:nvPr/>
        </p:nvSpPr>
        <p:spPr>
          <a:xfrm>
            <a:off x="107504" y="0"/>
            <a:ext cx="8928992" cy="8367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O</a:t>
            </a:r>
            <a:r>
              <a:rPr lang="en-GB" dirty="0" smtClean="0"/>
              <a:t>ptic change proposal point 7 discussed and agreed as possible with M. Giovannozzi</a:t>
            </a:r>
          </a:p>
          <a:p>
            <a:pPr algn="ctr"/>
            <a:r>
              <a:rPr lang="en-GB" dirty="0" smtClean="0"/>
              <a:t> (it needs verification)</a:t>
            </a:r>
            <a:endParaRPr lang="en-GB" dirty="0"/>
          </a:p>
        </p:txBody>
      </p:sp>
    </p:spTree>
    <p:extLst>
      <p:ext uri="{BB962C8B-B14F-4D97-AF65-F5344CB8AC3E}">
        <p14:creationId xmlns:p14="http://schemas.microsoft.com/office/powerpoint/2010/main" val="13656094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p:cNvGraphicFramePr>
            <a:graphicFrameLocks noGrp="1"/>
          </p:cNvGraphicFramePr>
          <p:nvPr>
            <p:extLst>
              <p:ext uri="{D42A27DB-BD31-4B8C-83A1-F6EECF244321}">
                <p14:modId xmlns:p14="http://schemas.microsoft.com/office/powerpoint/2010/main" val="12263250"/>
              </p:ext>
            </p:extLst>
          </p:nvPr>
        </p:nvGraphicFramePr>
        <p:xfrm>
          <a:off x="17950" y="3282773"/>
          <a:ext cx="9120379" cy="2638304"/>
        </p:xfrm>
        <a:graphic>
          <a:graphicData uri="http://schemas.openxmlformats.org/drawingml/2006/table">
            <a:tbl>
              <a:tblPr/>
              <a:tblGrid>
                <a:gridCol w="614306"/>
                <a:gridCol w="284108"/>
                <a:gridCol w="305933"/>
                <a:gridCol w="794735"/>
                <a:gridCol w="733779"/>
                <a:gridCol w="422048"/>
                <a:gridCol w="385109"/>
                <a:gridCol w="660401"/>
                <a:gridCol w="807157"/>
                <a:gridCol w="410570"/>
                <a:gridCol w="432048"/>
                <a:gridCol w="535351"/>
                <a:gridCol w="891075"/>
                <a:gridCol w="807157"/>
                <a:gridCol w="1036602"/>
              </a:tblGrid>
              <a:tr h="59377">
                <a:tc>
                  <a:txBody>
                    <a:bodyPr/>
                    <a:lstStyle/>
                    <a:p>
                      <a:pPr algn="l" fontAlgn="b"/>
                      <a:r>
                        <a:rPr lang="en-GB" sz="1000" b="0" i="0" u="none" strike="noStrike" dirty="0">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GB" sz="1000" b="1" i="1" u="none" strike="noStrike">
                          <a:solidFill>
                            <a:srgbClr val="000000"/>
                          </a:solidFill>
                          <a:effectLst/>
                          <a:latin typeface="Calibri"/>
                        </a:rPr>
                        <a:t>Action LS1</a:t>
                      </a:r>
                    </a:p>
                  </a:txBody>
                  <a:tcPr marL="2969" marR="2969" marT="29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dirty="0">
                          <a:solidFill>
                            <a:srgbClr val="000000"/>
                          </a:solidFill>
                          <a:effectLst/>
                          <a:latin typeface="Calibri"/>
                        </a:rPr>
                        <a:t> Dose [</a:t>
                      </a:r>
                      <a:r>
                        <a:rPr lang="en-GB" sz="1000" b="1" i="1" u="none" strike="noStrike" dirty="0" err="1" smtClean="0">
                          <a:solidFill>
                            <a:srgbClr val="000000"/>
                          </a:solidFill>
                          <a:effectLst/>
                          <a:latin typeface="Calibri"/>
                        </a:rPr>
                        <a:t>MGy</a:t>
                      </a:r>
                      <a:r>
                        <a:rPr lang="en-GB" sz="1000" b="1" i="1" u="none" strike="noStrike" dirty="0">
                          <a:solidFill>
                            <a:srgbClr val="000000"/>
                          </a:solidFill>
                          <a:effectLst/>
                          <a:latin typeface="Calibri"/>
                        </a:rPr>
                        <a:t>] for integrated luminosity 150 </a:t>
                      </a:r>
                      <a:r>
                        <a:rPr lang="en-GB" sz="1000" b="1" i="1" u="none" strike="noStrike" dirty="0" err="1">
                          <a:solidFill>
                            <a:srgbClr val="000000"/>
                          </a:solidFill>
                          <a:effectLst/>
                          <a:latin typeface="Calibri"/>
                        </a:rPr>
                        <a:t>fb</a:t>
                      </a:r>
                      <a:r>
                        <a:rPr lang="en-GB" sz="1000" b="1" i="1" u="none" strike="noStrike" dirty="0">
                          <a:solidFill>
                            <a:srgbClr val="000000"/>
                          </a:solidFill>
                          <a:effectLst/>
                          <a:latin typeface="Calibri"/>
                        </a:rPr>
                        <a:t>^-1</a:t>
                      </a:r>
                    </a:p>
                  </a:txBody>
                  <a:tcPr marL="2969" marR="2969" marT="29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a:solidFill>
                            <a:srgbClr val="000000"/>
                          </a:solidFill>
                          <a:effectLst/>
                          <a:latin typeface="Calibri"/>
                        </a:rPr>
                        <a:t>Action LS2</a:t>
                      </a:r>
                    </a:p>
                  </a:txBody>
                  <a:tcPr marL="2969" marR="2969" marT="29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dirty="0">
                          <a:solidFill>
                            <a:srgbClr val="000000"/>
                          </a:solidFill>
                          <a:effectLst/>
                          <a:latin typeface="Calibri"/>
                        </a:rPr>
                        <a:t>  Dose [</a:t>
                      </a:r>
                      <a:r>
                        <a:rPr lang="en-GB" sz="1000" b="1" i="1" u="none" strike="noStrike" dirty="0" err="1" smtClean="0">
                          <a:solidFill>
                            <a:srgbClr val="000000"/>
                          </a:solidFill>
                          <a:effectLst/>
                          <a:latin typeface="Calibri"/>
                        </a:rPr>
                        <a:t>MGy</a:t>
                      </a:r>
                      <a:r>
                        <a:rPr lang="en-GB" sz="1000" b="1" i="1" u="none" strike="noStrike" dirty="0">
                          <a:solidFill>
                            <a:srgbClr val="000000"/>
                          </a:solidFill>
                          <a:effectLst/>
                          <a:latin typeface="Calibri"/>
                        </a:rPr>
                        <a:t>] for integrated luminosityy350 </a:t>
                      </a:r>
                      <a:r>
                        <a:rPr lang="en-GB" sz="1000" b="1" i="1" u="none" strike="noStrike" dirty="0" err="1">
                          <a:solidFill>
                            <a:srgbClr val="000000"/>
                          </a:solidFill>
                          <a:effectLst/>
                          <a:latin typeface="Calibri"/>
                        </a:rPr>
                        <a:t>fb</a:t>
                      </a:r>
                      <a:r>
                        <a:rPr lang="en-GB" sz="1000" b="1" i="1" u="none" strike="noStrike" dirty="0">
                          <a:solidFill>
                            <a:srgbClr val="000000"/>
                          </a:solidFill>
                          <a:effectLst/>
                          <a:latin typeface="Calibri"/>
                        </a:rPr>
                        <a:t>^-1</a:t>
                      </a:r>
                    </a:p>
                  </a:txBody>
                  <a:tcPr marL="2969" marR="2969" marT="29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a:solidFill>
                            <a:srgbClr val="000000"/>
                          </a:solidFill>
                          <a:effectLst/>
                          <a:latin typeface="Calibri"/>
                        </a:rPr>
                        <a:t>Action LS3</a:t>
                      </a:r>
                    </a:p>
                  </a:txBody>
                  <a:tcPr marL="2969" marR="2969" marT="29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dirty="0">
                          <a:solidFill>
                            <a:srgbClr val="000000"/>
                          </a:solidFill>
                          <a:effectLst/>
                          <a:latin typeface="Calibri"/>
                        </a:rPr>
                        <a:t> Dose [</a:t>
                      </a:r>
                      <a:r>
                        <a:rPr lang="en-GB" sz="1000" b="1" i="1" u="none" strike="noStrike" dirty="0" err="1" smtClean="0">
                          <a:solidFill>
                            <a:srgbClr val="000000"/>
                          </a:solidFill>
                          <a:effectLst/>
                          <a:latin typeface="Calibri"/>
                        </a:rPr>
                        <a:t>MGy</a:t>
                      </a:r>
                      <a:r>
                        <a:rPr lang="en-GB" sz="1000" b="1" i="1" u="none" strike="noStrike" dirty="0">
                          <a:solidFill>
                            <a:srgbClr val="000000"/>
                          </a:solidFill>
                          <a:effectLst/>
                          <a:latin typeface="Calibri"/>
                        </a:rPr>
                        <a:t>] for integrated luminosity3000 </a:t>
                      </a:r>
                      <a:r>
                        <a:rPr lang="en-GB" sz="1000" b="1" i="1" u="none" strike="noStrike" dirty="0" err="1">
                          <a:solidFill>
                            <a:srgbClr val="000000"/>
                          </a:solidFill>
                          <a:effectLst/>
                          <a:latin typeface="Calibri"/>
                        </a:rPr>
                        <a:t>fb</a:t>
                      </a:r>
                      <a:r>
                        <a:rPr lang="en-GB" sz="1000" b="1" i="1" u="none" strike="noStrike" dirty="0">
                          <a:solidFill>
                            <a:srgbClr val="000000"/>
                          </a:solidFill>
                          <a:effectLst/>
                          <a:latin typeface="Calibri"/>
                        </a:rPr>
                        <a:t>^-1</a:t>
                      </a:r>
                    </a:p>
                  </a:txBody>
                  <a:tcPr marL="2969" marR="2969" marT="29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a:solidFill>
                            <a:srgbClr val="000000"/>
                          </a:solidFill>
                          <a:effectLst/>
                          <a:latin typeface="Calibri"/>
                        </a:rPr>
                        <a:t>Action during HL-LHC exploitation</a:t>
                      </a:r>
                    </a:p>
                  </a:txBody>
                  <a:tcPr marL="2969" marR="2969" marT="29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r>
              <a:tr h="59377">
                <a:tc>
                  <a:txBody>
                    <a:bodyPr/>
                    <a:lstStyle/>
                    <a:p>
                      <a:pPr algn="l"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MQWA.A4</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0.4</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0.5</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0.9</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1.2</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7.4</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smtClean="0">
                          <a:solidFill>
                            <a:srgbClr val="000000"/>
                          </a:solidFill>
                          <a:effectLst/>
                          <a:latin typeface="Calibri"/>
                        </a:rPr>
                        <a:t>11</a:t>
                      </a:r>
                      <a:endParaRPr lang="en-GB" sz="1000" b="0" i="0" u="none"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MQWA.B4</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0.3</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0.8</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0.7</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1.9</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6.4</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smtClean="0">
                          <a:solidFill>
                            <a:srgbClr val="000000"/>
                          </a:solidFill>
                          <a:effectLst/>
                          <a:latin typeface="Calibri"/>
                        </a:rPr>
                        <a:t>16</a:t>
                      </a:r>
                      <a:endParaRPr lang="en-GB" sz="1000" b="0" i="0" u="none"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MQWB.4</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0.5</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1.3</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1.2</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1.8</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10.1</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1" i="0" u="sng" strike="noStrike" dirty="0" smtClean="0">
                          <a:solidFill>
                            <a:srgbClr val="000000"/>
                          </a:solidFill>
                          <a:effectLst/>
                          <a:latin typeface="Calibri"/>
                        </a:rPr>
                        <a:t>9</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MQWA.C4</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4.0</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4.0</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5.8</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5.8</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30</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30</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MQWA.D4</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2.7</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2.7</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3.8</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3.8</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20</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20</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dirty="0">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MQWA.E4</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5.0</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10.0</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7.2</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14</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37</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73</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R</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MQWA.A5</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2.6</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2.6</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3.7</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3.7</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19</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19</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MQWA.B5</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3.5</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3.5</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5.0</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5.0</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25</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25</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MQWB.5</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4.1</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4.1</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5.9</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5.9</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30</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30</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MQWA.C5</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1.9</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4.9</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2.8</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7.0</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S</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14</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36</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MQWA.D5</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S</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1.4</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2.0</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3.3</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4.7</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27.9</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a:solidFill>
                            <a:srgbClr val="000000"/>
                          </a:solidFill>
                          <a:effectLst/>
                          <a:latin typeface="Calibri"/>
                        </a:rPr>
                        <a:t>39.9</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a:solidFill>
                            <a:srgbClr val="000000"/>
                          </a:solidFill>
                          <a:effectLst/>
                          <a:latin typeface="Calibri"/>
                        </a:rPr>
                        <a:t> </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MQWA.E5</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S</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12</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1" i="0" u="sng" strike="noStrike">
                          <a:solidFill>
                            <a:srgbClr val="000000"/>
                          </a:solidFill>
                          <a:effectLst/>
                          <a:latin typeface="Calibri"/>
                        </a:rPr>
                        <a:t>4.1</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29</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10</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246</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000" b="1" i="0" u="sng" strike="noStrike" dirty="0" smtClean="0">
                          <a:solidFill>
                            <a:srgbClr val="000000"/>
                          </a:solidFill>
                          <a:effectLst/>
                          <a:latin typeface="Calibri"/>
                        </a:rPr>
                        <a:t>82</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000" b="0"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R</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21">
                <a:tc>
                  <a:txBody>
                    <a:bodyPr/>
                    <a:lstStyle/>
                    <a:p>
                      <a:pPr algn="l" rtl="0" fontAlgn="ctr"/>
                      <a:r>
                        <a:rPr lang="en-GB" sz="1000" b="1" i="0" u="none" strike="noStrike">
                          <a:solidFill>
                            <a:srgbClr val="000000"/>
                          </a:solidFill>
                          <a:effectLst/>
                          <a:latin typeface="Calibri"/>
                        </a:rPr>
                        <a:t>MBW.A6</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9CDE5"/>
                    </a:solidFill>
                  </a:tcPr>
                </a:tc>
                <a:tc>
                  <a:txBody>
                    <a:bodyPr/>
                    <a:lstStyle/>
                    <a:p>
                      <a:pPr algn="ctr" rtl="0" fontAlgn="ctr"/>
                      <a:r>
                        <a:rPr lang="en-GB" sz="1000" b="1" i="0" u="none" strike="noStrike">
                          <a:solidFill>
                            <a:srgbClr val="000000"/>
                          </a:solidFill>
                          <a:effectLst/>
                          <a:latin typeface="Calibri"/>
                        </a:rPr>
                        <a:t>S</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a:solidFill>
                            <a:srgbClr val="000000"/>
                          </a:solidFill>
                          <a:effectLst/>
                          <a:latin typeface="Calibri"/>
                        </a:rPr>
                        <a:t>7.8</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5.5</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18</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13</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155</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000" b="1" i="0" u="sng" strike="noStrike" dirty="0" smtClean="0">
                          <a:solidFill>
                            <a:srgbClr val="000000"/>
                          </a:solidFill>
                          <a:effectLst/>
                          <a:latin typeface="Calibri"/>
                        </a:rPr>
                        <a:t>111</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000" b="0"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R</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7190">
                <a:tc>
                  <a:txBody>
                    <a:bodyPr/>
                    <a:lstStyle/>
                    <a:p>
                      <a:pPr algn="l" rtl="0" fontAlgn="ctr"/>
                      <a:r>
                        <a:rPr lang="en-GB" sz="1000" b="1" i="0" u="none" strike="noStrike">
                          <a:solidFill>
                            <a:srgbClr val="000000"/>
                          </a:solidFill>
                          <a:effectLst/>
                          <a:latin typeface="Calibri"/>
                        </a:rPr>
                        <a:t>MBW.B6</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9CDE5"/>
                    </a:solidFill>
                  </a:tcPr>
                </a:tc>
                <a:tc>
                  <a:txBody>
                    <a:bodyPr/>
                    <a:lstStyle/>
                    <a:p>
                      <a:pPr algn="ctr" rtl="0" fontAlgn="ctr"/>
                      <a:r>
                        <a:rPr lang="en-GB" sz="1000" b="1" i="0" u="none" strike="noStrike">
                          <a:solidFill>
                            <a:srgbClr val="000000"/>
                          </a:solidFill>
                          <a:effectLst/>
                          <a:latin typeface="Calibri"/>
                        </a:rPr>
                        <a:t>S</a:t>
                      </a:r>
                    </a:p>
                  </a:txBody>
                  <a:tcPr marL="2969" marR="2969" marT="296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969" marR="2969" marT="296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12</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6.2</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30</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14</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done</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248</a:t>
                      </a:r>
                      <a:endParaRPr lang="en-GB" sz="1000" b="1" i="0" u="sng" strike="noStrike" dirty="0">
                        <a:solidFill>
                          <a:srgbClr val="000000"/>
                        </a:solidFill>
                        <a:effectLst/>
                        <a:latin typeface="Calibri"/>
                      </a:endParaRP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000" b="1" i="0" u="sng" strike="noStrike" dirty="0" smtClean="0">
                          <a:solidFill>
                            <a:srgbClr val="000000"/>
                          </a:solidFill>
                          <a:effectLst/>
                          <a:latin typeface="Calibri"/>
                        </a:rPr>
                        <a:t>124</a:t>
                      </a:r>
                      <a:endParaRPr lang="en-GB" sz="1000" b="1" i="0" u="sng" strike="noStrike" dirty="0">
                        <a:solidFill>
                          <a:srgbClr val="000000"/>
                        </a:solidFill>
                        <a:effectLst/>
                        <a:latin typeface="Calibri"/>
                      </a:endParaRP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000" b="0" i="0" u="none" strike="noStrike">
                          <a:solidFill>
                            <a:srgbClr val="000000"/>
                          </a:solidFill>
                          <a:effectLst/>
                          <a:latin typeface="Calibri"/>
                        </a:rPr>
                        <a:t>R</a:t>
                      </a:r>
                    </a:p>
                  </a:txBody>
                  <a:tcPr marL="2969" marR="2969" marT="296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Calibri"/>
                        </a:rPr>
                        <a:t>R</a:t>
                      </a:r>
                    </a:p>
                  </a:txBody>
                  <a:tcPr marL="2969" marR="2969" marT="296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Title 1"/>
          <p:cNvSpPr>
            <a:spLocks noGrp="1"/>
          </p:cNvSpPr>
          <p:nvPr>
            <p:ph type="title"/>
          </p:nvPr>
        </p:nvSpPr>
        <p:spPr>
          <a:xfrm>
            <a:off x="0" y="-10014"/>
            <a:ext cx="9144000" cy="558694"/>
          </a:xfrm>
        </p:spPr>
        <p:txBody>
          <a:bodyPr>
            <a:noAutofit/>
          </a:bodyPr>
          <a:lstStyle/>
          <a:p>
            <a:r>
              <a:rPr lang="en-GB" sz="2200" dirty="0"/>
              <a:t>Magnet damage with shielding point </a:t>
            </a:r>
            <a:r>
              <a:rPr lang="en-GB" sz="2200" dirty="0" smtClean="0"/>
              <a:t>3 and 7, W shielding peak dose scaling</a:t>
            </a:r>
            <a:endParaRPr lang="en-GB" sz="2200" dirty="0"/>
          </a:p>
        </p:txBody>
      </p:sp>
      <p:graphicFrame>
        <p:nvGraphicFramePr>
          <p:cNvPr id="7" name="Table 6"/>
          <p:cNvGraphicFramePr>
            <a:graphicFrameLocks noGrp="1"/>
          </p:cNvGraphicFramePr>
          <p:nvPr>
            <p:extLst>
              <p:ext uri="{D42A27DB-BD31-4B8C-83A1-F6EECF244321}">
                <p14:modId xmlns:p14="http://schemas.microsoft.com/office/powerpoint/2010/main" val="407848744"/>
              </p:ext>
            </p:extLst>
          </p:nvPr>
        </p:nvGraphicFramePr>
        <p:xfrm>
          <a:off x="1619672" y="5957272"/>
          <a:ext cx="6096000" cy="856104"/>
        </p:xfrm>
        <a:graphic>
          <a:graphicData uri="http://schemas.openxmlformats.org/drawingml/2006/table">
            <a:tbl>
              <a:tblPr firstRow="1" bandRow="1">
                <a:tableStyleId>{5C22544A-7EE6-4342-B048-85BDC9FD1C3A}</a:tableStyleId>
              </a:tblPr>
              <a:tblGrid>
                <a:gridCol w="2032000"/>
                <a:gridCol w="2032000"/>
                <a:gridCol w="2032000"/>
              </a:tblGrid>
              <a:tr h="216024">
                <a:tc>
                  <a:txBody>
                    <a:bodyPr/>
                    <a:lstStyle/>
                    <a:p>
                      <a:r>
                        <a:rPr lang="en-GB" sz="800" dirty="0" smtClean="0"/>
                        <a:t>Limit</a:t>
                      </a:r>
                      <a:r>
                        <a:rPr lang="en-GB" sz="800" baseline="0" dirty="0" smtClean="0"/>
                        <a:t> reached in</a:t>
                      </a:r>
                      <a:endParaRPr lang="en-GB" sz="800" dirty="0"/>
                    </a:p>
                  </a:txBody>
                  <a:tcPr/>
                </a:tc>
                <a:tc>
                  <a:txBody>
                    <a:bodyPr/>
                    <a:lstStyle/>
                    <a:p>
                      <a:r>
                        <a:rPr lang="en-GB" sz="800" dirty="0" smtClean="0"/>
                        <a:t>7R</a:t>
                      </a:r>
                      <a:endParaRPr lang="en-GB" sz="800" dirty="0"/>
                    </a:p>
                  </a:txBody>
                  <a:tcPr/>
                </a:tc>
                <a:tc>
                  <a:txBody>
                    <a:bodyPr/>
                    <a:lstStyle/>
                    <a:p>
                      <a:r>
                        <a:rPr lang="en-GB" sz="800" dirty="0" smtClean="0"/>
                        <a:t>7L</a:t>
                      </a:r>
                      <a:endParaRPr lang="en-GB" sz="800" dirty="0"/>
                    </a:p>
                  </a:txBody>
                  <a:tcPr/>
                </a:tc>
              </a:tr>
              <a:tr h="199216">
                <a:tc>
                  <a:txBody>
                    <a:bodyPr/>
                    <a:lstStyle/>
                    <a:p>
                      <a:r>
                        <a:rPr lang="en-GB" sz="800" dirty="0" smtClean="0"/>
                        <a:t>MQWA.E4</a:t>
                      </a:r>
                      <a:endParaRPr lang="en-GB" sz="800" dirty="0"/>
                    </a:p>
                  </a:txBody>
                  <a:tcPr/>
                </a:tc>
                <a:tc>
                  <a:txBody>
                    <a:bodyPr/>
                    <a:lstStyle/>
                    <a:p>
                      <a:endParaRPr lang="en-GB" sz="800" dirty="0"/>
                    </a:p>
                  </a:txBody>
                  <a:tcPr/>
                </a:tc>
                <a:tc>
                  <a:txBody>
                    <a:bodyPr/>
                    <a:lstStyle/>
                    <a:p>
                      <a:r>
                        <a:rPr lang="en-GB" sz="800" dirty="0" smtClean="0"/>
                        <a:t>1500 </a:t>
                      </a:r>
                      <a:r>
                        <a:rPr lang="en-GB" sz="800" dirty="0" err="1" smtClean="0"/>
                        <a:t>fb</a:t>
                      </a:r>
                      <a:r>
                        <a:rPr lang="en-GB" sz="800" dirty="0" smtClean="0"/>
                        <a:t>^-1</a:t>
                      </a:r>
                      <a:endParaRPr lang="en-GB" sz="800" dirty="0"/>
                    </a:p>
                  </a:txBody>
                  <a:tcPr/>
                </a:tc>
              </a:tr>
              <a:tr h="171400">
                <a:tc>
                  <a:txBody>
                    <a:bodyPr/>
                    <a:lstStyle/>
                    <a:p>
                      <a:r>
                        <a:rPr lang="en-GB" sz="800" dirty="0" smtClean="0"/>
                        <a:t>MBW.B6</a:t>
                      </a:r>
                      <a:endParaRPr lang="en-GB" sz="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1500 </a:t>
                      </a:r>
                      <a:r>
                        <a:rPr lang="en-GB" sz="800" dirty="0" err="1" smtClean="0"/>
                        <a:t>fb</a:t>
                      </a:r>
                      <a:r>
                        <a:rPr lang="en-GB" sz="800" dirty="0" smtClean="0"/>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2400 </a:t>
                      </a:r>
                      <a:r>
                        <a:rPr lang="en-GB" sz="800" dirty="0" err="1" smtClean="0"/>
                        <a:t>fb</a:t>
                      </a:r>
                      <a:r>
                        <a:rPr lang="en-GB" sz="800" dirty="0" smtClean="0"/>
                        <a:t>^-1</a:t>
                      </a:r>
                    </a:p>
                  </a:txBody>
                  <a:tcPr/>
                </a:tc>
              </a:tr>
              <a:tr h="173953">
                <a:tc>
                  <a:txBody>
                    <a:bodyPr/>
                    <a:lstStyle/>
                    <a:p>
                      <a:r>
                        <a:rPr lang="en-GB" sz="800" dirty="0" smtClean="0"/>
                        <a:t>MBW.A6</a:t>
                      </a:r>
                      <a:endParaRPr lang="en-GB" sz="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1000 </a:t>
                      </a:r>
                      <a:r>
                        <a:rPr lang="en-GB" sz="800" dirty="0" err="1" smtClean="0"/>
                        <a:t>fb</a:t>
                      </a:r>
                      <a:r>
                        <a:rPr lang="en-GB" sz="800" dirty="0" smtClean="0"/>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smtClean="0"/>
                        <a:t>2000 </a:t>
                      </a:r>
                      <a:r>
                        <a:rPr lang="en-GB" sz="800" dirty="0" err="1" smtClean="0"/>
                        <a:t>fb</a:t>
                      </a:r>
                      <a:r>
                        <a:rPr lang="en-GB" sz="800" dirty="0" smtClean="0"/>
                        <a:t>^-1</a:t>
                      </a:r>
                    </a:p>
                  </a:txBody>
                  <a:tcPr/>
                </a:tc>
              </a:tr>
            </a:tbl>
          </a:graphicData>
        </a:graphic>
      </p:graphicFrame>
      <p:sp>
        <p:nvSpPr>
          <p:cNvPr id="9" name="Rectangle 8"/>
          <p:cNvSpPr/>
          <p:nvPr/>
        </p:nvSpPr>
        <p:spPr>
          <a:xfrm>
            <a:off x="27829" y="3313787"/>
            <a:ext cx="583732" cy="2592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IP 7</a:t>
            </a:r>
            <a:endParaRPr lang="en-GB" dirty="0"/>
          </a:p>
        </p:txBody>
      </p:sp>
      <p:sp>
        <p:nvSpPr>
          <p:cNvPr id="10" name="Rectangle 9"/>
          <p:cNvSpPr/>
          <p:nvPr/>
        </p:nvSpPr>
        <p:spPr>
          <a:xfrm>
            <a:off x="17952" y="433467"/>
            <a:ext cx="593610" cy="3312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IP 3</a:t>
            </a:r>
            <a:endParaRPr lang="en-GB" dirty="0"/>
          </a:p>
        </p:txBody>
      </p:sp>
      <p:grpSp>
        <p:nvGrpSpPr>
          <p:cNvPr id="11" name="Group 10"/>
          <p:cNvGrpSpPr/>
          <p:nvPr/>
        </p:nvGrpSpPr>
        <p:grpSpPr>
          <a:xfrm>
            <a:off x="2771800" y="5301208"/>
            <a:ext cx="6372200" cy="144016"/>
            <a:chOff x="3312368" y="5301208"/>
            <a:chExt cx="5796136" cy="144016"/>
          </a:xfrm>
        </p:grpSpPr>
        <p:sp>
          <p:nvSpPr>
            <p:cNvPr id="8" name="Rectangle 7"/>
            <p:cNvSpPr/>
            <p:nvPr/>
          </p:nvSpPr>
          <p:spPr>
            <a:xfrm>
              <a:off x="3312368" y="5301208"/>
              <a:ext cx="5796136" cy="14401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3329979" y="5301208"/>
              <a:ext cx="683568" cy="1440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t>Remove</a:t>
              </a:r>
              <a:endParaRPr lang="en-GB" sz="1000" dirty="0"/>
            </a:p>
          </p:txBody>
        </p:sp>
      </p:grpSp>
      <p:graphicFrame>
        <p:nvGraphicFramePr>
          <p:cNvPr id="16" name="Table 15"/>
          <p:cNvGraphicFramePr>
            <a:graphicFrameLocks noGrp="1"/>
          </p:cNvGraphicFramePr>
          <p:nvPr>
            <p:extLst>
              <p:ext uri="{D42A27DB-BD31-4B8C-83A1-F6EECF244321}">
                <p14:modId xmlns:p14="http://schemas.microsoft.com/office/powerpoint/2010/main" val="2675288790"/>
              </p:ext>
            </p:extLst>
          </p:nvPr>
        </p:nvGraphicFramePr>
        <p:xfrm>
          <a:off x="1869" y="433467"/>
          <a:ext cx="9096586" cy="2792466"/>
        </p:xfrm>
        <a:graphic>
          <a:graphicData uri="http://schemas.openxmlformats.org/drawingml/2006/table">
            <a:tbl>
              <a:tblPr/>
              <a:tblGrid>
                <a:gridCol w="696452"/>
                <a:gridCol w="454709"/>
                <a:gridCol w="366437"/>
                <a:gridCol w="716594"/>
                <a:gridCol w="997211"/>
                <a:gridCol w="249629"/>
                <a:gridCol w="336097"/>
                <a:gridCol w="701819"/>
                <a:gridCol w="1042326"/>
                <a:gridCol w="393324"/>
                <a:gridCol w="275612"/>
                <a:gridCol w="716594"/>
                <a:gridCol w="1027551"/>
                <a:gridCol w="405637"/>
                <a:gridCol w="716594"/>
              </a:tblGrid>
              <a:tr h="57955">
                <a:tc>
                  <a:txBody>
                    <a:bodyPr/>
                    <a:lstStyle/>
                    <a:p>
                      <a:pPr algn="l" fontAlgn="b"/>
                      <a:r>
                        <a:rPr lang="en-GB" sz="1000" b="0" i="0" u="none" strike="noStrike" dirty="0">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GB" sz="1000" b="1" i="1" u="none" strike="noStrike">
                          <a:solidFill>
                            <a:srgbClr val="000000"/>
                          </a:solidFill>
                          <a:effectLst/>
                          <a:latin typeface="Calibri"/>
                        </a:rPr>
                        <a:t>Action LS1</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dirty="0">
                          <a:solidFill>
                            <a:srgbClr val="000000"/>
                          </a:solidFill>
                          <a:effectLst/>
                          <a:latin typeface="Calibri"/>
                        </a:rPr>
                        <a:t> Dose [</a:t>
                      </a:r>
                      <a:r>
                        <a:rPr lang="en-GB" sz="1000" b="1" i="1" u="none" strike="noStrike" dirty="0" err="1" smtClean="0">
                          <a:solidFill>
                            <a:srgbClr val="000000"/>
                          </a:solidFill>
                          <a:effectLst/>
                          <a:latin typeface="Calibri"/>
                        </a:rPr>
                        <a:t>MGy</a:t>
                      </a:r>
                      <a:r>
                        <a:rPr lang="en-GB" sz="1000" b="1" i="1" u="none" strike="noStrike" dirty="0">
                          <a:solidFill>
                            <a:srgbClr val="000000"/>
                          </a:solidFill>
                          <a:effectLst/>
                          <a:latin typeface="Calibri"/>
                        </a:rPr>
                        <a:t>] for integrated luminosity 150 </a:t>
                      </a:r>
                      <a:r>
                        <a:rPr lang="en-GB" sz="1000" b="1" i="1" u="none" strike="noStrike" dirty="0" err="1">
                          <a:solidFill>
                            <a:srgbClr val="000000"/>
                          </a:solidFill>
                          <a:effectLst/>
                          <a:latin typeface="Calibri"/>
                        </a:rPr>
                        <a:t>fb</a:t>
                      </a:r>
                      <a:r>
                        <a:rPr lang="en-GB" sz="1000" b="1" i="1" u="none" strike="noStrike" dirty="0">
                          <a:solidFill>
                            <a:srgbClr val="000000"/>
                          </a:solidFill>
                          <a:effectLst/>
                          <a:latin typeface="Calibri"/>
                        </a:rPr>
                        <a:t>^-1</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a:solidFill>
                            <a:srgbClr val="000000"/>
                          </a:solidFill>
                          <a:effectLst/>
                          <a:latin typeface="Calibri"/>
                        </a:rPr>
                        <a:t>Action LS2</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dirty="0">
                          <a:solidFill>
                            <a:srgbClr val="000000"/>
                          </a:solidFill>
                          <a:effectLst/>
                          <a:latin typeface="Calibri"/>
                        </a:rPr>
                        <a:t>  Dose [</a:t>
                      </a:r>
                      <a:r>
                        <a:rPr lang="en-GB" sz="1000" b="1" i="1" u="none" strike="noStrike" dirty="0" err="1" smtClean="0">
                          <a:solidFill>
                            <a:srgbClr val="000000"/>
                          </a:solidFill>
                          <a:effectLst/>
                          <a:latin typeface="Calibri"/>
                        </a:rPr>
                        <a:t>MGy</a:t>
                      </a:r>
                      <a:r>
                        <a:rPr lang="en-GB" sz="1000" b="1" i="1" u="none" strike="noStrike" dirty="0">
                          <a:solidFill>
                            <a:srgbClr val="000000"/>
                          </a:solidFill>
                          <a:effectLst/>
                          <a:latin typeface="Calibri"/>
                        </a:rPr>
                        <a:t>] for integrated </a:t>
                      </a:r>
                      <a:r>
                        <a:rPr lang="en-GB" sz="1000" b="1" i="1" u="none" strike="noStrike" dirty="0" smtClean="0">
                          <a:solidFill>
                            <a:srgbClr val="000000"/>
                          </a:solidFill>
                          <a:effectLst/>
                          <a:latin typeface="Calibri"/>
                        </a:rPr>
                        <a:t>luminosity 350 </a:t>
                      </a:r>
                      <a:r>
                        <a:rPr lang="en-GB" sz="1000" b="1" i="1" u="none" strike="noStrike" dirty="0" err="1">
                          <a:solidFill>
                            <a:srgbClr val="000000"/>
                          </a:solidFill>
                          <a:effectLst/>
                          <a:latin typeface="Calibri"/>
                        </a:rPr>
                        <a:t>fb</a:t>
                      </a:r>
                      <a:r>
                        <a:rPr lang="en-GB" sz="1000" b="1" i="1" u="none" strike="noStrike" dirty="0">
                          <a:solidFill>
                            <a:srgbClr val="000000"/>
                          </a:solidFill>
                          <a:effectLst/>
                          <a:latin typeface="Calibri"/>
                        </a:rPr>
                        <a:t>^-1</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a:solidFill>
                            <a:srgbClr val="000000"/>
                          </a:solidFill>
                          <a:effectLst/>
                          <a:latin typeface="Calibri"/>
                        </a:rPr>
                        <a:t>Action LS3</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dirty="0">
                          <a:solidFill>
                            <a:srgbClr val="000000"/>
                          </a:solidFill>
                          <a:effectLst/>
                          <a:latin typeface="Calibri"/>
                        </a:rPr>
                        <a:t> Dose [</a:t>
                      </a:r>
                      <a:r>
                        <a:rPr lang="en-GB" sz="1000" b="1" i="1" u="none" strike="noStrike" dirty="0" err="1" smtClean="0">
                          <a:solidFill>
                            <a:srgbClr val="000000"/>
                          </a:solidFill>
                          <a:effectLst/>
                          <a:latin typeface="Calibri"/>
                        </a:rPr>
                        <a:t>MGy</a:t>
                      </a:r>
                      <a:r>
                        <a:rPr lang="en-GB" sz="1000" b="1" i="1" u="none" strike="noStrike" dirty="0">
                          <a:solidFill>
                            <a:srgbClr val="000000"/>
                          </a:solidFill>
                          <a:effectLst/>
                          <a:latin typeface="Calibri"/>
                        </a:rPr>
                        <a:t>] for integrated </a:t>
                      </a:r>
                      <a:r>
                        <a:rPr lang="en-GB" sz="1000" b="1" i="1" u="none" strike="noStrike" dirty="0" smtClean="0">
                          <a:solidFill>
                            <a:srgbClr val="000000"/>
                          </a:solidFill>
                          <a:effectLst/>
                          <a:latin typeface="Calibri"/>
                        </a:rPr>
                        <a:t>luminosity 3000 </a:t>
                      </a:r>
                      <a:r>
                        <a:rPr lang="en-GB" sz="1000" b="1" i="1" u="none" strike="noStrike" dirty="0" err="1">
                          <a:solidFill>
                            <a:srgbClr val="000000"/>
                          </a:solidFill>
                          <a:effectLst/>
                          <a:latin typeface="Calibri"/>
                        </a:rPr>
                        <a:t>fb</a:t>
                      </a:r>
                      <a:r>
                        <a:rPr lang="en-GB" sz="1000" b="1" i="1" u="none" strike="noStrike" dirty="0">
                          <a:solidFill>
                            <a:srgbClr val="000000"/>
                          </a:solidFill>
                          <a:effectLst/>
                          <a:latin typeface="Calibri"/>
                        </a:rPr>
                        <a:t>^-1</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a:solidFill>
                            <a:srgbClr val="000000"/>
                          </a:solidFill>
                          <a:effectLst/>
                          <a:latin typeface="Calibri"/>
                        </a:rPr>
                        <a:t>Action during HL-LHC exploitation</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r>
              <a:tr h="57955">
                <a:tc>
                  <a:txBody>
                    <a:bodyPr/>
                    <a:lstStyle/>
                    <a:p>
                      <a:pPr algn="l"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MQWA.A4</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0.0</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0.2</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1.0</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1.9</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MQWA.B4</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0.2</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1.0</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2.1</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MQWB.4</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0.3</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1.1</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2.2</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MQWA.C4</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0.1</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0.2</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0.3</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1.4</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2.8</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MQWA.D4</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0.2</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0.3</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0.4</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0.8</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3.5</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6.9</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MQWA.E4</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0.9</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1.7</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1.2</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2.5</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6.3</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12</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MQWA.A5</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0.6</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1.1</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0.8</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1.6</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4.0</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7.5</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MQWA.B5</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Calibri"/>
                        </a:rPr>
                        <a:t>0.7</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1.4</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1.0</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2.0</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5.1</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9.4</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MQWB.5</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1.7</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3.3</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2.4</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4.8</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12</a:t>
                      </a:r>
                      <a:endParaRPr lang="en-GB" sz="1000" b="1" i="0" u="sng" strike="noStrike" dirty="0">
                        <a:solidFill>
                          <a:srgbClr val="000000"/>
                        </a:solidFill>
                        <a:effectLst/>
                        <a:latin typeface="Calibri"/>
                      </a:endParaRP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1" i="0" u="sng" strike="noStrike" dirty="0" smtClean="0">
                          <a:solidFill>
                            <a:srgbClr val="000000"/>
                          </a:solidFill>
                          <a:effectLst/>
                          <a:latin typeface="Calibri"/>
                        </a:rPr>
                        <a:t>23</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MQWA.C5</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3.9</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7.7</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5.6</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11</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29</a:t>
                      </a:r>
                      <a:endParaRPr lang="en-GB" sz="1000" b="1" i="0" u="sng" strike="noStrike" dirty="0">
                        <a:solidFill>
                          <a:srgbClr val="000000"/>
                        </a:solidFill>
                        <a:effectLst/>
                        <a:latin typeface="Calibri"/>
                      </a:endParaRP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1" i="0" u="sng" strike="noStrike" dirty="0" smtClean="0">
                          <a:solidFill>
                            <a:srgbClr val="000000"/>
                          </a:solidFill>
                          <a:effectLst/>
                          <a:latin typeface="Calibri"/>
                        </a:rPr>
                        <a:t>53</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000" b="0" i="0" u="none"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MQWA.D5</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0.9</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1.9</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1.3</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2.7</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6.8</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13</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MQWA.E5</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1.7</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3.5</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2.5</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5.0</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13</a:t>
                      </a:r>
                      <a:endParaRPr lang="en-GB" sz="1000" b="1" i="0" u="sng" strike="noStrike" dirty="0">
                        <a:solidFill>
                          <a:srgbClr val="000000"/>
                        </a:solidFill>
                        <a:effectLst/>
                        <a:latin typeface="Calibri"/>
                      </a:endParaRP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000" b="1" i="0" u="sng" strike="noStrike" dirty="0" smtClean="0">
                          <a:solidFill>
                            <a:srgbClr val="000000"/>
                          </a:solidFill>
                          <a:effectLst/>
                          <a:latin typeface="Calibri"/>
                        </a:rPr>
                        <a:t>24</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MBW.A6</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9CDE5"/>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1.0</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2.0</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1.4</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2.9</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7.3</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14</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444">
                <a:tc>
                  <a:txBody>
                    <a:bodyPr/>
                    <a:lstStyle/>
                    <a:p>
                      <a:pPr algn="l" rtl="0" fontAlgn="ctr"/>
                      <a:r>
                        <a:rPr lang="en-GB" sz="1000" b="1" i="0" u="none" strike="noStrike">
                          <a:solidFill>
                            <a:srgbClr val="000000"/>
                          </a:solidFill>
                          <a:effectLst/>
                          <a:latin typeface="Calibri"/>
                        </a:rPr>
                        <a:t>MBW.B6</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9CDE5"/>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1.2</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2.3</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1.7</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3.3</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8.4</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16</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5341">
                <a:tc>
                  <a:txBody>
                    <a:bodyPr/>
                    <a:lstStyle/>
                    <a:p>
                      <a:pPr algn="l" rtl="0" fontAlgn="ctr"/>
                      <a:r>
                        <a:rPr lang="en-GB" sz="1000" b="1" i="0" u="none" strike="noStrike">
                          <a:solidFill>
                            <a:srgbClr val="000000"/>
                          </a:solidFill>
                          <a:effectLst/>
                          <a:latin typeface="Calibri"/>
                        </a:rPr>
                        <a:t>MBW.C6</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9CDE5"/>
                    </a:solidFill>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 </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1.6</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3.3</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2.3</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Calibri"/>
                        </a:rPr>
                        <a:t>4.7</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000" b="1" i="0" u="none" strike="noStrike">
                          <a:solidFill>
                            <a:srgbClr val="000000"/>
                          </a:solidFill>
                          <a:effectLst/>
                          <a:latin typeface="Calibri"/>
                        </a:rPr>
                        <a:t>S</a:t>
                      </a:r>
                    </a:p>
                  </a:txBody>
                  <a:tcPr marL="2898" marR="2898" marT="289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12</a:t>
                      </a:r>
                      <a:endParaRPr lang="en-GB" sz="1000" b="1" i="0" u="sng" strike="noStrike" dirty="0">
                        <a:solidFill>
                          <a:srgbClr val="000000"/>
                        </a:solidFill>
                        <a:effectLst/>
                        <a:latin typeface="Calibri"/>
                      </a:endParaRP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smtClean="0">
                          <a:solidFill>
                            <a:srgbClr val="000000"/>
                          </a:solidFill>
                          <a:effectLst/>
                          <a:latin typeface="Calibri"/>
                        </a:rPr>
                        <a:t>3</a:t>
                      </a:r>
                      <a:endParaRPr lang="en-GB" sz="1000" b="1" i="0" u="sng" strike="noStrike" dirty="0">
                        <a:solidFill>
                          <a:srgbClr val="000000"/>
                        </a:solidFill>
                        <a:effectLst/>
                        <a:latin typeface="Calibri"/>
                      </a:endParaRP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2898" marR="2898" marT="289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Calibri"/>
                        </a:rPr>
                        <a:t> </a:t>
                      </a:r>
                    </a:p>
                  </a:txBody>
                  <a:tcPr marL="2898" marR="2898" marT="289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187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9392"/>
            <a:ext cx="9036496" cy="1343467"/>
          </a:xfrm>
        </p:spPr>
        <p:txBody>
          <a:bodyPr>
            <a:normAutofit fontScale="90000"/>
          </a:bodyPr>
          <a:lstStyle/>
          <a:p>
            <a:r>
              <a:rPr lang="en-GB" dirty="0" smtClean="0"/>
              <a:t>MQW Shielding strategy</a:t>
            </a:r>
            <a:br>
              <a:rPr lang="en-GB" dirty="0" smtClean="0"/>
            </a:br>
            <a:r>
              <a:rPr lang="en-GB" sz="2200" dirty="0"/>
              <a:t>B</a:t>
            </a:r>
            <a:r>
              <a:rPr lang="en-GB" sz="2200" dirty="0" smtClean="0"/>
              <a:t>ring the coil below 50 </a:t>
            </a:r>
            <a:r>
              <a:rPr lang="en-GB" sz="2200" dirty="0" err="1" smtClean="0"/>
              <a:t>MGy</a:t>
            </a:r>
            <a:r>
              <a:rPr lang="en-GB" sz="2200" dirty="0" smtClean="0"/>
              <a:t>, trying to get uniform and below that level (useless to have points at 10 </a:t>
            </a:r>
            <a:r>
              <a:rPr lang="en-GB" sz="2200" dirty="0" err="1" smtClean="0"/>
              <a:t>MGy</a:t>
            </a:r>
            <a:r>
              <a:rPr lang="en-GB" sz="2200" dirty="0" smtClean="0"/>
              <a:t> if your peak is at  50 </a:t>
            </a:r>
            <a:r>
              <a:rPr lang="en-GB" sz="2200" dirty="0" err="1" smtClean="0"/>
              <a:t>MGy</a:t>
            </a:r>
            <a:r>
              <a:rPr lang="en-GB" sz="2200" dirty="0" smtClean="0"/>
              <a:t>) </a:t>
            </a:r>
            <a:endParaRPr lang="en-GB" sz="2200" dirty="0"/>
          </a:p>
        </p:txBody>
      </p:sp>
      <p:graphicFrame>
        <p:nvGraphicFramePr>
          <p:cNvPr id="6" name="Table 5"/>
          <p:cNvGraphicFramePr>
            <a:graphicFrameLocks noGrp="1"/>
          </p:cNvGraphicFramePr>
          <p:nvPr>
            <p:extLst>
              <p:ext uri="{D42A27DB-BD31-4B8C-83A1-F6EECF244321}">
                <p14:modId xmlns:p14="http://schemas.microsoft.com/office/powerpoint/2010/main" val="3693091355"/>
              </p:ext>
            </p:extLst>
          </p:nvPr>
        </p:nvGraphicFramePr>
        <p:xfrm>
          <a:off x="0" y="4221312"/>
          <a:ext cx="8229600" cy="2636688"/>
        </p:xfrm>
        <a:graphic>
          <a:graphicData uri="http://schemas.openxmlformats.org/drawingml/2006/table">
            <a:tbl>
              <a:tblPr/>
              <a:tblGrid>
                <a:gridCol w="1501902"/>
                <a:gridCol w="1465897"/>
                <a:gridCol w="2268283"/>
                <a:gridCol w="1496759"/>
                <a:gridCol w="1496759"/>
              </a:tblGrid>
              <a:tr h="153920">
                <a:tc>
                  <a:txBody>
                    <a:bodyPr/>
                    <a:lstStyle/>
                    <a:p>
                      <a:pPr algn="ctr" fontAlgn="b"/>
                      <a:r>
                        <a:rPr lang="en-GB" sz="1000" b="1" i="1" u="none" strike="noStrike" dirty="0">
                          <a:solidFill>
                            <a:srgbClr val="000000"/>
                          </a:solidFill>
                          <a:effectLst/>
                          <a:latin typeface="Calibri"/>
                        </a:rPr>
                        <a:t> </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GB" sz="1000" b="1" i="1" u="none" strike="noStrike">
                          <a:solidFill>
                            <a:srgbClr val="000000"/>
                          </a:solidFill>
                          <a:effectLst/>
                          <a:latin typeface="Calibri"/>
                        </a:rPr>
                        <a:t>Peak dose reduction factor to reach 3000 fb^-1</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1" i="1" u="none" strike="noStrike">
                          <a:solidFill>
                            <a:srgbClr val="000000"/>
                          </a:solidFill>
                          <a:effectLst/>
                          <a:latin typeface="Calibri"/>
                        </a:rPr>
                        <a:t>Shielding strategy</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r>
              <a:tr h="153920">
                <a:tc>
                  <a:txBody>
                    <a:bodyPr/>
                    <a:lstStyle/>
                    <a:p>
                      <a:pPr algn="ctr" fontAlgn="b"/>
                      <a:r>
                        <a:rPr lang="en-GB" sz="1000" b="1" i="0" u="none" strike="noStrike">
                          <a:solidFill>
                            <a:srgbClr val="000000"/>
                          </a:solidFill>
                          <a:effectLst/>
                          <a:latin typeface="Calibri"/>
                        </a:rPr>
                        <a:t> </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R</a:t>
                      </a:r>
                    </a:p>
                  </a:txBody>
                  <a:tcPr marL="7696" marR="7696" marT="769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Calibri"/>
                        </a:rPr>
                        <a:t>L</a:t>
                      </a:r>
                    </a:p>
                  </a:txBody>
                  <a:tcPr marL="7696" marR="7696" marT="769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W</a:t>
                      </a:r>
                    </a:p>
                  </a:txBody>
                  <a:tcPr marL="7696" marR="7696" marT="769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Calibri"/>
                        </a:rPr>
                        <a:t>Steel/Copper/Bronze</a:t>
                      </a:r>
                    </a:p>
                  </a:txBody>
                  <a:tcPr marL="7696" marR="7696" marT="769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2400">
                <a:tc>
                  <a:txBody>
                    <a:bodyPr/>
                    <a:lstStyle/>
                    <a:p>
                      <a:pPr algn="ctr" rtl="0" fontAlgn="ctr"/>
                      <a:r>
                        <a:rPr lang="en-GB" sz="1000" b="1" i="0" u="none" strike="noStrike">
                          <a:solidFill>
                            <a:srgbClr val="000000"/>
                          </a:solidFill>
                          <a:effectLst/>
                          <a:latin typeface="Calibri"/>
                        </a:rPr>
                        <a:t>MQWA.A4</a:t>
                      </a:r>
                    </a:p>
                  </a:txBody>
                  <a:tcPr marL="7696" marR="7696" marT="769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000" b="0" i="0" u="none" strike="noStrike">
                          <a:solidFill>
                            <a:srgbClr val="000000"/>
                          </a:solidFill>
                          <a:effectLst/>
                          <a:latin typeface="Calibri"/>
                        </a:rPr>
                        <a:t>Not needed</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Not needed</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7696" marR="7696" marT="769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7696" marR="7696" marT="769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2400">
                <a:tc>
                  <a:txBody>
                    <a:bodyPr/>
                    <a:lstStyle/>
                    <a:p>
                      <a:pPr algn="ctr" rtl="0" fontAlgn="ctr"/>
                      <a:r>
                        <a:rPr lang="en-GB" sz="1000" b="1" i="0" u="none" strike="noStrike">
                          <a:solidFill>
                            <a:srgbClr val="000000"/>
                          </a:solidFill>
                          <a:effectLst/>
                          <a:latin typeface="Calibri"/>
                        </a:rPr>
                        <a:t>MQWA.B4</a:t>
                      </a:r>
                    </a:p>
                  </a:txBody>
                  <a:tcPr marL="7696" marR="7696" marT="769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000" b="0" i="0" u="none" strike="noStrike">
                          <a:solidFill>
                            <a:srgbClr val="000000"/>
                          </a:solidFill>
                          <a:effectLst/>
                          <a:latin typeface="Calibri"/>
                        </a:rPr>
                        <a:t>Not needed</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Not needed</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7696" marR="7696" marT="769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 </a:t>
                      </a:r>
                    </a:p>
                  </a:txBody>
                  <a:tcPr marL="7696" marR="7696" marT="769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2400">
                <a:tc>
                  <a:txBody>
                    <a:bodyPr/>
                    <a:lstStyle/>
                    <a:p>
                      <a:pPr algn="ctr" rtl="0" fontAlgn="ctr"/>
                      <a:r>
                        <a:rPr lang="en-GB" sz="1000" b="1" i="0" u="none" strike="noStrike">
                          <a:solidFill>
                            <a:srgbClr val="000000"/>
                          </a:solidFill>
                          <a:effectLst/>
                          <a:latin typeface="Calibri"/>
                        </a:rPr>
                        <a:t>MQWB.4</a:t>
                      </a:r>
                    </a:p>
                  </a:txBody>
                  <a:tcPr marL="7696" marR="7696" marT="769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000" b="0" i="0" u="none" strike="noStrike">
                          <a:solidFill>
                            <a:srgbClr val="000000"/>
                          </a:solidFill>
                          <a:effectLst/>
                          <a:latin typeface="Calibri"/>
                        </a:rPr>
                        <a:t>Not needed</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Not needed</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none</a:t>
                      </a:r>
                    </a:p>
                  </a:txBody>
                  <a:tcPr marL="7696" marR="7696" marT="769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full length</a:t>
                      </a:r>
                    </a:p>
                  </a:txBody>
                  <a:tcPr marL="7696" marR="7696" marT="769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2400">
                <a:tc>
                  <a:txBody>
                    <a:bodyPr/>
                    <a:lstStyle/>
                    <a:p>
                      <a:pPr algn="ctr" rtl="0" fontAlgn="ctr"/>
                      <a:r>
                        <a:rPr lang="en-GB" sz="1000" b="1" i="0" u="none" strike="noStrike">
                          <a:solidFill>
                            <a:srgbClr val="000000"/>
                          </a:solidFill>
                          <a:effectLst/>
                          <a:latin typeface="Calibri"/>
                        </a:rPr>
                        <a:t>MQWA.C4</a:t>
                      </a:r>
                    </a:p>
                  </a:txBody>
                  <a:tcPr marL="7696" marR="7696" marT="769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000" b="0" i="0" u="none" strike="noStrike">
                          <a:solidFill>
                            <a:srgbClr val="000000"/>
                          </a:solidFill>
                          <a:effectLst/>
                          <a:latin typeface="Calibri"/>
                        </a:rPr>
                        <a:t>1.6</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1.6</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50 cm</a:t>
                      </a:r>
                    </a:p>
                  </a:txBody>
                  <a:tcPr marL="7696" marR="7696" marT="769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rest of length</a:t>
                      </a:r>
                    </a:p>
                  </a:txBody>
                  <a:tcPr marL="7696" marR="7696" marT="769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2400">
                <a:tc>
                  <a:txBody>
                    <a:bodyPr/>
                    <a:lstStyle/>
                    <a:p>
                      <a:pPr algn="ctr" rtl="0" fontAlgn="ctr"/>
                      <a:r>
                        <a:rPr lang="en-GB" sz="1000" b="1" i="0" u="none" strike="noStrike" dirty="0">
                          <a:solidFill>
                            <a:srgbClr val="000000"/>
                          </a:solidFill>
                          <a:effectLst/>
                          <a:latin typeface="Calibri"/>
                        </a:rPr>
                        <a:t>MQWA.D4</a:t>
                      </a:r>
                    </a:p>
                  </a:txBody>
                  <a:tcPr marL="7696" marR="7696" marT="769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000" b="0" i="0" u="none" strike="noStrike">
                          <a:solidFill>
                            <a:srgbClr val="000000"/>
                          </a:solidFill>
                          <a:effectLst/>
                          <a:latin typeface="Calibri"/>
                        </a:rPr>
                        <a:t>1.1</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1.1</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none</a:t>
                      </a:r>
                    </a:p>
                  </a:txBody>
                  <a:tcPr marL="7696" marR="7696" marT="769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full length</a:t>
                      </a:r>
                    </a:p>
                  </a:txBody>
                  <a:tcPr marL="7696" marR="7696" marT="769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2400">
                <a:tc>
                  <a:txBody>
                    <a:bodyPr/>
                    <a:lstStyle/>
                    <a:p>
                      <a:pPr algn="ctr" rtl="0" fontAlgn="ctr"/>
                      <a:r>
                        <a:rPr lang="en-GB" sz="1000" b="1" i="0" u="none" strike="noStrike">
                          <a:solidFill>
                            <a:srgbClr val="000000"/>
                          </a:solidFill>
                          <a:effectLst/>
                          <a:latin typeface="Calibri"/>
                        </a:rPr>
                        <a:t>MQWA.E4</a:t>
                      </a:r>
                    </a:p>
                  </a:txBody>
                  <a:tcPr marL="7696" marR="7696" marT="769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000" b="0" i="0" u="none" strike="noStrike">
                          <a:solidFill>
                            <a:srgbClr val="000000"/>
                          </a:solidFill>
                          <a:effectLst/>
                          <a:latin typeface="Calibri"/>
                        </a:rPr>
                        <a:t>2.0</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4.0</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100 cm</a:t>
                      </a:r>
                    </a:p>
                  </a:txBody>
                  <a:tcPr marL="7696" marR="7696" marT="769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rest of length</a:t>
                      </a:r>
                    </a:p>
                  </a:txBody>
                  <a:tcPr marL="7696" marR="7696" marT="769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2400">
                <a:tc>
                  <a:txBody>
                    <a:bodyPr/>
                    <a:lstStyle/>
                    <a:p>
                      <a:pPr algn="ctr" rtl="0" fontAlgn="ctr"/>
                      <a:r>
                        <a:rPr lang="en-GB" sz="1000" b="1" i="0" u="none" strike="noStrike">
                          <a:solidFill>
                            <a:srgbClr val="000000"/>
                          </a:solidFill>
                          <a:effectLst/>
                          <a:latin typeface="Calibri"/>
                        </a:rPr>
                        <a:t>MQWA.A5</a:t>
                      </a:r>
                    </a:p>
                  </a:txBody>
                  <a:tcPr marL="7696" marR="7696" marT="769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000" b="0" i="0" u="none" strike="noStrike">
                          <a:solidFill>
                            <a:srgbClr val="000000"/>
                          </a:solidFill>
                          <a:effectLst/>
                          <a:latin typeface="Calibri"/>
                        </a:rPr>
                        <a:t>1.0</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1.0</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none</a:t>
                      </a:r>
                    </a:p>
                  </a:txBody>
                  <a:tcPr marL="7696" marR="7696" marT="769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full length</a:t>
                      </a:r>
                    </a:p>
                  </a:txBody>
                  <a:tcPr marL="7696" marR="7696" marT="769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2400">
                <a:tc>
                  <a:txBody>
                    <a:bodyPr/>
                    <a:lstStyle/>
                    <a:p>
                      <a:pPr algn="ctr" rtl="0" fontAlgn="ctr"/>
                      <a:r>
                        <a:rPr lang="en-GB" sz="1000" b="1" i="0" u="none" strike="noStrike">
                          <a:solidFill>
                            <a:srgbClr val="000000"/>
                          </a:solidFill>
                          <a:effectLst/>
                          <a:latin typeface="Calibri"/>
                        </a:rPr>
                        <a:t>MQWA.B5</a:t>
                      </a:r>
                    </a:p>
                  </a:txBody>
                  <a:tcPr marL="7696" marR="7696" marT="769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000" b="0" i="0" u="none" strike="noStrike">
                          <a:solidFill>
                            <a:srgbClr val="000000"/>
                          </a:solidFill>
                          <a:effectLst/>
                          <a:latin typeface="Calibri"/>
                        </a:rPr>
                        <a:t>1.4</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1.4</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none</a:t>
                      </a:r>
                    </a:p>
                  </a:txBody>
                  <a:tcPr marL="7696" marR="7696" marT="769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full length</a:t>
                      </a:r>
                    </a:p>
                  </a:txBody>
                  <a:tcPr marL="7696" marR="7696" marT="769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2400">
                <a:tc>
                  <a:txBody>
                    <a:bodyPr/>
                    <a:lstStyle/>
                    <a:p>
                      <a:pPr algn="ctr" rtl="0" fontAlgn="ctr"/>
                      <a:r>
                        <a:rPr lang="en-GB" sz="1000" b="1" i="0" u="none" strike="noStrike">
                          <a:solidFill>
                            <a:srgbClr val="000000"/>
                          </a:solidFill>
                          <a:effectLst/>
                          <a:latin typeface="Calibri"/>
                        </a:rPr>
                        <a:t>MQWB.5</a:t>
                      </a:r>
                    </a:p>
                  </a:txBody>
                  <a:tcPr marL="7696" marR="7696" marT="769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000" b="0" i="0" u="none" strike="noStrike">
                          <a:solidFill>
                            <a:srgbClr val="000000"/>
                          </a:solidFill>
                          <a:effectLst/>
                          <a:latin typeface="Calibri"/>
                        </a:rPr>
                        <a:t>1.6</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1.6</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50 cm</a:t>
                      </a:r>
                    </a:p>
                  </a:txBody>
                  <a:tcPr marL="7696" marR="7696" marT="769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rest of length</a:t>
                      </a:r>
                    </a:p>
                  </a:txBody>
                  <a:tcPr marL="7696" marR="7696" marT="769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2400">
                <a:tc>
                  <a:txBody>
                    <a:bodyPr/>
                    <a:lstStyle/>
                    <a:p>
                      <a:pPr algn="ctr" rtl="0" fontAlgn="ctr"/>
                      <a:r>
                        <a:rPr lang="en-GB" sz="1000" b="1" i="0" u="none" strike="noStrike">
                          <a:solidFill>
                            <a:srgbClr val="000000"/>
                          </a:solidFill>
                          <a:effectLst/>
                          <a:latin typeface="Calibri"/>
                        </a:rPr>
                        <a:t>MQWA.C5</a:t>
                      </a:r>
                    </a:p>
                  </a:txBody>
                  <a:tcPr marL="7696" marR="7696" marT="769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000" b="0" i="0" u="none" strike="noStrike">
                          <a:solidFill>
                            <a:srgbClr val="000000"/>
                          </a:solidFill>
                          <a:effectLst/>
                          <a:latin typeface="Calibri"/>
                        </a:rPr>
                        <a:t>Not needed</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1.9</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50 cm</a:t>
                      </a:r>
                    </a:p>
                  </a:txBody>
                  <a:tcPr marL="7696" marR="7696" marT="769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rest of length</a:t>
                      </a:r>
                    </a:p>
                  </a:txBody>
                  <a:tcPr marL="7696" marR="7696" marT="769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2400">
                <a:tc>
                  <a:txBody>
                    <a:bodyPr/>
                    <a:lstStyle/>
                    <a:p>
                      <a:pPr algn="ctr" rtl="0" fontAlgn="ctr"/>
                      <a:r>
                        <a:rPr lang="en-GB" sz="1000" b="1" i="0" u="none" strike="noStrike">
                          <a:solidFill>
                            <a:srgbClr val="000000"/>
                          </a:solidFill>
                          <a:effectLst/>
                          <a:latin typeface="Calibri"/>
                        </a:rPr>
                        <a:t>MQWA.D5</a:t>
                      </a:r>
                    </a:p>
                  </a:txBody>
                  <a:tcPr marL="7696" marR="7696" marT="769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000" b="0" i="0" u="none" strike="noStrike">
                          <a:solidFill>
                            <a:srgbClr val="000000"/>
                          </a:solidFill>
                          <a:effectLst/>
                          <a:latin typeface="Calibri"/>
                        </a:rPr>
                        <a:t>1.7</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2.4</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100 cm</a:t>
                      </a:r>
                    </a:p>
                  </a:txBody>
                  <a:tcPr marL="7696" marR="7696" marT="769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rest of length</a:t>
                      </a:r>
                    </a:p>
                  </a:txBody>
                  <a:tcPr marL="7696" marR="7696" marT="769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096">
                <a:tc>
                  <a:txBody>
                    <a:bodyPr/>
                    <a:lstStyle/>
                    <a:p>
                      <a:pPr algn="ctr" rtl="0" fontAlgn="ctr"/>
                      <a:r>
                        <a:rPr lang="en-GB" sz="1000" b="1" i="0" u="none" strike="noStrike">
                          <a:solidFill>
                            <a:srgbClr val="000000"/>
                          </a:solidFill>
                          <a:effectLst/>
                          <a:latin typeface="Calibri"/>
                        </a:rPr>
                        <a:t>MQWA.E5</a:t>
                      </a:r>
                    </a:p>
                  </a:txBody>
                  <a:tcPr marL="7696" marR="7696" marT="769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000" b="0" i="0" u="none" strike="noStrike">
                          <a:solidFill>
                            <a:srgbClr val="000000"/>
                          </a:solidFill>
                          <a:effectLst/>
                          <a:latin typeface="Calibri"/>
                        </a:rPr>
                        <a:t>14.8</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Calibri"/>
                        </a:rPr>
                        <a:t>4.9</a:t>
                      </a:r>
                    </a:p>
                  </a:txBody>
                  <a:tcPr marL="7696" marR="7696" marT="769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a:rPr>
                        <a:t>100 cm</a:t>
                      </a:r>
                    </a:p>
                  </a:txBody>
                  <a:tcPr marL="7696" marR="7696" marT="769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Calibri"/>
                        </a:rPr>
                        <a:t>rest of length</a:t>
                      </a:r>
                    </a:p>
                  </a:txBody>
                  <a:tcPr marL="7696" marR="7696" marT="769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6"/>
          <p:cNvSpPr/>
          <p:nvPr/>
        </p:nvSpPr>
        <p:spPr>
          <a:xfrm>
            <a:off x="0" y="4278694"/>
            <a:ext cx="1440159" cy="2592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IP 7</a:t>
            </a:r>
            <a:endParaRPr lang="en-GB" dirty="0"/>
          </a:p>
        </p:txBody>
      </p:sp>
      <p:graphicFrame>
        <p:nvGraphicFramePr>
          <p:cNvPr id="11" name="Table 10"/>
          <p:cNvGraphicFramePr>
            <a:graphicFrameLocks noGrp="1"/>
          </p:cNvGraphicFramePr>
          <p:nvPr>
            <p:extLst>
              <p:ext uri="{D42A27DB-BD31-4B8C-83A1-F6EECF244321}">
                <p14:modId xmlns:p14="http://schemas.microsoft.com/office/powerpoint/2010/main" val="1399197310"/>
              </p:ext>
            </p:extLst>
          </p:nvPr>
        </p:nvGraphicFramePr>
        <p:xfrm>
          <a:off x="35496" y="1196752"/>
          <a:ext cx="8229600" cy="2736306"/>
        </p:xfrm>
        <a:graphic>
          <a:graphicData uri="http://schemas.openxmlformats.org/drawingml/2006/table">
            <a:tbl>
              <a:tblPr/>
              <a:tblGrid>
                <a:gridCol w="1657271"/>
                <a:gridCol w="1617541"/>
                <a:gridCol w="1651596"/>
                <a:gridCol w="1651596"/>
                <a:gridCol w="1651596"/>
              </a:tblGrid>
              <a:tr h="160487">
                <a:tc>
                  <a:txBody>
                    <a:bodyPr/>
                    <a:lstStyle/>
                    <a:p>
                      <a:pPr algn="ctr" fontAlgn="b"/>
                      <a:r>
                        <a:rPr lang="en-GB" sz="900" b="1" i="1" u="none" strike="noStrike" dirty="0">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GB" sz="900" b="1" i="1" u="none" strike="noStrike">
                          <a:solidFill>
                            <a:srgbClr val="000000"/>
                          </a:solidFill>
                          <a:effectLst/>
                          <a:latin typeface="Calibri"/>
                        </a:rPr>
                        <a:t>Peak dose reduction factor to reach 3000 fb^-1</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900" b="1" i="1" u="none" strike="noStrike">
                          <a:solidFill>
                            <a:srgbClr val="000000"/>
                          </a:solidFill>
                          <a:effectLst/>
                          <a:latin typeface="Calibri"/>
                        </a:rPr>
                        <a:t>Shielding strategy</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r>
              <a:tr h="160487">
                <a:tc>
                  <a:txBody>
                    <a:bodyPr/>
                    <a:lstStyle/>
                    <a:p>
                      <a:pPr algn="ctr" fontAlgn="b"/>
                      <a:r>
                        <a:rPr lang="en-GB" sz="900" b="1"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1" i="0" u="none" strike="noStrike">
                          <a:solidFill>
                            <a:srgbClr val="000000"/>
                          </a:solidFill>
                          <a:effectLst/>
                          <a:latin typeface="Calibri"/>
                        </a:rPr>
                        <a:t>R</a:t>
                      </a: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1" i="0" u="none" strike="noStrike">
                          <a:solidFill>
                            <a:srgbClr val="000000"/>
                          </a:solidFill>
                          <a:effectLst/>
                          <a:latin typeface="Calibri"/>
                        </a:rPr>
                        <a:t>L</a:t>
                      </a:r>
                    </a:p>
                  </a:txBody>
                  <a:tcPr marL="8490" marR="8490" marT="849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W</a:t>
                      </a: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Steel/Copper/Bronze</a:t>
                      </a:r>
                    </a:p>
                  </a:txBody>
                  <a:tcPr marL="8490" marR="8490" marT="849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609">
                <a:tc>
                  <a:txBody>
                    <a:bodyPr/>
                    <a:lstStyle/>
                    <a:p>
                      <a:pPr algn="l" rtl="0" fontAlgn="ctr"/>
                      <a:r>
                        <a:rPr lang="en-GB" sz="900" b="1" i="0" u="none" strike="noStrike">
                          <a:solidFill>
                            <a:srgbClr val="000000"/>
                          </a:solidFill>
                          <a:effectLst/>
                          <a:latin typeface="Calibri"/>
                        </a:rPr>
                        <a:t>MQWA.A4</a:t>
                      </a:r>
                    </a:p>
                  </a:txBody>
                  <a:tcPr marL="8490" marR="8490" marT="849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609">
                <a:tc>
                  <a:txBody>
                    <a:bodyPr/>
                    <a:lstStyle/>
                    <a:p>
                      <a:pPr algn="l" rtl="0" fontAlgn="ctr"/>
                      <a:r>
                        <a:rPr lang="en-GB" sz="900" b="1" i="0" u="none" strike="noStrike">
                          <a:solidFill>
                            <a:srgbClr val="000000"/>
                          </a:solidFill>
                          <a:effectLst/>
                          <a:latin typeface="Calibri"/>
                        </a:rPr>
                        <a:t>MQWA.B4</a:t>
                      </a:r>
                    </a:p>
                  </a:txBody>
                  <a:tcPr marL="8490" marR="8490" marT="849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609">
                <a:tc>
                  <a:txBody>
                    <a:bodyPr/>
                    <a:lstStyle/>
                    <a:p>
                      <a:pPr algn="l" rtl="0" fontAlgn="ctr"/>
                      <a:r>
                        <a:rPr lang="en-GB" sz="900" b="1" i="0" u="none" strike="noStrike">
                          <a:solidFill>
                            <a:srgbClr val="000000"/>
                          </a:solidFill>
                          <a:effectLst/>
                          <a:latin typeface="Calibri"/>
                        </a:rPr>
                        <a:t>MQWB.4</a:t>
                      </a:r>
                    </a:p>
                  </a:txBody>
                  <a:tcPr marL="8490" marR="8490" marT="849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609">
                <a:tc>
                  <a:txBody>
                    <a:bodyPr/>
                    <a:lstStyle/>
                    <a:p>
                      <a:pPr algn="l" rtl="0" fontAlgn="ctr"/>
                      <a:r>
                        <a:rPr lang="en-GB" sz="900" b="1" i="0" u="none" strike="noStrike">
                          <a:solidFill>
                            <a:srgbClr val="000000"/>
                          </a:solidFill>
                          <a:effectLst/>
                          <a:latin typeface="Calibri"/>
                        </a:rPr>
                        <a:t>MQWA.C4</a:t>
                      </a:r>
                    </a:p>
                  </a:txBody>
                  <a:tcPr marL="8490" marR="8490" marT="849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609">
                <a:tc>
                  <a:txBody>
                    <a:bodyPr/>
                    <a:lstStyle/>
                    <a:p>
                      <a:pPr algn="l" rtl="0" fontAlgn="ctr"/>
                      <a:r>
                        <a:rPr lang="en-GB" sz="900" b="1" i="0" u="none" strike="noStrike">
                          <a:solidFill>
                            <a:srgbClr val="000000"/>
                          </a:solidFill>
                          <a:effectLst/>
                          <a:latin typeface="Calibri"/>
                        </a:rPr>
                        <a:t>MQWA.D4</a:t>
                      </a:r>
                    </a:p>
                  </a:txBody>
                  <a:tcPr marL="8490" marR="8490" marT="849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609">
                <a:tc>
                  <a:txBody>
                    <a:bodyPr/>
                    <a:lstStyle/>
                    <a:p>
                      <a:pPr algn="l" rtl="0" fontAlgn="ctr"/>
                      <a:r>
                        <a:rPr lang="en-GB" sz="900" b="1" i="0" u="none" strike="noStrike">
                          <a:solidFill>
                            <a:srgbClr val="000000"/>
                          </a:solidFill>
                          <a:effectLst/>
                          <a:latin typeface="Calibri"/>
                        </a:rPr>
                        <a:t>MQWA.E4</a:t>
                      </a:r>
                    </a:p>
                  </a:txBody>
                  <a:tcPr marL="8490" marR="8490" marT="849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900" b="0" i="0" u="none" strike="noStrike" dirty="0">
                          <a:solidFill>
                            <a:srgbClr val="000000"/>
                          </a:solidFill>
                          <a:effectLst/>
                          <a:latin typeface="Calibri"/>
                        </a:rPr>
                        <a:t>Not needed</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Calibri"/>
                        </a:rPr>
                        <a:t>Not needed</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50 cm</a:t>
                      </a:r>
                    </a:p>
                  </a:txBody>
                  <a:tcPr marL="8490" marR="8490" marT="849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609">
                <a:tc>
                  <a:txBody>
                    <a:bodyPr/>
                    <a:lstStyle/>
                    <a:p>
                      <a:pPr algn="l" rtl="0" fontAlgn="ctr"/>
                      <a:r>
                        <a:rPr lang="en-GB" sz="900" b="1" i="0" u="none" strike="noStrike">
                          <a:solidFill>
                            <a:srgbClr val="000000"/>
                          </a:solidFill>
                          <a:effectLst/>
                          <a:latin typeface="Calibri"/>
                        </a:rPr>
                        <a:t>MQWA.A5</a:t>
                      </a:r>
                    </a:p>
                  </a:txBody>
                  <a:tcPr marL="8490" marR="8490" marT="849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900" b="0" i="0" u="none" strike="noStrike">
                          <a:solidFill>
                            <a:srgbClr val="000000"/>
                          </a:solidFill>
                          <a:effectLst/>
                          <a:latin typeface="Calibri"/>
                        </a:rPr>
                        <a:t>Not needed</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Calibri"/>
                        </a:rPr>
                        <a:t>Not needed</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50 cm</a:t>
                      </a:r>
                    </a:p>
                  </a:txBody>
                  <a:tcPr marL="8490" marR="8490" marT="849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609">
                <a:tc>
                  <a:txBody>
                    <a:bodyPr/>
                    <a:lstStyle/>
                    <a:p>
                      <a:pPr algn="l" rtl="0" fontAlgn="ctr"/>
                      <a:r>
                        <a:rPr lang="en-GB" sz="900" b="1" i="0" u="none" strike="noStrike">
                          <a:solidFill>
                            <a:srgbClr val="000000"/>
                          </a:solidFill>
                          <a:effectLst/>
                          <a:latin typeface="Calibri"/>
                        </a:rPr>
                        <a:t>MQWA.B5</a:t>
                      </a:r>
                    </a:p>
                  </a:txBody>
                  <a:tcPr marL="8490" marR="8490" marT="849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900" b="0" i="0" u="none" strike="noStrike">
                          <a:solidFill>
                            <a:srgbClr val="000000"/>
                          </a:solidFill>
                          <a:effectLst/>
                          <a:latin typeface="Calibri"/>
                        </a:rPr>
                        <a:t>Not needed</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Calibri"/>
                        </a:rPr>
                        <a:t>Not needed</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50 cm</a:t>
                      </a:r>
                    </a:p>
                  </a:txBody>
                  <a:tcPr marL="8490" marR="8490" marT="849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609">
                <a:tc>
                  <a:txBody>
                    <a:bodyPr/>
                    <a:lstStyle/>
                    <a:p>
                      <a:pPr algn="l" rtl="0" fontAlgn="ctr"/>
                      <a:r>
                        <a:rPr lang="en-GB" sz="900" b="1" i="0" u="none" strike="noStrike">
                          <a:solidFill>
                            <a:srgbClr val="000000"/>
                          </a:solidFill>
                          <a:effectLst/>
                          <a:latin typeface="Calibri"/>
                        </a:rPr>
                        <a:t>MQWB.5</a:t>
                      </a:r>
                    </a:p>
                  </a:txBody>
                  <a:tcPr marL="8490" marR="8490" marT="849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900" b="0" i="0" u="none" strike="noStrike" dirty="0">
                          <a:solidFill>
                            <a:srgbClr val="000000"/>
                          </a:solidFill>
                          <a:effectLst/>
                          <a:latin typeface="Calibri"/>
                        </a:rPr>
                        <a:t>Not needed</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Calibri"/>
                        </a:rPr>
                        <a:t>1.4</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50 cm</a:t>
                      </a: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rest of length</a:t>
                      </a:r>
                    </a:p>
                  </a:txBody>
                  <a:tcPr marL="8490" marR="8490" marT="849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609">
                <a:tc>
                  <a:txBody>
                    <a:bodyPr/>
                    <a:lstStyle/>
                    <a:p>
                      <a:pPr algn="l" rtl="0" fontAlgn="ctr"/>
                      <a:r>
                        <a:rPr lang="en-GB" sz="900" b="1" i="0" u="none" strike="noStrike">
                          <a:solidFill>
                            <a:srgbClr val="000000"/>
                          </a:solidFill>
                          <a:effectLst/>
                          <a:latin typeface="Calibri"/>
                        </a:rPr>
                        <a:t>MQWA.C5</a:t>
                      </a:r>
                    </a:p>
                  </a:txBody>
                  <a:tcPr marL="8490" marR="8490" marT="849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900" b="0" i="0" u="none" strike="noStrike">
                          <a:solidFill>
                            <a:srgbClr val="000000"/>
                          </a:solidFill>
                          <a:effectLst/>
                          <a:latin typeface="Calibri"/>
                        </a:rPr>
                        <a:t>1.7</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Calibri"/>
                        </a:rPr>
                        <a:t>3.3</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100 cm</a:t>
                      </a: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rest of length</a:t>
                      </a:r>
                    </a:p>
                  </a:txBody>
                  <a:tcPr marL="8490" marR="8490" marT="849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609">
                <a:tc>
                  <a:txBody>
                    <a:bodyPr/>
                    <a:lstStyle/>
                    <a:p>
                      <a:pPr algn="l" rtl="0" fontAlgn="ctr"/>
                      <a:r>
                        <a:rPr lang="en-GB" sz="900" b="1" i="0" u="none" strike="noStrike">
                          <a:solidFill>
                            <a:srgbClr val="000000"/>
                          </a:solidFill>
                          <a:effectLst/>
                          <a:latin typeface="Calibri"/>
                        </a:rPr>
                        <a:t>MQWA.D5</a:t>
                      </a:r>
                    </a:p>
                  </a:txBody>
                  <a:tcPr marL="8490" marR="8490" marT="849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900" b="0" i="0" u="none" strike="noStrike">
                          <a:solidFill>
                            <a:srgbClr val="000000"/>
                          </a:solidFill>
                          <a:effectLst/>
                          <a:latin typeface="Calibri"/>
                        </a:rPr>
                        <a:t>Not needed</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Calibri"/>
                        </a:rPr>
                        <a:t>Not needed</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 </a:t>
                      </a: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50 cm</a:t>
                      </a:r>
                    </a:p>
                  </a:txBody>
                  <a:tcPr marL="8490" marR="8490" marT="849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8633">
                <a:tc>
                  <a:txBody>
                    <a:bodyPr/>
                    <a:lstStyle/>
                    <a:p>
                      <a:pPr algn="l" rtl="0" fontAlgn="ctr"/>
                      <a:r>
                        <a:rPr lang="en-GB" sz="900" b="1" i="0" u="none" strike="noStrike">
                          <a:solidFill>
                            <a:srgbClr val="000000"/>
                          </a:solidFill>
                          <a:effectLst/>
                          <a:latin typeface="Calibri"/>
                        </a:rPr>
                        <a:t>MQWA.E5</a:t>
                      </a:r>
                    </a:p>
                  </a:txBody>
                  <a:tcPr marL="8490" marR="8490" marT="849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900" b="0" i="0" u="none" strike="noStrike">
                          <a:solidFill>
                            <a:srgbClr val="000000"/>
                          </a:solidFill>
                          <a:effectLst/>
                          <a:latin typeface="Calibri"/>
                        </a:rPr>
                        <a:t>Not needed</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Calibri"/>
                        </a:rPr>
                        <a:t>1.5</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a:rPr>
                        <a:t>50 cm</a:t>
                      </a: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dirty="0">
                          <a:solidFill>
                            <a:srgbClr val="000000"/>
                          </a:solidFill>
                          <a:effectLst/>
                          <a:latin typeface="Calibri"/>
                        </a:rPr>
                        <a:t>rest of length</a:t>
                      </a:r>
                    </a:p>
                  </a:txBody>
                  <a:tcPr marL="8490" marR="8490" marT="849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2" name="Rectangle 11"/>
          <p:cNvSpPr/>
          <p:nvPr/>
        </p:nvSpPr>
        <p:spPr>
          <a:xfrm>
            <a:off x="21010" y="1196752"/>
            <a:ext cx="1440159" cy="2592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IP 3</a:t>
            </a:r>
            <a:endParaRPr lang="en-GB" dirty="0"/>
          </a:p>
        </p:txBody>
      </p:sp>
    </p:spTree>
    <p:extLst>
      <p:ext uri="{BB962C8B-B14F-4D97-AF65-F5344CB8AC3E}">
        <p14:creationId xmlns:p14="http://schemas.microsoft.com/office/powerpoint/2010/main" val="11505913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6"/>
          <p:cNvGrpSpPr/>
          <p:nvPr/>
        </p:nvGrpSpPr>
        <p:grpSpPr>
          <a:xfrm>
            <a:off x="1763688" y="2348880"/>
            <a:ext cx="4176464" cy="721242"/>
            <a:chOff x="1763688" y="2348880"/>
            <a:chExt cx="4176464" cy="721242"/>
          </a:xfrm>
        </p:grpSpPr>
        <p:sp>
          <p:nvSpPr>
            <p:cNvPr id="8" name="Rectangle 7"/>
            <p:cNvSpPr/>
            <p:nvPr/>
          </p:nvSpPr>
          <p:spPr>
            <a:xfrm>
              <a:off x="1763688" y="2348880"/>
              <a:ext cx="1296144" cy="720080"/>
            </a:xfrm>
            <a:prstGeom prst="rect">
              <a:avLst/>
            </a:prstGeom>
            <a:solidFill>
              <a:schemeClr val="accent1">
                <a:lumMod val="60000"/>
                <a:lumOff val="40000"/>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499992" y="2350042"/>
              <a:ext cx="1440160" cy="720080"/>
            </a:xfrm>
            <a:prstGeom prst="rect">
              <a:avLst/>
            </a:prstGeom>
            <a:solidFill>
              <a:schemeClr val="accent1">
                <a:lumMod val="60000"/>
                <a:lumOff val="40000"/>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Elbow Connector 9"/>
            <p:cNvCxnSpPr>
              <a:stCxn id="8" idx="0"/>
              <a:endCxn id="9" idx="0"/>
            </p:cNvCxnSpPr>
            <p:nvPr/>
          </p:nvCxnSpPr>
          <p:spPr>
            <a:xfrm rot="16200000" flipH="1">
              <a:off x="3815335" y="945305"/>
              <a:ext cx="1162" cy="2808312"/>
            </a:xfrm>
            <a:prstGeom prst="bentConnector3">
              <a:avLst>
                <a:gd name="adj1" fmla="val -19672978"/>
              </a:avLst>
            </a:prstGeom>
            <a:ln w="38100"/>
          </p:spPr>
          <p:style>
            <a:lnRef idx="1">
              <a:schemeClr val="accent1"/>
            </a:lnRef>
            <a:fillRef idx="0">
              <a:schemeClr val="accent1"/>
            </a:fillRef>
            <a:effectRef idx="0">
              <a:schemeClr val="accent1"/>
            </a:effectRef>
            <a:fontRef idx="minor">
              <a:schemeClr val="tx1"/>
            </a:fontRef>
          </p:style>
        </p:cxnSp>
      </p:grpSp>
      <p:grpSp>
        <p:nvGrpSpPr>
          <p:cNvPr id="1028" name="Group 1027"/>
          <p:cNvGrpSpPr/>
          <p:nvPr/>
        </p:nvGrpSpPr>
        <p:grpSpPr>
          <a:xfrm>
            <a:off x="467544" y="3854698"/>
            <a:ext cx="2736304" cy="738231"/>
            <a:chOff x="467544" y="3854698"/>
            <a:chExt cx="2736304" cy="738231"/>
          </a:xfrm>
        </p:grpSpPr>
        <p:sp>
          <p:nvSpPr>
            <p:cNvPr id="21" name="Rectangle 20"/>
            <p:cNvSpPr/>
            <p:nvPr/>
          </p:nvSpPr>
          <p:spPr>
            <a:xfrm>
              <a:off x="1660652" y="3861048"/>
              <a:ext cx="432048"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25" name="Group 1024"/>
            <p:cNvGrpSpPr/>
            <p:nvPr/>
          </p:nvGrpSpPr>
          <p:grpSpPr>
            <a:xfrm>
              <a:off x="467544" y="3854698"/>
              <a:ext cx="2736304" cy="738231"/>
              <a:chOff x="467544" y="3854698"/>
              <a:chExt cx="2736304" cy="738231"/>
            </a:xfrm>
          </p:grpSpPr>
          <p:grpSp>
            <p:nvGrpSpPr>
              <p:cNvPr id="22" name="Group 21"/>
              <p:cNvGrpSpPr/>
              <p:nvPr/>
            </p:nvGrpSpPr>
            <p:grpSpPr>
              <a:xfrm>
                <a:off x="467544" y="3854698"/>
                <a:ext cx="1415482" cy="726430"/>
                <a:chOff x="467544" y="3854698"/>
                <a:chExt cx="1415482" cy="726430"/>
              </a:xfrm>
            </p:grpSpPr>
            <p:sp>
              <p:nvSpPr>
                <p:cNvPr id="23" name="Rectangle 22"/>
                <p:cNvSpPr/>
                <p:nvPr/>
              </p:nvSpPr>
              <p:spPr>
                <a:xfrm>
                  <a:off x="467544" y="3861048"/>
                  <a:ext cx="720080"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 name="Elbow Connector 23"/>
                <p:cNvCxnSpPr>
                  <a:stCxn id="23" idx="0"/>
                  <a:endCxn id="21" idx="0"/>
                </p:cNvCxnSpPr>
                <p:nvPr/>
              </p:nvCxnSpPr>
              <p:spPr>
                <a:xfrm rot="5400000" flipH="1" flipV="1">
                  <a:off x="1352130" y="3336502"/>
                  <a:ext cx="12700" cy="1049092"/>
                </a:xfrm>
                <a:prstGeom prst="bentConnector3">
                  <a:avLst>
                    <a:gd name="adj1" fmla="val 1800000"/>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28" name="Rectangle 27"/>
              <p:cNvSpPr/>
              <p:nvPr/>
            </p:nvSpPr>
            <p:spPr>
              <a:xfrm>
                <a:off x="2483768" y="3872849"/>
                <a:ext cx="720080"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Elbow Connector 28"/>
              <p:cNvCxnSpPr>
                <a:stCxn id="21" idx="0"/>
                <a:endCxn id="28" idx="0"/>
              </p:cNvCxnSpPr>
              <p:nvPr/>
            </p:nvCxnSpPr>
            <p:spPr>
              <a:xfrm rot="16200000" flipH="1">
                <a:off x="2354341" y="3383382"/>
                <a:ext cx="11801" cy="967132"/>
              </a:xfrm>
              <a:prstGeom prst="bentConnector3">
                <a:avLst>
                  <a:gd name="adj1" fmla="val -1937124"/>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grpSp>
      <p:grpSp>
        <p:nvGrpSpPr>
          <p:cNvPr id="37" name="Group 36"/>
          <p:cNvGrpSpPr/>
          <p:nvPr/>
        </p:nvGrpSpPr>
        <p:grpSpPr>
          <a:xfrm>
            <a:off x="467544" y="5283057"/>
            <a:ext cx="2736304" cy="738231"/>
            <a:chOff x="467544" y="3854698"/>
            <a:chExt cx="2736304" cy="738231"/>
          </a:xfrm>
        </p:grpSpPr>
        <p:sp>
          <p:nvSpPr>
            <p:cNvPr id="38" name="Rectangle 37"/>
            <p:cNvSpPr/>
            <p:nvPr/>
          </p:nvSpPr>
          <p:spPr>
            <a:xfrm>
              <a:off x="1358480" y="3861048"/>
              <a:ext cx="734220"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9" name="Group 38"/>
            <p:cNvGrpSpPr/>
            <p:nvPr/>
          </p:nvGrpSpPr>
          <p:grpSpPr>
            <a:xfrm>
              <a:off x="467544" y="3854698"/>
              <a:ext cx="2736304" cy="738231"/>
              <a:chOff x="467544" y="3854698"/>
              <a:chExt cx="2736304" cy="738231"/>
            </a:xfrm>
          </p:grpSpPr>
          <p:grpSp>
            <p:nvGrpSpPr>
              <p:cNvPr id="40" name="Group 39"/>
              <p:cNvGrpSpPr/>
              <p:nvPr/>
            </p:nvGrpSpPr>
            <p:grpSpPr>
              <a:xfrm>
                <a:off x="467544" y="3854698"/>
                <a:ext cx="1264396" cy="726430"/>
                <a:chOff x="467544" y="3854698"/>
                <a:chExt cx="1264396" cy="726430"/>
              </a:xfrm>
            </p:grpSpPr>
            <p:sp>
              <p:nvSpPr>
                <p:cNvPr id="43" name="Rectangle 42"/>
                <p:cNvSpPr/>
                <p:nvPr/>
              </p:nvSpPr>
              <p:spPr>
                <a:xfrm>
                  <a:off x="467544" y="3861048"/>
                  <a:ext cx="432048"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4" name="Elbow Connector 43"/>
                <p:cNvCxnSpPr>
                  <a:stCxn id="43" idx="0"/>
                  <a:endCxn id="38" idx="0"/>
                </p:cNvCxnSpPr>
                <p:nvPr/>
              </p:nvCxnSpPr>
              <p:spPr>
                <a:xfrm rot="5400000" flipH="1" flipV="1">
                  <a:off x="1204579" y="3340037"/>
                  <a:ext cx="12700" cy="1042022"/>
                </a:xfrm>
                <a:prstGeom prst="bentConnector3">
                  <a:avLst>
                    <a:gd name="adj1" fmla="val 1800000"/>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41" name="Rectangle 40"/>
              <p:cNvSpPr/>
              <p:nvPr/>
            </p:nvSpPr>
            <p:spPr>
              <a:xfrm>
                <a:off x="2483768" y="3872849"/>
                <a:ext cx="720080"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Elbow Connector 41"/>
              <p:cNvCxnSpPr>
                <a:stCxn id="38" idx="0"/>
                <a:endCxn id="41" idx="0"/>
              </p:cNvCxnSpPr>
              <p:nvPr/>
            </p:nvCxnSpPr>
            <p:spPr>
              <a:xfrm rot="16200000" flipH="1">
                <a:off x="2278798" y="3307839"/>
                <a:ext cx="11801" cy="1118218"/>
              </a:xfrm>
              <a:prstGeom prst="bentConnector3">
                <a:avLst>
                  <a:gd name="adj1" fmla="val -1937124"/>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grpSp>
      <p:sp>
        <p:nvSpPr>
          <p:cNvPr id="48" name="Rectangle 47"/>
          <p:cNvSpPr/>
          <p:nvPr/>
        </p:nvSpPr>
        <p:spPr>
          <a:xfrm>
            <a:off x="2123728" y="3862097"/>
            <a:ext cx="360040" cy="72008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p:cNvSpPr/>
          <p:nvPr/>
        </p:nvSpPr>
        <p:spPr>
          <a:xfrm>
            <a:off x="2051720" y="5301208"/>
            <a:ext cx="432048" cy="72008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lumMod val="50000"/>
                </a:schemeClr>
              </a:solidFill>
            </a:endParaRPr>
          </a:p>
        </p:txBody>
      </p:sp>
      <p:sp>
        <p:nvSpPr>
          <p:cNvPr id="27" name="5-Point Star 26"/>
          <p:cNvSpPr/>
          <p:nvPr/>
        </p:nvSpPr>
        <p:spPr>
          <a:xfrm>
            <a:off x="1660651" y="4016865"/>
            <a:ext cx="432048" cy="432048"/>
          </a:xfrm>
          <a:prstGeom prst="star5">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lumMod val="75000"/>
                </a:schemeClr>
              </a:solidFill>
            </a:endParaRPr>
          </a:p>
        </p:txBody>
      </p:sp>
    </p:spTree>
    <p:extLst>
      <p:ext uri="{BB962C8B-B14F-4D97-AF65-F5344CB8AC3E}">
        <p14:creationId xmlns:p14="http://schemas.microsoft.com/office/powerpoint/2010/main" val="22695623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384"/>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2164916" y="5284447"/>
            <a:ext cx="432048" cy="72008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lumMod val="50000"/>
                </a:schemeClr>
              </a:solidFill>
            </a:endParaRPr>
          </a:p>
        </p:txBody>
      </p:sp>
      <p:grpSp>
        <p:nvGrpSpPr>
          <p:cNvPr id="6" name="Group 5"/>
          <p:cNvGrpSpPr/>
          <p:nvPr/>
        </p:nvGrpSpPr>
        <p:grpSpPr>
          <a:xfrm>
            <a:off x="2051720" y="2348880"/>
            <a:ext cx="4608512" cy="721242"/>
            <a:chOff x="2051720" y="2348880"/>
            <a:chExt cx="4608512" cy="721242"/>
          </a:xfrm>
        </p:grpSpPr>
        <p:sp>
          <p:nvSpPr>
            <p:cNvPr id="2" name="Rectangle 1"/>
            <p:cNvSpPr/>
            <p:nvPr/>
          </p:nvSpPr>
          <p:spPr>
            <a:xfrm>
              <a:off x="2051720" y="2348880"/>
              <a:ext cx="1152128" cy="720080"/>
            </a:xfrm>
            <a:prstGeom prst="rect">
              <a:avLst/>
            </a:prstGeom>
            <a:solidFill>
              <a:schemeClr val="accent1">
                <a:lumMod val="60000"/>
                <a:lumOff val="40000"/>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5580112" y="2350042"/>
              <a:ext cx="1080120" cy="720080"/>
            </a:xfrm>
            <a:prstGeom prst="rect">
              <a:avLst/>
            </a:prstGeom>
            <a:solidFill>
              <a:schemeClr val="accent1">
                <a:lumMod val="60000"/>
                <a:lumOff val="40000"/>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Elbow Connector 12"/>
            <p:cNvCxnSpPr>
              <a:stCxn id="2" idx="0"/>
              <a:endCxn id="4" idx="0"/>
            </p:cNvCxnSpPr>
            <p:nvPr/>
          </p:nvCxnSpPr>
          <p:spPr>
            <a:xfrm rot="16200000" flipH="1">
              <a:off x="4373397" y="603267"/>
              <a:ext cx="1162" cy="3492388"/>
            </a:xfrm>
            <a:prstGeom prst="bentConnector3">
              <a:avLst>
                <a:gd name="adj1" fmla="val -19672978"/>
              </a:avLst>
            </a:prstGeom>
            <a:ln w="38100"/>
          </p:spPr>
          <p:style>
            <a:lnRef idx="1">
              <a:schemeClr val="accent1"/>
            </a:lnRef>
            <a:fillRef idx="0">
              <a:schemeClr val="accent1"/>
            </a:fillRef>
            <a:effectRef idx="0">
              <a:schemeClr val="accent1"/>
            </a:effectRef>
            <a:fontRef idx="minor">
              <a:schemeClr val="tx1"/>
            </a:fontRef>
          </p:style>
        </p:cxnSp>
      </p:grpSp>
      <p:grpSp>
        <p:nvGrpSpPr>
          <p:cNvPr id="1030" name="Group 1029"/>
          <p:cNvGrpSpPr/>
          <p:nvPr/>
        </p:nvGrpSpPr>
        <p:grpSpPr>
          <a:xfrm>
            <a:off x="395536" y="5013176"/>
            <a:ext cx="2914323" cy="1021847"/>
            <a:chOff x="395536" y="5013176"/>
            <a:chExt cx="2914323" cy="1021847"/>
          </a:xfrm>
        </p:grpSpPr>
        <p:sp>
          <p:nvSpPr>
            <p:cNvPr id="9" name="Rectangle 8"/>
            <p:cNvSpPr/>
            <p:nvPr/>
          </p:nvSpPr>
          <p:spPr>
            <a:xfrm>
              <a:off x="2589779" y="5314943"/>
              <a:ext cx="720080" cy="720080"/>
            </a:xfrm>
            <a:prstGeom prst="rect">
              <a:avLst/>
            </a:prstGeom>
            <a:solidFill>
              <a:srgbClr val="00B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395536" y="5267686"/>
              <a:ext cx="936104" cy="720080"/>
            </a:xfrm>
            <a:prstGeom prst="rect">
              <a:avLst/>
            </a:prstGeom>
            <a:solidFill>
              <a:srgbClr val="00B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Elbow Connector 18"/>
            <p:cNvCxnSpPr>
              <a:stCxn id="9" idx="0"/>
              <a:endCxn id="10" idx="0"/>
            </p:cNvCxnSpPr>
            <p:nvPr/>
          </p:nvCxnSpPr>
          <p:spPr>
            <a:xfrm rot="16200000" flipV="1">
              <a:off x="1883076" y="4248199"/>
              <a:ext cx="47257" cy="2086231"/>
            </a:xfrm>
            <a:prstGeom prst="bentConnector3">
              <a:avLst>
                <a:gd name="adj1" fmla="val 583738"/>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1748518" y="5301208"/>
              <a:ext cx="375210" cy="720080"/>
            </a:xfrm>
            <a:prstGeom prst="rect">
              <a:avLst/>
            </a:prstGeom>
            <a:solidFill>
              <a:srgbClr val="00B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Elbow Connector 35"/>
            <p:cNvCxnSpPr>
              <a:stCxn id="23" idx="0"/>
            </p:cNvCxnSpPr>
            <p:nvPr/>
          </p:nvCxnSpPr>
          <p:spPr>
            <a:xfrm rot="16200000" flipV="1">
              <a:off x="1255840" y="4620925"/>
              <a:ext cx="288032" cy="1072534"/>
            </a:xfrm>
            <a:prstGeom prst="bentConnector2">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20" name="5-Point Star 19"/>
          <p:cNvSpPr/>
          <p:nvPr/>
        </p:nvSpPr>
        <p:spPr>
          <a:xfrm>
            <a:off x="5580112" y="2492896"/>
            <a:ext cx="432048" cy="432048"/>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5-Point Star 20"/>
          <p:cNvSpPr/>
          <p:nvPr/>
        </p:nvSpPr>
        <p:spPr>
          <a:xfrm>
            <a:off x="6228184" y="2494058"/>
            <a:ext cx="432048" cy="432048"/>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939946" y="3857657"/>
            <a:ext cx="2009874"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323528" y="4149080"/>
            <a:ext cx="475582"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ABS</a:t>
            </a:r>
            <a:endParaRPr lang="en-GB" sz="1400" dirty="0"/>
          </a:p>
        </p:txBody>
      </p:sp>
      <p:sp>
        <p:nvSpPr>
          <p:cNvPr id="26" name="Rectangle 25"/>
          <p:cNvSpPr/>
          <p:nvPr/>
        </p:nvSpPr>
        <p:spPr>
          <a:xfrm>
            <a:off x="107504" y="0"/>
            <a:ext cx="8928992" cy="8367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O</a:t>
            </a:r>
            <a:r>
              <a:rPr lang="en-GB" dirty="0" smtClean="0"/>
              <a:t>ptic change proposal point 7 discussed and agreed as possible with M. Giovannozzi</a:t>
            </a:r>
          </a:p>
          <a:p>
            <a:pPr algn="ctr"/>
            <a:r>
              <a:rPr lang="en-GB" dirty="0" smtClean="0"/>
              <a:t> (it needs verification)</a:t>
            </a:r>
            <a:endParaRPr lang="en-GB" dirty="0"/>
          </a:p>
        </p:txBody>
      </p:sp>
      <p:sp>
        <p:nvSpPr>
          <p:cNvPr id="27" name="5-Point Star 26"/>
          <p:cNvSpPr/>
          <p:nvPr/>
        </p:nvSpPr>
        <p:spPr>
          <a:xfrm>
            <a:off x="367062" y="5458959"/>
            <a:ext cx="432048" cy="432048"/>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349135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2" y="2624916"/>
            <a:ext cx="9145017" cy="2172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9930" y="0"/>
            <a:ext cx="9124070" cy="764704"/>
          </a:xfrm>
        </p:spPr>
        <p:txBody>
          <a:bodyPr>
            <a:noAutofit/>
          </a:bodyPr>
          <a:lstStyle/>
          <a:p>
            <a:r>
              <a:rPr lang="en-GB" sz="2600" dirty="0" smtClean="0"/>
              <a:t>Estimated MQW spacer damage with screens</a:t>
            </a:r>
            <a:br>
              <a:rPr lang="en-GB" sz="2600" dirty="0" smtClean="0"/>
            </a:br>
            <a:r>
              <a:rPr lang="en-GB" sz="2600" dirty="0" smtClean="0"/>
              <a:t> (</a:t>
            </a:r>
            <a:r>
              <a:rPr lang="en-GB" sz="2600" b="1" dirty="0" smtClean="0"/>
              <a:t>extrapolated red. factor 3</a:t>
            </a:r>
            <a:r>
              <a:rPr lang="en-GB" sz="2600" dirty="0" smtClean="0"/>
              <a:t>)</a:t>
            </a:r>
            <a:endParaRPr lang="en-GB" sz="2600" dirty="0"/>
          </a:p>
        </p:txBody>
      </p:sp>
      <p:pic>
        <p:nvPicPr>
          <p:cNvPr id="19461"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3808" y="4599384"/>
            <a:ext cx="30480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2"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43808" y="4599384"/>
            <a:ext cx="30480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ight Arrow 2"/>
          <p:cNvSpPr/>
          <p:nvPr/>
        </p:nvSpPr>
        <p:spPr>
          <a:xfrm>
            <a:off x="107504" y="4941168"/>
            <a:ext cx="2304256" cy="15841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Need to modify screen design </a:t>
            </a:r>
            <a:endParaRPr lang="en-GB" dirty="0"/>
          </a:p>
        </p:txBody>
      </p:sp>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66" y="836712"/>
            <a:ext cx="9104138"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36512" y="2636913"/>
            <a:ext cx="809633" cy="2592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IP 7</a:t>
            </a:r>
            <a:endParaRPr lang="en-GB" dirty="0"/>
          </a:p>
        </p:txBody>
      </p:sp>
      <p:sp>
        <p:nvSpPr>
          <p:cNvPr id="9" name="Rectangle 8"/>
          <p:cNvSpPr/>
          <p:nvPr/>
        </p:nvSpPr>
        <p:spPr>
          <a:xfrm>
            <a:off x="35496" y="793507"/>
            <a:ext cx="809633" cy="2592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IP 7</a:t>
            </a:r>
            <a:endParaRPr lang="en-GB" dirty="0"/>
          </a:p>
        </p:txBody>
      </p:sp>
    </p:spTree>
    <p:extLst>
      <p:ext uri="{BB962C8B-B14F-4D97-AF65-F5344CB8AC3E}">
        <p14:creationId xmlns:p14="http://schemas.microsoft.com/office/powerpoint/2010/main" val="3303485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462"/>
                                        </p:tgtEl>
                                        <p:attrNameLst>
                                          <p:attrName>style.visibility</p:attrName>
                                        </p:attrNameLst>
                                      </p:cBhvr>
                                      <p:to>
                                        <p:strVal val="visible"/>
                                      </p:to>
                                    </p:set>
                                    <p:anim calcmode="lin" valueType="num">
                                      <p:cBhvr additive="base">
                                        <p:cTn id="7" dur="500" fill="hold"/>
                                        <p:tgtEl>
                                          <p:spTgt spid="19462"/>
                                        </p:tgtEl>
                                        <p:attrNameLst>
                                          <p:attrName>ppt_x</p:attrName>
                                        </p:attrNameLst>
                                      </p:cBhvr>
                                      <p:tavLst>
                                        <p:tav tm="0">
                                          <p:val>
                                            <p:strVal val="#ppt_x"/>
                                          </p:val>
                                        </p:tav>
                                        <p:tav tm="100000">
                                          <p:val>
                                            <p:strVal val="#ppt_x"/>
                                          </p:val>
                                        </p:tav>
                                      </p:tavLst>
                                    </p:anim>
                                    <p:anim calcmode="lin" valueType="num">
                                      <p:cBhvr additive="base">
                                        <p:cTn id="8" dur="500" fill="hold"/>
                                        <p:tgtEl>
                                          <p:spTgt spid="194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3142"/>
            <a:ext cx="8229600" cy="885578"/>
          </a:xfrm>
        </p:spPr>
        <p:txBody>
          <a:bodyPr/>
          <a:lstStyle/>
          <a:p>
            <a:r>
              <a:rPr lang="en-GB" dirty="0" smtClean="0"/>
              <a:t>Conclusions I</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40584461"/>
              </p:ext>
            </p:extLst>
          </p:nvPr>
        </p:nvGraphicFramePr>
        <p:xfrm>
          <a:off x="0" y="764704"/>
          <a:ext cx="9144003" cy="4742656"/>
        </p:xfrm>
        <a:graphic>
          <a:graphicData uri="http://schemas.openxmlformats.org/drawingml/2006/table">
            <a:tbl>
              <a:tblPr firstRow="1" bandRow="1">
                <a:tableStyleId>{5C22544A-7EE6-4342-B048-85BDC9FD1C3A}</a:tableStyleId>
              </a:tblPr>
              <a:tblGrid>
                <a:gridCol w="611560"/>
                <a:gridCol w="648072"/>
                <a:gridCol w="614179"/>
                <a:gridCol w="667513"/>
                <a:gridCol w="667513"/>
                <a:gridCol w="718862"/>
                <a:gridCol w="652038"/>
                <a:gridCol w="652038"/>
                <a:gridCol w="652038"/>
                <a:gridCol w="652038"/>
                <a:gridCol w="652038"/>
                <a:gridCol w="652038"/>
                <a:gridCol w="652038"/>
                <a:gridCol w="652038"/>
              </a:tblGrid>
              <a:tr h="504056">
                <a:tc>
                  <a:txBody>
                    <a:bodyPr/>
                    <a:lstStyle/>
                    <a:p>
                      <a:endParaRPr lang="en-GB" dirty="0"/>
                    </a:p>
                  </a:txBody>
                  <a:tcPr/>
                </a:tc>
                <a:tc>
                  <a:txBody>
                    <a:bodyPr/>
                    <a:lstStyle/>
                    <a:p>
                      <a:endParaRPr lang="en-GB" dirty="0"/>
                    </a:p>
                  </a:txBody>
                  <a:tcPr/>
                </a:tc>
                <a:tc gridSpan="6">
                  <a:txBody>
                    <a:bodyPr/>
                    <a:lstStyle/>
                    <a:p>
                      <a:pPr algn="ctr"/>
                      <a:r>
                        <a:rPr lang="en-GB" dirty="0" smtClean="0"/>
                        <a:t>IP3</a:t>
                      </a:r>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pPr algn="ctr"/>
                      <a:endParaRPr lang="en-GB" dirty="0"/>
                    </a:p>
                  </a:txBody>
                  <a:tcPr/>
                </a:tc>
                <a:tc gridSpan="6">
                  <a:txBody>
                    <a:bodyPr/>
                    <a:lstStyle/>
                    <a:p>
                      <a:pPr algn="ctr"/>
                      <a:r>
                        <a:rPr lang="en-GB" dirty="0" smtClean="0"/>
                        <a:t>IP7</a:t>
                      </a:r>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pPr algn="ctr"/>
                      <a:endParaRPr lang="en-GB" dirty="0"/>
                    </a:p>
                  </a:txBody>
                  <a:tcPr/>
                </a:tc>
              </a:tr>
              <a:tr h="504056">
                <a:tc>
                  <a:txBody>
                    <a:bodyPr/>
                    <a:lstStyle/>
                    <a:p>
                      <a:endParaRPr lang="en-GB" dirty="0"/>
                    </a:p>
                  </a:txBody>
                  <a:tcPr/>
                </a:tc>
                <a:tc>
                  <a:txBody>
                    <a:bodyPr/>
                    <a:lstStyle/>
                    <a:p>
                      <a:endParaRPr lang="en-GB" dirty="0"/>
                    </a:p>
                  </a:txBody>
                  <a:tcPr/>
                </a:tc>
                <a:tc gridSpan="3">
                  <a:txBody>
                    <a:bodyPr/>
                    <a:lstStyle/>
                    <a:p>
                      <a:pPr algn="ctr"/>
                      <a:r>
                        <a:rPr lang="en-GB" dirty="0" smtClean="0"/>
                        <a:t>L</a:t>
                      </a:r>
                      <a:endParaRPr lang="en-GB" dirty="0"/>
                    </a:p>
                  </a:txBody>
                  <a:tcPr/>
                </a:tc>
                <a:tc hMerge="1">
                  <a:txBody>
                    <a:bodyPr/>
                    <a:lstStyle/>
                    <a:p>
                      <a:endParaRPr lang="en-GB" dirty="0"/>
                    </a:p>
                  </a:txBody>
                  <a:tcPr/>
                </a:tc>
                <a:tc hMerge="1">
                  <a:txBody>
                    <a:bodyPr/>
                    <a:lstStyle/>
                    <a:p>
                      <a:pPr algn="ctr"/>
                      <a:endParaRPr lang="en-GB" dirty="0"/>
                    </a:p>
                  </a:txBody>
                  <a:tcPr/>
                </a:tc>
                <a:tc gridSpan="3">
                  <a:txBody>
                    <a:bodyPr/>
                    <a:lstStyle/>
                    <a:p>
                      <a:pPr algn="ctr"/>
                      <a:r>
                        <a:rPr lang="en-GB" dirty="0" smtClean="0"/>
                        <a:t>R</a:t>
                      </a:r>
                      <a:endParaRPr lang="en-GB" dirty="0"/>
                    </a:p>
                  </a:txBody>
                  <a:tcPr/>
                </a:tc>
                <a:tc hMerge="1">
                  <a:txBody>
                    <a:bodyPr/>
                    <a:lstStyle/>
                    <a:p>
                      <a:endParaRPr lang="en-GB" dirty="0"/>
                    </a:p>
                  </a:txBody>
                  <a:tcPr/>
                </a:tc>
                <a:tc hMerge="1">
                  <a:txBody>
                    <a:bodyPr/>
                    <a:lstStyle/>
                    <a:p>
                      <a:pPr algn="ctr"/>
                      <a:endParaRPr lang="en-GB" dirty="0"/>
                    </a:p>
                  </a:txBody>
                  <a:tcPr/>
                </a:tc>
                <a:tc gridSpan="3">
                  <a:txBody>
                    <a:bodyPr/>
                    <a:lstStyle/>
                    <a:p>
                      <a:pPr algn="ctr"/>
                      <a:r>
                        <a:rPr lang="en-GB" dirty="0" smtClean="0"/>
                        <a:t>L</a:t>
                      </a:r>
                      <a:endParaRPr lang="en-GB" dirty="0"/>
                    </a:p>
                  </a:txBody>
                  <a:tcPr/>
                </a:tc>
                <a:tc hMerge="1">
                  <a:txBody>
                    <a:bodyPr/>
                    <a:lstStyle/>
                    <a:p>
                      <a:endParaRPr lang="en-GB" dirty="0"/>
                    </a:p>
                  </a:txBody>
                  <a:tcPr/>
                </a:tc>
                <a:tc hMerge="1">
                  <a:txBody>
                    <a:bodyPr/>
                    <a:lstStyle/>
                    <a:p>
                      <a:pPr algn="ctr"/>
                      <a:endParaRPr lang="en-GB" dirty="0"/>
                    </a:p>
                  </a:txBody>
                  <a:tcPr/>
                </a:tc>
                <a:tc gridSpan="3">
                  <a:txBody>
                    <a:bodyPr/>
                    <a:lstStyle/>
                    <a:p>
                      <a:pPr algn="ctr"/>
                      <a:r>
                        <a:rPr lang="en-GB" dirty="0" smtClean="0"/>
                        <a:t>R</a:t>
                      </a:r>
                      <a:endParaRPr lang="en-GB" dirty="0"/>
                    </a:p>
                  </a:txBody>
                  <a:tcPr/>
                </a:tc>
                <a:tc hMerge="1">
                  <a:txBody>
                    <a:bodyPr/>
                    <a:lstStyle/>
                    <a:p>
                      <a:endParaRPr lang="en-GB" dirty="0"/>
                    </a:p>
                  </a:txBody>
                  <a:tcPr/>
                </a:tc>
                <a:tc hMerge="1">
                  <a:txBody>
                    <a:bodyPr/>
                    <a:lstStyle/>
                    <a:p>
                      <a:pPr algn="ctr"/>
                      <a:endParaRPr lang="en-GB" dirty="0"/>
                    </a:p>
                  </a:txBody>
                  <a:tcPr/>
                </a:tc>
              </a:tr>
              <a:tr h="648072">
                <a:tc>
                  <a:txBody>
                    <a:bodyPr/>
                    <a:lstStyle/>
                    <a:p>
                      <a:endParaRPr lang="en-GB" dirty="0"/>
                    </a:p>
                  </a:txBody>
                  <a:tcPr/>
                </a:tc>
                <a:tc>
                  <a:txBody>
                    <a:bodyPr/>
                    <a:lstStyle/>
                    <a:p>
                      <a:endParaRPr lang="en-GB" dirty="0"/>
                    </a:p>
                  </a:txBody>
                  <a:tcPr/>
                </a:tc>
                <a:tc>
                  <a:txBody>
                    <a:bodyPr/>
                    <a:lstStyle/>
                    <a:p>
                      <a:r>
                        <a:rPr lang="en-GB" sz="1000" dirty="0" smtClean="0"/>
                        <a:t>Broken</a:t>
                      </a:r>
                      <a:r>
                        <a:rPr lang="en-GB" sz="1000" baseline="0" dirty="0" smtClean="0"/>
                        <a:t> units no </a:t>
                      </a:r>
                      <a:r>
                        <a:rPr lang="en-GB" sz="1000" baseline="0" dirty="0" err="1" smtClean="0"/>
                        <a:t>int</a:t>
                      </a:r>
                      <a:endParaRPr lang="en-GB" sz="1000" dirty="0"/>
                    </a:p>
                  </a:txBody>
                  <a:tcPr/>
                </a:tc>
                <a:tc>
                  <a:txBody>
                    <a:bodyPr/>
                    <a:lstStyle/>
                    <a:p>
                      <a:r>
                        <a:rPr lang="en-GB" sz="1000" dirty="0" smtClean="0"/>
                        <a:t>Units to be modified</a:t>
                      </a:r>
                      <a:endParaRPr lang="en-GB" sz="1000" dirty="0"/>
                    </a:p>
                  </a:txBody>
                  <a:tcPr/>
                </a:tc>
                <a:tc>
                  <a:txBody>
                    <a:bodyPr/>
                    <a:lstStyle/>
                    <a:p>
                      <a:r>
                        <a:rPr lang="en-GB" sz="1000" dirty="0" smtClean="0"/>
                        <a:t>Broken units</a:t>
                      </a:r>
                      <a:endParaRPr lang="en-GB"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smtClean="0"/>
                        <a:t>Broken</a:t>
                      </a:r>
                      <a:r>
                        <a:rPr lang="en-GB" sz="1000" baseline="0" dirty="0" smtClean="0"/>
                        <a:t> units no </a:t>
                      </a:r>
                      <a:r>
                        <a:rPr lang="en-GB" sz="1000" baseline="0" dirty="0" err="1" smtClean="0"/>
                        <a:t>int</a:t>
                      </a:r>
                      <a:endParaRPr lang="en-GB" sz="1000" dirty="0" smtClean="0"/>
                    </a:p>
                    <a:p>
                      <a:r>
                        <a:rPr lang="en-GB" sz="1000" dirty="0" smtClean="0"/>
                        <a:t>.</a:t>
                      </a:r>
                      <a:endParaRPr lang="en-GB" sz="1000" dirty="0"/>
                    </a:p>
                  </a:txBody>
                  <a:tcPr/>
                </a:tc>
                <a:tc>
                  <a:txBody>
                    <a:bodyPr/>
                    <a:lstStyle/>
                    <a:p>
                      <a:r>
                        <a:rPr lang="en-GB" sz="1000" dirty="0" smtClean="0"/>
                        <a:t>Units to be modified</a:t>
                      </a:r>
                      <a:endParaRPr lang="en-GB" sz="1000" dirty="0"/>
                    </a:p>
                  </a:txBody>
                  <a:tcPr/>
                </a:tc>
                <a:tc>
                  <a:txBody>
                    <a:bodyPr/>
                    <a:lstStyle/>
                    <a:p>
                      <a:r>
                        <a:rPr lang="en-GB" sz="1000" dirty="0" smtClean="0"/>
                        <a:t>Broken units</a:t>
                      </a:r>
                      <a:endParaRPr lang="en-GB" sz="1000" dirty="0"/>
                    </a:p>
                  </a:txBody>
                  <a:tcPr/>
                </a:tc>
                <a:tc>
                  <a:txBody>
                    <a:bodyPr/>
                    <a:lstStyle/>
                    <a:p>
                      <a:r>
                        <a:rPr lang="en-GB" sz="1000" dirty="0" smtClean="0"/>
                        <a:t>Broken</a:t>
                      </a:r>
                      <a:r>
                        <a:rPr lang="en-GB" sz="1000" baseline="0" dirty="0" smtClean="0"/>
                        <a:t> units no </a:t>
                      </a:r>
                      <a:r>
                        <a:rPr lang="en-GB" sz="1000" baseline="0" dirty="0" err="1" smtClean="0"/>
                        <a:t>int</a:t>
                      </a:r>
                      <a:endParaRPr lang="en-GB" sz="1000" dirty="0"/>
                    </a:p>
                  </a:txBody>
                  <a:tcPr/>
                </a:tc>
                <a:tc>
                  <a:txBody>
                    <a:bodyPr/>
                    <a:lstStyle/>
                    <a:p>
                      <a:r>
                        <a:rPr lang="en-GB" sz="1000" dirty="0" smtClean="0"/>
                        <a:t>Units to be modified</a:t>
                      </a:r>
                      <a:endParaRPr lang="en-GB" sz="1000" dirty="0"/>
                    </a:p>
                  </a:txBody>
                  <a:tcPr/>
                </a:tc>
                <a:tc>
                  <a:txBody>
                    <a:bodyPr/>
                    <a:lstStyle/>
                    <a:p>
                      <a:r>
                        <a:rPr lang="en-GB" sz="1000" dirty="0" smtClean="0"/>
                        <a:t>Broken units</a:t>
                      </a:r>
                      <a:endParaRPr lang="en-GB"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smtClean="0"/>
                        <a:t>Broken</a:t>
                      </a:r>
                      <a:r>
                        <a:rPr lang="en-GB" sz="1000" baseline="0" dirty="0" smtClean="0"/>
                        <a:t> units no </a:t>
                      </a:r>
                      <a:r>
                        <a:rPr lang="en-GB" sz="1000" baseline="0" dirty="0" err="1" smtClean="0"/>
                        <a:t>int</a:t>
                      </a:r>
                      <a:endParaRPr lang="en-GB" sz="1000" dirty="0" smtClean="0"/>
                    </a:p>
                    <a:p>
                      <a:r>
                        <a:rPr lang="en-GB" sz="1000" dirty="0" smtClean="0"/>
                        <a:t>.</a:t>
                      </a:r>
                      <a:endParaRPr lang="en-GB" sz="1000" dirty="0"/>
                    </a:p>
                  </a:txBody>
                  <a:tcPr/>
                </a:tc>
                <a:tc>
                  <a:txBody>
                    <a:bodyPr/>
                    <a:lstStyle/>
                    <a:p>
                      <a:r>
                        <a:rPr lang="en-GB" sz="1000" dirty="0" smtClean="0"/>
                        <a:t>Units to be modified</a:t>
                      </a:r>
                      <a:endParaRPr lang="en-GB" sz="1000" dirty="0"/>
                    </a:p>
                  </a:txBody>
                  <a:tcPr/>
                </a:tc>
                <a:tc>
                  <a:txBody>
                    <a:bodyPr/>
                    <a:lstStyle/>
                    <a:p>
                      <a:r>
                        <a:rPr lang="en-GB" sz="1000" dirty="0" smtClean="0"/>
                        <a:t>Broken units</a:t>
                      </a:r>
                      <a:endParaRPr lang="en-GB" sz="1000" dirty="0"/>
                    </a:p>
                  </a:txBody>
                  <a:tcPr/>
                </a:tc>
              </a:tr>
              <a:tr h="473184">
                <a:tc rowSpan="2">
                  <a:txBody>
                    <a:bodyPr/>
                    <a:lstStyle/>
                    <a:p>
                      <a:r>
                        <a:rPr lang="en-GB" dirty="0" smtClean="0"/>
                        <a:t>LS1</a:t>
                      </a:r>
                      <a:endParaRPr lang="en-GB" dirty="0"/>
                    </a:p>
                  </a:txBody>
                  <a:tcPr/>
                </a:tc>
                <a:tc>
                  <a:txBody>
                    <a:bodyPr/>
                    <a:lstStyle/>
                    <a:p>
                      <a:r>
                        <a:rPr lang="en-GB" sz="1400" dirty="0" smtClean="0"/>
                        <a:t>MQW</a:t>
                      </a:r>
                      <a:endParaRPr lang="en-GB" sz="1400" dirty="0"/>
                    </a:p>
                  </a:txBody>
                  <a:tcPr/>
                </a:tc>
                <a:tc>
                  <a:txBody>
                    <a:bodyPr/>
                    <a:lstStyle/>
                    <a:p>
                      <a:pPr algn="ctr"/>
                      <a:r>
                        <a:rPr lang="en-GB" dirty="0" smtClean="0"/>
                        <a:t>NA</a:t>
                      </a:r>
                      <a:endParaRPr lang="en-GB" dirty="0"/>
                    </a:p>
                  </a:txBody>
                  <a:tcPr>
                    <a:solidFill>
                      <a:schemeClr val="tx1"/>
                    </a:solidFill>
                  </a:tcPr>
                </a:tc>
                <a:tc>
                  <a:txBody>
                    <a:bodyPr/>
                    <a:lstStyle/>
                    <a:p>
                      <a:pPr algn="ctr"/>
                      <a:r>
                        <a:rPr lang="en-GB" dirty="0" smtClean="0"/>
                        <a:t>0</a:t>
                      </a:r>
                      <a:endParaRPr lang="en-GB" dirty="0"/>
                    </a:p>
                  </a:txBody>
                  <a:tcPr>
                    <a:solidFill>
                      <a:schemeClr val="accent3">
                        <a:lumMod val="60000"/>
                        <a:lumOff val="40000"/>
                      </a:schemeClr>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0</a:t>
                      </a:r>
                      <a:endParaRPr lang="en-GB" dirty="0"/>
                    </a:p>
                  </a:txBody>
                  <a:tcPr>
                    <a:solidFill>
                      <a:schemeClr val="accent3">
                        <a:lumMod val="60000"/>
                        <a:lumOff val="40000"/>
                      </a:schemeClr>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2</a:t>
                      </a:r>
                      <a:endParaRPr lang="en-GB" dirty="0"/>
                    </a:p>
                  </a:txBody>
                  <a:tcPr>
                    <a:solidFill>
                      <a:schemeClr val="accent3">
                        <a:lumMod val="60000"/>
                        <a:lumOff val="40000"/>
                      </a:schemeClr>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2</a:t>
                      </a:r>
                      <a:endParaRPr lang="en-GB" dirty="0"/>
                    </a:p>
                  </a:txBody>
                  <a:tcPr>
                    <a:solidFill>
                      <a:schemeClr val="accent3">
                        <a:lumMod val="60000"/>
                        <a:lumOff val="40000"/>
                      </a:schemeClr>
                    </a:solidFill>
                  </a:tcPr>
                </a:tc>
                <a:tc>
                  <a:txBody>
                    <a:bodyPr/>
                    <a:lstStyle/>
                    <a:p>
                      <a:pPr algn="ctr"/>
                      <a:r>
                        <a:rPr lang="en-GB" dirty="0" smtClean="0"/>
                        <a:t>NA</a:t>
                      </a:r>
                      <a:endParaRPr lang="en-GB" dirty="0"/>
                    </a:p>
                  </a:txBody>
                  <a:tcPr>
                    <a:solidFill>
                      <a:schemeClr val="tx1"/>
                    </a:solidFill>
                  </a:tcPr>
                </a:tc>
              </a:tr>
              <a:tr h="360040">
                <a:tc vMerge="1">
                  <a:txBody>
                    <a:bodyPr/>
                    <a:lstStyle/>
                    <a:p>
                      <a:endParaRPr lang="en-GB" dirty="0"/>
                    </a:p>
                  </a:txBody>
                  <a:tcPr/>
                </a:tc>
                <a:tc>
                  <a:txBody>
                    <a:bodyPr/>
                    <a:lstStyle/>
                    <a:p>
                      <a:r>
                        <a:rPr lang="en-GB" sz="1400" dirty="0" smtClean="0"/>
                        <a:t>MBW</a:t>
                      </a:r>
                      <a:endParaRPr lang="en-GB" sz="1400" dirty="0"/>
                    </a:p>
                  </a:txBody>
                  <a:tcPr/>
                </a:tc>
                <a:tc>
                  <a:txBody>
                    <a:bodyPr/>
                    <a:lstStyle/>
                    <a:p>
                      <a:pPr algn="ctr"/>
                      <a:r>
                        <a:rPr lang="en-GB" dirty="0" smtClean="0"/>
                        <a:t>NA</a:t>
                      </a:r>
                      <a:endParaRPr lang="en-GB" dirty="0"/>
                    </a:p>
                  </a:txBody>
                  <a:tcPr>
                    <a:solidFill>
                      <a:schemeClr val="tx1"/>
                    </a:solidFill>
                  </a:tcPr>
                </a:tc>
                <a:tc>
                  <a:txBody>
                    <a:bodyPr/>
                    <a:lstStyle/>
                    <a:p>
                      <a:pPr algn="ctr"/>
                      <a:r>
                        <a:rPr lang="en-GB" dirty="0" smtClean="0"/>
                        <a:t>0</a:t>
                      </a:r>
                      <a:endParaRPr lang="en-GB" dirty="0"/>
                    </a:p>
                  </a:txBody>
                  <a:tcPr>
                    <a:solidFill>
                      <a:schemeClr val="accent3">
                        <a:lumMod val="60000"/>
                        <a:lumOff val="40000"/>
                      </a:schemeClr>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0</a:t>
                      </a:r>
                      <a:endParaRPr lang="en-GB" dirty="0"/>
                    </a:p>
                  </a:txBody>
                  <a:tcPr>
                    <a:solidFill>
                      <a:schemeClr val="accent3">
                        <a:lumMod val="60000"/>
                        <a:lumOff val="40000"/>
                      </a:schemeClr>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2</a:t>
                      </a:r>
                      <a:endParaRPr lang="en-GB" dirty="0"/>
                    </a:p>
                  </a:txBody>
                  <a:tcPr>
                    <a:solidFill>
                      <a:schemeClr val="accent3">
                        <a:lumMod val="60000"/>
                        <a:lumOff val="40000"/>
                      </a:schemeClr>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NA</a:t>
                      </a:r>
                      <a:endParaRPr lang="en-GB" dirty="0"/>
                    </a:p>
                  </a:txBody>
                  <a:tcPr>
                    <a:solidFill>
                      <a:schemeClr val="tx1"/>
                    </a:solidFill>
                  </a:tcPr>
                </a:tc>
                <a:tc>
                  <a:txBody>
                    <a:bodyPr/>
                    <a:lstStyle/>
                    <a:p>
                      <a:pPr algn="ctr"/>
                      <a:r>
                        <a:rPr lang="en-GB" dirty="0" smtClean="0"/>
                        <a:t>2</a:t>
                      </a:r>
                      <a:endParaRPr lang="en-GB" dirty="0"/>
                    </a:p>
                  </a:txBody>
                  <a:tcPr>
                    <a:solidFill>
                      <a:schemeClr val="accent3">
                        <a:lumMod val="60000"/>
                        <a:lumOff val="40000"/>
                      </a:schemeClr>
                    </a:solidFill>
                  </a:tcPr>
                </a:tc>
                <a:tc>
                  <a:txBody>
                    <a:bodyPr/>
                    <a:lstStyle/>
                    <a:p>
                      <a:pPr algn="ctr"/>
                      <a:r>
                        <a:rPr lang="en-GB" dirty="0" smtClean="0"/>
                        <a:t>NA</a:t>
                      </a:r>
                      <a:endParaRPr lang="en-GB" dirty="0"/>
                    </a:p>
                  </a:txBody>
                  <a:tcPr>
                    <a:solidFill>
                      <a:schemeClr val="tx1"/>
                    </a:solidFill>
                  </a:tcPr>
                </a:tc>
              </a:tr>
              <a:tr h="360040">
                <a:tc rowSpan="2">
                  <a:txBody>
                    <a:bodyPr/>
                    <a:lstStyle/>
                    <a:p>
                      <a:r>
                        <a:rPr lang="en-GB" dirty="0" smtClean="0"/>
                        <a:t>LS2</a:t>
                      </a:r>
                      <a:endParaRPr lang="en-GB" dirty="0"/>
                    </a:p>
                  </a:txBody>
                  <a:tcPr/>
                </a:tc>
                <a:tc>
                  <a:txBody>
                    <a:bodyPr/>
                    <a:lstStyle/>
                    <a:p>
                      <a:r>
                        <a:rPr lang="en-GB" sz="1400" dirty="0" smtClean="0"/>
                        <a:t>MQW</a:t>
                      </a:r>
                      <a:endParaRPr lang="en-GB" sz="1400" dirty="0"/>
                    </a:p>
                  </a:txBody>
                  <a:tcPr/>
                </a:tc>
                <a:tc>
                  <a:txBody>
                    <a:bodyPr/>
                    <a:lstStyle/>
                    <a:p>
                      <a:pPr algn="ctr"/>
                      <a:r>
                        <a:rPr lang="en-GB" dirty="0" smtClean="0"/>
                        <a:t>0</a:t>
                      </a:r>
                      <a:endParaRPr lang="en-GB" dirty="0"/>
                    </a:p>
                  </a:txBody>
                  <a:tcPr>
                    <a:solidFill>
                      <a:srgbClr val="FF0000"/>
                    </a:solidFill>
                  </a:tcPr>
                </a:tc>
                <a:tc>
                  <a:txBody>
                    <a:bodyPr/>
                    <a:lstStyle/>
                    <a:p>
                      <a:pPr algn="ctr"/>
                      <a:r>
                        <a:rPr lang="en-GB" dirty="0" smtClean="0"/>
                        <a:t>7</a:t>
                      </a:r>
                      <a:endParaRPr lang="en-GB" dirty="0"/>
                    </a:p>
                  </a:txBody>
                  <a:tcPr>
                    <a:solidFill>
                      <a:schemeClr val="accent3">
                        <a:lumMod val="60000"/>
                        <a:lumOff val="40000"/>
                      </a:schemeClr>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7</a:t>
                      </a:r>
                      <a:endParaRPr lang="en-GB" dirty="0"/>
                    </a:p>
                  </a:txBody>
                  <a:tcPr>
                    <a:solidFill>
                      <a:schemeClr val="accent3">
                        <a:lumMod val="60000"/>
                        <a:lumOff val="40000"/>
                      </a:schemeClr>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7</a:t>
                      </a:r>
                      <a:endParaRPr lang="en-GB" dirty="0"/>
                    </a:p>
                  </a:txBody>
                  <a:tcPr>
                    <a:solidFill>
                      <a:schemeClr val="accent3">
                        <a:lumMod val="60000"/>
                        <a:lumOff val="40000"/>
                      </a:schemeClr>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8</a:t>
                      </a:r>
                      <a:endParaRPr lang="en-GB" dirty="0"/>
                    </a:p>
                  </a:txBody>
                  <a:tcPr>
                    <a:solidFill>
                      <a:schemeClr val="accent3">
                        <a:lumMod val="60000"/>
                        <a:lumOff val="40000"/>
                      </a:schemeClr>
                    </a:solidFill>
                  </a:tcPr>
                </a:tc>
                <a:tc>
                  <a:txBody>
                    <a:bodyPr/>
                    <a:lstStyle/>
                    <a:p>
                      <a:pPr algn="ctr"/>
                      <a:r>
                        <a:rPr lang="en-GB" dirty="0" smtClean="0"/>
                        <a:t>0</a:t>
                      </a:r>
                      <a:endParaRPr lang="en-GB" dirty="0"/>
                    </a:p>
                  </a:txBody>
                  <a:tcPr>
                    <a:solidFill>
                      <a:srgbClr val="FFFF00"/>
                    </a:solidFill>
                  </a:tcPr>
                </a:tc>
              </a:tr>
              <a:tr h="360040">
                <a:tc vMerge="1">
                  <a:txBody>
                    <a:bodyPr/>
                    <a:lstStyle/>
                    <a:p>
                      <a:endParaRPr lang="en-GB" dirty="0"/>
                    </a:p>
                  </a:txBody>
                  <a:tcPr/>
                </a:tc>
                <a:tc>
                  <a:txBody>
                    <a:bodyPr/>
                    <a:lstStyle/>
                    <a:p>
                      <a:r>
                        <a:rPr lang="en-GB" sz="1400" dirty="0" smtClean="0"/>
                        <a:t>MBW</a:t>
                      </a:r>
                      <a:endParaRPr lang="en-GB" sz="1400" dirty="0"/>
                    </a:p>
                  </a:txBody>
                  <a:tcPr/>
                </a:tc>
                <a:tc>
                  <a:txBody>
                    <a:bodyPr/>
                    <a:lstStyle/>
                    <a:p>
                      <a:pPr algn="ctr"/>
                      <a:r>
                        <a:rPr lang="en-GB" dirty="0" smtClean="0"/>
                        <a:t>0</a:t>
                      </a:r>
                      <a:endParaRPr lang="en-GB" dirty="0"/>
                    </a:p>
                  </a:txBody>
                  <a:tcPr>
                    <a:solidFill>
                      <a:srgbClr val="FF0000"/>
                    </a:solidFill>
                  </a:tcPr>
                </a:tc>
                <a:tc>
                  <a:txBody>
                    <a:bodyPr/>
                    <a:lstStyle/>
                    <a:p>
                      <a:pPr algn="ctr"/>
                      <a:r>
                        <a:rPr lang="en-GB" dirty="0" smtClean="0"/>
                        <a:t>3</a:t>
                      </a:r>
                      <a:endParaRPr lang="en-GB" dirty="0"/>
                    </a:p>
                  </a:txBody>
                  <a:tcPr>
                    <a:solidFill>
                      <a:schemeClr val="accent3">
                        <a:lumMod val="60000"/>
                        <a:lumOff val="40000"/>
                      </a:schemeClr>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3</a:t>
                      </a:r>
                      <a:endParaRPr lang="en-GB" dirty="0"/>
                    </a:p>
                  </a:txBody>
                  <a:tcPr>
                    <a:solidFill>
                      <a:schemeClr val="accent3">
                        <a:lumMod val="60000"/>
                        <a:lumOff val="40000"/>
                      </a:schemeClr>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NA</a:t>
                      </a:r>
                      <a:endParaRPr lang="en-GB" dirty="0"/>
                    </a:p>
                  </a:txBody>
                  <a:tcPr>
                    <a:solidFill>
                      <a:schemeClr val="bg2">
                        <a:lumMod val="10000"/>
                      </a:schemeClr>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NA</a:t>
                      </a:r>
                      <a:endParaRPr lang="en-GB" dirty="0"/>
                    </a:p>
                  </a:txBody>
                  <a:tcPr>
                    <a:solidFill>
                      <a:schemeClr val="bg2">
                        <a:lumMod val="10000"/>
                      </a:schemeClr>
                    </a:solidFill>
                  </a:tcPr>
                </a:tc>
                <a:tc>
                  <a:txBody>
                    <a:bodyPr/>
                    <a:lstStyle/>
                    <a:p>
                      <a:pPr algn="ctr"/>
                      <a:r>
                        <a:rPr lang="en-GB" dirty="0" smtClean="0"/>
                        <a:t>0</a:t>
                      </a:r>
                      <a:endParaRPr lang="en-GB" dirty="0"/>
                    </a:p>
                  </a:txBody>
                  <a:tcPr>
                    <a:solidFill>
                      <a:srgbClr val="FFFF00"/>
                    </a:solidFill>
                  </a:tcPr>
                </a:tc>
              </a:tr>
              <a:tr h="360040">
                <a:tc rowSpan="2">
                  <a:txBody>
                    <a:bodyPr/>
                    <a:lstStyle/>
                    <a:p>
                      <a:r>
                        <a:rPr lang="en-GB" dirty="0" smtClean="0"/>
                        <a:t>LS3</a:t>
                      </a:r>
                      <a:endParaRPr lang="en-GB" dirty="0"/>
                    </a:p>
                  </a:txBody>
                  <a:tcPr/>
                </a:tc>
                <a:tc>
                  <a:txBody>
                    <a:bodyPr/>
                    <a:lstStyle/>
                    <a:p>
                      <a:r>
                        <a:rPr lang="en-GB" sz="1400" dirty="0" smtClean="0"/>
                        <a:t>MQW</a:t>
                      </a:r>
                      <a:endParaRPr lang="en-GB" sz="1400" dirty="0"/>
                    </a:p>
                  </a:txBody>
                  <a:tcPr/>
                </a:tc>
                <a:tc>
                  <a:txBody>
                    <a:bodyPr/>
                    <a:lstStyle/>
                    <a:p>
                      <a:pPr algn="ctr"/>
                      <a:r>
                        <a:rPr lang="en-GB" dirty="0" smtClean="0"/>
                        <a:t>0</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1</a:t>
                      </a:r>
                      <a:endParaRPr lang="en-GB" dirty="0"/>
                    </a:p>
                  </a:txBody>
                  <a:tcPr>
                    <a:solidFill>
                      <a:srgbClr val="FF0000"/>
                    </a:solidFill>
                  </a:tcPr>
                </a:tc>
                <a:tc>
                  <a:txBody>
                    <a:bodyPr/>
                    <a:lstStyle/>
                    <a:p>
                      <a:pPr algn="ctr"/>
                      <a:r>
                        <a:rPr lang="en-GB" dirty="0" smtClean="0"/>
                        <a:t>0</a:t>
                      </a:r>
                      <a:endParaRPr lang="en-GB" dirty="0"/>
                    </a:p>
                  </a:txBody>
                  <a:tcPr>
                    <a:solidFill>
                      <a:schemeClr val="bg2">
                        <a:lumMod val="10000"/>
                      </a:schemeClr>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0</a:t>
                      </a:r>
                      <a:endParaRPr lang="en-GB" dirty="0"/>
                    </a:p>
                  </a:txBody>
                  <a:tcPr>
                    <a:solidFill>
                      <a:schemeClr val="bg2">
                        <a:lumMod val="10000"/>
                      </a:schemeClr>
                    </a:solidFill>
                  </a:tcPr>
                </a:tc>
                <a:tc>
                  <a:txBody>
                    <a:bodyPr/>
                    <a:lstStyle/>
                    <a:p>
                      <a:pPr algn="ctr"/>
                      <a:r>
                        <a:rPr lang="en-GB" dirty="0" smtClean="0"/>
                        <a:t>0</a:t>
                      </a:r>
                      <a:endParaRPr lang="en-GB" dirty="0"/>
                    </a:p>
                  </a:txBody>
                  <a:tcPr>
                    <a:solidFill>
                      <a:srgbClr val="FFFF00"/>
                    </a:solidFill>
                  </a:tcPr>
                </a:tc>
              </a:tr>
              <a:tr h="360040">
                <a:tc vMerge="1">
                  <a:txBody>
                    <a:bodyPr/>
                    <a:lstStyle/>
                    <a:p>
                      <a:endParaRPr lang="en-GB" dirty="0"/>
                    </a:p>
                  </a:txBody>
                  <a:tcPr/>
                </a:tc>
                <a:tc>
                  <a:txBody>
                    <a:bodyPr/>
                    <a:lstStyle/>
                    <a:p>
                      <a:r>
                        <a:rPr lang="en-GB" sz="1400" dirty="0" smtClean="0"/>
                        <a:t>MBW</a:t>
                      </a:r>
                      <a:endParaRPr lang="en-GB" sz="1400" dirty="0"/>
                    </a:p>
                  </a:txBody>
                  <a:tcPr/>
                </a:tc>
                <a:tc>
                  <a:txBody>
                    <a:bodyPr/>
                    <a:lstStyle/>
                    <a:p>
                      <a:pPr algn="ctr"/>
                      <a:r>
                        <a:rPr lang="en-GB" dirty="0" smtClean="0"/>
                        <a:t>0</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1</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r>
              <a:tr h="360040">
                <a:tc rowSpan="2">
                  <a:txBody>
                    <a:bodyPr/>
                    <a:lstStyle/>
                    <a:p>
                      <a:r>
                        <a:rPr lang="en-GB" dirty="0" smtClean="0"/>
                        <a:t>HL-LHC</a:t>
                      </a:r>
                      <a:endParaRPr lang="en-GB" dirty="0"/>
                    </a:p>
                  </a:txBody>
                  <a:tcPr/>
                </a:tc>
                <a:tc>
                  <a:txBody>
                    <a:bodyPr/>
                    <a:lstStyle/>
                    <a:p>
                      <a:r>
                        <a:rPr lang="en-GB" sz="1400" dirty="0" smtClean="0"/>
                        <a:t>MQW</a:t>
                      </a:r>
                      <a:endParaRPr lang="en-GB" sz="1400" dirty="0"/>
                    </a:p>
                  </a:txBody>
                  <a:tcPr/>
                </a:tc>
                <a:tc>
                  <a:txBody>
                    <a:bodyPr/>
                    <a:lstStyle/>
                    <a:p>
                      <a:pPr algn="ctr"/>
                      <a:r>
                        <a:rPr lang="en-GB" dirty="0" smtClean="0"/>
                        <a:t>4</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1</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9</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1</a:t>
                      </a:r>
                      <a:endParaRPr lang="en-GB" dirty="0"/>
                    </a:p>
                  </a:txBody>
                  <a:tcPr>
                    <a:solidFill>
                      <a:srgbClr val="FFFF00"/>
                    </a:solidFill>
                  </a:tcPr>
                </a:tc>
                <a:tc>
                  <a:txBody>
                    <a:bodyPr/>
                    <a:lstStyle/>
                    <a:p>
                      <a:pPr algn="ctr"/>
                      <a:r>
                        <a:rPr lang="en-GB" dirty="0" smtClean="0"/>
                        <a:t>9</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r>
              <a:tr h="360040">
                <a:tc vMerge="1">
                  <a:txBody>
                    <a:bodyPr/>
                    <a:lstStyle/>
                    <a:p>
                      <a:endParaRPr lang="en-GB" dirty="0"/>
                    </a:p>
                  </a:txBody>
                  <a:tcPr/>
                </a:tc>
                <a:tc>
                  <a:txBody>
                    <a:bodyPr/>
                    <a:lstStyle/>
                    <a:p>
                      <a:r>
                        <a:rPr lang="en-GB" sz="1400" dirty="0" smtClean="0"/>
                        <a:t>MBW</a:t>
                      </a:r>
                      <a:endParaRPr lang="en-GB" sz="1400" dirty="0"/>
                    </a:p>
                  </a:txBody>
                  <a:tcPr/>
                </a:tc>
                <a:tc>
                  <a:txBody>
                    <a:bodyPr/>
                    <a:lstStyle/>
                    <a:p>
                      <a:pPr algn="ctr"/>
                      <a:r>
                        <a:rPr lang="en-GB" dirty="0" smtClean="0"/>
                        <a:t>0</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0</a:t>
                      </a:r>
                      <a:endParaRPr lang="en-GB" dirty="0"/>
                    </a:p>
                  </a:txBody>
                  <a:tcPr>
                    <a:solidFill>
                      <a:srgbClr val="FFFF00"/>
                    </a:solidFill>
                  </a:tcPr>
                </a:tc>
                <a:tc>
                  <a:txBody>
                    <a:bodyPr/>
                    <a:lstStyle/>
                    <a:p>
                      <a:pPr algn="ctr"/>
                      <a:r>
                        <a:rPr lang="en-GB" dirty="0" smtClean="0"/>
                        <a:t>2</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2</a:t>
                      </a:r>
                      <a:endParaRPr lang="en-GB" dirty="0"/>
                    </a:p>
                  </a:txBody>
                  <a:tcPr>
                    <a:solidFill>
                      <a:srgbClr val="FFFF00"/>
                    </a:solidFill>
                  </a:tcPr>
                </a:tc>
                <a:tc>
                  <a:txBody>
                    <a:bodyPr/>
                    <a:lstStyle/>
                    <a:p>
                      <a:pPr algn="ctr"/>
                      <a:r>
                        <a:rPr lang="en-GB" dirty="0" smtClean="0"/>
                        <a:t>2</a:t>
                      </a:r>
                      <a:endParaRPr lang="en-GB" dirty="0"/>
                    </a:p>
                  </a:txBody>
                  <a:tcPr>
                    <a:solidFill>
                      <a:srgbClr val="FF0000"/>
                    </a:solidFill>
                  </a:tcPr>
                </a:tc>
                <a:tc>
                  <a:txBody>
                    <a:bodyPr/>
                    <a:lstStyle/>
                    <a:p>
                      <a:pPr algn="ctr"/>
                      <a:r>
                        <a:rPr lang="en-GB" dirty="0" smtClean="0"/>
                        <a:t>0</a:t>
                      </a:r>
                      <a:endParaRPr lang="en-GB" dirty="0"/>
                    </a:p>
                  </a:txBody>
                  <a:tcPr>
                    <a:solidFill>
                      <a:schemeClr val="tx1"/>
                    </a:solidFill>
                  </a:tcPr>
                </a:tc>
                <a:tc>
                  <a:txBody>
                    <a:bodyPr/>
                    <a:lstStyle/>
                    <a:p>
                      <a:pPr algn="ctr"/>
                      <a:r>
                        <a:rPr lang="en-GB" dirty="0" smtClean="0"/>
                        <a:t>2</a:t>
                      </a:r>
                      <a:endParaRPr lang="en-GB" dirty="0"/>
                    </a:p>
                  </a:txBody>
                  <a:tcPr>
                    <a:solidFill>
                      <a:srgbClr val="FFFF00"/>
                    </a:solidFill>
                  </a:tcPr>
                </a:tc>
              </a:tr>
            </a:tbl>
          </a:graphicData>
        </a:graphic>
      </p:graphicFrame>
    </p:spTree>
    <p:extLst>
      <p:ext uri="{BB962C8B-B14F-4D97-AF65-F5344CB8AC3E}">
        <p14:creationId xmlns:p14="http://schemas.microsoft.com/office/powerpoint/2010/main" val="29828454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
            <a:ext cx="8229600" cy="620688"/>
          </a:xfrm>
        </p:spPr>
        <p:txBody>
          <a:bodyPr>
            <a:normAutofit fontScale="90000"/>
          </a:bodyPr>
          <a:lstStyle/>
          <a:p>
            <a:r>
              <a:rPr lang="en-GB" dirty="0" smtClean="0"/>
              <a:t>MBW point 7 and 3</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21031682"/>
              </p:ext>
            </p:extLst>
          </p:nvPr>
        </p:nvGraphicFramePr>
        <p:xfrm>
          <a:off x="35498" y="548680"/>
          <a:ext cx="9108501" cy="6086440"/>
        </p:xfrm>
        <a:graphic>
          <a:graphicData uri="http://schemas.openxmlformats.org/drawingml/2006/table">
            <a:tbl>
              <a:tblPr firstRow="1" bandRow="1">
                <a:tableStyleId>{5C22544A-7EE6-4342-B048-85BDC9FD1C3A}</a:tableStyleId>
              </a:tblPr>
              <a:tblGrid>
                <a:gridCol w="3240358"/>
                <a:gridCol w="3324395"/>
                <a:gridCol w="2543748"/>
              </a:tblGrid>
              <a:tr h="216024">
                <a:tc>
                  <a:txBody>
                    <a:bodyPr/>
                    <a:lstStyle/>
                    <a:p>
                      <a:r>
                        <a:rPr lang="en-GB" sz="1400" dirty="0" smtClean="0"/>
                        <a:t>Characteristics</a:t>
                      </a:r>
                      <a:endParaRPr lang="en-GB" sz="1400" dirty="0"/>
                    </a:p>
                  </a:txBody>
                  <a:tcPr/>
                </a:tc>
                <a:tc>
                  <a:txBody>
                    <a:bodyPr/>
                    <a:lstStyle/>
                    <a:p>
                      <a:pPr algn="ctr" fontAlgn="b"/>
                      <a:r>
                        <a:rPr lang="en-GB" sz="1400" b="0" i="0" u="none" strike="noStrike" dirty="0">
                          <a:effectLst/>
                          <a:latin typeface="Arial"/>
                        </a:rPr>
                        <a:t>RD34.LR7</a:t>
                      </a:r>
                    </a:p>
                  </a:txBody>
                  <a:tcPr marL="9525" marR="9525" marT="9525" marB="0" anchor="b"/>
                </a:tc>
                <a:tc>
                  <a:txBody>
                    <a:bodyPr/>
                    <a:lstStyle/>
                    <a:p>
                      <a:pPr algn="ctr" fontAlgn="b"/>
                      <a:r>
                        <a:rPr lang="en-GB" sz="1400" b="0" i="0" u="none" strike="noStrike" dirty="0">
                          <a:effectLst/>
                          <a:latin typeface="Arial"/>
                        </a:rPr>
                        <a:t>RD34.LR3</a:t>
                      </a:r>
                    </a:p>
                  </a:txBody>
                  <a:tcPr marL="9525" marR="9525" marT="9525" marB="0" anchor="b"/>
                </a:tc>
              </a:tr>
              <a:tr h="277232">
                <a:tc>
                  <a:txBody>
                    <a:bodyPr/>
                    <a:lstStyle/>
                    <a:p>
                      <a:r>
                        <a:rPr lang="en-GB" sz="1400" dirty="0" smtClean="0"/>
                        <a:t>I</a:t>
                      </a:r>
                      <a:r>
                        <a:rPr lang="en-GB" sz="1400" baseline="0" dirty="0" smtClean="0"/>
                        <a:t> ultimate [A] (layout database)</a:t>
                      </a:r>
                      <a:endParaRPr lang="en-GB" sz="1400" dirty="0"/>
                    </a:p>
                  </a:txBody>
                  <a:tcPr/>
                </a:tc>
                <a:tc>
                  <a:txBody>
                    <a:bodyPr/>
                    <a:lstStyle/>
                    <a:p>
                      <a:pPr algn="ctr"/>
                      <a:r>
                        <a:rPr lang="en-GB" sz="1400" b="1" dirty="0" smtClean="0"/>
                        <a:t>810</a:t>
                      </a:r>
                      <a:endParaRPr lang="en-GB" sz="1400" b="1" dirty="0"/>
                    </a:p>
                  </a:txBody>
                  <a:tcPr/>
                </a:tc>
                <a:tc>
                  <a:txBody>
                    <a:bodyPr/>
                    <a:lstStyle/>
                    <a:p>
                      <a:pPr algn="ctr"/>
                      <a:r>
                        <a:rPr lang="en-GB" sz="1400" b="1" dirty="0" smtClean="0"/>
                        <a:t>810</a:t>
                      </a:r>
                      <a:endParaRPr lang="en-GB" sz="1400" b="1" dirty="0"/>
                    </a:p>
                  </a:txBody>
                  <a:tcPr/>
                </a:tc>
              </a:tr>
              <a:tr h="216024">
                <a:tc>
                  <a:txBody>
                    <a:bodyPr/>
                    <a:lstStyle/>
                    <a:p>
                      <a:r>
                        <a:rPr lang="en-GB" sz="1400" dirty="0" smtClean="0"/>
                        <a:t>Voltage</a:t>
                      </a:r>
                      <a:r>
                        <a:rPr lang="en-GB" sz="1400" baseline="0" dirty="0" smtClean="0"/>
                        <a:t> I  ultimate [V]</a:t>
                      </a:r>
                      <a:endParaRPr lang="en-GB" sz="1400" dirty="0"/>
                    </a:p>
                  </a:txBody>
                  <a:tcPr/>
                </a:tc>
                <a:tc>
                  <a:txBody>
                    <a:bodyPr/>
                    <a:lstStyle/>
                    <a:p>
                      <a:pPr algn="ctr"/>
                      <a:r>
                        <a:rPr lang="en-GB" sz="1400" dirty="0" smtClean="0"/>
                        <a:t>440</a:t>
                      </a:r>
                      <a:endParaRPr lang="en-GB" sz="1400" dirty="0"/>
                    </a:p>
                  </a:txBody>
                  <a:tcPr/>
                </a:tc>
                <a:tc>
                  <a:txBody>
                    <a:bodyPr/>
                    <a:lstStyle/>
                    <a:p>
                      <a:pPr algn="ctr"/>
                      <a:r>
                        <a:rPr lang="en-GB" sz="1400" dirty="0" smtClean="0"/>
                        <a:t>700</a:t>
                      </a:r>
                      <a:endParaRPr lang="en-GB" sz="1400" dirty="0"/>
                    </a:p>
                  </a:txBody>
                  <a:tcPr/>
                </a:tc>
              </a:tr>
              <a:tr h="288032">
                <a:tc>
                  <a:txBody>
                    <a:bodyPr/>
                    <a:lstStyle/>
                    <a:p>
                      <a:r>
                        <a:rPr lang="en-GB" sz="1400" dirty="0" smtClean="0"/>
                        <a:t>I 7 </a:t>
                      </a:r>
                      <a:r>
                        <a:rPr lang="en-GB" sz="1400" dirty="0" err="1" smtClean="0"/>
                        <a:t>TeV</a:t>
                      </a:r>
                      <a:r>
                        <a:rPr lang="en-GB" sz="1400" dirty="0" smtClean="0"/>
                        <a:t>  (Fidel report)</a:t>
                      </a:r>
                      <a:endParaRPr lang="en-GB" sz="1400" dirty="0"/>
                    </a:p>
                  </a:txBody>
                  <a:tcPr/>
                </a:tc>
                <a:tc>
                  <a:txBody>
                    <a:bodyPr/>
                    <a:lstStyle/>
                    <a:p>
                      <a:pPr algn="ctr"/>
                      <a:r>
                        <a:rPr lang="en-GB" sz="1400" b="1" dirty="0" smtClean="0"/>
                        <a:t>643</a:t>
                      </a:r>
                      <a:endParaRPr lang="en-GB" sz="1400" b="1" dirty="0"/>
                    </a:p>
                  </a:txBody>
                  <a:tcPr/>
                </a:tc>
                <a:tc>
                  <a:txBody>
                    <a:bodyPr/>
                    <a:lstStyle/>
                    <a:p>
                      <a:pPr algn="ctr"/>
                      <a:r>
                        <a:rPr lang="en-GB" sz="1400" b="1" dirty="0" smtClean="0"/>
                        <a:t>643</a:t>
                      </a:r>
                      <a:endParaRPr lang="en-GB" sz="1400" b="1" dirty="0"/>
                    </a:p>
                  </a:txBody>
                  <a:tcPr/>
                </a:tc>
              </a:tr>
              <a:tr h="288032">
                <a:tc>
                  <a:txBody>
                    <a:bodyPr/>
                    <a:lstStyle/>
                    <a:p>
                      <a:r>
                        <a:rPr lang="en-GB" sz="1400" dirty="0" smtClean="0"/>
                        <a:t>Voltage</a:t>
                      </a:r>
                      <a:r>
                        <a:rPr lang="en-GB" sz="1400" baseline="0" dirty="0" smtClean="0"/>
                        <a:t> I 7 </a:t>
                      </a:r>
                      <a:r>
                        <a:rPr lang="en-GB" sz="1400" baseline="0" dirty="0" err="1" smtClean="0"/>
                        <a:t>TeV</a:t>
                      </a:r>
                      <a:endParaRPr lang="en-GB" sz="1400" dirty="0"/>
                    </a:p>
                  </a:txBody>
                  <a:tcPr/>
                </a:tc>
                <a:tc>
                  <a:txBody>
                    <a:bodyPr/>
                    <a:lstStyle/>
                    <a:p>
                      <a:pPr algn="ctr"/>
                      <a:r>
                        <a:rPr lang="en-GB" sz="1400" dirty="0" smtClean="0"/>
                        <a:t>350</a:t>
                      </a:r>
                      <a:endParaRPr lang="en-GB" sz="1400" dirty="0"/>
                    </a:p>
                  </a:txBody>
                  <a:tcPr/>
                </a:tc>
                <a:tc>
                  <a:txBody>
                    <a:bodyPr/>
                    <a:lstStyle/>
                    <a:p>
                      <a:pPr algn="ctr"/>
                      <a:r>
                        <a:rPr lang="en-GB" sz="1400" dirty="0" smtClean="0"/>
                        <a:t>556</a:t>
                      </a:r>
                      <a:endParaRPr lang="en-GB" sz="1400" dirty="0"/>
                    </a:p>
                  </a:txBody>
                  <a:tcPr/>
                </a:tc>
              </a:tr>
              <a:tr h="276200">
                <a:tc>
                  <a:txBody>
                    <a:bodyPr/>
                    <a:lstStyle/>
                    <a:p>
                      <a:r>
                        <a:rPr lang="en-GB" sz="1400" baseline="0" dirty="0" smtClean="0"/>
                        <a:t>Number magnet in series in circuit</a:t>
                      </a:r>
                      <a:endParaRPr lang="en-GB" sz="1400" dirty="0"/>
                    </a:p>
                  </a:txBody>
                  <a:tcPr/>
                </a:tc>
                <a:tc>
                  <a:txBody>
                    <a:bodyPr/>
                    <a:lstStyle/>
                    <a:p>
                      <a:pPr algn="ctr"/>
                      <a:r>
                        <a:rPr lang="en-GB" sz="1400" dirty="0" smtClean="0"/>
                        <a:t>8</a:t>
                      </a:r>
                      <a:endParaRPr lang="en-GB" sz="1400" dirty="0"/>
                    </a:p>
                  </a:txBody>
                  <a:tcPr/>
                </a:tc>
                <a:tc>
                  <a:txBody>
                    <a:bodyPr/>
                    <a:lstStyle/>
                    <a:p>
                      <a:pPr algn="ctr"/>
                      <a:r>
                        <a:rPr lang="en-GB" sz="1400" dirty="0" smtClean="0"/>
                        <a:t>12</a:t>
                      </a:r>
                      <a:endParaRPr lang="en-GB" sz="1400" dirty="0"/>
                    </a:p>
                  </a:txBody>
                  <a:tcPr/>
                </a:tc>
              </a:tr>
              <a:tr h="193392">
                <a:tc>
                  <a:txBody>
                    <a:bodyPr/>
                    <a:lstStyle/>
                    <a:p>
                      <a:r>
                        <a:rPr lang="en-US" sz="1400" dirty="0" smtClean="0"/>
                        <a:t>Turn/magnet</a:t>
                      </a:r>
                      <a:endParaRPr lang="en-GB" sz="1400" dirty="0"/>
                    </a:p>
                  </a:txBody>
                  <a:tcPr/>
                </a:tc>
                <a:tc gridSpan="2">
                  <a:txBody>
                    <a:bodyPr/>
                    <a:lstStyle/>
                    <a:p>
                      <a:pPr algn="ctr"/>
                      <a:r>
                        <a:rPr lang="en-GB" sz="1400" dirty="0" smtClean="0"/>
                        <a:t>84</a:t>
                      </a:r>
                      <a:endParaRPr lang="en-GB" sz="1400" dirty="0"/>
                    </a:p>
                  </a:txBody>
                  <a:tcPr/>
                </a:tc>
                <a:tc hMerge="1">
                  <a:txBody>
                    <a:bodyPr/>
                    <a:lstStyle/>
                    <a:p>
                      <a:endParaRPr lang="en-GB"/>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Estimated </a:t>
                      </a:r>
                      <a:r>
                        <a:rPr lang="en-GB" sz="1400" baseline="0" dirty="0" smtClean="0"/>
                        <a:t> ultimate</a:t>
                      </a:r>
                      <a:r>
                        <a:rPr lang="en-GB" sz="1400" dirty="0" smtClean="0"/>
                        <a:t> inter-turn voltage [V] </a:t>
                      </a:r>
                    </a:p>
                  </a:txBody>
                  <a:tcPr/>
                </a:tc>
                <a:tc>
                  <a:txBody>
                    <a:bodyPr/>
                    <a:lstStyle/>
                    <a:p>
                      <a:pPr algn="ctr"/>
                      <a:r>
                        <a:rPr lang="en-GB" sz="1400" dirty="0" smtClean="0"/>
                        <a:t>0.65</a:t>
                      </a:r>
                      <a:endParaRPr lang="en-GB" sz="1400" dirty="0"/>
                    </a:p>
                  </a:txBody>
                  <a:tcPr/>
                </a:tc>
                <a:tc>
                  <a:txBody>
                    <a:bodyPr/>
                    <a:lstStyle/>
                    <a:p>
                      <a:pPr algn="ctr"/>
                      <a:r>
                        <a:rPr lang="en-GB" sz="1400" dirty="0" smtClean="0"/>
                        <a:t>0.7</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Estimated inter-turn voltage 7 </a:t>
                      </a:r>
                      <a:r>
                        <a:rPr lang="en-GB" sz="1400" dirty="0" err="1" smtClean="0"/>
                        <a:t>TeV</a:t>
                      </a:r>
                      <a:r>
                        <a:rPr lang="en-GB" sz="1400" dirty="0" smtClean="0"/>
                        <a:t> [V]</a:t>
                      </a:r>
                    </a:p>
                  </a:txBody>
                  <a:tcPr/>
                </a:tc>
                <a:tc>
                  <a:txBody>
                    <a:bodyPr/>
                    <a:lstStyle/>
                    <a:p>
                      <a:pPr algn="ctr"/>
                      <a:r>
                        <a:rPr lang="en-GB" sz="1400" dirty="0" smtClean="0"/>
                        <a:t>0.52</a:t>
                      </a:r>
                      <a:endParaRPr lang="en-GB" sz="1400" dirty="0"/>
                    </a:p>
                  </a:txBody>
                  <a:tcPr/>
                </a:tc>
                <a:tc>
                  <a:txBody>
                    <a:bodyPr/>
                    <a:lstStyle/>
                    <a:p>
                      <a:pPr algn="ctr"/>
                      <a:r>
                        <a:rPr lang="en-GB" sz="1400" dirty="0" smtClean="0"/>
                        <a:t>0.55</a:t>
                      </a:r>
                      <a:endParaRPr lang="en-GB" sz="1400" dirty="0"/>
                    </a:p>
                  </a:txBody>
                  <a:tcPr/>
                </a:tc>
              </a:tr>
              <a:tr h="2772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Estimated</a:t>
                      </a:r>
                      <a:r>
                        <a:rPr lang="en-GB" sz="1400" baseline="0" dirty="0" smtClean="0"/>
                        <a:t> ultimate inter layer  voltage  [V]</a:t>
                      </a:r>
                      <a:endParaRPr lang="en-GB" sz="1400" dirty="0" smtClean="0"/>
                    </a:p>
                  </a:txBody>
                  <a:tcPr/>
                </a:tc>
                <a:tc>
                  <a:txBody>
                    <a:bodyPr/>
                    <a:lstStyle/>
                    <a:p>
                      <a:pPr algn="ctr"/>
                      <a:r>
                        <a:rPr lang="en-GB" sz="1400" dirty="0" smtClean="0"/>
                        <a:t>9.2</a:t>
                      </a:r>
                      <a:endParaRPr lang="en-GB" sz="1400" dirty="0"/>
                    </a:p>
                  </a:txBody>
                  <a:tcPr/>
                </a:tc>
                <a:tc>
                  <a:txBody>
                    <a:bodyPr/>
                    <a:lstStyle/>
                    <a:p>
                      <a:pPr algn="ctr"/>
                      <a:r>
                        <a:rPr lang="en-GB" sz="1400" dirty="0" smtClean="0"/>
                        <a:t>9.7</a:t>
                      </a:r>
                      <a:endParaRPr lang="en-GB" sz="1400" dirty="0"/>
                    </a:p>
                  </a:txBody>
                  <a:tcPr/>
                </a:tc>
              </a:tr>
              <a:tr h="370840">
                <a:tc>
                  <a:txBody>
                    <a:bodyPr/>
                    <a:lstStyle/>
                    <a:p>
                      <a:r>
                        <a:rPr lang="en-GB" sz="1400" dirty="0" smtClean="0"/>
                        <a:t>Estimated</a:t>
                      </a:r>
                      <a:r>
                        <a:rPr lang="en-GB" sz="1400" baseline="0" dirty="0" smtClean="0"/>
                        <a:t> inter layer  voltage  7 </a:t>
                      </a:r>
                      <a:r>
                        <a:rPr lang="en-GB" sz="1400" baseline="0" dirty="0" err="1" smtClean="0"/>
                        <a:t>TeV</a:t>
                      </a:r>
                      <a:r>
                        <a:rPr lang="en-GB" sz="1400" baseline="0" dirty="0" smtClean="0"/>
                        <a:t> [V]</a:t>
                      </a:r>
                      <a:endParaRPr lang="en-GB" sz="1400" dirty="0"/>
                    </a:p>
                  </a:txBody>
                  <a:tcPr/>
                </a:tc>
                <a:tc>
                  <a:txBody>
                    <a:bodyPr/>
                    <a:lstStyle/>
                    <a:p>
                      <a:pPr algn="ctr"/>
                      <a:r>
                        <a:rPr lang="en-GB" sz="1400" dirty="0" smtClean="0"/>
                        <a:t>7.2</a:t>
                      </a:r>
                      <a:endParaRPr lang="en-GB" sz="1400" dirty="0"/>
                    </a:p>
                  </a:txBody>
                  <a:tcPr/>
                </a:tc>
                <a:tc>
                  <a:txBody>
                    <a:bodyPr/>
                    <a:lstStyle/>
                    <a:p>
                      <a:pPr algn="ctr"/>
                      <a:r>
                        <a:rPr lang="en-GB" sz="1400" dirty="0" smtClean="0"/>
                        <a:t>7.8</a:t>
                      </a:r>
                      <a:endParaRPr lang="en-GB" sz="1400" dirty="0"/>
                    </a:p>
                  </a:txBody>
                  <a:tcPr/>
                </a:tc>
              </a:tr>
              <a:tr h="370840">
                <a:tc>
                  <a:txBody>
                    <a:bodyPr/>
                    <a:lstStyle/>
                    <a:p>
                      <a:r>
                        <a:rPr lang="en-US" sz="1400" dirty="0" smtClean="0"/>
                        <a:t>Circuit</a:t>
                      </a:r>
                      <a:r>
                        <a:rPr lang="en-US" sz="1400" baseline="0" dirty="0" smtClean="0"/>
                        <a:t> energy ultimate [</a:t>
                      </a:r>
                      <a:r>
                        <a:rPr lang="en-US" sz="1400" baseline="0" dirty="0" err="1" smtClean="0"/>
                        <a:t>Kj</a:t>
                      </a:r>
                      <a:r>
                        <a:rPr lang="en-US" sz="1400" baseline="0" dirty="0" smtClean="0"/>
                        <a:t>]</a:t>
                      </a:r>
                      <a:endParaRPr lang="en-GB" sz="1400" dirty="0"/>
                    </a:p>
                  </a:txBody>
                  <a:tcPr/>
                </a:tc>
                <a:tc>
                  <a:txBody>
                    <a:bodyPr/>
                    <a:lstStyle/>
                    <a:p>
                      <a:pPr algn="ctr"/>
                      <a:r>
                        <a:rPr lang="en-GB" sz="1400" dirty="0" smtClean="0"/>
                        <a:t>472</a:t>
                      </a:r>
                      <a:endParaRPr lang="en-GB" sz="1400" dirty="0"/>
                    </a:p>
                  </a:txBody>
                  <a:tcPr/>
                </a:tc>
                <a:tc>
                  <a:txBody>
                    <a:bodyPr/>
                    <a:lstStyle/>
                    <a:p>
                      <a:pPr algn="ctr"/>
                      <a:r>
                        <a:rPr lang="en-GB" sz="1400" dirty="0" smtClean="0"/>
                        <a:t>793</a:t>
                      </a:r>
                      <a:endParaRPr lang="en-GB" sz="1400" dirty="0"/>
                    </a:p>
                  </a:txBody>
                  <a:tcPr/>
                </a:tc>
              </a:tr>
              <a:tr h="300072">
                <a:tc>
                  <a:txBody>
                    <a:bodyPr/>
                    <a:lstStyle/>
                    <a:p>
                      <a:r>
                        <a:rPr lang="en-US" sz="1400" dirty="0" smtClean="0"/>
                        <a:t>Circuit energy 7 </a:t>
                      </a:r>
                      <a:r>
                        <a:rPr lang="en-US" sz="1400" dirty="0" err="1" smtClean="0"/>
                        <a:t>TeV</a:t>
                      </a:r>
                      <a:r>
                        <a:rPr lang="en-US" sz="1400" dirty="0" smtClean="0"/>
                        <a:t> [</a:t>
                      </a:r>
                      <a:r>
                        <a:rPr lang="en-US" sz="1400" dirty="0" err="1" smtClean="0"/>
                        <a:t>Kj</a:t>
                      </a:r>
                      <a:r>
                        <a:rPr lang="en-US" sz="1400" dirty="0" smtClean="0"/>
                        <a:t>]</a:t>
                      </a:r>
                      <a:endParaRPr lang="en-GB" sz="1400" dirty="0"/>
                    </a:p>
                  </a:txBody>
                  <a:tcPr/>
                </a:tc>
                <a:tc>
                  <a:txBody>
                    <a:bodyPr/>
                    <a:lstStyle/>
                    <a:p>
                      <a:pPr algn="ctr"/>
                      <a:r>
                        <a:rPr lang="en-GB" sz="1400" dirty="0" smtClean="0"/>
                        <a:t>297</a:t>
                      </a:r>
                      <a:endParaRPr lang="en-GB" sz="1400" dirty="0"/>
                    </a:p>
                  </a:txBody>
                  <a:tcPr/>
                </a:tc>
                <a:tc>
                  <a:txBody>
                    <a:bodyPr/>
                    <a:lstStyle/>
                    <a:p>
                      <a:pPr algn="ctr"/>
                      <a:r>
                        <a:rPr lang="en-GB" sz="1400" dirty="0" smtClean="0"/>
                        <a:t>500</a:t>
                      </a:r>
                      <a:endParaRPr lang="en-GB" sz="1400" dirty="0"/>
                    </a:p>
                  </a:txBody>
                  <a:tcPr/>
                </a:tc>
              </a:tr>
              <a:tr h="361280">
                <a:tc>
                  <a:txBody>
                    <a:bodyPr/>
                    <a:lstStyle/>
                    <a:p>
                      <a:r>
                        <a:rPr lang="en-GB" sz="1400" dirty="0" smtClean="0"/>
                        <a:t>Insulation </a:t>
                      </a:r>
                      <a:r>
                        <a:rPr lang="en-GB" sz="1400" baseline="0" dirty="0" smtClean="0"/>
                        <a:t> inter turn [mm]</a:t>
                      </a:r>
                      <a:endParaRPr lang="en-GB" sz="1400" dirty="0"/>
                    </a:p>
                  </a:txBody>
                  <a:tcPr/>
                </a:tc>
                <a:tc gridSpan="2">
                  <a:txBody>
                    <a:bodyPr/>
                    <a:lstStyle/>
                    <a:p>
                      <a:pPr algn="ctr"/>
                      <a:r>
                        <a:rPr lang="en-GB" sz="1400" dirty="0" smtClean="0"/>
                        <a:t>2X(2X0.15)=0.6 glass</a:t>
                      </a:r>
                      <a:r>
                        <a:rPr lang="en-GB" sz="1400" baseline="0" dirty="0" smtClean="0"/>
                        <a:t> tape</a:t>
                      </a:r>
                      <a:endParaRPr lang="en-GB" sz="1400" dirty="0"/>
                    </a:p>
                  </a:txBody>
                  <a:tcPr/>
                </a:tc>
                <a:tc hMerge="1">
                  <a:txBody>
                    <a:bodyPr/>
                    <a:lstStyle/>
                    <a:p>
                      <a:pPr algn="ctr"/>
                      <a:endParaRPr lang="en-GB" sz="1000" dirty="0"/>
                    </a:p>
                  </a:txBody>
                  <a:tcPr/>
                </a:tc>
              </a:tr>
              <a:tr h="370840">
                <a:tc>
                  <a:txBody>
                    <a:bodyPr/>
                    <a:lstStyle/>
                    <a:p>
                      <a:r>
                        <a:rPr lang="en-GB" sz="1400" dirty="0" smtClean="0"/>
                        <a:t>Insulation</a:t>
                      </a:r>
                      <a:r>
                        <a:rPr lang="en-GB" sz="1400" baseline="0" dirty="0" smtClean="0"/>
                        <a:t>  inter  layer [mm]</a:t>
                      </a:r>
                      <a:endParaRPr lang="en-GB" sz="1400" dirty="0"/>
                    </a:p>
                  </a:txBody>
                  <a:tcPr/>
                </a:tc>
                <a:tc gridSpan="2">
                  <a:txBody>
                    <a:bodyPr/>
                    <a:lstStyle/>
                    <a:p>
                      <a:pPr algn="ctr"/>
                      <a:r>
                        <a:rPr lang="en-GB" sz="1400" dirty="0" smtClean="0"/>
                        <a:t>2X(2X0.15)+2X(2X0.15)+1(glass cloth) =1.6 glass tape</a:t>
                      </a:r>
                      <a:endParaRPr lang="en-GB" sz="1400" dirty="0"/>
                    </a:p>
                  </a:txBody>
                  <a:tcPr/>
                </a:tc>
                <a:tc hMerge="1">
                  <a:txBody>
                    <a:bodyPr/>
                    <a:lstStyle/>
                    <a:p>
                      <a:pPr algn="ctr"/>
                      <a:endParaRPr lang="en-GB" sz="1000" dirty="0"/>
                    </a:p>
                  </a:txBody>
                  <a:tcPr/>
                </a:tc>
              </a:tr>
              <a:tr h="255632">
                <a:tc>
                  <a:txBody>
                    <a:bodyPr/>
                    <a:lstStyle/>
                    <a:p>
                      <a:r>
                        <a:rPr lang="en-GB" sz="1400" dirty="0" smtClean="0"/>
                        <a:t>Ground insulation</a:t>
                      </a:r>
                      <a:endParaRPr lang="en-GB" sz="1400" dirty="0"/>
                    </a:p>
                  </a:txBody>
                  <a:tcPr/>
                </a:tc>
                <a:tc gridSpan="2">
                  <a:txBody>
                    <a:bodyPr/>
                    <a:lstStyle/>
                    <a:p>
                      <a:pPr algn="ctr"/>
                      <a:r>
                        <a:rPr lang="en-GB" sz="1400" dirty="0" smtClean="0"/>
                        <a:t>2X(2X0.15)+1.5(0.15Xx)=1.8 glass tape</a:t>
                      </a:r>
                      <a:endParaRPr lang="en-GB" sz="1400" dirty="0"/>
                    </a:p>
                  </a:txBody>
                  <a:tcPr/>
                </a:tc>
                <a:tc hMerge="1">
                  <a:txBody>
                    <a:bodyPr/>
                    <a:lstStyle/>
                    <a:p>
                      <a:endParaRPr lang="en-GB"/>
                    </a:p>
                  </a:txBody>
                  <a:tcPr/>
                </a:tc>
              </a:tr>
              <a:tr h="310624">
                <a:tc>
                  <a:txBody>
                    <a:bodyPr/>
                    <a:lstStyle/>
                    <a:p>
                      <a:r>
                        <a:rPr lang="en-GB" sz="1400" dirty="0" smtClean="0"/>
                        <a:t>Resin used</a:t>
                      </a:r>
                      <a:endParaRPr lang="en-GB" sz="1400" dirty="0"/>
                    </a:p>
                  </a:txBody>
                  <a:tcPr/>
                </a:tc>
                <a:tc gridSpan="2">
                  <a:txBody>
                    <a:bodyPr/>
                    <a:lstStyle/>
                    <a:p>
                      <a:r>
                        <a:rPr lang="en-GB" sz="1400" dirty="0" smtClean="0"/>
                        <a:t>EPC-1: </a:t>
                      </a:r>
                      <a:r>
                        <a:rPr lang="it-IT" sz="1400" kern="1200" dirty="0" smtClean="0">
                          <a:solidFill>
                            <a:schemeClr val="dk1"/>
                          </a:solidFill>
                          <a:effectLst/>
                          <a:latin typeface="+mn-lt"/>
                          <a:ea typeface="+mn-ea"/>
                          <a:cs typeface="+mn-cs"/>
                        </a:rPr>
                        <a:t>resin ED-16 100</a:t>
                      </a:r>
                      <a:r>
                        <a:rPr lang="en-GB" sz="1400" kern="1200" baseline="0" dirty="0" smtClean="0">
                          <a:solidFill>
                            <a:schemeClr val="dk1"/>
                          </a:solidFill>
                          <a:effectLst/>
                          <a:latin typeface="+mn-lt"/>
                          <a:ea typeface="+mn-ea"/>
                          <a:cs typeface="+mn-cs"/>
                        </a:rPr>
                        <a:t> </a:t>
                      </a:r>
                      <a:r>
                        <a:rPr lang="it-IT" sz="1400" kern="1200" dirty="0" smtClean="0">
                          <a:solidFill>
                            <a:schemeClr val="dk1"/>
                          </a:solidFill>
                          <a:effectLst/>
                          <a:latin typeface="+mn-lt"/>
                          <a:ea typeface="+mn-ea"/>
                          <a:cs typeface="+mn-cs"/>
                        </a:rPr>
                        <a:t>Hardener MA 2.28 </a:t>
                      </a:r>
                      <a:r>
                        <a:rPr lang="en-GB" sz="1400" kern="1200" dirty="0" smtClean="0">
                          <a:solidFill>
                            <a:schemeClr val="dk1"/>
                          </a:solidFill>
                          <a:effectLst/>
                          <a:latin typeface="+mn-lt"/>
                          <a:ea typeface="+mn-ea"/>
                          <a:cs typeface="+mn-cs"/>
                        </a:rPr>
                        <a:t></a:t>
                      </a:r>
                      <a:r>
                        <a:rPr lang="it-IT" sz="1400" kern="1200" dirty="0" smtClean="0">
                          <a:solidFill>
                            <a:schemeClr val="dk1"/>
                          </a:solidFill>
                          <a:effectLst/>
                          <a:latin typeface="+mn-lt"/>
                          <a:ea typeface="+mn-ea"/>
                          <a:cs typeface="+mn-cs"/>
                        </a:rPr>
                        <a:t> K</a:t>
                      </a:r>
                      <a:r>
                        <a:rPr lang="en-GB" sz="1400" kern="1200" baseline="0" dirty="0" smtClean="0">
                          <a:solidFill>
                            <a:schemeClr val="dk1"/>
                          </a:solidFill>
                          <a:effectLst/>
                          <a:latin typeface="+mn-lt"/>
                          <a:ea typeface="+mn-ea"/>
                          <a:cs typeface="+mn-cs"/>
                        </a:rPr>
                        <a:t> </a:t>
                      </a:r>
                      <a:r>
                        <a:rPr lang="it-IT" sz="1400" kern="1200" dirty="0" smtClean="0">
                          <a:solidFill>
                            <a:schemeClr val="dk1"/>
                          </a:solidFill>
                          <a:effectLst/>
                          <a:latin typeface="+mn-lt"/>
                          <a:ea typeface="+mn-ea"/>
                          <a:cs typeface="+mn-cs"/>
                        </a:rPr>
                        <a:t>Plasticizer MGF-9 20</a:t>
                      </a:r>
                      <a:r>
                        <a:rPr lang="en-GB" sz="1400" kern="1200" baseline="0" dirty="0" smtClean="0">
                          <a:solidFill>
                            <a:schemeClr val="dk1"/>
                          </a:solidFill>
                          <a:effectLst/>
                          <a:latin typeface="+mn-lt"/>
                          <a:ea typeface="+mn-ea"/>
                          <a:cs typeface="+mn-cs"/>
                        </a:rPr>
                        <a:t> </a:t>
                      </a:r>
                      <a:r>
                        <a:rPr lang="it-IT" sz="1400" kern="1200" dirty="0" smtClean="0">
                          <a:solidFill>
                            <a:schemeClr val="dk1"/>
                          </a:solidFill>
                          <a:effectLst/>
                          <a:latin typeface="+mn-lt"/>
                          <a:ea typeface="+mn-ea"/>
                          <a:cs typeface="+mn-cs"/>
                        </a:rPr>
                        <a:t>TEa accelerant 0.5</a:t>
                      </a:r>
                      <a:endParaRPr lang="en-GB" sz="1400" kern="1200" dirty="0" smtClean="0">
                        <a:solidFill>
                          <a:schemeClr val="dk1"/>
                        </a:solidFill>
                        <a:effectLst/>
                        <a:latin typeface="+mn-lt"/>
                        <a:ea typeface="+mn-ea"/>
                        <a:cs typeface="+mn-cs"/>
                      </a:endParaRPr>
                    </a:p>
                  </a:txBody>
                  <a:tcPr/>
                </a:tc>
                <a:tc hMerge="1">
                  <a:txBody>
                    <a:bodyPr/>
                    <a:lstStyle/>
                    <a:p>
                      <a:endParaRPr lang="en-GB"/>
                    </a:p>
                  </a:txBody>
                  <a:tcPr/>
                </a:tc>
              </a:tr>
              <a:tr h="216024">
                <a:tc>
                  <a:txBody>
                    <a:bodyPr/>
                    <a:lstStyle/>
                    <a:p>
                      <a:r>
                        <a:rPr lang="en-GB" sz="1400" dirty="0" smtClean="0"/>
                        <a:t>Dielectric resin</a:t>
                      </a:r>
                      <a:endParaRPr lang="en-GB" sz="1400" dirty="0"/>
                    </a:p>
                  </a:txBody>
                  <a:tcPr/>
                </a:tc>
                <a:tc gridSpan="2">
                  <a:txBody>
                    <a:bodyPr/>
                    <a:lstStyle/>
                    <a:p>
                      <a:pPr algn="ctr"/>
                      <a:r>
                        <a:rPr lang="en-GB" sz="1400" dirty="0" err="1" smtClean="0"/>
                        <a:t>Unknwown</a:t>
                      </a:r>
                      <a:r>
                        <a:rPr lang="en-GB" sz="1400" baseline="0" dirty="0" smtClean="0"/>
                        <a:t> </a:t>
                      </a:r>
                      <a:r>
                        <a:rPr lang="en-GB" sz="1400" dirty="0" smtClean="0"/>
                        <a:t>(&gt;&gt;15kV/mm)</a:t>
                      </a:r>
                      <a:endParaRPr lang="en-GB" sz="1400" dirty="0"/>
                    </a:p>
                  </a:txBody>
                  <a:tcPr/>
                </a:tc>
                <a:tc hMerge="1">
                  <a:txBody>
                    <a:bodyPr/>
                    <a:lstStyle/>
                    <a:p>
                      <a:endParaRPr lang="en-GB"/>
                    </a:p>
                  </a:txBody>
                  <a:tcPr/>
                </a:tc>
              </a:tr>
            </a:tbl>
          </a:graphicData>
        </a:graphic>
      </p:graphicFrame>
      <p:sp>
        <p:nvSpPr>
          <p:cNvPr id="5" name="Rectangle 4"/>
          <p:cNvSpPr/>
          <p:nvPr/>
        </p:nvSpPr>
        <p:spPr>
          <a:xfrm>
            <a:off x="3275856" y="4797152"/>
            <a:ext cx="5184576" cy="15121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541170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lstStyle/>
          <a:p>
            <a:r>
              <a:rPr lang="en-GB" dirty="0" smtClean="0"/>
              <a:t>Conclusion II</a:t>
            </a:r>
            <a:endParaRPr lang="en-GB" dirty="0"/>
          </a:p>
        </p:txBody>
      </p:sp>
      <p:sp>
        <p:nvSpPr>
          <p:cNvPr id="3" name="Content Placeholder 2"/>
          <p:cNvSpPr>
            <a:spLocks noGrp="1"/>
          </p:cNvSpPr>
          <p:nvPr>
            <p:ph idx="1"/>
          </p:nvPr>
        </p:nvSpPr>
        <p:spPr>
          <a:xfrm>
            <a:off x="0" y="1124744"/>
            <a:ext cx="9108504" cy="5001419"/>
          </a:xfrm>
        </p:spPr>
        <p:txBody>
          <a:bodyPr>
            <a:normAutofit/>
          </a:bodyPr>
          <a:lstStyle/>
          <a:p>
            <a:r>
              <a:rPr lang="en-GB" dirty="0" smtClean="0"/>
              <a:t>The proposed screen allow reducing of a factor 3 the dose and limit the number of magnet at risk or surely damaged, see previous slides.  </a:t>
            </a:r>
            <a:r>
              <a:rPr lang="en-GB" u="sng" dirty="0" smtClean="0"/>
              <a:t>Hp. to achieve the same reduction factor on the spacers</a:t>
            </a:r>
            <a:endParaRPr lang="en-GB" u="sng" dirty="0"/>
          </a:p>
          <a:p>
            <a:r>
              <a:rPr lang="en-GB" dirty="0" smtClean="0"/>
              <a:t>The change of the optic in point 7 installing a long absorber is key to complete the protection</a:t>
            </a:r>
          </a:p>
          <a:p>
            <a:r>
              <a:rPr lang="en-GB" dirty="0" smtClean="0"/>
              <a:t>The lifetime of these units could be affected by the new environmental condition of point 7 not discussed here</a:t>
            </a:r>
          </a:p>
          <a:p>
            <a:pPr marL="0" indent="0">
              <a:buNone/>
            </a:pPr>
            <a:endParaRPr lang="en-GB" dirty="0" smtClean="0"/>
          </a:p>
          <a:p>
            <a:endParaRPr lang="en-GB" dirty="0" smtClean="0"/>
          </a:p>
          <a:p>
            <a:endParaRPr lang="en-GB" dirty="0"/>
          </a:p>
        </p:txBody>
      </p:sp>
    </p:spTree>
    <p:extLst>
      <p:ext uri="{BB962C8B-B14F-4D97-AF65-F5344CB8AC3E}">
        <p14:creationId xmlns:p14="http://schemas.microsoft.com/office/powerpoint/2010/main" val="90279373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908720"/>
          </a:xfrm>
        </p:spPr>
        <p:txBody>
          <a:bodyPr/>
          <a:lstStyle/>
          <a:p>
            <a:r>
              <a:rPr lang="en-GB" dirty="0" smtClean="0"/>
              <a:t>Conclusion III: actions</a:t>
            </a:r>
            <a:endParaRPr lang="en-GB" dirty="0"/>
          </a:p>
        </p:txBody>
      </p:sp>
      <p:sp>
        <p:nvSpPr>
          <p:cNvPr id="3" name="Content Placeholder 2"/>
          <p:cNvSpPr>
            <a:spLocks noGrp="1"/>
          </p:cNvSpPr>
          <p:nvPr>
            <p:ph idx="1"/>
          </p:nvPr>
        </p:nvSpPr>
        <p:spPr>
          <a:xfrm>
            <a:off x="0" y="620688"/>
            <a:ext cx="9108504" cy="6120680"/>
          </a:xfrm>
        </p:spPr>
        <p:txBody>
          <a:bodyPr>
            <a:normAutofit fontScale="70000" lnSpcReduction="20000"/>
          </a:bodyPr>
          <a:lstStyle/>
          <a:p>
            <a:r>
              <a:rPr lang="en-GB" dirty="0"/>
              <a:t>T</a:t>
            </a:r>
            <a:r>
              <a:rPr lang="en-GB" dirty="0" smtClean="0"/>
              <a:t>he proposed shielding campaign should start in LS1 for effectiveness and ALARA </a:t>
            </a:r>
          </a:p>
          <a:p>
            <a:r>
              <a:rPr lang="en-GB" dirty="0" smtClean="0"/>
              <a:t>Very high dose dosimeter shall be installed systematically in point 3 and 7 to check better benchmark computations and symmetry effect</a:t>
            </a:r>
          </a:p>
          <a:p>
            <a:r>
              <a:rPr lang="en-GB" dirty="0" smtClean="0"/>
              <a:t>A campaign of irradiation of resins shall be performed with the real used resins and the relevant fillers in order to real know when the magnet will reach damage level</a:t>
            </a:r>
          </a:p>
          <a:p>
            <a:r>
              <a:rPr lang="en-GB" dirty="0" smtClean="0"/>
              <a:t>For HL LHC 4 </a:t>
            </a:r>
            <a:r>
              <a:rPr lang="en-GB" dirty="0" smtClean="0"/>
              <a:t>MBW shall be reassembled with saddle type heads. This will solve the issue without needing special development</a:t>
            </a:r>
          </a:p>
          <a:p>
            <a:r>
              <a:rPr lang="en-GB" dirty="0" smtClean="0"/>
              <a:t>I suggest that we launch the program to build a NC magnet with extremely high radiation resistance (&gt;300 </a:t>
            </a:r>
            <a:r>
              <a:rPr lang="en-GB" dirty="0" err="1" smtClean="0"/>
              <a:t>MGy</a:t>
            </a:r>
            <a:r>
              <a:rPr lang="en-GB" dirty="0" smtClean="0"/>
              <a:t>). It is and it will be more and more needed and today we do not have it in our capabilities and it will be key for future target areas development </a:t>
            </a:r>
            <a:endParaRPr lang="en-GB" dirty="0" smtClean="0"/>
          </a:p>
          <a:p>
            <a:r>
              <a:rPr lang="en-GB" dirty="0" smtClean="0"/>
              <a:t>We </a:t>
            </a:r>
            <a:r>
              <a:rPr lang="en-GB" dirty="0" smtClean="0"/>
              <a:t> need to check</a:t>
            </a:r>
          </a:p>
          <a:p>
            <a:pPr lvl="1"/>
            <a:r>
              <a:rPr lang="en-GB" dirty="0" smtClean="0"/>
              <a:t>For HL-LHC the MBW radiation dose along the straight part of the coil</a:t>
            </a:r>
          </a:p>
          <a:p>
            <a:pPr lvl="1"/>
            <a:r>
              <a:rPr lang="en-GB" dirty="0" smtClean="0"/>
              <a:t>The level of accumulated dose of the MBXW units</a:t>
            </a:r>
          </a:p>
          <a:p>
            <a:pPr lvl="1"/>
            <a:r>
              <a:rPr lang="en-GB" dirty="0" smtClean="0"/>
              <a:t>If any </a:t>
            </a:r>
            <a:r>
              <a:rPr lang="en-GB" dirty="0" err="1" smtClean="0"/>
              <a:t>protecion</a:t>
            </a:r>
            <a:r>
              <a:rPr lang="en-GB" dirty="0" smtClean="0"/>
              <a:t> can be added to on the beam line for the MQWA.E4 in point 7 R and 7 L</a:t>
            </a:r>
          </a:p>
          <a:p>
            <a:pPr lvl="1"/>
            <a:endParaRPr lang="en-GB" dirty="0" smtClean="0"/>
          </a:p>
          <a:p>
            <a:endParaRPr lang="en-GB" dirty="0" smtClean="0"/>
          </a:p>
          <a:p>
            <a:endParaRPr lang="en-GB" dirty="0" smtClean="0"/>
          </a:p>
          <a:p>
            <a:endParaRPr lang="en-GB" dirty="0"/>
          </a:p>
        </p:txBody>
      </p:sp>
    </p:spTree>
    <p:extLst>
      <p:ext uri="{BB962C8B-B14F-4D97-AF65-F5344CB8AC3E}">
        <p14:creationId xmlns:p14="http://schemas.microsoft.com/office/powerpoint/2010/main" val="325575769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Long version</a:t>
            </a:r>
            <a:endParaRPr lang="en-GB"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27006598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37112"/>
            <a:ext cx="9144000" cy="1362075"/>
          </a:xfrm>
        </p:spPr>
        <p:txBody>
          <a:bodyPr>
            <a:noAutofit/>
          </a:bodyPr>
          <a:lstStyle/>
          <a:p>
            <a:endParaRPr lang="en-GB" sz="3000" i="1" dirty="0"/>
          </a:p>
        </p:txBody>
      </p:sp>
      <p:sp>
        <p:nvSpPr>
          <p:cNvPr id="3" name="Text Placeholder 2"/>
          <p:cNvSpPr>
            <a:spLocks noGrp="1"/>
          </p:cNvSpPr>
          <p:nvPr>
            <p:ph type="body" idx="1"/>
          </p:nvPr>
        </p:nvSpPr>
        <p:spPr/>
        <p:txBody>
          <a:bodyPr>
            <a:normAutofit/>
          </a:bodyPr>
          <a:lstStyle/>
          <a:p>
            <a:r>
              <a:rPr lang="en-GB" sz="5000" b="1" dirty="0" smtClean="0"/>
              <a:t>The doses</a:t>
            </a:r>
            <a:endParaRPr lang="en-GB" sz="5000" b="1" dirty="0"/>
          </a:p>
        </p:txBody>
      </p:sp>
    </p:spTree>
    <p:extLst>
      <p:ext uri="{BB962C8B-B14F-4D97-AF65-F5344CB8AC3E}">
        <p14:creationId xmlns:p14="http://schemas.microsoft.com/office/powerpoint/2010/main" val="38857073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864096"/>
          </a:xfrm>
        </p:spPr>
        <p:txBody>
          <a:bodyPr>
            <a:normAutofit/>
          </a:bodyPr>
          <a:lstStyle/>
          <a:p>
            <a:r>
              <a:rPr lang="en-GB" dirty="0" smtClean="0"/>
              <a:t>Dose evaluation process for each point</a:t>
            </a:r>
            <a:endParaRPr lang="en-GB" dirty="0"/>
          </a:p>
        </p:txBody>
      </p:sp>
      <p:sp>
        <p:nvSpPr>
          <p:cNvPr id="4" name="Rectangle 3"/>
          <p:cNvSpPr/>
          <p:nvPr/>
        </p:nvSpPr>
        <p:spPr>
          <a:xfrm>
            <a:off x="3203848" y="764704"/>
            <a:ext cx="309634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smtClean="0"/>
              <a:t>Fluka</a:t>
            </a:r>
            <a:r>
              <a:rPr lang="en-GB" dirty="0" smtClean="0"/>
              <a:t> model results with </a:t>
            </a:r>
            <a:r>
              <a:rPr lang="en-GB" dirty="0"/>
              <a:t>1.15  10</a:t>
            </a:r>
            <a:r>
              <a:rPr lang="en-GB" baseline="30000" dirty="0"/>
              <a:t>16</a:t>
            </a:r>
            <a:r>
              <a:rPr lang="en-GB" dirty="0"/>
              <a:t> </a:t>
            </a:r>
            <a:r>
              <a:rPr lang="en-GB" dirty="0" smtClean="0"/>
              <a:t>p lost </a:t>
            </a:r>
            <a:r>
              <a:rPr lang="en-GB" b="1" dirty="0" smtClean="0"/>
              <a:t>per interaction point</a:t>
            </a:r>
            <a:r>
              <a:rPr lang="en-GB" dirty="0" smtClean="0"/>
              <a:t> E 6.5 </a:t>
            </a:r>
            <a:r>
              <a:rPr lang="en-GB" dirty="0" err="1" smtClean="0"/>
              <a:t>TeV</a:t>
            </a:r>
            <a:r>
              <a:rPr lang="en-GB" dirty="0" smtClean="0"/>
              <a:t>.</a:t>
            </a:r>
            <a:endParaRPr lang="en-GB" dirty="0"/>
          </a:p>
        </p:txBody>
      </p:sp>
      <p:sp>
        <p:nvSpPr>
          <p:cNvPr id="5" name="Rectangle 4"/>
          <p:cNvSpPr/>
          <p:nvPr/>
        </p:nvSpPr>
        <p:spPr>
          <a:xfrm>
            <a:off x="3203848" y="1916832"/>
            <a:ext cx="309634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Scale to 7 </a:t>
            </a:r>
            <a:r>
              <a:rPr lang="en-GB" dirty="0" err="1" smtClean="0"/>
              <a:t>TeV</a:t>
            </a:r>
            <a:r>
              <a:rPr lang="en-GB" dirty="0" smtClean="0"/>
              <a:t> (linearly) </a:t>
            </a:r>
            <a:endParaRPr lang="en-GB" dirty="0"/>
          </a:p>
        </p:txBody>
      </p:sp>
      <p:sp>
        <p:nvSpPr>
          <p:cNvPr id="7" name="Rectangle 6"/>
          <p:cNvSpPr/>
          <p:nvPr/>
        </p:nvSpPr>
        <p:spPr>
          <a:xfrm>
            <a:off x="3203848" y="2708920"/>
            <a:ext cx="309634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Scale to the dosimeter readings as benchmark (TS2) </a:t>
            </a:r>
            <a:endParaRPr lang="en-GB" dirty="0"/>
          </a:p>
        </p:txBody>
      </p:sp>
      <p:sp>
        <p:nvSpPr>
          <p:cNvPr id="9" name="Rectangle 8"/>
          <p:cNvSpPr/>
          <p:nvPr/>
        </p:nvSpPr>
        <p:spPr>
          <a:xfrm>
            <a:off x="3203848" y="4149080"/>
            <a:ext cx="309634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Scale to the increase slope dose/luminosity after TS2 </a:t>
            </a:r>
          </a:p>
        </p:txBody>
      </p:sp>
      <p:sp>
        <p:nvSpPr>
          <p:cNvPr id="10" name="Rectangle 9"/>
          <p:cNvSpPr/>
          <p:nvPr/>
        </p:nvSpPr>
        <p:spPr>
          <a:xfrm>
            <a:off x="3203848" y="4941168"/>
            <a:ext cx="3096344"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Normalise to a total losses (adding the 2 points) of </a:t>
            </a:r>
            <a:r>
              <a:rPr lang="en-GB" dirty="0"/>
              <a:t>1.15  10</a:t>
            </a:r>
            <a:r>
              <a:rPr lang="en-GB" baseline="30000" dirty="0"/>
              <a:t>16</a:t>
            </a:r>
            <a:r>
              <a:rPr lang="en-GB" dirty="0" smtClean="0"/>
              <a:t>  </a:t>
            </a:r>
            <a:endParaRPr lang="en-GB" dirty="0"/>
          </a:p>
        </p:txBody>
      </p:sp>
      <p:sp>
        <p:nvSpPr>
          <p:cNvPr id="11" name="Rectangle 10"/>
          <p:cNvSpPr/>
          <p:nvPr/>
        </p:nvSpPr>
        <p:spPr>
          <a:xfrm>
            <a:off x="3203848" y="6093296"/>
            <a:ext cx="309634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Scale to the Left and Right using RP survey</a:t>
            </a:r>
            <a:endParaRPr lang="en-GB" dirty="0"/>
          </a:p>
        </p:txBody>
      </p:sp>
      <p:cxnSp>
        <p:nvCxnSpPr>
          <p:cNvPr id="13" name="Straight Arrow Connector 12"/>
          <p:cNvCxnSpPr>
            <a:stCxn id="4" idx="2"/>
            <a:endCxn id="5" idx="0"/>
          </p:cNvCxnSpPr>
          <p:nvPr/>
        </p:nvCxnSpPr>
        <p:spPr>
          <a:xfrm>
            <a:off x="4752020" y="1772816"/>
            <a:ext cx="0"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5" idx="2"/>
            <a:endCxn id="7" idx="0"/>
          </p:cNvCxnSpPr>
          <p:nvPr/>
        </p:nvCxnSpPr>
        <p:spPr>
          <a:xfrm>
            <a:off x="4752020" y="2492896"/>
            <a:ext cx="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904420" y="2861320"/>
            <a:ext cx="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39" idx="2"/>
            <a:endCxn id="9" idx="0"/>
          </p:cNvCxnSpPr>
          <p:nvPr/>
        </p:nvCxnSpPr>
        <p:spPr>
          <a:xfrm>
            <a:off x="4752020" y="4005064"/>
            <a:ext cx="0"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9" idx="2"/>
            <a:endCxn id="10" idx="0"/>
          </p:cNvCxnSpPr>
          <p:nvPr/>
        </p:nvCxnSpPr>
        <p:spPr>
          <a:xfrm>
            <a:off x="4752020" y="4725144"/>
            <a:ext cx="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0" idx="2"/>
            <a:endCxn id="11" idx="0"/>
          </p:cNvCxnSpPr>
          <p:nvPr/>
        </p:nvCxnSpPr>
        <p:spPr>
          <a:xfrm>
            <a:off x="4752020" y="5877272"/>
            <a:ext cx="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611560" y="692696"/>
            <a:ext cx="1656184" cy="57606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IP 3</a:t>
            </a:r>
            <a:endParaRPr lang="en-GB" dirty="0"/>
          </a:p>
        </p:txBody>
      </p:sp>
      <p:sp>
        <p:nvSpPr>
          <p:cNvPr id="30" name="Rectangle 29"/>
          <p:cNvSpPr/>
          <p:nvPr/>
        </p:nvSpPr>
        <p:spPr>
          <a:xfrm>
            <a:off x="7092280" y="764704"/>
            <a:ext cx="1656184" cy="57606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IP 7</a:t>
            </a:r>
            <a:endParaRPr lang="en-GB" dirty="0"/>
          </a:p>
        </p:txBody>
      </p:sp>
      <p:sp>
        <p:nvSpPr>
          <p:cNvPr id="31" name="Rectangle 30"/>
          <p:cNvSpPr/>
          <p:nvPr/>
        </p:nvSpPr>
        <p:spPr>
          <a:xfrm>
            <a:off x="7084991" y="1916832"/>
            <a:ext cx="1656184" cy="57606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1.077</a:t>
            </a:r>
            <a:endParaRPr lang="en-GB" dirty="0"/>
          </a:p>
        </p:txBody>
      </p:sp>
      <p:sp>
        <p:nvSpPr>
          <p:cNvPr id="32" name="Rectangle 31"/>
          <p:cNvSpPr/>
          <p:nvPr/>
        </p:nvSpPr>
        <p:spPr>
          <a:xfrm>
            <a:off x="611560" y="1916832"/>
            <a:ext cx="1656184" cy="57606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 </a:t>
            </a:r>
          </a:p>
          <a:p>
            <a:pPr algn="ctr"/>
            <a:r>
              <a:rPr lang="en-GB" sz="1000" dirty="0" smtClean="0"/>
              <a:t>(</a:t>
            </a:r>
            <a:r>
              <a:rPr lang="en-GB" sz="1000" dirty="0" err="1" smtClean="0"/>
              <a:t>Fluka</a:t>
            </a:r>
            <a:r>
              <a:rPr lang="en-GB" sz="1000" dirty="0" smtClean="0"/>
              <a:t> </a:t>
            </a:r>
            <a:r>
              <a:rPr lang="en-GB" sz="1000" dirty="0" err="1" smtClean="0"/>
              <a:t>esti</a:t>
            </a:r>
            <a:r>
              <a:rPr lang="en-GB" sz="1000" dirty="0" smtClean="0"/>
              <a:t>. already 7 </a:t>
            </a:r>
            <a:r>
              <a:rPr lang="en-GB" sz="1000" dirty="0" err="1" smtClean="0"/>
              <a:t>TeV</a:t>
            </a:r>
            <a:r>
              <a:rPr lang="en-GB" sz="1000" dirty="0" smtClean="0"/>
              <a:t>)</a:t>
            </a:r>
            <a:endParaRPr lang="en-GB" sz="1000" dirty="0"/>
          </a:p>
        </p:txBody>
      </p:sp>
      <p:sp>
        <p:nvSpPr>
          <p:cNvPr id="33" name="Rectangle 32"/>
          <p:cNvSpPr/>
          <p:nvPr/>
        </p:nvSpPr>
        <p:spPr>
          <a:xfrm>
            <a:off x="7084991" y="2708920"/>
            <a:ext cx="1656184" cy="57606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1</a:t>
            </a:r>
          </a:p>
        </p:txBody>
      </p:sp>
      <p:sp>
        <p:nvSpPr>
          <p:cNvPr id="35" name="Rectangle 34"/>
          <p:cNvSpPr/>
          <p:nvPr/>
        </p:nvSpPr>
        <p:spPr>
          <a:xfrm>
            <a:off x="611560" y="2636912"/>
            <a:ext cx="1656184" cy="57606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a:t>
            </a:r>
            <a:endParaRPr lang="en-GB" dirty="0"/>
          </a:p>
        </p:txBody>
      </p:sp>
      <p:sp>
        <p:nvSpPr>
          <p:cNvPr id="39" name="Rectangle 38"/>
          <p:cNvSpPr/>
          <p:nvPr/>
        </p:nvSpPr>
        <p:spPr>
          <a:xfrm>
            <a:off x="3203848" y="3429000"/>
            <a:ext cx="309634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Scale to the LS1, LS2  LS3 and HL-LHC integrated luminosity </a:t>
            </a:r>
          </a:p>
        </p:txBody>
      </p:sp>
      <p:cxnSp>
        <p:nvCxnSpPr>
          <p:cNvPr id="41" name="Straight Arrow Connector 40"/>
          <p:cNvCxnSpPr>
            <a:stCxn id="7" idx="2"/>
            <a:endCxn id="39" idx="0"/>
          </p:cNvCxnSpPr>
          <p:nvPr/>
        </p:nvCxnSpPr>
        <p:spPr>
          <a:xfrm>
            <a:off x="4752020" y="3284984"/>
            <a:ext cx="0"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611560" y="3429000"/>
            <a:ext cx="1656184" cy="57606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150 fb</a:t>
            </a:r>
            <a:r>
              <a:rPr lang="en-GB" sz="1400" baseline="30000" dirty="0"/>
              <a:t>-1</a:t>
            </a:r>
            <a:r>
              <a:rPr lang="en-GB" sz="1400" dirty="0"/>
              <a:t> -&gt;3</a:t>
            </a:r>
          </a:p>
          <a:p>
            <a:pPr algn="ctr"/>
            <a:r>
              <a:rPr lang="en-GB" sz="1400" dirty="0"/>
              <a:t>350 fb</a:t>
            </a:r>
            <a:r>
              <a:rPr lang="en-GB" sz="1400" baseline="30000" dirty="0"/>
              <a:t>-1 </a:t>
            </a:r>
            <a:r>
              <a:rPr lang="en-GB" sz="1400" dirty="0"/>
              <a:t>-&gt; 7</a:t>
            </a:r>
          </a:p>
          <a:p>
            <a:pPr algn="ctr"/>
            <a:r>
              <a:rPr lang="en-GB" sz="1400" dirty="0"/>
              <a:t>3000 fb</a:t>
            </a:r>
            <a:r>
              <a:rPr lang="en-GB" sz="1400" baseline="30000" dirty="0"/>
              <a:t>-1</a:t>
            </a:r>
            <a:r>
              <a:rPr lang="en-GB" sz="1400" dirty="0"/>
              <a:t> -&gt;</a:t>
            </a:r>
            <a:r>
              <a:rPr lang="en-GB" sz="1400" dirty="0" smtClean="0"/>
              <a:t>60</a:t>
            </a:r>
            <a:endParaRPr lang="en-GB" sz="1400" dirty="0"/>
          </a:p>
        </p:txBody>
      </p:sp>
      <p:sp>
        <p:nvSpPr>
          <p:cNvPr id="46" name="Rectangle 45"/>
          <p:cNvSpPr/>
          <p:nvPr/>
        </p:nvSpPr>
        <p:spPr>
          <a:xfrm>
            <a:off x="7112929" y="3464906"/>
            <a:ext cx="1656184" cy="57606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150 fb</a:t>
            </a:r>
            <a:r>
              <a:rPr lang="en-GB" sz="1400" baseline="30000" dirty="0"/>
              <a:t>-1</a:t>
            </a:r>
            <a:r>
              <a:rPr lang="en-GB" sz="1400" dirty="0"/>
              <a:t> -&gt;3</a:t>
            </a:r>
          </a:p>
          <a:p>
            <a:pPr algn="ctr"/>
            <a:r>
              <a:rPr lang="en-GB" sz="1400" dirty="0"/>
              <a:t>350 fb</a:t>
            </a:r>
            <a:r>
              <a:rPr lang="en-GB" sz="1400" baseline="30000" dirty="0"/>
              <a:t>-1 </a:t>
            </a:r>
            <a:r>
              <a:rPr lang="en-GB" sz="1400" dirty="0"/>
              <a:t>-&gt; 7</a:t>
            </a:r>
          </a:p>
          <a:p>
            <a:pPr algn="ctr"/>
            <a:r>
              <a:rPr lang="en-GB" sz="1400" dirty="0"/>
              <a:t>3000 fb</a:t>
            </a:r>
            <a:r>
              <a:rPr lang="en-GB" sz="1400" baseline="30000" dirty="0"/>
              <a:t>-1</a:t>
            </a:r>
            <a:r>
              <a:rPr lang="en-GB" sz="1400" dirty="0"/>
              <a:t> -&gt;</a:t>
            </a:r>
            <a:r>
              <a:rPr lang="en-GB" sz="1400" dirty="0" smtClean="0"/>
              <a:t>60</a:t>
            </a:r>
            <a:endParaRPr lang="en-GB" sz="1400" dirty="0"/>
          </a:p>
        </p:txBody>
      </p:sp>
      <p:sp>
        <p:nvSpPr>
          <p:cNvPr id="47" name="Rectangle 46"/>
          <p:cNvSpPr/>
          <p:nvPr/>
        </p:nvSpPr>
        <p:spPr>
          <a:xfrm>
            <a:off x="611560" y="4149080"/>
            <a:ext cx="1656184" cy="68407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2</a:t>
            </a:r>
            <a:endParaRPr lang="en-GB" dirty="0"/>
          </a:p>
        </p:txBody>
      </p:sp>
      <p:sp>
        <p:nvSpPr>
          <p:cNvPr id="48" name="Rectangle 47"/>
          <p:cNvSpPr/>
          <p:nvPr/>
        </p:nvSpPr>
        <p:spPr>
          <a:xfrm>
            <a:off x="7124879" y="4149080"/>
            <a:ext cx="1656184" cy="684076"/>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2</a:t>
            </a:r>
            <a:endParaRPr lang="en-GB" dirty="0"/>
          </a:p>
        </p:txBody>
      </p:sp>
      <p:sp>
        <p:nvSpPr>
          <p:cNvPr id="50" name="Rectangle 49"/>
          <p:cNvSpPr/>
          <p:nvPr/>
        </p:nvSpPr>
        <p:spPr>
          <a:xfrm>
            <a:off x="606237" y="5121188"/>
            <a:ext cx="1656184" cy="57606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0.23</a:t>
            </a:r>
            <a:endParaRPr lang="en-GB" dirty="0"/>
          </a:p>
        </p:txBody>
      </p:sp>
      <p:sp>
        <p:nvSpPr>
          <p:cNvPr id="52" name="Rectangle 51"/>
          <p:cNvSpPr/>
          <p:nvPr/>
        </p:nvSpPr>
        <p:spPr>
          <a:xfrm>
            <a:off x="7124879" y="5121188"/>
            <a:ext cx="1656184" cy="57606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0.98-&gt;</a:t>
            </a:r>
            <a:r>
              <a:rPr lang="en-GB" dirty="0" smtClean="0"/>
              <a:t>1</a:t>
            </a:r>
            <a:endParaRPr lang="en-GB" dirty="0"/>
          </a:p>
        </p:txBody>
      </p:sp>
      <p:sp>
        <p:nvSpPr>
          <p:cNvPr id="53" name="Rectangle 52"/>
          <p:cNvSpPr/>
          <p:nvPr/>
        </p:nvSpPr>
        <p:spPr>
          <a:xfrm>
            <a:off x="611560" y="6050363"/>
            <a:ext cx="1656184" cy="57606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L=1</a:t>
            </a:r>
          </a:p>
          <a:p>
            <a:pPr algn="ctr"/>
            <a:r>
              <a:rPr lang="en-GB" dirty="0" smtClean="0"/>
              <a:t>R=0.5</a:t>
            </a:r>
            <a:endParaRPr lang="en-GB" dirty="0"/>
          </a:p>
        </p:txBody>
      </p:sp>
      <p:sp>
        <p:nvSpPr>
          <p:cNvPr id="55" name="Rectangle 54"/>
          <p:cNvSpPr/>
          <p:nvPr/>
        </p:nvSpPr>
        <p:spPr>
          <a:xfrm>
            <a:off x="7131487" y="6165304"/>
            <a:ext cx="1656184" cy="57606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L=1</a:t>
            </a:r>
          </a:p>
          <a:p>
            <a:pPr algn="ctr"/>
            <a:r>
              <a:rPr lang="en-GB" dirty="0" smtClean="0"/>
              <a:t>R= (0.4-&gt;2)</a:t>
            </a:r>
            <a:endParaRPr lang="en-GB" dirty="0"/>
          </a:p>
        </p:txBody>
      </p:sp>
    </p:spTree>
    <p:extLst>
      <p:ext uri="{BB962C8B-B14F-4D97-AF65-F5344CB8AC3E}">
        <p14:creationId xmlns:p14="http://schemas.microsoft.com/office/powerpoint/2010/main" val="110722096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33" y="692696"/>
            <a:ext cx="4488114" cy="4536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50320" y="28636"/>
            <a:ext cx="9093680" cy="952092"/>
          </a:xfrm>
        </p:spPr>
        <p:txBody>
          <a:bodyPr>
            <a:normAutofit fontScale="90000"/>
          </a:bodyPr>
          <a:lstStyle/>
          <a:p>
            <a:r>
              <a:rPr lang="en-GB" sz="3400" dirty="0" smtClean="0"/>
              <a:t>Relationship dose vs. luminosity and point 7 vs. point 3</a:t>
            </a:r>
            <a:endParaRPr lang="en-GB" sz="3400"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20" y="5517232"/>
            <a:ext cx="4233647" cy="1339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3146" y="2492896"/>
            <a:ext cx="4875358" cy="23526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6084168" y="4077072"/>
            <a:ext cx="586657" cy="504056"/>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7524328" y="4077072"/>
            <a:ext cx="586657" cy="504056"/>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8244408" y="4077072"/>
            <a:ext cx="586657" cy="504056"/>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p:cNvCxnSpPr/>
          <p:nvPr/>
        </p:nvCxnSpPr>
        <p:spPr>
          <a:xfrm flipV="1">
            <a:off x="6377496" y="1772816"/>
            <a:ext cx="293329" cy="2304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8" idx="0"/>
          </p:cNvCxnSpPr>
          <p:nvPr/>
        </p:nvCxnSpPr>
        <p:spPr>
          <a:xfrm flipH="1" flipV="1">
            <a:off x="6948264" y="1772816"/>
            <a:ext cx="869393" cy="2304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9" idx="0"/>
          </p:cNvCxnSpPr>
          <p:nvPr/>
        </p:nvCxnSpPr>
        <p:spPr>
          <a:xfrm flipH="1" flipV="1">
            <a:off x="7382960" y="1772816"/>
            <a:ext cx="1154777" cy="2304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6688688" y="1268760"/>
            <a:ext cx="586657" cy="504056"/>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2</a:t>
            </a:r>
            <a:endParaRPr lang="en-GB" b="1" dirty="0">
              <a:solidFill>
                <a:schemeClr val="tx1"/>
              </a:solidFill>
            </a:endParaRPr>
          </a:p>
        </p:txBody>
      </p:sp>
      <p:sp>
        <p:nvSpPr>
          <p:cNvPr id="20" name="Rectangle 19"/>
          <p:cNvSpPr/>
          <p:nvPr/>
        </p:nvSpPr>
        <p:spPr>
          <a:xfrm>
            <a:off x="5019807" y="4845539"/>
            <a:ext cx="3517930" cy="57606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196.7/(697+196.7)=0.23</a:t>
            </a:r>
            <a:endParaRPr lang="en-GB" dirty="0"/>
          </a:p>
        </p:txBody>
      </p:sp>
      <p:sp>
        <p:nvSpPr>
          <p:cNvPr id="21" name="Rectangle 20"/>
          <p:cNvSpPr/>
          <p:nvPr/>
        </p:nvSpPr>
        <p:spPr>
          <a:xfrm>
            <a:off x="5004048" y="5661248"/>
            <a:ext cx="3517930" cy="57606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1357/(1357+30)</a:t>
            </a:r>
            <a:endParaRPr lang="en-GB" dirty="0"/>
          </a:p>
        </p:txBody>
      </p:sp>
    </p:spTree>
    <p:extLst>
      <p:ext uri="{BB962C8B-B14F-4D97-AF65-F5344CB8AC3E}">
        <p14:creationId xmlns:p14="http://schemas.microsoft.com/office/powerpoint/2010/main" val="400531558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 Box 5"/>
          <p:cNvSpPr txBox="1">
            <a:spLocks noChangeArrowheads="1"/>
          </p:cNvSpPr>
          <p:nvPr/>
        </p:nvSpPr>
        <p:spPr bwMode="auto">
          <a:xfrm>
            <a:off x="4910138" y="4733925"/>
            <a:ext cx="4146550" cy="892175"/>
          </a:xfrm>
          <a:prstGeom prst="rect">
            <a:avLst/>
          </a:prstGeom>
          <a:noFill/>
          <a:ln w="9525">
            <a:noFill/>
            <a:miter lim="800000"/>
            <a:headEnd/>
            <a:tailEnd/>
          </a:ln>
        </p:spPr>
        <p:txBody>
          <a:bodyPr>
            <a:spAutoFit/>
          </a:bodyPr>
          <a:lstStyle/>
          <a:p>
            <a:pPr eaLnBrk="0" hangingPunct="0"/>
            <a:endParaRPr lang="en-US">
              <a:cs typeface="Tahoma" pitchFamily="34" charset="0"/>
            </a:endParaRPr>
          </a:p>
          <a:p>
            <a:pPr eaLnBrk="0" hangingPunct="0"/>
            <a:r>
              <a:rPr lang="en-US" sz="1600">
                <a:cs typeface="Tahoma" pitchFamily="34" charset="0"/>
              </a:rPr>
              <a:t> 		</a:t>
            </a:r>
            <a:r>
              <a:rPr lang="en-US" sz="1600">
                <a:solidFill>
                  <a:srgbClr val="0000FF"/>
                </a:solidFill>
                <a:cs typeface="Tahoma" pitchFamily="34" charset="0"/>
              </a:rPr>
              <a:t> </a:t>
            </a:r>
            <a:r>
              <a:rPr lang="en-US" sz="1600">
                <a:cs typeface="Tahoma" pitchFamily="34" charset="0"/>
              </a:rPr>
              <a:t>	</a:t>
            </a:r>
            <a:r>
              <a:rPr lang="en-US" sz="1600">
                <a:solidFill>
                  <a:srgbClr val="FF0000"/>
                </a:solidFill>
                <a:cs typeface="Tahoma" pitchFamily="34" charset="0"/>
              </a:rPr>
              <a:t>100-400 kGy</a:t>
            </a:r>
          </a:p>
          <a:p>
            <a:pPr eaLnBrk="0" hangingPunct="0"/>
            <a:endParaRPr lang="en-US" sz="800">
              <a:cs typeface="Tahoma" pitchFamily="34" charset="0"/>
            </a:endParaRPr>
          </a:p>
          <a:p>
            <a:pPr eaLnBrk="0" hangingPunct="0"/>
            <a:r>
              <a:rPr lang="en-US" sz="1600">
                <a:cs typeface="Tahoma" pitchFamily="34" charset="0"/>
              </a:rPr>
              <a:t>		</a:t>
            </a:r>
            <a:r>
              <a:rPr lang="en-US" sz="1600">
                <a:solidFill>
                  <a:srgbClr val="0000FF"/>
                </a:solidFill>
                <a:cs typeface="Tahoma" pitchFamily="34" charset="0"/>
              </a:rPr>
              <a:t> </a:t>
            </a:r>
            <a:r>
              <a:rPr lang="en-US" sz="1600">
                <a:cs typeface="Tahoma" pitchFamily="34" charset="0"/>
              </a:rPr>
              <a:t>	</a:t>
            </a:r>
            <a:r>
              <a:rPr lang="en-US" sz="1600">
                <a:solidFill>
                  <a:srgbClr val="FF0000"/>
                </a:solidFill>
                <a:cs typeface="Tahoma" pitchFamily="34" charset="0"/>
              </a:rPr>
              <a:t>60 kGy</a:t>
            </a:r>
          </a:p>
        </p:txBody>
      </p:sp>
      <p:sp>
        <p:nvSpPr>
          <p:cNvPr id="8194" name="Text Box 5"/>
          <p:cNvSpPr txBox="1">
            <a:spLocks noChangeArrowheads="1"/>
          </p:cNvSpPr>
          <p:nvPr/>
        </p:nvSpPr>
        <p:spPr bwMode="auto">
          <a:xfrm>
            <a:off x="5329238" y="5105400"/>
            <a:ext cx="1649412" cy="831850"/>
          </a:xfrm>
          <a:prstGeom prst="rect">
            <a:avLst/>
          </a:prstGeom>
          <a:noFill/>
          <a:ln w="9525">
            <a:noFill/>
            <a:miter lim="800000"/>
            <a:headEnd/>
            <a:tailEnd/>
          </a:ln>
        </p:spPr>
        <p:txBody>
          <a:bodyPr>
            <a:spAutoFit/>
          </a:bodyPr>
          <a:lstStyle/>
          <a:p>
            <a:pPr eaLnBrk="0" hangingPunct="0"/>
            <a:r>
              <a:rPr lang="en-US">
                <a:cs typeface="Tahoma" pitchFamily="34" charset="0"/>
              </a:rPr>
              <a:t>one would get</a:t>
            </a:r>
          </a:p>
          <a:p>
            <a:pPr eaLnBrk="0" hangingPunct="0"/>
            <a:r>
              <a:rPr lang="en-US">
                <a:cs typeface="Tahoma" pitchFamily="34" charset="0"/>
              </a:rPr>
              <a:t>by normalizing to</a:t>
            </a:r>
          </a:p>
          <a:p>
            <a:pPr eaLnBrk="0" hangingPunct="0"/>
            <a:r>
              <a:rPr lang="en-US" b="1" u="sng">
                <a:cs typeface="Tahoma" pitchFamily="34" charset="0"/>
              </a:rPr>
              <a:t>1.4 10</a:t>
            </a:r>
            <a:r>
              <a:rPr lang="en-US" b="1" u="sng" baseline="30000">
                <a:cs typeface="Tahoma" pitchFamily="34" charset="0"/>
              </a:rPr>
              <a:t>15</a:t>
            </a:r>
            <a:r>
              <a:rPr lang="en-US" b="1" u="sng">
                <a:cs typeface="Tahoma" pitchFamily="34" charset="0"/>
              </a:rPr>
              <a:t> </a:t>
            </a:r>
            <a:r>
              <a:rPr lang="en-US" u="sng">
                <a:cs typeface="Tahoma" pitchFamily="34" charset="0"/>
              </a:rPr>
              <a:t>beam 1 protons lost in P7</a:t>
            </a:r>
            <a:endParaRPr lang="en-US">
              <a:cs typeface="Tahoma" pitchFamily="34" charset="0"/>
            </a:endParaRPr>
          </a:p>
        </p:txBody>
      </p:sp>
      <p:grpSp>
        <p:nvGrpSpPr>
          <p:cNvPr id="2" name="Group 68"/>
          <p:cNvGrpSpPr>
            <a:grpSpLocks/>
          </p:cNvGrpSpPr>
          <p:nvPr/>
        </p:nvGrpSpPr>
        <p:grpSpPr bwMode="auto">
          <a:xfrm>
            <a:off x="71438" y="762000"/>
            <a:ext cx="7150100" cy="3455988"/>
            <a:chOff x="1924050" y="395542"/>
            <a:chExt cx="7150100" cy="3456432"/>
          </a:xfrm>
        </p:grpSpPr>
        <p:grpSp>
          <p:nvGrpSpPr>
            <p:cNvPr id="8219" name="Group 38"/>
            <p:cNvGrpSpPr>
              <a:grpSpLocks/>
            </p:cNvGrpSpPr>
            <p:nvPr/>
          </p:nvGrpSpPr>
          <p:grpSpPr bwMode="auto">
            <a:xfrm>
              <a:off x="1924050" y="395542"/>
              <a:ext cx="7150100" cy="3456432"/>
              <a:chOff x="1924050" y="-6794"/>
              <a:chExt cx="7150100" cy="3456432"/>
            </a:xfrm>
          </p:grpSpPr>
          <p:grpSp>
            <p:nvGrpSpPr>
              <p:cNvPr id="8224" name="Group 34"/>
              <p:cNvGrpSpPr>
                <a:grpSpLocks/>
              </p:cNvGrpSpPr>
              <p:nvPr/>
            </p:nvGrpSpPr>
            <p:grpSpPr bwMode="auto">
              <a:xfrm>
                <a:off x="1924050" y="-6794"/>
                <a:ext cx="7150100" cy="3456432"/>
                <a:chOff x="1924050" y="-6794"/>
                <a:chExt cx="7150100" cy="3456432"/>
              </a:xfrm>
            </p:grpSpPr>
            <p:sp>
              <p:nvSpPr>
                <p:cNvPr id="8226" name="Rectangle 2"/>
                <p:cNvSpPr>
                  <a:spLocks noChangeArrowheads="1"/>
                </p:cNvSpPr>
                <p:nvPr/>
              </p:nvSpPr>
              <p:spPr bwMode="auto">
                <a:xfrm>
                  <a:off x="7804150" y="1387475"/>
                  <a:ext cx="1270000" cy="685800"/>
                </a:xfrm>
                <a:prstGeom prst="rect">
                  <a:avLst/>
                </a:prstGeom>
                <a:noFill/>
                <a:ln w="9525">
                  <a:noFill/>
                  <a:miter lim="800000"/>
                  <a:headEnd/>
                  <a:tailEnd/>
                </a:ln>
              </p:spPr>
              <p:txBody>
                <a:bodyPr anchor="ctr"/>
                <a:lstStyle/>
                <a:p>
                  <a:pPr algn="ctr"/>
                  <a:r>
                    <a:rPr lang="en-US" sz="2800">
                      <a:solidFill>
                        <a:srgbClr val="0066FF"/>
                      </a:solidFill>
                    </a:rPr>
                    <a:t>IP7</a:t>
                  </a:r>
                </a:p>
              </p:txBody>
            </p:sp>
            <p:pic>
              <p:nvPicPr>
                <p:cNvPr id="8227" name="Picture 2"/>
                <p:cNvPicPr>
                  <a:picLocks noChangeAspect="1" noChangeArrowheads="1"/>
                </p:cNvPicPr>
                <p:nvPr/>
              </p:nvPicPr>
              <p:blipFill>
                <a:blip r:embed="rId3" cstate="print"/>
                <a:srcRect/>
                <a:stretch>
                  <a:fillRect/>
                </a:stretch>
              </p:blipFill>
              <p:spPr bwMode="auto">
                <a:xfrm>
                  <a:off x="4286250" y="247650"/>
                  <a:ext cx="3302000" cy="3201988"/>
                </a:xfrm>
                <a:prstGeom prst="rect">
                  <a:avLst/>
                </a:prstGeom>
                <a:noFill/>
                <a:ln w="9525">
                  <a:noFill/>
                  <a:miter lim="800000"/>
                  <a:headEnd/>
                  <a:tailEnd/>
                </a:ln>
              </p:spPr>
            </p:pic>
            <p:grpSp>
              <p:nvGrpSpPr>
                <p:cNvPr id="8228" name="Group 33"/>
                <p:cNvGrpSpPr>
                  <a:grpSpLocks/>
                </p:cNvGrpSpPr>
                <p:nvPr/>
              </p:nvGrpSpPr>
              <p:grpSpPr bwMode="auto">
                <a:xfrm>
                  <a:off x="2825750" y="788988"/>
                  <a:ext cx="1444625" cy="1281112"/>
                  <a:chOff x="114144" y="789097"/>
                  <a:chExt cx="1443436" cy="1281750"/>
                </a:xfrm>
              </p:grpSpPr>
              <p:sp>
                <p:nvSpPr>
                  <p:cNvPr id="8233" name="Text Box 5"/>
                  <p:cNvSpPr txBox="1">
                    <a:spLocks noChangeArrowheads="1"/>
                  </p:cNvSpPr>
                  <p:nvPr/>
                </p:nvSpPr>
                <p:spPr bwMode="auto">
                  <a:xfrm>
                    <a:off x="114144" y="1786154"/>
                    <a:ext cx="1443436" cy="284693"/>
                  </a:xfrm>
                  <a:prstGeom prst="rect">
                    <a:avLst/>
                  </a:prstGeom>
                  <a:noFill/>
                  <a:ln w="9525">
                    <a:noFill/>
                    <a:miter lim="800000"/>
                    <a:headEnd/>
                    <a:tailEnd/>
                  </a:ln>
                </p:spPr>
                <p:txBody>
                  <a:bodyPr>
                    <a:spAutoFit/>
                  </a:bodyPr>
                  <a:lstStyle/>
                  <a:p>
                    <a:pPr eaLnBrk="0" hangingPunct="0">
                      <a:lnSpc>
                        <a:spcPct val="125000"/>
                      </a:lnSpc>
                      <a:spcBef>
                        <a:spcPct val="20000"/>
                      </a:spcBef>
                      <a:spcAft>
                        <a:spcPct val="20000"/>
                      </a:spcAft>
                    </a:pPr>
                    <a:r>
                      <a:rPr lang="en-US" sz="1000" b="1"/>
                      <a:t>TCP</a:t>
                    </a:r>
                    <a:r>
                      <a:rPr lang="en-US" sz="1000"/>
                      <a:t>.D  </a:t>
                    </a:r>
                    <a:r>
                      <a:rPr lang="en-US" sz="1000">
                        <a:solidFill>
                          <a:srgbClr val="FF0000"/>
                        </a:solidFill>
                      </a:rPr>
                      <a:t>C</a:t>
                    </a:r>
                    <a:r>
                      <a:rPr lang="en-US" sz="1000"/>
                      <a:t>  B 6</a:t>
                    </a:r>
                    <a:r>
                      <a:rPr lang="en-US" sz="1000">
                        <a:solidFill>
                          <a:srgbClr val="0000FF"/>
                        </a:solidFill>
                      </a:rPr>
                      <a:t>L7.B1</a:t>
                    </a:r>
                    <a:endParaRPr lang="en-US" sz="1000">
                      <a:solidFill>
                        <a:srgbClr val="0000FF"/>
                      </a:solidFill>
                      <a:cs typeface="Tahoma" pitchFamily="34" charset="0"/>
                    </a:endParaRPr>
                  </a:p>
                </p:txBody>
              </p:sp>
              <p:sp>
                <p:nvSpPr>
                  <p:cNvPr id="8234" name="Rectangle 15"/>
                  <p:cNvSpPr>
                    <a:spLocks noChangeArrowheads="1"/>
                  </p:cNvSpPr>
                  <p:nvPr/>
                </p:nvSpPr>
                <p:spPr bwMode="auto">
                  <a:xfrm>
                    <a:off x="503695" y="1077133"/>
                    <a:ext cx="54244" cy="736169"/>
                  </a:xfrm>
                  <a:prstGeom prst="rect">
                    <a:avLst/>
                  </a:prstGeom>
                  <a:solidFill>
                    <a:schemeClr val="accent1"/>
                  </a:solidFill>
                  <a:ln w="9525" algn="ctr">
                    <a:solidFill>
                      <a:schemeClr val="tx1"/>
                    </a:solidFill>
                    <a:round/>
                    <a:headEnd/>
                    <a:tailEnd/>
                  </a:ln>
                </p:spPr>
                <p:txBody>
                  <a:bodyPr/>
                  <a:lstStyle/>
                  <a:p>
                    <a:endParaRPr lang="en-US" sz="2000" i="1">
                      <a:latin typeface="Arial" charset="0"/>
                    </a:endParaRPr>
                  </a:p>
                </p:txBody>
              </p:sp>
              <p:sp>
                <p:nvSpPr>
                  <p:cNvPr id="8235" name="Rectangle 16"/>
                  <p:cNvSpPr>
                    <a:spLocks noChangeArrowheads="1"/>
                  </p:cNvSpPr>
                  <p:nvPr/>
                </p:nvSpPr>
                <p:spPr bwMode="auto">
                  <a:xfrm>
                    <a:off x="656095" y="1074553"/>
                    <a:ext cx="54244" cy="736169"/>
                  </a:xfrm>
                  <a:prstGeom prst="rect">
                    <a:avLst/>
                  </a:prstGeom>
                  <a:solidFill>
                    <a:schemeClr val="accent1"/>
                  </a:solidFill>
                  <a:ln w="9525" algn="ctr">
                    <a:solidFill>
                      <a:schemeClr val="tx1"/>
                    </a:solidFill>
                    <a:round/>
                    <a:headEnd/>
                    <a:tailEnd/>
                  </a:ln>
                </p:spPr>
                <p:txBody>
                  <a:bodyPr/>
                  <a:lstStyle/>
                  <a:p>
                    <a:endParaRPr lang="en-US" sz="2000" i="1">
                      <a:latin typeface="Arial" charset="0"/>
                    </a:endParaRPr>
                  </a:p>
                </p:txBody>
              </p:sp>
              <p:sp>
                <p:nvSpPr>
                  <p:cNvPr id="8236" name="Rectangle 17"/>
                  <p:cNvSpPr>
                    <a:spLocks noChangeArrowheads="1"/>
                  </p:cNvSpPr>
                  <p:nvPr/>
                </p:nvSpPr>
                <p:spPr bwMode="auto">
                  <a:xfrm>
                    <a:off x="808495" y="1079722"/>
                    <a:ext cx="54244" cy="736169"/>
                  </a:xfrm>
                  <a:prstGeom prst="rect">
                    <a:avLst/>
                  </a:prstGeom>
                  <a:solidFill>
                    <a:schemeClr val="accent1"/>
                  </a:solidFill>
                  <a:ln w="9525" algn="ctr">
                    <a:solidFill>
                      <a:schemeClr val="tx1"/>
                    </a:solidFill>
                    <a:round/>
                    <a:headEnd/>
                    <a:tailEnd/>
                  </a:ln>
                </p:spPr>
                <p:txBody>
                  <a:bodyPr/>
                  <a:lstStyle/>
                  <a:p>
                    <a:endParaRPr lang="en-US" sz="2000" i="1">
                      <a:latin typeface="Arial" charset="0"/>
                    </a:endParaRPr>
                  </a:p>
                </p:txBody>
              </p:sp>
              <p:sp>
                <p:nvSpPr>
                  <p:cNvPr id="8237" name="Text Box 5"/>
                  <p:cNvSpPr txBox="1">
                    <a:spLocks noChangeArrowheads="1"/>
                  </p:cNvSpPr>
                  <p:nvPr/>
                </p:nvSpPr>
                <p:spPr bwMode="auto">
                  <a:xfrm>
                    <a:off x="421525" y="791677"/>
                    <a:ext cx="213903" cy="262957"/>
                  </a:xfrm>
                  <a:prstGeom prst="rect">
                    <a:avLst/>
                  </a:prstGeom>
                  <a:noFill/>
                  <a:ln w="9525">
                    <a:noFill/>
                    <a:miter lim="800000"/>
                    <a:headEnd/>
                    <a:tailEnd/>
                  </a:ln>
                </p:spPr>
                <p:txBody>
                  <a:bodyPr>
                    <a:spAutoFit/>
                  </a:bodyPr>
                  <a:lstStyle/>
                  <a:p>
                    <a:pPr eaLnBrk="0" hangingPunct="0">
                      <a:lnSpc>
                        <a:spcPct val="125000"/>
                      </a:lnSpc>
                      <a:spcBef>
                        <a:spcPct val="20000"/>
                      </a:spcBef>
                      <a:spcAft>
                        <a:spcPct val="20000"/>
                      </a:spcAft>
                    </a:pPr>
                    <a:r>
                      <a:rPr lang="en-US" sz="1000" b="1">
                        <a:cs typeface="Tahoma" pitchFamily="34" charset="0"/>
                      </a:rPr>
                      <a:t>v</a:t>
                    </a:r>
                  </a:p>
                </p:txBody>
              </p:sp>
              <p:sp>
                <p:nvSpPr>
                  <p:cNvPr id="8238" name="Text Box 5"/>
                  <p:cNvSpPr txBox="1">
                    <a:spLocks noChangeArrowheads="1"/>
                  </p:cNvSpPr>
                  <p:nvPr/>
                </p:nvSpPr>
                <p:spPr bwMode="auto">
                  <a:xfrm>
                    <a:off x="566176" y="789097"/>
                    <a:ext cx="213903" cy="262957"/>
                  </a:xfrm>
                  <a:prstGeom prst="rect">
                    <a:avLst/>
                  </a:prstGeom>
                  <a:noFill/>
                  <a:ln w="9525">
                    <a:noFill/>
                    <a:miter lim="800000"/>
                    <a:headEnd/>
                    <a:tailEnd/>
                  </a:ln>
                </p:spPr>
                <p:txBody>
                  <a:bodyPr>
                    <a:spAutoFit/>
                  </a:bodyPr>
                  <a:lstStyle/>
                  <a:p>
                    <a:pPr eaLnBrk="0" hangingPunct="0">
                      <a:lnSpc>
                        <a:spcPct val="125000"/>
                      </a:lnSpc>
                      <a:spcBef>
                        <a:spcPct val="20000"/>
                      </a:spcBef>
                      <a:spcAft>
                        <a:spcPct val="20000"/>
                      </a:spcAft>
                    </a:pPr>
                    <a:r>
                      <a:rPr lang="en-US" sz="1000" b="1">
                        <a:cs typeface="Tahoma" pitchFamily="34" charset="0"/>
                      </a:rPr>
                      <a:t>h</a:t>
                    </a:r>
                  </a:p>
                </p:txBody>
              </p:sp>
              <p:sp>
                <p:nvSpPr>
                  <p:cNvPr id="8239" name="Text Box 5"/>
                  <p:cNvSpPr txBox="1">
                    <a:spLocks noChangeArrowheads="1"/>
                  </p:cNvSpPr>
                  <p:nvPr/>
                </p:nvSpPr>
                <p:spPr bwMode="auto">
                  <a:xfrm>
                    <a:off x="726325" y="794266"/>
                    <a:ext cx="213903" cy="262957"/>
                  </a:xfrm>
                  <a:prstGeom prst="rect">
                    <a:avLst/>
                  </a:prstGeom>
                  <a:noFill/>
                  <a:ln w="9525">
                    <a:noFill/>
                    <a:miter lim="800000"/>
                    <a:headEnd/>
                    <a:tailEnd/>
                  </a:ln>
                </p:spPr>
                <p:txBody>
                  <a:bodyPr>
                    <a:spAutoFit/>
                  </a:bodyPr>
                  <a:lstStyle/>
                  <a:p>
                    <a:pPr eaLnBrk="0" hangingPunct="0">
                      <a:lnSpc>
                        <a:spcPct val="125000"/>
                      </a:lnSpc>
                      <a:spcBef>
                        <a:spcPct val="20000"/>
                      </a:spcBef>
                      <a:spcAft>
                        <a:spcPct val="20000"/>
                      </a:spcAft>
                    </a:pPr>
                    <a:r>
                      <a:rPr lang="en-US" sz="1000" b="1">
                        <a:cs typeface="Tahoma" pitchFamily="34" charset="0"/>
                      </a:rPr>
                      <a:t>s</a:t>
                    </a:r>
                  </a:p>
                </p:txBody>
              </p:sp>
            </p:grpSp>
            <p:sp>
              <p:nvSpPr>
                <p:cNvPr id="8229" name="Text Box 5"/>
                <p:cNvSpPr txBox="1">
                  <a:spLocks noChangeArrowheads="1"/>
                </p:cNvSpPr>
                <p:nvPr/>
              </p:nvSpPr>
              <p:spPr bwMode="auto">
                <a:xfrm>
                  <a:off x="4712907" y="-6794"/>
                  <a:ext cx="604837" cy="307975"/>
                </a:xfrm>
                <a:prstGeom prst="rect">
                  <a:avLst/>
                </a:prstGeom>
                <a:noFill/>
                <a:ln w="9525">
                  <a:noFill/>
                  <a:miter lim="800000"/>
                  <a:headEnd/>
                  <a:tailEnd/>
                </a:ln>
              </p:spPr>
              <p:txBody>
                <a:bodyPr>
                  <a:spAutoFit/>
                </a:bodyPr>
                <a:lstStyle/>
                <a:p>
                  <a:pPr algn="ctr" eaLnBrk="0" hangingPunct="0">
                    <a:spcBef>
                      <a:spcPct val="20000"/>
                    </a:spcBef>
                    <a:spcAft>
                      <a:spcPct val="20000"/>
                    </a:spcAft>
                  </a:pPr>
                  <a:r>
                    <a:rPr lang="en-US" sz="1400">
                      <a:solidFill>
                        <a:srgbClr val="FF0000"/>
                      </a:solidFill>
                      <a:cs typeface="Tahoma" pitchFamily="34" charset="0"/>
                    </a:rPr>
                    <a:t>MBW</a:t>
                  </a:r>
                </a:p>
              </p:txBody>
            </p:sp>
            <p:sp>
              <p:nvSpPr>
                <p:cNvPr id="8230" name="Text Box 5"/>
                <p:cNvSpPr txBox="1">
                  <a:spLocks noChangeArrowheads="1"/>
                </p:cNvSpPr>
                <p:nvPr/>
              </p:nvSpPr>
              <p:spPr bwMode="auto">
                <a:xfrm>
                  <a:off x="6711823" y="-825"/>
                  <a:ext cx="661988" cy="307975"/>
                </a:xfrm>
                <a:prstGeom prst="rect">
                  <a:avLst/>
                </a:prstGeom>
                <a:noFill/>
                <a:ln w="9525">
                  <a:noFill/>
                  <a:miter lim="800000"/>
                  <a:headEnd/>
                  <a:tailEnd/>
                </a:ln>
              </p:spPr>
              <p:txBody>
                <a:bodyPr>
                  <a:spAutoFit/>
                </a:bodyPr>
                <a:lstStyle/>
                <a:p>
                  <a:pPr algn="ctr" eaLnBrk="0" hangingPunct="0">
                    <a:spcBef>
                      <a:spcPct val="20000"/>
                    </a:spcBef>
                    <a:spcAft>
                      <a:spcPct val="20000"/>
                    </a:spcAft>
                  </a:pPr>
                  <a:r>
                    <a:rPr lang="en-US" sz="1400">
                      <a:solidFill>
                        <a:srgbClr val="FF0000"/>
                      </a:solidFill>
                      <a:cs typeface="Tahoma" pitchFamily="34" charset="0"/>
                    </a:rPr>
                    <a:t>MQW</a:t>
                  </a:r>
                </a:p>
              </p:txBody>
            </p:sp>
            <p:sp>
              <p:nvSpPr>
                <p:cNvPr id="8231" name="Right Arrow 34"/>
                <p:cNvSpPr>
                  <a:spLocks noChangeArrowheads="1"/>
                </p:cNvSpPr>
                <p:nvPr/>
              </p:nvSpPr>
              <p:spPr bwMode="auto">
                <a:xfrm>
                  <a:off x="2697163" y="1403350"/>
                  <a:ext cx="341312" cy="130175"/>
                </a:xfrm>
                <a:prstGeom prst="rightArrow">
                  <a:avLst>
                    <a:gd name="adj1" fmla="val 50000"/>
                    <a:gd name="adj2" fmla="val 50351"/>
                  </a:avLst>
                </a:prstGeom>
                <a:solidFill>
                  <a:srgbClr val="0000FF"/>
                </a:solidFill>
                <a:ln w="9525" algn="ctr">
                  <a:solidFill>
                    <a:schemeClr val="tx1"/>
                  </a:solidFill>
                  <a:round/>
                  <a:headEnd/>
                  <a:tailEnd/>
                </a:ln>
              </p:spPr>
              <p:txBody>
                <a:bodyPr/>
                <a:lstStyle/>
                <a:p>
                  <a:endParaRPr lang="en-US" sz="2000" i="1">
                    <a:latin typeface="Arial" charset="0"/>
                  </a:endParaRPr>
                </a:p>
              </p:txBody>
            </p:sp>
            <p:sp>
              <p:nvSpPr>
                <p:cNvPr id="8232" name="Text Box 5"/>
                <p:cNvSpPr txBox="1">
                  <a:spLocks noChangeArrowheads="1"/>
                </p:cNvSpPr>
                <p:nvPr/>
              </p:nvSpPr>
              <p:spPr bwMode="auto">
                <a:xfrm>
                  <a:off x="1924050" y="1320800"/>
                  <a:ext cx="857250" cy="277813"/>
                </a:xfrm>
                <a:prstGeom prst="rect">
                  <a:avLst/>
                </a:prstGeom>
                <a:noFill/>
                <a:ln w="9525">
                  <a:noFill/>
                  <a:miter lim="800000"/>
                  <a:headEnd/>
                  <a:tailEnd/>
                </a:ln>
              </p:spPr>
              <p:txBody>
                <a:bodyPr>
                  <a:spAutoFit/>
                </a:bodyPr>
                <a:lstStyle/>
                <a:p>
                  <a:pPr algn="ctr" eaLnBrk="0" hangingPunct="0">
                    <a:spcBef>
                      <a:spcPct val="20000"/>
                    </a:spcBef>
                    <a:spcAft>
                      <a:spcPct val="20000"/>
                    </a:spcAft>
                  </a:pPr>
                  <a:r>
                    <a:rPr lang="en-US">
                      <a:solidFill>
                        <a:srgbClr val="0000FF"/>
                      </a:solidFill>
                      <a:cs typeface="Tahoma" pitchFamily="34" charset="0"/>
                    </a:rPr>
                    <a:t>beam 1</a:t>
                  </a:r>
                </a:p>
              </p:txBody>
            </p:sp>
          </p:grpSp>
          <p:sp>
            <p:nvSpPr>
              <p:cNvPr id="8225" name="Text Box 5"/>
              <p:cNvSpPr txBox="1">
                <a:spLocks noChangeArrowheads="1"/>
              </p:cNvSpPr>
              <p:nvPr/>
            </p:nvSpPr>
            <p:spPr bwMode="auto">
              <a:xfrm>
                <a:off x="5572125" y="657225"/>
                <a:ext cx="214313" cy="263525"/>
              </a:xfrm>
              <a:prstGeom prst="rect">
                <a:avLst/>
              </a:prstGeom>
              <a:noFill/>
              <a:ln w="9525">
                <a:noFill/>
                <a:miter lim="800000"/>
                <a:headEnd/>
                <a:tailEnd/>
              </a:ln>
            </p:spPr>
            <p:txBody>
              <a:bodyPr>
                <a:spAutoFit/>
              </a:bodyPr>
              <a:lstStyle/>
              <a:p>
                <a:pPr eaLnBrk="0" hangingPunct="0">
                  <a:lnSpc>
                    <a:spcPct val="125000"/>
                  </a:lnSpc>
                  <a:spcBef>
                    <a:spcPct val="20000"/>
                  </a:spcBef>
                  <a:spcAft>
                    <a:spcPct val="20000"/>
                  </a:spcAft>
                </a:pPr>
                <a:r>
                  <a:rPr lang="en-US" sz="1000" b="1">
                    <a:cs typeface="Tahoma" pitchFamily="34" charset="0"/>
                  </a:rPr>
                  <a:t>s</a:t>
                </a:r>
              </a:p>
            </p:txBody>
          </p:sp>
        </p:grpSp>
        <p:sp>
          <p:nvSpPr>
            <p:cNvPr id="8220" name="Text Box 5"/>
            <p:cNvSpPr txBox="1">
              <a:spLocks noChangeArrowheads="1"/>
            </p:cNvSpPr>
            <p:nvPr/>
          </p:nvSpPr>
          <p:spPr bwMode="auto">
            <a:xfrm>
              <a:off x="5683631" y="414084"/>
              <a:ext cx="731838" cy="307975"/>
            </a:xfrm>
            <a:prstGeom prst="rect">
              <a:avLst/>
            </a:prstGeom>
            <a:noFill/>
            <a:ln w="9525">
              <a:noFill/>
              <a:miter lim="800000"/>
              <a:headEnd/>
              <a:tailEnd/>
            </a:ln>
          </p:spPr>
          <p:txBody>
            <a:bodyPr>
              <a:spAutoFit/>
            </a:bodyPr>
            <a:lstStyle/>
            <a:p>
              <a:pPr algn="ctr" eaLnBrk="0" hangingPunct="0">
                <a:spcBef>
                  <a:spcPct val="20000"/>
                </a:spcBef>
                <a:spcAft>
                  <a:spcPct val="20000"/>
                </a:spcAft>
              </a:pPr>
              <a:r>
                <a:rPr lang="en-US" sz="1400">
                  <a:solidFill>
                    <a:srgbClr val="0000FF"/>
                  </a:solidFill>
                  <a:cs typeface="Tahoma" pitchFamily="34" charset="0"/>
                </a:rPr>
                <a:t>TCAP</a:t>
              </a:r>
            </a:p>
          </p:txBody>
        </p:sp>
        <p:cxnSp>
          <p:nvCxnSpPr>
            <p:cNvPr id="8221" name="Straight Connector 35"/>
            <p:cNvCxnSpPr>
              <a:cxnSpLocks noChangeShapeType="1"/>
            </p:cNvCxnSpPr>
            <p:nvPr/>
          </p:nvCxnSpPr>
          <p:spPr bwMode="auto">
            <a:xfrm flipH="1">
              <a:off x="4736592" y="667512"/>
              <a:ext cx="1115568" cy="795528"/>
            </a:xfrm>
            <a:prstGeom prst="line">
              <a:avLst/>
            </a:prstGeom>
            <a:noFill/>
            <a:ln w="9525" algn="ctr">
              <a:solidFill>
                <a:schemeClr val="tx1"/>
              </a:solidFill>
              <a:round/>
              <a:headEnd/>
              <a:tailEnd/>
            </a:ln>
          </p:spPr>
        </p:cxnSp>
        <p:cxnSp>
          <p:nvCxnSpPr>
            <p:cNvPr id="8222" name="Straight Arrow Connector 17"/>
            <p:cNvCxnSpPr>
              <a:cxnSpLocks noChangeShapeType="1"/>
            </p:cNvCxnSpPr>
            <p:nvPr/>
          </p:nvCxnSpPr>
          <p:spPr bwMode="auto">
            <a:xfrm flipH="1">
              <a:off x="5038344" y="671449"/>
              <a:ext cx="955994" cy="800735"/>
            </a:xfrm>
            <a:prstGeom prst="straightConnector1">
              <a:avLst/>
            </a:prstGeom>
            <a:noFill/>
            <a:ln w="9525" algn="ctr">
              <a:solidFill>
                <a:schemeClr val="tx1"/>
              </a:solidFill>
              <a:round/>
              <a:headEnd/>
              <a:tailEnd/>
            </a:ln>
          </p:spPr>
        </p:cxnSp>
        <p:cxnSp>
          <p:nvCxnSpPr>
            <p:cNvPr id="8223" name="Straight Arrow Connector 16"/>
            <p:cNvCxnSpPr>
              <a:cxnSpLocks noChangeShapeType="1"/>
            </p:cNvCxnSpPr>
            <p:nvPr/>
          </p:nvCxnSpPr>
          <p:spPr bwMode="auto">
            <a:xfrm>
              <a:off x="6098858" y="660718"/>
              <a:ext cx="557974" cy="793178"/>
            </a:xfrm>
            <a:prstGeom prst="straightConnector1">
              <a:avLst/>
            </a:prstGeom>
            <a:noFill/>
            <a:ln w="9525" algn="ctr">
              <a:solidFill>
                <a:schemeClr val="tx1"/>
              </a:solidFill>
              <a:round/>
              <a:headEnd/>
              <a:tailEnd/>
            </a:ln>
          </p:spPr>
        </p:cxnSp>
      </p:grpSp>
      <p:cxnSp>
        <p:nvCxnSpPr>
          <p:cNvPr id="8197" name="Straight Connector 14"/>
          <p:cNvCxnSpPr>
            <a:cxnSpLocks noChangeShapeType="1"/>
          </p:cNvCxnSpPr>
          <p:nvPr/>
        </p:nvCxnSpPr>
        <p:spPr bwMode="auto">
          <a:xfrm>
            <a:off x="0" y="0"/>
            <a:ext cx="914400" cy="0"/>
          </a:xfrm>
          <a:prstGeom prst="line">
            <a:avLst/>
          </a:prstGeom>
          <a:noFill/>
          <a:ln w="0" algn="ctr">
            <a:solidFill>
              <a:srgbClr val="FBFFFF"/>
            </a:solidFill>
            <a:round/>
            <a:headEnd/>
            <a:tailEnd/>
          </a:ln>
        </p:spPr>
      </p:cxnSp>
      <p:cxnSp>
        <p:nvCxnSpPr>
          <p:cNvPr id="8198" name="Straight Connector 7"/>
          <p:cNvCxnSpPr>
            <a:cxnSpLocks noChangeShapeType="1"/>
          </p:cNvCxnSpPr>
          <p:nvPr/>
        </p:nvCxnSpPr>
        <p:spPr bwMode="auto">
          <a:xfrm>
            <a:off x="0" y="0"/>
            <a:ext cx="457200" cy="0"/>
          </a:xfrm>
          <a:prstGeom prst="line">
            <a:avLst/>
          </a:prstGeom>
          <a:noFill/>
          <a:ln w="0" algn="ctr">
            <a:solidFill>
              <a:srgbClr val="FEFFFF"/>
            </a:solidFill>
            <a:round/>
            <a:headEnd/>
            <a:tailEnd/>
          </a:ln>
        </p:spPr>
      </p:cxnSp>
      <p:cxnSp>
        <p:nvCxnSpPr>
          <p:cNvPr id="8199" name="Straight Connector 8"/>
          <p:cNvCxnSpPr>
            <a:cxnSpLocks noChangeShapeType="1"/>
          </p:cNvCxnSpPr>
          <p:nvPr/>
        </p:nvCxnSpPr>
        <p:spPr bwMode="auto">
          <a:xfrm>
            <a:off x="0" y="0"/>
            <a:ext cx="457200" cy="0"/>
          </a:xfrm>
          <a:prstGeom prst="line">
            <a:avLst/>
          </a:prstGeom>
          <a:noFill/>
          <a:ln w="0" algn="ctr">
            <a:solidFill>
              <a:srgbClr val="FEFFFF"/>
            </a:solidFill>
            <a:round/>
            <a:headEnd/>
            <a:tailEnd/>
          </a:ln>
        </p:spPr>
      </p:cxnSp>
      <p:cxnSp>
        <p:nvCxnSpPr>
          <p:cNvPr id="8200" name="Straight Connector 9"/>
          <p:cNvCxnSpPr>
            <a:cxnSpLocks noChangeShapeType="1"/>
          </p:cNvCxnSpPr>
          <p:nvPr/>
        </p:nvCxnSpPr>
        <p:spPr bwMode="auto">
          <a:xfrm>
            <a:off x="0" y="0"/>
            <a:ext cx="457200" cy="0"/>
          </a:xfrm>
          <a:prstGeom prst="line">
            <a:avLst/>
          </a:prstGeom>
          <a:noFill/>
          <a:ln w="0" algn="ctr">
            <a:solidFill>
              <a:srgbClr val="FEFFFF"/>
            </a:solidFill>
            <a:round/>
            <a:headEnd/>
            <a:tailEnd/>
          </a:ln>
        </p:spPr>
      </p:cxnSp>
      <p:sp>
        <p:nvSpPr>
          <p:cNvPr id="8201" name="Slide Number Placeholder 5"/>
          <p:cNvSpPr>
            <a:spLocks noGrp="1"/>
          </p:cNvSpPr>
          <p:nvPr>
            <p:ph type="sldNum" sz="quarter" idx="10"/>
          </p:nvPr>
        </p:nvSpPr>
        <p:spPr>
          <a:xfrm>
            <a:off x="7259638" y="6243638"/>
            <a:ext cx="1427162" cy="457200"/>
          </a:xfrm>
          <a:noFill/>
        </p:spPr>
        <p:txBody>
          <a:bodyPr/>
          <a:lstStyle/>
          <a:p>
            <a:fld id="{03C9BC50-EECE-4266-915D-1374987D3C29}" type="slidenum">
              <a:rPr lang="en-US" altLang="en-US" smtClean="0"/>
              <a:pPr/>
              <a:t>46</a:t>
            </a:fld>
            <a:endParaRPr lang="en-US" altLang="en-US" smtClean="0"/>
          </a:p>
        </p:txBody>
      </p:sp>
      <p:cxnSp>
        <p:nvCxnSpPr>
          <p:cNvPr id="8202" name="Straight Connector 10"/>
          <p:cNvCxnSpPr>
            <a:cxnSpLocks noChangeShapeType="1"/>
          </p:cNvCxnSpPr>
          <p:nvPr/>
        </p:nvCxnSpPr>
        <p:spPr bwMode="auto">
          <a:xfrm>
            <a:off x="0" y="0"/>
            <a:ext cx="457200" cy="0"/>
          </a:xfrm>
          <a:prstGeom prst="line">
            <a:avLst/>
          </a:prstGeom>
          <a:noFill/>
          <a:ln w="0" algn="ctr">
            <a:solidFill>
              <a:srgbClr val="FEFFFF"/>
            </a:solidFill>
            <a:round/>
            <a:headEnd/>
            <a:tailEnd/>
          </a:ln>
        </p:spPr>
      </p:cxnSp>
      <p:cxnSp>
        <p:nvCxnSpPr>
          <p:cNvPr id="8203" name="Straight Connector 11"/>
          <p:cNvCxnSpPr>
            <a:cxnSpLocks noChangeShapeType="1"/>
          </p:cNvCxnSpPr>
          <p:nvPr/>
        </p:nvCxnSpPr>
        <p:spPr bwMode="auto">
          <a:xfrm>
            <a:off x="0" y="0"/>
            <a:ext cx="457200" cy="0"/>
          </a:xfrm>
          <a:prstGeom prst="line">
            <a:avLst/>
          </a:prstGeom>
          <a:noFill/>
          <a:ln w="0" algn="ctr">
            <a:solidFill>
              <a:srgbClr val="FEFFFF"/>
            </a:solidFill>
            <a:round/>
            <a:headEnd/>
            <a:tailEnd/>
          </a:ln>
        </p:spPr>
      </p:cxnSp>
      <p:cxnSp>
        <p:nvCxnSpPr>
          <p:cNvPr id="8204" name="Straight Connector 12"/>
          <p:cNvCxnSpPr>
            <a:cxnSpLocks noChangeShapeType="1"/>
          </p:cNvCxnSpPr>
          <p:nvPr/>
        </p:nvCxnSpPr>
        <p:spPr bwMode="auto">
          <a:xfrm>
            <a:off x="0" y="0"/>
            <a:ext cx="457200" cy="0"/>
          </a:xfrm>
          <a:prstGeom prst="line">
            <a:avLst/>
          </a:prstGeom>
          <a:noFill/>
          <a:ln w="0" algn="ctr">
            <a:solidFill>
              <a:srgbClr val="FEFFFF"/>
            </a:solidFill>
            <a:round/>
            <a:headEnd/>
            <a:tailEnd/>
          </a:ln>
        </p:spPr>
      </p:cxnSp>
      <p:cxnSp>
        <p:nvCxnSpPr>
          <p:cNvPr id="8205" name="Straight Connector 13"/>
          <p:cNvCxnSpPr>
            <a:cxnSpLocks noChangeShapeType="1"/>
          </p:cNvCxnSpPr>
          <p:nvPr/>
        </p:nvCxnSpPr>
        <p:spPr bwMode="auto">
          <a:xfrm>
            <a:off x="0" y="0"/>
            <a:ext cx="0" cy="457200"/>
          </a:xfrm>
          <a:prstGeom prst="line">
            <a:avLst/>
          </a:prstGeom>
          <a:noFill/>
          <a:ln w="0" algn="ctr">
            <a:solidFill>
              <a:srgbClr val="FDFFFF"/>
            </a:solidFill>
            <a:round/>
            <a:headEnd/>
            <a:tailEnd/>
          </a:ln>
        </p:spPr>
      </p:cxnSp>
      <p:sp>
        <p:nvSpPr>
          <p:cNvPr id="3" name="Text Box 5"/>
          <p:cNvSpPr txBox="1">
            <a:spLocks noChangeArrowheads="1"/>
          </p:cNvSpPr>
          <p:nvPr/>
        </p:nvSpPr>
        <p:spPr bwMode="auto">
          <a:xfrm>
            <a:off x="139700" y="3727450"/>
            <a:ext cx="2433638" cy="323850"/>
          </a:xfrm>
          <a:prstGeom prst="rect">
            <a:avLst/>
          </a:prstGeom>
          <a:noFill/>
          <a:ln w="25400">
            <a:solidFill>
              <a:schemeClr val="tx1"/>
            </a:solidFill>
            <a:miter lim="800000"/>
            <a:headEnd/>
            <a:tailEnd/>
          </a:ln>
        </p:spPr>
        <p:txBody>
          <a:bodyPr>
            <a:spAutoFit/>
          </a:bodyPr>
          <a:lstStyle/>
          <a:p>
            <a:pPr algn="ctr" eaLnBrk="0" hangingPunct="0">
              <a:lnSpc>
                <a:spcPct val="125000"/>
              </a:lnSpc>
              <a:spcBef>
                <a:spcPct val="20000"/>
              </a:spcBef>
              <a:spcAft>
                <a:spcPct val="20000"/>
              </a:spcAft>
            </a:pPr>
            <a:r>
              <a:rPr lang="en-US">
                <a:cs typeface="Tahoma" pitchFamily="34" charset="0"/>
              </a:rPr>
              <a:t>assuming a horizontal halo</a:t>
            </a:r>
          </a:p>
        </p:txBody>
      </p:sp>
      <p:sp>
        <p:nvSpPr>
          <p:cNvPr id="8206" name="Text Box 5"/>
          <p:cNvSpPr txBox="1">
            <a:spLocks noChangeArrowheads="1"/>
          </p:cNvSpPr>
          <p:nvPr/>
        </p:nvSpPr>
        <p:spPr bwMode="auto">
          <a:xfrm>
            <a:off x="1487488" y="5761038"/>
            <a:ext cx="4038600" cy="276225"/>
          </a:xfrm>
          <a:prstGeom prst="rect">
            <a:avLst/>
          </a:prstGeom>
          <a:noFill/>
          <a:ln w="9525">
            <a:noFill/>
            <a:miter lim="800000"/>
            <a:headEnd/>
            <a:tailEnd/>
          </a:ln>
        </p:spPr>
        <p:txBody>
          <a:bodyPr>
            <a:spAutoFit/>
          </a:bodyPr>
          <a:lstStyle/>
          <a:p>
            <a:pPr algn="ctr" eaLnBrk="0" hangingPunct="0">
              <a:spcBef>
                <a:spcPct val="20000"/>
              </a:spcBef>
              <a:spcAft>
                <a:spcPct val="20000"/>
              </a:spcAft>
            </a:pPr>
            <a:r>
              <a:rPr lang="en-US" u="sng">
                <a:cs typeface="Tahoma" pitchFamily="34" charset="0"/>
              </a:rPr>
              <a:t>for </a:t>
            </a:r>
            <a:r>
              <a:rPr lang="en-US" b="1" u="sng">
                <a:cs typeface="Tahoma" pitchFamily="34" charset="0"/>
              </a:rPr>
              <a:t>1.15 10</a:t>
            </a:r>
            <a:r>
              <a:rPr lang="en-US" b="1" u="sng" baseline="30000">
                <a:cs typeface="Tahoma" pitchFamily="34" charset="0"/>
              </a:rPr>
              <a:t>16</a:t>
            </a:r>
            <a:r>
              <a:rPr lang="en-US" b="1" u="sng">
                <a:cs typeface="Tahoma" pitchFamily="34" charset="0"/>
              </a:rPr>
              <a:t>  </a:t>
            </a:r>
            <a:r>
              <a:rPr lang="en-US" u="sng">
                <a:cs typeface="Tahoma" pitchFamily="34" charset="0"/>
              </a:rPr>
              <a:t>lost protons per beam</a:t>
            </a:r>
          </a:p>
        </p:txBody>
      </p:sp>
      <p:cxnSp>
        <p:nvCxnSpPr>
          <p:cNvPr id="8207" name="Straight Connector 35"/>
          <p:cNvCxnSpPr>
            <a:cxnSpLocks noChangeShapeType="1"/>
          </p:cNvCxnSpPr>
          <p:nvPr/>
        </p:nvCxnSpPr>
        <p:spPr bwMode="auto">
          <a:xfrm>
            <a:off x="1535113" y="2787650"/>
            <a:ext cx="0" cy="914400"/>
          </a:xfrm>
          <a:prstGeom prst="line">
            <a:avLst/>
          </a:prstGeom>
          <a:noFill/>
          <a:ln w="9525" algn="ctr">
            <a:solidFill>
              <a:schemeClr val="tx1"/>
            </a:solidFill>
            <a:round/>
            <a:headEnd/>
            <a:tailEnd/>
          </a:ln>
        </p:spPr>
      </p:cxnSp>
      <p:sp>
        <p:nvSpPr>
          <p:cNvPr id="8209" name="Rectangle 2"/>
          <p:cNvSpPr>
            <a:spLocks noChangeArrowheads="1"/>
          </p:cNvSpPr>
          <p:nvPr/>
        </p:nvSpPr>
        <p:spPr bwMode="auto">
          <a:xfrm>
            <a:off x="0" y="0"/>
            <a:ext cx="9143999" cy="941388"/>
          </a:xfrm>
          <a:prstGeom prst="rect">
            <a:avLst/>
          </a:prstGeom>
          <a:noFill/>
          <a:ln w="9525">
            <a:noFill/>
            <a:miter lim="800000"/>
            <a:headEnd/>
            <a:tailEnd/>
          </a:ln>
        </p:spPr>
        <p:txBody>
          <a:bodyPr anchor="ctr"/>
          <a:lstStyle/>
          <a:p>
            <a:pPr algn="ctr"/>
            <a:r>
              <a:rPr lang="en-US" sz="2800" dirty="0">
                <a:solidFill>
                  <a:srgbClr val="0066FF"/>
                </a:solidFill>
              </a:rPr>
              <a:t>MEASUREMENTS VS </a:t>
            </a:r>
            <a:r>
              <a:rPr lang="en-US" sz="2800" dirty="0" smtClean="0">
                <a:solidFill>
                  <a:srgbClr val="0066FF"/>
                </a:solidFill>
              </a:rPr>
              <a:t>EXPECTATIONS</a:t>
            </a:r>
          </a:p>
          <a:p>
            <a:pPr algn="ctr"/>
            <a:r>
              <a:rPr lang="en-GB" sz="2000" dirty="0"/>
              <a:t>(different collimation settings and before change of slope losses vs. luminosity )</a:t>
            </a:r>
            <a:endParaRPr lang="en-US" sz="2000" dirty="0">
              <a:solidFill>
                <a:srgbClr val="0066FF"/>
              </a:solidFill>
            </a:endParaRPr>
          </a:p>
        </p:txBody>
      </p:sp>
      <p:grpSp>
        <p:nvGrpSpPr>
          <p:cNvPr id="7" name="Group 64"/>
          <p:cNvGrpSpPr>
            <a:grpSpLocks/>
          </p:cNvGrpSpPr>
          <p:nvPr/>
        </p:nvGrpSpPr>
        <p:grpSpPr bwMode="auto">
          <a:xfrm>
            <a:off x="100013" y="4078288"/>
            <a:ext cx="4735512" cy="1622425"/>
            <a:chOff x="461582" y="4356100"/>
            <a:chExt cx="5111750" cy="1855788"/>
          </a:xfrm>
        </p:grpSpPr>
        <p:pic>
          <p:nvPicPr>
            <p:cNvPr id="8217" name="Picture 14"/>
            <p:cNvPicPr>
              <a:picLocks noChangeAspect="1" noChangeArrowheads="1"/>
            </p:cNvPicPr>
            <p:nvPr/>
          </p:nvPicPr>
          <p:blipFill>
            <a:blip r:embed="rId4" cstate="print"/>
            <a:srcRect/>
            <a:stretch>
              <a:fillRect/>
            </a:stretch>
          </p:blipFill>
          <p:spPr bwMode="auto">
            <a:xfrm>
              <a:off x="461582" y="4356100"/>
              <a:ext cx="5111750" cy="1855788"/>
            </a:xfrm>
            <a:prstGeom prst="rect">
              <a:avLst/>
            </a:prstGeom>
            <a:noFill/>
            <a:ln w="9525">
              <a:noFill/>
              <a:miter lim="800000"/>
              <a:headEnd/>
              <a:tailEnd/>
            </a:ln>
          </p:spPr>
        </p:pic>
        <p:sp>
          <p:nvSpPr>
            <p:cNvPr id="8218" name="Text Box 5"/>
            <p:cNvSpPr txBox="1">
              <a:spLocks noChangeArrowheads="1"/>
            </p:cNvSpPr>
            <p:nvPr/>
          </p:nvSpPr>
          <p:spPr bwMode="auto">
            <a:xfrm>
              <a:off x="2105605" y="4851871"/>
              <a:ext cx="1611313" cy="338137"/>
            </a:xfrm>
            <a:prstGeom prst="rect">
              <a:avLst/>
            </a:prstGeom>
            <a:noFill/>
            <a:ln w="9525">
              <a:noFill/>
              <a:miter lim="800000"/>
              <a:headEnd/>
              <a:tailEnd/>
            </a:ln>
          </p:spPr>
          <p:txBody>
            <a:bodyPr>
              <a:spAutoFit/>
            </a:bodyPr>
            <a:lstStyle/>
            <a:p>
              <a:pPr algn="ctr" eaLnBrk="0" hangingPunct="0">
                <a:spcBef>
                  <a:spcPct val="20000"/>
                </a:spcBef>
                <a:spcAft>
                  <a:spcPct val="20000"/>
                </a:spcAft>
              </a:pPr>
              <a:r>
                <a:rPr lang="en-US" sz="1600">
                  <a:cs typeface="Tahoma" pitchFamily="34" charset="0"/>
                </a:rPr>
                <a:t>peak dose</a:t>
              </a:r>
              <a:endParaRPr lang="en-US" sz="1600" u="sng">
                <a:cs typeface="Tahoma" pitchFamily="34" charset="0"/>
              </a:endParaRPr>
            </a:p>
          </p:txBody>
        </p:sp>
      </p:grpSp>
      <p:sp>
        <p:nvSpPr>
          <p:cNvPr id="8210" name="Text Box 5"/>
          <p:cNvSpPr txBox="1">
            <a:spLocks noChangeArrowheads="1"/>
          </p:cNvSpPr>
          <p:nvPr/>
        </p:nvSpPr>
        <p:spPr bwMode="auto">
          <a:xfrm>
            <a:off x="3529013" y="4413250"/>
            <a:ext cx="1446212" cy="461963"/>
          </a:xfrm>
          <a:prstGeom prst="rect">
            <a:avLst/>
          </a:prstGeom>
          <a:noFill/>
          <a:ln w="9525">
            <a:noFill/>
            <a:miter lim="800000"/>
            <a:headEnd/>
            <a:tailEnd/>
          </a:ln>
        </p:spPr>
        <p:txBody>
          <a:bodyPr>
            <a:spAutoFit/>
          </a:bodyPr>
          <a:lstStyle/>
          <a:p>
            <a:pPr eaLnBrk="0" hangingPunct="0"/>
            <a:r>
              <a:rPr lang="en-US" i="1">
                <a:cs typeface="Tahoma" pitchFamily="34" charset="0"/>
              </a:rPr>
              <a:t>for </a:t>
            </a:r>
            <a:r>
              <a:rPr lang="en-US" b="1" i="1">
                <a:cs typeface="Tahoma" pitchFamily="34" charset="0"/>
              </a:rPr>
              <a:t>intermediate</a:t>
            </a:r>
            <a:endParaRPr lang="en-US" i="1">
              <a:cs typeface="Tahoma" pitchFamily="34" charset="0"/>
            </a:endParaRPr>
          </a:p>
          <a:p>
            <a:pPr eaLnBrk="0" hangingPunct="0"/>
            <a:r>
              <a:rPr lang="en-US" i="1">
                <a:cs typeface="Tahoma" pitchFamily="34" charset="0"/>
              </a:rPr>
              <a:t>collimator settings</a:t>
            </a:r>
          </a:p>
        </p:txBody>
      </p:sp>
      <p:sp>
        <p:nvSpPr>
          <p:cNvPr id="8211" name="Text Box 5"/>
          <p:cNvSpPr txBox="1">
            <a:spLocks noChangeArrowheads="1"/>
          </p:cNvSpPr>
          <p:nvPr/>
        </p:nvSpPr>
        <p:spPr bwMode="auto">
          <a:xfrm>
            <a:off x="4889500" y="4194175"/>
            <a:ext cx="4146550" cy="1446213"/>
          </a:xfrm>
          <a:prstGeom prst="rect">
            <a:avLst/>
          </a:prstGeom>
          <a:noFill/>
          <a:ln w="9525">
            <a:noFill/>
            <a:miter lim="800000"/>
            <a:headEnd/>
            <a:tailEnd/>
          </a:ln>
        </p:spPr>
        <p:txBody>
          <a:bodyPr>
            <a:spAutoFit/>
          </a:bodyPr>
          <a:lstStyle/>
          <a:p>
            <a:pPr eaLnBrk="0" hangingPunct="0"/>
            <a:r>
              <a:rPr lang="en-US">
                <a:cs typeface="Tahoma" pitchFamily="34" charset="0"/>
              </a:rPr>
              <a:t>taking for 4 TeV</a:t>
            </a:r>
          </a:p>
          <a:p>
            <a:pPr eaLnBrk="0" hangingPunct="0"/>
            <a:r>
              <a:rPr lang="en-US">
                <a:cs typeface="Tahoma" pitchFamily="34" charset="0"/>
              </a:rPr>
              <a:t>with </a:t>
            </a:r>
            <a:r>
              <a:rPr lang="en-US" b="1">
                <a:cs typeface="Tahoma" pitchFamily="34" charset="0"/>
              </a:rPr>
              <a:t>tight</a:t>
            </a:r>
            <a:r>
              <a:rPr lang="en-US">
                <a:cs typeface="Tahoma" pitchFamily="34" charset="0"/>
              </a:rPr>
              <a:t> settings</a:t>
            </a:r>
          </a:p>
          <a:p>
            <a:pPr eaLnBrk="0" hangingPunct="0"/>
            <a:endParaRPr lang="en-US">
              <a:cs typeface="Tahoma" pitchFamily="34" charset="0"/>
            </a:endParaRPr>
          </a:p>
          <a:p>
            <a:pPr eaLnBrk="0" hangingPunct="0"/>
            <a:endParaRPr lang="en-US">
              <a:cs typeface="Tahoma" pitchFamily="34" charset="0"/>
            </a:endParaRPr>
          </a:p>
          <a:p>
            <a:pPr eaLnBrk="0" hangingPunct="0"/>
            <a:r>
              <a:rPr lang="en-US" sz="1600">
                <a:cs typeface="Tahoma" pitchFamily="34" charset="0"/>
              </a:rPr>
              <a:t>2		</a:t>
            </a:r>
            <a:r>
              <a:rPr lang="en-US" sz="1600">
                <a:solidFill>
                  <a:srgbClr val="0000FF"/>
                </a:solidFill>
                <a:cs typeface="Tahoma" pitchFamily="34" charset="0"/>
              </a:rPr>
              <a:t>250kGy</a:t>
            </a:r>
            <a:r>
              <a:rPr lang="en-US" sz="1600">
                <a:cs typeface="Tahoma" pitchFamily="34" charset="0"/>
              </a:rPr>
              <a:t>	</a:t>
            </a:r>
            <a:endParaRPr lang="en-US" sz="1600">
              <a:solidFill>
                <a:srgbClr val="FF0000"/>
              </a:solidFill>
              <a:cs typeface="Tahoma" pitchFamily="34" charset="0"/>
            </a:endParaRPr>
          </a:p>
          <a:p>
            <a:pPr eaLnBrk="0" hangingPunct="0"/>
            <a:endParaRPr lang="en-US" sz="800">
              <a:cs typeface="Tahoma" pitchFamily="34" charset="0"/>
            </a:endParaRPr>
          </a:p>
          <a:p>
            <a:pPr eaLnBrk="0" hangingPunct="0"/>
            <a:r>
              <a:rPr lang="en-US" sz="1600">
                <a:cs typeface="Tahoma" pitchFamily="34" charset="0"/>
              </a:rPr>
              <a:t>0.5		</a:t>
            </a:r>
            <a:r>
              <a:rPr lang="en-US" sz="1600">
                <a:solidFill>
                  <a:srgbClr val="0000FF"/>
                </a:solidFill>
                <a:cs typeface="Tahoma" pitchFamily="34" charset="0"/>
              </a:rPr>
              <a:t>60 kGy</a:t>
            </a:r>
            <a:r>
              <a:rPr lang="en-US" sz="1600">
                <a:cs typeface="Tahoma" pitchFamily="34" charset="0"/>
              </a:rPr>
              <a:t>	</a:t>
            </a:r>
            <a:endParaRPr lang="en-US" sz="1600">
              <a:solidFill>
                <a:srgbClr val="FF0000"/>
              </a:solidFill>
              <a:cs typeface="Tahoma" pitchFamily="34" charset="0"/>
            </a:endParaRPr>
          </a:p>
        </p:txBody>
      </p:sp>
      <p:sp>
        <p:nvSpPr>
          <p:cNvPr id="8212" name="Text Box 5"/>
          <p:cNvSpPr txBox="1">
            <a:spLocks noChangeArrowheads="1"/>
          </p:cNvSpPr>
          <p:nvPr/>
        </p:nvSpPr>
        <p:spPr bwMode="auto">
          <a:xfrm>
            <a:off x="7751763" y="5127625"/>
            <a:ext cx="889000" cy="276225"/>
          </a:xfrm>
          <a:prstGeom prst="rect">
            <a:avLst/>
          </a:prstGeom>
          <a:noFill/>
          <a:ln w="9525">
            <a:noFill/>
            <a:miter lim="800000"/>
            <a:headEnd/>
            <a:tailEnd/>
          </a:ln>
        </p:spPr>
        <p:txBody>
          <a:bodyPr>
            <a:spAutoFit/>
          </a:bodyPr>
          <a:lstStyle/>
          <a:p>
            <a:pPr eaLnBrk="0" hangingPunct="0"/>
            <a:r>
              <a:rPr lang="en-US">
                <a:solidFill>
                  <a:srgbClr val="FF0000"/>
                </a:solidFill>
                <a:cs typeface="Tahoma" pitchFamily="34" charset="0"/>
              </a:rPr>
              <a:t>measured</a:t>
            </a:r>
          </a:p>
        </p:txBody>
      </p:sp>
      <p:cxnSp>
        <p:nvCxnSpPr>
          <p:cNvPr id="8213" name="Elbow Connector 45"/>
          <p:cNvCxnSpPr>
            <a:cxnSpLocks noChangeShapeType="1"/>
          </p:cNvCxnSpPr>
          <p:nvPr/>
        </p:nvCxnSpPr>
        <p:spPr bwMode="auto">
          <a:xfrm rot="16200000" flipH="1">
            <a:off x="4878388" y="2111375"/>
            <a:ext cx="3843337" cy="1573213"/>
          </a:xfrm>
          <a:prstGeom prst="bentConnector3">
            <a:avLst>
              <a:gd name="adj1" fmla="val 50000"/>
            </a:avLst>
          </a:prstGeom>
          <a:noFill/>
          <a:ln w="9525" algn="ctr">
            <a:solidFill>
              <a:schemeClr val="tx1"/>
            </a:solidFill>
            <a:round/>
            <a:headEnd/>
            <a:tailEnd type="arrow" w="med" len="med"/>
          </a:ln>
        </p:spPr>
      </p:cxnSp>
      <p:sp>
        <p:nvSpPr>
          <p:cNvPr id="8214" name="Rectangle 48"/>
          <p:cNvSpPr>
            <a:spLocks noChangeArrowheads="1"/>
          </p:cNvSpPr>
          <p:nvPr/>
        </p:nvSpPr>
        <p:spPr bwMode="auto">
          <a:xfrm>
            <a:off x="4913313" y="4200525"/>
            <a:ext cx="4029075" cy="1727200"/>
          </a:xfrm>
          <a:prstGeom prst="rect">
            <a:avLst/>
          </a:prstGeom>
          <a:noFill/>
          <a:ln w="31750" algn="ctr">
            <a:solidFill>
              <a:srgbClr val="996600"/>
            </a:solidFill>
            <a:round/>
            <a:headEnd/>
            <a:tailEnd/>
          </a:ln>
        </p:spPr>
        <p:txBody>
          <a:bodyPr/>
          <a:lstStyle/>
          <a:p>
            <a:endParaRPr lang="en-US" sz="2000" i="1">
              <a:latin typeface="Arial" charset="0"/>
            </a:endParaRPr>
          </a:p>
        </p:txBody>
      </p:sp>
      <p:sp>
        <p:nvSpPr>
          <p:cNvPr id="8215" name="Left Brace 23"/>
          <p:cNvSpPr>
            <a:spLocks/>
          </p:cNvSpPr>
          <p:nvPr/>
        </p:nvSpPr>
        <p:spPr bwMode="auto">
          <a:xfrm rot="-5400000">
            <a:off x="3719513" y="4219575"/>
            <a:ext cx="96837" cy="3001963"/>
          </a:xfrm>
          <a:prstGeom prst="leftBrace">
            <a:avLst>
              <a:gd name="adj1" fmla="val 8324"/>
              <a:gd name="adj2" fmla="val 50000"/>
            </a:avLst>
          </a:prstGeom>
          <a:noFill/>
          <a:ln w="9525" algn="ctr">
            <a:solidFill>
              <a:schemeClr val="tx1"/>
            </a:solidFill>
            <a:round/>
            <a:headEnd/>
            <a:tailEnd/>
          </a:ln>
        </p:spPr>
        <p:txBody>
          <a:bodyPr/>
          <a:lstStyle/>
          <a:p>
            <a:endParaRPr lang="en-US" sz="2000" i="1">
              <a:latin typeface="Arial" charset="0"/>
            </a:endParaRPr>
          </a:p>
        </p:txBody>
      </p:sp>
      <p:sp>
        <p:nvSpPr>
          <p:cNvPr id="4" name="Rectangle 3"/>
          <p:cNvSpPr/>
          <p:nvPr/>
        </p:nvSpPr>
        <p:spPr>
          <a:xfrm>
            <a:off x="205581" y="6359016"/>
            <a:ext cx="2957132" cy="3326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F. Cerutti 03/09/2012</a:t>
            </a:r>
            <a:endParaRPr lang="en-GB" dirty="0"/>
          </a:p>
        </p:txBody>
      </p:sp>
    </p:spTree>
    <p:extLst>
      <p:ext uri="{BB962C8B-B14F-4D97-AF65-F5344CB8AC3E}">
        <p14:creationId xmlns:p14="http://schemas.microsoft.com/office/powerpoint/2010/main" val="380902926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869150" y="788972"/>
            <a:ext cx="7942583" cy="5808380"/>
            <a:chOff x="869150" y="788972"/>
            <a:chExt cx="7942583" cy="5808380"/>
          </a:xfrm>
        </p:grpSpPr>
        <p:grpSp>
          <p:nvGrpSpPr>
            <p:cNvPr id="4" name="Group 3"/>
            <p:cNvGrpSpPr/>
            <p:nvPr/>
          </p:nvGrpSpPr>
          <p:grpSpPr>
            <a:xfrm>
              <a:off x="5652120" y="3815698"/>
              <a:ext cx="3159613" cy="2703276"/>
              <a:chOff x="371732" y="3192986"/>
              <a:chExt cx="3159613" cy="2703276"/>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3192986"/>
                <a:ext cx="2991793" cy="2703276"/>
              </a:xfrm>
              <a:prstGeom prst="rect">
                <a:avLst/>
              </a:prstGeom>
              <a:ln>
                <a:noFill/>
              </a:ln>
            </p:spPr>
          </p:pic>
          <p:sp>
            <p:nvSpPr>
              <p:cNvPr id="6" name="TextBox 5"/>
              <p:cNvSpPr txBox="1"/>
              <p:nvPr/>
            </p:nvSpPr>
            <p:spPr>
              <a:xfrm>
                <a:off x="1333548" y="4139788"/>
                <a:ext cx="1114216" cy="369332"/>
              </a:xfrm>
              <a:prstGeom prst="rect">
                <a:avLst/>
              </a:prstGeom>
              <a:noFill/>
              <a:ln>
                <a:solidFill>
                  <a:schemeClr val="tx1"/>
                </a:solidFill>
              </a:ln>
            </p:spPr>
            <p:txBody>
              <a:bodyPr wrap="none" rtlCol="0">
                <a:spAutoFit/>
              </a:bodyPr>
              <a:lstStyle/>
              <a:p>
                <a:r>
                  <a:rPr lang="en-US" dirty="0" smtClean="0"/>
                  <a:t>397.5 </a:t>
                </a:r>
                <a:r>
                  <a:rPr lang="en-US" dirty="0" err="1" smtClean="0"/>
                  <a:t>kGy</a:t>
                </a:r>
                <a:endParaRPr lang="en-GB" dirty="0"/>
              </a:p>
            </p:txBody>
          </p:sp>
          <p:sp>
            <p:nvSpPr>
              <p:cNvPr id="7" name="TextBox 6"/>
              <p:cNvSpPr txBox="1"/>
              <p:nvPr/>
            </p:nvSpPr>
            <p:spPr>
              <a:xfrm>
                <a:off x="371732" y="4569612"/>
                <a:ext cx="1114216" cy="369332"/>
              </a:xfrm>
              <a:prstGeom prst="rect">
                <a:avLst/>
              </a:prstGeom>
              <a:solidFill>
                <a:schemeClr val="bg1"/>
              </a:solidFill>
              <a:ln>
                <a:solidFill>
                  <a:schemeClr val="tx1"/>
                </a:solidFill>
              </a:ln>
            </p:spPr>
            <p:txBody>
              <a:bodyPr wrap="none" rtlCol="0">
                <a:spAutoFit/>
              </a:bodyPr>
              <a:lstStyle/>
              <a:p>
                <a:r>
                  <a:rPr lang="en-US" dirty="0" smtClean="0"/>
                  <a:t>119.8 </a:t>
                </a:r>
                <a:r>
                  <a:rPr lang="en-US" dirty="0" err="1" smtClean="0"/>
                  <a:t>kGy</a:t>
                </a:r>
                <a:endParaRPr lang="en-GB" dirty="0"/>
              </a:p>
            </p:txBody>
          </p:sp>
          <p:sp>
            <p:nvSpPr>
              <p:cNvPr id="8" name="TextBox 7"/>
              <p:cNvSpPr txBox="1"/>
              <p:nvPr/>
            </p:nvSpPr>
            <p:spPr>
              <a:xfrm>
                <a:off x="2138861" y="4569612"/>
                <a:ext cx="1107804" cy="369332"/>
              </a:xfrm>
              <a:prstGeom prst="rect">
                <a:avLst/>
              </a:prstGeom>
              <a:solidFill>
                <a:schemeClr val="bg1"/>
              </a:solidFill>
              <a:ln>
                <a:solidFill>
                  <a:schemeClr val="tx1"/>
                </a:solidFill>
              </a:ln>
            </p:spPr>
            <p:txBody>
              <a:bodyPr wrap="none" rtlCol="0">
                <a:spAutoFit/>
              </a:bodyPr>
              <a:lstStyle/>
              <a:p>
                <a:r>
                  <a:rPr lang="en-US" dirty="0" smtClean="0"/>
                  <a:t>&gt; 500 </a:t>
                </a:r>
                <a:r>
                  <a:rPr lang="en-US" dirty="0" err="1" smtClean="0"/>
                  <a:t>kGy</a:t>
                </a:r>
                <a:endParaRPr lang="en-GB" dirty="0"/>
              </a:p>
            </p:txBody>
          </p:sp>
          <p:sp>
            <p:nvSpPr>
              <p:cNvPr id="9" name="TextBox 8"/>
              <p:cNvSpPr txBox="1"/>
              <p:nvPr/>
            </p:nvSpPr>
            <p:spPr>
              <a:xfrm>
                <a:off x="1271194" y="5013176"/>
                <a:ext cx="1114216" cy="369332"/>
              </a:xfrm>
              <a:prstGeom prst="rect">
                <a:avLst/>
              </a:prstGeom>
              <a:noFill/>
              <a:ln>
                <a:solidFill>
                  <a:schemeClr val="tx1"/>
                </a:solidFill>
              </a:ln>
            </p:spPr>
            <p:txBody>
              <a:bodyPr wrap="none" rtlCol="0">
                <a:spAutoFit/>
              </a:bodyPr>
              <a:lstStyle/>
              <a:p>
                <a:r>
                  <a:rPr lang="en-US" dirty="0" smtClean="0"/>
                  <a:t>106.3 </a:t>
                </a:r>
                <a:r>
                  <a:rPr lang="en-US" dirty="0" err="1" smtClean="0"/>
                  <a:t>kGy</a:t>
                </a:r>
                <a:endParaRPr lang="en-GB" dirty="0"/>
              </a:p>
            </p:txBody>
          </p:sp>
        </p:grpSp>
        <p:grpSp>
          <p:nvGrpSpPr>
            <p:cNvPr id="10" name="Group 9"/>
            <p:cNvGrpSpPr/>
            <p:nvPr/>
          </p:nvGrpSpPr>
          <p:grpSpPr>
            <a:xfrm>
              <a:off x="5409744" y="788972"/>
              <a:ext cx="3318694" cy="2928060"/>
              <a:chOff x="611560" y="3212976"/>
              <a:chExt cx="3318694" cy="292806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3212976"/>
                <a:ext cx="3246686" cy="2928060"/>
              </a:xfrm>
              <a:prstGeom prst="rect">
                <a:avLst/>
              </a:prstGeom>
              <a:ln>
                <a:noFill/>
              </a:ln>
            </p:spPr>
          </p:pic>
          <p:sp>
            <p:nvSpPr>
              <p:cNvPr id="12" name="TextBox 11"/>
              <p:cNvSpPr txBox="1"/>
              <p:nvPr/>
            </p:nvSpPr>
            <p:spPr>
              <a:xfrm>
                <a:off x="1500907" y="4261738"/>
                <a:ext cx="1114216" cy="369332"/>
              </a:xfrm>
              <a:prstGeom prst="rect">
                <a:avLst/>
              </a:prstGeom>
              <a:noFill/>
              <a:ln>
                <a:solidFill>
                  <a:schemeClr val="tx1"/>
                </a:solidFill>
              </a:ln>
            </p:spPr>
            <p:txBody>
              <a:bodyPr wrap="none" rtlCol="0">
                <a:spAutoFit/>
              </a:bodyPr>
              <a:lstStyle/>
              <a:p>
                <a:r>
                  <a:rPr lang="en-US" dirty="0" smtClean="0"/>
                  <a:t>487.3 </a:t>
                </a:r>
                <a:r>
                  <a:rPr lang="en-US" dirty="0" err="1" smtClean="0"/>
                  <a:t>kGy</a:t>
                </a:r>
                <a:endParaRPr lang="en-GB" dirty="0"/>
              </a:p>
            </p:txBody>
          </p:sp>
          <p:sp>
            <p:nvSpPr>
              <p:cNvPr id="13" name="TextBox 12"/>
              <p:cNvSpPr txBox="1"/>
              <p:nvPr/>
            </p:nvSpPr>
            <p:spPr>
              <a:xfrm>
                <a:off x="611560" y="4709083"/>
                <a:ext cx="1114216" cy="369332"/>
              </a:xfrm>
              <a:prstGeom prst="rect">
                <a:avLst/>
              </a:prstGeom>
              <a:solidFill>
                <a:schemeClr val="bg1"/>
              </a:solidFill>
              <a:ln>
                <a:solidFill>
                  <a:schemeClr val="tx1"/>
                </a:solidFill>
              </a:ln>
            </p:spPr>
            <p:txBody>
              <a:bodyPr wrap="none" rtlCol="0">
                <a:spAutoFit/>
              </a:bodyPr>
              <a:lstStyle/>
              <a:p>
                <a:r>
                  <a:rPr lang="en-US" dirty="0" smtClean="0"/>
                  <a:t>469.1 </a:t>
                </a:r>
                <a:r>
                  <a:rPr lang="en-US" dirty="0" err="1" smtClean="0"/>
                  <a:t>kGy</a:t>
                </a:r>
                <a:endParaRPr lang="en-GB" dirty="0"/>
              </a:p>
            </p:txBody>
          </p:sp>
          <p:sp>
            <p:nvSpPr>
              <p:cNvPr id="14" name="TextBox 13"/>
              <p:cNvSpPr txBox="1"/>
              <p:nvPr/>
            </p:nvSpPr>
            <p:spPr>
              <a:xfrm>
                <a:off x="2411760" y="4709083"/>
                <a:ext cx="1114216" cy="369332"/>
              </a:xfrm>
              <a:prstGeom prst="rect">
                <a:avLst/>
              </a:prstGeom>
              <a:solidFill>
                <a:schemeClr val="bg1"/>
              </a:solidFill>
              <a:ln>
                <a:solidFill>
                  <a:schemeClr val="tx1"/>
                </a:solidFill>
              </a:ln>
            </p:spPr>
            <p:txBody>
              <a:bodyPr wrap="none" rtlCol="0">
                <a:spAutoFit/>
              </a:bodyPr>
              <a:lstStyle/>
              <a:p>
                <a:r>
                  <a:rPr lang="en-US" dirty="0" smtClean="0"/>
                  <a:t>297.4 </a:t>
                </a:r>
                <a:r>
                  <a:rPr lang="en-US" dirty="0" err="1" smtClean="0"/>
                  <a:t>kGy</a:t>
                </a:r>
                <a:endParaRPr lang="en-GB" dirty="0"/>
              </a:p>
            </p:txBody>
          </p:sp>
          <p:sp>
            <p:nvSpPr>
              <p:cNvPr id="15" name="TextBox 14"/>
              <p:cNvSpPr txBox="1"/>
              <p:nvPr/>
            </p:nvSpPr>
            <p:spPr>
              <a:xfrm>
                <a:off x="1500907" y="5157192"/>
                <a:ext cx="1114216" cy="369332"/>
              </a:xfrm>
              <a:prstGeom prst="rect">
                <a:avLst/>
              </a:prstGeom>
              <a:noFill/>
              <a:ln>
                <a:solidFill>
                  <a:schemeClr val="tx1"/>
                </a:solidFill>
              </a:ln>
            </p:spPr>
            <p:txBody>
              <a:bodyPr wrap="none" rtlCol="0">
                <a:spAutoFit/>
              </a:bodyPr>
              <a:lstStyle/>
              <a:p>
                <a:r>
                  <a:rPr lang="en-US" dirty="0" smtClean="0"/>
                  <a:t>329.4 </a:t>
                </a:r>
                <a:r>
                  <a:rPr lang="en-US" dirty="0" err="1" smtClean="0"/>
                  <a:t>kGy</a:t>
                </a:r>
                <a:endParaRPr lang="en-GB" dirty="0"/>
              </a:p>
            </p:txBody>
          </p:sp>
        </p:grpSp>
        <p:grpSp>
          <p:nvGrpSpPr>
            <p:cNvPr id="16" name="Group 15"/>
            <p:cNvGrpSpPr/>
            <p:nvPr/>
          </p:nvGrpSpPr>
          <p:grpSpPr>
            <a:xfrm>
              <a:off x="869150" y="3817391"/>
              <a:ext cx="3084460" cy="2779961"/>
              <a:chOff x="5364088" y="1153095"/>
              <a:chExt cx="3084460" cy="2779961"/>
            </a:xfrm>
          </p:grpSpPr>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64088" y="1153095"/>
                <a:ext cx="3084460" cy="2779961"/>
              </a:xfrm>
              <a:prstGeom prst="rect">
                <a:avLst/>
              </a:prstGeom>
            </p:spPr>
          </p:pic>
          <p:sp>
            <p:nvSpPr>
              <p:cNvPr id="18" name="TextBox 17"/>
              <p:cNvSpPr txBox="1"/>
              <p:nvPr/>
            </p:nvSpPr>
            <p:spPr>
              <a:xfrm>
                <a:off x="6186618" y="2137682"/>
                <a:ext cx="997196" cy="369332"/>
              </a:xfrm>
              <a:prstGeom prst="rect">
                <a:avLst/>
              </a:prstGeom>
              <a:noFill/>
              <a:ln>
                <a:solidFill>
                  <a:schemeClr val="tx1"/>
                </a:solidFill>
              </a:ln>
            </p:spPr>
            <p:txBody>
              <a:bodyPr wrap="none" rtlCol="0">
                <a:spAutoFit/>
              </a:bodyPr>
              <a:lstStyle/>
              <a:p>
                <a:r>
                  <a:rPr lang="en-US" dirty="0" smtClean="0"/>
                  <a:t>15.7 </a:t>
                </a:r>
                <a:r>
                  <a:rPr lang="en-US" dirty="0" err="1" smtClean="0"/>
                  <a:t>kGy</a:t>
                </a:r>
                <a:endParaRPr lang="en-GB" dirty="0"/>
              </a:p>
            </p:txBody>
          </p:sp>
          <p:sp>
            <p:nvSpPr>
              <p:cNvPr id="19" name="TextBox 18"/>
              <p:cNvSpPr txBox="1"/>
              <p:nvPr/>
            </p:nvSpPr>
            <p:spPr>
              <a:xfrm>
                <a:off x="7324955" y="2875002"/>
                <a:ext cx="880177" cy="369332"/>
              </a:xfrm>
              <a:prstGeom prst="rect">
                <a:avLst/>
              </a:prstGeom>
              <a:noFill/>
              <a:ln>
                <a:solidFill>
                  <a:schemeClr val="tx1"/>
                </a:solidFill>
              </a:ln>
            </p:spPr>
            <p:txBody>
              <a:bodyPr wrap="none" rtlCol="0">
                <a:spAutoFit/>
              </a:bodyPr>
              <a:lstStyle/>
              <a:p>
                <a:r>
                  <a:rPr lang="en-US" dirty="0" smtClean="0"/>
                  <a:t>6.3 </a:t>
                </a:r>
                <a:r>
                  <a:rPr lang="en-US" dirty="0" err="1" smtClean="0"/>
                  <a:t>kGy</a:t>
                </a:r>
                <a:endParaRPr lang="en-GB" dirty="0"/>
              </a:p>
            </p:txBody>
          </p:sp>
          <p:sp>
            <p:nvSpPr>
              <p:cNvPr id="20" name="TextBox 19"/>
              <p:cNvSpPr txBox="1"/>
              <p:nvPr/>
            </p:nvSpPr>
            <p:spPr>
              <a:xfrm>
                <a:off x="7235116" y="2131115"/>
                <a:ext cx="997196" cy="369332"/>
              </a:xfrm>
              <a:prstGeom prst="rect">
                <a:avLst/>
              </a:prstGeom>
              <a:noFill/>
              <a:ln>
                <a:solidFill>
                  <a:schemeClr val="tx1"/>
                </a:solidFill>
              </a:ln>
            </p:spPr>
            <p:txBody>
              <a:bodyPr wrap="none" rtlCol="0">
                <a:spAutoFit/>
              </a:bodyPr>
              <a:lstStyle/>
              <a:p>
                <a:r>
                  <a:rPr lang="en-US" dirty="0" smtClean="0"/>
                  <a:t>18.0 </a:t>
                </a:r>
                <a:r>
                  <a:rPr lang="en-US" dirty="0" err="1" smtClean="0"/>
                  <a:t>kGy</a:t>
                </a:r>
                <a:endParaRPr lang="en-GB" dirty="0"/>
              </a:p>
            </p:txBody>
          </p:sp>
          <p:sp>
            <p:nvSpPr>
              <p:cNvPr id="21" name="TextBox 20"/>
              <p:cNvSpPr txBox="1"/>
              <p:nvPr/>
            </p:nvSpPr>
            <p:spPr>
              <a:xfrm>
                <a:off x="6170537" y="2812286"/>
                <a:ext cx="880177" cy="369332"/>
              </a:xfrm>
              <a:prstGeom prst="rect">
                <a:avLst/>
              </a:prstGeom>
              <a:noFill/>
              <a:ln>
                <a:solidFill>
                  <a:schemeClr val="tx1"/>
                </a:solidFill>
              </a:ln>
            </p:spPr>
            <p:txBody>
              <a:bodyPr wrap="none" rtlCol="0">
                <a:spAutoFit/>
              </a:bodyPr>
              <a:lstStyle/>
              <a:p>
                <a:r>
                  <a:rPr lang="en-US" dirty="0" smtClean="0"/>
                  <a:t>9.2 </a:t>
                </a:r>
                <a:r>
                  <a:rPr lang="en-US" dirty="0" err="1" smtClean="0"/>
                  <a:t>kGy</a:t>
                </a:r>
                <a:endParaRPr lang="en-GB" dirty="0"/>
              </a:p>
            </p:txBody>
          </p:sp>
          <p:cxnSp>
            <p:nvCxnSpPr>
              <p:cNvPr id="22" name="Straight Connector 21"/>
              <p:cNvCxnSpPr/>
              <p:nvPr/>
            </p:nvCxnSpPr>
            <p:spPr>
              <a:xfrm>
                <a:off x="7235116" y="2780928"/>
                <a:ext cx="352765" cy="216024"/>
              </a:xfrm>
              <a:prstGeom prst="line">
                <a:avLst/>
              </a:prstGeom>
              <a:ln>
                <a:solidFill>
                  <a:schemeClr val="accent2"/>
                </a:solidFill>
                <a:headEnd type="triangle"/>
                <a:tailEnd type="none"/>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1066297" y="908720"/>
              <a:ext cx="2978957" cy="2690338"/>
              <a:chOff x="5220072" y="1098702"/>
              <a:chExt cx="2978957" cy="2690338"/>
            </a:xfrm>
          </p:grpSpPr>
          <p:pic>
            <p:nvPicPr>
              <p:cNvPr id="31" name="Picture 3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20072" y="1098702"/>
                <a:ext cx="2978957" cy="2690338"/>
              </a:xfrm>
              <a:prstGeom prst="rect">
                <a:avLst/>
              </a:prstGeom>
            </p:spPr>
          </p:pic>
          <p:sp>
            <p:nvSpPr>
              <p:cNvPr id="32" name="TextBox 31"/>
              <p:cNvSpPr txBox="1"/>
              <p:nvPr/>
            </p:nvSpPr>
            <p:spPr>
              <a:xfrm>
                <a:off x="6543783" y="2924944"/>
                <a:ext cx="880177" cy="369332"/>
              </a:xfrm>
              <a:prstGeom prst="rect">
                <a:avLst/>
              </a:prstGeom>
              <a:noFill/>
              <a:ln>
                <a:solidFill>
                  <a:schemeClr val="tx1"/>
                </a:solidFill>
              </a:ln>
            </p:spPr>
            <p:txBody>
              <a:bodyPr wrap="none" rtlCol="0">
                <a:spAutoFit/>
              </a:bodyPr>
              <a:lstStyle/>
              <a:p>
                <a:r>
                  <a:rPr lang="en-US" dirty="0" smtClean="0"/>
                  <a:t>4.4 </a:t>
                </a:r>
                <a:r>
                  <a:rPr lang="en-US" dirty="0" err="1" smtClean="0"/>
                  <a:t>kGy</a:t>
                </a:r>
                <a:endParaRPr lang="en-GB" dirty="0"/>
              </a:p>
            </p:txBody>
          </p:sp>
          <p:sp>
            <p:nvSpPr>
              <p:cNvPr id="33" name="TextBox 32"/>
              <p:cNvSpPr txBox="1"/>
              <p:nvPr/>
            </p:nvSpPr>
            <p:spPr>
              <a:xfrm>
                <a:off x="7214019" y="1974817"/>
                <a:ext cx="880177" cy="369332"/>
              </a:xfrm>
              <a:prstGeom prst="rect">
                <a:avLst/>
              </a:prstGeom>
              <a:noFill/>
              <a:ln>
                <a:solidFill>
                  <a:schemeClr val="tx1"/>
                </a:solidFill>
              </a:ln>
            </p:spPr>
            <p:txBody>
              <a:bodyPr wrap="none" rtlCol="0">
                <a:spAutoFit/>
              </a:bodyPr>
              <a:lstStyle/>
              <a:p>
                <a:r>
                  <a:rPr lang="en-US" dirty="0" smtClean="0"/>
                  <a:t>5.5 </a:t>
                </a:r>
                <a:r>
                  <a:rPr lang="en-US" dirty="0" err="1" smtClean="0"/>
                  <a:t>kGy</a:t>
                </a:r>
                <a:endParaRPr lang="en-GB" dirty="0"/>
              </a:p>
            </p:txBody>
          </p:sp>
          <p:sp>
            <p:nvSpPr>
              <p:cNvPr id="34" name="TextBox 33"/>
              <p:cNvSpPr txBox="1"/>
              <p:nvPr/>
            </p:nvSpPr>
            <p:spPr>
              <a:xfrm>
                <a:off x="6112369" y="2074539"/>
                <a:ext cx="880177" cy="369332"/>
              </a:xfrm>
              <a:prstGeom prst="rect">
                <a:avLst/>
              </a:prstGeom>
              <a:noFill/>
              <a:ln>
                <a:solidFill>
                  <a:schemeClr val="tx1"/>
                </a:solidFill>
              </a:ln>
            </p:spPr>
            <p:txBody>
              <a:bodyPr wrap="none" rtlCol="0">
                <a:spAutoFit/>
              </a:bodyPr>
              <a:lstStyle/>
              <a:p>
                <a:r>
                  <a:rPr lang="en-US" dirty="0" smtClean="0"/>
                  <a:t>2.3 </a:t>
                </a:r>
                <a:r>
                  <a:rPr lang="en-US" dirty="0" err="1" smtClean="0"/>
                  <a:t>kGy</a:t>
                </a:r>
                <a:endParaRPr lang="en-GB" dirty="0"/>
              </a:p>
            </p:txBody>
          </p:sp>
        </p:grpSp>
      </p:grpSp>
      <p:sp>
        <p:nvSpPr>
          <p:cNvPr id="2" name="Title 1"/>
          <p:cNvSpPr>
            <a:spLocks noGrp="1"/>
          </p:cNvSpPr>
          <p:nvPr>
            <p:ph type="title"/>
          </p:nvPr>
        </p:nvSpPr>
        <p:spPr>
          <a:xfrm>
            <a:off x="495406" y="44624"/>
            <a:ext cx="8229600" cy="864096"/>
          </a:xfrm>
        </p:spPr>
        <p:txBody>
          <a:bodyPr/>
          <a:lstStyle/>
          <a:p>
            <a:r>
              <a:rPr lang="en-GB" dirty="0" smtClean="0"/>
              <a:t>Point 3 vs. point 7 </a:t>
            </a:r>
            <a:endParaRPr lang="en-GB" dirty="0"/>
          </a:p>
        </p:txBody>
      </p:sp>
    </p:spTree>
    <p:extLst>
      <p:ext uri="{BB962C8B-B14F-4D97-AF65-F5344CB8AC3E}">
        <p14:creationId xmlns:p14="http://schemas.microsoft.com/office/powerpoint/2010/main" val="20320706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350103" y="692696"/>
            <a:ext cx="8470369" cy="5832648"/>
            <a:chOff x="350103" y="692696"/>
            <a:chExt cx="8470369" cy="5832648"/>
          </a:xfrm>
        </p:grpSpPr>
        <p:pic>
          <p:nvPicPr>
            <p:cNvPr id="25" name="Picture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21648" y="692696"/>
              <a:ext cx="3555479" cy="2747416"/>
            </a:xfrm>
            <a:prstGeom prst="rect">
              <a:avLst/>
            </a:prstGeom>
            <a:ln>
              <a:noFill/>
            </a:ln>
          </p:spPr>
        </p:pic>
        <p:grpSp>
          <p:nvGrpSpPr>
            <p:cNvPr id="3" name="Group 2"/>
            <p:cNvGrpSpPr/>
            <p:nvPr/>
          </p:nvGrpSpPr>
          <p:grpSpPr>
            <a:xfrm>
              <a:off x="350103" y="863408"/>
              <a:ext cx="8470369" cy="5661936"/>
              <a:chOff x="350103" y="863408"/>
              <a:chExt cx="8470369" cy="5661936"/>
            </a:xfrm>
          </p:grpSpPr>
          <p:grpSp>
            <p:nvGrpSpPr>
              <p:cNvPr id="4" name="Group 3"/>
              <p:cNvGrpSpPr/>
              <p:nvPr/>
            </p:nvGrpSpPr>
            <p:grpSpPr>
              <a:xfrm>
                <a:off x="559082" y="3948742"/>
                <a:ext cx="3340986" cy="2568606"/>
                <a:chOff x="467544" y="4077072"/>
                <a:chExt cx="3528392" cy="2733433"/>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4077072"/>
                  <a:ext cx="3528392" cy="2733433"/>
                </a:xfrm>
                <a:prstGeom prst="rect">
                  <a:avLst/>
                </a:prstGeom>
              </p:spPr>
            </p:pic>
            <p:sp>
              <p:nvSpPr>
                <p:cNvPr id="6" name="TextBox 5"/>
                <p:cNvSpPr txBox="1"/>
                <p:nvPr/>
              </p:nvSpPr>
              <p:spPr>
                <a:xfrm>
                  <a:off x="2761614" y="5671989"/>
                  <a:ext cx="1114216" cy="369332"/>
                </a:xfrm>
                <a:prstGeom prst="rect">
                  <a:avLst/>
                </a:prstGeom>
                <a:noFill/>
              </p:spPr>
              <p:txBody>
                <a:bodyPr wrap="none" rtlCol="0">
                  <a:spAutoFit/>
                </a:bodyPr>
                <a:lstStyle/>
                <a:p>
                  <a:r>
                    <a:rPr lang="en-US" dirty="0" smtClean="0"/>
                    <a:t>297.4 </a:t>
                  </a:r>
                  <a:r>
                    <a:rPr lang="en-US" dirty="0" err="1" smtClean="0"/>
                    <a:t>kGy</a:t>
                  </a:r>
                  <a:endParaRPr lang="en-GB" dirty="0"/>
                </a:p>
              </p:txBody>
            </p:sp>
            <p:sp>
              <p:nvSpPr>
                <p:cNvPr id="7" name="TextBox 6"/>
                <p:cNvSpPr txBox="1"/>
                <p:nvPr/>
              </p:nvSpPr>
              <p:spPr>
                <a:xfrm>
                  <a:off x="1603591" y="5507940"/>
                  <a:ext cx="880177" cy="369332"/>
                </a:xfrm>
                <a:prstGeom prst="rect">
                  <a:avLst/>
                </a:prstGeom>
                <a:noFill/>
              </p:spPr>
              <p:txBody>
                <a:bodyPr wrap="none" rtlCol="0">
                  <a:spAutoFit/>
                </a:bodyPr>
                <a:lstStyle/>
                <a:p>
                  <a:r>
                    <a:rPr lang="en-US" dirty="0" smtClean="0"/>
                    <a:t>8.0 </a:t>
                  </a:r>
                  <a:r>
                    <a:rPr lang="en-US" dirty="0" err="1" smtClean="0"/>
                    <a:t>kGy</a:t>
                  </a:r>
                  <a:endParaRPr lang="en-GB" dirty="0"/>
                </a:p>
              </p:txBody>
            </p:sp>
            <p:sp>
              <p:nvSpPr>
                <p:cNvPr id="8" name="TextBox 7"/>
                <p:cNvSpPr txBox="1"/>
                <p:nvPr/>
              </p:nvSpPr>
              <p:spPr>
                <a:xfrm>
                  <a:off x="1876247" y="4880054"/>
                  <a:ext cx="880177" cy="369332"/>
                </a:xfrm>
                <a:prstGeom prst="rect">
                  <a:avLst/>
                </a:prstGeom>
                <a:noFill/>
              </p:spPr>
              <p:txBody>
                <a:bodyPr wrap="none" rtlCol="0">
                  <a:spAutoFit/>
                </a:bodyPr>
                <a:lstStyle/>
                <a:p>
                  <a:r>
                    <a:rPr lang="en-US" dirty="0" smtClean="0"/>
                    <a:t>1.6 </a:t>
                  </a:r>
                  <a:r>
                    <a:rPr lang="en-US" dirty="0" err="1" smtClean="0"/>
                    <a:t>kGy</a:t>
                  </a:r>
                  <a:endParaRPr lang="en-GB" dirty="0"/>
                </a:p>
              </p:txBody>
            </p:sp>
            <p:sp>
              <p:nvSpPr>
                <p:cNvPr id="9" name="TextBox 8"/>
                <p:cNvSpPr txBox="1"/>
                <p:nvPr/>
              </p:nvSpPr>
              <p:spPr>
                <a:xfrm>
                  <a:off x="3115759" y="5064720"/>
                  <a:ext cx="880177" cy="369332"/>
                </a:xfrm>
                <a:prstGeom prst="rect">
                  <a:avLst/>
                </a:prstGeom>
                <a:noFill/>
              </p:spPr>
              <p:txBody>
                <a:bodyPr wrap="none" rtlCol="0">
                  <a:spAutoFit/>
                </a:bodyPr>
                <a:lstStyle/>
                <a:p>
                  <a:r>
                    <a:rPr lang="en-US" dirty="0" smtClean="0"/>
                    <a:t>6.7 </a:t>
                  </a:r>
                  <a:r>
                    <a:rPr lang="en-US" dirty="0" err="1" smtClean="0"/>
                    <a:t>kGy</a:t>
                  </a:r>
                  <a:endParaRPr lang="en-GB" dirty="0"/>
                </a:p>
              </p:txBody>
            </p:sp>
            <p:cxnSp>
              <p:nvCxnSpPr>
                <p:cNvPr id="10" name="Straight Arrow Connector 9"/>
                <p:cNvCxnSpPr/>
                <p:nvPr/>
              </p:nvCxnSpPr>
              <p:spPr>
                <a:xfrm flipV="1">
                  <a:off x="2267744" y="5548590"/>
                  <a:ext cx="383457" cy="63599"/>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350103" y="863408"/>
                <a:ext cx="3402799" cy="2638672"/>
                <a:chOff x="323528" y="3861047"/>
                <a:chExt cx="3726916" cy="2878377"/>
              </a:xfrm>
            </p:grpSpPr>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528" y="3861047"/>
                  <a:ext cx="3726916" cy="2878377"/>
                </a:xfrm>
                <a:prstGeom prst="rect">
                  <a:avLst/>
                </a:prstGeom>
              </p:spPr>
            </p:pic>
            <p:sp>
              <p:nvSpPr>
                <p:cNvPr id="13" name="TextBox 12"/>
                <p:cNvSpPr txBox="1"/>
                <p:nvPr/>
              </p:nvSpPr>
              <p:spPr>
                <a:xfrm>
                  <a:off x="2895712" y="5445224"/>
                  <a:ext cx="997196" cy="369332"/>
                </a:xfrm>
                <a:prstGeom prst="rect">
                  <a:avLst/>
                </a:prstGeom>
                <a:noFill/>
              </p:spPr>
              <p:txBody>
                <a:bodyPr wrap="none" rtlCol="0">
                  <a:spAutoFit/>
                </a:bodyPr>
                <a:lstStyle/>
                <a:p>
                  <a:r>
                    <a:rPr lang="en-US" dirty="0" smtClean="0"/>
                    <a:t>81.7 </a:t>
                  </a:r>
                  <a:r>
                    <a:rPr lang="en-US" dirty="0" err="1" smtClean="0"/>
                    <a:t>kGy</a:t>
                  </a:r>
                  <a:endParaRPr lang="en-GB" dirty="0"/>
                </a:p>
              </p:txBody>
            </p:sp>
            <p:sp>
              <p:nvSpPr>
                <p:cNvPr id="14" name="TextBox 13"/>
                <p:cNvSpPr txBox="1"/>
                <p:nvPr/>
              </p:nvSpPr>
              <p:spPr>
                <a:xfrm>
                  <a:off x="1844228" y="4725144"/>
                  <a:ext cx="880177" cy="369332"/>
                </a:xfrm>
                <a:prstGeom prst="rect">
                  <a:avLst/>
                </a:prstGeom>
                <a:noFill/>
              </p:spPr>
              <p:txBody>
                <a:bodyPr wrap="none" rtlCol="0">
                  <a:spAutoFit/>
                </a:bodyPr>
                <a:lstStyle/>
                <a:p>
                  <a:r>
                    <a:rPr lang="en-US" dirty="0" smtClean="0"/>
                    <a:t>1.3 </a:t>
                  </a:r>
                  <a:r>
                    <a:rPr lang="en-US" dirty="0" err="1" smtClean="0"/>
                    <a:t>kGy</a:t>
                  </a:r>
                  <a:endParaRPr lang="en-GB" dirty="0"/>
                </a:p>
              </p:txBody>
            </p:sp>
            <p:sp>
              <p:nvSpPr>
                <p:cNvPr id="15" name="TextBox 14"/>
                <p:cNvSpPr txBox="1"/>
                <p:nvPr/>
              </p:nvSpPr>
              <p:spPr>
                <a:xfrm>
                  <a:off x="2868273" y="4797152"/>
                  <a:ext cx="880177" cy="369332"/>
                </a:xfrm>
                <a:prstGeom prst="rect">
                  <a:avLst/>
                </a:prstGeom>
                <a:noFill/>
              </p:spPr>
              <p:txBody>
                <a:bodyPr wrap="none" rtlCol="0">
                  <a:spAutoFit/>
                </a:bodyPr>
                <a:lstStyle/>
                <a:p>
                  <a:r>
                    <a:rPr lang="en-US" dirty="0" smtClean="0"/>
                    <a:t>2.3 </a:t>
                  </a:r>
                  <a:r>
                    <a:rPr lang="en-US" dirty="0" err="1" smtClean="0"/>
                    <a:t>kGy</a:t>
                  </a:r>
                  <a:endParaRPr lang="en-GB" dirty="0"/>
                </a:p>
              </p:txBody>
            </p:sp>
          </p:grpSp>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43107" y="3777928"/>
                <a:ext cx="3577365" cy="2747416"/>
              </a:xfrm>
              <a:prstGeom prst="rect">
                <a:avLst/>
              </a:prstGeom>
            </p:spPr>
          </p:pic>
          <p:sp>
            <p:nvSpPr>
              <p:cNvPr id="19" name="TextBox 18"/>
              <p:cNvSpPr txBox="1"/>
              <p:nvPr/>
            </p:nvSpPr>
            <p:spPr>
              <a:xfrm>
                <a:off x="4706648" y="5200265"/>
                <a:ext cx="1255280" cy="646331"/>
              </a:xfrm>
              <a:prstGeom prst="rect">
                <a:avLst/>
              </a:prstGeom>
              <a:solidFill>
                <a:schemeClr val="bg1"/>
              </a:solidFill>
              <a:ln>
                <a:solidFill>
                  <a:schemeClr val="tx1"/>
                </a:solidFill>
              </a:ln>
            </p:spPr>
            <p:txBody>
              <a:bodyPr wrap="none" rtlCol="0">
                <a:spAutoFit/>
              </a:bodyPr>
              <a:lstStyle/>
              <a:p>
                <a:r>
                  <a:rPr lang="en-US" dirty="0"/>
                  <a:t>f</a:t>
                </a:r>
                <a:r>
                  <a:rPr lang="en-US" dirty="0" smtClean="0"/>
                  <a:t>allen off</a:t>
                </a:r>
              </a:p>
              <a:p>
                <a:r>
                  <a:rPr lang="en-US" dirty="0" smtClean="0"/>
                  <a:t>(487.3 </a:t>
                </a:r>
                <a:r>
                  <a:rPr lang="en-US" dirty="0" err="1" smtClean="0"/>
                  <a:t>kGy</a:t>
                </a:r>
                <a:r>
                  <a:rPr lang="en-US" dirty="0" smtClean="0"/>
                  <a:t>)</a:t>
                </a:r>
                <a:endParaRPr lang="en-GB" dirty="0"/>
              </a:p>
            </p:txBody>
          </p:sp>
          <p:sp>
            <p:nvSpPr>
              <p:cNvPr id="20" name="TextBox 19"/>
              <p:cNvSpPr txBox="1"/>
              <p:nvPr/>
            </p:nvSpPr>
            <p:spPr>
              <a:xfrm>
                <a:off x="6579908" y="4573524"/>
                <a:ext cx="997196" cy="369332"/>
              </a:xfrm>
              <a:prstGeom prst="rect">
                <a:avLst/>
              </a:prstGeom>
              <a:solidFill>
                <a:schemeClr val="bg1"/>
              </a:solidFill>
              <a:ln>
                <a:solidFill>
                  <a:schemeClr val="tx1"/>
                </a:solidFill>
              </a:ln>
            </p:spPr>
            <p:txBody>
              <a:bodyPr wrap="none" rtlCol="0">
                <a:spAutoFit/>
              </a:bodyPr>
              <a:lstStyle/>
              <a:p>
                <a:r>
                  <a:rPr lang="en-US" dirty="0" smtClean="0"/>
                  <a:t>25.7 </a:t>
                </a:r>
                <a:r>
                  <a:rPr lang="en-US" dirty="0" err="1" smtClean="0"/>
                  <a:t>kGy</a:t>
                </a:r>
                <a:endParaRPr lang="en-GB" dirty="0"/>
              </a:p>
            </p:txBody>
          </p:sp>
          <p:sp>
            <p:nvSpPr>
              <p:cNvPr id="21" name="TextBox 20"/>
              <p:cNvSpPr txBox="1"/>
              <p:nvPr/>
            </p:nvSpPr>
            <p:spPr>
              <a:xfrm>
                <a:off x="6847376" y="5200265"/>
                <a:ext cx="1114216" cy="369332"/>
              </a:xfrm>
              <a:prstGeom prst="rect">
                <a:avLst/>
              </a:prstGeom>
              <a:solidFill>
                <a:schemeClr val="bg1"/>
              </a:solidFill>
              <a:ln>
                <a:solidFill>
                  <a:schemeClr val="tx1"/>
                </a:solidFill>
              </a:ln>
            </p:spPr>
            <p:txBody>
              <a:bodyPr wrap="none" rtlCol="0">
                <a:spAutoFit/>
              </a:bodyPr>
              <a:lstStyle/>
              <a:p>
                <a:r>
                  <a:rPr lang="en-US" dirty="0" smtClean="0"/>
                  <a:t>100.4 </a:t>
                </a:r>
                <a:r>
                  <a:rPr lang="en-US" dirty="0" err="1" smtClean="0"/>
                  <a:t>kGy</a:t>
                </a:r>
                <a:endParaRPr lang="en-GB" dirty="0"/>
              </a:p>
            </p:txBody>
          </p:sp>
          <p:sp>
            <p:nvSpPr>
              <p:cNvPr id="22" name="TextBox 21"/>
              <p:cNvSpPr txBox="1"/>
              <p:nvPr/>
            </p:nvSpPr>
            <p:spPr>
              <a:xfrm>
                <a:off x="5499788" y="4577208"/>
                <a:ext cx="997196" cy="369332"/>
              </a:xfrm>
              <a:prstGeom prst="rect">
                <a:avLst/>
              </a:prstGeom>
              <a:solidFill>
                <a:schemeClr val="bg1"/>
              </a:solidFill>
              <a:ln>
                <a:solidFill>
                  <a:schemeClr val="tx1"/>
                </a:solidFill>
              </a:ln>
            </p:spPr>
            <p:txBody>
              <a:bodyPr wrap="none" rtlCol="0">
                <a:spAutoFit/>
              </a:bodyPr>
              <a:lstStyle/>
              <a:p>
                <a:r>
                  <a:rPr lang="en-US" dirty="0" smtClean="0"/>
                  <a:t>59.6 </a:t>
                </a:r>
                <a:r>
                  <a:rPr lang="en-US" dirty="0" err="1" smtClean="0"/>
                  <a:t>kGy</a:t>
                </a:r>
                <a:endParaRPr lang="en-GB" dirty="0"/>
              </a:p>
            </p:txBody>
          </p:sp>
          <p:sp>
            <p:nvSpPr>
              <p:cNvPr id="26" name="TextBox 25"/>
              <p:cNvSpPr txBox="1"/>
              <p:nvPr/>
            </p:nvSpPr>
            <p:spPr>
              <a:xfrm>
                <a:off x="5038872" y="2199915"/>
                <a:ext cx="1107804" cy="369332"/>
              </a:xfrm>
              <a:prstGeom prst="rect">
                <a:avLst/>
              </a:prstGeom>
              <a:solidFill>
                <a:schemeClr val="bg1"/>
              </a:solidFill>
              <a:ln>
                <a:solidFill>
                  <a:schemeClr val="tx1"/>
                </a:solidFill>
              </a:ln>
            </p:spPr>
            <p:txBody>
              <a:bodyPr wrap="none" rtlCol="0">
                <a:spAutoFit/>
              </a:bodyPr>
              <a:lstStyle/>
              <a:p>
                <a:r>
                  <a:rPr lang="en-US" dirty="0" smtClean="0"/>
                  <a:t>&gt; 500 </a:t>
                </a:r>
                <a:r>
                  <a:rPr lang="en-US" dirty="0" err="1" smtClean="0"/>
                  <a:t>kGy</a:t>
                </a:r>
                <a:endParaRPr lang="en-GB" dirty="0"/>
              </a:p>
            </p:txBody>
          </p:sp>
          <p:sp>
            <p:nvSpPr>
              <p:cNvPr id="27" name="TextBox 26"/>
              <p:cNvSpPr txBox="1"/>
              <p:nvPr/>
            </p:nvSpPr>
            <p:spPr>
              <a:xfrm>
                <a:off x="5220743" y="1426047"/>
                <a:ext cx="997196" cy="369332"/>
              </a:xfrm>
              <a:prstGeom prst="rect">
                <a:avLst/>
              </a:prstGeom>
              <a:solidFill>
                <a:schemeClr val="bg1"/>
              </a:solidFill>
              <a:ln>
                <a:solidFill>
                  <a:schemeClr val="tx1"/>
                </a:solidFill>
              </a:ln>
            </p:spPr>
            <p:txBody>
              <a:bodyPr wrap="none" rtlCol="0">
                <a:spAutoFit/>
              </a:bodyPr>
              <a:lstStyle/>
              <a:p>
                <a:r>
                  <a:rPr lang="en-US" dirty="0" smtClean="0"/>
                  <a:t>43.7 </a:t>
                </a:r>
                <a:r>
                  <a:rPr lang="en-US" dirty="0" err="1" smtClean="0"/>
                  <a:t>kGy</a:t>
                </a:r>
                <a:endParaRPr lang="en-GB" dirty="0"/>
              </a:p>
            </p:txBody>
          </p:sp>
          <p:sp>
            <p:nvSpPr>
              <p:cNvPr id="28" name="TextBox 27"/>
              <p:cNvSpPr txBox="1"/>
              <p:nvPr/>
            </p:nvSpPr>
            <p:spPr>
              <a:xfrm>
                <a:off x="6382025" y="1567904"/>
                <a:ext cx="997196" cy="369332"/>
              </a:xfrm>
              <a:prstGeom prst="rect">
                <a:avLst/>
              </a:prstGeom>
              <a:solidFill>
                <a:schemeClr val="bg1"/>
              </a:solidFill>
              <a:ln>
                <a:solidFill>
                  <a:schemeClr val="tx1"/>
                </a:solidFill>
              </a:ln>
            </p:spPr>
            <p:txBody>
              <a:bodyPr wrap="none" rtlCol="0">
                <a:spAutoFit/>
              </a:bodyPr>
              <a:lstStyle/>
              <a:p>
                <a:r>
                  <a:rPr lang="en-US" dirty="0" smtClean="0"/>
                  <a:t>19.1 </a:t>
                </a:r>
                <a:r>
                  <a:rPr lang="en-US" dirty="0" err="1" smtClean="0"/>
                  <a:t>kGy</a:t>
                </a:r>
                <a:endParaRPr lang="en-GB" dirty="0"/>
              </a:p>
            </p:txBody>
          </p:sp>
        </p:grpSp>
      </p:grpSp>
      <p:sp>
        <p:nvSpPr>
          <p:cNvPr id="24" name="Title 1"/>
          <p:cNvSpPr txBox="1">
            <a:spLocks/>
          </p:cNvSpPr>
          <p:nvPr/>
        </p:nvSpPr>
        <p:spPr>
          <a:xfrm>
            <a:off x="495406" y="44624"/>
            <a:ext cx="8229600" cy="8640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mtClean="0"/>
              <a:t>Point 3 vs. point 7 </a:t>
            </a:r>
            <a:endParaRPr lang="en-GB" dirty="0"/>
          </a:p>
        </p:txBody>
      </p:sp>
    </p:spTree>
    <p:extLst>
      <p:ext uri="{BB962C8B-B14F-4D97-AF65-F5344CB8AC3E}">
        <p14:creationId xmlns:p14="http://schemas.microsoft.com/office/powerpoint/2010/main" val="400626246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31"/>
            <a:ext cx="8229600" cy="680765"/>
          </a:xfrm>
        </p:spPr>
        <p:txBody>
          <a:bodyPr>
            <a:normAutofit fontScale="90000"/>
          </a:bodyPr>
          <a:lstStyle/>
          <a:p>
            <a:r>
              <a:rPr lang="en-GB" dirty="0" smtClean="0"/>
              <a:t>Estimated dose point 3 and point 7</a:t>
            </a:r>
            <a:endParaRPr lang="en-GB"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48680"/>
            <a:ext cx="9144000"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 y="3573016"/>
            <a:ext cx="9144000" cy="328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0" y="548680"/>
            <a:ext cx="89959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IP 3</a:t>
            </a:r>
            <a:endParaRPr lang="en-GB" dirty="0"/>
          </a:p>
        </p:txBody>
      </p:sp>
      <p:sp>
        <p:nvSpPr>
          <p:cNvPr id="6" name="Rectangle 5"/>
          <p:cNvSpPr/>
          <p:nvPr/>
        </p:nvSpPr>
        <p:spPr>
          <a:xfrm>
            <a:off x="-36512" y="3573016"/>
            <a:ext cx="89959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IP 7</a:t>
            </a:r>
            <a:endParaRPr lang="en-GB" dirty="0"/>
          </a:p>
        </p:txBody>
      </p:sp>
    </p:spTree>
    <p:extLst>
      <p:ext uri="{BB962C8B-B14F-4D97-AF65-F5344CB8AC3E}">
        <p14:creationId xmlns:p14="http://schemas.microsoft.com/office/powerpoint/2010/main" val="17923341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6"/>
          <p:cNvGrpSpPr/>
          <p:nvPr/>
        </p:nvGrpSpPr>
        <p:grpSpPr>
          <a:xfrm>
            <a:off x="1763688" y="2348880"/>
            <a:ext cx="4176464" cy="721242"/>
            <a:chOff x="1763688" y="2348880"/>
            <a:chExt cx="4176464" cy="721242"/>
          </a:xfrm>
        </p:grpSpPr>
        <p:sp>
          <p:nvSpPr>
            <p:cNvPr id="8" name="Rectangle 7"/>
            <p:cNvSpPr/>
            <p:nvPr/>
          </p:nvSpPr>
          <p:spPr>
            <a:xfrm>
              <a:off x="1763688" y="2348880"/>
              <a:ext cx="1296144" cy="720080"/>
            </a:xfrm>
            <a:prstGeom prst="rect">
              <a:avLst/>
            </a:prstGeom>
            <a:solidFill>
              <a:schemeClr val="accent1">
                <a:lumMod val="60000"/>
                <a:lumOff val="40000"/>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499992" y="2350042"/>
              <a:ext cx="1440160" cy="720080"/>
            </a:xfrm>
            <a:prstGeom prst="rect">
              <a:avLst/>
            </a:prstGeom>
            <a:solidFill>
              <a:schemeClr val="accent1">
                <a:lumMod val="60000"/>
                <a:lumOff val="40000"/>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Elbow Connector 9"/>
            <p:cNvCxnSpPr>
              <a:stCxn id="8" idx="0"/>
              <a:endCxn id="9" idx="0"/>
            </p:cNvCxnSpPr>
            <p:nvPr/>
          </p:nvCxnSpPr>
          <p:spPr>
            <a:xfrm rot="16200000" flipH="1">
              <a:off x="3815335" y="945305"/>
              <a:ext cx="1162" cy="2808312"/>
            </a:xfrm>
            <a:prstGeom prst="bentConnector3">
              <a:avLst>
                <a:gd name="adj1" fmla="val -19672978"/>
              </a:avLst>
            </a:prstGeom>
            <a:ln w="38100"/>
          </p:spPr>
          <p:style>
            <a:lnRef idx="1">
              <a:schemeClr val="accent1"/>
            </a:lnRef>
            <a:fillRef idx="0">
              <a:schemeClr val="accent1"/>
            </a:fillRef>
            <a:effectRef idx="0">
              <a:schemeClr val="accent1"/>
            </a:effectRef>
            <a:fontRef idx="minor">
              <a:schemeClr val="tx1"/>
            </a:fontRef>
          </p:style>
        </p:cxnSp>
      </p:grpSp>
      <p:grpSp>
        <p:nvGrpSpPr>
          <p:cNvPr id="1028" name="Group 1027"/>
          <p:cNvGrpSpPr/>
          <p:nvPr/>
        </p:nvGrpSpPr>
        <p:grpSpPr>
          <a:xfrm>
            <a:off x="467544" y="3854698"/>
            <a:ext cx="2736304" cy="738231"/>
            <a:chOff x="467544" y="3854698"/>
            <a:chExt cx="2736304" cy="738231"/>
          </a:xfrm>
        </p:grpSpPr>
        <p:sp>
          <p:nvSpPr>
            <p:cNvPr id="21" name="Rectangle 20"/>
            <p:cNvSpPr/>
            <p:nvPr/>
          </p:nvSpPr>
          <p:spPr>
            <a:xfrm>
              <a:off x="1660652" y="3861048"/>
              <a:ext cx="432048"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25" name="Group 1024"/>
            <p:cNvGrpSpPr/>
            <p:nvPr/>
          </p:nvGrpSpPr>
          <p:grpSpPr>
            <a:xfrm>
              <a:off x="467544" y="3854698"/>
              <a:ext cx="2736304" cy="738231"/>
              <a:chOff x="467544" y="3854698"/>
              <a:chExt cx="2736304" cy="738231"/>
            </a:xfrm>
          </p:grpSpPr>
          <p:grpSp>
            <p:nvGrpSpPr>
              <p:cNvPr id="22" name="Group 21"/>
              <p:cNvGrpSpPr/>
              <p:nvPr/>
            </p:nvGrpSpPr>
            <p:grpSpPr>
              <a:xfrm>
                <a:off x="467544" y="3854698"/>
                <a:ext cx="1415482" cy="726430"/>
                <a:chOff x="467544" y="3854698"/>
                <a:chExt cx="1415482" cy="726430"/>
              </a:xfrm>
            </p:grpSpPr>
            <p:sp>
              <p:nvSpPr>
                <p:cNvPr id="23" name="Rectangle 22"/>
                <p:cNvSpPr/>
                <p:nvPr/>
              </p:nvSpPr>
              <p:spPr>
                <a:xfrm>
                  <a:off x="467544" y="3861048"/>
                  <a:ext cx="720080"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 name="Elbow Connector 23"/>
                <p:cNvCxnSpPr>
                  <a:stCxn id="23" idx="0"/>
                  <a:endCxn id="21" idx="0"/>
                </p:cNvCxnSpPr>
                <p:nvPr/>
              </p:nvCxnSpPr>
              <p:spPr>
                <a:xfrm rot="5400000" flipH="1" flipV="1">
                  <a:off x="1352130" y="3336502"/>
                  <a:ext cx="12700" cy="1049092"/>
                </a:xfrm>
                <a:prstGeom prst="bentConnector3">
                  <a:avLst>
                    <a:gd name="adj1" fmla="val 1800000"/>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28" name="Rectangle 27"/>
              <p:cNvSpPr/>
              <p:nvPr/>
            </p:nvSpPr>
            <p:spPr>
              <a:xfrm>
                <a:off x="2483768" y="3872849"/>
                <a:ext cx="720080"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Elbow Connector 28"/>
              <p:cNvCxnSpPr>
                <a:stCxn id="21" idx="0"/>
                <a:endCxn id="28" idx="0"/>
              </p:cNvCxnSpPr>
              <p:nvPr/>
            </p:nvCxnSpPr>
            <p:spPr>
              <a:xfrm rot="16200000" flipH="1">
                <a:off x="2354341" y="3383382"/>
                <a:ext cx="11801" cy="967132"/>
              </a:xfrm>
              <a:prstGeom prst="bentConnector3">
                <a:avLst>
                  <a:gd name="adj1" fmla="val -1937124"/>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grpSp>
      <p:grpSp>
        <p:nvGrpSpPr>
          <p:cNvPr id="37" name="Group 36"/>
          <p:cNvGrpSpPr/>
          <p:nvPr/>
        </p:nvGrpSpPr>
        <p:grpSpPr>
          <a:xfrm>
            <a:off x="467544" y="5283057"/>
            <a:ext cx="2736304" cy="738231"/>
            <a:chOff x="467544" y="3854698"/>
            <a:chExt cx="2736304" cy="738231"/>
          </a:xfrm>
        </p:grpSpPr>
        <p:sp>
          <p:nvSpPr>
            <p:cNvPr id="38" name="Rectangle 37"/>
            <p:cNvSpPr/>
            <p:nvPr/>
          </p:nvSpPr>
          <p:spPr>
            <a:xfrm>
              <a:off x="1358480" y="3861048"/>
              <a:ext cx="734220"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9" name="Group 38"/>
            <p:cNvGrpSpPr/>
            <p:nvPr/>
          </p:nvGrpSpPr>
          <p:grpSpPr>
            <a:xfrm>
              <a:off x="467544" y="3854698"/>
              <a:ext cx="2736304" cy="738231"/>
              <a:chOff x="467544" y="3854698"/>
              <a:chExt cx="2736304" cy="738231"/>
            </a:xfrm>
          </p:grpSpPr>
          <p:grpSp>
            <p:nvGrpSpPr>
              <p:cNvPr id="40" name="Group 39"/>
              <p:cNvGrpSpPr/>
              <p:nvPr/>
            </p:nvGrpSpPr>
            <p:grpSpPr>
              <a:xfrm>
                <a:off x="467544" y="3854698"/>
                <a:ext cx="1264396" cy="726430"/>
                <a:chOff x="467544" y="3854698"/>
                <a:chExt cx="1264396" cy="726430"/>
              </a:xfrm>
            </p:grpSpPr>
            <p:sp>
              <p:nvSpPr>
                <p:cNvPr id="43" name="Rectangle 42"/>
                <p:cNvSpPr/>
                <p:nvPr/>
              </p:nvSpPr>
              <p:spPr>
                <a:xfrm>
                  <a:off x="467544" y="3861048"/>
                  <a:ext cx="432048"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4" name="Elbow Connector 43"/>
                <p:cNvCxnSpPr>
                  <a:stCxn id="43" idx="0"/>
                  <a:endCxn id="38" idx="0"/>
                </p:cNvCxnSpPr>
                <p:nvPr/>
              </p:nvCxnSpPr>
              <p:spPr>
                <a:xfrm rot="5400000" flipH="1" flipV="1">
                  <a:off x="1204579" y="3340037"/>
                  <a:ext cx="12700" cy="1042022"/>
                </a:xfrm>
                <a:prstGeom prst="bentConnector3">
                  <a:avLst>
                    <a:gd name="adj1" fmla="val 1800000"/>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41" name="Rectangle 40"/>
              <p:cNvSpPr/>
              <p:nvPr/>
            </p:nvSpPr>
            <p:spPr>
              <a:xfrm>
                <a:off x="2483768" y="3872849"/>
                <a:ext cx="720080"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Elbow Connector 41"/>
              <p:cNvCxnSpPr>
                <a:stCxn id="38" idx="0"/>
                <a:endCxn id="41" idx="0"/>
              </p:cNvCxnSpPr>
              <p:nvPr/>
            </p:nvCxnSpPr>
            <p:spPr>
              <a:xfrm rot="16200000" flipH="1">
                <a:off x="2278798" y="3307839"/>
                <a:ext cx="11801" cy="1118218"/>
              </a:xfrm>
              <a:prstGeom prst="bentConnector3">
                <a:avLst>
                  <a:gd name="adj1" fmla="val -1937124"/>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grpSp>
      <p:sp>
        <p:nvSpPr>
          <p:cNvPr id="48" name="Rectangle 47"/>
          <p:cNvSpPr/>
          <p:nvPr/>
        </p:nvSpPr>
        <p:spPr>
          <a:xfrm>
            <a:off x="2123728" y="3862097"/>
            <a:ext cx="360040" cy="72008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p:cNvSpPr/>
          <p:nvPr/>
        </p:nvSpPr>
        <p:spPr>
          <a:xfrm>
            <a:off x="2051720" y="5301208"/>
            <a:ext cx="432048" cy="72008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lumMod val="50000"/>
                </a:schemeClr>
              </a:solidFill>
            </a:endParaRPr>
          </a:p>
        </p:txBody>
      </p:sp>
    </p:spTree>
    <p:extLst>
      <p:ext uri="{BB962C8B-B14F-4D97-AF65-F5344CB8AC3E}">
        <p14:creationId xmlns:p14="http://schemas.microsoft.com/office/powerpoint/2010/main" val="270259950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a:bodyPr>
          <a:lstStyle/>
          <a:p>
            <a:r>
              <a:rPr lang="en-GB" sz="5000" b="1" dirty="0" smtClean="0"/>
              <a:t>Magnet lifetime</a:t>
            </a:r>
            <a:endParaRPr lang="en-GB" sz="5000" b="1" dirty="0"/>
          </a:p>
        </p:txBody>
      </p:sp>
      <p:sp>
        <p:nvSpPr>
          <p:cNvPr id="4" name="Title 3"/>
          <p:cNvSpPr>
            <a:spLocks noGrp="1"/>
          </p:cNvSpPr>
          <p:nvPr>
            <p:ph type="title"/>
          </p:nvPr>
        </p:nvSpPr>
        <p:spPr/>
        <p:txBody>
          <a:bodyPr/>
          <a:lstStyle/>
          <a:p>
            <a:endParaRPr lang="en-GB"/>
          </a:p>
        </p:txBody>
      </p:sp>
    </p:spTree>
    <p:extLst>
      <p:ext uri="{BB962C8B-B14F-4D97-AF65-F5344CB8AC3E}">
        <p14:creationId xmlns:p14="http://schemas.microsoft.com/office/powerpoint/2010/main" val="191894006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cxnSp>
        <p:nvCxnSpPr>
          <p:cNvPr id="7" name="Straight Connector 6"/>
          <p:cNvCxnSpPr/>
          <p:nvPr/>
        </p:nvCxnSpPr>
        <p:spPr>
          <a:xfrm>
            <a:off x="3059832" y="836712"/>
            <a:ext cx="0" cy="38968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347864" y="836712"/>
            <a:ext cx="0" cy="38968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866336" y="836712"/>
            <a:ext cx="0" cy="38968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8058756" y="836712"/>
            <a:ext cx="0" cy="3896816"/>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0" y="0"/>
            <a:ext cx="9252520" cy="6858000"/>
            <a:chOff x="0" y="0"/>
            <a:chExt cx="9252520" cy="6858000"/>
          </a:xfrm>
        </p:grpSpPr>
        <p:grpSp>
          <p:nvGrpSpPr>
            <p:cNvPr id="8" name="Group 7"/>
            <p:cNvGrpSpPr/>
            <p:nvPr/>
          </p:nvGrpSpPr>
          <p:grpSpPr>
            <a:xfrm>
              <a:off x="0" y="0"/>
              <a:ext cx="9252520" cy="6858000"/>
              <a:chOff x="0" y="0"/>
              <a:chExt cx="9252520" cy="685800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252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2915816" y="1925216"/>
                <a:ext cx="64807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Rectangle 11"/>
            <p:cNvSpPr/>
            <p:nvPr/>
          </p:nvSpPr>
          <p:spPr>
            <a:xfrm>
              <a:off x="7404754" y="1268760"/>
              <a:ext cx="911662" cy="8004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21849402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1266"/>
            <a:ext cx="9104281" cy="1143000"/>
          </a:xfrm>
        </p:spPr>
        <p:txBody>
          <a:bodyPr>
            <a:normAutofit fontScale="90000"/>
          </a:bodyPr>
          <a:lstStyle/>
          <a:p>
            <a:r>
              <a:rPr lang="en-GB" dirty="0" smtClean="0"/>
              <a:t>Different scenarios</a:t>
            </a:r>
            <a:br>
              <a:rPr lang="en-GB" dirty="0" smtClean="0"/>
            </a:br>
            <a:r>
              <a:rPr lang="en-GB" dirty="0" smtClean="0"/>
              <a:t>agreed with M. Giovannozzi</a:t>
            </a:r>
            <a:endParaRPr lang="en-GB" dirty="0"/>
          </a:p>
        </p:txBody>
      </p:sp>
      <p:sp>
        <p:nvSpPr>
          <p:cNvPr id="6" name="Oval 5"/>
          <p:cNvSpPr/>
          <p:nvPr/>
        </p:nvSpPr>
        <p:spPr>
          <a:xfrm>
            <a:off x="3613658" y="3320989"/>
            <a:ext cx="1944214"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Other operating scenario</a:t>
            </a:r>
            <a:endParaRPr lang="en-GB" dirty="0"/>
          </a:p>
        </p:txBody>
      </p:sp>
      <p:sp>
        <p:nvSpPr>
          <p:cNvPr id="7" name="Left Arrow 6"/>
          <p:cNvSpPr/>
          <p:nvPr/>
        </p:nvSpPr>
        <p:spPr>
          <a:xfrm rot="16200000">
            <a:off x="4153717" y="2276872"/>
            <a:ext cx="864096" cy="12241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155840" y="5661248"/>
            <a:ext cx="8880655" cy="11732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arenR"/>
            </a:pPr>
            <a:r>
              <a:rPr lang="en-GB" dirty="0" smtClean="0"/>
              <a:t>Reconfigure the MQWA in pos. C5  as MQWB</a:t>
            </a:r>
          </a:p>
          <a:p>
            <a:pPr marL="342900" indent="-342900">
              <a:buFontTx/>
              <a:buAutoNum type="arabicParenR"/>
            </a:pPr>
            <a:r>
              <a:rPr lang="en-GB" dirty="0" smtClean="0"/>
              <a:t>Remove </a:t>
            </a:r>
            <a:r>
              <a:rPr lang="en-GB" dirty="0"/>
              <a:t>MQWA.E5</a:t>
            </a:r>
          </a:p>
          <a:p>
            <a:pPr marL="342900" indent="-342900">
              <a:buAutoNum type="arabicParenR"/>
            </a:pPr>
            <a:r>
              <a:rPr lang="en-GB" dirty="0"/>
              <a:t>C</a:t>
            </a:r>
            <a:r>
              <a:rPr lang="en-GB" dirty="0" smtClean="0"/>
              <a:t>onnect new MQWB.C5 in the circuit RQ5.LR7</a:t>
            </a:r>
          </a:p>
          <a:p>
            <a:pPr marL="342900" indent="-342900">
              <a:buAutoNum type="arabicParenR"/>
            </a:pPr>
            <a:r>
              <a:rPr lang="en-GB" dirty="0" smtClean="0"/>
              <a:t>Substitute MQWA.E5 with an absorber at least effective as previous MQWA.E5</a:t>
            </a:r>
            <a:endParaRPr lang="en-GB" dirty="0"/>
          </a:p>
        </p:txBody>
      </p:sp>
      <p:sp>
        <p:nvSpPr>
          <p:cNvPr id="10" name="Rectangle 9"/>
          <p:cNvSpPr/>
          <p:nvPr/>
        </p:nvSpPr>
        <p:spPr>
          <a:xfrm>
            <a:off x="155841" y="1196752"/>
            <a:ext cx="8640960" cy="12601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a:defRPr/>
            </a:pPr>
            <a:r>
              <a:rPr lang="en-US" b="1" dirty="0">
                <a:solidFill>
                  <a:srgbClr val="FFC000"/>
                </a:solidFill>
              </a:rPr>
              <a:t>In IR3 no MQWB can be removed without changing the optical conditions at the collimators.</a:t>
            </a:r>
          </a:p>
          <a:p>
            <a:pPr lvl="2">
              <a:defRPr/>
            </a:pPr>
            <a:r>
              <a:rPr lang="en-US" b="1" dirty="0">
                <a:solidFill>
                  <a:srgbClr val="92D050"/>
                </a:solidFill>
              </a:rPr>
              <a:t>In IR7 the MQWB modules in the two Q5 may be removed without changing the optical conditions at the collimators (2 spare magnets</a:t>
            </a:r>
            <a:endParaRPr lang="en-GB" b="1" i="1" dirty="0">
              <a:solidFill>
                <a:srgbClr val="92D050"/>
              </a:solidFill>
            </a:endParaRPr>
          </a:p>
        </p:txBody>
      </p:sp>
      <p:sp>
        <p:nvSpPr>
          <p:cNvPr id="11" name="Left Arrow 10"/>
          <p:cNvSpPr/>
          <p:nvPr/>
        </p:nvSpPr>
        <p:spPr>
          <a:xfrm rot="16200000">
            <a:off x="4153717" y="4473118"/>
            <a:ext cx="864096" cy="12241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6177397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Power deposition</a:t>
            </a:r>
            <a:endParaRPr lang="en-GB"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404087164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Power deposition</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31933658"/>
              </p:ext>
            </p:extLst>
          </p:nvPr>
        </p:nvGraphicFramePr>
        <p:xfrm>
          <a:off x="395536" y="1484782"/>
          <a:ext cx="8496945" cy="3616649"/>
        </p:xfrm>
        <a:graphic>
          <a:graphicData uri="http://schemas.openxmlformats.org/drawingml/2006/table">
            <a:tbl>
              <a:tblPr>
                <a:tableStyleId>{5C22544A-7EE6-4342-B048-85BDC9FD1C3A}</a:tableStyleId>
              </a:tblPr>
              <a:tblGrid>
                <a:gridCol w="4545651"/>
                <a:gridCol w="1540576"/>
                <a:gridCol w="570584"/>
                <a:gridCol w="1212491"/>
                <a:gridCol w="627643"/>
              </a:tblGrid>
              <a:tr h="278204">
                <a:tc>
                  <a:txBody>
                    <a:bodyPr/>
                    <a:lstStyle/>
                    <a:p>
                      <a:pPr algn="l" fontAlgn="b"/>
                      <a:r>
                        <a:rPr lang="en-GB" sz="1400" u="none" strike="noStrike" dirty="0">
                          <a:effectLst/>
                        </a:rPr>
                        <a:t> </a:t>
                      </a:r>
                      <a:endParaRPr lang="en-GB" sz="1400" b="0" i="0" u="none" strike="noStrike" dirty="0">
                        <a:solidFill>
                          <a:srgbClr val="000000"/>
                        </a:solidFill>
                        <a:effectLst/>
                        <a:latin typeface="Calibri"/>
                      </a:endParaRPr>
                    </a:p>
                  </a:txBody>
                  <a:tcPr marL="9525" marR="9525" marT="9525" marB="0" anchor="b"/>
                </a:tc>
                <a:tc gridSpan="2">
                  <a:txBody>
                    <a:bodyPr/>
                    <a:lstStyle/>
                    <a:p>
                      <a:pPr algn="ctr" fontAlgn="b"/>
                      <a:r>
                        <a:rPr lang="en-GB" sz="1400" u="none" strike="noStrike" dirty="0">
                          <a:effectLst/>
                        </a:rPr>
                        <a:t>MQW</a:t>
                      </a:r>
                      <a:endParaRPr lang="en-GB" sz="1400" b="0" i="0" u="none" strike="noStrike" dirty="0">
                        <a:solidFill>
                          <a:srgbClr val="000000"/>
                        </a:solidFill>
                        <a:effectLst/>
                        <a:latin typeface="Calibri"/>
                      </a:endParaRPr>
                    </a:p>
                  </a:txBody>
                  <a:tcPr marL="9525" marR="9525" marT="9525" marB="0" anchor="b">
                    <a:solidFill>
                      <a:srgbClr val="92D050"/>
                    </a:solidFill>
                  </a:tcPr>
                </a:tc>
                <a:tc hMerge="1">
                  <a:txBody>
                    <a:bodyPr/>
                    <a:lstStyle/>
                    <a:p>
                      <a:endParaRPr lang="en-GB"/>
                    </a:p>
                  </a:txBody>
                  <a:tcPr/>
                </a:tc>
                <a:tc gridSpan="2">
                  <a:txBody>
                    <a:bodyPr/>
                    <a:lstStyle/>
                    <a:p>
                      <a:pPr algn="ctr" fontAlgn="b"/>
                      <a:r>
                        <a:rPr lang="en-GB" sz="1400" u="none" strike="noStrike" dirty="0">
                          <a:effectLst/>
                        </a:rPr>
                        <a:t>MBW</a:t>
                      </a:r>
                      <a:endParaRPr lang="en-GB" sz="1400" b="0" i="0" u="none" strike="noStrike" dirty="0">
                        <a:solidFill>
                          <a:srgbClr val="000000"/>
                        </a:solidFill>
                        <a:effectLst/>
                        <a:latin typeface="Calibri"/>
                      </a:endParaRPr>
                    </a:p>
                  </a:txBody>
                  <a:tcPr marL="9525" marR="9525" marT="9525" marB="0" anchor="b">
                    <a:solidFill>
                      <a:schemeClr val="accent1">
                        <a:lumMod val="60000"/>
                        <a:lumOff val="40000"/>
                      </a:schemeClr>
                    </a:solidFill>
                  </a:tcPr>
                </a:tc>
                <a:tc hMerge="1">
                  <a:txBody>
                    <a:bodyPr/>
                    <a:lstStyle/>
                    <a:p>
                      <a:endParaRPr lang="en-GB"/>
                    </a:p>
                  </a:txBody>
                  <a:tcPr/>
                </a:tc>
              </a:tr>
              <a:tr h="278204">
                <a:tc>
                  <a:txBody>
                    <a:bodyPr/>
                    <a:lstStyle/>
                    <a:p>
                      <a:pPr algn="l" fontAlgn="b"/>
                      <a:r>
                        <a:rPr lang="en-GB" sz="1400" u="none" strike="noStrike" dirty="0">
                          <a:effectLst/>
                        </a:rPr>
                        <a:t>Ultimate </a:t>
                      </a:r>
                      <a:r>
                        <a:rPr lang="en-GB" sz="1400" u="none" strike="noStrike" dirty="0" smtClean="0">
                          <a:effectLst/>
                        </a:rPr>
                        <a:t>current</a:t>
                      </a:r>
                      <a:endParaRPr lang="en-GB" sz="1400" b="0" i="0" u="none" strike="noStrike" dirty="0">
                        <a:solidFill>
                          <a:srgbClr val="000000"/>
                        </a:solidFill>
                        <a:effectLst/>
                        <a:latin typeface="Calibri"/>
                      </a:endParaRPr>
                    </a:p>
                  </a:txBody>
                  <a:tcPr marL="9525" marR="9525" marT="9525" marB="0" anchor="b"/>
                </a:tc>
                <a:tc>
                  <a:txBody>
                    <a:bodyPr/>
                    <a:lstStyle/>
                    <a:p>
                      <a:pPr algn="r" fontAlgn="b"/>
                      <a:r>
                        <a:rPr lang="en-GB" sz="1400" u="none" strike="noStrike" dirty="0">
                          <a:effectLst/>
                        </a:rPr>
                        <a:t>810</a:t>
                      </a:r>
                      <a:endParaRPr lang="en-GB" sz="1400" b="0" i="0" u="none" strike="noStrike" dirty="0">
                        <a:solidFill>
                          <a:srgbClr val="000000"/>
                        </a:solidFill>
                        <a:effectLst/>
                        <a:latin typeface="Calibri"/>
                      </a:endParaRPr>
                    </a:p>
                  </a:txBody>
                  <a:tcPr marL="9525" marR="9525" marT="9525" marB="0" anchor="b">
                    <a:solidFill>
                      <a:srgbClr val="92D050"/>
                    </a:solidFill>
                  </a:tcPr>
                </a:tc>
                <a:tc>
                  <a:txBody>
                    <a:bodyPr/>
                    <a:lstStyle/>
                    <a:p>
                      <a:pPr algn="l" fontAlgn="b"/>
                      <a:r>
                        <a:rPr lang="en-GB" sz="1400" u="none" strike="noStrike">
                          <a:effectLst/>
                        </a:rPr>
                        <a:t>A</a:t>
                      </a:r>
                      <a:endParaRPr lang="en-GB" sz="1400" b="0" i="0" u="none" strike="noStrike">
                        <a:solidFill>
                          <a:srgbClr val="000000"/>
                        </a:solidFill>
                        <a:effectLst/>
                        <a:latin typeface="Calibri"/>
                      </a:endParaRPr>
                    </a:p>
                  </a:txBody>
                  <a:tcPr marL="9525" marR="9525" marT="9525" marB="0" anchor="b">
                    <a:solidFill>
                      <a:srgbClr val="92D050"/>
                    </a:solidFill>
                  </a:tcPr>
                </a:tc>
                <a:tc>
                  <a:txBody>
                    <a:bodyPr/>
                    <a:lstStyle/>
                    <a:p>
                      <a:pPr algn="r" fontAlgn="b"/>
                      <a:r>
                        <a:rPr lang="en-GB" sz="1400" u="none" strike="noStrike" dirty="0">
                          <a:effectLst/>
                        </a:rPr>
                        <a:t>820</a:t>
                      </a:r>
                      <a:endParaRPr lang="en-GB" sz="1400" b="0" i="0" u="none" strike="noStrike" dirty="0">
                        <a:solidFill>
                          <a:srgbClr val="000000"/>
                        </a:solidFill>
                        <a:effectLst/>
                        <a:latin typeface="Calibri"/>
                      </a:endParaRPr>
                    </a:p>
                  </a:txBody>
                  <a:tcPr marL="9525" marR="9525" marT="9525" marB="0" anchor="b">
                    <a:solidFill>
                      <a:schemeClr val="accent1">
                        <a:lumMod val="60000"/>
                        <a:lumOff val="40000"/>
                      </a:schemeClr>
                    </a:solidFill>
                  </a:tcPr>
                </a:tc>
                <a:tc>
                  <a:txBody>
                    <a:bodyPr/>
                    <a:lstStyle/>
                    <a:p>
                      <a:pPr algn="l" fontAlgn="b"/>
                      <a:r>
                        <a:rPr lang="en-GB" sz="1400" u="none" strike="noStrike" dirty="0">
                          <a:effectLst/>
                        </a:rPr>
                        <a:t>A</a:t>
                      </a:r>
                      <a:endParaRPr lang="en-GB" sz="1400" b="0" i="0" u="none" strike="noStrike" dirty="0">
                        <a:solidFill>
                          <a:srgbClr val="000000"/>
                        </a:solidFill>
                        <a:effectLst/>
                        <a:latin typeface="Calibri"/>
                      </a:endParaRPr>
                    </a:p>
                  </a:txBody>
                  <a:tcPr marL="9525" marR="9525" marT="9525" marB="0" anchor="b">
                    <a:solidFill>
                      <a:schemeClr val="accent1">
                        <a:lumMod val="60000"/>
                        <a:lumOff val="40000"/>
                      </a:schemeClr>
                    </a:solidFill>
                  </a:tcPr>
                </a:tc>
              </a:tr>
              <a:tr h="278204">
                <a:tc>
                  <a:txBody>
                    <a:bodyPr/>
                    <a:lstStyle/>
                    <a:p>
                      <a:pPr algn="l" fontAlgn="b"/>
                      <a:r>
                        <a:rPr lang="en-GB" sz="1400" u="none" strike="noStrike" dirty="0">
                          <a:effectLst/>
                        </a:rPr>
                        <a:t>Electrical dissipated power ultimate current </a:t>
                      </a:r>
                      <a:endParaRPr lang="en-GB" sz="1400" b="0" i="0" u="none" strike="noStrike" dirty="0">
                        <a:solidFill>
                          <a:srgbClr val="000000"/>
                        </a:solidFill>
                        <a:effectLst/>
                        <a:latin typeface="Calibri"/>
                      </a:endParaRPr>
                    </a:p>
                  </a:txBody>
                  <a:tcPr marL="9525" marR="9525" marT="9525" marB="0" anchor="b"/>
                </a:tc>
                <a:tc>
                  <a:txBody>
                    <a:bodyPr/>
                    <a:lstStyle/>
                    <a:p>
                      <a:pPr algn="r" fontAlgn="b"/>
                      <a:r>
                        <a:rPr lang="en-GB" sz="1400" u="none" strike="noStrike" dirty="0">
                          <a:effectLst/>
                        </a:rPr>
                        <a:t>25</a:t>
                      </a:r>
                      <a:endParaRPr lang="en-GB" sz="1400" b="0" i="0" u="none" strike="noStrike" dirty="0">
                        <a:solidFill>
                          <a:srgbClr val="000000"/>
                        </a:solidFill>
                        <a:effectLst/>
                        <a:latin typeface="Calibri"/>
                      </a:endParaRPr>
                    </a:p>
                  </a:txBody>
                  <a:tcPr marL="9525" marR="9525" marT="9525" marB="0" anchor="b">
                    <a:solidFill>
                      <a:srgbClr val="92D050"/>
                    </a:solidFill>
                  </a:tcPr>
                </a:tc>
                <a:tc>
                  <a:txBody>
                    <a:bodyPr/>
                    <a:lstStyle/>
                    <a:p>
                      <a:pPr algn="l" fontAlgn="b"/>
                      <a:r>
                        <a:rPr lang="en-GB" sz="1400" u="none" strike="noStrike">
                          <a:effectLst/>
                        </a:rPr>
                        <a:t>kW</a:t>
                      </a:r>
                      <a:endParaRPr lang="en-GB" sz="1400" b="0" i="0" u="none" strike="noStrike">
                        <a:solidFill>
                          <a:srgbClr val="000000"/>
                        </a:solidFill>
                        <a:effectLst/>
                        <a:latin typeface="Calibri"/>
                      </a:endParaRPr>
                    </a:p>
                  </a:txBody>
                  <a:tcPr marL="9525" marR="9525" marT="9525" marB="0" anchor="b">
                    <a:solidFill>
                      <a:srgbClr val="92D050"/>
                    </a:solidFill>
                  </a:tcPr>
                </a:tc>
                <a:tc>
                  <a:txBody>
                    <a:bodyPr/>
                    <a:lstStyle/>
                    <a:p>
                      <a:pPr algn="r" fontAlgn="b"/>
                      <a:r>
                        <a:rPr lang="en-GB" sz="1400" u="none" strike="noStrike">
                          <a:effectLst/>
                        </a:rPr>
                        <a:t>41</a:t>
                      </a:r>
                      <a:endParaRPr lang="en-GB" sz="1400" b="0" i="0" u="none" strike="noStrike">
                        <a:solidFill>
                          <a:srgbClr val="000000"/>
                        </a:solidFill>
                        <a:effectLst/>
                        <a:latin typeface="Calibri"/>
                      </a:endParaRPr>
                    </a:p>
                  </a:txBody>
                  <a:tcPr marL="9525" marR="9525" marT="9525" marB="0" anchor="b">
                    <a:solidFill>
                      <a:schemeClr val="accent1">
                        <a:lumMod val="60000"/>
                        <a:lumOff val="40000"/>
                      </a:schemeClr>
                    </a:solidFill>
                  </a:tcPr>
                </a:tc>
                <a:tc>
                  <a:txBody>
                    <a:bodyPr/>
                    <a:lstStyle/>
                    <a:p>
                      <a:pPr algn="l" fontAlgn="b"/>
                      <a:r>
                        <a:rPr lang="en-GB" sz="1400" u="none" strike="noStrike" dirty="0">
                          <a:effectLst/>
                        </a:rPr>
                        <a:t>kW</a:t>
                      </a:r>
                      <a:endParaRPr lang="en-GB" sz="1400" b="0" i="0" u="none" strike="noStrike" dirty="0">
                        <a:solidFill>
                          <a:srgbClr val="000000"/>
                        </a:solidFill>
                        <a:effectLst/>
                        <a:latin typeface="Calibri"/>
                      </a:endParaRPr>
                    </a:p>
                  </a:txBody>
                  <a:tcPr marL="9525" marR="9525" marT="9525" marB="0" anchor="b">
                    <a:solidFill>
                      <a:schemeClr val="accent1">
                        <a:lumMod val="60000"/>
                        <a:lumOff val="40000"/>
                      </a:schemeClr>
                    </a:solidFill>
                  </a:tcPr>
                </a:tc>
              </a:tr>
              <a:tr h="278204">
                <a:tc>
                  <a:txBody>
                    <a:bodyPr/>
                    <a:lstStyle/>
                    <a:p>
                      <a:pPr algn="l" fontAlgn="b"/>
                      <a:r>
                        <a:rPr lang="en-GB" sz="1400" u="none" strike="noStrike" dirty="0">
                          <a:effectLst/>
                        </a:rPr>
                        <a:t>Delta T </a:t>
                      </a:r>
                      <a:r>
                        <a:rPr lang="en-GB" sz="1400" u="none" strike="noStrike" dirty="0" smtClean="0">
                          <a:effectLst/>
                        </a:rPr>
                        <a:t>measured ultimate current on cooling water</a:t>
                      </a:r>
                      <a:endParaRPr lang="en-GB" sz="1400" b="0" i="0" u="none" strike="noStrike" dirty="0">
                        <a:solidFill>
                          <a:srgbClr val="000000"/>
                        </a:solidFill>
                        <a:effectLst/>
                        <a:latin typeface="Calibri"/>
                      </a:endParaRPr>
                    </a:p>
                  </a:txBody>
                  <a:tcPr marL="9525" marR="9525" marT="9525" marB="0" anchor="b"/>
                </a:tc>
                <a:tc>
                  <a:txBody>
                    <a:bodyPr/>
                    <a:lstStyle/>
                    <a:p>
                      <a:pPr algn="r" fontAlgn="b"/>
                      <a:r>
                        <a:rPr lang="en-GB" sz="1400" u="none" strike="noStrike" dirty="0">
                          <a:effectLst/>
                        </a:rPr>
                        <a:t>16</a:t>
                      </a:r>
                      <a:endParaRPr lang="en-GB" sz="1400" b="0" i="0" u="none" strike="noStrike" dirty="0">
                        <a:solidFill>
                          <a:srgbClr val="000000"/>
                        </a:solidFill>
                        <a:effectLst/>
                        <a:latin typeface="Calibri"/>
                      </a:endParaRPr>
                    </a:p>
                  </a:txBody>
                  <a:tcPr marL="9525" marR="9525" marT="9525" marB="0" anchor="b">
                    <a:solidFill>
                      <a:srgbClr val="92D050"/>
                    </a:solidFill>
                  </a:tcPr>
                </a:tc>
                <a:tc>
                  <a:txBody>
                    <a:bodyPr/>
                    <a:lstStyle/>
                    <a:p>
                      <a:pPr algn="l" fontAlgn="b"/>
                      <a:r>
                        <a:rPr lang="en-GB" sz="1400" u="none" strike="noStrike">
                          <a:effectLst/>
                        </a:rPr>
                        <a:t>C</a:t>
                      </a:r>
                      <a:endParaRPr lang="en-GB" sz="1400" b="0" i="0" u="none" strike="noStrike">
                        <a:solidFill>
                          <a:srgbClr val="000000"/>
                        </a:solidFill>
                        <a:effectLst/>
                        <a:latin typeface="Calibri"/>
                      </a:endParaRPr>
                    </a:p>
                  </a:txBody>
                  <a:tcPr marL="9525" marR="9525" marT="9525" marB="0" anchor="b">
                    <a:solidFill>
                      <a:srgbClr val="92D050"/>
                    </a:solidFill>
                  </a:tcPr>
                </a:tc>
                <a:tc>
                  <a:txBody>
                    <a:bodyPr/>
                    <a:lstStyle/>
                    <a:p>
                      <a:pPr algn="r" fontAlgn="b"/>
                      <a:r>
                        <a:rPr lang="en-GB" sz="1400" u="none" strike="noStrike">
                          <a:effectLst/>
                        </a:rPr>
                        <a:t>30</a:t>
                      </a:r>
                      <a:endParaRPr lang="en-GB" sz="1400" b="0" i="0" u="none" strike="noStrike">
                        <a:solidFill>
                          <a:srgbClr val="000000"/>
                        </a:solidFill>
                        <a:effectLst/>
                        <a:latin typeface="Calibri"/>
                      </a:endParaRPr>
                    </a:p>
                  </a:txBody>
                  <a:tcPr marL="9525" marR="9525" marT="9525" marB="0" anchor="b">
                    <a:solidFill>
                      <a:schemeClr val="accent1">
                        <a:lumMod val="60000"/>
                        <a:lumOff val="40000"/>
                      </a:schemeClr>
                    </a:solidFill>
                  </a:tcPr>
                </a:tc>
                <a:tc>
                  <a:txBody>
                    <a:bodyPr/>
                    <a:lstStyle/>
                    <a:p>
                      <a:pPr algn="l" fontAlgn="b"/>
                      <a:r>
                        <a:rPr lang="en-GB" sz="1400" u="none" strike="noStrike" dirty="0">
                          <a:effectLst/>
                        </a:rPr>
                        <a:t>C</a:t>
                      </a:r>
                      <a:endParaRPr lang="en-GB" sz="1400" b="0" i="0" u="none" strike="noStrike" dirty="0">
                        <a:solidFill>
                          <a:srgbClr val="000000"/>
                        </a:solidFill>
                        <a:effectLst/>
                        <a:latin typeface="Calibri"/>
                      </a:endParaRPr>
                    </a:p>
                  </a:txBody>
                  <a:tcPr marL="9525" marR="9525" marT="9525" marB="0" anchor="b">
                    <a:solidFill>
                      <a:schemeClr val="accent1">
                        <a:lumMod val="60000"/>
                        <a:lumOff val="40000"/>
                      </a:schemeClr>
                    </a:solidFill>
                  </a:tcPr>
                </a:tc>
              </a:tr>
              <a:tr h="278204">
                <a:tc>
                  <a:txBody>
                    <a:bodyPr/>
                    <a:lstStyle/>
                    <a:p>
                      <a:pPr algn="l" fontAlgn="b"/>
                      <a:r>
                        <a:rPr lang="en-GB" sz="1400" u="none" strike="noStrike" dirty="0">
                          <a:effectLst/>
                        </a:rPr>
                        <a:t>New operational current</a:t>
                      </a:r>
                      <a:endParaRPr lang="en-GB" sz="1400" b="0" i="0" u="none" strike="noStrike" dirty="0">
                        <a:solidFill>
                          <a:srgbClr val="000000"/>
                        </a:solidFill>
                        <a:effectLst/>
                        <a:latin typeface="Calibri"/>
                      </a:endParaRPr>
                    </a:p>
                  </a:txBody>
                  <a:tcPr marL="9525" marR="9525" marT="9525" marB="0" anchor="b"/>
                </a:tc>
                <a:tc>
                  <a:txBody>
                    <a:bodyPr/>
                    <a:lstStyle/>
                    <a:p>
                      <a:pPr algn="r" fontAlgn="b"/>
                      <a:r>
                        <a:rPr lang="en-GB" sz="1400" u="none" strike="noStrike" dirty="0">
                          <a:effectLst/>
                        </a:rPr>
                        <a:t>620</a:t>
                      </a:r>
                      <a:endParaRPr lang="en-GB" sz="1400" b="0" i="0" u="none" strike="noStrike" dirty="0">
                        <a:solidFill>
                          <a:srgbClr val="000000"/>
                        </a:solidFill>
                        <a:effectLst/>
                        <a:latin typeface="Calibri"/>
                      </a:endParaRPr>
                    </a:p>
                  </a:txBody>
                  <a:tcPr marL="9525" marR="9525" marT="9525" marB="0" anchor="b">
                    <a:solidFill>
                      <a:srgbClr val="92D050"/>
                    </a:solidFill>
                  </a:tcPr>
                </a:tc>
                <a:tc>
                  <a:txBody>
                    <a:bodyPr/>
                    <a:lstStyle/>
                    <a:p>
                      <a:pPr algn="l" fontAlgn="b"/>
                      <a:r>
                        <a:rPr lang="en-GB" sz="1400" u="none" strike="noStrike">
                          <a:effectLst/>
                        </a:rPr>
                        <a:t>A</a:t>
                      </a:r>
                      <a:endParaRPr lang="en-GB" sz="1400" b="0" i="0" u="none" strike="noStrike">
                        <a:solidFill>
                          <a:srgbClr val="000000"/>
                        </a:solidFill>
                        <a:effectLst/>
                        <a:latin typeface="Calibri"/>
                      </a:endParaRPr>
                    </a:p>
                  </a:txBody>
                  <a:tcPr marL="9525" marR="9525" marT="9525" marB="0" anchor="b">
                    <a:solidFill>
                      <a:srgbClr val="92D050"/>
                    </a:solidFill>
                  </a:tcPr>
                </a:tc>
                <a:tc>
                  <a:txBody>
                    <a:bodyPr/>
                    <a:lstStyle/>
                    <a:p>
                      <a:pPr algn="r" fontAlgn="b"/>
                      <a:r>
                        <a:rPr lang="en-GB" sz="1400" u="none" strike="noStrike">
                          <a:effectLst/>
                        </a:rPr>
                        <a:t>650</a:t>
                      </a:r>
                      <a:endParaRPr lang="en-GB" sz="1400" b="0" i="0" u="none" strike="noStrike">
                        <a:solidFill>
                          <a:srgbClr val="000000"/>
                        </a:solidFill>
                        <a:effectLst/>
                        <a:latin typeface="Calibri"/>
                      </a:endParaRPr>
                    </a:p>
                  </a:txBody>
                  <a:tcPr marL="9525" marR="9525" marT="9525" marB="0" anchor="b">
                    <a:solidFill>
                      <a:schemeClr val="accent1">
                        <a:lumMod val="60000"/>
                        <a:lumOff val="40000"/>
                      </a:schemeClr>
                    </a:solidFill>
                  </a:tcPr>
                </a:tc>
                <a:tc>
                  <a:txBody>
                    <a:bodyPr/>
                    <a:lstStyle/>
                    <a:p>
                      <a:pPr algn="l" fontAlgn="b"/>
                      <a:r>
                        <a:rPr lang="en-GB" sz="1400" u="none" strike="noStrike" dirty="0">
                          <a:effectLst/>
                        </a:rPr>
                        <a:t>A</a:t>
                      </a:r>
                      <a:endParaRPr lang="en-GB" sz="1400" b="0" i="0" u="none" strike="noStrike" dirty="0">
                        <a:solidFill>
                          <a:srgbClr val="000000"/>
                        </a:solidFill>
                        <a:effectLst/>
                        <a:latin typeface="Calibri"/>
                      </a:endParaRPr>
                    </a:p>
                  </a:txBody>
                  <a:tcPr marL="9525" marR="9525" marT="9525" marB="0" anchor="b">
                    <a:solidFill>
                      <a:schemeClr val="accent1">
                        <a:lumMod val="60000"/>
                        <a:lumOff val="40000"/>
                      </a:schemeClr>
                    </a:solidFill>
                  </a:tcPr>
                </a:tc>
              </a:tr>
              <a:tr h="556407">
                <a:tc>
                  <a:txBody>
                    <a:bodyPr/>
                    <a:lstStyle/>
                    <a:p>
                      <a:pPr algn="l" fontAlgn="b"/>
                      <a:r>
                        <a:rPr lang="en-GB" sz="1400" u="none" strike="noStrike" dirty="0">
                          <a:effectLst/>
                        </a:rPr>
                        <a:t>New dissipated electrical power operational current</a:t>
                      </a:r>
                      <a:endParaRPr lang="en-GB" sz="1400" b="0" i="0" u="none" strike="noStrike" dirty="0">
                        <a:solidFill>
                          <a:srgbClr val="000000"/>
                        </a:solidFill>
                        <a:effectLst/>
                        <a:latin typeface="Calibri"/>
                      </a:endParaRPr>
                    </a:p>
                  </a:txBody>
                  <a:tcPr marL="9525" marR="9525" marT="9525" marB="0" anchor="b"/>
                </a:tc>
                <a:tc>
                  <a:txBody>
                    <a:bodyPr/>
                    <a:lstStyle/>
                    <a:p>
                      <a:pPr algn="r" fontAlgn="b"/>
                      <a:r>
                        <a:rPr lang="en-GB" sz="1400" u="none" strike="noStrike" dirty="0">
                          <a:effectLst/>
                        </a:rPr>
                        <a:t>15</a:t>
                      </a:r>
                      <a:endParaRPr lang="en-GB" sz="1400" b="0" i="0" u="none" strike="noStrike" dirty="0">
                        <a:solidFill>
                          <a:srgbClr val="000000"/>
                        </a:solidFill>
                        <a:effectLst/>
                        <a:latin typeface="Calibri"/>
                      </a:endParaRPr>
                    </a:p>
                  </a:txBody>
                  <a:tcPr marL="9525" marR="9525" marT="9525" marB="0" anchor="b">
                    <a:solidFill>
                      <a:srgbClr val="92D050"/>
                    </a:solidFill>
                  </a:tcPr>
                </a:tc>
                <a:tc>
                  <a:txBody>
                    <a:bodyPr/>
                    <a:lstStyle/>
                    <a:p>
                      <a:pPr algn="l" fontAlgn="b"/>
                      <a:r>
                        <a:rPr lang="en-GB" sz="1400" u="none" strike="noStrike" dirty="0">
                          <a:effectLst/>
                        </a:rPr>
                        <a:t>kW</a:t>
                      </a:r>
                      <a:endParaRPr lang="en-GB" sz="1400" b="0" i="0" u="none" strike="noStrike" dirty="0">
                        <a:solidFill>
                          <a:srgbClr val="000000"/>
                        </a:solidFill>
                        <a:effectLst/>
                        <a:latin typeface="Calibri"/>
                      </a:endParaRPr>
                    </a:p>
                  </a:txBody>
                  <a:tcPr marL="9525" marR="9525" marT="9525" marB="0" anchor="b">
                    <a:solidFill>
                      <a:srgbClr val="92D050"/>
                    </a:solidFill>
                  </a:tcPr>
                </a:tc>
                <a:tc>
                  <a:txBody>
                    <a:bodyPr/>
                    <a:lstStyle/>
                    <a:p>
                      <a:pPr algn="r" fontAlgn="b"/>
                      <a:r>
                        <a:rPr lang="en-GB" sz="1400" u="none" strike="noStrike">
                          <a:effectLst/>
                        </a:rPr>
                        <a:t>26</a:t>
                      </a:r>
                      <a:endParaRPr lang="en-GB" sz="1400" b="0" i="0" u="none" strike="noStrike">
                        <a:solidFill>
                          <a:srgbClr val="000000"/>
                        </a:solidFill>
                        <a:effectLst/>
                        <a:latin typeface="Calibri"/>
                      </a:endParaRPr>
                    </a:p>
                  </a:txBody>
                  <a:tcPr marL="9525" marR="9525" marT="9525" marB="0" anchor="b">
                    <a:solidFill>
                      <a:schemeClr val="accent1">
                        <a:lumMod val="60000"/>
                        <a:lumOff val="40000"/>
                      </a:schemeClr>
                    </a:solidFill>
                  </a:tcPr>
                </a:tc>
                <a:tc>
                  <a:txBody>
                    <a:bodyPr/>
                    <a:lstStyle/>
                    <a:p>
                      <a:pPr algn="l" fontAlgn="b"/>
                      <a:r>
                        <a:rPr lang="en-GB" sz="1400" u="none" strike="noStrike" dirty="0">
                          <a:effectLst/>
                        </a:rPr>
                        <a:t>kW</a:t>
                      </a:r>
                      <a:endParaRPr lang="en-GB" sz="1400" b="0" i="0" u="none" strike="noStrike" dirty="0">
                        <a:solidFill>
                          <a:srgbClr val="000000"/>
                        </a:solidFill>
                        <a:effectLst/>
                        <a:latin typeface="Calibri"/>
                      </a:endParaRPr>
                    </a:p>
                  </a:txBody>
                  <a:tcPr marL="9525" marR="9525" marT="9525" marB="0" anchor="b">
                    <a:solidFill>
                      <a:schemeClr val="accent1">
                        <a:lumMod val="60000"/>
                        <a:lumOff val="40000"/>
                      </a:schemeClr>
                    </a:solidFill>
                  </a:tcPr>
                </a:tc>
              </a:tr>
              <a:tr h="556407">
                <a:tc>
                  <a:txBody>
                    <a:bodyPr/>
                    <a:lstStyle/>
                    <a:p>
                      <a:pPr algn="l" fontAlgn="b"/>
                      <a:r>
                        <a:rPr lang="en-GB" sz="1400" u="none" strike="noStrike">
                          <a:effectLst/>
                        </a:rPr>
                        <a:t>Worst dissipated power due to radiation losses (including dissimetry and new loss rate)</a:t>
                      </a:r>
                      <a:endParaRPr lang="en-GB" sz="1400" b="0" i="0" u="none" strike="noStrike">
                        <a:solidFill>
                          <a:srgbClr val="000000"/>
                        </a:solidFill>
                        <a:effectLst/>
                        <a:latin typeface="Calibri"/>
                      </a:endParaRPr>
                    </a:p>
                  </a:txBody>
                  <a:tcPr marL="9525" marR="9525" marT="9525" marB="0" anchor="b"/>
                </a:tc>
                <a:tc>
                  <a:txBody>
                    <a:bodyPr/>
                    <a:lstStyle/>
                    <a:p>
                      <a:pPr algn="r" fontAlgn="b"/>
                      <a:r>
                        <a:rPr lang="en-GB" sz="1400" u="none" strike="noStrike">
                          <a:effectLst/>
                        </a:rPr>
                        <a:t>3</a:t>
                      </a:r>
                      <a:endParaRPr lang="en-GB" sz="1400" b="0" i="0" u="none" strike="noStrike">
                        <a:solidFill>
                          <a:srgbClr val="000000"/>
                        </a:solidFill>
                        <a:effectLst/>
                        <a:latin typeface="Calibri"/>
                      </a:endParaRPr>
                    </a:p>
                  </a:txBody>
                  <a:tcPr marL="9525" marR="9525" marT="9525" marB="0" anchor="b">
                    <a:solidFill>
                      <a:srgbClr val="92D050"/>
                    </a:solidFill>
                  </a:tcPr>
                </a:tc>
                <a:tc>
                  <a:txBody>
                    <a:bodyPr/>
                    <a:lstStyle/>
                    <a:p>
                      <a:pPr algn="l" fontAlgn="b"/>
                      <a:r>
                        <a:rPr lang="en-GB" sz="1400" u="none" strike="noStrike" dirty="0">
                          <a:effectLst/>
                        </a:rPr>
                        <a:t>kW</a:t>
                      </a:r>
                      <a:endParaRPr lang="en-GB" sz="1400" b="0" i="0" u="none" strike="noStrike" dirty="0">
                        <a:solidFill>
                          <a:srgbClr val="000000"/>
                        </a:solidFill>
                        <a:effectLst/>
                        <a:latin typeface="Calibri"/>
                      </a:endParaRPr>
                    </a:p>
                  </a:txBody>
                  <a:tcPr marL="9525" marR="9525" marT="9525" marB="0" anchor="b">
                    <a:solidFill>
                      <a:srgbClr val="92D050"/>
                    </a:solidFill>
                  </a:tcPr>
                </a:tc>
                <a:tc>
                  <a:txBody>
                    <a:bodyPr/>
                    <a:lstStyle/>
                    <a:p>
                      <a:pPr algn="r" fontAlgn="b"/>
                      <a:r>
                        <a:rPr lang="en-GB" sz="1400" u="none" strike="noStrike">
                          <a:effectLst/>
                        </a:rPr>
                        <a:t>4</a:t>
                      </a:r>
                      <a:endParaRPr lang="en-GB" sz="1400" b="0" i="0" u="none" strike="noStrike">
                        <a:solidFill>
                          <a:srgbClr val="000000"/>
                        </a:solidFill>
                        <a:effectLst/>
                        <a:latin typeface="Calibri"/>
                      </a:endParaRPr>
                    </a:p>
                  </a:txBody>
                  <a:tcPr marL="9525" marR="9525" marT="9525" marB="0" anchor="b">
                    <a:solidFill>
                      <a:schemeClr val="accent1">
                        <a:lumMod val="60000"/>
                        <a:lumOff val="40000"/>
                      </a:schemeClr>
                    </a:solidFill>
                  </a:tcPr>
                </a:tc>
                <a:tc>
                  <a:txBody>
                    <a:bodyPr/>
                    <a:lstStyle/>
                    <a:p>
                      <a:pPr algn="l" fontAlgn="b"/>
                      <a:r>
                        <a:rPr lang="en-GB" sz="1400" u="none" strike="noStrike" dirty="0">
                          <a:effectLst/>
                        </a:rPr>
                        <a:t>kW</a:t>
                      </a:r>
                      <a:endParaRPr lang="en-GB" sz="1400" b="0" i="0" u="none" strike="noStrike" dirty="0">
                        <a:solidFill>
                          <a:srgbClr val="000000"/>
                        </a:solidFill>
                        <a:effectLst/>
                        <a:latin typeface="Calibri"/>
                      </a:endParaRPr>
                    </a:p>
                  </a:txBody>
                  <a:tcPr marL="9525" marR="9525" marT="9525" marB="0" anchor="b">
                    <a:solidFill>
                      <a:schemeClr val="accent1">
                        <a:lumMod val="60000"/>
                        <a:lumOff val="40000"/>
                      </a:schemeClr>
                    </a:solidFill>
                  </a:tcPr>
                </a:tc>
              </a:tr>
              <a:tr h="556407">
                <a:tc>
                  <a:txBody>
                    <a:bodyPr/>
                    <a:lstStyle/>
                    <a:p>
                      <a:pPr algn="l" fontAlgn="b"/>
                      <a:r>
                        <a:rPr lang="en-GB" sz="1400" u="none" strike="noStrike" dirty="0">
                          <a:effectLst/>
                        </a:rPr>
                        <a:t>New total power to be dissipated (</a:t>
                      </a:r>
                      <a:r>
                        <a:rPr lang="en-GB" sz="1400" u="none" strike="noStrike" dirty="0" err="1">
                          <a:effectLst/>
                        </a:rPr>
                        <a:t>Pel+Prad+Pconv</a:t>
                      </a:r>
                      <a:r>
                        <a:rPr lang="en-GB" sz="1400" u="none" strike="noStrike" dirty="0">
                          <a:effectLst/>
                        </a:rPr>
                        <a:t>)</a:t>
                      </a:r>
                      <a:endParaRPr lang="en-GB" sz="1400" b="0" i="0" u="none" strike="noStrike" dirty="0">
                        <a:solidFill>
                          <a:srgbClr val="000000"/>
                        </a:solidFill>
                        <a:effectLst/>
                        <a:latin typeface="Calibri"/>
                      </a:endParaRPr>
                    </a:p>
                  </a:txBody>
                  <a:tcPr marL="9525" marR="9525" marT="9525" marB="0" anchor="b"/>
                </a:tc>
                <a:tc>
                  <a:txBody>
                    <a:bodyPr/>
                    <a:lstStyle/>
                    <a:p>
                      <a:pPr algn="r" fontAlgn="b"/>
                      <a:r>
                        <a:rPr lang="en-GB" sz="1400" u="none" strike="noStrike">
                          <a:effectLst/>
                        </a:rPr>
                        <a:t>19</a:t>
                      </a:r>
                      <a:endParaRPr lang="en-GB" sz="1400" b="0" i="0" u="none" strike="noStrike">
                        <a:solidFill>
                          <a:srgbClr val="000000"/>
                        </a:solidFill>
                        <a:effectLst/>
                        <a:latin typeface="Calibri"/>
                      </a:endParaRPr>
                    </a:p>
                  </a:txBody>
                  <a:tcPr marL="9525" marR="9525" marT="9525" marB="0" anchor="b">
                    <a:solidFill>
                      <a:srgbClr val="92D050"/>
                    </a:solidFill>
                  </a:tcPr>
                </a:tc>
                <a:tc>
                  <a:txBody>
                    <a:bodyPr/>
                    <a:lstStyle/>
                    <a:p>
                      <a:pPr algn="l" fontAlgn="b"/>
                      <a:r>
                        <a:rPr lang="en-GB" sz="1400" u="none" strike="noStrike" dirty="0">
                          <a:effectLst/>
                        </a:rPr>
                        <a:t>kW</a:t>
                      </a:r>
                      <a:endParaRPr lang="en-GB" sz="1400" b="0" i="0" u="none" strike="noStrike" dirty="0">
                        <a:solidFill>
                          <a:srgbClr val="000000"/>
                        </a:solidFill>
                        <a:effectLst/>
                        <a:latin typeface="Calibri"/>
                      </a:endParaRPr>
                    </a:p>
                  </a:txBody>
                  <a:tcPr marL="9525" marR="9525" marT="9525" marB="0" anchor="b">
                    <a:solidFill>
                      <a:srgbClr val="92D050"/>
                    </a:solidFill>
                  </a:tcPr>
                </a:tc>
                <a:tc>
                  <a:txBody>
                    <a:bodyPr/>
                    <a:lstStyle/>
                    <a:p>
                      <a:pPr algn="r" fontAlgn="b"/>
                      <a:r>
                        <a:rPr lang="en-GB" sz="1400" u="none" strike="noStrike">
                          <a:effectLst/>
                        </a:rPr>
                        <a:t>30</a:t>
                      </a:r>
                      <a:endParaRPr lang="en-GB" sz="1400" b="0" i="0" u="none" strike="noStrike">
                        <a:solidFill>
                          <a:srgbClr val="000000"/>
                        </a:solidFill>
                        <a:effectLst/>
                        <a:latin typeface="Calibri"/>
                      </a:endParaRPr>
                    </a:p>
                  </a:txBody>
                  <a:tcPr marL="9525" marR="9525" marT="9525" marB="0" anchor="b">
                    <a:solidFill>
                      <a:schemeClr val="accent1">
                        <a:lumMod val="60000"/>
                        <a:lumOff val="40000"/>
                      </a:schemeClr>
                    </a:solidFill>
                  </a:tcPr>
                </a:tc>
                <a:tc>
                  <a:txBody>
                    <a:bodyPr/>
                    <a:lstStyle/>
                    <a:p>
                      <a:pPr algn="l" fontAlgn="b"/>
                      <a:r>
                        <a:rPr lang="en-GB" sz="1400" u="none" strike="noStrike" dirty="0">
                          <a:effectLst/>
                        </a:rPr>
                        <a:t>kW</a:t>
                      </a:r>
                      <a:endParaRPr lang="en-GB" sz="1400" b="0" i="0" u="none" strike="noStrike" dirty="0">
                        <a:solidFill>
                          <a:srgbClr val="000000"/>
                        </a:solidFill>
                        <a:effectLst/>
                        <a:latin typeface="Calibri"/>
                      </a:endParaRPr>
                    </a:p>
                  </a:txBody>
                  <a:tcPr marL="9525" marR="9525" marT="9525" marB="0" anchor="b">
                    <a:solidFill>
                      <a:schemeClr val="accent1">
                        <a:lumMod val="60000"/>
                        <a:lumOff val="40000"/>
                      </a:schemeClr>
                    </a:solidFill>
                  </a:tcPr>
                </a:tc>
              </a:tr>
              <a:tr h="278204">
                <a:tc>
                  <a:txBody>
                    <a:bodyPr/>
                    <a:lstStyle/>
                    <a:p>
                      <a:pPr algn="l" fontAlgn="b"/>
                      <a:r>
                        <a:rPr lang="en-GB" sz="1400" u="none" strike="noStrike">
                          <a:effectLst/>
                        </a:rPr>
                        <a:t>New Delta T necessary to evacuate the power</a:t>
                      </a:r>
                      <a:endParaRPr lang="en-GB" sz="1400" b="0" i="0" u="none" strike="noStrike">
                        <a:solidFill>
                          <a:srgbClr val="000000"/>
                        </a:solidFill>
                        <a:effectLst/>
                        <a:latin typeface="Calibri"/>
                      </a:endParaRPr>
                    </a:p>
                  </a:txBody>
                  <a:tcPr marL="9525" marR="9525" marT="9525" marB="0" anchor="b"/>
                </a:tc>
                <a:tc>
                  <a:txBody>
                    <a:bodyPr/>
                    <a:lstStyle/>
                    <a:p>
                      <a:pPr algn="r" fontAlgn="b"/>
                      <a:r>
                        <a:rPr lang="en-GB" sz="1400" u="none" strike="noStrike" dirty="0" smtClean="0">
                          <a:effectLst/>
                        </a:rPr>
                        <a:t>12</a:t>
                      </a:r>
                      <a:endParaRPr lang="en-GB" sz="1400" b="0" i="0" u="none" strike="noStrike" dirty="0">
                        <a:solidFill>
                          <a:srgbClr val="000000"/>
                        </a:solidFill>
                        <a:effectLst/>
                        <a:latin typeface="Calibri"/>
                      </a:endParaRPr>
                    </a:p>
                  </a:txBody>
                  <a:tcPr marL="9525" marR="9525" marT="9525" marB="0" anchor="b">
                    <a:solidFill>
                      <a:srgbClr val="92D050"/>
                    </a:solidFill>
                  </a:tcPr>
                </a:tc>
                <a:tc>
                  <a:txBody>
                    <a:bodyPr/>
                    <a:lstStyle/>
                    <a:p>
                      <a:pPr algn="l" fontAlgn="b"/>
                      <a:r>
                        <a:rPr lang="en-GB" sz="1400" u="none" strike="noStrike" dirty="0">
                          <a:effectLst/>
                        </a:rPr>
                        <a:t>C</a:t>
                      </a:r>
                      <a:endParaRPr lang="en-GB" sz="1400" b="0" i="0" u="none" strike="noStrike" dirty="0">
                        <a:solidFill>
                          <a:srgbClr val="000000"/>
                        </a:solidFill>
                        <a:effectLst/>
                        <a:latin typeface="Calibri"/>
                      </a:endParaRPr>
                    </a:p>
                  </a:txBody>
                  <a:tcPr marL="9525" marR="9525" marT="9525" marB="0" anchor="b">
                    <a:solidFill>
                      <a:srgbClr val="92D050"/>
                    </a:solidFill>
                  </a:tcPr>
                </a:tc>
                <a:tc>
                  <a:txBody>
                    <a:bodyPr/>
                    <a:lstStyle/>
                    <a:p>
                      <a:pPr algn="r" fontAlgn="b"/>
                      <a:r>
                        <a:rPr lang="en-GB" sz="1400" u="none" strike="noStrike" dirty="0" smtClean="0">
                          <a:effectLst/>
                        </a:rPr>
                        <a:t>22</a:t>
                      </a:r>
                      <a:endParaRPr lang="en-GB" sz="1400" b="0" i="0" u="none" strike="noStrike" dirty="0">
                        <a:solidFill>
                          <a:srgbClr val="000000"/>
                        </a:solidFill>
                        <a:effectLst/>
                        <a:latin typeface="Calibri"/>
                      </a:endParaRPr>
                    </a:p>
                  </a:txBody>
                  <a:tcPr marL="9525" marR="9525" marT="9525" marB="0" anchor="b">
                    <a:solidFill>
                      <a:schemeClr val="accent1">
                        <a:lumMod val="60000"/>
                        <a:lumOff val="40000"/>
                      </a:schemeClr>
                    </a:solidFill>
                  </a:tcPr>
                </a:tc>
                <a:tc>
                  <a:txBody>
                    <a:bodyPr/>
                    <a:lstStyle/>
                    <a:p>
                      <a:pPr algn="l" fontAlgn="b"/>
                      <a:r>
                        <a:rPr lang="en-GB" sz="1400" b="0" i="0" u="none" strike="noStrike" dirty="0" smtClean="0">
                          <a:solidFill>
                            <a:schemeClr val="dk1"/>
                          </a:solidFill>
                          <a:effectLst/>
                          <a:latin typeface="+mn-lt"/>
                        </a:rPr>
                        <a:t>C</a:t>
                      </a:r>
                      <a:endParaRPr lang="en-GB" sz="1400" b="0" i="0" u="none" strike="noStrike" dirty="0">
                        <a:solidFill>
                          <a:srgbClr val="000000"/>
                        </a:solidFill>
                        <a:effectLst/>
                        <a:latin typeface="Calibri"/>
                      </a:endParaRPr>
                    </a:p>
                  </a:txBody>
                  <a:tcPr marL="9525" marR="9525" marT="9525" marB="0" anchor="b">
                    <a:solidFill>
                      <a:schemeClr val="accent1">
                        <a:lumMod val="60000"/>
                        <a:lumOff val="40000"/>
                      </a:schemeClr>
                    </a:solidFill>
                  </a:tcPr>
                </a:tc>
              </a:tr>
              <a:tr h="278204">
                <a:tc>
                  <a:txBody>
                    <a:bodyPr/>
                    <a:lstStyle/>
                    <a:p>
                      <a:pPr algn="l" fontAlgn="b"/>
                      <a:r>
                        <a:rPr lang="en-GB" sz="1400" u="none" strike="noStrike">
                          <a:effectLst/>
                        </a:rPr>
                        <a:t>New magnet working temperature</a:t>
                      </a:r>
                      <a:endParaRPr lang="en-GB" sz="1400" b="0" i="0" u="none" strike="noStrike">
                        <a:solidFill>
                          <a:srgbClr val="000000"/>
                        </a:solidFill>
                        <a:effectLst/>
                        <a:latin typeface="Calibri"/>
                      </a:endParaRPr>
                    </a:p>
                  </a:txBody>
                  <a:tcPr marL="9525" marR="9525" marT="9525" marB="0" anchor="b"/>
                </a:tc>
                <a:tc>
                  <a:txBody>
                    <a:bodyPr/>
                    <a:lstStyle/>
                    <a:p>
                      <a:pPr algn="r" fontAlgn="b"/>
                      <a:r>
                        <a:rPr lang="en-GB" sz="1400" b="0" i="0" u="none" strike="noStrike" dirty="0" smtClean="0">
                          <a:solidFill>
                            <a:srgbClr val="000000"/>
                          </a:solidFill>
                          <a:effectLst/>
                          <a:latin typeface="Calibri"/>
                        </a:rPr>
                        <a:t>38</a:t>
                      </a:r>
                      <a:endParaRPr lang="en-GB" sz="1400" b="0" i="0" u="none" strike="noStrike" dirty="0">
                        <a:solidFill>
                          <a:srgbClr val="000000"/>
                        </a:solidFill>
                        <a:effectLst/>
                        <a:latin typeface="Calibri"/>
                      </a:endParaRPr>
                    </a:p>
                  </a:txBody>
                  <a:tcPr marL="9525" marR="9525" marT="9525" marB="0" anchor="b">
                    <a:solidFill>
                      <a:srgbClr val="92D050"/>
                    </a:solidFill>
                  </a:tcPr>
                </a:tc>
                <a:tc>
                  <a:txBody>
                    <a:bodyPr/>
                    <a:lstStyle/>
                    <a:p>
                      <a:pPr algn="l" fontAlgn="b"/>
                      <a:r>
                        <a:rPr lang="en-GB" sz="1400" u="none" strike="noStrike" dirty="0">
                          <a:effectLst/>
                        </a:rPr>
                        <a:t>C</a:t>
                      </a:r>
                      <a:endParaRPr lang="en-GB" sz="1400" b="0" i="0" u="none" strike="noStrike" dirty="0">
                        <a:solidFill>
                          <a:srgbClr val="000000"/>
                        </a:solidFill>
                        <a:effectLst/>
                        <a:latin typeface="Calibri"/>
                      </a:endParaRPr>
                    </a:p>
                  </a:txBody>
                  <a:tcPr marL="9525" marR="9525" marT="9525" marB="0" anchor="b">
                    <a:solidFill>
                      <a:srgbClr val="92D050"/>
                    </a:solidFill>
                  </a:tcPr>
                </a:tc>
                <a:tc>
                  <a:txBody>
                    <a:bodyPr/>
                    <a:lstStyle/>
                    <a:p>
                      <a:pPr algn="r" fontAlgn="b"/>
                      <a:r>
                        <a:rPr lang="en-GB" sz="1400" u="none" strike="noStrike" dirty="0" smtClean="0">
                          <a:effectLst/>
                        </a:rPr>
                        <a:t>48</a:t>
                      </a:r>
                      <a:endParaRPr lang="en-GB" sz="1400" b="0" i="0" u="none" strike="noStrike" dirty="0">
                        <a:solidFill>
                          <a:srgbClr val="000000"/>
                        </a:solidFill>
                        <a:effectLst/>
                        <a:latin typeface="Calibri"/>
                      </a:endParaRPr>
                    </a:p>
                  </a:txBody>
                  <a:tcPr marL="9525" marR="9525" marT="9525" marB="0" anchor="b">
                    <a:solidFill>
                      <a:schemeClr val="accent1">
                        <a:lumMod val="60000"/>
                        <a:lumOff val="40000"/>
                      </a:schemeClr>
                    </a:solidFill>
                  </a:tcPr>
                </a:tc>
                <a:tc>
                  <a:txBody>
                    <a:bodyPr/>
                    <a:lstStyle/>
                    <a:p>
                      <a:pPr algn="l" fontAlgn="b"/>
                      <a:r>
                        <a:rPr lang="en-GB" sz="1400" u="none" strike="noStrike" dirty="0">
                          <a:effectLst/>
                        </a:rPr>
                        <a:t>C</a:t>
                      </a:r>
                      <a:endParaRPr lang="en-GB" sz="1400" b="0" i="0" u="none" strike="noStrike" dirty="0">
                        <a:solidFill>
                          <a:srgbClr val="000000"/>
                        </a:solidFill>
                        <a:effectLst/>
                        <a:latin typeface="Calibri"/>
                      </a:endParaRPr>
                    </a:p>
                  </a:txBody>
                  <a:tcPr marL="9525" marR="9525" marT="9525" marB="0" anchor="b">
                    <a:solidFill>
                      <a:schemeClr val="accent1">
                        <a:lumMod val="60000"/>
                        <a:lumOff val="40000"/>
                      </a:schemeClr>
                    </a:solidFill>
                  </a:tcPr>
                </a:tc>
              </a:tr>
            </a:tbl>
          </a:graphicData>
        </a:graphic>
      </p:graphicFrame>
      <p:sp>
        <p:nvSpPr>
          <p:cNvPr id="7" name="Rectangle 6"/>
          <p:cNvSpPr/>
          <p:nvPr/>
        </p:nvSpPr>
        <p:spPr>
          <a:xfrm>
            <a:off x="611560" y="5229200"/>
            <a:ext cx="8280920" cy="1296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Remark</a:t>
            </a:r>
          </a:p>
          <a:p>
            <a:pPr algn="ctr"/>
            <a:r>
              <a:rPr lang="en-GB" dirty="0" smtClean="0"/>
              <a:t>Due to small lifetime (load case 1h) we do not take into account the coefficient 2linked to the ratio losses/luminosity nor the discrepancy B1/B2 (L/R)</a:t>
            </a:r>
            <a:endParaRPr lang="en-GB" dirty="0"/>
          </a:p>
        </p:txBody>
      </p:sp>
    </p:spTree>
    <p:extLst>
      <p:ext uri="{BB962C8B-B14F-4D97-AF65-F5344CB8AC3E}">
        <p14:creationId xmlns:p14="http://schemas.microsoft.com/office/powerpoint/2010/main" val="306668490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ern.ch\dfs\Users\e\eskordis\Desktop\CollimationReviewPlots\WarmMagnets\2dMQWEInnerCrossSec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512019"/>
            <a:ext cx="7203046" cy="61341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752600" y="1119505"/>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5770</a:t>
            </a:r>
            <a:endParaRPr lang="en-GB" dirty="0">
              <a:solidFill>
                <a:schemeClr val="tx1"/>
              </a:solidFill>
            </a:endParaRPr>
          </a:p>
        </p:txBody>
      </p:sp>
      <p:sp>
        <p:nvSpPr>
          <p:cNvPr id="6" name="Rectangle 5"/>
          <p:cNvSpPr/>
          <p:nvPr/>
        </p:nvSpPr>
        <p:spPr>
          <a:xfrm>
            <a:off x="1905000" y="5638800"/>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5670</a:t>
            </a:r>
            <a:endParaRPr lang="en-GB" dirty="0">
              <a:solidFill>
                <a:schemeClr val="tx1"/>
              </a:solidFill>
            </a:endParaRPr>
          </a:p>
        </p:txBody>
      </p:sp>
      <p:sp>
        <p:nvSpPr>
          <p:cNvPr id="7" name="Rectangle 6"/>
          <p:cNvSpPr/>
          <p:nvPr/>
        </p:nvSpPr>
        <p:spPr>
          <a:xfrm>
            <a:off x="6696075" y="5638800"/>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2310</a:t>
            </a:r>
            <a:endParaRPr lang="en-GB" dirty="0">
              <a:solidFill>
                <a:schemeClr val="tx1"/>
              </a:solidFill>
            </a:endParaRPr>
          </a:p>
        </p:txBody>
      </p:sp>
      <p:sp>
        <p:nvSpPr>
          <p:cNvPr id="8" name="Rectangle 7"/>
          <p:cNvSpPr/>
          <p:nvPr/>
        </p:nvSpPr>
        <p:spPr>
          <a:xfrm>
            <a:off x="6781800" y="1152525"/>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1780</a:t>
            </a:r>
            <a:endParaRPr lang="en-GB" dirty="0">
              <a:solidFill>
                <a:schemeClr val="tx1"/>
              </a:solidFill>
            </a:endParaRPr>
          </a:p>
        </p:txBody>
      </p:sp>
      <p:sp>
        <p:nvSpPr>
          <p:cNvPr id="9" name="Rectangle 8"/>
          <p:cNvSpPr/>
          <p:nvPr/>
        </p:nvSpPr>
        <p:spPr>
          <a:xfrm>
            <a:off x="685800" y="3493551"/>
            <a:ext cx="647700" cy="331416"/>
          </a:xfrm>
          <a:prstGeom prst="rect">
            <a:avLst/>
          </a:prstGeom>
          <a:solidFill>
            <a:schemeClr val="bg1">
              <a:alpha val="2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1670</a:t>
            </a:r>
            <a:endParaRPr lang="en-GB" dirty="0">
              <a:solidFill>
                <a:schemeClr val="tx1"/>
              </a:solidFill>
            </a:endParaRPr>
          </a:p>
        </p:txBody>
      </p:sp>
      <p:sp>
        <p:nvSpPr>
          <p:cNvPr id="11" name="Rectangle 10"/>
          <p:cNvSpPr/>
          <p:nvPr/>
        </p:nvSpPr>
        <p:spPr>
          <a:xfrm>
            <a:off x="685800" y="2895600"/>
            <a:ext cx="495300" cy="381000"/>
          </a:xfrm>
          <a:prstGeom prst="rect">
            <a:avLst/>
          </a:prstGeom>
          <a:solidFill>
            <a:schemeClr val="bg1">
              <a:alpha val="2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50</a:t>
            </a:r>
            <a:endParaRPr lang="en-GB" dirty="0">
              <a:solidFill>
                <a:schemeClr val="tx1"/>
              </a:solidFill>
            </a:endParaRPr>
          </a:p>
        </p:txBody>
      </p:sp>
      <p:sp>
        <p:nvSpPr>
          <p:cNvPr id="13" name="Rectangle 12"/>
          <p:cNvSpPr/>
          <p:nvPr/>
        </p:nvSpPr>
        <p:spPr>
          <a:xfrm>
            <a:off x="762000" y="4108450"/>
            <a:ext cx="419100" cy="311150"/>
          </a:xfrm>
          <a:prstGeom prst="rect">
            <a:avLst/>
          </a:prstGeom>
          <a:solidFill>
            <a:schemeClr val="bg1">
              <a:alpha val="2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70</a:t>
            </a:r>
            <a:endParaRPr lang="en-GB" dirty="0">
              <a:solidFill>
                <a:schemeClr val="tx1"/>
              </a:solidFill>
            </a:endParaRPr>
          </a:p>
        </p:txBody>
      </p:sp>
      <p:sp>
        <p:nvSpPr>
          <p:cNvPr id="15" name="Rectangle 14"/>
          <p:cNvSpPr/>
          <p:nvPr/>
        </p:nvSpPr>
        <p:spPr>
          <a:xfrm>
            <a:off x="2425700" y="2555132"/>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2030</a:t>
            </a:r>
            <a:endParaRPr lang="en-GB" dirty="0">
              <a:solidFill>
                <a:schemeClr val="tx1"/>
              </a:solidFill>
            </a:endParaRPr>
          </a:p>
        </p:txBody>
      </p:sp>
      <p:sp>
        <p:nvSpPr>
          <p:cNvPr id="16" name="Rectangle 15"/>
          <p:cNvSpPr/>
          <p:nvPr/>
        </p:nvSpPr>
        <p:spPr>
          <a:xfrm>
            <a:off x="3810000" y="2555132"/>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2130</a:t>
            </a:r>
            <a:endParaRPr lang="en-GB" dirty="0">
              <a:solidFill>
                <a:schemeClr val="tx1"/>
              </a:solidFill>
            </a:endParaRPr>
          </a:p>
        </p:txBody>
      </p:sp>
      <p:sp>
        <p:nvSpPr>
          <p:cNvPr id="17" name="Rectangle 16"/>
          <p:cNvSpPr/>
          <p:nvPr/>
        </p:nvSpPr>
        <p:spPr>
          <a:xfrm>
            <a:off x="3762375" y="4191000"/>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2230</a:t>
            </a:r>
            <a:endParaRPr lang="en-GB" dirty="0">
              <a:solidFill>
                <a:schemeClr val="tx1"/>
              </a:solidFill>
            </a:endParaRPr>
          </a:p>
        </p:txBody>
      </p:sp>
      <p:sp>
        <p:nvSpPr>
          <p:cNvPr id="18" name="Rectangle 17"/>
          <p:cNvSpPr/>
          <p:nvPr/>
        </p:nvSpPr>
        <p:spPr>
          <a:xfrm>
            <a:off x="2514600" y="4108450"/>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1950</a:t>
            </a:r>
            <a:endParaRPr lang="en-GB" dirty="0">
              <a:solidFill>
                <a:schemeClr val="tx1"/>
              </a:solidFill>
            </a:endParaRPr>
          </a:p>
        </p:txBody>
      </p:sp>
      <p:sp>
        <p:nvSpPr>
          <p:cNvPr id="19" name="Rectangle 18"/>
          <p:cNvSpPr/>
          <p:nvPr/>
        </p:nvSpPr>
        <p:spPr>
          <a:xfrm>
            <a:off x="4890770" y="2557780"/>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50</a:t>
            </a:r>
            <a:endParaRPr lang="en-GB" dirty="0">
              <a:solidFill>
                <a:schemeClr val="tx1"/>
              </a:solidFill>
            </a:endParaRPr>
          </a:p>
        </p:txBody>
      </p:sp>
      <p:sp>
        <p:nvSpPr>
          <p:cNvPr id="22" name="Rectangle 21"/>
          <p:cNvSpPr/>
          <p:nvPr/>
        </p:nvSpPr>
        <p:spPr>
          <a:xfrm>
            <a:off x="6096000" y="2551322"/>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110</a:t>
            </a:r>
            <a:endParaRPr lang="en-GB" dirty="0">
              <a:solidFill>
                <a:schemeClr val="tx1"/>
              </a:solidFill>
            </a:endParaRPr>
          </a:p>
        </p:txBody>
      </p:sp>
      <p:sp>
        <p:nvSpPr>
          <p:cNvPr id="23" name="Rectangle 22"/>
          <p:cNvSpPr/>
          <p:nvPr/>
        </p:nvSpPr>
        <p:spPr>
          <a:xfrm>
            <a:off x="4883150" y="4108450"/>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500</a:t>
            </a:r>
            <a:endParaRPr lang="en-GB" dirty="0">
              <a:solidFill>
                <a:schemeClr val="tx1"/>
              </a:solidFill>
            </a:endParaRPr>
          </a:p>
        </p:txBody>
      </p:sp>
      <p:sp>
        <p:nvSpPr>
          <p:cNvPr id="24" name="Rectangle 23"/>
          <p:cNvSpPr/>
          <p:nvPr/>
        </p:nvSpPr>
        <p:spPr>
          <a:xfrm>
            <a:off x="5943600" y="4095750"/>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110</a:t>
            </a:r>
            <a:endParaRPr lang="en-GB" dirty="0">
              <a:solidFill>
                <a:schemeClr val="tx1"/>
              </a:solidFill>
            </a:endParaRPr>
          </a:p>
        </p:txBody>
      </p:sp>
      <p:sp>
        <p:nvSpPr>
          <p:cNvPr id="26" name="Rectangle 25"/>
          <p:cNvSpPr/>
          <p:nvPr/>
        </p:nvSpPr>
        <p:spPr>
          <a:xfrm>
            <a:off x="2471420" y="4876800"/>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1250</a:t>
            </a:r>
            <a:endParaRPr lang="en-GB" dirty="0">
              <a:solidFill>
                <a:schemeClr val="tx1"/>
              </a:solidFill>
            </a:endParaRPr>
          </a:p>
        </p:txBody>
      </p:sp>
      <p:sp>
        <p:nvSpPr>
          <p:cNvPr id="27" name="Rectangle 26"/>
          <p:cNvSpPr/>
          <p:nvPr/>
        </p:nvSpPr>
        <p:spPr>
          <a:xfrm>
            <a:off x="4287323" y="5200650"/>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720</a:t>
            </a:r>
            <a:endParaRPr lang="en-GB" dirty="0">
              <a:solidFill>
                <a:schemeClr val="tx1"/>
              </a:solidFill>
            </a:endParaRPr>
          </a:p>
        </p:txBody>
      </p:sp>
      <p:sp>
        <p:nvSpPr>
          <p:cNvPr id="28" name="Rectangle 27"/>
          <p:cNvSpPr/>
          <p:nvPr/>
        </p:nvSpPr>
        <p:spPr>
          <a:xfrm>
            <a:off x="6026150" y="4876800"/>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370</a:t>
            </a:r>
            <a:endParaRPr lang="en-GB" dirty="0">
              <a:solidFill>
                <a:schemeClr val="tx1"/>
              </a:solidFill>
            </a:endParaRPr>
          </a:p>
        </p:txBody>
      </p:sp>
      <p:sp>
        <p:nvSpPr>
          <p:cNvPr id="29" name="Rectangle 28"/>
          <p:cNvSpPr/>
          <p:nvPr/>
        </p:nvSpPr>
        <p:spPr>
          <a:xfrm>
            <a:off x="6734175" y="3273994"/>
            <a:ext cx="933450" cy="610149"/>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210</a:t>
            </a:r>
            <a:endParaRPr lang="en-GB" dirty="0">
              <a:solidFill>
                <a:schemeClr val="tx1"/>
              </a:solidFill>
            </a:endParaRPr>
          </a:p>
        </p:txBody>
      </p:sp>
      <p:sp>
        <p:nvSpPr>
          <p:cNvPr id="30" name="Rectangle 29"/>
          <p:cNvSpPr/>
          <p:nvPr/>
        </p:nvSpPr>
        <p:spPr>
          <a:xfrm>
            <a:off x="6019800" y="1905000"/>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290</a:t>
            </a:r>
            <a:endParaRPr lang="en-GB" dirty="0">
              <a:solidFill>
                <a:schemeClr val="tx1"/>
              </a:solidFill>
            </a:endParaRPr>
          </a:p>
        </p:txBody>
      </p:sp>
      <p:sp>
        <p:nvSpPr>
          <p:cNvPr id="31" name="Rectangle 30"/>
          <p:cNvSpPr/>
          <p:nvPr/>
        </p:nvSpPr>
        <p:spPr>
          <a:xfrm>
            <a:off x="4287323" y="1485900"/>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570</a:t>
            </a:r>
            <a:endParaRPr lang="en-GB" dirty="0">
              <a:solidFill>
                <a:schemeClr val="tx1"/>
              </a:solidFill>
            </a:endParaRPr>
          </a:p>
        </p:txBody>
      </p:sp>
      <p:sp>
        <p:nvSpPr>
          <p:cNvPr id="33" name="Rectangle 32"/>
          <p:cNvSpPr/>
          <p:nvPr/>
        </p:nvSpPr>
        <p:spPr>
          <a:xfrm>
            <a:off x="3352800" y="3409950"/>
            <a:ext cx="685800" cy="407616"/>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4550</a:t>
            </a:r>
            <a:endParaRPr lang="en-GB" dirty="0">
              <a:solidFill>
                <a:schemeClr val="tx1"/>
              </a:solidFill>
            </a:endParaRPr>
          </a:p>
        </p:txBody>
      </p:sp>
      <p:sp>
        <p:nvSpPr>
          <p:cNvPr id="34" name="Rectangle 33"/>
          <p:cNvSpPr/>
          <p:nvPr/>
        </p:nvSpPr>
        <p:spPr>
          <a:xfrm>
            <a:off x="5264150" y="3379416"/>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640</a:t>
            </a:r>
            <a:endParaRPr lang="en-GB" dirty="0">
              <a:solidFill>
                <a:schemeClr val="tx1"/>
              </a:solidFill>
            </a:endParaRPr>
          </a:p>
        </p:txBody>
      </p:sp>
      <p:cxnSp>
        <p:nvCxnSpPr>
          <p:cNvPr id="25" name="Straight Arrow Connector 24"/>
          <p:cNvCxnSpPr>
            <a:stCxn id="15" idx="2"/>
          </p:cNvCxnSpPr>
          <p:nvPr/>
        </p:nvCxnSpPr>
        <p:spPr>
          <a:xfrm>
            <a:off x="2806700" y="3012332"/>
            <a:ext cx="546100" cy="26166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2895600" y="3962400"/>
            <a:ext cx="457200" cy="15777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17" idx="0"/>
          </p:cNvCxnSpPr>
          <p:nvPr/>
        </p:nvCxnSpPr>
        <p:spPr>
          <a:xfrm flipH="1" flipV="1">
            <a:off x="4038600" y="3962400"/>
            <a:ext cx="104775" cy="2286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16" idx="2"/>
          </p:cNvCxnSpPr>
          <p:nvPr/>
        </p:nvCxnSpPr>
        <p:spPr>
          <a:xfrm flipH="1">
            <a:off x="3962400" y="3012332"/>
            <a:ext cx="228600" cy="26426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1181100" y="3042984"/>
            <a:ext cx="1104900" cy="35978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1752600" y="3235129"/>
            <a:ext cx="533400" cy="49867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9" idx="3"/>
          </p:cNvCxnSpPr>
          <p:nvPr/>
        </p:nvCxnSpPr>
        <p:spPr>
          <a:xfrm flipV="1">
            <a:off x="1333500" y="3235129"/>
            <a:ext cx="752475" cy="42413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1624012" y="3484464"/>
            <a:ext cx="330994" cy="35215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1181099" y="3579068"/>
            <a:ext cx="885826" cy="61015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2463800" y="1828800"/>
            <a:ext cx="762000" cy="4572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1290</a:t>
            </a:r>
            <a:endParaRPr lang="en-GB" dirty="0">
              <a:solidFill>
                <a:schemeClr val="tx1"/>
              </a:solidFill>
            </a:endParaRPr>
          </a:p>
        </p:txBody>
      </p:sp>
      <p:cxnSp>
        <p:nvCxnSpPr>
          <p:cNvPr id="67" name="Straight Arrow Connector 66"/>
          <p:cNvCxnSpPr>
            <a:stCxn id="19" idx="2"/>
          </p:cNvCxnSpPr>
          <p:nvPr/>
        </p:nvCxnSpPr>
        <p:spPr>
          <a:xfrm>
            <a:off x="5271770" y="3014980"/>
            <a:ext cx="73025" cy="20789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flipH="1">
            <a:off x="5943600" y="3005928"/>
            <a:ext cx="533400" cy="22053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H="1" flipV="1">
            <a:off x="5219382" y="3884143"/>
            <a:ext cx="52389" cy="22430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H="1" flipV="1">
            <a:off x="5943600" y="3891570"/>
            <a:ext cx="381001" cy="2286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2620962" y="6553200"/>
            <a:ext cx="4837113" cy="369332"/>
          </a:xfrm>
          <a:prstGeom prst="rect">
            <a:avLst/>
          </a:prstGeom>
          <a:noFill/>
        </p:spPr>
        <p:txBody>
          <a:bodyPr wrap="square" rtlCol="0">
            <a:spAutoFit/>
          </a:bodyPr>
          <a:lstStyle/>
          <a:p>
            <a:r>
              <a:rPr lang="en-GB" dirty="0" smtClean="0"/>
              <a:t>Values are in </a:t>
            </a:r>
            <a:r>
              <a:rPr lang="en-GB" dirty="0" err="1" smtClean="0"/>
              <a:t>pJoule</a:t>
            </a:r>
            <a:r>
              <a:rPr lang="en-GB" dirty="0" smtClean="0"/>
              <a:t>/proton lost in the collimators </a:t>
            </a:r>
            <a:endParaRPr lang="en-GB" dirty="0"/>
          </a:p>
        </p:txBody>
      </p:sp>
      <p:sp>
        <p:nvSpPr>
          <p:cNvPr id="83" name="Title 1"/>
          <p:cNvSpPr>
            <a:spLocks noGrp="1"/>
          </p:cNvSpPr>
          <p:nvPr>
            <p:ph type="title"/>
          </p:nvPr>
        </p:nvSpPr>
        <p:spPr>
          <a:xfrm>
            <a:off x="457200" y="38100"/>
            <a:ext cx="8229600" cy="334962"/>
          </a:xfrm>
        </p:spPr>
        <p:txBody>
          <a:bodyPr>
            <a:noAutofit/>
          </a:bodyPr>
          <a:lstStyle/>
          <a:p>
            <a:r>
              <a:rPr lang="en-GB" sz="2800" dirty="0" smtClean="0"/>
              <a:t>MQWA.E   Energy Deposition on various elements</a:t>
            </a:r>
            <a:endParaRPr lang="en-GB" sz="2800"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2/9/2013 Collimation Working Group</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E. Skordis</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55</a:t>
            </a:fld>
            <a:endParaRPr lang="en-US">
              <a:solidFill>
                <a:prstClr val="black">
                  <a:tint val="75000"/>
                </a:prstClr>
              </a:solidFill>
            </a:endParaRPr>
          </a:p>
        </p:txBody>
      </p:sp>
      <p:sp>
        <p:nvSpPr>
          <p:cNvPr id="46" name="Rectangle 45"/>
          <p:cNvSpPr/>
          <p:nvPr/>
        </p:nvSpPr>
        <p:spPr>
          <a:xfrm>
            <a:off x="190500" y="2895600"/>
            <a:ext cx="495300" cy="38100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60</a:t>
            </a:r>
            <a:endParaRPr lang="en-GB" dirty="0">
              <a:solidFill>
                <a:schemeClr val="tx1"/>
              </a:solidFill>
            </a:endParaRPr>
          </a:p>
        </p:txBody>
      </p:sp>
      <p:sp>
        <p:nvSpPr>
          <p:cNvPr id="48" name="Rectangle 47"/>
          <p:cNvSpPr/>
          <p:nvPr/>
        </p:nvSpPr>
        <p:spPr>
          <a:xfrm>
            <a:off x="37628" y="3492448"/>
            <a:ext cx="647700" cy="331416"/>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2020</a:t>
            </a:r>
            <a:endParaRPr lang="en-GB" dirty="0">
              <a:solidFill>
                <a:schemeClr val="tx1"/>
              </a:solidFill>
            </a:endParaRPr>
          </a:p>
        </p:txBody>
      </p:sp>
      <p:sp>
        <p:nvSpPr>
          <p:cNvPr id="50" name="Rectangle 49"/>
          <p:cNvSpPr/>
          <p:nvPr/>
        </p:nvSpPr>
        <p:spPr>
          <a:xfrm>
            <a:off x="342900" y="4108450"/>
            <a:ext cx="419100" cy="311150"/>
          </a:xfrm>
          <a:prstGeom prst="rect">
            <a:avLst/>
          </a:prstGeom>
          <a:solidFill>
            <a:schemeClr val="bg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90</a:t>
            </a:r>
            <a:endParaRPr lang="en-GB" dirty="0">
              <a:solidFill>
                <a:schemeClr val="tx1"/>
              </a:solidFill>
            </a:endParaRPr>
          </a:p>
        </p:txBody>
      </p:sp>
      <p:sp>
        <p:nvSpPr>
          <p:cNvPr id="51" name="Rectangle 50"/>
          <p:cNvSpPr/>
          <p:nvPr/>
        </p:nvSpPr>
        <p:spPr>
          <a:xfrm>
            <a:off x="78877" y="1988840"/>
            <a:ext cx="1503889" cy="797540"/>
          </a:xfrm>
          <a:prstGeom prst="rect">
            <a:avLst/>
          </a:prstGeom>
          <a:solidFill>
            <a:schemeClr val="bg1">
              <a:alpha val="2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With Protection over 50 c m</a:t>
            </a:r>
            <a:endParaRPr lang="en-GB" dirty="0">
              <a:solidFill>
                <a:schemeClr val="tx1"/>
              </a:solidFill>
            </a:endParaRPr>
          </a:p>
        </p:txBody>
      </p:sp>
    </p:spTree>
    <p:extLst>
      <p:ext uri="{BB962C8B-B14F-4D97-AF65-F5344CB8AC3E}">
        <p14:creationId xmlns:p14="http://schemas.microsoft.com/office/powerpoint/2010/main" val="217028500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Peak power adiabatic (wrong)</a:t>
            </a:r>
            <a:br>
              <a:rPr lang="en-GB" dirty="0" smtClean="0"/>
            </a:br>
            <a:r>
              <a:rPr lang="en-GB" dirty="0" smtClean="0"/>
              <a:t>approximation in shielding</a:t>
            </a:r>
            <a:endParaRPr lang="en-GB" dirty="0"/>
          </a:p>
        </p:txBody>
      </p:sp>
      <p:sp>
        <p:nvSpPr>
          <p:cNvPr id="5" name="Rectangle 4"/>
          <p:cNvSpPr/>
          <p:nvPr/>
        </p:nvSpPr>
        <p:spPr>
          <a:xfrm>
            <a:off x="611560" y="5229200"/>
            <a:ext cx="8280920" cy="1296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Baking vacuum chamber</a:t>
            </a:r>
          </a:p>
          <a:p>
            <a:pPr algn="ctr"/>
            <a:r>
              <a:rPr lang="en-GB" dirty="0" smtClean="0"/>
              <a:t>T-&gt;230 C</a:t>
            </a:r>
          </a:p>
          <a:p>
            <a:pPr algn="ctr"/>
            <a:r>
              <a:rPr lang="en-GB" dirty="0" smtClean="0"/>
              <a:t>Necessary 4 KW to get to the temperature along several hours</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2564175859"/>
              </p:ext>
            </p:extLst>
          </p:nvPr>
        </p:nvGraphicFramePr>
        <p:xfrm>
          <a:off x="457200" y="1628803"/>
          <a:ext cx="8435281" cy="3190412"/>
        </p:xfrm>
        <a:graphic>
          <a:graphicData uri="http://schemas.openxmlformats.org/drawingml/2006/table">
            <a:tbl>
              <a:tblPr>
                <a:tableStyleId>{5C22544A-7EE6-4342-B048-85BDC9FD1C3A}</a:tableStyleId>
              </a:tblPr>
              <a:tblGrid>
                <a:gridCol w="1958014"/>
                <a:gridCol w="741672"/>
                <a:gridCol w="1147119"/>
                <a:gridCol w="1147119"/>
                <a:gridCol w="1147119"/>
                <a:gridCol w="1147119"/>
                <a:gridCol w="1147119"/>
              </a:tblGrid>
              <a:tr h="236068">
                <a:tc>
                  <a:txBody>
                    <a:bodyPr/>
                    <a:lstStyle/>
                    <a:p>
                      <a:pPr algn="l" fontAlgn="b"/>
                      <a:r>
                        <a:rPr lang="en-GB" sz="1400" u="none" strike="noStrike" dirty="0">
                          <a:effectLst/>
                        </a:rPr>
                        <a:t> </a:t>
                      </a:r>
                      <a:endParaRPr lang="en-GB" sz="1400" b="0" i="0" u="none" strike="noStrike" dirty="0">
                        <a:solidFill>
                          <a:srgbClr val="000000"/>
                        </a:solidFill>
                        <a:effectLst/>
                        <a:latin typeface="Calibri"/>
                      </a:endParaRPr>
                    </a:p>
                  </a:txBody>
                  <a:tcPr marL="7236" marR="7236" marT="7236" marB="0" anchor="b"/>
                </a:tc>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r>
              <a:tr h="236068">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MQW shielding</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MQW beam pipe</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MBW shielding</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r>
              <a:tr h="236068">
                <a:tc>
                  <a:txBody>
                    <a:bodyPr/>
                    <a:lstStyle/>
                    <a:p>
                      <a:pPr algn="l" fontAlgn="b"/>
                      <a:r>
                        <a:rPr lang="en-GB" sz="1400" u="none" strike="noStrike">
                          <a:effectLst/>
                        </a:rPr>
                        <a:t>Env Temp </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50</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C</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50</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C</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50</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C</a:t>
                      </a:r>
                      <a:endParaRPr lang="en-GB" sz="1400" b="0" i="0" u="none" strike="noStrike">
                        <a:solidFill>
                          <a:srgbClr val="000000"/>
                        </a:solidFill>
                        <a:effectLst/>
                        <a:latin typeface="Calibri"/>
                      </a:endParaRPr>
                    </a:p>
                  </a:txBody>
                  <a:tcPr marL="7236" marR="7236" marT="7236" marB="0" anchor="b"/>
                </a:tc>
              </a:tr>
              <a:tr h="236068">
                <a:tc>
                  <a:txBody>
                    <a:bodyPr/>
                    <a:lstStyle/>
                    <a:p>
                      <a:pPr algn="l" fontAlgn="b"/>
                      <a:r>
                        <a:rPr lang="en-GB" sz="1400" u="none" strike="noStrike">
                          <a:effectLst/>
                        </a:rPr>
                        <a:t>Integral proton energy lost</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1012</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pJ/proton</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4550</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pJ/proton</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256</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pJ/proton</a:t>
                      </a:r>
                      <a:endParaRPr lang="en-GB" sz="1400" b="0" i="0" u="none" strike="noStrike">
                        <a:solidFill>
                          <a:srgbClr val="000000"/>
                        </a:solidFill>
                        <a:effectLst/>
                        <a:latin typeface="Calibri"/>
                      </a:endParaRPr>
                    </a:p>
                  </a:txBody>
                  <a:tcPr marL="7236" marR="7236" marT="7236" marB="0" anchor="b"/>
                </a:tc>
              </a:tr>
              <a:tr h="236068">
                <a:tc>
                  <a:txBody>
                    <a:bodyPr/>
                    <a:lstStyle/>
                    <a:p>
                      <a:pPr algn="l" fontAlgn="b"/>
                      <a:r>
                        <a:rPr lang="en-GB" sz="1400" u="none" strike="noStrike">
                          <a:effectLst/>
                        </a:rPr>
                        <a:t>symmetry, loss rate and 7 TeV factor</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1.0775</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1.0775</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1.0775</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r>
              <a:tr h="236068">
                <a:tc>
                  <a:txBody>
                    <a:bodyPr/>
                    <a:lstStyle/>
                    <a:p>
                      <a:pPr algn="l" fontAlgn="b"/>
                      <a:r>
                        <a:rPr lang="en-GB" sz="1400" u="none" strike="noStrike">
                          <a:effectLst/>
                        </a:rPr>
                        <a:t>Proton losses</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9.00E+10</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proton/s</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9.00E+10</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proton/s</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9.00E+10</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proton/s</a:t>
                      </a:r>
                      <a:endParaRPr lang="en-GB" sz="1400" b="0" i="0" u="none" strike="noStrike">
                        <a:solidFill>
                          <a:srgbClr val="000000"/>
                        </a:solidFill>
                        <a:effectLst/>
                        <a:latin typeface="Calibri"/>
                      </a:endParaRPr>
                    </a:p>
                  </a:txBody>
                  <a:tcPr marL="7236" marR="7236" marT="7236" marB="0" anchor="b"/>
                </a:tc>
              </a:tr>
              <a:tr h="236068">
                <a:tc>
                  <a:txBody>
                    <a:bodyPr/>
                    <a:lstStyle/>
                    <a:p>
                      <a:pPr algn="l" fontAlgn="b"/>
                      <a:r>
                        <a:rPr lang="en-GB" sz="1400" u="none" strike="noStrike">
                          <a:effectLst/>
                        </a:rPr>
                        <a:t>Loss time</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3600</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s</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3600</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s</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3600</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s</a:t>
                      </a:r>
                      <a:endParaRPr lang="en-GB" sz="1400" b="0" i="0" u="none" strike="noStrike">
                        <a:solidFill>
                          <a:srgbClr val="000000"/>
                        </a:solidFill>
                        <a:effectLst/>
                        <a:latin typeface="Calibri"/>
                      </a:endParaRPr>
                    </a:p>
                  </a:txBody>
                  <a:tcPr marL="7236" marR="7236" marT="7236" marB="0" anchor="b"/>
                </a:tc>
              </a:tr>
              <a:tr h="236068">
                <a:tc>
                  <a:txBody>
                    <a:bodyPr/>
                    <a:lstStyle/>
                    <a:p>
                      <a:pPr algn="l" fontAlgn="b"/>
                      <a:r>
                        <a:rPr lang="en-GB" sz="1400" u="none" strike="noStrike" dirty="0">
                          <a:effectLst/>
                        </a:rPr>
                        <a:t>Total </a:t>
                      </a:r>
                      <a:r>
                        <a:rPr lang="en-GB" sz="1400" u="none" strike="noStrike" dirty="0" smtClean="0">
                          <a:effectLst/>
                        </a:rPr>
                        <a:t>integral </a:t>
                      </a:r>
                      <a:r>
                        <a:rPr lang="en-GB" sz="1400" u="none" strike="noStrike" dirty="0">
                          <a:effectLst/>
                        </a:rPr>
                        <a:t>power</a:t>
                      </a:r>
                      <a:endParaRPr lang="en-GB" sz="1400" b="0" i="0" u="none" strike="noStrike" dirty="0">
                        <a:solidFill>
                          <a:srgbClr val="000000"/>
                        </a:solidFill>
                        <a:effectLst/>
                        <a:latin typeface="Calibri"/>
                      </a:endParaRPr>
                    </a:p>
                  </a:txBody>
                  <a:tcPr marL="7236" marR="7236" marT="7236" marB="0" anchor="b"/>
                </a:tc>
                <a:tc>
                  <a:txBody>
                    <a:bodyPr/>
                    <a:lstStyle/>
                    <a:p>
                      <a:pPr algn="r" fontAlgn="b"/>
                      <a:r>
                        <a:rPr lang="en-GB" sz="1400" u="none" strike="noStrike">
                          <a:effectLst/>
                        </a:rPr>
                        <a:t>98</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W</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441</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W</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25</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W</a:t>
                      </a:r>
                      <a:endParaRPr lang="en-GB" sz="1400" b="0" i="0" u="none" strike="noStrike">
                        <a:solidFill>
                          <a:srgbClr val="000000"/>
                        </a:solidFill>
                        <a:effectLst/>
                        <a:latin typeface="Calibri"/>
                      </a:endParaRPr>
                    </a:p>
                  </a:txBody>
                  <a:tcPr marL="7236" marR="7236" marT="7236" marB="0" anchor="b"/>
                </a:tc>
              </a:tr>
              <a:tr h="236068">
                <a:tc>
                  <a:txBody>
                    <a:bodyPr/>
                    <a:lstStyle/>
                    <a:p>
                      <a:pPr algn="l" fontAlgn="b"/>
                      <a:r>
                        <a:rPr lang="en-GB" sz="1400" u="none" strike="noStrike">
                          <a:effectLst/>
                        </a:rPr>
                        <a:t>Assumed ratio Pmax/Pmin along magnet</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4</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4</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1</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r>
              <a:tr h="236068">
                <a:tc>
                  <a:txBody>
                    <a:bodyPr/>
                    <a:lstStyle/>
                    <a:p>
                      <a:pPr algn="l" fontAlgn="b"/>
                      <a:r>
                        <a:rPr lang="en-GB" sz="1400" u="none" strike="noStrike">
                          <a:effectLst/>
                        </a:rPr>
                        <a:t>Adiabatic Delta T Pmax</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170</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C</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750</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C</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224</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C</a:t>
                      </a:r>
                      <a:endParaRPr lang="en-GB" sz="1400" b="0" i="0" u="none" strike="noStrike">
                        <a:solidFill>
                          <a:srgbClr val="000000"/>
                        </a:solidFill>
                        <a:effectLst/>
                        <a:latin typeface="Calibri"/>
                      </a:endParaRPr>
                    </a:p>
                  </a:txBody>
                  <a:tcPr marL="7236" marR="7236" marT="7236" marB="0" anchor="b"/>
                </a:tc>
              </a:tr>
              <a:tr h="236068">
                <a:tc>
                  <a:txBody>
                    <a:bodyPr/>
                    <a:lstStyle/>
                    <a:p>
                      <a:pPr algn="l" fontAlgn="b"/>
                      <a:r>
                        <a:rPr lang="en-GB" sz="1400" u="none" strike="noStrike">
                          <a:effectLst/>
                        </a:rPr>
                        <a:t>Adiabatic Delta T Pmin</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43</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C</a:t>
                      </a:r>
                      <a:endParaRPr lang="en-GB" sz="1400" b="0" i="0" u="none" strike="noStrike">
                        <a:solidFill>
                          <a:srgbClr val="000000"/>
                        </a:solidFill>
                        <a:effectLst/>
                        <a:latin typeface="Calibri"/>
                      </a:endParaRPr>
                    </a:p>
                  </a:txBody>
                  <a:tcPr marL="7236" marR="7236" marT="7236" marB="0" anchor="b"/>
                </a:tc>
                <a:tc>
                  <a:txBody>
                    <a:bodyPr/>
                    <a:lstStyle/>
                    <a:p>
                      <a:pPr algn="r" fontAlgn="b"/>
                      <a:r>
                        <a:rPr lang="en-GB" sz="1400" u="none" strike="noStrike">
                          <a:effectLst/>
                        </a:rPr>
                        <a:t>190</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C</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a:effectLst/>
                        </a:rPr>
                        <a:t> </a:t>
                      </a:r>
                      <a:endParaRPr lang="en-GB" sz="1400" b="0" i="0" u="none" strike="noStrike">
                        <a:solidFill>
                          <a:srgbClr val="000000"/>
                        </a:solidFill>
                        <a:effectLst/>
                        <a:latin typeface="Calibri"/>
                      </a:endParaRPr>
                    </a:p>
                  </a:txBody>
                  <a:tcPr marL="7236" marR="7236" marT="7236" marB="0" anchor="b"/>
                </a:tc>
                <a:tc>
                  <a:txBody>
                    <a:bodyPr/>
                    <a:lstStyle/>
                    <a:p>
                      <a:pPr algn="l" fontAlgn="b"/>
                      <a:r>
                        <a:rPr lang="en-GB" sz="1400" u="none" strike="noStrike" dirty="0">
                          <a:effectLst/>
                        </a:rPr>
                        <a:t> </a:t>
                      </a:r>
                      <a:endParaRPr lang="en-GB" sz="1400" b="0" i="0" u="none" strike="noStrike" dirty="0">
                        <a:solidFill>
                          <a:srgbClr val="000000"/>
                        </a:solidFill>
                        <a:effectLst/>
                        <a:latin typeface="Calibri"/>
                      </a:endParaRPr>
                    </a:p>
                  </a:txBody>
                  <a:tcPr marL="7236" marR="7236" marT="7236" marB="0" anchor="b"/>
                </a:tc>
              </a:tr>
            </a:tbl>
          </a:graphicData>
        </a:graphic>
      </p:graphicFrame>
    </p:spTree>
    <p:extLst>
      <p:ext uri="{BB962C8B-B14F-4D97-AF65-F5344CB8AC3E}">
        <p14:creationId xmlns:p14="http://schemas.microsoft.com/office/powerpoint/2010/main" val="246132677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Installation issues and planning</a:t>
            </a:r>
            <a:endParaRPr lang="en-GB"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287668788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4624"/>
            <a:ext cx="8229600" cy="864096"/>
          </a:xfrm>
        </p:spPr>
        <p:txBody>
          <a:bodyPr/>
          <a:lstStyle/>
          <a:p>
            <a:r>
              <a:rPr lang="en-GB" dirty="0" smtClean="0"/>
              <a:t>Installation/planning/risks </a:t>
            </a:r>
            <a:endParaRPr lang="en-GB" dirty="0"/>
          </a:p>
        </p:txBody>
      </p:sp>
      <p:sp>
        <p:nvSpPr>
          <p:cNvPr id="3" name="Content Placeholder 2"/>
          <p:cNvSpPr>
            <a:spLocks noGrp="1"/>
          </p:cNvSpPr>
          <p:nvPr>
            <p:ph idx="1"/>
          </p:nvPr>
        </p:nvSpPr>
        <p:spPr>
          <a:xfrm>
            <a:off x="179512" y="692696"/>
            <a:ext cx="8784976" cy="4104456"/>
          </a:xfrm>
        </p:spPr>
        <p:txBody>
          <a:bodyPr>
            <a:normAutofit fontScale="62500" lnSpcReduction="20000"/>
          </a:bodyPr>
          <a:lstStyle/>
          <a:p>
            <a:r>
              <a:rPr lang="en-GB" dirty="0" smtClean="0"/>
              <a:t>To reduce radiation aging intervention on most exposed magnets shall performed in LS1 (also for ALARA reasons ). The initial foreseen modus operandi directly on the magnet in the tunnel is not feasible because of the interference with the backing equipment. Due to the limited number of vacuum chambers available and also field quality sorting it is better to modify the magnets presently installed in LHC and replace them in the same slot. It will help in saving non radioactive spares. </a:t>
            </a:r>
          </a:p>
          <a:p>
            <a:r>
              <a:rPr lang="en-GB" dirty="0" smtClean="0"/>
              <a:t>The backing strips power wiring and the related thermocouples need to be rewired. VSC (N. Zelko) performed test and it looks feasible. Possible back up strategy with screen modification is available</a:t>
            </a:r>
          </a:p>
          <a:p>
            <a:r>
              <a:rPr lang="en-GB" dirty="0" smtClean="0"/>
              <a:t>Possible planning sequence</a:t>
            </a:r>
          </a:p>
          <a:p>
            <a:pPr lvl="1"/>
            <a:r>
              <a:rPr lang="en-GB" dirty="0"/>
              <a:t>From 18/11/2013 till 30/11/2013 removal of 8 magnets and transport to point 6</a:t>
            </a:r>
          </a:p>
          <a:p>
            <a:pPr lvl="1"/>
            <a:r>
              <a:rPr lang="en-GB" dirty="0"/>
              <a:t>From 20/11/2013 modification of 1</a:t>
            </a:r>
            <a:r>
              <a:rPr lang="en-GB" baseline="30000" dirty="0"/>
              <a:t>st</a:t>
            </a:r>
            <a:r>
              <a:rPr lang="en-GB" dirty="0"/>
              <a:t> unit in 867 workshop</a:t>
            </a:r>
          </a:p>
          <a:p>
            <a:pPr lvl="1"/>
            <a:r>
              <a:rPr lang="en-GB" dirty="0"/>
              <a:t>From 01/02/2014 start re-installation</a:t>
            </a:r>
          </a:p>
          <a:p>
            <a:pPr lvl="1"/>
            <a:r>
              <a:rPr lang="en-GB" dirty="0"/>
              <a:t>01/03/2014 complete </a:t>
            </a:r>
            <a:r>
              <a:rPr lang="en-GB" dirty="0" smtClean="0"/>
              <a:t>re-installation</a:t>
            </a:r>
          </a:p>
          <a:p>
            <a:endParaRPr lang="en-GB" dirty="0" smtClean="0"/>
          </a:p>
          <a:p>
            <a:pPr lvl="1"/>
            <a:endParaRPr lang="en-GB" dirty="0" smtClean="0"/>
          </a:p>
          <a:p>
            <a:pPr lvl="1"/>
            <a:endParaRPr lang="en-GB" dirty="0" smtClean="0"/>
          </a:p>
        </p:txBody>
      </p:sp>
      <p:graphicFrame>
        <p:nvGraphicFramePr>
          <p:cNvPr id="4" name="Table 3"/>
          <p:cNvGraphicFramePr>
            <a:graphicFrameLocks noGrp="1"/>
          </p:cNvGraphicFramePr>
          <p:nvPr>
            <p:extLst>
              <p:ext uri="{D42A27DB-BD31-4B8C-83A1-F6EECF244321}">
                <p14:modId xmlns:p14="http://schemas.microsoft.com/office/powerpoint/2010/main" val="2867224923"/>
              </p:ext>
            </p:extLst>
          </p:nvPr>
        </p:nvGraphicFramePr>
        <p:xfrm>
          <a:off x="72008" y="4750896"/>
          <a:ext cx="9036496" cy="2062480"/>
        </p:xfrm>
        <a:graphic>
          <a:graphicData uri="http://schemas.openxmlformats.org/drawingml/2006/table">
            <a:tbl>
              <a:tblPr firstRow="1" bandRow="1">
                <a:tableStyleId>{5C22544A-7EE6-4342-B048-85BDC9FD1C3A}</a:tableStyleId>
              </a:tblPr>
              <a:tblGrid>
                <a:gridCol w="4518248"/>
                <a:gridCol w="4518248"/>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Risks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Solutions/Consequences</a:t>
                      </a:r>
                    </a:p>
                  </a:txBody>
                  <a:tcPr/>
                </a:tc>
              </a:tr>
              <a:tr h="370840">
                <a:tc>
                  <a:txBody>
                    <a:bodyPr/>
                    <a:lstStyle/>
                    <a:p>
                      <a:r>
                        <a:rPr lang="en-GB" sz="1600" dirty="0" smtClean="0"/>
                        <a:t>Screens not available on time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Install steel screen or re-install without screen</a:t>
                      </a:r>
                    </a:p>
                  </a:txBody>
                  <a:tcPr/>
                </a:tc>
              </a:tr>
              <a:tr h="370840">
                <a:tc>
                  <a:txBody>
                    <a:bodyPr/>
                    <a:lstStyle/>
                    <a:p>
                      <a:r>
                        <a:rPr lang="en-GB" sz="1600" dirty="0" smtClean="0"/>
                        <a:t>W-Ni-Cu alloy cause no acceptable field distortion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Install reduce effectiveness copper or steel screens</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Difficult installation on MBW</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Possibility to machine the shielding to ease installation and close the hole with W tap</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Damage of backing strip</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One magnet not backed out</a:t>
                      </a:r>
                    </a:p>
                  </a:txBody>
                  <a:tcPr/>
                </a:tc>
              </a:tr>
            </a:tbl>
          </a:graphicData>
        </a:graphic>
      </p:graphicFrame>
    </p:spTree>
    <p:extLst>
      <p:ext uri="{BB962C8B-B14F-4D97-AF65-F5344CB8AC3E}">
        <p14:creationId xmlns:p14="http://schemas.microsoft.com/office/powerpoint/2010/main" val="203069930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G:\Workspaces\n\NORMA\MI\MLR\LHC\point 7 photo for shielding study\paolo\DSCN1445.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708816" y="2780927"/>
            <a:ext cx="5435183" cy="407638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51520" y="260648"/>
            <a:ext cx="8229600" cy="1143000"/>
          </a:xfrm>
        </p:spPr>
        <p:txBody>
          <a:bodyPr/>
          <a:lstStyle/>
          <a:p>
            <a:r>
              <a:rPr lang="en-GB" dirty="0" smtClean="0"/>
              <a:t>MBW</a:t>
            </a:r>
            <a:endParaRPr lang="en-GB" dirty="0"/>
          </a:p>
        </p:txBody>
      </p:sp>
      <p:pic>
        <p:nvPicPr>
          <p:cNvPr id="20482" name="Picture 2" descr="G:\Workspaces\n\NORMA\MI\MLR\LHC\point 7 photo for shielding study\paolo\DSCN142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3203848" cy="4271798"/>
          </a:xfrm>
          <a:prstGeom prst="rect">
            <a:avLst/>
          </a:prstGeom>
          <a:noFill/>
          <a:extLst>
            <a:ext uri="{909E8E84-426E-40DD-AFC4-6F175D3DCCD1}">
              <a14:hiddenFill xmlns:a14="http://schemas.microsoft.com/office/drawing/2010/main">
                <a:solidFill>
                  <a:srgbClr val="FFFFFF"/>
                </a:solidFill>
              </a14:hiddenFill>
            </a:ext>
          </a:extLst>
        </p:spPr>
      </p:pic>
      <p:pic>
        <p:nvPicPr>
          <p:cNvPr id="20483" name="Picture 3" descr="G:\Workspaces\n\NORMA\MI\MLR\LHC\point 7 photo for shielding study\paolo\DSCN144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3522269"/>
            <a:ext cx="4447642" cy="3335731"/>
          </a:xfrm>
          <a:prstGeom prst="rect">
            <a:avLst/>
          </a:prstGeom>
          <a:noFill/>
          <a:extLst>
            <a:ext uri="{909E8E84-426E-40DD-AFC4-6F175D3DCCD1}">
              <a14:hiddenFill xmlns:a14="http://schemas.microsoft.com/office/drawing/2010/main">
                <a:solidFill>
                  <a:srgbClr val="FFFFFF"/>
                </a:solidFill>
              </a14:hiddenFill>
            </a:ext>
          </a:extLst>
        </p:spPr>
      </p:pic>
      <p:pic>
        <p:nvPicPr>
          <p:cNvPr id="20485" name="Picture 5" descr="G:\Workspaces\n\NORMA\MI\MLR\LHC\point 7 photo for shielding study\paolo\DSCN145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0073" y="8950"/>
            <a:ext cx="3950030" cy="2962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74563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384"/>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1691680" y="3795576"/>
            <a:ext cx="360040" cy="72008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2164916" y="5284447"/>
            <a:ext cx="432048" cy="72008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lumMod val="50000"/>
                </a:schemeClr>
              </a:solidFill>
            </a:endParaRPr>
          </a:p>
        </p:txBody>
      </p:sp>
      <p:grpSp>
        <p:nvGrpSpPr>
          <p:cNvPr id="6" name="Group 5"/>
          <p:cNvGrpSpPr/>
          <p:nvPr/>
        </p:nvGrpSpPr>
        <p:grpSpPr>
          <a:xfrm>
            <a:off x="2051720" y="2348880"/>
            <a:ext cx="4608512" cy="721242"/>
            <a:chOff x="2051720" y="2348880"/>
            <a:chExt cx="4608512" cy="721242"/>
          </a:xfrm>
        </p:grpSpPr>
        <p:sp>
          <p:nvSpPr>
            <p:cNvPr id="2" name="Rectangle 1"/>
            <p:cNvSpPr/>
            <p:nvPr/>
          </p:nvSpPr>
          <p:spPr>
            <a:xfrm>
              <a:off x="2051720" y="2348880"/>
              <a:ext cx="1152128" cy="720080"/>
            </a:xfrm>
            <a:prstGeom prst="rect">
              <a:avLst/>
            </a:prstGeom>
            <a:solidFill>
              <a:schemeClr val="accent1">
                <a:lumMod val="60000"/>
                <a:lumOff val="40000"/>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5580112" y="2350042"/>
              <a:ext cx="1080120" cy="720080"/>
            </a:xfrm>
            <a:prstGeom prst="rect">
              <a:avLst/>
            </a:prstGeom>
            <a:solidFill>
              <a:schemeClr val="accent1">
                <a:lumMod val="60000"/>
                <a:lumOff val="40000"/>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Elbow Connector 12"/>
            <p:cNvCxnSpPr>
              <a:stCxn id="2" idx="0"/>
              <a:endCxn id="4" idx="0"/>
            </p:cNvCxnSpPr>
            <p:nvPr/>
          </p:nvCxnSpPr>
          <p:spPr>
            <a:xfrm rot="16200000" flipH="1">
              <a:off x="4373397" y="603267"/>
              <a:ext cx="1162" cy="3492388"/>
            </a:xfrm>
            <a:prstGeom prst="bentConnector3">
              <a:avLst>
                <a:gd name="adj1" fmla="val -19672978"/>
              </a:avLst>
            </a:prstGeom>
            <a:ln w="38100"/>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458454" y="3840794"/>
            <a:ext cx="1152128"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p:cNvGrpSpPr/>
          <p:nvPr/>
        </p:nvGrpSpPr>
        <p:grpSpPr>
          <a:xfrm>
            <a:off x="1034519" y="3840794"/>
            <a:ext cx="1824459" cy="744343"/>
            <a:chOff x="1507274" y="3861048"/>
            <a:chExt cx="1824459" cy="744343"/>
          </a:xfrm>
        </p:grpSpPr>
        <p:sp>
          <p:nvSpPr>
            <p:cNvPr id="5" name="Rectangle 4"/>
            <p:cNvSpPr/>
            <p:nvPr/>
          </p:nvSpPr>
          <p:spPr>
            <a:xfrm>
              <a:off x="2539645" y="3885311"/>
              <a:ext cx="792088" cy="720080"/>
            </a:xfrm>
            <a:prstGeom prst="rect">
              <a:avLst/>
            </a:prstGeom>
            <a:solidFill>
              <a:srgbClr val="92D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Elbow Connector 16"/>
            <p:cNvCxnSpPr>
              <a:stCxn id="5" idx="0"/>
              <a:endCxn id="7" idx="0"/>
            </p:cNvCxnSpPr>
            <p:nvPr/>
          </p:nvCxnSpPr>
          <p:spPr>
            <a:xfrm rot="16200000" flipV="1">
              <a:off x="2209350" y="3158972"/>
              <a:ext cx="24263" cy="1428416"/>
            </a:xfrm>
            <a:prstGeom prst="bentConnector3">
              <a:avLst>
                <a:gd name="adj1" fmla="val 1042175"/>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1030" name="Group 1029"/>
          <p:cNvGrpSpPr/>
          <p:nvPr/>
        </p:nvGrpSpPr>
        <p:grpSpPr>
          <a:xfrm>
            <a:off x="395536" y="5013176"/>
            <a:ext cx="2914323" cy="1021847"/>
            <a:chOff x="395536" y="5013176"/>
            <a:chExt cx="2914323" cy="1021847"/>
          </a:xfrm>
        </p:grpSpPr>
        <p:sp>
          <p:nvSpPr>
            <p:cNvPr id="9" name="Rectangle 8"/>
            <p:cNvSpPr/>
            <p:nvPr/>
          </p:nvSpPr>
          <p:spPr>
            <a:xfrm>
              <a:off x="2589779" y="5314943"/>
              <a:ext cx="720080" cy="720080"/>
            </a:xfrm>
            <a:prstGeom prst="rect">
              <a:avLst/>
            </a:prstGeom>
            <a:solidFill>
              <a:srgbClr val="00B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395536" y="5267686"/>
              <a:ext cx="936104" cy="720080"/>
            </a:xfrm>
            <a:prstGeom prst="rect">
              <a:avLst/>
            </a:prstGeom>
            <a:solidFill>
              <a:srgbClr val="00B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Elbow Connector 18"/>
            <p:cNvCxnSpPr>
              <a:stCxn id="9" idx="0"/>
              <a:endCxn id="10" idx="0"/>
            </p:cNvCxnSpPr>
            <p:nvPr/>
          </p:nvCxnSpPr>
          <p:spPr>
            <a:xfrm rot="16200000" flipV="1">
              <a:off x="1883076" y="4248199"/>
              <a:ext cx="47257" cy="2086231"/>
            </a:xfrm>
            <a:prstGeom prst="bentConnector3">
              <a:avLst>
                <a:gd name="adj1" fmla="val 583738"/>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1748518" y="5301208"/>
              <a:ext cx="375210" cy="720080"/>
            </a:xfrm>
            <a:prstGeom prst="rect">
              <a:avLst/>
            </a:prstGeom>
            <a:solidFill>
              <a:srgbClr val="00B050">
                <a:alpha val="34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Elbow Connector 35"/>
            <p:cNvCxnSpPr>
              <a:stCxn id="23" idx="0"/>
            </p:cNvCxnSpPr>
            <p:nvPr/>
          </p:nvCxnSpPr>
          <p:spPr>
            <a:xfrm rot="16200000" flipV="1">
              <a:off x="1255840" y="4620925"/>
              <a:ext cx="288032" cy="1072534"/>
            </a:xfrm>
            <a:prstGeom prst="bentConnector2">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268954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MQW</a:t>
            </a:r>
            <a:endParaRPr lang="en-GB" dirty="0"/>
          </a:p>
        </p:txBody>
      </p:sp>
      <p:pic>
        <p:nvPicPr>
          <p:cNvPr id="21506" name="Picture 2" descr="G:\Workspaces\n\NORMA\MI\MLR\LHC\point 7 photo for shielding study\paolo\DSCN146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869998"/>
            <a:ext cx="3995936" cy="2996952"/>
          </a:xfrm>
          <a:prstGeom prst="rect">
            <a:avLst/>
          </a:prstGeom>
          <a:noFill/>
          <a:extLst>
            <a:ext uri="{909E8E84-426E-40DD-AFC4-6F175D3DCCD1}">
              <a14:hiddenFill xmlns:a14="http://schemas.microsoft.com/office/drawing/2010/main">
                <a:solidFill>
                  <a:srgbClr val="FFFFFF"/>
                </a:solidFill>
              </a14:hiddenFill>
            </a:ext>
          </a:extLst>
        </p:spPr>
      </p:pic>
      <p:pic>
        <p:nvPicPr>
          <p:cNvPr id="21507" name="Picture 3" descr="G:\Workspaces\n\NORMA\MI\MLR\LHC\point 7 photo for shielding study\paolo\DSCN146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5292080" y="0"/>
            <a:ext cx="3847795" cy="5130394"/>
          </a:xfrm>
          <a:prstGeom prst="rect">
            <a:avLst/>
          </a:prstGeom>
          <a:noFill/>
          <a:extLst>
            <a:ext uri="{909E8E84-426E-40DD-AFC4-6F175D3DCCD1}">
              <a14:hiddenFill xmlns:a14="http://schemas.microsoft.com/office/drawing/2010/main">
                <a:solidFill>
                  <a:srgbClr val="FFFFFF"/>
                </a:solidFill>
              </a14:hiddenFill>
            </a:ext>
          </a:extLst>
        </p:spPr>
      </p:pic>
      <p:pic>
        <p:nvPicPr>
          <p:cNvPr id="21508" name="Picture 4" descr="G:\Workspaces\n\NORMA\MI\MLR\LHC\point 7 photo for shielding study\paolo\DSCN146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555955" y="590042"/>
            <a:ext cx="4447642" cy="33357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042344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Line 2"/>
          <p:cNvSpPr>
            <a:spLocks noChangeShapeType="1"/>
          </p:cNvSpPr>
          <p:nvPr/>
        </p:nvSpPr>
        <p:spPr bwMode="auto">
          <a:xfrm>
            <a:off x="304800" y="1143000"/>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47" name="Rectangle 3"/>
          <p:cNvSpPr>
            <a:spLocks noChangeArrowheads="1"/>
          </p:cNvSpPr>
          <p:nvPr/>
        </p:nvSpPr>
        <p:spPr bwMode="auto">
          <a:xfrm>
            <a:off x="457200" y="360363"/>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1" hangingPunct="1"/>
            <a:r>
              <a:rPr lang="en-US" sz="2400" b="1"/>
              <a:t>LHC Point 7</a:t>
            </a:r>
            <a:endParaRPr lang="en-US" sz="2400" b="1" i="1"/>
          </a:p>
        </p:txBody>
      </p:sp>
      <p:sp>
        <p:nvSpPr>
          <p:cNvPr id="7" name="Footer Placeholder 1"/>
          <p:cNvSpPr>
            <a:spLocks noGrp="1"/>
          </p:cNvSpPr>
          <p:nvPr>
            <p:ph type="ftr" sz="quarter" idx="10"/>
          </p:nvPr>
        </p:nvSpPr>
        <p:spPr/>
        <p:txBody>
          <a:bodyPr/>
          <a:lstStyle>
            <a:lvl1pPr algn="ctr">
              <a:defRPr sz="1050" b="1">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US" dirty="0" smtClean="0"/>
              <a:t>Remote Manipulations Workshop, 6 May 2013</a:t>
            </a:r>
          </a:p>
        </p:txBody>
      </p:sp>
      <p:sp>
        <p:nvSpPr>
          <p:cNvPr id="8" name="Date Placeholder 2"/>
          <p:cNvSpPr>
            <a:spLocks noGrp="1"/>
          </p:cNvSpPr>
          <p:nvPr>
            <p:ph type="dt" sz="quarter" idx="11"/>
          </p:nvPr>
        </p:nvSpPr>
        <p:spPr/>
        <p:txBody>
          <a:bodyPr/>
          <a:lstStyle>
            <a:lvl1pPr>
              <a:defRPr sz="1050" b="1">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en-US" dirty="0" smtClean="0"/>
              <a:t>S. </a:t>
            </a:r>
            <a:r>
              <a:rPr lang="en-US" dirty="0" err="1" smtClean="0"/>
              <a:t>Roesler</a:t>
            </a:r>
            <a:endParaRPr lang="en-US" dirty="0" smtClean="0"/>
          </a:p>
        </p:txBody>
      </p:sp>
      <p:pic>
        <p:nvPicPr>
          <p:cNvPr id="6150" name="Picture 6"/>
          <p:cNvPicPr>
            <a:picLocks noChangeAspect="1" noChangeArrowheads="1"/>
          </p:cNvPicPr>
          <p:nvPr/>
        </p:nvPicPr>
        <p:blipFill>
          <a:blip r:embed="rId3">
            <a:extLst>
              <a:ext uri="{28A0092B-C50C-407E-A947-70E740481C1C}">
                <a14:useLocalDpi xmlns:a14="http://schemas.microsoft.com/office/drawing/2010/main" val="0"/>
              </a:ext>
            </a:extLst>
          </a:blip>
          <a:srcRect l="725"/>
          <a:stretch>
            <a:fillRect/>
          </a:stretch>
        </p:blipFill>
        <p:spPr bwMode="auto">
          <a:xfrm>
            <a:off x="304800" y="2887475"/>
            <a:ext cx="8566150"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151" name="Group 2"/>
          <p:cNvGrpSpPr>
            <a:grpSpLocks/>
          </p:cNvGrpSpPr>
          <p:nvPr/>
        </p:nvGrpSpPr>
        <p:grpSpPr bwMode="auto">
          <a:xfrm>
            <a:off x="6237288" y="76200"/>
            <a:ext cx="2754312" cy="2692400"/>
            <a:chOff x="5954712" y="51304"/>
            <a:chExt cx="3055938" cy="2987171"/>
          </a:xfrm>
        </p:grpSpPr>
        <p:pic>
          <p:nvPicPr>
            <p:cNvPr id="617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64237" y="60829"/>
              <a:ext cx="3046413" cy="2977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80" name="Rectangle 1"/>
            <p:cNvSpPr>
              <a:spLocks noChangeArrowheads="1"/>
            </p:cNvSpPr>
            <p:nvPr/>
          </p:nvSpPr>
          <p:spPr bwMode="auto">
            <a:xfrm>
              <a:off x="5954712" y="51304"/>
              <a:ext cx="650874" cy="853571"/>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GB"/>
            </a:p>
          </p:txBody>
        </p:sp>
      </p:grpSp>
      <p:pic>
        <p:nvPicPr>
          <p:cNvPr id="6152"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875" y="5181600"/>
            <a:ext cx="3962400"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153" name="Rectangle 54"/>
          <p:cNvSpPr>
            <a:spLocks noChangeArrowheads="1"/>
          </p:cNvSpPr>
          <p:nvPr/>
        </p:nvSpPr>
        <p:spPr bwMode="auto">
          <a:xfrm>
            <a:off x="304800" y="1828800"/>
            <a:ext cx="5653088"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a:solidFill>
                  <a:srgbClr val="0000FF"/>
                </a:solidFill>
              </a:rPr>
              <a:t>Ambient dose equivalent rates in </a:t>
            </a:r>
            <a:r>
              <a:rPr lang="en-US" sz="1400">
                <a:solidFill>
                  <a:srgbClr val="0000FF"/>
                </a:solidFill>
                <a:cs typeface="Arial" charset="0"/>
              </a:rPr>
              <a:t>µSv/h </a:t>
            </a:r>
            <a:r>
              <a:rPr lang="en-US" sz="1400">
                <a:cs typeface="Arial" charset="0"/>
              </a:rPr>
              <a:t>at 40cm </a:t>
            </a:r>
          </a:p>
          <a:p>
            <a:r>
              <a:rPr lang="en-US" sz="1400">
                <a:cs typeface="Arial" charset="0"/>
              </a:rPr>
              <a:t>measured on Dec 20, 2012</a:t>
            </a:r>
            <a:r>
              <a:rPr lang="en-US" sz="1400"/>
              <a:t>  </a:t>
            </a:r>
          </a:p>
          <a:p>
            <a:r>
              <a:rPr lang="en-US" sz="1400"/>
              <a:t>(last “good” fill on Dec 5, i.e. cooling time &gt;1week)    </a:t>
            </a:r>
          </a:p>
        </p:txBody>
      </p:sp>
      <p:pic>
        <p:nvPicPr>
          <p:cNvPr id="61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87875" y="1417638"/>
            <a:ext cx="1770063" cy="80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8" name="Table 57"/>
          <p:cNvGraphicFramePr>
            <a:graphicFrameLocks noGrp="1"/>
          </p:cNvGraphicFramePr>
          <p:nvPr/>
        </p:nvGraphicFramePr>
        <p:xfrm>
          <a:off x="6448425" y="4905375"/>
          <a:ext cx="2143125" cy="1508124"/>
        </p:xfrm>
        <a:graphic>
          <a:graphicData uri="http://schemas.openxmlformats.org/drawingml/2006/table">
            <a:tbl>
              <a:tblPr firstRow="1" bandRow="1">
                <a:tableStyleId>{5C22544A-7EE6-4342-B048-85BDC9FD1C3A}</a:tableStyleId>
              </a:tblPr>
              <a:tblGrid>
                <a:gridCol w="950857"/>
                <a:gridCol w="1192268"/>
              </a:tblGrid>
              <a:tr h="251354">
                <a:tc>
                  <a:txBody>
                    <a:bodyPr/>
                    <a:lstStyle/>
                    <a:p>
                      <a:r>
                        <a:rPr lang="en-US" sz="1000" b="1" dirty="0" err="1" smtClean="0">
                          <a:solidFill>
                            <a:schemeClr val="tx1"/>
                          </a:solidFill>
                        </a:rPr>
                        <a:t>t</a:t>
                      </a:r>
                      <a:r>
                        <a:rPr lang="en-US" sz="1000" b="1" baseline="-25000" dirty="0" err="1" smtClean="0">
                          <a:solidFill>
                            <a:schemeClr val="tx1"/>
                          </a:solidFill>
                        </a:rPr>
                        <a:t>cool</a:t>
                      </a:r>
                      <a:endParaRPr lang="en-GB" sz="1000" b="1" baseline="-25000" dirty="0">
                        <a:solidFill>
                          <a:schemeClr val="tx1"/>
                        </a:solidFill>
                      </a:endParaRPr>
                    </a:p>
                  </a:txBody>
                  <a:tcPr marL="91475" marR="91475" marT="45707" marB="45707" anchor="ctr" anchorCtr="1"/>
                </a:tc>
                <a:tc>
                  <a:txBody>
                    <a:bodyPr/>
                    <a:lstStyle/>
                    <a:p>
                      <a:pPr algn="ctr"/>
                      <a:r>
                        <a:rPr lang="en-US" sz="1000" b="1" dirty="0" smtClean="0">
                          <a:solidFill>
                            <a:schemeClr val="tx1"/>
                          </a:solidFill>
                        </a:rPr>
                        <a:t>Scaling factor</a:t>
                      </a:r>
                      <a:endParaRPr lang="en-GB" sz="1000" b="1" dirty="0">
                        <a:solidFill>
                          <a:schemeClr val="tx1"/>
                        </a:solidFill>
                      </a:endParaRPr>
                    </a:p>
                  </a:txBody>
                  <a:tcPr marL="91475" marR="91475" marT="45707" marB="45707" anchor="ctr" anchorCtr="1"/>
                </a:tc>
              </a:tr>
              <a:tr h="251354">
                <a:tc>
                  <a:txBody>
                    <a:bodyPr/>
                    <a:lstStyle/>
                    <a:p>
                      <a:r>
                        <a:rPr lang="en-US" sz="1000" b="1" dirty="0" smtClean="0">
                          <a:solidFill>
                            <a:schemeClr val="tx1"/>
                          </a:solidFill>
                        </a:rPr>
                        <a:t>One hour</a:t>
                      </a:r>
                      <a:endParaRPr lang="en-GB" sz="1000" b="1" dirty="0">
                        <a:solidFill>
                          <a:schemeClr val="tx1"/>
                        </a:solidFill>
                      </a:endParaRPr>
                    </a:p>
                  </a:txBody>
                  <a:tcPr marL="91475" marR="91475" marT="45707" marB="45707" anchor="ctr" anchorCtr="1"/>
                </a:tc>
                <a:tc>
                  <a:txBody>
                    <a:bodyPr/>
                    <a:lstStyle/>
                    <a:p>
                      <a:r>
                        <a:rPr lang="en-US" sz="1000" b="1" dirty="0" smtClean="0">
                          <a:solidFill>
                            <a:schemeClr val="tx1"/>
                          </a:solidFill>
                        </a:rPr>
                        <a:t>1.4</a:t>
                      </a:r>
                      <a:endParaRPr lang="en-GB" sz="1000" b="1" dirty="0">
                        <a:solidFill>
                          <a:schemeClr val="tx1"/>
                        </a:solidFill>
                      </a:endParaRPr>
                    </a:p>
                  </a:txBody>
                  <a:tcPr marL="91475" marR="91475" marT="45707" marB="45707" anchor="ctr" anchorCtr="1"/>
                </a:tc>
              </a:tr>
              <a:tr h="251354">
                <a:tc>
                  <a:txBody>
                    <a:bodyPr/>
                    <a:lstStyle/>
                    <a:p>
                      <a:r>
                        <a:rPr lang="en-US" sz="1000" b="1" dirty="0" smtClean="0">
                          <a:solidFill>
                            <a:schemeClr val="tx1"/>
                          </a:solidFill>
                        </a:rPr>
                        <a:t>One day</a:t>
                      </a:r>
                      <a:endParaRPr lang="en-GB" sz="1000" b="1" dirty="0">
                        <a:solidFill>
                          <a:schemeClr val="tx1"/>
                        </a:solidFill>
                      </a:endParaRPr>
                    </a:p>
                  </a:txBody>
                  <a:tcPr marL="91475" marR="91475" marT="45707" marB="45707" anchor="ctr" anchorCtr="1"/>
                </a:tc>
                <a:tc>
                  <a:txBody>
                    <a:bodyPr/>
                    <a:lstStyle/>
                    <a:p>
                      <a:r>
                        <a:rPr lang="en-US" sz="1000" b="1" dirty="0" smtClean="0">
                          <a:solidFill>
                            <a:schemeClr val="tx1"/>
                          </a:solidFill>
                        </a:rPr>
                        <a:t>1.0</a:t>
                      </a:r>
                      <a:endParaRPr lang="en-GB" sz="1000" b="1" dirty="0">
                        <a:solidFill>
                          <a:schemeClr val="tx1"/>
                        </a:solidFill>
                      </a:endParaRPr>
                    </a:p>
                  </a:txBody>
                  <a:tcPr marL="91475" marR="91475" marT="45707" marB="45707" anchor="ctr" anchorCtr="1"/>
                </a:tc>
              </a:tr>
              <a:tr h="251354">
                <a:tc>
                  <a:txBody>
                    <a:bodyPr/>
                    <a:lstStyle/>
                    <a:p>
                      <a:r>
                        <a:rPr lang="en-US" sz="1000" b="1" dirty="0" smtClean="0">
                          <a:solidFill>
                            <a:schemeClr val="tx1"/>
                          </a:solidFill>
                        </a:rPr>
                        <a:t>One week</a:t>
                      </a:r>
                      <a:endParaRPr lang="en-GB" sz="1000" b="1" dirty="0">
                        <a:solidFill>
                          <a:schemeClr val="tx1"/>
                        </a:solidFill>
                      </a:endParaRPr>
                    </a:p>
                  </a:txBody>
                  <a:tcPr marL="91475" marR="91475" marT="45707" marB="45707" anchor="ctr" anchorCtr="1"/>
                </a:tc>
                <a:tc>
                  <a:txBody>
                    <a:bodyPr/>
                    <a:lstStyle/>
                    <a:p>
                      <a:r>
                        <a:rPr lang="en-US" sz="1000" b="1" dirty="0" smtClean="0">
                          <a:solidFill>
                            <a:schemeClr val="tx1"/>
                          </a:solidFill>
                        </a:rPr>
                        <a:t>0.73</a:t>
                      </a:r>
                      <a:endParaRPr lang="en-GB" sz="1000" b="1" dirty="0">
                        <a:solidFill>
                          <a:schemeClr val="tx1"/>
                        </a:solidFill>
                      </a:endParaRPr>
                    </a:p>
                  </a:txBody>
                  <a:tcPr marL="91475" marR="91475" marT="45707" marB="45707" anchor="ctr" anchorCtr="1"/>
                </a:tc>
              </a:tr>
              <a:tr h="251354">
                <a:tc>
                  <a:txBody>
                    <a:bodyPr/>
                    <a:lstStyle/>
                    <a:p>
                      <a:r>
                        <a:rPr lang="en-US" sz="1000" b="1" dirty="0" smtClean="0">
                          <a:solidFill>
                            <a:schemeClr val="tx1"/>
                          </a:solidFill>
                        </a:rPr>
                        <a:t>One month</a:t>
                      </a:r>
                      <a:endParaRPr lang="en-GB" sz="1000" b="1" dirty="0">
                        <a:solidFill>
                          <a:schemeClr val="tx1"/>
                        </a:solidFill>
                      </a:endParaRPr>
                    </a:p>
                  </a:txBody>
                  <a:tcPr marL="91475" marR="91475" marT="45707" marB="45707" anchor="ctr" anchorCtr="1"/>
                </a:tc>
                <a:tc>
                  <a:txBody>
                    <a:bodyPr/>
                    <a:lstStyle/>
                    <a:p>
                      <a:r>
                        <a:rPr lang="en-US" sz="1000" b="1" dirty="0" smtClean="0">
                          <a:solidFill>
                            <a:schemeClr val="tx1"/>
                          </a:solidFill>
                        </a:rPr>
                        <a:t>0.45</a:t>
                      </a:r>
                      <a:endParaRPr lang="en-GB" sz="1000" b="1" dirty="0">
                        <a:solidFill>
                          <a:schemeClr val="tx1"/>
                        </a:solidFill>
                      </a:endParaRPr>
                    </a:p>
                  </a:txBody>
                  <a:tcPr marL="91475" marR="91475" marT="45707" marB="45707" anchor="ctr" anchorCtr="1"/>
                </a:tc>
              </a:tr>
              <a:tr h="251354">
                <a:tc>
                  <a:txBody>
                    <a:bodyPr/>
                    <a:lstStyle/>
                    <a:p>
                      <a:r>
                        <a:rPr lang="en-US" sz="1000" b="1" dirty="0" smtClean="0">
                          <a:solidFill>
                            <a:schemeClr val="tx1"/>
                          </a:solidFill>
                        </a:rPr>
                        <a:t>4 months</a:t>
                      </a:r>
                      <a:endParaRPr lang="en-GB" sz="1000" b="1" dirty="0">
                        <a:solidFill>
                          <a:schemeClr val="tx1"/>
                        </a:solidFill>
                      </a:endParaRPr>
                    </a:p>
                  </a:txBody>
                  <a:tcPr marL="91475" marR="91475" marT="45707" marB="45707" anchor="ctr" anchorCtr="1"/>
                </a:tc>
                <a:tc>
                  <a:txBody>
                    <a:bodyPr/>
                    <a:lstStyle/>
                    <a:p>
                      <a:r>
                        <a:rPr lang="en-US" sz="1000" b="1" dirty="0" smtClean="0">
                          <a:solidFill>
                            <a:schemeClr val="tx1"/>
                          </a:solidFill>
                        </a:rPr>
                        <a:t>0.20</a:t>
                      </a:r>
                      <a:endParaRPr lang="en-GB" sz="1000" b="1" dirty="0">
                        <a:solidFill>
                          <a:schemeClr val="tx1"/>
                        </a:solidFill>
                      </a:endParaRPr>
                    </a:p>
                  </a:txBody>
                  <a:tcPr marL="91475" marR="91475" marT="45707" marB="45707" anchor="ctr" anchorCtr="1"/>
                </a:tc>
              </a:tr>
            </a:tbl>
          </a:graphicData>
        </a:graphic>
      </p:graphicFrame>
      <p:sp>
        <p:nvSpPr>
          <p:cNvPr id="6178" name="TextBox 1"/>
          <p:cNvSpPr txBox="1">
            <a:spLocks noChangeArrowheads="1"/>
          </p:cNvSpPr>
          <p:nvPr/>
        </p:nvSpPr>
        <p:spPr bwMode="auto">
          <a:xfrm>
            <a:off x="5057775" y="4916488"/>
            <a:ext cx="13589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200"/>
              <a:t>Scaling factors</a:t>
            </a:r>
          </a:p>
          <a:p>
            <a:r>
              <a:rPr lang="en-US" sz="1200"/>
              <a:t>based on generic</a:t>
            </a:r>
          </a:p>
          <a:p>
            <a:r>
              <a:rPr lang="en-US" sz="1200"/>
              <a:t>Studies for IR7:</a:t>
            </a:r>
            <a:endParaRPr lang="en-GB" sz="1200"/>
          </a:p>
        </p:txBody>
      </p:sp>
    </p:spTree>
    <p:extLst>
      <p:ext uri="{BB962C8B-B14F-4D97-AF65-F5344CB8AC3E}">
        <p14:creationId xmlns:p14="http://schemas.microsoft.com/office/powerpoint/2010/main" val="65882494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7384"/>
            <a:ext cx="8541068" cy="68741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627355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988" y="504825"/>
            <a:ext cx="8582025" cy="5848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flipV="1">
            <a:off x="5796136" y="836712"/>
            <a:ext cx="115212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5076056" y="836712"/>
            <a:ext cx="115212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7092280" y="692696"/>
            <a:ext cx="1512168"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ISR~MQW</a:t>
            </a:r>
            <a:endParaRPr lang="en-GB" dirty="0"/>
          </a:p>
        </p:txBody>
      </p:sp>
      <p:sp>
        <p:nvSpPr>
          <p:cNvPr id="9" name="Rectangle 8"/>
          <p:cNvSpPr/>
          <p:nvPr/>
        </p:nvSpPr>
        <p:spPr>
          <a:xfrm>
            <a:off x="5375009" y="400842"/>
            <a:ext cx="1512168"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SPS</a:t>
            </a:r>
            <a:endParaRPr lang="en-GB" dirty="0"/>
          </a:p>
        </p:txBody>
      </p:sp>
    </p:spTree>
    <p:extLst>
      <p:ext uri="{BB962C8B-B14F-4D97-AF65-F5344CB8AC3E}">
        <p14:creationId xmlns:p14="http://schemas.microsoft.com/office/powerpoint/2010/main" val="177619674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252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Connector 6"/>
          <p:cNvCxnSpPr/>
          <p:nvPr/>
        </p:nvCxnSpPr>
        <p:spPr>
          <a:xfrm>
            <a:off x="3059832" y="836712"/>
            <a:ext cx="0" cy="38968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347864" y="836712"/>
            <a:ext cx="0" cy="38968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866336" y="836712"/>
            <a:ext cx="0" cy="38968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8058756" y="836712"/>
            <a:ext cx="0" cy="389681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150313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964488" cy="50336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750209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027667" cy="5877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0584188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629" y="12815"/>
            <a:ext cx="8229600" cy="895905"/>
          </a:xfrm>
        </p:spPr>
        <p:txBody>
          <a:bodyPr>
            <a:normAutofit/>
          </a:bodyPr>
          <a:lstStyle/>
          <a:p>
            <a:r>
              <a:rPr lang="fr-CH" dirty="0" err="1" smtClean="0"/>
              <a:t>Electrical</a:t>
            </a:r>
            <a:r>
              <a:rPr lang="fr-CH" dirty="0" smtClean="0"/>
              <a:t> </a:t>
            </a:r>
            <a:r>
              <a:rPr lang="fr-CH" dirty="0" err="1" smtClean="0"/>
              <a:t>Properties</a:t>
            </a:r>
            <a:r>
              <a:rPr lang="fr-CH" dirty="0" smtClean="0"/>
              <a:t> Changes 2</a:t>
            </a:r>
            <a:endParaRPr lang="fr-CH" dirty="0"/>
          </a:p>
        </p:txBody>
      </p:sp>
      <p:sp>
        <p:nvSpPr>
          <p:cNvPr id="5" name="Date Placeholder 4"/>
          <p:cNvSpPr>
            <a:spLocks noGrp="1"/>
          </p:cNvSpPr>
          <p:nvPr>
            <p:ph type="dt" sz="half" idx="10"/>
          </p:nvPr>
        </p:nvSpPr>
        <p:spPr/>
        <p:txBody>
          <a:bodyPr/>
          <a:lstStyle/>
          <a:p>
            <a:r>
              <a:rPr lang="fr-FR" smtClean="0"/>
              <a:t>28/07/2012</a:t>
            </a:r>
            <a:endParaRPr lang="en-GB"/>
          </a:p>
        </p:txBody>
      </p:sp>
      <p:sp>
        <p:nvSpPr>
          <p:cNvPr id="6" name="Slide Number Placeholder 5"/>
          <p:cNvSpPr>
            <a:spLocks noGrp="1"/>
          </p:cNvSpPr>
          <p:nvPr>
            <p:ph type="sldNum" sz="quarter" idx="12"/>
          </p:nvPr>
        </p:nvSpPr>
        <p:spPr/>
        <p:txBody>
          <a:bodyPr/>
          <a:lstStyle/>
          <a:p>
            <a:fld id="{224C91F9-15C7-46CE-9B31-B664D1355541}" type="slidenum">
              <a:rPr lang="en-GB" smtClean="0"/>
              <a:pPr/>
              <a:t>67</a:t>
            </a:fld>
            <a:endParaRPr lang="en-GB"/>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6533" y="922902"/>
            <a:ext cx="8166079" cy="532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Rectangle 28"/>
          <p:cNvSpPr/>
          <p:nvPr/>
        </p:nvSpPr>
        <p:spPr>
          <a:xfrm>
            <a:off x="358018" y="814779"/>
            <a:ext cx="923619" cy="55806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8" name="TextBox 27"/>
          <p:cNvSpPr txBox="1"/>
          <p:nvPr/>
        </p:nvSpPr>
        <p:spPr>
          <a:xfrm rot="16200000">
            <a:off x="-873981" y="2186086"/>
            <a:ext cx="2802553" cy="338554"/>
          </a:xfrm>
          <a:prstGeom prst="rect">
            <a:avLst/>
          </a:prstGeom>
          <a:solidFill>
            <a:schemeClr val="bg1"/>
          </a:solidFill>
        </p:spPr>
        <p:txBody>
          <a:bodyPr wrap="square" rtlCol="0">
            <a:spAutoFit/>
          </a:bodyPr>
          <a:lstStyle/>
          <a:p>
            <a:r>
              <a:rPr lang="fr-CH" sz="1600" dirty="0" err="1" smtClean="0"/>
              <a:t>Volumetric</a:t>
            </a:r>
            <a:r>
              <a:rPr lang="fr-CH" sz="1600" dirty="0" smtClean="0"/>
              <a:t> </a:t>
            </a:r>
            <a:r>
              <a:rPr lang="fr-CH" sz="1600" dirty="0" err="1" smtClean="0"/>
              <a:t>Resistivity</a:t>
            </a:r>
            <a:r>
              <a:rPr lang="fr-CH" sz="1600" dirty="0" smtClean="0"/>
              <a:t> </a:t>
            </a:r>
            <a:r>
              <a:rPr lang="fr-CH" sz="1600" dirty="0" smtClean="0">
                <a:latin typeface="Symbol" pitchFamily="18" charset="2"/>
              </a:rPr>
              <a:t>r</a:t>
            </a:r>
            <a:r>
              <a:rPr lang="fr-CH" sz="1600" dirty="0" smtClean="0"/>
              <a:t> (</a:t>
            </a:r>
            <a:r>
              <a:rPr lang="el-GR" sz="1600" dirty="0" smtClean="0"/>
              <a:t>Ω·</a:t>
            </a:r>
            <a:r>
              <a:rPr lang="fr-CH" sz="1600" dirty="0" smtClean="0"/>
              <a:t>cm)</a:t>
            </a:r>
            <a:endParaRPr lang="fr-CH" sz="1600" dirty="0"/>
          </a:p>
        </p:txBody>
      </p:sp>
      <p:sp>
        <p:nvSpPr>
          <p:cNvPr id="26" name="TextBox 25"/>
          <p:cNvSpPr txBox="1"/>
          <p:nvPr/>
        </p:nvSpPr>
        <p:spPr>
          <a:xfrm>
            <a:off x="776404" y="5150852"/>
            <a:ext cx="505233" cy="307777"/>
          </a:xfrm>
          <a:prstGeom prst="rect">
            <a:avLst/>
          </a:prstGeom>
          <a:solidFill>
            <a:schemeClr val="bg1"/>
          </a:solidFill>
        </p:spPr>
        <p:txBody>
          <a:bodyPr wrap="square" rtlCol="0">
            <a:spAutoFit/>
          </a:bodyPr>
          <a:lstStyle/>
          <a:p>
            <a:pPr algn="r"/>
            <a:r>
              <a:rPr lang="fr-CH" sz="1400" dirty="0" smtClean="0"/>
              <a:t>10</a:t>
            </a:r>
            <a:r>
              <a:rPr lang="fr-CH" sz="1400" baseline="30000" dirty="0" smtClean="0"/>
              <a:t>10</a:t>
            </a:r>
            <a:endParaRPr lang="fr-CH" sz="1400" baseline="30000" dirty="0"/>
          </a:p>
        </p:txBody>
      </p:sp>
      <p:sp>
        <p:nvSpPr>
          <p:cNvPr id="37" name="TextBox 36"/>
          <p:cNvSpPr txBox="1"/>
          <p:nvPr/>
        </p:nvSpPr>
        <p:spPr>
          <a:xfrm>
            <a:off x="776404" y="4610792"/>
            <a:ext cx="505233" cy="307777"/>
          </a:xfrm>
          <a:prstGeom prst="rect">
            <a:avLst/>
          </a:prstGeom>
          <a:solidFill>
            <a:schemeClr val="bg1"/>
          </a:solidFill>
        </p:spPr>
        <p:txBody>
          <a:bodyPr wrap="square" rtlCol="0">
            <a:spAutoFit/>
          </a:bodyPr>
          <a:lstStyle/>
          <a:p>
            <a:pPr algn="r"/>
            <a:r>
              <a:rPr lang="fr-CH" sz="1400" dirty="0" smtClean="0"/>
              <a:t>10</a:t>
            </a:r>
            <a:r>
              <a:rPr lang="fr-CH" sz="1400" baseline="30000" dirty="0" smtClean="0"/>
              <a:t>11</a:t>
            </a:r>
            <a:endParaRPr lang="fr-CH" sz="1400" baseline="30000" dirty="0"/>
          </a:p>
        </p:txBody>
      </p:sp>
      <p:sp>
        <p:nvSpPr>
          <p:cNvPr id="39" name="TextBox 38"/>
          <p:cNvSpPr txBox="1"/>
          <p:nvPr/>
        </p:nvSpPr>
        <p:spPr>
          <a:xfrm>
            <a:off x="771841" y="4025727"/>
            <a:ext cx="505233" cy="307777"/>
          </a:xfrm>
          <a:prstGeom prst="rect">
            <a:avLst/>
          </a:prstGeom>
          <a:solidFill>
            <a:schemeClr val="bg1"/>
          </a:solidFill>
        </p:spPr>
        <p:txBody>
          <a:bodyPr wrap="square" rtlCol="0">
            <a:spAutoFit/>
          </a:bodyPr>
          <a:lstStyle/>
          <a:p>
            <a:pPr algn="r"/>
            <a:r>
              <a:rPr lang="fr-CH" sz="1400" dirty="0" smtClean="0"/>
              <a:t>10</a:t>
            </a:r>
            <a:r>
              <a:rPr lang="fr-CH" sz="1400" baseline="30000" dirty="0" smtClean="0"/>
              <a:t>12</a:t>
            </a:r>
            <a:endParaRPr lang="fr-CH" sz="1400" baseline="30000" dirty="0"/>
          </a:p>
        </p:txBody>
      </p:sp>
      <p:sp>
        <p:nvSpPr>
          <p:cNvPr id="43" name="TextBox 42"/>
          <p:cNvSpPr txBox="1"/>
          <p:nvPr/>
        </p:nvSpPr>
        <p:spPr>
          <a:xfrm>
            <a:off x="771840" y="3448862"/>
            <a:ext cx="505233" cy="307777"/>
          </a:xfrm>
          <a:prstGeom prst="rect">
            <a:avLst/>
          </a:prstGeom>
          <a:solidFill>
            <a:schemeClr val="bg1"/>
          </a:solidFill>
        </p:spPr>
        <p:txBody>
          <a:bodyPr wrap="square" rtlCol="0">
            <a:spAutoFit/>
          </a:bodyPr>
          <a:lstStyle/>
          <a:p>
            <a:pPr algn="r"/>
            <a:r>
              <a:rPr lang="fr-CH" sz="1400" dirty="0" smtClean="0"/>
              <a:t>10</a:t>
            </a:r>
            <a:r>
              <a:rPr lang="fr-CH" sz="1400" baseline="30000" dirty="0" smtClean="0"/>
              <a:t>13</a:t>
            </a:r>
            <a:endParaRPr lang="fr-CH" sz="1400" baseline="30000" dirty="0"/>
          </a:p>
        </p:txBody>
      </p:sp>
      <p:sp>
        <p:nvSpPr>
          <p:cNvPr id="44" name="TextBox 43"/>
          <p:cNvSpPr txBox="1"/>
          <p:nvPr/>
        </p:nvSpPr>
        <p:spPr>
          <a:xfrm>
            <a:off x="767277" y="2900602"/>
            <a:ext cx="505233" cy="307777"/>
          </a:xfrm>
          <a:prstGeom prst="rect">
            <a:avLst/>
          </a:prstGeom>
          <a:solidFill>
            <a:schemeClr val="bg1"/>
          </a:solidFill>
        </p:spPr>
        <p:txBody>
          <a:bodyPr wrap="square" rtlCol="0">
            <a:spAutoFit/>
          </a:bodyPr>
          <a:lstStyle/>
          <a:p>
            <a:pPr algn="r"/>
            <a:r>
              <a:rPr lang="fr-CH" sz="1400" dirty="0" smtClean="0"/>
              <a:t>10</a:t>
            </a:r>
            <a:r>
              <a:rPr lang="fr-CH" sz="1400" baseline="30000" dirty="0" smtClean="0"/>
              <a:t>14</a:t>
            </a:r>
            <a:endParaRPr lang="fr-CH" sz="1400" baseline="30000" dirty="0"/>
          </a:p>
        </p:txBody>
      </p:sp>
      <p:sp>
        <p:nvSpPr>
          <p:cNvPr id="45" name="TextBox 44"/>
          <p:cNvSpPr txBox="1"/>
          <p:nvPr/>
        </p:nvSpPr>
        <p:spPr>
          <a:xfrm>
            <a:off x="776404" y="2270532"/>
            <a:ext cx="505233" cy="307777"/>
          </a:xfrm>
          <a:prstGeom prst="rect">
            <a:avLst/>
          </a:prstGeom>
          <a:solidFill>
            <a:schemeClr val="bg1"/>
          </a:solidFill>
        </p:spPr>
        <p:txBody>
          <a:bodyPr wrap="square" rtlCol="0">
            <a:spAutoFit/>
          </a:bodyPr>
          <a:lstStyle/>
          <a:p>
            <a:pPr algn="r"/>
            <a:r>
              <a:rPr lang="fr-CH" sz="1400" dirty="0" smtClean="0"/>
              <a:t>10</a:t>
            </a:r>
            <a:r>
              <a:rPr lang="fr-CH" sz="1400" baseline="30000" dirty="0" smtClean="0"/>
              <a:t>15</a:t>
            </a:r>
            <a:endParaRPr lang="fr-CH" sz="1400" baseline="30000" dirty="0"/>
          </a:p>
        </p:txBody>
      </p:sp>
      <p:sp>
        <p:nvSpPr>
          <p:cNvPr id="46" name="TextBox 45"/>
          <p:cNvSpPr txBox="1"/>
          <p:nvPr/>
        </p:nvSpPr>
        <p:spPr>
          <a:xfrm>
            <a:off x="776403" y="1685467"/>
            <a:ext cx="505233" cy="307777"/>
          </a:xfrm>
          <a:prstGeom prst="rect">
            <a:avLst/>
          </a:prstGeom>
          <a:solidFill>
            <a:schemeClr val="bg1"/>
          </a:solidFill>
        </p:spPr>
        <p:txBody>
          <a:bodyPr wrap="square" rtlCol="0">
            <a:spAutoFit/>
          </a:bodyPr>
          <a:lstStyle/>
          <a:p>
            <a:pPr algn="r"/>
            <a:r>
              <a:rPr lang="fr-CH" sz="1400" dirty="0" smtClean="0"/>
              <a:t>10</a:t>
            </a:r>
            <a:r>
              <a:rPr lang="fr-CH" sz="1400" baseline="30000" dirty="0" smtClean="0"/>
              <a:t>16</a:t>
            </a:r>
            <a:endParaRPr lang="fr-CH" sz="1400" baseline="30000" dirty="0"/>
          </a:p>
        </p:txBody>
      </p:sp>
      <p:sp>
        <p:nvSpPr>
          <p:cNvPr id="47" name="TextBox 46"/>
          <p:cNvSpPr txBox="1"/>
          <p:nvPr/>
        </p:nvSpPr>
        <p:spPr>
          <a:xfrm>
            <a:off x="767276" y="1145407"/>
            <a:ext cx="505233" cy="307777"/>
          </a:xfrm>
          <a:prstGeom prst="rect">
            <a:avLst/>
          </a:prstGeom>
          <a:solidFill>
            <a:schemeClr val="bg1"/>
          </a:solidFill>
        </p:spPr>
        <p:txBody>
          <a:bodyPr wrap="square" rtlCol="0">
            <a:spAutoFit/>
          </a:bodyPr>
          <a:lstStyle/>
          <a:p>
            <a:pPr algn="r"/>
            <a:r>
              <a:rPr lang="fr-CH" sz="1400" dirty="0" smtClean="0"/>
              <a:t>10</a:t>
            </a:r>
            <a:r>
              <a:rPr lang="fr-CH" sz="1400" baseline="30000" dirty="0" smtClean="0"/>
              <a:t>17</a:t>
            </a:r>
            <a:endParaRPr lang="fr-CH" sz="1400" baseline="30000" dirty="0"/>
          </a:p>
        </p:txBody>
      </p:sp>
      <p:sp>
        <p:nvSpPr>
          <p:cNvPr id="48" name="Rectangle 47"/>
          <p:cNvSpPr/>
          <p:nvPr/>
        </p:nvSpPr>
        <p:spPr>
          <a:xfrm rot="5400000">
            <a:off x="4512736" y="2106934"/>
            <a:ext cx="923619" cy="73858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49" name="TextBox 48"/>
          <p:cNvSpPr txBox="1"/>
          <p:nvPr/>
        </p:nvSpPr>
        <p:spPr>
          <a:xfrm>
            <a:off x="1110330" y="5351887"/>
            <a:ext cx="324358" cy="307777"/>
          </a:xfrm>
          <a:prstGeom prst="rect">
            <a:avLst/>
          </a:prstGeom>
          <a:solidFill>
            <a:schemeClr val="bg1"/>
          </a:solidFill>
        </p:spPr>
        <p:txBody>
          <a:bodyPr wrap="square" rtlCol="0">
            <a:spAutoFit/>
          </a:bodyPr>
          <a:lstStyle/>
          <a:p>
            <a:pPr algn="r"/>
            <a:r>
              <a:rPr lang="fr-CH" sz="1400" dirty="0" smtClean="0"/>
              <a:t>0</a:t>
            </a:r>
            <a:endParaRPr lang="fr-CH" sz="1400" baseline="30000" dirty="0"/>
          </a:p>
        </p:txBody>
      </p:sp>
      <p:sp>
        <p:nvSpPr>
          <p:cNvPr id="50" name="TextBox 49"/>
          <p:cNvSpPr txBox="1"/>
          <p:nvPr/>
        </p:nvSpPr>
        <p:spPr>
          <a:xfrm>
            <a:off x="1566396" y="5351887"/>
            <a:ext cx="505233" cy="307777"/>
          </a:xfrm>
          <a:prstGeom prst="rect">
            <a:avLst/>
          </a:prstGeom>
          <a:solidFill>
            <a:schemeClr val="bg1"/>
          </a:solidFill>
        </p:spPr>
        <p:txBody>
          <a:bodyPr wrap="square" rtlCol="0">
            <a:spAutoFit/>
          </a:bodyPr>
          <a:lstStyle/>
          <a:p>
            <a:pPr algn="r"/>
            <a:r>
              <a:rPr lang="fr-CH" sz="1400" dirty="0" smtClean="0"/>
              <a:t>20</a:t>
            </a:r>
            <a:endParaRPr lang="fr-CH" sz="1400" baseline="30000" dirty="0"/>
          </a:p>
        </p:txBody>
      </p:sp>
      <p:sp>
        <p:nvSpPr>
          <p:cNvPr id="51" name="TextBox 50"/>
          <p:cNvSpPr txBox="1"/>
          <p:nvPr/>
        </p:nvSpPr>
        <p:spPr>
          <a:xfrm>
            <a:off x="2186734" y="5349862"/>
            <a:ext cx="450050" cy="307777"/>
          </a:xfrm>
          <a:prstGeom prst="rect">
            <a:avLst/>
          </a:prstGeom>
          <a:solidFill>
            <a:schemeClr val="bg1"/>
          </a:solidFill>
        </p:spPr>
        <p:txBody>
          <a:bodyPr wrap="square" rtlCol="0">
            <a:spAutoFit/>
          </a:bodyPr>
          <a:lstStyle/>
          <a:p>
            <a:pPr algn="r"/>
            <a:r>
              <a:rPr lang="fr-CH" sz="1400" dirty="0" smtClean="0"/>
              <a:t>40</a:t>
            </a:r>
            <a:endParaRPr lang="fr-CH" sz="1400" baseline="30000" dirty="0"/>
          </a:p>
        </p:txBody>
      </p:sp>
      <p:sp>
        <p:nvSpPr>
          <p:cNvPr id="52" name="TextBox 51"/>
          <p:cNvSpPr txBox="1"/>
          <p:nvPr/>
        </p:nvSpPr>
        <p:spPr>
          <a:xfrm>
            <a:off x="2789184" y="5338032"/>
            <a:ext cx="450050" cy="307777"/>
          </a:xfrm>
          <a:prstGeom prst="rect">
            <a:avLst/>
          </a:prstGeom>
          <a:solidFill>
            <a:schemeClr val="bg1"/>
          </a:solidFill>
        </p:spPr>
        <p:txBody>
          <a:bodyPr wrap="square" rtlCol="0">
            <a:spAutoFit/>
          </a:bodyPr>
          <a:lstStyle/>
          <a:p>
            <a:pPr algn="r"/>
            <a:r>
              <a:rPr lang="fr-CH" sz="1400" dirty="0" smtClean="0"/>
              <a:t>60</a:t>
            </a:r>
            <a:endParaRPr lang="fr-CH" sz="1400" baseline="30000" dirty="0"/>
          </a:p>
        </p:txBody>
      </p:sp>
      <p:sp>
        <p:nvSpPr>
          <p:cNvPr id="53" name="TextBox 52"/>
          <p:cNvSpPr txBox="1"/>
          <p:nvPr/>
        </p:nvSpPr>
        <p:spPr>
          <a:xfrm>
            <a:off x="3376595" y="5349861"/>
            <a:ext cx="5470879" cy="338554"/>
          </a:xfrm>
          <a:prstGeom prst="rect">
            <a:avLst/>
          </a:prstGeom>
          <a:solidFill>
            <a:schemeClr val="bg1"/>
          </a:solidFill>
        </p:spPr>
        <p:txBody>
          <a:bodyPr wrap="square" rtlCol="0">
            <a:spAutoFit/>
          </a:bodyPr>
          <a:lstStyle/>
          <a:p>
            <a:r>
              <a:rPr lang="fr-CH" sz="1400" dirty="0" smtClean="0"/>
              <a:t> 80         100        120        140       160        180       200              </a:t>
            </a:r>
            <a:r>
              <a:rPr lang="fr-CH" sz="1600" dirty="0" err="1" smtClean="0"/>
              <a:t>Temp</a:t>
            </a:r>
            <a:r>
              <a:rPr lang="fr-CH" sz="1600" dirty="0" smtClean="0"/>
              <a:t>. (°C) </a:t>
            </a:r>
            <a:endParaRPr lang="fr-CH" sz="1400" dirty="0"/>
          </a:p>
        </p:txBody>
      </p:sp>
      <p:sp>
        <p:nvSpPr>
          <p:cNvPr id="30" name="TextBox 29"/>
          <p:cNvSpPr txBox="1"/>
          <p:nvPr/>
        </p:nvSpPr>
        <p:spPr>
          <a:xfrm>
            <a:off x="5382090" y="1145407"/>
            <a:ext cx="1890210" cy="1169551"/>
          </a:xfrm>
          <a:prstGeom prst="rect">
            <a:avLst/>
          </a:prstGeom>
          <a:solidFill>
            <a:schemeClr val="bg1"/>
          </a:solidFill>
        </p:spPr>
        <p:txBody>
          <a:bodyPr wrap="square" rtlCol="0">
            <a:spAutoFit/>
          </a:bodyPr>
          <a:lstStyle/>
          <a:p>
            <a:r>
              <a:rPr lang="fr-CH" sz="1400" dirty="0" smtClean="0"/>
              <a:t>○ DGEBA + MDA</a:t>
            </a:r>
          </a:p>
          <a:p>
            <a:r>
              <a:rPr lang="fr-CH" sz="1400" dirty="0" smtClean="0"/>
              <a:t>x EPN + MDA</a:t>
            </a:r>
          </a:p>
          <a:p>
            <a:r>
              <a:rPr lang="fr-CH" sz="1400" dirty="0" smtClean="0"/>
              <a:t>∆ TGMD +MDA</a:t>
            </a:r>
          </a:p>
          <a:p>
            <a:r>
              <a:rPr lang="fr-CH" sz="1400" dirty="0" smtClean="0"/>
              <a:t>_______   Non irradié</a:t>
            </a:r>
          </a:p>
          <a:p>
            <a:r>
              <a:rPr lang="fr-CH" sz="1400" dirty="0" smtClean="0"/>
              <a:t>_ _ _ _ _   2.7x10</a:t>
            </a:r>
            <a:r>
              <a:rPr lang="fr-CH" sz="1400" baseline="30000" dirty="0" smtClean="0"/>
              <a:t>9</a:t>
            </a:r>
            <a:r>
              <a:rPr lang="fr-CH" sz="1400" dirty="0" smtClean="0"/>
              <a:t> rad</a:t>
            </a:r>
            <a:endParaRPr lang="fr-CH" sz="1400" dirty="0"/>
          </a:p>
        </p:txBody>
      </p:sp>
      <p:sp>
        <p:nvSpPr>
          <p:cNvPr id="31" name="TextBox 30"/>
          <p:cNvSpPr txBox="1"/>
          <p:nvPr/>
        </p:nvSpPr>
        <p:spPr>
          <a:xfrm>
            <a:off x="655908" y="6066749"/>
            <a:ext cx="1159292" cy="338554"/>
          </a:xfrm>
          <a:prstGeom prst="rect">
            <a:avLst/>
          </a:prstGeom>
          <a:noFill/>
          <a:ln>
            <a:solidFill>
              <a:srgbClr val="FF0000"/>
            </a:solidFill>
          </a:ln>
        </p:spPr>
        <p:txBody>
          <a:bodyPr wrap="none" rtlCol="0">
            <a:spAutoFit/>
          </a:bodyPr>
          <a:lstStyle/>
          <a:p>
            <a:r>
              <a:rPr lang="fr-CH" sz="1600" dirty="0" smtClean="0"/>
              <a:t>T ↑ =&gt; </a:t>
            </a:r>
            <a:r>
              <a:rPr lang="fr-CH" sz="1600" dirty="0" smtClean="0">
                <a:latin typeface="Symbol" pitchFamily="18" charset="2"/>
              </a:rPr>
              <a:t>r</a:t>
            </a:r>
            <a:r>
              <a:rPr lang="fr-CH" sz="1600" dirty="0" smtClean="0"/>
              <a:t> ↓</a:t>
            </a:r>
            <a:endParaRPr lang="fr-CH" sz="1600" dirty="0"/>
          </a:p>
        </p:txBody>
      </p:sp>
      <p:sp>
        <p:nvSpPr>
          <p:cNvPr id="55" name="TextBox 54"/>
          <p:cNvSpPr txBox="1"/>
          <p:nvPr/>
        </p:nvSpPr>
        <p:spPr>
          <a:xfrm>
            <a:off x="655908" y="5659664"/>
            <a:ext cx="1864228" cy="338554"/>
          </a:xfrm>
          <a:prstGeom prst="rect">
            <a:avLst/>
          </a:prstGeom>
          <a:noFill/>
          <a:ln>
            <a:solidFill>
              <a:srgbClr val="FF0000"/>
            </a:solidFill>
          </a:ln>
        </p:spPr>
        <p:txBody>
          <a:bodyPr wrap="none" rtlCol="0">
            <a:spAutoFit/>
          </a:bodyPr>
          <a:lstStyle/>
          <a:p>
            <a:r>
              <a:rPr lang="fr-CH" sz="1600" dirty="0" smtClean="0">
                <a:latin typeface="Symbol" pitchFamily="18" charset="2"/>
              </a:rPr>
              <a:t>r</a:t>
            </a:r>
            <a:r>
              <a:rPr lang="fr-CH" sz="1600" dirty="0" smtClean="0"/>
              <a:t> = ~10</a:t>
            </a:r>
            <a:r>
              <a:rPr lang="fr-CH" sz="1600" baseline="30000" dirty="0" smtClean="0"/>
              <a:t>16</a:t>
            </a:r>
            <a:r>
              <a:rPr lang="fr-CH" sz="1600" dirty="0" smtClean="0"/>
              <a:t> </a:t>
            </a:r>
            <a:r>
              <a:rPr lang="el-GR" sz="1600" dirty="0" smtClean="0"/>
              <a:t>Ω·</a:t>
            </a:r>
            <a:r>
              <a:rPr lang="fr-CH" sz="1600" dirty="0" smtClean="0"/>
              <a:t>cm @RT</a:t>
            </a:r>
            <a:endParaRPr lang="fr-CH" sz="1600" dirty="0"/>
          </a:p>
        </p:txBody>
      </p:sp>
      <p:sp>
        <p:nvSpPr>
          <p:cNvPr id="32" name="TextBox 31"/>
          <p:cNvSpPr txBox="1"/>
          <p:nvPr/>
        </p:nvSpPr>
        <p:spPr>
          <a:xfrm>
            <a:off x="2721946" y="5657639"/>
            <a:ext cx="5281958" cy="584775"/>
          </a:xfrm>
          <a:prstGeom prst="rect">
            <a:avLst/>
          </a:prstGeom>
          <a:noFill/>
          <a:ln>
            <a:solidFill>
              <a:srgbClr val="FF0000"/>
            </a:solidFill>
          </a:ln>
        </p:spPr>
        <p:txBody>
          <a:bodyPr wrap="square" rtlCol="0">
            <a:spAutoFit/>
          </a:bodyPr>
          <a:lstStyle/>
          <a:p>
            <a:r>
              <a:rPr lang="fr-CH" sz="1600" dirty="0" smtClean="0"/>
              <a:t>High </a:t>
            </a:r>
            <a:r>
              <a:rPr lang="fr-CH" sz="1600" dirty="0" err="1" smtClean="0"/>
              <a:t>mechanical</a:t>
            </a:r>
            <a:r>
              <a:rPr lang="fr-CH" sz="1600" dirty="0" smtClean="0"/>
              <a:t> </a:t>
            </a:r>
            <a:r>
              <a:rPr lang="fr-CH" sz="1600" dirty="0" err="1" smtClean="0"/>
              <a:t>radio-resistance</a:t>
            </a:r>
            <a:r>
              <a:rPr lang="fr-CH" sz="1600" dirty="0" smtClean="0"/>
              <a:t> </a:t>
            </a:r>
            <a:r>
              <a:rPr lang="fr-CH" sz="1600" dirty="0" smtClean="0">
                <a:sym typeface="Wingdings" pitchFamily="2" charset="2"/>
              </a:rPr>
              <a:t> High </a:t>
            </a:r>
            <a:r>
              <a:rPr lang="fr-CH" sz="1600" dirty="0" err="1" smtClean="0">
                <a:sym typeface="Wingdings" pitchFamily="2" charset="2"/>
              </a:rPr>
              <a:t>electrical</a:t>
            </a:r>
            <a:r>
              <a:rPr lang="fr-CH" sz="1600" dirty="0" smtClean="0">
                <a:sym typeface="Wingdings" pitchFamily="2" charset="2"/>
              </a:rPr>
              <a:t> </a:t>
            </a:r>
            <a:r>
              <a:rPr lang="fr-CH" sz="1600" dirty="0" err="1" smtClean="0">
                <a:sym typeface="Wingdings" pitchFamily="2" charset="2"/>
              </a:rPr>
              <a:t>resistance</a:t>
            </a:r>
            <a:r>
              <a:rPr lang="fr-CH" sz="1600" dirty="0" smtClean="0">
                <a:sym typeface="Wingdings" pitchFamily="2" charset="2"/>
              </a:rPr>
              <a:t> (</a:t>
            </a:r>
            <a:r>
              <a:rPr lang="fr-CH" sz="1600" dirty="0" err="1" smtClean="0">
                <a:sym typeface="Wingdings" pitchFamily="2" charset="2"/>
              </a:rPr>
              <a:t>mechanical</a:t>
            </a:r>
            <a:r>
              <a:rPr lang="fr-CH" sz="1600" dirty="0" smtClean="0">
                <a:sym typeface="Wingdings" pitchFamily="2" charset="2"/>
              </a:rPr>
              <a:t> </a:t>
            </a:r>
            <a:r>
              <a:rPr lang="fr-CH" sz="1600" dirty="0" err="1" smtClean="0">
                <a:sym typeface="Wingdings" pitchFamily="2" charset="2"/>
              </a:rPr>
              <a:t>degradation</a:t>
            </a:r>
            <a:r>
              <a:rPr lang="fr-CH" sz="1600" dirty="0" smtClean="0">
                <a:sym typeface="Wingdings" pitchFamily="2" charset="2"/>
              </a:rPr>
              <a:t> </a:t>
            </a:r>
            <a:r>
              <a:rPr lang="fr-CH" sz="1600" dirty="0" err="1" smtClean="0">
                <a:sym typeface="Wingdings" pitchFamily="2" charset="2"/>
              </a:rPr>
              <a:t>occurs</a:t>
            </a:r>
            <a:r>
              <a:rPr lang="fr-CH" sz="1600" dirty="0" smtClean="0">
                <a:sym typeface="Wingdings" pitchFamily="2" charset="2"/>
              </a:rPr>
              <a:t> first)</a:t>
            </a:r>
            <a:endParaRPr lang="fr-CH" sz="1600" dirty="0"/>
          </a:p>
        </p:txBody>
      </p:sp>
      <p:sp>
        <p:nvSpPr>
          <p:cNvPr id="33" name="TextBox 32"/>
          <p:cNvSpPr txBox="1"/>
          <p:nvPr/>
        </p:nvSpPr>
        <p:spPr>
          <a:xfrm>
            <a:off x="2711728" y="6318457"/>
            <a:ext cx="3773785" cy="461665"/>
          </a:xfrm>
          <a:prstGeom prst="rect">
            <a:avLst/>
          </a:prstGeom>
          <a:noFill/>
          <a:ln>
            <a:solidFill>
              <a:srgbClr val="FF0000"/>
            </a:solidFill>
          </a:ln>
        </p:spPr>
        <p:txBody>
          <a:bodyPr wrap="square" rtlCol="0">
            <a:spAutoFit/>
          </a:bodyPr>
          <a:lstStyle/>
          <a:p>
            <a:r>
              <a:rPr lang="fr-CH" sz="1200" dirty="0" err="1" smtClean="0"/>
              <a:t>Example</a:t>
            </a:r>
            <a:r>
              <a:rPr lang="fr-CH" sz="1200" dirty="0" smtClean="0"/>
              <a:t> of </a:t>
            </a:r>
            <a:r>
              <a:rPr lang="fr-CH" sz="1200" dirty="0" err="1" smtClean="0"/>
              <a:t>low</a:t>
            </a:r>
            <a:r>
              <a:rPr lang="fr-CH" sz="1200" dirty="0" smtClean="0"/>
              <a:t> </a:t>
            </a:r>
            <a:r>
              <a:rPr lang="fr-CH" sz="1200" dirty="0" err="1" smtClean="0"/>
              <a:t>mechanical-resistance</a:t>
            </a:r>
            <a:r>
              <a:rPr lang="fr-CH" sz="1200" dirty="0" smtClean="0"/>
              <a:t> system:</a:t>
            </a:r>
          </a:p>
          <a:p>
            <a:r>
              <a:rPr lang="fr-CH" sz="1200" dirty="0" smtClean="0"/>
              <a:t>DGEBA-DBP-TETA </a:t>
            </a:r>
            <a:r>
              <a:rPr lang="fr-CH" sz="1200" dirty="0" smtClean="0">
                <a:sym typeface="Wingdings" pitchFamily="2" charset="2"/>
              </a:rPr>
              <a:t> </a:t>
            </a:r>
            <a:r>
              <a:rPr lang="fr-CH" sz="1200" dirty="0" smtClean="0">
                <a:latin typeface="Symbol" pitchFamily="18" charset="2"/>
              </a:rPr>
              <a:t>r</a:t>
            </a:r>
            <a:r>
              <a:rPr lang="fr-CH" sz="1200" dirty="0" smtClean="0"/>
              <a:t> </a:t>
            </a:r>
            <a:r>
              <a:rPr lang="fr-CH" sz="1200" dirty="0"/>
              <a:t>= ~</a:t>
            </a:r>
            <a:r>
              <a:rPr lang="fr-CH" sz="1200" dirty="0" smtClean="0"/>
              <a:t>10</a:t>
            </a:r>
            <a:r>
              <a:rPr lang="fr-CH" sz="1200" baseline="30000" dirty="0" smtClean="0"/>
              <a:t>13</a:t>
            </a:r>
            <a:r>
              <a:rPr lang="fr-CH" sz="1200" dirty="0" smtClean="0"/>
              <a:t> </a:t>
            </a:r>
            <a:r>
              <a:rPr lang="el-GR" sz="1200" dirty="0"/>
              <a:t>Ω·</a:t>
            </a:r>
            <a:r>
              <a:rPr lang="fr-CH" sz="1200" dirty="0"/>
              <a:t>cm @</a:t>
            </a:r>
            <a:r>
              <a:rPr lang="fr-CH" sz="1200" dirty="0" smtClean="0"/>
              <a:t>RT for 6.8x10</a:t>
            </a:r>
            <a:r>
              <a:rPr lang="fr-CH" sz="1200" baseline="30000" dirty="0" smtClean="0"/>
              <a:t>8</a:t>
            </a:r>
            <a:r>
              <a:rPr lang="fr-CH" sz="1200" dirty="0" smtClean="0"/>
              <a:t> rad</a:t>
            </a:r>
            <a:endParaRPr lang="fr-CH" sz="1200" dirty="0"/>
          </a:p>
        </p:txBody>
      </p:sp>
      <p:sp>
        <p:nvSpPr>
          <p:cNvPr id="27" name="Espace réservé du pied de page 26"/>
          <p:cNvSpPr>
            <a:spLocks noGrp="1"/>
          </p:cNvSpPr>
          <p:nvPr>
            <p:ph type="ftr" sz="quarter" idx="11"/>
          </p:nvPr>
        </p:nvSpPr>
        <p:spPr/>
        <p:txBody>
          <a:bodyPr/>
          <a:lstStyle/>
          <a:p>
            <a:r>
              <a:rPr lang="it-IT" smtClean="0"/>
              <a:t>E. Fornasiere</a:t>
            </a:r>
            <a:endParaRPr lang="en-GB" dirty="0"/>
          </a:p>
        </p:txBody>
      </p:sp>
    </p:spTree>
    <p:extLst>
      <p:ext uri="{BB962C8B-B14F-4D97-AF65-F5344CB8AC3E}">
        <p14:creationId xmlns:p14="http://schemas.microsoft.com/office/powerpoint/2010/main" val="3490237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additive="base">
                                        <p:cTn id="13" dur="500" fill="hold"/>
                                        <p:tgtEl>
                                          <p:spTgt spid="31"/>
                                        </p:tgtEl>
                                        <p:attrNameLst>
                                          <p:attrName>ppt_x</p:attrName>
                                        </p:attrNameLst>
                                      </p:cBhvr>
                                      <p:tavLst>
                                        <p:tav tm="0">
                                          <p:val>
                                            <p:strVal val="#ppt_x"/>
                                          </p:val>
                                        </p:tav>
                                        <p:tav tm="100000">
                                          <p:val>
                                            <p:strVal val="#ppt_x"/>
                                          </p:val>
                                        </p:tav>
                                      </p:tavLst>
                                    </p:anim>
                                    <p:anim calcmode="lin" valueType="num">
                                      <p:cBhvr additive="base">
                                        <p:cTn id="14"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500" fill="hold"/>
                                        <p:tgtEl>
                                          <p:spTgt spid="33"/>
                                        </p:tgtEl>
                                        <p:attrNameLst>
                                          <p:attrName>ppt_x</p:attrName>
                                        </p:attrNameLst>
                                      </p:cBhvr>
                                      <p:tavLst>
                                        <p:tav tm="0">
                                          <p:val>
                                            <p:strVal val="#ppt_x"/>
                                          </p:val>
                                        </p:tav>
                                        <p:tav tm="100000">
                                          <p:val>
                                            <p:strVal val="#ppt_x"/>
                                          </p:val>
                                        </p:tav>
                                      </p:tavLst>
                                    </p:anim>
                                    <p:anim calcmode="lin" valueType="num">
                                      <p:cBhvr additive="base">
                                        <p:cTn id="2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5" grpId="0" animBg="1"/>
      <p:bldP spid="32" grpId="0" animBg="1"/>
      <p:bldP spid="33"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776" y="0"/>
            <a:ext cx="8229600" cy="548680"/>
          </a:xfrm>
        </p:spPr>
        <p:txBody>
          <a:bodyPr>
            <a:normAutofit fontScale="90000"/>
          </a:bodyPr>
          <a:lstStyle/>
          <a:p>
            <a:r>
              <a:rPr lang="en-GB" dirty="0" smtClean="0"/>
              <a:t>DGEBA considerations</a:t>
            </a:r>
            <a:endParaRPr lang="en-GB" dirty="0"/>
          </a:p>
        </p:txBody>
      </p:sp>
      <p:sp>
        <p:nvSpPr>
          <p:cNvPr id="3" name="Content Placeholder 2"/>
          <p:cNvSpPr>
            <a:spLocks noGrp="1"/>
          </p:cNvSpPr>
          <p:nvPr>
            <p:ph idx="1"/>
          </p:nvPr>
        </p:nvSpPr>
        <p:spPr/>
        <p:txBody>
          <a:bodyPr/>
          <a:lstStyle/>
          <a:p>
            <a:endParaRPr lang="en-GB"/>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548680"/>
            <a:ext cx="9144000" cy="29917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57" y="3655373"/>
            <a:ext cx="9013839" cy="30859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Connector 6"/>
          <p:cNvCxnSpPr/>
          <p:nvPr/>
        </p:nvCxnSpPr>
        <p:spPr>
          <a:xfrm flipV="1">
            <a:off x="3059832" y="6345324"/>
            <a:ext cx="5688632" cy="36004"/>
          </a:xfrm>
          <a:prstGeom prst="line">
            <a:avLst/>
          </a:prstGeom>
          <a:ln w="25400" cmpd="dbl">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030340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56" y="-7726"/>
            <a:ext cx="8229600" cy="844438"/>
          </a:xfrm>
        </p:spPr>
        <p:txBody>
          <a:bodyPr/>
          <a:lstStyle/>
          <a:p>
            <a:r>
              <a:rPr lang="en-GB" dirty="0" smtClean="0"/>
              <a:t>PROPOSALS I</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73551858"/>
              </p:ext>
            </p:extLst>
          </p:nvPr>
        </p:nvGraphicFramePr>
        <p:xfrm>
          <a:off x="-13243" y="980728"/>
          <a:ext cx="9143998" cy="4058920"/>
        </p:xfrm>
        <a:graphic>
          <a:graphicData uri="http://schemas.openxmlformats.org/drawingml/2006/table">
            <a:tbl>
              <a:tblPr firstRow="1" bandRow="1">
                <a:tableStyleId>{5C22544A-7EE6-4342-B048-85BDC9FD1C3A}</a:tableStyleId>
              </a:tblPr>
              <a:tblGrid>
                <a:gridCol w="941088"/>
                <a:gridCol w="1152781"/>
                <a:gridCol w="1097888"/>
                <a:gridCol w="1646830"/>
                <a:gridCol w="1435137"/>
                <a:gridCol w="1435137"/>
                <a:gridCol w="1435137"/>
              </a:tblGrid>
              <a:tr h="370840">
                <a:tc>
                  <a:txBody>
                    <a:bodyPr/>
                    <a:lstStyle/>
                    <a:p>
                      <a:endParaRPr lang="en-GB" dirty="0"/>
                    </a:p>
                  </a:txBody>
                  <a:tcPr/>
                </a:tc>
                <a:tc>
                  <a:txBody>
                    <a:bodyPr/>
                    <a:lstStyle/>
                    <a:p>
                      <a:r>
                        <a:rPr lang="en-GB" dirty="0" smtClean="0"/>
                        <a:t>Traction test</a:t>
                      </a:r>
                      <a:endParaRPr lang="en-GB" dirty="0"/>
                    </a:p>
                  </a:txBody>
                  <a:tcPr/>
                </a:tc>
                <a:tc>
                  <a:txBody>
                    <a:bodyPr/>
                    <a:lstStyle/>
                    <a:p>
                      <a:r>
                        <a:rPr lang="en-GB" dirty="0" smtClean="0"/>
                        <a:t>Flexural</a:t>
                      </a:r>
                      <a:r>
                        <a:rPr lang="en-GB" baseline="0" dirty="0" smtClean="0"/>
                        <a:t> test</a:t>
                      </a:r>
                      <a:endParaRPr lang="en-GB" dirty="0"/>
                    </a:p>
                  </a:txBody>
                  <a:tcPr/>
                </a:tc>
                <a:tc>
                  <a:txBody>
                    <a:bodyPr/>
                    <a:lstStyle/>
                    <a:p>
                      <a:r>
                        <a:rPr lang="en-GB" dirty="0" smtClean="0"/>
                        <a:t>Leakage</a:t>
                      </a:r>
                      <a:r>
                        <a:rPr lang="en-GB" baseline="0" dirty="0" smtClean="0"/>
                        <a:t> current in air humid</a:t>
                      </a:r>
                      <a:endParaRPr lang="en-GB" dirty="0"/>
                    </a:p>
                  </a:txBody>
                  <a:tcPr/>
                </a:tc>
                <a:tc>
                  <a:txBody>
                    <a:bodyPr/>
                    <a:lstStyle/>
                    <a:p>
                      <a:r>
                        <a:rPr lang="en-GB" dirty="0" smtClean="0"/>
                        <a:t>Dielectric in air humid</a:t>
                      </a:r>
                      <a:endParaRPr lang="en-GB" dirty="0"/>
                    </a:p>
                  </a:txBody>
                  <a:tcPr/>
                </a:tc>
                <a:tc>
                  <a:txBody>
                    <a:bodyPr/>
                    <a:lstStyle/>
                    <a:p>
                      <a:r>
                        <a:rPr lang="en-GB" dirty="0" smtClean="0"/>
                        <a:t>Leakage</a:t>
                      </a:r>
                      <a:r>
                        <a:rPr lang="en-GB" baseline="0" dirty="0" smtClean="0"/>
                        <a:t> current in air humid after 1 month in water</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Dielectric in air humid </a:t>
                      </a:r>
                      <a:r>
                        <a:rPr lang="en-GB" baseline="0" dirty="0" smtClean="0"/>
                        <a:t>after 1 month in water</a:t>
                      </a:r>
                      <a:endParaRPr lang="en-GB" dirty="0"/>
                    </a:p>
                  </a:txBody>
                  <a:tcPr/>
                </a:tc>
              </a:tr>
              <a:tr h="370840">
                <a:tc>
                  <a:txBody>
                    <a:bodyPr/>
                    <a:lstStyle/>
                    <a:p>
                      <a:r>
                        <a:rPr lang="en-GB" dirty="0" smtClean="0"/>
                        <a:t>0</a:t>
                      </a:r>
                      <a:r>
                        <a:rPr lang="en-GB" baseline="0" dirty="0" smtClean="0"/>
                        <a:t> </a:t>
                      </a:r>
                      <a:r>
                        <a:rPr lang="en-GB" baseline="0" dirty="0" err="1" smtClean="0"/>
                        <a:t>MGy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r>
              <a:tr h="370840">
                <a:tc>
                  <a:txBody>
                    <a:bodyPr/>
                    <a:lstStyle/>
                    <a:p>
                      <a:r>
                        <a:rPr lang="en-GB" baseline="0" dirty="0" smtClean="0"/>
                        <a:t>10 </a:t>
                      </a:r>
                      <a:r>
                        <a:rPr lang="en-GB" baseline="0" dirty="0" err="1" smtClean="0"/>
                        <a:t>Mgy</a:t>
                      </a:r>
                      <a:endParaRPr lang="en-GB" dirty="0"/>
                    </a:p>
                  </a:txBody>
                  <a:tcPr/>
                </a:tc>
                <a:tc>
                  <a:txBody>
                    <a:bodyPr/>
                    <a:lstStyle/>
                    <a:p>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20 </a:t>
                      </a:r>
                      <a:r>
                        <a:rPr lang="en-GB" baseline="0" dirty="0" err="1" smtClean="0"/>
                        <a:t>Mgy</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Y</a:t>
                      </a:r>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40 </a:t>
                      </a:r>
                      <a:r>
                        <a:rPr lang="en-GB" baseline="0" dirty="0" err="1" smtClean="0"/>
                        <a:t>Mgy</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Y</a:t>
                      </a:r>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50 </a:t>
                      </a:r>
                      <a:r>
                        <a:rPr lang="en-GB" baseline="0" dirty="0" err="1" smtClean="0"/>
                        <a:t>MGy</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60 </a:t>
                      </a:r>
                      <a:r>
                        <a:rPr lang="en-GB" dirty="0" err="1" smtClean="0"/>
                        <a:t>MGy</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Y</a:t>
                      </a:r>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70 </a:t>
                      </a:r>
                      <a:r>
                        <a:rPr lang="en-GB" dirty="0" err="1" smtClean="0"/>
                        <a:t>MGy</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Y</a:t>
                      </a:r>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r>
            </a:tbl>
          </a:graphicData>
        </a:graphic>
      </p:graphicFrame>
      <p:sp>
        <p:nvSpPr>
          <p:cNvPr id="5" name="Rectangle 4"/>
          <p:cNvSpPr/>
          <p:nvPr/>
        </p:nvSpPr>
        <p:spPr>
          <a:xfrm>
            <a:off x="395536" y="5877272"/>
            <a:ext cx="8280920"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Wafer 1 and 2 mm thickness resin and glass fibre</a:t>
            </a:r>
            <a:endParaRPr lang="en-GB" dirty="0"/>
          </a:p>
        </p:txBody>
      </p:sp>
    </p:spTree>
    <p:extLst>
      <p:ext uri="{BB962C8B-B14F-4D97-AF65-F5344CB8AC3E}">
        <p14:creationId xmlns:p14="http://schemas.microsoft.com/office/powerpoint/2010/main" val="17855817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 y="3777721"/>
            <a:ext cx="4499217" cy="3080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525895" y="1341"/>
            <a:ext cx="8229600" cy="691355"/>
          </a:xfrm>
        </p:spPr>
        <p:txBody>
          <a:bodyPr>
            <a:normAutofit fontScale="90000"/>
          </a:bodyPr>
          <a:lstStyle/>
          <a:p>
            <a:r>
              <a:rPr lang="en-GB" dirty="0" smtClean="0"/>
              <a:t>Analysis exp. data point 3 and point 7</a:t>
            </a:r>
            <a:endParaRPr lang="en-GB" dirty="0"/>
          </a:p>
        </p:txBody>
      </p:sp>
      <p:grpSp>
        <p:nvGrpSpPr>
          <p:cNvPr id="6" name="Group 5"/>
          <p:cNvGrpSpPr/>
          <p:nvPr/>
        </p:nvGrpSpPr>
        <p:grpSpPr>
          <a:xfrm>
            <a:off x="4499992" y="3777721"/>
            <a:ext cx="4644008" cy="3080279"/>
            <a:chOff x="4499992" y="3821656"/>
            <a:chExt cx="4644008" cy="3036344"/>
          </a:xfrm>
        </p:grpSpPr>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9992" y="3821656"/>
              <a:ext cx="4644008" cy="303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8748464" y="5963958"/>
              <a:ext cx="288032"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 name="Rectangle 7"/>
          <p:cNvSpPr/>
          <p:nvPr/>
        </p:nvSpPr>
        <p:spPr>
          <a:xfrm>
            <a:off x="281196" y="3861048"/>
            <a:ext cx="1284994"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smtClean="0"/>
              <a:t>RP survey IP3</a:t>
            </a:r>
            <a:endParaRPr lang="en-GB" sz="1500" dirty="0"/>
          </a:p>
        </p:txBody>
      </p:sp>
      <p:sp>
        <p:nvSpPr>
          <p:cNvPr id="79" name="Rectangle 78"/>
          <p:cNvSpPr/>
          <p:nvPr/>
        </p:nvSpPr>
        <p:spPr>
          <a:xfrm>
            <a:off x="6029374" y="3796573"/>
            <a:ext cx="1433941" cy="2084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smtClean="0"/>
              <a:t>RP survey IP7</a:t>
            </a:r>
            <a:endParaRPr lang="en-GB" sz="1500" dirty="0"/>
          </a:p>
        </p:txBody>
      </p:sp>
      <p:sp>
        <p:nvSpPr>
          <p:cNvPr id="34" name="Rectangle 33"/>
          <p:cNvSpPr/>
          <p:nvPr/>
        </p:nvSpPr>
        <p:spPr>
          <a:xfrm>
            <a:off x="6063396" y="4149080"/>
            <a:ext cx="1184226"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7R/7L=B2/B1</a:t>
            </a:r>
            <a:endParaRPr lang="en-GB" sz="1400" dirty="0"/>
          </a:p>
        </p:txBody>
      </p:sp>
      <p:sp>
        <p:nvSpPr>
          <p:cNvPr id="78" name="Rectangle 77"/>
          <p:cNvSpPr/>
          <p:nvPr/>
        </p:nvSpPr>
        <p:spPr>
          <a:xfrm>
            <a:off x="303492" y="4291310"/>
            <a:ext cx="1184226"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3R/3L=B2/B1</a:t>
            </a:r>
            <a:endParaRPr lang="en-GB" sz="1400" dirty="0"/>
          </a:p>
        </p:txBody>
      </p:sp>
      <p:grpSp>
        <p:nvGrpSpPr>
          <p:cNvPr id="38" name="Group 37"/>
          <p:cNvGrpSpPr/>
          <p:nvPr/>
        </p:nvGrpSpPr>
        <p:grpSpPr>
          <a:xfrm>
            <a:off x="4572000" y="771714"/>
            <a:ext cx="4493316" cy="2945318"/>
            <a:chOff x="6676" y="718278"/>
            <a:chExt cx="4493316" cy="2945318"/>
          </a:xfrm>
        </p:grpSpPr>
        <p:grpSp>
          <p:nvGrpSpPr>
            <p:cNvPr id="55" name="Group 54"/>
            <p:cNvGrpSpPr>
              <a:grpSpLocks noChangeAspect="1"/>
            </p:cNvGrpSpPr>
            <p:nvPr/>
          </p:nvGrpSpPr>
          <p:grpSpPr>
            <a:xfrm>
              <a:off x="6676" y="718278"/>
              <a:ext cx="4277292" cy="2945318"/>
              <a:chOff x="350103" y="692696"/>
              <a:chExt cx="8470369" cy="5832648"/>
            </a:xfrm>
          </p:grpSpPr>
          <p:pic>
            <p:nvPicPr>
              <p:cNvPr id="56" name="Picture 5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1648" y="692696"/>
                <a:ext cx="3555479" cy="2747416"/>
              </a:xfrm>
              <a:prstGeom prst="rect">
                <a:avLst/>
              </a:prstGeom>
              <a:ln>
                <a:noFill/>
              </a:ln>
            </p:spPr>
          </p:pic>
          <p:grpSp>
            <p:nvGrpSpPr>
              <p:cNvPr id="57" name="Group 56"/>
              <p:cNvGrpSpPr/>
              <p:nvPr/>
            </p:nvGrpSpPr>
            <p:grpSpPr>
              <a:xfrm>
                <a:off x="350103" y="863408"/>
                <a:ext cx="8470369" cy="5661936"/>
                <a:chOff x="350103" y="863408"/>
                <a:chExt cx="8470369" cy="5661936"/>
              </a:xfrm>
            </p:grpSpPr>
            <p:grpSp>
              <p:nvGrpSpPr>
                <p:cNvPr id="58" name="Group 57"/>
                <p:cNvGrpSpPr/>
                <p:nvPr/>
              </p:nvGrpSpPr>
              <p:grpSpPr>
                <a:xfrm>
                  <a:off x="559082" y="3948742"/>
                  <a:ext cx="3641471" cy="2568606"/>
                  <a:chOff x="467544" y="4077072"/>
                  <a:chExt cx="3845732" cy="2733433"/>
                </a:xfrm>
              </p:grpSpPr>
              <p:pic>
                <p:nvPicPr>
                  <p:cNvPr id="72" name="Picture 7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544" y="4077072"/>
                    <a:ext cx="3528392" cy="2733433"/>
                  </a:xfrm>
                  <a:prstGeom prst="rect">
                    <a:avLst/>
                  </a:prstGeom>
                </p:spPr>
              </p:pic>
              <p:sp>
                <p:nvSpPr>
                  <p:cNvPr id="73" name="TextBox 72"/>
                  <p:cNvSpPr txBox="1"/>
                  <p:nvPr/>
                </p:nvSpPr>
                <p:spPr>
                  <a:xfrm>
                    <a:off x="2761613" y="5671988"/>
                    <a:ext cx="1472422" cy="518883"/>
                  </a:xfrm>
                  <a:prstGeom prst="rect">
                    <a:avLst/>
                  </a:prstGeom>
                  <a:noFill/>
                </p:spPr>
                <p:txBody>
                  <a:bodyPr wrap="none" rtlCol="0">
                    <a:spAutoFit/>
                  </a:bodyPr>
                  <a:lstStyle/>
                  <a:p>
                    <a:r>
                      <a:rPr lang="en-US" sz="1000" dirty="0" smtClean="0"/>
                      <a:t>297.4 </a:t>
                    </a:r>
                    <a:r>
                      <a:rPr lang="en-US" sz="1000" dirty="0" err="1" smtClean="0"/>
                      <a:t>kGy</a:t>
                    </a:r>
                    <a:endParaRPr lang="en-GB" sz="1000" dirty="0"/>
                  </a:p>
                </p:txBody>
              </p:sp>
              <p:sp>
                <p:nvSpPr>
                  <p:cNvPr id="74" name="TextBox 73"/>
                  <p:cNvSpPr txBox="1"/>
                  <p:nvPr/>
                </p:nvSpPr>
                <p:spPr>
                  <a:xfrm>
                    <a:off x="1603590" y="5507941"/>
                    <a:ext cx="1197517" cy="518883"/>
                  </a:xfrm>
                  <a:prstGeom prst="rect">
                    <a:avLst/>
                  </a:prstGeom>
                  <a:noFill/>
                </p:spPr>
                <p:txBody>
                  <a:bodyPr wrap="none" rtlCol="0">
                    <a:spAutoFit/>
                  </a:bodyPr>
                  <a:lstStyle/>
                  <a:p>
                    <a:r>
                      <a:rPr lang="en-US" sz="1000" dirty="0" smtClean="0"/>
                      <a:t>8.0 </a:t>
                    </a:r>
                    <a:r>
                      <a:rPr lang="en-US" sz="1000" dirty="0" err="1" smtClean="0"/>
                      <a:t>kGy</a:t>
                    </a:r>
                    <a:endParaRPr lang="en-GB" sz="1000" dirty="0"/>
                  </a:p>
                </p:txBody>
              </p:sp>
              <p:sp>
                <p:nvSpPr>
                  <p:cNvPr id="75" name="TextBox 74"/>
                  <p:cNvSpPr txBox="1"/>
                  <p:nvPr/>
                </p:nvSpPr>
                <p:spPr>
                  <a:xfrm>
                    <a:off x="1876247" y="4880055"/>
                    <a:ext cx="1197517" cy="518883"/>
                  </a:xfrm>
                  <a:prstGeom prst="rect">
                    <a:avLst/>
                  </a:prstGeom>
                  <a:noFill/>
                </p:spPr>
                <p:txBody>
                  <a:bodyPr wrap="none" rtlCol="0">
                    <a:spAutoFit/>
                  </a:bodyPr>
                  <a:lstStyle/>
                  <a:p>
                    <a:r>
                      <a:rPr lang="en-US" sz="1000" dirty="0" smtClean="0"/>
                      <a:t>1.6 </a:t>
                    </a:r>
                    <a:r>
                      <a:rPr lang="en-US" sz="1000" dirty="0" err="1" smtClean="0"/>
                      <a:t>kGy</a:t>
                    </a:r>
                    <a:endParaRPr lang="en-GB" sz="1000" dirty="0"/>
                  </a:p>
                </p:txBody>
              </p:sp>
              <p:sp>
                <p:nvSpPr>
                  <p:cNvPr id="76" name="TextBox 75"/>
                  <p:cNvSpPr txBox="1"/>
                  <p:nvPr/>
                </p:nvSpPr>
                <p:spPr>
                  <a:xfrm>
                    <a:off x="3115759" y="5064721"/>
                    <a:ext cx="1197517" cy="518883"/>
                  </a:xfrm>
                  <a:prstGeom prst="rect">
                    <a:avLst/>
                  </a:prstGeom>
                  <a:noFill/>
                </p:spPr>
                <p:txBody>
                  <a:bodyPr wrap="none" rtlCol="0">
                    <a:spAutoFit/>
                  </a:bodyPr>
                  <a:lstStyle/>
                  <a:p>
                    <a:r>
                      <a:rPr lang="en-US" sz="1000" dirty="0" smtClean="0"/>
                      <a:t>6.7 </a:t>
                    </a:r>
                    <a:r>
                      <a:rPr lang="en-US" sz="1000" dirty="0" err="1" smtClean="0"/>
                      <a:t>kGy</a:t>
                    </a:r>
                    <a:endParaRPr lang="en-GB" sz="1000" dirty="0"/>
                  </a:p>
                </p:txBody>
              </p:sp>
              <p:cxnSp>
                <p:nvCxnSpPr>
                  <p:cNvPr id="77" name="Straight Arrow Connector 76"/>
                  <p:cNvCxnSpPr/>
                  <p:nvPr/>
                </p:nvCxnSpPr>
                <p:spPr>
                  <a:xfrm flipV="1">
                    <a:off x="2267744" y="5548590"/>
                    <a:ext cx="383457" cy="63599"/>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350103" y="863408"/>
                  <a:ext cx="3612554" cy="2638672"/>
                  <a:chOff x="323528" y="3861047"/>
                  <a:chExt cx="3956650" cy="2878377"/>
                </a:xfrm>
              </p:grpSpPr>
              <p:pic>
                <p:nvPicPr>
                  <p:cNvPr id="68" name="Picture 6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3528" y="3861047"/>
                    <a:ext cx="3726916" cy="2878377"/>
                  </a:xfrm>
                  <a:prstGeom prst="rect">
                    <a:avLst/>
                  </a:prstGeom>
                </p:spPr>
              </p:pic>
              <p:sp>
                <p:nvSpPr>
                  <p:cNvPr id="69" name="TextBox 68"/>
                  <p:cNvSpPr txBox="1"/>
                  <p:nvPr/>
                </p:nvSpPr>
                <p:spPr>
                  <a:xfrm>
                    <a:off x="2895711" y="5445223"/>
                    <a:ext cx="1384467" cy="531889"/>
                  </a:xfrm>
                  <a:prstGeom prst="rect">
                    <a:avLst/>
                  </a:prstGeom>
                  <a:noFill/>
                </p:spPr>
                <p:txBody>
                  <a:bodyPr wrap="none" rtlCol="0">
                    <a:spAutoFit/>
                  </a:bodyPr>
                  <a:lstStyle/>
                  <a:p>
                    <a:r>
                      <a:rPr lang="en-US" sz="1000" dirty="0" smtClean="0"/>
                      <a:t>81.7 </a:t>
                    </a:r>
                    <a:r>
                      <a:rPr lang="en-US" sz="1000" dirty="0" err="1" smtClean="0"/>
                      <a:t>kGy</a:t>
                    </a:r>
                    <a:endParaRPr lang="en-GB" sz="1000" dirty="0"/>
                  </a:p>
                </p:txBody>
              </p:sp>
              <p:sp>
                <p:nvSpPr>
                  <p:cNvPr id="70" name="TextBox 69"/>
                  <p:cNvSpPr txBox="1"/>
                  <p:nvPr/>
                </p:nvSpPr>
                <p:spPr>
                  <a:xfrm>
                    <a:off x="1844227" y="4725144"/>
                    <a:ext cx="1241917" cy="531889"/>
                  </a:xfrm>
                  <a:prstGeom prst="rect">
                    <a:avLst/>
                  </a:prstGeom>
                  <a:noFill/>
                </p:spPr>
                <p:txBody>
                  <a:bodyPr wrap="none" rtlCol="0">
                    <a:spAutoFit/>
                  </a:bodyPr>
                  <a:lstStyle/>
                  <a:p>
                    <a:r>
                      <a:rPr lang="en-US" sz="1000" dirty="0" smtClean="0"/>
                      <a:t>1.3 </a:t>
                    </a:r>
                    <a:r>
                      <a:rPr lang="en-US" sz="1000" dirty="0" err="1" smtClean="0"/>
                      <a:t>kGy</a:t>
                    </a:r>
                    <a:endParaRPr lang="en-GB" sz="1000" dirty="0"/>
                  </a:p>
                </p:txBody>
              </p:sp>
              <p:sp>
                <p:nvSpPr>
                  <p:cNvPr id="71" name="TextBox 70"/>
                  <p:cNvSpPr txBox="1"/>
                  <p:nvPr/>
                </p:nvSpPr>
                <p:spPr>
                  <a:xfrm>
                    <a:off x="2868273" y="4797152"/>
                    <a:ext cx="1241917" cy="531889"/>
                  </a:xfrm>
                  <a:prstGeom prst="rect">
                    <a:avLst/>
                  </a:prstGeom>
                  <a:noFill/>
                </p:spPr>
                <p:txBody>
                  <a:bodyPr wrap="none" rtlCol="0">
                    <a:spAutoFit/>
                  </a:bodyPr>
                  <a:lstStyle/>
                  <a:p>
                    <a:r>
                      <a:rPr lang="en-US" sz="1000" dirty="0" smtClean="0"/>
                      <a:t>2.3 </a:t>
                    </a:r>
                    <a:r>
                      <a:rPr lang="en-US" sz="1000" dirty="0" err="1" smtClean="0"/>
                      <a:t>kGy</a:t>
                    </a:r>
                    <a:endParaRPr lang="en-GB" sz="1000" dirty="0"/>
                  </a:p>
                </p:txBody>
              </p:sp>
            </p:grpSp>
            <p:pic>
              <p:nvPicPr>
                <p:cNvPr id="60" name="Picture 5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43107" y="3777928"/>
                  <a:ext cx="3577365" cy="2747416"/>
                </a:xfrm>
                <a:prstGeom prst="rect">
                  <a:avLst/>
                </a:prstGeom>
              </p:spPr>
            </p:pic>
            <p:sp>
              <p:nvSpPr>
                <p:cNvPr id="61" name="TextBox 60"/>
                <p:cNvSpPr txBox="1"/>
                <p:nvPr/>
              </p:nvSpPr>
              <p:spPr>
                <a:xfrm>
                  <a:off x="4706649" y="5200266"/>
                  <a:ext cx="1546589" cy="792343"/>
                </a:xfrm>
                <a:prstGeom prst="rect">
                  <a:avLst/>
                </a:prstGeom>
                <a:solidFill>
                  <a:schemeClr val="bg1"/>
                </a:solidFill>
                <a:ln>
                  <a:solidFill>
                    <a:schemeClr val="tx1"/>
                  </a:solidFill>
                </a:ln>
              </p:spPr>
              <p:txBody>
                <a:bodyPr wrap="none" rtlCol="0">
                  <a:spAutoFit/>
                </a:bodyPr>
                <a:lstStyle/>
                <a:p>
                  <a:r>
                    <a:rPr lang="en-US" sz="1000" dirty="0"/>
                    <a:t>f</a:t>
                  </a:r>
                  <a:r>
                    <a:rPr lang="en-US" sz="1000" dirty="0" smtClean="0"/>
                    <a:t>allen off</a:t>
                  </a:r>
                </a:p>
                <a:p>
                  <a:r>
                    <a:rPr lang="en-US" sz="1000" dirty="0" smtClean="0"/>
                    <a:t>(487.3 </a:t>
                  </a:r>
                  <a:r>
                    <a:rPr lang="en-US" sz="1000" dirty="0" err="1" smtClean="0"/>
                    <a:t>kGy</a:t>
                  </a:r>
                  <a:r>
                    <a:rPr lang="en-US" sz="1000" dirty="0" smtClean="0"/>
                    <a:t>)</a:t>
                  </a:r>
                  <a:endParaRPr lang="en-GB" sz="1000" dirty="0"/>
                </a:p>
              </p:txBody>
            </p:sp>
            <p:sp>
              <p:nvSpPr>
                <p:cNvPr id="62" name="TextBox 61"/>
                <p:cNvSpPr txBox="1"/>
                <p:nvPr/>
              </p:nvSpPr>
              <p:spPr>
                <a:xfrm>
                  <a:off x="6579908" y="4573525"/>
                  <a:ext cx="1264064" cy="487594"/>
                </a:xfrm>
                <a:prstGeom prst="rect">
                  <a:avLst/>
                </a:prstGeom>
                <a:solidFill>
                  <a:schemeClr val="bg1"/>
                </a:solidFill>
                <a:ln>
                  <a:solidFill>
                    <a:schemeClr val="tx1"/>
                  </a:solidFill>
                </a:ln>
              </p:spPr>
              <p:txBody>
                <a:bodyPr wrap="none" rtlCol="0">
                  <a:spAutoFit/>
                </a:bodyPr>
                <a:lstStyle/>
                <a:p>
                  <a:r>
                    <a:rPr lang="en-US" sz="1000" dirty="0" smtClean="0"/>
                    <a:t>25.7 </a:t>
                  </a:r>
                  <a:r>
                    <a:rPr lang="en-US" sz="1000" dirty="0" err="1" smtClean="0"/>
                    <a:t>kGy</a:t>
                  </a:r>
                  <a:endParaRPr lang="en-GB" sz="1000" dirty="0"/>
                </a:p>
              </p:txBody>
            </p:sp>
            <p:sp>
              <p:nvSpPr>
                <p:cNvPr id="63" name="TextBox 62"/>
                <p:cNvSpPr txBox="1"/>
                <p:nvPr/>
              </p:nvSpPr>
              <p:spPr>
                <a:xfrm>
                  <a:off x="6847375" y="5200266"/>
                  <a:ext cx="1394216" cy="487594"/>
                </a:xfrm>
                <a:prstGeom prst="rect">
                  <a:avLst/>
                </a:prstGeom>
                <a:solidFill>
                  <a:schemeClr val="bg1"/>
                </a:solidFill>
                <a:ln>
                  <a:solidFill>
                    <a:schemeClr val="tx1"/>
                  </a:solidFill>
                </a:ln>
              </p:spPr>
              <p:txBody>
                <a:bodyPr wrap="none" rtlCol="0">
                  <a:spAutoFit/>
                </a:bodyPr>
                <a:lstStyle/>
                <a:p>
                  <a:r>
                    <a:rPr lang="en-US" sz="1000" dirty="0" smtClean="0"/>
                    <a:t>100.4 </a:t>
                  </a:r>
                  <a:r>
                    <a:rPr lang="en-US" sz="1000" dirty="0" err="1" smtClean="0"/>
                    <a:t>kGy</a:t>
                  </a:r>
                  <a:endParaRPr lang="en-GB" sz="1000" dirty="0"/>
                </a:p>
              </p:txBody>
            </p:sp>
            <p:sp>
              <p:nvSpPr>
                <p:cNvPr id="64" name="TextBox 63"/>
                <p:cNvSpPr txBox="1"/>
                <p:nvPr/>
              </p:nvSpPr>
              <p:spPr>
                <a:xfrm>
                  <a:off x="5499787" y="4577208"/>
                  <a:ext cx="1264064" cy="487594"/>
                </a:xfrm>
                <a:prstGeom prst="rect">
                  <a:avLst/>
                </a:prstGeom>
                <a:solidFill>
                  <a:schemeClr val="bg1"/>
                </a:solidFill>
                <a:ln>
                  <a:solidFill>
                    <a:schemeClr val="tx1"/>
                  </a:solidFill>
                </a:ln>
              </p:spPr>
              <p:txBody>
                <a:bodyPr wrap="none" rtlCol="0">
                  <a:spAutoFit/>
                </a:bodyPr>
                <a:lstStyle/>
                <a:p>
                  <a:r>
                    <a:rPr lang="en-US" sz="1000" dirty="0" smtClean="0"/>
                    <a:t>59.6 </a:t>
                  </a:r>
                  <a:r>
                    <a:rPr lang="en-US" sz="1000" dirty="0" err="1" smtClean="0"/>
                    <a:t>kGy</a:t>
                  </a:r>
                  <a:endParaRPr lang="en-GB" sz="1000" dirty="0"/>
                </a:p>
              </p:txBody>
            </p:sp>
            <p:sp>
              <p:nvSpPr>
                <p:cNvPr id="65" name="TextBox 64"/>
                <p:cNvSpPr txBox="1"/>
                <p:nvPr/>
              </p:nvSpPr>
              <p:spPr>
                <a:xfrm>
                  <a:off x="5038872" y="2199915"/>
                  <a:ext cx="1384693" cy="487594"/>
                </a:xfrm>
                <a:prstGeom prst="rect">
                  <a:avLst/>
                </a:prstGeom>
                <a:solidFill>
                  <a:schemeClr val="bg1"/>
                </a:solidFill>
                <a:ln>
                  <a:solidFill>
                    <a:schemeClr val="tx1"/>
                  </a:solidFill>
                </a:ln>
              </p:spPr>
              <p:txBody>
                <a:bodyPr wrap="none" rtlCol="0">
                  <a:spAutoFit/>
                </a:bodyPr>
                <a:lstStyle/>
                <a:p>
                  <a:r>
                    <a:rPr lang="en-US" sz="1000" dirty="0" smtClean="0"/>
                    <a:t>&gt; 500 </a:t>
                  </a:r>
                  <a:r>
                    <a:rPr lang="en-US" sz="1000" dirty="0" err="1" smtClean="0"/>
                    <a:t>kGy</a:t>
                  </a:r>
                  <a:endParaRPr lang="en-GB" sz="1000" dirty="0"/>
                </a:p>
              </p:txBody>
            </p:sp>
            <p:sp>
              <p:nvSpPr>
                <p:cNvPr id="66" name="TextBox 65"/>
                <p:cNvSpPr txBox="1"/>
                <p:nvPr/>
              </p:nvSpPr>
              <p:spPr>
                <a:xfrm>
                  <a:off x="5220744" y="1426046"/>
                  <a:ext cx="1264064" cy="487594"/>
                </a:xfrm>
                <a:prstGeom prst="rect">
                  <a:avLst/>
                </a:prstGeom>
                <a:solidFill>
                  <a:schemeClr val="bg1"/>
                </a:solidFill>
                <a:ln>
                  <a:solidFill>
                    <a:schemeClr val="tx1"/>
                  </a:solidFill>
                </a:ln>
              </p:spPr>
              <p:txBody>
                <a:bodyPr wrap="none" rtlCol="0">
                  <a:spAutoFit/>
                </a:bodyPr>
                <a:lstStyle/>
                <a:p>
                  <a:r>
                    <a:rPr lang="en-US" sz="1000" dirty="0" smtClean="0"/>
                    <a:t>43.7 </a:t>
                  </a:r>
                  <a:r>
                    <a:rPr lang="en-US" sz="1000" dirty="0" err="1" smtClean="0"/>
                    <a:t>kGy</a:t>
                  </a:r>
                  <a:endParaRPr lang="en-GB" sz="1000" dirty="0"/>
                </a:p>
              </p:txBody>
            </p:sp>
            <p:sp>
              <p:nvSpPr>
                <p:cNvPr id="67" name="TextBox 66"/>
                <p:cNvSpPr txBox="1"/>
                <p:nvPr/>
              </p:nvSpPr>
              <p:spPr>
                <a:xfrm>
                  <a:off x="6382026" y="1567904"/>
                  <a:ext cx="1264064" cy="487594"/>
                </a:xfrm>
                <a:prstGeom prst="rect">
                  <a:avLst/>
                </a:prstGeom>
                <a:solidFill>
                  <a:schemeClr val="bg1"/>
                </a:solidFill>
                <a:ln>
                  <a:solidFill>
                    <a:schemeClr val="tx1"/>
                  </a:solidFill>
                </a:ln>
              </p:spPr>
              <p:txBody>
                <a:bodyPr wrap="none" rtlCol="0">
                  <a:spAutoFit/>
                </a:bodyPr>
                <a:lstStyle/>
                <a:p>
                  <a:r>
                    <a:rPr lang="en-US" sz="1000" dirty="0" smtClean="0"/>
                    <a:t>19.1 </a:t>
                  </a:r>
                  <a:r>
                    <a:rPr lang="en-US" sz="1000" dirty="0" err="1" smtClean="0"/>
                    <a:t>kGy</a:t>
                  </a:r>
                  <a:endParaRPr lang="en-GB" sz="1000" dirty="0"/>
                </a:p>
              </p:txBody>
            </p:sp>
          </p:grpSp>
        </p:grpSp>
        <p:sp>
          <p:nvSpPr>
            <p:cNvPr id="35" name="Right Arrow 34"/>
            <p:cNvSpPr/>
            <p:nvPr/>
          </p:nvSpPr>
          <p:spPr>
            <a:xfrm>
              <a:off x="1799306" y="1390522"/>
              <a:ext cx="575063" cy="3935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1/6</a:t>
              </a:r>
              <a:endParaRPr lang="en-GB" sz="1200" b="1" dirty="0"/>
            </a:p>
          </p:txBody>
        </p:sp>
        <p:sp>
          <p:nvSpPr>
            <p:cNvPr id="82" name="Right Arrow 81"/>
            <p:cNvSpPr/>
            <p:nvPr/>
          </p:nvSpPr>
          <p:spPr>
            <a:xfrm>
              <a:off x="1854206" y="2847070"/>
              <a:ext cx="658396" cy="3935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1/10</a:t>
              </a:r>
              <a:endParaRPr lang="en-GB" sz="1200" b="1" dirty="0"/>
            </a:p>
          </p:txBody>
        </p:sp>
        <p:sp>
          <p:nvSpPr>
            <p:cNvPr id="36" name="Down Arrow 35"/>
            <p:cNvSpPr/>
            <p:nvPr/>
          </p:nvSpPr>
          <p:spPr>
            <a:xfrm>
              <a:off x="1187624" y="2132856"/>
              <a:ext cx="828158" cy="4237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1/3</a:t>
              </a:r>
              <a:endParaRPr lang="en-GB" sz="1200" b="1" dirty="0"/>
            </a:p>
          </p:txBody>
        </p:sp>
        <p:sp>
          <p:nvSpPr>
            <p:cNvPr id="84" name="Down Arrow 83"/>
            <p:cNvSpPr/>
            <p:nvPr/>
          </p:nvSpPr>
          <p:spPr>
            <a:xfrm>
              <a:off x="3671834" y="2136936"/>
              <a:ext cx="828158" cy="4237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a:t>
              </a:r>
              <a:endParaRPr lang="en-GB" sz="1200" b="1" dirty="0"/>
            </a:p>
          </p:txBody>
        </p:sp>
      </p:grpSp>
      <p:grpSp>
        <p:nvGrpSpPr>
          <p:cNvPr id="37" name="Group 36"/>
          <p:cNvGrpSpPr/>
          <p:nvPr/>
        </p:nvGrpSpPr>
        <p:grpSpPr>
          <a:xfrm>
            <a:off x="35496" y="620688"/>
            <a:ext cx="4302511" cy="3054232"/>
            <a:chOff x="4860032" y="620688"/>
            <a:chExt cx="4302511" cy="3054232"/>
          </a:xfrm>
        </p:grpSpPr>
        <p:grpSp>
          <p:nvGrpSpPr>
            <p:cNvPr id="9" name="Group 8"/>
            <p:cNvGrpSpPr>
              <a:grpSpLocks noChangeAspect="1"/>
            </p:cNvGrpSpPr>
            <p:nvPr/>
          </p:nvGrpSpPr>
          <p:grpSpPr>
            <a:xfrm>
              <a:off x="4860032" y="620688"/>
              <a:ext cx="4176464" cy="3054232"/>
              <a:chOff x="869150" y="788972"/>
              <a:chExt cx="7942583" cy="5808380"/>
            </a:xfrm>
          </p:grpSpPr>
          <p:grpSp>
            <p:nvGrpSpPr>
              <p:cNvPr id="10" name="Group 9"/>
              <p:cNvGrpSpPr/>
              <p:nvPr/>
            </p:nvGrpSpPr>
            <p:grpSpPr>
              <a:xfrm>
                <a:off x="5652120" y="3815698"/>
                <a:ext cx="3159613" cy="2703276"/>
                <a:chOff x="371732" y="3192986"/>
                <a:chExt cx="3159613" cy="2703276"/>
              </a:xfrm>
            </p:grpSpPr>
            <p:pic>
              <p:nvPicPr>
                <p:cNvPr id="29" name="Picture 2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9552" y="3192986"/>
                  <a:ext cx="2991793" cy="2703276"/>
                </a:xfrm>
                <a:prstGeom prst="rect">
                  <a:avLst/>
                </a:prstGeom>
                <a:ln>
                  <a:noFill/>
                </a:ln>
              </p:spPr>
            </p:pic>
            <p:sp>
              <p:nvSpPr>
                <p:cNvPr id="30" name="TextBox 29"/>
                <p:cNvSpPr txBox="1"/>
                <p:nvPr/>
              </p:nvSpPr>
              <p:spPr>
                <a:xfrm>
                  <a:off x="1333548" y="4139788"/>
                  <a:ext cx="1131606" cy="409720"/>
                </a:xfrm>
                <a:prstGeom prst="rect">
                  <a:avLst/>
                </a:prstGeom>
                <a:noFill/>
                <a:ln>
                  <a:solidFill>
                    <a:schemeClr val="tx1"/>
                  </a:solidFill>
                </a:ln>
              </p:spPr>
              <p:txBody>
                <a:bodyPr wrap="none" rtlCol="0">
                  <a:spAutoFit/>
                </a:bodyPr>
                <a:lstStyle/>
                <a:p>
                  <a:r>
                    <a:rPr lang="en-US" sz="800" dirty="0" smtClean="0"/>
                    <a:t>397.5 </a:t>
                  </a:r>
                  <a:r>
                    <a:rPr lang="en-US" sz="800" dirty="0" err="1" smtClean="0"/>
                    <a:t>kGy</a:t>
                  </a:r>
                  <a:endParaRPr lang="en-GB" sz="800" dirty="0"/>
                </a:p>
              </p:txBody>
            </p:sp>
            <p:sp>
              <p:nvSpPr>
                <p:cNvPr id="31" name="TextBox 30"/>
                <p:cNvSpPr txBox="1"/>
                <p:nvPr/>
              </p:nvSpPr>
              <p:spPr>
                <a:xfrm>
                  <a:off x="371732" y="4569612"/>
                  <a:ext cx="1131606" cy="409720"/>
                </a:xfrm>
                <a:prstGeom prst="rect">
                  <a:avLst/>
                </a:prstGeom>
                <a:solidFill>
                  <a:schemeClr val="bg1"/>
                </a:solidFill>
                <a:ln>
                  <a:solidFill>
                    <a:schemeClr val="tx1"/>
                  </a:solidFill>
                </a:ln>
              </p:spPr>
              <p:txBody>
                <a:bodyPr wrap="none" rtlCol="0">
                  <a:spAutoFit/>
                </a:bodyPr>
                <a:lstStyle/>
                <a:p>
                  <a:r>
                    <a:rPr lang="en-US" sz="800" dirty="0" smtClean="0"/>
                    <a:t>119.8 </a:t>
                  </a:r>
                  <a:r>
                    <a:rPr lang="en-US" sz="800" dirty="0" err="1" smtClean="0"/>
                    <a:t>kGy</a:t>
                  </a:r>
                  <a:endParaRPr lang="en-GB" sz="800" dirty="0"/>
                </a:p>
              </p:txBody>
            </p:sp>
            <p:sp>
              <p:nvSpPr>
                <p:cNvPr id="32" name="TextBox 31"/>
                <p:cNvSpPr txBox="1"/>
                <p:nvPr/>
              </p:nvSpPr>
              <p:spPr>
                <a:xfrm>
                  <a:off x="2138861" y="4569612"/>
                  <a:ext cx="1125509" cy="409720"/>
                </a:xfrm>
                <a:prstGeom prst="rect">
                  <a:avLst/>
                </a:prstGeom>
                <a:solidFill>
                  <a:schemeClr val="bg1"/>
                </a:solidFill>
                <a:ln>
                  <a:solidFill>
                    <a:schemeClr val="tx1"/>
                  </a:solidFill>
                </a:ln>
              </p:spPr>
              <p:txBody>
                <a:bodyPr wrap="none" rtlCol="0">
                  <a:spAutoFit/>
                </a:bodyPr>
                <a:lstStyle/>
                <a:p>
                  <a:r>
                    <a:rPr lang="en-US" sz="800" dirty="0" smtClean="0"/>
                    <a:t>&gt; 500 </a:t>
                  </a:r>
                  <a:r>
                    <a:rPr lang="en-US" sz="800" dirty="0" err="1" smtClean="0"/>
                    <a:t>kGy</a:t>
                  </a:r>
                  <a:endParaRPr lang="en-GB" sz="800" dirty="0"/>
                </a:p>
              </p:txBody>
            </p:sp>
            <p:sp>
              <p:nvSpPr>
                <p:cNvPr id="33" name="TextBox 32"/>
                <p:cNvSpPr txBox="1"/>
                <p:nvPr/>
              </p:nvSpPr>
              <p:spPr>
                <a:xfrm>
                  <a:off x="1271194" y="5013176"/>
                  <a:ext cx="1131606" cy="409720"/>
                </a:xfrm>
                <a:prstGeom prst="rect">
                  <a:avLst/>
                </a:prstGeom>
                <a:noFill/>
                <a:ln>
                  <a:solidFill>
                    <a:schemeClr val="tx1"/>
                  </a:solidFill>
                </a:ln>
              </p:spPr>
              <p:txBody>
                <a:bodyPr wrap="none" rtlCol="0">
                  <a:spAutoFit/>
                </a:bodyPr>
                <a:lstStyle/>
                <a:p>
                  <a:r>
                    <a:rPr lang="en-US" sz="800" dirty="0" smtClean="0"/>
                    <a:t>106.3 </a:t>
                  </a:r>
                  <a:r>
                    <a:rPr lang="en-US" sz="800" dirty="0" err="1" smtClean="0"/>
                    <a:t>kGy</a:t>
                  </a:r>
                  <a:endParaRPr lang="en-GB" sz="800" dirty="0"/>
                </a:p>
              </p:txBody>
            </p:sp>
          </p:grpSp>
          <p:grpSp>
            <p:nvGrpSpPr>
              <p:cNvPr id="11" name="Group 10"/>
              <p:cNvGrpSpPr/>
              <p:nvPr/>
            </p:nvGrpSpPr>
            <p:grpSpPr>
              <a:xfrm>
                <a:off x="5409744" y="788972"/>
                <a:ext cx="3318694" cy="2928060"/>
                <a:chOff x="611560" y="3212976"/>
                <a:chExt cx="3318694" cy="2928060"/>
              </a:xfrm>
            </p:grpSpPr>
            <p:pic>
              <p:nvPicPr>
                <p:cNvPr id="24" name="Picture 2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3568" y="3212976"/>
                  <a:ext cx="3246686" cy="2928060"/>
                </a:xfrm>
                <a:prstGeom prst="rect">
                  <a:avLst/>
                </a:prstGeom>
                <a:ln>
                  <a:noFill/>
                </a:ln>
              </p:spPr>
            </p:pic>
            <p:sp>
              <p:nvSpPr>
                <p:cNvPr id="25" name="TextBox 24"/>
                <p:cNvSpPr txBox="1"/>
                <p:nvPr/>
              </p:nvSpPr>
              <p:spPr>
                <a:xfrm>
                  <a:off x="1500907" y="4261738"/>
                  <a:ext cx="1131607" cy="409720"/>
                </a:xfrm>
                <a:prstGeom prst="rect">
                  <a:avLst/>
                </a:prstGeom>
                <a:noFill/>
                <a:ln>
                  <a:solidFill>
                    <a:schemeClr val="tx1"/>
                  </a:solidFill>
                </a:ln>
              </p:spPr>
              <p:txBody>
                <a:bodyPr wrap="none" rtlCol="0">
                  <a:spAutoFit/>
                </a:bodyPr>
                <a:lstStyle/>
                <a:p>
                  <a:r>
                    <a:rPr lang="en-US" sz="800" dirty="0" smtClean="0"/>
                    <a:t>487.3 </a:t>
                  </a:r>
                  <a:r>
                    <a:rPr lang="en-US" sz="800" dirty="0" err="1" smtClean="0"/>
                    <a:t>kGy</a:t>
                  </a:r>
                  <a:endParaRPr lang="en-GB" sz="800" dirty="0"/>
                </a:p>
              </p:txBody>
            </p:sp>
            <p:sp>
              <p:nvSpPr>
                <p:cNvPr id="26" name="TextBox 25"/>
                <p:cNvSpPr txBox="1"/>
                <p:nvPr/>
              </p:nvSpPr>
              <p:spPr>
                <a:xfrm>
                  <a:off x="611560" y="4709083"/>
                  <a:ext cx="1131607" cy="409720"/>
                </a:xfrm>
                <a:prstGeom prst="rect">
                  <a:avLst/>
                </a:prstGeom>
                <a:solidFill>
                  <a:schemeClr val="bg1"/>
                </a:solidFill>
                <a:ln>
                  <a:solidFill>
                    <a:schemeClr val="tx1"/>
                  </a:solidFill>
                </a:ln>
              </p:spPr>
              <p:txBody>
                <a:bodyPr wrap="none" rtlCol="0">
                  <a:spAutoFit/>
                </a:bodyPr>
                <a:lstStyle/>
                <a:p>
                  <a:r>
                    <a:rPr lang="en-US" sz="800" dirty="0" smtClean="0"/>
                    <a:t>469.1 </a:t>
                  </a:r>
                  <a:r>
                    <a:rPr lang="en-US" sz="800" dirty="0" err="1" smtClean="0"/>
                    <a:t>kGy</a:t>
                  </a:r>
                  <a:endParaRPr lang="en-GB" sz="800" dirty="0"/>
                </a:p>
              </p:txBody>
            </p:sp>
            <p:sp>
              <p:nvSpPr>
                <p:cNvPr id="27" name="TextBox 26"/>
                <p:cNvSpPr txBox="1"/>
                <p:nvPr/>
              </p:nvSpPr>
              <p:spPr>
                <a:xfrm>
                  <a:off x="2411759" y="4709083"/>
                  <a:ext cx="1131607" cy="409720"/>
                </a:xfrm>
                <a:prstGeom prst="rect">
                  <a:avLst/>
                </a:prstGeom>
                <a:solidFill>
                  <a:schemeClr val="bg1"/>
                </a:solidFill>
                <a:ln>
                  <a:solidFill>
                    <a:schemeClr val="tx1"/>
                  </a:solidFill>
                </a:ln>
              </p:spPr>
              <p:txBody>
                <a:bodyPr wrap="none" rtlCol="0">
                  <a:spAutoFit/>
                </a:bodyPr>
                <a:lstStyle/>
                <a:p>
                  <a:r>
                    <a:rPr lang="en-US" sz="800" dirty="0" smtClean="0"/>
                    <a:t>297.4 </a:t>
                  </a:r>
                  <a:r>
                    <a:rPr lang="en-US" sz="800" dirty="0" err="1" smtClean="0"/>
                    <a:t>kGy</a:t>
                  </a:r>
                  <a:endParaRPr lang="en-GB" sz="800" dirty="0"/>
                </a:p>
              </p:txBody>
            </p:sp>
            <p:sp>
              <p:nvSpPr>
                <p:cNvPr id="28" name="TextBox 27"/>
                <p:cNvSpPr txBox="1"/>
                <p:nvPr/>
              </p:nvSpPr>
              <p:spPr>
                <a:xfrm>
                  <a:off x="1500907" y="5157192"/>
                  <a:ext cx="1131607" cy="409720"/>
                </a:xfrm>
                <a:prstGeom prst="rect">
                  <a:avLst/>
                </a:prstGeom>
                <a:noFill/>
                <a:ln>
                  <a:solidFill>
                    <a:schemeClr val="tx1"/>
                  </a:solidFill>
                </a:ln>
              </p:spPr>
              <p:txBody>
                <a:bodyPr wrap="none" rtlCol="0">
                  <a:spAutoFit/>
                </a:bodyPr>
                <a:lstStyle/>
                <a:p>
                  <a:r>
                    <a:rPr lang="en-US" sz="800" dirty="0" smtClean="0"/>
                    <a:t>329.4 </a:t>
                  </a:r>
                  <a:r>
                    <a:rPr lang="en-US" sz="800" dirty="0" err="1" smtClean="0"/>
                    <a:t>kGy</a:t>
                  </a:r>
                  <a:endParaRPr lang="en-GB" sz="800" dirty="0"/>
                </a:p>
              </p:txBody>
            </p:sp>
          </p:grpSp>
          <p:grpSp>
            <p:nvGrpSpPr>
              <p:cNvPr id="12" name="Group 11"/>
              <p:cNvGrpSpPr/>
              <p:nvPr/>
            </p:nvGrpSpPr>
            <p:grpSpPr>
              <a:xfrm>
                <a:off x="869150" y="3817391"/>
                <a:ext cx="3084460" cy="2779961"/>
                <a:chOff x="5364088" y="1153095"/>
                <a:chExt cx="3084460" cy="2779961"/>
              </a:xfrm>
            </p:grpSpPr>
            <p:pic>
              <p:nvPicPr>
                <p:cNvPr id="18" name="Picture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364088" y="1153095"/>
                  <a:ext cx="3084460" cy="2779961"/>
                </a:xfrm>
                <a:prstGeom prst="rect">
                  <a:avLst/>
                </a:prstGeom>
              </p:spPr>
            </p:pic>
            <p:sp>
              <p:nvSpPr>
                <p:cNvPr id="19" name="TextBox 18"/>
                <p:cNvSpPr txBox="1"/>
                <p:nvPr/>
              </p:nvSpPr>
              <p:spPr>
                <a:xfrm>
                  <a:off x="6186619" y="2137682"/>
                  <a:ext cx="1034054" cy="409720"/>
                </a:xfrm>
                <a:prstGeom prst="rect">
                  <a:avLst/>
                </a:prstGeom>
                <a:noFill/>
                <a:ln>
                  <a:solidFill>
                    <a:schemeClr val="tx1"/>
                  </a:solidFill>
                </a:ln>
              </p:spPr>
              <p:txBody>
                <a:bodyPr wrap="none" rtlCol="0">
                  <a:spAutoFit/>
                </a:bodyPr>
                <a:lstStyle/>
                <a:p>
                  <a:r>
                    <a:rPr lang="en-US" sz="800" dirty="0" smtClean="0"/>
                    <a:t>15.7 </a:t>
                  </a:r>
                  <a:r>
                    <a:rPr lang="en-US" sz="800" dirty="0" err="1" smtClean="0"/>
                    <a:t>kGy</a:t>
                  </a:r>
                  <a:endParaRPr lang="en-GB" sz="800" dirty="0"/>
                </a:p>
              </p:txBody>
            </p:sp>
            <p:sp>
              <p:nvSpPr>
                <p:cNvPr id="20" name="TextBox 19"/>
                <p:cNvSpPr txBox="1"/>
                <p:nvPr/>
              </p:nvSpPr>
              <p:spPr>
                <a:xfrm>
                  <a:off x="7324954" y="2875003"/>
                  <a:ext cx="936502" cy="409720"/>
                </a:xfrm>
                <a:prstGeom prst="rect">
                  <a:avLst/>
                </a:prstGeom>
                <a:noFill/>
                <a:ln>
                  <a:solidFill>
                    <a:schemeClr val="tx1"/>
                  </a:solidFill>
                </a:ln>
              </p:spPr>
              <p:txBody>
                <a:bodyPr wrap="none" rtlCol="0">
                  <a:spAutoFit/>
                </a:bodyPr>
                <a:lstStyle/>
                <a:p>
                  <a:r>
                    <a:rPr lang="en-US" sz="800" dirty="0" smtClean="0"/>
                    <a:t>6.3 </a:t>
                  </a:r>
                  <a:r>
                    <a:rPr lang="en-US" sz="800" dirty="0" err="1" smtClean="0"/>
                    <a:t>kGy</a:t>
                  </a:r>
                  <a:endParaRPr lang="en-GB" sz="800" dirty="0"/>
                </a:p>
              </p:txBody>
            </p:sp>
            <p:sp>
              <p:nvSpPr>
                <p:cNvPr id="21" name="TextBox 20"/>
                <p:cNvSpPr txBox="1"/>
                <p:nvPr/>
              </p:nvSpPr>
              <p:spPr>
                <a:xfrm>
                  <a:off x="7235117" y="2131115"/>
                  <a:ext cx="1034054" cy="409720"/>
                </a:xfrm>
                <a:prstGeom prst="rect">
                  <a:avLst/>
                </a:prstGeom>
                <a:noFill/>
                <a:ln>
                  <a:solidFill>
                    <a:schemeClr val="tx1"/>
                  </a:solidFill>
                </a:ln>
              </p:spPr>
              <p:txBody>
                <a:bodyPr wrap="none" rtlCol="0">
                  <a:spAutoFit/>
                </a:bodyPr>
                <a:lstStyle/>
                <a:p>
                  <a:r>
                    <a:rPr lang="en-US" sz="800" dirty="0" smtClean="0"/>
                    <a:t>18.0 </a:t>
                  </a:r>
                  <a:r>
                    <a:rPr lang="en-US" sz="800" dirty="0" err="1" smtClean="0"/>
                    <a:t>kGy</a:t>
                  </a:r>
                  <a:endParaRPr lang="en-GB" sz="800" dirty="0"/>
                </a:p>
              </p:txBody>
            </p:sp>
            <p:sp>
              <p:nvSpPr>
                <p:cNvPr id="22" name="TextBox 21"/>
                <p:cNvSpPr txBox="1"/>
                <p:nvPr/>
              </p:nvSpPr>
              <p:spPr>
                <a:xfrm>
                  <a:off x="6170537" y="2812285"/>
                  <a:ext cx="936502" cy="409720"/>
                </a:xfrm>
                <a:prstGeom prst="rect">
                  <a:avLst/>
                </a:prstGeom>
                <a:noFill/>
                <a:ln>
                  <a:solidFill>
                    <a:schemeClr val="tx1"/>
                  </a:solidFill>
                </a:ln>
              </p:spPr>
              <p:txBody>
                <a:bodyPr wrap="none" rtlCol="0">
                  <a:spAutoFit/>
                </a:bodyPr>
                <a:lstStyle/>
                <a:p>
                  <a:r>
                    <a:rPr lang="en-US" sz="800" dirty="0" smtClean="0"/>
                    <a:t>9.2 </a:t>
                  </a:r>
                  <a:r>
                    <a:rPr lang="en-US" sz="800" dirty="0" err="1" smtClean="0"/>
                    <a:t>kGy</a:t>
                  </a:r>
                  <a:endParaRPr lang="en-GB" sz="800" dirty="0"/>
                </a:p>
              </p:txBody>
            </p:sp>
            <p:cxnSp>
              <p:nvCxnSpPr>
                <p:cNvPr id="23" name="Straight Connector 22"/>
                <p:cNvCxnSpPr/>
                <p:nvPr/>
              </p:nvCxnSpPr>
              <p:spPr>
                <a:xfrm>
                  <a:off x="7235116" y="2780928"/>
                  <a:ext cx="352765" cy="216024"/>
                </a:xfrm>
                <a:prstGeom prst="line">
                  <a:avLst/>
                </a:prstGeom>
                <a:ln>
                  <a:solidFill>
                    <a:schemeClr val="accent2"/>
                  </a:solidFill>
                  <a:headEnd type="triangle"/>
                  <a:tailEnd type="non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1066297" y="908720"/>
                <a:ext cx="2978957" cy="2690338"/>
                <a:chOff x="5220072" y="1098702"/>
                <a:chExt cx="2978957" cy="2690338"/>
              </a:xfrm>
            </p:grpSpPr>
            <p:pic>
              <p:nvPicPr>
                <p:cNvPr id="14" name="Picture 1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220072" y="1098702"/>
                  <a:ext cx="2978957" cy="2690338"/>
                </a:xfrm>
                <a:prstGeom prst="rect">
                  <a:avLst/>
                </a:prstGeom>
              </p:spPr>
            </p:pic>
            <p:sp>
              <p:nvSpPr>
                <p:cNvPr id="15" name="TextBox 14"/>
                <p:cNvSpPr txBox="1"/>
                <p:nvPr/>
              </p:nvSpPr>
              <p:spPr>
                <a:xfrm>
                  <a:off x="6543784" y="2924945"/>
                  <a:ext cx="936503" cy="409720"/>
                </a:xfrm>
                <a:prstGeom prst="rect">
                  <a:avLst/>
                </a:prstGeom>
                <a:noFill/>
                <a:ln>
                  <a:solidFill>
                    <a:schemeClr val="tx1"/>
                  </a:solidFill>
                </a:ln>
              </p:spPr>
              <p:txBody>
                <a:bodyPr wrap="none" rtlCol="0">
                  <a:spAutoFit/>
                </a:bodyPr>
                <a:lstStyle/>
                <a:p>
                  <a:r>
                    <a:rPr lang="en-US" sz="800" dirty="0" smtClean="0"/>
                    <a:t>4.4 </a:t>
                  </a:r>
                  <a:r>
                    <a:rPr lang="en-US" sz="800" dirty="0" err="1" smtClean="0"/>
                    <a:t>kGy</a:t>
                  </a:r>
                  <a:endParaRPr lang="en-GB" sz="800" dirty="0"/>
                </a:p>
              </p:txBody>
            </p:sp>
            <p:sp>
              <p:nvSpPr>
                <p:cNvPr id="16" name="TextBox 15"/>
                <p:cNvSpPr txBox="1"/>
                <p:nvPr/>
              </p:nvSpPr>
              <p:spPr>
                <a:xfrm>
                  <a:off x="7214019" y="1974816"/>
                  <a:ext cx="936503" cy="409720"/>
                </a:xfrm>
                <a:prstGeom prst="rect">
                  <a:avLst/>
                </a:prstGeom>
                <a:noFill/>
                <a:ln>
                  <a:solidFill>
                    <a:schemeClr val="tx1"/>
                  </a:solidFill>
                </a:ln>
              </p:spPr>
              <p:txBody>
                <a:bodyPr wrap="none" rtlCol="0">
                  <a:spAutoFit/>
                </a:bodyPr>
                <a:lstStyle/>
                <a:p>
                  <a:r>
                    <a:rPr lang="en-US" sz="800" dirty="0" smtClean="0"/>
                    <a:t>5.5 </a:t>
                  </a:r>
                  <a:r>
                    <a:rPr lang="en-US" sz="800" dirty="0" err="1" smtClean="0"/>
                    <a:t>kGy</a:t>
                  </a:r>
                  <a:endParaRPr lang="en-GB" sz="800" dirty="0"/>
                </a:p>
              </p:txBody>
            </p:sp>
            <p:sp>
              <p:nvSpPr>
                <p:cNvPr id="17" name="TextBox 16"/>
                <p:cNvSpPr txBox="1"/>
                <p:nvPr/>
              </p:nvSpPr>
              <p:spPr>
                <a:xfrm>
                  <a:off x="6112368" y="2074538"/>
                  <a:ext cx="936502" cy="409720"/>
                </a:xfrm>
                <a:prstGeom prst="rect">
                  <a:avLst/>
                </a:prstGeom>
                <a:noFill/>
                <a:ln>
                  <a:solidFill>
                    <a:schemeClr val="tx1"/>
                  </a:solidFill>
                </a:ln>
              </p:spPr>
              <p:txBody>
                <a:bodyPr wrap="none" rtlCol="0">
                  <a:spAutoFit/>
                </a:bodyPr>
                <a:lstStyle/>
                <a:p>
                  <a:r>
                    <a:rPr lang="en-US" sz="800" dirty="0" smtClean="0"/>
                    <a:t>2.3 </a:t>
                  </a:r>
                  <a:r>
                    <a:rPr lang="en-US" sz="800" dirty="0" err="1" smtClean="0"/>
                    <a:t>kGy</a:t>
                  </a:r>
                  <a:endParaRPr lang="en-GB" sz="800" dirty="0"/>
                </a:p>
              </p:txBody>
            </p:sp>
          </p:grpSp>
        </p:grpSp>
        <p:sp>
          <p:nvSpPr>
            <p:cNvPr id="80" name="Right Arrow 79"/>
            <p:cNvSpPr/>
            <p:nvPr/>
          </p:nvSpPr>
          <p:spPr>
            <a:xfrm>
              <a:off x="6589225" y="1268760"/>
              <a:ext cx="658396" cy="3935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1/100</a:t>
              </a:r>
              <a:endParaRPr lang="en-GB" sz="1200" b="1" dirty="0"/>
            </a:p>
          </p:txBody>
        </p:sp>
        <p:sp>
          <p:nvSpPr>
            <p:cNvPr id="81" name="Right Arrow 80"/>
            <p:cNvSpPr/>
            <p:nvPr/>
          </p:nvSpPr>
          <p:spPr>
            <a:xfrm>
              <a:off x="6627089" y="2796503"/>
              <a:ext cx="658396" cy="3935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1/20</a:t>
              </a:r>
              <a:endParaRPr lang="en-GB" sz="1200" b="1" dirty="0"/>
            </a:p>
          </p:txBody>
        </p:sp>
        <p:sp>
          <p:nvSpPr>
            <p:cNvPr id="85" name="Down Arrow 84"/>
            <p:cNvSpPr/>
            <p:nvPr/>
          </p:nvSpPr>
          <p:spPr>
            <a:xfrm>
              <a:off x="5843879" y="2064339"/>
              <a:ext cx="828158" cy="4237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a:t>
              </a:r>
              <a:endParaRPr lang="en-GB" sz="1200" b="1" dirty="0"/>
            </a:p>
          </p:txBody>
        </p:sp>
        <p:sp>
          <p:nvSpPr>
            <p:cNvPr id="86" name="Down Arrow 85"/>
            <p:cNvSpPr/>
            <p:nvPr/>
          </p:nvSpPr>
          <p:spPr>
            <a:xfrm>
              <a:off x="8334385" y="2105643"/>
              <a:ext cx="828158" cy="4237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t>1</a:t>
              </a:r>
              <a:endParaRPr lang="en-GB" sz="1200" b="1" dirty="0"/>
            </a:p>
          </p:txBody>
        </p:sp>
      </p:grpSp>
    </p:spTree>
    <p:extLst>
      <p:ext uri="{BB962C8B-B14F-4D97-AF65-F5344CB8AC3E}">
        <p14:creationId xmlns:p14="http://schemas.microsoft.com/office/powerpoint/2010/main" val="258865316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56" y="-7726"/>
            <a:ext cx="8229600" cy="844438"/>
          </a:xfrm>
        </p:spPr>
        <p:txBody>
          <a:bodyPr/>
          <a:lstStyle/>
          <a:p>
            <a:r>
              <a:rPr lang="en-GB" dirty="0" smtClean="0"/>
              <a:t>PROPOSALS II</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56639907"/>
              </p:ext>
            </p:extLst>
          </p:nvPr>
        </p:nvGraphicFramePr>
        <p:xfrm>
          <a:off x="-13243" y="980728"/>
          <a:ext cx="8046110" cy="4058920"/>
        </p:xfrm>
        <a:graphic>
          <a:graphicData uri="http://schemas.openxmlformats.org/drawingml/2006/table">
            <a:tbl>
              <a:tblPr firstRow="1" bandRow="1">
                <a:tableStyleId>{5C22544A-7EE6-4342-B048-85BDC9FD1C3A}</a:tableStyleId>
              </a:tblPr>
              <a:tblGrid>
                <a:gridCol w="941088"/>
                <a:gridCol w="1152781"/>
                <a:gridCol w="1646830"/>
                <a:gridCol w="1435137"/>
                <a:gridCol w="1435137"/>
                <a:gridCol w="1435137"/>
              </a:tblGrid>
              <a:tr h="370840">
                <a:tc>
                  <a:txBody>
                    <a:bodyPr/>
                    <a:lstStyle/>
                    <a:p>
                      <a:endParaRPr lang="en-GB" dirty="0"/>
                    </a:p>
                  </a:txBody>
                  <a:tcPr/>
                </a:tc>
                <a:tc>
                  <a:txBody>
                    <a:bodyPr/>
                    <a:lstStyle/>
                    <a:p>
                      <a:r>
                        <a:rPr lang="en-GB" dirty="0" smtClean="0"/>
                        <a:t>Shear</a:t>
                      </a:r>
                      <a:r>
                        <a:rPr lang="en-GB" baseline="0" dirty="0" smtClean="0"/>
                        <a:t> test</a:t>
                      </a:r>
                      <a:endParaRPr lang="en-GB" dirty="0"/>
                    </a:p>
                  </a:txBody>
                  <a:tcPr/>
                </a:tc>
                <a:tc>
                  <a:txBody>
                    <a:bodyPr/>
                    <a:lstStyle/>
                    <a:p>
                      <a:r>
                        <a:rPr lang="en-GB" dirty="0" smtClean="0"/>
                        <a:t>Leakage</a:t>
                      </a:r>
                      <a:r>
                        <a:rPr lang="en-GB" baseline="0" dirty="0" smtClean="0"/>
                        <a:t> current in air humid</a:t>
                      </a:r>
                      <a:endParaRPr lang="en-GB" dirty="0"/>
                    </a:p>
                  </a:txBody>
                  <a:tcPr/>
                </a:tc>
                <a:tc>
                  <a:txBody>
                    <a:bodyPr/>
                    <a:lstStyle/>
                    <a:p>
                      <a:r>
                        <a:rPr lang="en-GB" dirty="0" smtClean="0"/>
                        <a:t>Dielectric in air humid</a:t>
                      </a:r>
                      <a:endParaRPr lang="en-GB" dirty="0"/>
                    </a:p>
                  </a:txBody>
                  <a:tcPr/>
                </a:tc>
                <a:tc>
                  <a:txBody>
                    <a:bodyPr/>
                    <a:lstStyle/>
                    <a:p>
                      <a:r>
                        <a:rPr lang="en-GB" dirty="0" smtClean="0"/>
                        <a:t>Leakage</a:t>
                      </a:r>
                      <a:r>
                        <a:rPr lang="en-GB" baseline="0" dirty="0" smtClean="0"/>
                        <a:t> current in air humid after 1 month in water</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Dielectric in air humid </a:t>
                      </a:r>
                      <a:r>
                        <a:rPr lang="en-GB" baseline="0" dirty="0" smtClean="0"/>
                        <a:t>after 1 month in water</a:t>
                      </a:r>
                      <a:endParaRPr lang="en-GB" dirty="0"/>
                    </a:p>
                  </a:txBody>
                  <a:tcPr/>
                </a:tc>
              </a:tr>
              <a:tr h="370840">
                <a:tc>
                  <a:txBody>
                    <a:bodyPr/>
                    <a:lstStyle/>
                    <a:p>
                      <a:r>
                        <a:rPr lang="en-GB" dirty="0" smtClean="0"/>
                        <a:t>0</a:t>
                      </a:r>
                      <a:r>
                        <a:rPr lang="en-GB" baseline="0" dirty="0" smtClean="0"/>
                        <a:t> </a:t>
                      </a:r>
                      <a:r>
                        <a:rPr lang="en-GB" baseline="0" dirty="0" err="1" smtClean="0"/>
                        <a:t>MGy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r>
              <a:tr h="370840">
                <a:tc>
                  <a:txBody>
                    <a:bodyPr/>
                    <a:lstStyle/>
                    <a:p>
                      <a:r>
                        <a:rPr lang="en-GB" baseline="0" dirty="0" smtClean="0"/>
                        <a:t>10 </a:t>
                      </a:r>
                      <a:r>
                        <a:rPr lang="en-GB" baseline="0" dirty="0" err="1" smtClean="0"/>
                        <a:t>Mgy</a:t>
                      </a:r>
                      <a:endParaRPr lang="en-GB" dirty="0"/>
                    </a:p>
                  </a:txBody>
                  <a:tcPr/>
                </a:tc>
                <a:tc>
                  <a:txBody>
                    <a:bodyPr/>
                    <a:lstStyle/>
                    <a:p>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20 </a:t>
                      </a:r>
                      <a:r>
                        <a:rPr lang="en-GB" baseline="0" dirty="0" err="1" smtClean="0"/>
                        <a:t>Mgy</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Y</a:t>
                      </a:r>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40 </a:t>
                      </a:r>
                      <a:r>
                        <a:rPr lang="en-GB" baseline="0" dirty="0" err="1" smtClean="0"/>
                        <a:t>Mgy</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Y</a:t>
                      </a:r>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50 </a:t>
                      </a:r>
                      <a:r>
                        <a:rPr lang="en-GB" baseline="0" dirty="0" err="1" smtClean="0"/>
                        <a:t>MGy</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60 </a:t>
                      </a:r>
                      <a:r>
                        <a:rPr lang="en-GB" dirty="0" err="1" smtClean="0"/>
                        <a:t>MGy</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Y</a:t>
                      </a:r>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70 </a:t>
                      </a:r>
                      <a:r>
                        <a:rPr lang="en-GB" dirty="0" err="1" smtClean="0"/>
                        <a:t>MGy</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Y</a:t>
                      </a:r>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c>
                  <a:txBody>
                    <a:bodyPr/>
                    <a:lstStyle/>
                    <a:p>
                      <a:r>
                        <a:rPr lang="en-GB" dirty="0" smtClean="0"/>
                        <a:t>Y</a:t>
                      </a:r>
                      <a:endParaRPr lang="en-GB" dirty="0"/>
                    </a:p>
                  </a:txBody>
                  <a:tcPr/>
                </a:tc>
              </a:tr>
            </a:tbl>
          </a:graphicData>
        </a:graphic>
      </p:graphicFrame>
      <p:sp>
        <p:nvSpPr>
          <p:cNvPr id="5" name="Rectangle 4"/>
          <p:cNvSpPr/>
          <p:nvPr/>
        </p:nvSpPr>
        <p:spPr>
          <a:xfrm>
            <a:off x="251520" y="5373216"/>
            <a:ext cx="8280920"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Insulated cables, 2 resins, 3 samples</a:t>
            </a:r>
            <a:endParaRPr lang="en-GB" dirty="0"/>
          </a:p>
        </p:txBody>
      </p:sp>
    </p:spTree>
    <p:extLst>
      <p:ext uri="{BB962C8B-B14F-4D97-AF65-F5344CB8AC3E}">
        <p14:creationId xmlns:p14="http://schemas.microsoft.com/office/powerpoint/2010/main" val="20565508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33" y="3157566"/>
            <a:ext cx="9182234" cy="2568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24715"/>
            <a:ext cx="9180513" cy="2632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0" y="44624"/>
            <a:ext cx="9144000" cy="576064"/>
          </a:xfrm>
        </p:spPr>
        <p:txBody>
          <a:bodyPr>
            <a:normAutofit/>
          </a:bodyPr>
          <a:lstStyle/>
          <a:p>
            <a:r>
              <a:rPr lang="en-GB" sz="3000" dirty="0" smtClean="0"/>
              <a:t>Point 3 and 7  coil magnet damage estimation</a:t>
            </a:r>
            <a:endParaRPr lang="en-GB" sz="3000" dirty="0"/>
          </a:p>
        </p:txBody>
      </p:sp>
      <p:graphicFrame>
        <p:nvGraphicFramePr>
          <p:cNvPr id="4" name="Table 3"/>
          <p:cNvGraphicFramePr>
            <a:graphicFrameLocks noGrp="1"/>
          </p:cNvGraphicFramePr>
          <p:nvPr>
            <p:extLst>
              <p:ext uri="{D42A27DB-BD31-4B8C-83A1-F6EECF244321}">
                <p14:modId xmlns:p14="http://schemas.microsoft.com/office/powerpoint/2010/main" val="4100070319"/>
              </p:ext>
            </p:extLst>
          </p:nvPr>
        </p:nvGraphicFramePr>
        <p:xfrm>
          <a:off x="1763688" y="5760720"/>
          <a:ext cx="6096000" cy="1097280"/>
        </p:xfrm>
        <a:graphic>
          <a:graphicData uri="http://schemas.openxmlformats.org/drawingml/2006/table">
            <a:tbl>
              <a:tblPr firstRow="1" bandRow="1">
                <a:tableStyleId>{5C22544A-7EE6-4342-B048-85BDC9FD1C3A}</a:tableStyleId>
              </a:tblPr>
              <a:tblGrid>
                <a:gridCol w="3048000"/>
                <a:gridCol w="3048000"/>
              </a:tblGrid>
              <a:tr h="239494">
                <a:tc>
                  <a:txBody>
                    <a:bodyPr/>
                    <a:lstStyle/>
                    <a:p>
                      <a:pPr algn="ctr"/>
                      <a:r>
                        <a:rPr lang="en-GB" sz="1200" dirty="0" smtClean="0"/>
                        <a:t>MQW</a:t>
                      </a:r>
                      <a:endParaRPr lang="en-GB" sz="1200" dirty="0"/>
                    </a:p>
                  </a:txBody>
                  <a:tcPr>
                    <a:solidFill>
                      <a:srgbClr val="92D050"/>
                    </a:solidFill>
                  </a:tcPr>
                </a:tc>
                <a:tc>
                  <a:txBody>
                    <a:bodyPr/>
                    <a:lstStyle/>
                    <a:p>
                      <a:pPr algn="ctr"/>
                      <a:r>
                        <a:rPr lang="en-GB" sz="1200" dirty="0" smtClean="0"/>
                        <a:t>MBW</a:t>
                      </a:r>
                      <a:endParaRPr lang="en-GB" sz="1200" dirty="0"/>
                    </a:p>
                  </a:txBody>
                  <a:tcPr/>
                </a:tc>
              </a:tr>
              <a:tr h="239494">
                <a:tc>
                  <a:txBody>
                    <a:bodyPr/>
                    <a:lstStyle/>
                    <a:p>
                      <a:r>
                        <a:rPr lang="en-GB" sz="1200" dirty="0" smtClean="0"/>
                        <a:t>From</a:t>
                      </a:r>
                      <a:r>
                        <a:rPr lang="en-GB" sz="1200" baseline="0" dirty="0" smtClean="0"/>
                        <a:t> 10 to 20 </a:t>
                      </a:r>
                      <a:r>
                        <a:rPr lang="en-GB" sz="1200" baseline="0" dirty="0" err="1" smtClean="0"/>
                        <a:t>MGy</a:t>
                      </a:r>
                      <a:endParaRPr lang="en-GB" sz="1200" dirty="0"/>
                    </a:p>
                  </a:txBody>
                  <a:tcPr>
                    <a:solidFill>
                      <a:srgbClr val="FFFF00"/>
                    </a:solidFill>
                  </a:tcPr>
                </a:tc>
                <a:tc>
                  <a:txBody>
                    <a:bodyPr/>
                    <a:lstStyle/>
                    <a:p>
                      <a:r>
                        <a:rPr lang="en-GB" sz="1200" dirty="0" smtClean="0"/>
                        <a:t>From</a:t>
                      </a:r>
                      <a:r>
                        <a:rPr lang="en-GB" sz="1200" baseline="0" dirty="0" smtClean="0"/>
                        <a:t> 40 to 60 </a:t>
                      </a:r>
                      <a:r>
                        <a:rPr lang="en-GB" sz="1200" baseline="0" dirty="0" err="1" smtClean="0"/>
                        <a:t>MGy</a:t>
                      </a:r>
                      <a:endParaRPr lang="en-GB" sz="1200" dirty="0"/>
                    </a:p>
                  </a:txBody>
                  <a:tcPr>
                    <a:solidFill>
                      <a:srgbClr val="FFFF00"/>
                    </a:solidFill>
                  </a:tcPr>
                </a:tc>
              </a:tr>
              <a:tr h="239494">
                <a:tc>
                  <a:txBody>
                    <a:bodyPr/>
                    <a:lstStyle/>
                    <a:p>
                      <a:r>
                        <a:rPr lang="en-GB" sz="1200" dirty="0" smtClean="0"/>
                        <a:t>From 20 to 50 </a:t>
                      </a:r>
                      <a:r>
                        <a:rPr lang="en-GB" sz="1200" dirty="0" err="1" smtClean="0"/>
                        <a:t>MGy</a:t>
                      </a:r>
                      <a:endParaRPr lang="en-GB" sz="1200" dirty="0"/>
                    </a:p>
                  </a:txBody>
                  <a:tcPr>
                    <a:solidFill>
                      <a:srgbClr val="FFC000"/>
                    </a:solidFill>
                  </a:tcPr>
                </a:tc>
                <a:tc>
                  <a:txBody>
                    <a:bodyPr/>
                    <a:lstStyle/>
                    <a:p>
                      <a:r>
                        <a:rPr lang="en-GB" sz="1200" dirty="0" smtClean="0"/>
                        <a:t>From 60 to 80 </a:t>
                      </a:r>
                      <a:r>
                        <a:rPr lang="en-GB" sz="1200" dirty="0" err="1" smtClean="0"/>
                        <a:t>Mgy</a:t>
                      </a:r>
                      <a:endParaRPr lang="en-GB" sz="1200" dirty="0"/>
                    </a:p>
                  </a:txBody>
                  <a:tcPr>
                    <a:solidFill>
                      <a:srgbClr val="FFC000"/>
                    </a:solidFill>
                  </a:tcPr>
                </a:tc>
              </a:tr>
              <a:tr h="239494">
                <a:tc>
                  <a:txBody>
                    <a:bodyPr/>
                    <a:lstStyle/>
                    <a:p>
                      <a:r>
                        <a:rPr lang="en-GB" sz="1200" dirty="0" smtClean="0"/>
                        <a:t>Larger than</a:t>
                      </a:r>
                      <a:r>
                        <a:rPr lang="en-GB" sz="1200" baseline="0" dirty="0" smtClean="0"/>
                        <a:t> 50 </a:t>
                      </a:r>
                      <a:r>
                        <a:rPr lang="en-GB" sz="1200" baseline="0" dirty="0" err="1" smtClean="0"/>
                        <a:t>MGy</a:t>
                      </a:r>
                      <a:endParaRPr lang="en-GB" sz="1200" dirty="0"/>
                    </a:p>
                  </a:txBody>
                  <a:tcPr>
                    <a:solidFill>
                      <a:srgbClr val="FF0000"/>
                    </a:solidFill>
                  </a:tcPr>
                </a:tc>
                <a:tc>
                  <a:txBody>
                    <a:bodyPr/>
                    <a:lstStyle/>
                    <a:p>
                      <a:r>
                        <a:rPr lang="en-GB" sz="1200" dirty="0" smtClean="0"/>
                        <a:t>Larger than</a:t>
                      </a:r>
                      <a:r>
                        <a:rPr lang="en-GB" sz="1200" baseline="0" dirty="0" smtClean="0"/>
                        <a:t> 80 </a:t>
                      </a:r>
                      <a:r>
                        <a:rPr lang="en-GB" sz="1200" baseline="0" dirty="0" err="1" smtClean="0"/>
                        <a:t>MGy</a:t>
                      </a:r>
                      <a:endParaRPr lang="en-GB" sz="1200" dirty="0"/>
                    </a:p>
                  </a:txBody>
                  <a:tcPr>
                    <a:solidFill>
                      <a:srgbClr val="FF0000"/>
                    </a:solidFill>
                  </a:tcPr>
                </a:tc>
              </a:tr>
            </a:tbl>
          </a:graphicData>
        </a:graphic>
      </p:graphicFrame>
      <p:sp>
        <p:nvSpPr>
          <p:cNvPr id="7" name="Rectangle 6"/>
          <p:cNvSpPr/>
          <p:nvPr/>
        </p:nvSpPr>
        <p:spPr>
          <a:xfrm>
            <a:off x="33659" y="3165083"/>
            <a:ext cx="809633" cy="2592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IP 7</a:t>
            </a:r>
            <a:endParaRPr lang="en-GB" dirty="0"/>
          </a:p>
        </p:txBody>
      </p:sp>
      <p:sp>
        <p:nvSpPr>
          <p:cNvPr id="8" name="Rectangle 7"/>
          <p:cNvSpPr/>
          <p:nvPr/>
        </p:nvSpPr>
        <p:spPr>
          <a:xfrm>
            <a:off x="0" y="524715"/>
            <a:ext cx="809633" cy="2592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IP 3</a:t>
            </a:r>
            <a:endParaRPr lang="en-GB" dirty="0"/>
          </a:p>
        </p:txBody>
      </p:sp>
    </p:spTree>
    <p:extLst>
      <p:ext uri="{BB962C8B-B14F-4D97-AF65-F5344CB8AC3E}">
        <p14:creationId xmlns:p14="http://schemas.microsoft.com/office/powerpoint/2010/main" val="41328379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0"/>
            <a:ext cx="6922427" cy="3906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1" y="3284984"/>
            <a:ext cx="6380276"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57480" y="3686920"/>
            <a:ext cx="2860683" cy="1614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08107" y="5163863"/>
            <a:ext cx="2915816" cy="1667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1" y="0"/>
            <a:ext cx="5220072" cy="692696"/>
          </a:xfrm>
        </p:spPr>
        <p:txBody>
          <a:bodyPr>
            <a:normAutofit fontScale="90000"/>
          </a:bodyPr>
          <a:lstStyle/>
          <a:p>
            <a:r>
              <a:rPr lang="en-GB" dirty="0" smtClean="0"/>
              <a:t>Screen design</a:t>
            </a:r>
            <a:endParaRPr lang="en-GB" dirty="0"/>
          </a:p>
        </p:txBody>
      </p:sp>
      <p:pic>
        <p:nvPicPr>
          <p:cNvPr id="7"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901" y="635117"/>
            <a:ext cx="3826019"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ight Arrow 1"/>
          <p:cNvSpPr/>
          <p:nvPr/>
        </p:nvSpPr>
        <p:spPr>
          <a:xfrm>
            <a:off x="2627784" y="1231742"/>
            <a:ext cx="1152128"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rot="10800000">
            <a:off x="5540801" y="4581128"/>
            <a:ext cx="1152128"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5796136" y="417438"/>
            <a:ext cx="3322027" cy="3785652"/>
          </a:xfrm>
          <a:prstGeom prst="rect">
            <a:avLst/>
          </a:prstGeom>
          <a:noFill/>
        </p:spPr>
        <p:txBody>
          <a:bodyPr wrap="square" rtlCol="0">
            <a:spAutoFit/>
          </a:bodyPr>
          <a:lstStyle/>
          <a:p>
            <a:r>
              <a:rPr lang="en-GB" sz="1600" dirty="0" smtClean="0"/>
              <a:t>- For </a:t>
            </a:r>
            <a:r>
              <a:rPr lang="en-GB" sz="1600" dirty="0"/>
              <a:t>max effectiveness we have to target the higher possible </a:t>
            </a:r>
            <a:r>
              <a:rPr lang="en-GB" sz="1600" dirty="0" smtClean="0"/>
              <a:t>density </a:t>
            </a:r>
            <a:r>
              <a:rPr lang="en-GB" sz="1600" dirty="0"/>
              <a:t>candidate </a:t>
            </a:r>
            <a:r>
              <a:rPr lang="en-GB" sz="1600" dirty="0" smtClean="0"/>
              <a:t>therefore </a:t>
            </a:r>
            <a:r>
              <a:rPr lang="en-GB" sz="1600" dirty="0"/>
              <a:t>W, or better the alloys for </a:t>
            </a:r>
            <a:r>
              <a:rPr lang="en-GB" sz="1600" dirty="0" smtClean="0"/>
              <a:t>machining</a:t>
            </a:r>
          </a:p>
          <a:p>
            <a:endParaRPr lang="en-GB" sz="1600" dirty="0" smtClean="0"/>
          </a:p>
          <a:p>
            <a:endParaRPr lang="en-GB" sz="1600" dirty="0"/>
          </a:p>
          <a:p>
            <a:endParaRPr lang="en-GB" sz="1600" dirty="0" smtClean="0"/>
          </a:p>
          <a:p>
            <a:endParaRPr lang="en-GB" sz="1600" dirty="0"/>
          </a:p>
          <a:p>
            <a:endParaRPr lang="en-GB" sz="1600" dirty="0" smtClean="0"/>
          </a:p>
          <a:p>
            <a:endParaRPr lang="en-GB" sz="1600" dirty="0"/>
          </a:p>
          <a:p>
            <a:endParaRPr lang="en-GB" sz="1600" dirty="0" smtClean="0"/>
          </a:p>
          <a:p>
            <a:r>
              <a:rPr lang="en-GB" sz="1600" dirty="0" smtClean="0"/>
              <a:t>- Magnetic </a:t>
            </a:r>
            <a:r>
              <a:rPr lang="en-GB" sz="1600" dirty="0"/>
              <a:t>properties can be an issue.  </a:t>
            </a:r>
            <a:r>
              <a:rPr lang="en-GB" sz="1600" dirty="0" smtClean="0"/>
              <a:t>  Measurement </a:t>
            </a:r>
            <a:r>
              <a:rPr lang="en-GB" sz="1600" dirty="0"/>
              <a:t>being performed</a:t>
            </a:r>
          </a:p>
          <a:p>
            <a:r>
              <a:rPr lang="en-GB" sz="1600" dirty="0" smtClean="0"/>
              <a:t>- Possible </a:t>
            </a:r>
            <a:r>
              <a:rPr lang="en-GB" sz="1600" dirty="0"/>
              <a:t>material staging along the MQW magnet length under </a:t>
            </a:r>
            <a:r>
              <a:rPr lang="en-GB" sz="1600" dirty="0" smtClean="0"/>
              <a:t>study</a:t>
            </a:r>
            <a:endParaRPr lang="en-GB" sz="1600" dirty="0"/>
          </a:p>
        </p:txBody>
      </p:sp>
      <p:graphicFrame>
        <p:nvGraphicFramePr>
          <p:cNvPr id="16" name="Table 15"/>
          <p:cNvGraphicFramePr>
            <a:graphicFrameLocks noGrp="1"/>
          </p:cNvGraphicFramePr>
          <p:nvPr>
            <p:extLst>
              <p:ext uri="{D42A27DB-BD31-4B8C-83A1-F6EECF244321}">
                <p14:modId xmlns:p14="http://schemas.microsoft.com/office/powerpoint/2010/main" val="2218549075"/>
              </p:ext>
            </p:extLst>
          </p:nvPr>
        </p:nvGraphicFramePr>
        <p:xfrm>
          <a:off x="5831651" y="1484784"/>
          <a:ext cx="3024336" cy="1524000"/>
        </p:xfrm>
        <a:graphic>
          <a:graphicData uri="http://schemas.openxmlformats.org/drawingml/2006/table">
            <a:tbl>
              <a:tblPr firstRow="1" bandRow="1">
                <a:tableStyleId>{5C22544A-7EE6-4342-B048-85BDC9FD1C3A}</a:tableStyleId>
              </a:tblPr>
              <a:tblGrid>
                <a:gridCol w="1512168"/>
                <a:gridCol w="1512168"/>
              </a:tblGrid>
              <a:tr h="302434">
                <a:tc>
                  <a:txBody>
                    <a:bodyPr/>
                    <a:lstStyle/>
                    <a:p>
                      <a:endParaRPr lang="en-GB" sz="1400" dirty="0"/>
                    </a:p>
                  </a:txBody>
                  <a:tcPr/>
                </a:tc>
                <a:tc>
                  <a:txBody>
                    <a:bodyPr/>
                    <a:lstStyle/>
                    <a:p>
                      <a:r>
                        <a:rPr lang="en-GB" sz="1400" dirty="0" err="1" smtClean="0"/>
                        <a:t>Inermet</a:t>
                      </a:r>
                      <a:r>
                        <a:rPr lang="en-GB" sz="1400" dirty="0" smtClean="0"/>
                        <a:t> IT180</a:t>
                      </a:r>
                      <a:endParaRPr lang="en-GB" sz="1400" dirty="0"/>
                    </a:p>
                  </a:txBody>
                  <a:tcPr/>
                </a:tc>
              </a:tr>
              <a:tr h="302434">
                <a:tc>
                  <a:txBody>
                    <a:bodyPr/>
                    <a:lstStyle/>
                    <a:p>
                      <a:r>
                        <a:rPr lang="en-GB" sz="1400" dirty="0" smtClean="0"/>
                        <a:t>Nominal</a:t>
                      </a:r>
                      <a:r>
                        <a:rPr lang="en-GB" sz="1400" baseline="0" dirty="0" smtClean="0"/>
                        <a:t> density</a:t>
                      </a:r>
                      <a:endParaRPr lang="en-GB" sz="1400" dirty="0"/>
                    </a:p>
                  </a:txBody>
                  <a:tcPr/>
                </a:tc>
                <a:tc>
                  <a:txBody>
                    <a:bodyPr/>
                    <a:lstStyle/>
                    <a:p>
                      <a:r>
                        <a:rPr lang="en-GB" sz="1400" dirty="0" smtClean="0"/>
                        <a:t>18</a:t>
                      </a:r>
                      <a:endParaRPr lang="en-GB" sz="1400" dirty="0"/>
                    </a:p>
                  </a:txBody>
                  <a:tcPr/>
                </a:tc>
              </a:tr>
              <a:tr h="302434">
                <a:tc>
                  <a:txBody>
                    <a:bodyPr/>
                    <a:lstStyle/>
                    <a:p>
                      <a:r>
                        <a:rPr lang="en-GB" sz="1400" dirty="0" smtClean="0"/>
                        <a:t>W</a:t>
                      </a:r>
                      <a:r>
                        <a:rPr lang="en-GB" sz="1400" baseline="0" dirty="0" smtClean="0"/>
                        <a:t> content %</a:t>
                      </a:r>
                      <a:endParaRPr lang="en-GB" sz="1400" dirty="0"/>
                    </a:p>
                  </a:txBody>
                  <a:tcPr/>
                </a:tc>
                <a:tc>
                  <a:txBody>
                    <a:bodyPr/>
                    <a:lstStyle/>
                    <a:p>
                      <a:r>
                        <a:rPr lang="en-GB" sz="1400" dirty="0" smtClean="0"/>
                        <a:t>95</a:t>
                      </a:r>
                      <a:endParaRPr lang="en-GB" sz="1400" dirty="0"/>
                    </a:p>
                  </a:txBody>
                  <a:tcPr/>
                </a:tc>
              </a:tr>
              <a:tr h="302434">
                <a:tc>
                  <a:txBody>
                    <a:bodyPr/>
                    <a:lstStyle/>
                    <a:p>
                      <a:r>
                        <a:rPr lang="en-GB" sz="1400" dirty="0" smtClean="0"/>
                        <a:t>Balance</a:t>
                      </a:r>
                      <a:endParaRPr lang="en-GB" sz="1400" dirty="0"/>
                    </a:p>
                  </a:txBody>
                  <a:tcPr/>
                </a:tc>
                <a:tc>
                  <a:txBody>
                    <a:bodyPr/>
                    <a:lstStyle/>
                    <a:p>
                      <a:r>
                        <a:rPr lang="en-GB" sz="1400" dirty="0" err="1" smtClean="0"/>
                        <a:t>Ni,Cu</a:t>
                      </a:r>
                      <a:endParaRPr lang="en-GB" sz="1400" dirty="0"/>
                    </a:p>
                  </a:txBody>
                  <a:tcPr/>
                </a:tc>
              </a:tr>
              <a:tr h="302434">
                <a:tc>
                  <a:txBody>
                    <a:bodyPr/>
                    <a:lstStyle/>
                    <a:p>
                      <a:r>
                        <a:rPr lang="en-GB" sz="1400" dirty="0" smtClean="0"/>
                        <a:t>E-modulus</a:t>
                      </a:r>
                      <a:endParaRPr lang="en-GB" sz="1400" dirty="0"/>
                    </a:p>
                  </a:txBody>
                  <a:tcPr/>
                </a:tc>
                <a:tc>
                  <a:txBody>
                    <a:bodyPr/>
                    <a:lstStyle/>
                    <a:p>
                      <a:r>
                        <a:rPr lang="en-GB" sz="1400" dirty="0" smtClean="0"/>
                        <a:t>360 </a:t>
                      </a:r>
                      <a:r>
                        <a:rPr lang="en-GB" sz="1400" dirty="0" err="1" smtClean="0"/>
                        <a:t>GPa</a:t>
                      </a:r>
                      <a:endParaRPr lang="en-GB" sz="1400" dirty="0"/>
                    </a:p>
                  </a:txBody>
                  <a:tcPr/>
                </a:tc>
              </a:tr>
            </a:tbl>
          </a:graphicData>
        </a:graphic>
      </p:graphicFrame>
    </p:spTree>
    <p:extLst>
      <p:ext uri="{BB962C8B-B14F-4D97-AF65-F5344CB8AC3E}">
        <p14:creationId xmlns:p14="http://schemas.microsoft.com/office/powerpoint/2010/main" val="29047317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45792</TotalTime>
  <Words>5391</Words>
  <Application>Microsoft Office PowerPoint</Application>
  <PresentationFormat>On-screen Show (4:3)</PresentationFormat>
  <Paragraphs>2942</Paragraphs>
  <Slides>70</Slides>
  <Notes>6</Notes>
  <HiddenSlides>0</HiddenSlides>
  <MMClips>0</MMClips>
  <ScaleCrop>false</ScaleCrop>
  <HeadingPairs>
    <vt:vector size="4" baseType="variant">
      <vt:variant>
        <vt:lpstr>Theme</vt:lpstr>
      </vt:variant>
      <vt:variant>
        <vt:i4>1</vt:i4>
      </vt:variant>
      <vt:variant>
        <vt:lpstr>Slide Titles</vt:lpstr>
      </vt:variant>
      <vt:variant>
        <vt:i4>70</vt:i4>
      </vt:variant>
    </vt:vector>
  </HeadingPairs>
  <TitlesOfParts>
    <vt:vector size="71" baseType="lpstr">
      <vt:lpstr>Office Theme</vt:lpstr>
      <vt:lpstr>MBW-MQW in the LHC</vt:lpstr>
      <vt:lpstr>Summary </vt:lpstr>
      <vt:lpstr>MQW point 7 and 3</vt:lpstr>
      <vt:lpstr>MBW point 7 and 3</vt:lpstr>
      <vt:lpstr>PowerPoint Presentation</vt:lpstr>
      <vt:lpstr>PowerPoint Presentation</vt:lpstr>
      <vt:lpstr>Analysis exp. data point 3 and point 7</vt:lpstr>
      <vt:lpstr>Point 3 and 7  coil magnet damage estimation</vt:lpstr>
      <vt:lpstr>Screen design</vt:lpstr>
      <vt:lpstr>MQW shielding effect</vt:lpstr>
      <vt:lpstr>MBWA - MBWB Peak Dose profile</vt:lpstr>
      <vt:lpstr>PowerPoint Presentation</vt:lpstr>
      <vt:lpstr>Magnet damage with shielding point 3 and 7, W shielding peak dose scaling</vt:lpstr>
      <vt:lpstr>Conclusions I</vt:lpstr>
      <vt:lpstr>Conclusion II</vt:lpstr>
      <vt:lpstr>Conclusion III: actions</vt:lpstr>
      <vt:lpstr>Long version</vt:lpstr>
      <vt:lpstr>MQW coil resins</vt:lpstr>
      <vt:lpstr>PowerPoint Presentation</vt:lpstr>
      <vt:lpstr>PowerPoint Presentation</vt:lpstr>
      <vt:lpstr>Different epoxy </vt:lpstr>
      <vt:lpstr>PowerPoint Presentation</vt:lpstr>
      <vt:lpstr>Filler contribution</vt:lpstr>
      <vt:lpstr>PowerPoint Presentation</vt:lpstr>
      <vt:lpstr>Spacers resins </vt:lpstr>
      <vt:lpstr> MBW BINP used resin.  We looked at molecule and there is good indication that it should radiation hard as witnessed by the tests and we assume stresses of the order of 10 MPa</vt:lpstr>
      <vt:lpstr>Type of deposition map</vt:lpstr>
      <vt:lpstr>Analysis exp. data point 3 and point 7</vt:lpstr>
      <vt:lpstr>Point 3 and 7  coil magnet damage estimation</vt:lpstr>
      <vt:lpstr>Screen design</vt:lpstr>
      <vt:lpstr>MQW shielding effect</vt:lpstr>
      <vt:lpstr>MBWA - MBWB Peak Dose profile</vt:lpstr>
      <vt:lpstr>PowerPoint Presentation</vt:lpstr>
      <vt:lpstr>Magnet damage with shielding point 3 and 7, W shielding peak dose scaling</vt:lpstr>
      <vt:lpstr>MQW Shielding strategy Bring the coil below 50 MGy, trying to get uniform and below that level (useless to have points at 10 MGy if your peak is at  50 MGy) </vt:lpstr>
      <vt:lpstr>PowerPoint Presentation</vt:lpstr>
      <vt:lpstr>PowerPoint Presentation</vt:lpstr>
      <vt:lpstr>Estimated MQW spacer damage with screens  (extrapolated red. factor 3)</vt:lpstr>
      <vt:lpstr>Conclusions I</vt:lpstr>
      <vt:lpstr>Conclusion II</vt:lpstr>
      <vt:lpstr>Conclusion III: actions</vt:lpstr>
      <vt:lpstr>Long version</vt:lpstr>
      <vt:lpstr>PowerPoint Presentation</vt:lpstr>
      <vt:lpstr>Dose evaluation process for each point</vt:lpstr>
      <vt:lpstr>Relationship dose vs. luminosity and point 7 vs. point 3</vt:lpstr>
      <vt:lpstr>PowerPoint Presentation</vt:lpstr>
      <vt:lpstr>Point 3 vs. point 7 </vt:lpstr>
      <vt:lpstr>PowerPoint Presentation</vt:lpstr>
      <vt:lpstr>Estimated dose point 3 and point 7</vt:lpstr>
      <vt:lpstr>PowerPoint Presentation</vt:lpstr>
      <vt:lpstr>PowerPoint Presentation</vt:lpstr>
      <vt:lpstr>Different scenarios agreed with M. Giovannozzi</vt:lpstr>
      <vt:lpstr>Power deposition</vt:lpstr>
      <vt:lpstr>Power deposition</vt:lpstr>
      <vt:lpstr>MQWA.E   Energy Deposition on various elements</vt:lpstr>
      <vt:lpstr>Peak power adiabatic (wrong) approximation in shielding</vt:lpstr>
      <vt:lpstr>Installation issues and planning</vt:lpstr>
      <vt:lpstr>Installation/planning/risks </vt:lpstr>
      <vt:lpstr>MBW</vt:lpstr>
      <vt:lpstr>MQW</vt:lpstr>
      <vt:lpstr>PowerPoint Presentation</vt:lpstr>
      <vt:lpstr>PowerPoint Presentation</vt:lpstr>
      <vt:lpstr>PowerPoint Presentation</vt:lpstr>
      <vt:lpstr>PowerPoint Presentation</vt:lpstr>
      <vt:lpstr>PowerPoint Presentation</vt:lpstr>
      <vt:lpstr>PowerPoint Presentation</vt:lpstr>
      <vt:lpstr>Electrical Properties Changes 2</vt:lpstr>
      <vt:lpstr>DGEBA considerations</vt:lpstr>
      <vt:lpstr>PROPOSALS I</vt:lpstr>
      <vt:lpstr>PROPOSALS II</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MQW</dc:title>
  <dc:creator>Paolo Fessia</dc:creator>
  <cp:lastModifiedBy>Paolo Fessia</cp:lastModifiedBy>
  <cp:revision>238</cp:revision>
  <cp:lastPrinted>2013-09-10T15:58:51Z</cp:lastPrinted>
  <dcterms:created xsi:type="dcterms:W3CDTF">2013-05-08T07:06:28Z</dcterms:created>
  <dcterms:modified xsi:type="dcterms:W3CDTF">2013-09-10T18:54:58Z</dcterms:modified>
</cp:coreProperties>
</file>