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71" r:id="rId4"/>
    <p:sldId id="277" r:id="rId5"/>
    <p:sldId id="278" r:id="rId6"/>
    <p:sldId id="279" r:id="rId7"/>
    <p:sldId id="27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FC3D"/>
    <a:srgbClr val="E71FCA"/>
    <a:srgbClr val="0DF3F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D467-2DED-432D-B7E8-14190F9BD015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16CA2-6FC4-4837-B49E-4253E2284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411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80717"/>
            <a:ext cx="7772400" cy="769441"/>
          </a:xfrm>
          <a:noFill/>
        </p:spPr>
        <p:txBody>
          <a:bodyPr wrap="square" rtlCol="0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4400" b="1" kern="12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8" name="Picture 2" descr="\\cern.ch\dfs\Users\a\aapollon\Desktop\thesis images\CERN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Rhodri Jones (BEMB 2/4/2012)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62025" y="1504950"/>
            <a:ext cx="7277100" cy="2406813"/>
          </a:xfrm>
        </p:spPr>
        <p:txBody>
          <a:bodyPr>
            <a:normAutofit/>
          </a:bodyPr>
          <a:lstStyle>
            <a:lvl1pPr>
              <a:defRPr lang="en-US" sz="40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9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\\cern.ch\dfs\Users\a\aapollon\Desktop\thesis images\CERNLOGO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055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fld id="{742AFEC6-65D6-4F2C-8740-31E4FFD76CD6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3250" y="65214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Rhodri Jones (BEMB 2/4/2012)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2"/>
            <a:ext cx="7772400" cy="1938992"/>
          </a:xfrm>
        </p:spPr>
        <p:txBody>
          <a:bodyPr/>
          <a:lstStyle/>
          <a:p>
            <a:r>
              <a:rPr lang="en-US" sz="6000" dirty="0" smtClean="0"/>
              <a:t>Beam Diagnostics</a:t>
            </a:r>
            <a:br>
              <a:rPr lang="en-US" sz="6000" dirty="0" smtClean="0"/>
            </a:br>
            <a:r>
              <a:rPr lang="en-US" sz="6000" dirty="0" smtClean="0"/>
              <a:t>PIC-US1-US2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7922" y="4217157"/>
            <a:ext cx="7465326" cy="19127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Rhodri Jones (BE/BI)</a:t>
            </a:r>
          </a:p>
          <a:p>
            <a:endParaRPr lang="en-US" dirty="0" smtClean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RLIUP </a:t>
            </a:r>
            <a:r>
              <a:rPr lang="en-US" dirty="0"/>
              <a:t>Preparation </a:t>
            </a:r>
            <a:r>
              <a:rPr lang="en-US" dirty="0" smtClean="0"/>
              <a:t>meeting</a:t>
            </a:r>
          </a:p>
          <a:p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September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06048" y="1219199"/>
            <a:ext cx="8953286" cy="525780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Current BI Work units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Cryogenic  BLMs for the Triplet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BLM </a:t>
            </a:r>
            <a:r>
              <a:rPr lang="en-US" dirty="0">
                <a:solidFill>
                  <a:srgbClr val="00B050"/>
                </a:solidFill>
              </a:rPr>
              <a:t>- </a:t>
            </a:r>
            <a:r>
              <a:rPr lang="en-US" dirty="0" smtClean="0">
                <a:solidFill>
                  <a:srgbClr val="00B050"/>
                </a:solidFill>
              </a:rPr>
              <a:t>Radiation </a:t>
            </a:r>
            <a:r>
              <a:rPr lang="en-US" dirty="0">
                <a:solidFill>
                  <a:srgbClr val="00B050"/>
                </a:solidFill>
              </a:rPr>
              <a:t>Hard Electronics (IR3 / IR7 / LSS</a:t>
            </a:r>
            <a:r>
              <a:rPr lang="en-US" dirty="0" smtClean="0">
                <a:solidFill>
                  <a:srgbClr val="00B050"/>
                </a:solidFill>
              </a:rPr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Fast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Wire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Scanners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New </a:t>
            </a:r>
            <a:r>
              <a:rPr lang="en-US" dirty="0"/>
              <a:t>BPMs Q1 to </a:t>
            </a:r>
            <a:r>
              <a:rPr lang="en-US" dirty="0" smtClean="0"/>
              <a:t>Q5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Luminosity Monitors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Diagnostics </a:t>
            </a:r>
            <a:r>
              <a:rPr lang="en-US" dirty="0"/>
              <a:t>for Crab </a:t>
            </a:r>
            <a:r>
              <a:rPr lang="en-US" dirty="0" smtClean="0"/>
              <a:t>Cavities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Upgrade </a:t>
            </a:r>
            <a:r>
              <a:rPr lang="en-US" dirty="0"/>
              <a:t>to Synchrotron Light </a:t>
            </a:r>
            <a:r>
              <a:rPr lang="en-US" dirty="0" smtClean="0"/>
              <a:t>Monitor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General R&amp;D (students &amp; fellows)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Halo Diagnostics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Beam Gas Vertex Detector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Second </a:t>
            </a:r>
            <a:r>
              <a:rPr lang="en-US" dirty="0" err="1"/>
              <a:t>Undulator</a:t>
            </a:r>
            <a:r>
              <a:rPr lang="en-US" dirty="0"/>
              <a:t> Per </a:t>
            </a:r>
            <a:r>
              <a:rPr lang="en-US" dirty="0" smtClean="0"/>
              <a:t>Beam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>
                <a:solidFill>
                  <a:srgbClr val="00B050"/>
                </a:solidFill>
              </a:rPr>
              <a:t>Long </a:t>
            </a:r>
            <a:r>
              <a:rPr lang="en-US" dirty="0">
                <a:solidFill>
                  <a:srgbClr val="00B050"/>
                </a:solidFill>
              </a:rPr>
              <a:t>Range Beam-Beam </a:t>
            </a:r>
            <a:r>
              <a:rPr lang="en-US" dirty="0" smtClean="0">
                <a:solidFill>
                  <a:srgbClr val="00B050"/>
                </a:solidFill>
              </a:rPr>
              <a:t>Compensator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 smtClean="0"/>
          </a:p>
        </p:txBody>
      </p:sp>
      <p:pic>
        <p:nvPicPr>
          <p:cNvPr id="12" name="Picture 2" descr="C:\Users\ojones\AppData\Local\Microsoft\Windows\Temporary Internet Files\Content.IE5\2QLC5SYO\MC9004400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" y="4657306"/>
            <a:ext cx="452995" cy="32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ojones\AppData\Local\Microsoft\Windows\Temporary Internet Files\Content.IE5\2QLC5SYO\MC9004400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" y="4344021"/>
            <a:ext cx="452995" cy="32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6993887" y="3141122"/>
            <a:ext cx="1180295" cy="369332"/>
            <a:chOff x="567267" y="6206065"/>
            <a:chExt cx="1180295" cy="369332"/>
          </a:xfrm>
        </p:grpSpPr>
        <p:sp>
          <p:nvSpPr>
            <p:cNvPr id="9" name="Rectangle 8"/>
            <p:cNvSpPr/>
            <p:nvPr/>
          </p:nvSpPr>
          <p:spPr>
            <a:xfrm>
              <a:off x="567267" y="6273800"/>
              <a:ext cx="279400" cy="220133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80530" y="6206065"/>
              <a:ext cx="8670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Started</a:t>
              </a:r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993887" y="3581390"/>
            <a:ext cx="2150113" cy="369332"/>
            <a:chOff x="567267" y="6206065"/>
            <a:chExt cx="2150113" cy="369332"/>
          </a:xfrm>
        </p:grpSpPr>
        <p:sp>
          <p:nvSpPr>
            <p:cNvPr id="18" name="Rectangle 17"/>
            <p:cNvSpPr/>
            <p:nvPr/>
          </p:nvSpPr>
          <p:spPr>
            <a:xfrm>
              <a:off x="567267" y="6273800"/>
              <a:ext cx="279400" cy="22013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80530" y="6206065"/>
              <a:ext cx="1836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Started under LIU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#1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2399" y="1041400"/>
            <a:ext cx="8881534" cy="5816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Cryogenic BLMs (1.7 MCHF)</a:t>
            </a:r>
          </a:p>
          <a:p>
            <a:pPr lvl="1"/>
            <a:r>
              <a:rPr lang="en-GB" dirty="0" smtClean="0"/>
              <a:t>Current configuration in LSS not suitable for HL-LHC</a:t>
            </a:r>
          </a:p>
          <a:p>
            <a:pPr lvl="2"/>
            <a:r>
              <a:rPr lang="en-GB" dirty="0"/>
              <a:t>C</a:t>
            </a:r>
            <a:r>
              <a:rPr lang="en-GB" dirty="0" smtClean="0"/>
              <a:t>annot distinguishing dangerous losses from </a:t>
            </a:r>
            <a:r>
              <a:rPr lang="en-GB" dirty="0"/>
              <a:t>collision </a:t>
            </a:r>
            <a:r>
              <a:rPr lang="en-GB" dirty="0" smtClean="0"/>
              <a:t>debris</a:t>
            </a:r>
          </a:p>
          <a:p>
            <a:pPr lvl="1"/>
            <a:r>
              <a:rPr lang="en-GB" dirty="0"/>
              <a:t>R</a:t>
            </a:r>
            <a:r>
              <a:rPr lang="en-GB" dirty="0" smtClean="0"/>
              <a:t>adiation </a:t>
            </a:r>
            <a:r>
              <a:rPr lang="en-GB" dirty="0"/>
              <a:t>detectors </a:t>
            </a:r>
            <a:r>
              <a:rPr lang="en-GB" dirty="0" smtClean="0"/>
              <a:t>being developed for cryogenic environment</a:t>
            </a:r>
          </a:p>
          <a:p>
            <a:pPr lvl="2"/>
            <a:r>
              <a:rPr lang="en-GB" dirty="0" smtClean="0"/>
              <a:t>Placed inside cryostat </a:t>
            </a:r>
            <a:r>
              <a:rPr lang="en-GB" dirty="0"/>
              <a:t>of the </a:t>
            </a:r>
            <a:r>
              <a:rPr lang="en-GB" dirty="0" smtClean="0"/>
              <a:t>new triplet magnets</a:t>
            </a:r>
          </a:p>
          <a:p>
            <a:pPr lvl="2"/>
            <a:r>
              <a:rPr lang="en-GB" dirty="0"/>
              <a:t>D</a:t>
            </a:r>
            <a:r>
              <a:rPr lang="en-GB" dirty="0" smtClean="0"/>
              <a:t>ose </a:t>
            </a:r>
            <a:r>
              <a:rPr lang="en-GB" dirty="0"/>
              <a:t>measured </a:t>
            </a:r>
            <a:r>
              <a:rPr lang="en-GB" dirty="0" smtClean="0"/>
              <a:t>more accurately represents correspond dose </a:t>
            </a:r>
            <a:r>
              <a:rPr lang="en-GB" dirty="0"/>
              <a:t>deposited in the </a:t>
            </a:r>
            <a:r>
              <a:rPr lang="en-GB" dirty="0" smtClean="0"/>
              <a:t>coils</a:t>
            </a:r>
          </a:p>
          <a:p>
            <a:pPr lvl="2"/>
            <a:r>
              <a:rPr lang="en-GB" dirty="0" smtClean="0"/>
              <a:t>Allows system </a:t>
            </a:r>
            <a:r>
              <a:rPr lang="en-GB" dirty="0"/>
              <a:t>to be used </a:t>
            </a:r>
            <a:r>
              <a:rPr lang="en-GB" dirty="0" smtClean="0"/>
              <a:t>to for quench </a:t>
            </a:r>
            <a:r>
              <a:rPr lang="en-GB" dirty="0"/>
              <a:t>or </a:t>
            </a:r>
            <a:r>
              <a:rPr lang="en-GB" dirty="0" smtClean="0"/>
              <a:t>damage prevention</a:t>
            </a:r>
          </a:p>
          <a:p>
            <a:pPr marL="914400" lvl="2" indent="0">
              <a:buNone/>
            </a:pPr>
            <a:endParaRPr lang="en-GB" sz="1100" dirty="0" smtClean="0"/>
          </a:p>
          <a:p>
            <a:r>
              <a:rPr lang="en-GB" dirty="0" smtClean="0"/>
              <a:t>Radiation Hard Electronics - IR3/IR7/LSS (0.6 MCHF)</a:t>
            </a:r>
          </a:p>
          <a:p>
            <a:pPr lvl="1"/>
            <a:r>
              <a:rPr lang="en-GB" dirty="0"/>
              <a:t>Q</a:t>
            </a:r>
            <a:r>
              <a:rPr lang="en-GB" dirty="0" smtClean="0"/>
              <a:t>uench </a:t>
            </a:r>
            <a:r>
              <a:rPr lang="en-GB" dirty="0"/>
              <a:t>levels </a:t>
            </a:r>
            <a:r>
              <a:rPr lang="en-GB" dirty="0" smtClean="0"/>
              <a:t>for </a:t>
            </a:r>
            <a:r>
              <a:rPr lang="en-GB" dirty="0"/>
              <a:t>7TeV </a:t>
            </a:r>
            <a:r>
              <a:rPr lang="en-GB" dirty="0" smtClean="0"/>
              <a:t>close </a:t>
            </a:r>
            <a:r>
              <a:rPr lang="en-GB" dirty="0"/>
              <a:t>to </a:t>
            </a:r>
            <a:r>
              <a:rPr lang="en-GB" dirty="0" smtClean="0"/>
              <a:t>noise </a:t>
            </a:r>
            <a:r>
              <a:rPr lang="en-GB" dirty="0"/>
              <a:t>level of the acquisition </a:t>
            </a:r>
            <a:r>
              <a:rPr lang="en-GB" dirty="0" smtClean="0"/>
              <a:t>system</a:t>
            </a:r>
          </a:p>
          <a:p>
            <a:pPr lvl="2"/>
            <a:r>
              <a:rPr lang="en-GB" dirty="0" smtClean="0"/>
              <a:t>Mainly due to long cables from detectors </a:t>
            </a:r>
            <a:r>
              <a:rPr lang="en-GB" dirty="0"/>
              <a:t>to </a:t>
            </a:r>
            <a:r>
              <a:rPr lang="en-GB" dirty="0" smtClean="0"/>
              <a:t>front-end electronics</a:t>
            </a:r>
          </a:p>
          <a:p>
            <a:pPr lvl="1"/>
            <a:r>
              <a:rPr lang="en-GB" dirty="0" smtClean="0"/>
              <a:t>Development started </a:t>
            </a:r>
            <a:r>
              <a:rPr lang="en-GB" dirty="0"/>
              <a:t>to implement this electronics in a radiation hard Application Specific Integrated Circuit (ASIC</a:t>
            </a:r>
            <a:r>
              <a:rPr lang="en-GB" dirty="0" smtClean="0"/>
              <a:t>) to remove this limitation</a:t>
            </a:r>
          </a:p>
          <a:p>
            <a:pPr lvl="1"/>
            <a:endParaRPr lang="en-GB" sz="1300" dirty="0"/>
          </a:p>
          <a:p>
            <a:r>
              <a:rPr lang="en-GB" dirty="0"/>
              <a:t>New BPMs Q1 to Q5 (</a:t>
            </a:r>
            <a:r>
              <a:rPr lang="en-GB" dirty="0" smtClean="0"/>
              <a:t>1.2 MCHF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New design required for new triplet layout</a:t>
            </a:r>
          </a:p>
          <a:p>
            <a:pPr lvl="1"/>
            <a:r>
              <a:rPr lang="en-GB" dirty="0"/>
              <a:t>Linked to any change in </a:t>
            </a:r>
            <a:r>
              <a:rPr lang="en-GB" dirty="0" smtClean="0"/>
              <a:t>triplet</a:t>
            </a:r>
          </a:p>
          <a:p>
            <a:pPr lvl="1"/>
            <a:endParaRPr lang="en-GB" sz="1300" dirty="0" smtClean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581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 #2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2399" y="1075264"/>
            <a:ext cx="8881534" cy="553720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Fast Wire Scanners (0.6 MCHF)</a:t>
            </a:r>
          </a:p>
          <a:p>
            <a:pPr lvl="1"/>
            <a:r>
              <a:rPr lang="en-GB" dirty="0" smtClean="0"/>
              <a:t>Would allow average </a:t>
            </a:r>
            <a:r>
              <a:rPr lang="en-GB" dirty="0" err="1" smtClean="0"/>
              <a:t>emittance</a:t>
            </a:r>
            <a:r>
              <a:rPr lang="en-GB" dirty="0" smtClean="0"/>
              <a:t> measurement of every batch at injection</a:t>
            </a:r>
          </a:p>
          <a:p>
            <a:pPr lvl="2"/>
            <a:r>
              <a:rPr lang="en-GB" dirty="0" smtClean="0"/>
              <a:t>Currently limited to first 2 batches injected</a:t>
            </a:r>
          </a:p>
          <a:p>
            <a:pPr lvl="1"/>
            <a:r>
              <a:rPr lang="en-GB" dirty="0" smtClean="0"/>
              <a:t>Prototype for LS2 &amp; full installation for LS3</a:t>
            </a:r>
          </a:p>
          <a:p>
            <a:pPr lvl="8"/>
            <a:endParaRPr lang="en-GB" dirty="0" smtClean="0"/>
          </a:p>
          <a:p>
            <a:r>
              <a:rPr lang="en-GB" dirty="0" smtClean="0"/>
              <a:t>Upgrade to Synchrotron Light Monitor (0.4 MCHF)</a:t>
            </a:r>
          </a:p>
          <a:p>
            <a:pPr lvl="1"/>
            <a:r>
              <a:rPr lang="en-GB" dirty="0" smtClean="0"/>
              <a:t>Interlocked abort gap monitor</a:t>
            </a:r>
          </a:p>
          <a:p>
            <a:pPr lvl="1"/>
            <a:r>
              <a:rPr lang="en-GB" dirty="0" smtClean="0"/>
              <a:t>Prototype for LS2 full installation LS3</a:t>
            </a:r>
          </a:p>
          <a:p>
            <a:pPr lvl="7"/>
            <a:endParaRPr lang="en-GB" dirty="0" smtClean="0"/>
          </a:p>
          <a:p>
            <a:r>
              <a:rPr lang="en-GB" dirty="0" smtClean="0"/>
              <a:t>New Wideband Pick-ups for Instability Monitoring </a:t>
            </a:r>
            <a:r>
              <a:rPr lang="en-GB" dirty="0"/>
              <a:t>(</a:t>
            </a:r>
            <a:r>
              <a:rPr lang="en-GB" dirty="0" smtClean="0"/>
              <a:t>0.2 </a:t>
            </a:r>
            <a:r>
              <a:rPr lang="en-GB" dirty="0"/>
              <a:t>MCHF)</a:t>
            </a:r>
          </a:p>
          <a:p>
            <a:pPr lvl="1"/>
            <a:r>
              <a:rPr lang="en-GB" dirty="0" smtClean="0"/>
              <a:t>Prototyping phase for crab cavity diagnostics</a:t>
            </a:r>
            <a:endParaRPr lang="en-GB" dirty="0"/>
          </a:p>
          <a:p>
            <a:pPr marL="3200400" lvl="7" indent="0">
              <a:buNone/>
            </a:pPr>
            <a:endParaRPr lang="en-GB" dirty="0" smtClean="0"/>
          </a:p>
          <a:p>
            <a:r>
              <a:rPr lang="en-US" dirty="0"/>
              <a:t>Long Range Beam-Beam Compensator</a:t>
            </a:r>
            <a:r>
              <a:rPr lang="en-GB" dirty="0" smtClean="0"/>
              <a:t> Prototype (1 MCHF)</a:t>
            </a:r>
          </a:p>
          <a:p>
            <a:pPr lvl="1"/>
            <a:r>
              <a:rPr lang="en-GB" dirty="0" smtClean="0"/>
              <a:t>On-going with installation foreseen between LS1 and LS2</a:t>
            </a:r>
          </a:p>
          <a:p>
            <a:pPr lvl="5"/>
            <a:endParaRPr lang="en-GB" dirty="0" smtClean="0"/>
          </a:p>
          <a:p>
            <a:r>
              <a:rPr lang="en-GB" dirty="0" smtClean="0"/>
              <a:t>Beam Gas Vertex Detector – BGV</a:t>
            </a:r>
            <a:r>
              <a:rPr lang="en-GB" dirty="0"/>
              <a:t> </a:t>
            </a:r>
            <a:r>
              <a:rPr lang="en-GB" dirty="0" smtClean="0"/>
              <a:t>(200kCHF proto + Final)</a:t>
            </a:r>
          </a:p>
          <a:p>
            <a:pPr lvl="1"/>
            <a:r>
              <a:rPr lang="en-GB" dirty="0" smtClean="0"/>
              <a:t>Prototype underway for installation during/after LS1</a:t>
            </a:r>
          </a:p>
          <a:p>
            <a:pPr lvl="1"/>
            <a:r>
              <a:rPr lang="en-GB" dirty="0" smtClean="0"/>
              <a:t>Full system would significantly enhance </a:t>
            </a:r>
            <a:r>
              <a:rPr lang="en-GB" dirty="0" err="1" smtClean="0"/>
              <a:t>emittance</a:t>
            </a:r>
            <a:r>
              <a:rPr lang="en-GB" dirty="0" smtClean="0"/>
              <a:t> measurement capabilities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2" descr="C:\Users\ojones\AppData\Local\Microsoft\Windows\Temporary Internet Files\Content.IE5\2QLC5SYO\MC9004400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471" y="5492900"/>
            <a:ext cx="701552" cy="49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88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52399" y="1075263"/>
            <a:ext cx="8881534" cy="383793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Luminosity Monitors (0.8 MCHF)</a:t>
            </a:r>
          </a:p>
          <a:p>
            <a:pPr lvl="1"/>
            <a:r>
              <a:rPr lang="en-GB" dirty="0"/>
              <a:t>New design required for new TAN Layout</a:t>
            </a:r>
          </a:p>
          <a:p>
            <a:pPr lvl="1"/>
            <a:r>
              <a:rPr lang="en-GB" dirty="0"/>
              <a:t>Linked to any change in TAN</a:t>
            </a:r>
          </a:p>
          <a:p>
            <a:endParaRPr lang="en-US" dirty="0" smtClean="0"/>
          </a:p>
          <a:p>
            <a:r>
              <a:rPr lang="en-US" dirty="0" smtClean="0"/>
              <a:t>Long </a:t>
            </a:r>
            <a:r>
              <a:rPr lang="en-US" dirty="0"/>
              <a:t>Range Beam-Beam </a:t>
            </a:r>
            <a:r>
              <a:rPr lang="en-US" dirty="0" smtClean="0"/>
              <a:t>Compensator </a:t>
            </a:r>
            <a:r>
              <a:rPr lang="en-GB" dirty="0" smtClean="0"/>
              <a:t>(4 MCHF</a:t>
            </a:r>
            <a:r>
              <a:rPr lang="en-GB" dirty="0"/>
              <a:t>)</a:t>
            </a:r>
          </a:p>
          <a:p>
            <a:pPr lvl="1"/>
            <a:r>
              <a:rPr lang="en-GB" dirty="0" smtClean="0"/>
              <a:t>Design, production &amp; </a:t>
            </a:r>
            <a:r>
              <a:rPr lang="en-GB" dirty="0"/>
              <a:t>i</a:t>
            </a:r>
            <a:r>
              <a:rPr lang="en-GB" dirty="0" smtClean="0"/>
              <a:t>nstallation of final system</a:t>
            </a:r>
            <a:endParaRPr lang="en-GB" dirty="0"/>
          </a:p>
          <a:p>
            <a:pPr lvl="1"/>
            <a:r>
              <a:rPr lang="en-US" dirty="0" smtClean="0"/>
              <a:t>US1 </a:t>
            </a:r>
            <a:r>
              <a:rPr lang="en-US" dirty="0"/>
              <a:t>or </a:t>
            </a:r>
            <a:r>
              <a:rPr lang="en-US" dirty="0" smtClean="0"/>
              <a:t>US2?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eeds </a:t>
            </a:r>
            <a:r>
              <a:rPr lang="en-US" dirty="0"/>
              <a:t>input from </a:t>
            </a:r>
            <a:r>
              <a:rPr lang="en-US" dirty="0" smtClean="0"/>
              <a:t>ABP</a:t>
            </a:r>
          </a:p>
          <a:p>
            <a:pPr lvl="5"/>
            <a:endParaRPr lang="en-GB" dirty="0" smtClean="0"/>
          </a:p>
          <a:p>
            <a:r>
              <a:rPr lang="en-GB" dirty="0" smtClean="0"/>
              <a:t>Halo Diagnostics (0.5 MCHF)</a:t>
            </a:r>
          </a:p>
          <a:p>
            <a:pPr lvl="1"/>
            <a:r>
              <a:rPr lang="en-GB" dirty="0" smtClean="0"/>
              <a:t>Required for </a:t>
            </a:r>
            <a:r>
              <a:rPr lang="en-US" dirty="0"/>
              <a:t>Long Range Beam-Beam Compensator </a:t>
            </a:r>
            <a:r>
              <a:rPr lang="en-US" dirty="0" smtClean="0"/>
              <a:t>&amp; Hollow e-Beam Lens</a:t>
            </a:r>
            <a:endParaRPr lang="en-GB" dirty="0" smtClean="0"/>
          </a:p>
          <a:p>
            <a:pPr lvl="1"/>
            <a:endParaRPr lang="en-GB" dirty="0" smtClean="0"/>
          </a:p>
          <a:p>
            <a:pPr lvl="8"/>
            <a:endParaRPr lang="en-GB" dirty="0"/>
          </a:p>
          <a:p>
            <a:pPr lvl="1"/>
            <a:endParaRPr lang="en-GB" dirty="0" smtClean="0"/>
          </a:p>
          <a:p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2" descr="C:\Users\ojones\AppData\Local\Microsoft\Windows\Temporary Internet Files\Content.IE5\2QLC5SYO\MC90044003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651" y="3965159"/>
            <a:ext cx="701552" cy="49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40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60866" y="1337729"/>
            <a:ext cx="8881534" cy="343898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</a:t>
            </a:r>
            <a:r>
              <a:rPr lang="en-US" dirty="0" smtClean="0"/>
              <a:t>iagnostics for Crab Cavities </a:t>
            </a:r>
            <a:r>
              <a:rPr lang="en-GB" dirty="0" smtClean="0"/>
              <a:t>(1.2 MCHF</a:t>
            </a:r>
            <a:r>
              <a:rPr lang="en-GB" dirty="0"/>
              <a:t>)</a:t>
            </a:r>
          </a:p>
          <a:p>
            <a:pPr lvl="1"/>
            <a:r>
              <a:rPr lang="en-GB" dirty="0" smtClean="0"/>
              <a:t>Additional wideband pick-ups in the LSS</a:t>
            </a:r>
          </a:p>
          <a:p>
            <a:pPr lvl="1"/>
            <a:r>
              <a:rPr lang="en-GB" dirty="0" smtClean="0"/>
              <a:t>Streak Camera diagnostic system</a:t>
            </a:r>
          </a:p>
          <a:p>
            <a:pPr lvl="1"/>
            <a:endParaRPr lang="en-GB" dirty="0" smtClean="0"/>
          </a:p>
          <a:p>
            <a:r>
              <a:rPr lang="en-GB" dirty="0"/>
              <a:t>Upgrade to Synchrotron Light Monitor </a:t>
            </a:r>
            <a:r>
              <a:rPr lang="en-GB" dirty="0" smtClean="0"/>
              <a:t>(0.8 MCHF)</a:t>
            </a:r>
          </a:p>
          <a:p>
            <a:pPr lvl="1"/>
            <a:r>
              <a:rPr lang="en-GB" dirty="0" smtClean="0"/>
              <a:t>Linked to streak camera installation</a:t>
            </a:r>
          </a:p>
          <a:p>
            <a:pPr lvl="2"/>
            <a:r>
              <a:rPr lang="en-GB" dirty="0" smtClean="0"/>
              <a:t>New light extraction system</a:t>
            </a:r>
          </a:p>
          <a:p>
            <a:pPr lvl="2"/>
            <a:r>
              <a:rPr lang="en-GB" dirty="0" smtClean="0"/>
              <a:t>New optical dark room in UA43/47</a:t>
            </a:r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514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06048" y="1041400"/>
            <a:ext cx="8953286" cy="566420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PIC </a:t>
            </a:r>
            <a:r>
              <a:rPr lang="en-US" dirty="0" smtClean="0"/>
              <a:t>(</a:t>
            </a:r>
            <a:r>
              <a:rPr lang="en-US" dirty="0"/>
              <a:t>6</a:t>
            </a:r>
            <a:r>
              <a:rPr lang="en-US" dirty="0" smtClean="0"/>
              <a:t>.7 </a:t>
            </a:r>
            <a:r>
              <a:rPr lang="en-US" dirty="0" smtClean="0"/>
              <a:t>MCHF + BGV)</a:t>
            </a:r>
          </a:p>
          <a:p>
            <a:pPr lvl="1"/>
            <a:r>
              <a:rPr lang="en-US" dirty="0" smtClean="0"/>
              <a:t>Cryogenic  </a:t>
            </a:r>
            <a:r>
              <a:rPr lang="en-US" dirty="0"/>
              <a:t>BLMs for the </a:t>
            </a:r>
            <a:r>
              <a:rPr lang="en-US" dirty="0" smtClean="0"/>
              <a:t>Triplet &amp; Radiation </a:t>
            </a:r>
            <a:r>
              <a:rPr lang="en-US" dirty="0"/>
              <a:t>Hard Electronics (IR3 / IR7 / </a:t>
            </a:r>
            <a:r>
              <a:rPr lang="en-US" dirty="0" smtClean="0"/>
              <a:t>LSS)</a:t>
            </a:r>
          </a:p>
          <a:p>
            <a:pPr lvl="1"/>
            <a:r>
              <a:rPr lang="en-US" dirty="0"/>
              <a:t>New BPMs Q1 to Q5</a:t>
            </a:r>
          </a:p>
          <a:p>
            <a:pPr lvl="1"/>
            <a:r>
              <a:rPr lang="en-US" dirty="0" smtClean="0"/>
              <a:t>Fast </a:t>
            </a:r>
            <a:r>
              <a:rPr lang="en-US" dirty="0"/>
              <a:t>Wire </a:t>
            </a:r>
            <a:r>
              <a:rPr lang="en-US" dirty="0" smtClean="0"/>
              <a:t>Scanners</a:t>
            </a:r>
          </a:p>
          <a:p>
            <a:pPr lvl="1"/>
            <a:r>
              <a:rPr lang="en-US" dirty="0" smtClean="0"/>
              <a:t>Beam </a:t>
            </a:r>
            <a:r>
              <a:rPr lang="en-US" dirty="0"/>
              <a:t>Gas Vertex </a:t>
            </a:r>
            <a:r>
              <a:rPr lang="en-US" dirty="0" smtClean="0"/>
              <a:t>Detector</a:t>
            </a:r>
          </a:p>
          <a:p>
            <a:pPr lvl="1"/>
            <a:r>
              <a:rPr lang="en-US" dirty="0"/>
              <a:t>Upgrade to Synchrotron Light </a:t>
            </a:r>
            <a:r>
              <a:rPr lang="en-US" dirty="0" smtClean="0"/>
              <a:t>Monitor (Abort Gap diagnostics)</a:t>
            </a:r>
          </a:p>
          <a:p>
            <a:pPr lvl="1"/>
            <a:r>
              <a:rPr lang="en-US" dirty="0" smtClean="0"/>
              <a:t>BBLR Prototype</a:t>
            </a:r>
          </a:p>
          <a:p>
            <a:pPr lvl="1"/>
            <a:r>
              <a:rPr lang="en-US" dirty="0" smtClean="0"/>
              <a:t>R&amp;D (students &amp; fellows)</a:t>
            </a:r>
          </a:p>
          <a:p>
            <a:pPr lvl="1"/>
            <a:endParaRPr lang="en-US" sz="1500" dirty="0" smtClean="0"/>
          </a:p>
          <a:p>
            <a:r>
              <a:rPr lang="en-US" dirty="0" smtClean="0"/>
              <a:t>US1 </a:t>
            </a:r>
            <a:r>
              <a:rPr lang="en-US" dirty="0" smtClean="0"/>
              <a:t>(</a:t>
            </a:r>
            <a:r>
              <a:rPr lang="en-US" dirty="0"/>
              <a:t>6</a:t>
            </a:r>
            <a:r>
              <a:rPr lang="en-US" dirty="0" smtClean="0"/>
              <a:t>.3 </a:t>
            </a:r>
            <a:r>
              <a:rPr lang="en-US" dirty="0" smtClean="0"/>
              <a:t>MCHF)</a:t>
            </a:r>
          </a:p>
          <a:p>
            <a:pPr lvl="1"/>
            <a:r>
              <a:rPr lang="en-US" dirty="0"/>
              <a:t>Luminosity Monitors</a:t>
            </a:r>
          </a:p>
          <a:p>
            <a:pPr lvl="1"/>
            <a:r>
              <a:rPr lang="en-US" dirty="0" smtClean="0"/>
              <a:t>Long </a:t>
            </a:r>
            <a:r>
              <a:rPr lang="en-US" dirty="0"/>
              <a:t>Range Beam-Beam Compensator (US1 or US2? – needs input from ABP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Halo Diagnostics</a:t>
            </a:r>
          </a:p>
          <a:p>
            <a:pPr lvl="1"/>
            <a:r>
              <a:rPr lang="en-US" dirty="0"/>
              <a:t>R&amp;D (students &amp; fellows</a:t>
            </a:r>
            <a:r>
              <a:rPr lang="en-US" dirty="0" smtClean="0"/>
              <a:t>)</a:t>
            </a:r>
          </a:p>
          <a:p>
            <a:pPr lvl="1"/>
            <a:endParaRPr lang="en-US" sz="1700" dirty="0" smtClean="0"/>
          </a:p>
          <a:p>
            <a:r>
              <a:rPr lang="en-US" dirty="0" smtClean="0"/>
              <a:t>US2 (3 MCHF)</a:t>
            </a:r>
          </a:p>
          <a:p>
            <a:pPr lvl="1"/>
            <a:r>
              <a:rPr lang="en-US" dirty="0"/>
              <a:t>Diagnostics for Crab Cavities (Assuming these are US2)</a:t>
            </a:r>
          </a:p>
          <a:p>
            <a:pPr lvl="1"/>
            <a:r>
              <a:rPr lang="en-US" dirty="0" smtClean="0"/>
              <a:t>Upgrade </a:t>
            </a:r>
            <a:r>
              <a:rPr lang="en-US" dirty="0"/>
              <a:t>to Synchrotron Light Monitor </a:t>
            </a:r>
            <a:r>
              <a:rPr lang="en-US" dirty="0" smtClean="0"/>
              <a:t>(New optical hutch linked to crab cavity diagnostics)</a:t>
            </a:r>
          </a:p>
          <a:p>
            <a:pPr lvl="1"/>
            <a:r>
              <a:rPr lang="en-US" dirty="0"/>
              <a:t>R&amp;D (students &amp; fellows</a:t>
            </a:r>
            <a:r>
              <a:rPr lang="en-US" dirty="0" smtClean="0"/>
              <a:t>)</a:t>
            </a:r>
          </a:p>
          <a:p>
            <a:pPr lvl="1"/>
            <a:endParaRPr lang="en-US" sz="1700" dirty="0" smtClean="0"/>
          </a:p>
          <a:p>
            <a:r>
              <a:rPr lang="en-US" dirty="0" smtClean="0"/>
              <a:t>Second </a:t>
            </a:r>
            <a:r>
              <a:rPr lang="en-US" dirty="0" err="1"/>
              <a:t>Undulator</a:t>
            </a:r>
            <a:r>
              <a:rPr lang="en-US" dirty="0"/>
              <a:t> Per </a:t>
            </a:r>
            <a:r>
              <a:rPr lang="en-US" dirty="0" smtClean="0"/>
              <a:t>Beam (1.7 MCHF)</a:t>
            </a:r>
            <a:endParaRPr lang="en-US" dirty="0"/>
          </a:p>
          <a:p>
            <a:pPr lvl="1"/>
            <a:r>
              <a:rPr lang="en-US" dirty="0" smtClean="0"/>
              <a:t>Not thought to be required – maybe for the SPS!</a:t>
            </a:r>
          </a:p>
          <a:p>
            <a:pPr lvl="1"/>
            <a:r>
              <a:rPr lang="en-US" dirty="0" smtClean="0"/>
              <a:t>Only required for measurement of single ion bunches at injection</a:t>
            </a:r>
          </a:p>
        </p:txBody>
      </p:sp>
    </p:spTree>
    <p:extLst>
      <p:ext uri="{BB962C8B-B14F-4D97-AF65-F5344CB8AC3E}">
        <p14:creationId xmlns:p14="http://schemas.microsoft.com/office/powerpoint/2010/main" val="234363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39373</TotalTime>
  <Words>586</Words>
  <Application>Microsoft Office PowerPoint</Application>
  <PresentationFormat>On-screen Show (4:3)</PresentationFormat>
  <Paragraphs>126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Theme1</vt:lpstr>
      <vt:lpstr>Beam Diagnostics PIC-US1-US2</vt:lpstr>
      <vt:lpstr>Introduction</vt:lpstr>
      <vt:lpstr>PIC #1</vt:lpstr>
      <vt:lpstr>PIC #2</vt:lpstr>
      <vt:lpstr>US1</vt:lpstr>
      <vt:lpstr>US2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Rhodri Jones</cp:lastModifiedBy>
  <cp:revision>2460</cp:revision>
  <dcterms:created xsi:type="dcterms:W3CDTF">2011-12-08T17:41:14Z</dcterms:created>
  <dcterms:modified xsi:type="dcterms:W3CDTF">2013-09-11T13:56:20Z</dcterms:modified>
</cp:coreProperties>
</file>