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1"/>
  </p:sldMasterIdLst>
  <p:notesMasterIdLst>
    <p:notesMasterId r:id="rId10"/>
  </p:notesMasterIdLst>
  <p:handoutMasterIdLst>
    <p:handoutMasterId r:id="rId11"/>
  </p:handoutMasterIdLst>
  <p:sldIdLst>
    <p:sldId id="1081" r:id="rId2"/>
    <p:sldId id="1117" r:id="rId3"/>
    <p:sldId id="1118" r:id="rId4"/>
    <p:sldId id="1119" r:id="rId5"/>
    <p:sldId id="1120" r:id="rId6"/>
    <p:sldId id="1121" r:id="rId7"/>
    <p:sldId id="1122" r:id="rId8"/>
    <p:sldId id="112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51" autoAdjust="0"/>
    <p:restoredTop sz="97335" autoAdjust="0"/>
  </p:normalViewPr>
  <p:slideViewPr>
    <p:cSldViewPr>
      <p:cViewPr>
        <p:scale>
          <a:sx n="100" d="100"/>
          <a:sy n="100" d="100"/>
        </p:scale>
        <p:origin x="-728" y="-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8/14/13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8/14/13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38D74-FF41-6E47-86DF-2DE44DE5AF9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871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</a:t>
            </a:r>
            <a:endParaRPr lang="en-GB" sz="12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5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7707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8653724" y="6556374"/>
            <a:ext cx="44532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fld id="{98740707-4896-3541-B69B-1FB0C3F1CFA4}" type="slidenum">
              <a:rPr lang="en-US" sz="150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500" b="1" dirty="0">
              <a:solidFill>
                <a:srgbClr val="006633"/>
              </a:solidFill>
              <a:latin typeface="Garamond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791199" y="6553200"/>
            <a:ext cx="280806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BE-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ABP CERN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0" y="6556375"/>
            <a:ext cx="60960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2nd RLIUP Preparation 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meeting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August 2013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4875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0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Parameters given by LIU for US1 and US2</a:t>
            </a:r>
            <a:endParaRPr lang="en-US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8653724" y="6556374"/>
            <a:ext cx="44532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fld id="{98740707-4896-3541-B69B-1FB0C3F1CFA4}" type="slidenum">
              <a:rPr lang="en-US" sz="150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pPr algn="r" defTabSz="457200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500" b="1" dirty="0">
              <a:solidFill>
                <a:srgbClr val="006633"/>
              </a:solidFill>
              <a:latin typeface="Garamond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91199" y="6553200"/>
            <a:ext cx="280806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BE-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ABP CERN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298194" y="4343400"/>
            <a:ext cx="6779006" cy="9144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Following discussions with 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Simone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Gilardoni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Gianluigi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Arduini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Stephane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Fartoukh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Steffano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Redaelli</a:t>
            </a:r>
            <a:r>
              <a:rPr lang="en-US" i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i="1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and John Jowett</a:t>
            </a:r>
            <a:endParaRPr lang="en-US" i="1" kern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6556375"/>
            <a:ext cx="60960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2nd RLIUP Preparation 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meeting 14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August 2013</a:t>
            </a:r>
            <a:endParaRPr lang="en-US" sz="1500" dirty="0">
              <a:solidFill>
                <a:srgbClr val="006633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427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914400"/>
          </a:xfrm>
        </p:spPr>
        <p:txBody>
          <a:bodyPr/>
          <a:lstStyle/>
          <a:p>
            <a:r>
              <a:rPr lang="en-US" u="sng" dirty="0" smtClean="0"/>
              <a:t>Simone’s Table:</a:t>
            </a:r>
            <a:endParaRPr lang="en-US" u="sng" dirty="0"/>
          </a:p>
        </p:txBody>
      </p:sp>
      <p:pic>
        <p:nvPicPr>
          <p:cNvPr id="8" name="Picture 7" descr="PastedGraphic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21437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" y="3898900"/>
            <a:ext cx="910753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BCBMS </a:t>
            </a:r>
            <a:r>
              <a:rPr lang="en-US" sz="2000" dirty="0" smtClean="0">
                <a:sym typeface="Wingdings"/>
              </a:rPr>
              <a:t> 2592 bunches for trains of 48 bunches</a:t>
            </a:r>
          </a:p>
          <a:p>
            <a:r>
              <a:rPr lang="en-US" sz="2000" dirty="0" smtClean="0">
                <a:sym typeface="Wingdings"/>
              </a:rPr>
              <a:t>		following presentation by John Jowett @ LIU Technical meeting</a:t>
            </a:r>
          </a:p>
          <a:p>
            <a:r>
              <a:rPr lang="en-US" sz="2000" dirty="0" smtClean="0">
                <a:sym typeface="Wingdings"/>
              </a:rPr>
              <a:t>				and Christian </a:t>
            </a:r>
            <a:r>
              <a:rPr lang="en-US" sz="2000" dirty="0" err="1" smtClean="0">
                <a:sym typeface="Wingdings"/>
              </a:rPr>
              <a:t>Carli’s</a:t>
            </a:r>
            <a:r>
              <a:rPr lang="en-US" sz="2000" dirty="0" smtClean="0">
                <a:sym typeface="Wingdings"/>
              </a:rPr>
              <a:t> Chamonix 2011 presentations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Second but last Line refers to SPS LLRF upgrade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Last line refers to SPS upgrade with RF Power upgrade [ca. 25MCHF]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08652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u="sng" dirty="0" smtClean="0"/>
              <a:t>General HL-LHC Assumptions for US1: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-New triplet magnets </a:t>
            </a:r>
            <a:r>
              <a:rPr lang="en-US" sz="2000" dirty="0" smtClean="0"/>
              <a:t>(PIC) -</a:t>
            </a:r>
            <a:r>
              <a:rPr lang="en-US" sz="2000" dirty="0"/>
              <a:t>&gt; smaller then nominal beta* reach</a:t>
            </a:r>
          </a:p>
          <a:p>
            <a:r>
              <a:rPr lang="en-US" sz="2000" dirty="0"/>
              <a:t>-No new magnets or movements in the matching section </a:t>
            </a:r>
            <a:r>
              <a:rPr lang="en-US" sz="2000" dirty="0" smtClean="0"/>
              <a:t>(we </a:t>
            </a:r>
            <a:r>
              <a:rPr lang="en-US" sz="2000" dirty="0"/>
              <a:t>still </a:t>
            </a:r>
            <a:r>
              <a:rPr lang="en-US" sz="2000" dirty="0" smtClean="0"/>
              <a:t>need </a:t>
            </a:r>
            <a:r>
              <a:rPr lang="en-US" sz="2000" dirty="0"/>
              <a:t>confirmation </a:t>
            </a:r>
            <a:r>
              <a:rPr lang="en-US" sz="2000" dirty="0" smtClean="0"/>
              <a:t>for </a:t>
            </a:r>
            <a:r>
              <a:rPr lang="en-US" sz="2000" dirty="0"/>
              <a:t>minimum </a:t>
            </a:r>
            <a:r>
              <a:rPr lang="en-US" sz="2000" dirty="0" smtClean="0">
                <a:latin typeface="Symbol" charset="2"/>
                <a:cs typeface="Symbol" charset="2"/>
              </a:rPr>
              <a:t>b</a:t>
            </a:r>
            <a:r>
              <a:rPr lang="en-US" sz="2000" dirty="0" smtClean="0"/>
              <a:t>* </a:t>
            </a:r>
            <a:r>
              <a:rPr lang="en-US" sz="2000" dirty="0"/>
              <a:t>reach for round and flat beam operation)</a:t>
            </a:r>
          </a:p>
          <a:p>
            <a:r>
              <a:rPr lang="en-US" sz="2000" dirty="0"/>
              <a:t>-No Crab </a:t>
            </a:r>
            <a:r>
              <a:rPr lang="en-US" sz="2000" dirty="0" smtClean="0"/>
              <a:t>Cavities for US1</a:t>
            </a:r>
            <a:endParaRPr lang="en-US" sz="2000" dirty="0"/>
          </a:p>
          <a:p>
            <a:r>
              <a:rPr lang="en-US" sz="2000" dirty="0"/>
              <a:t>-Long Range Beam-Beam wire compensators at a position of ca. 10 sigma resulting in a required beam separation of 10 sigma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800000"/>
                </a:solidFill>
              </a:rPr>
              <a:t>question was raised why we assume LRBB wires for US1 but not for US2</a:t>
            </a:r>
            <a:r>
              <a:rPr lang="en-US" sz="2000" dirty="0" smtClean="0"/>
              <a:t>).</a:t>
            </a:r>
          </a:p>
          <a:p>
            <a:r>
              <a:rPr lang="en-US" sz="2000" dirty="0"/>
              <a:t>-160 days of operation for physics </a:t>
            </a:r>
            <a:r>
              <a:rPr lang="en-US" sz="2000" dirty="0" smtClean="0"/>
              <a:t>production; </a:t>
            </a:r>
            <a:r>
              <a:rPr lang="en-US" sz="2000" dirty="0"/>
              <a:t>-Beam energy = 6.5 </a:t>
            </a:r>
            <a:r>
              <a:rPr lang="en-US" sz="2000" dirty="0" err="1" smtClean="0"/>
              <a:t>TeV</a:t>
            </a:r>
            <a:endParaRPr lang="en-US" sz="2000" dirty="0"/>
          </a:p>
          <a:p>
            <a:r>
              <a:rPr lang="en-US" sz="2000" dirty="0"/>
              <a:t>-25ns scheme using BCMS -&gt; 2593 bunches</a:t>
            </a:r>
          </a:p>
          <a:p>
            <a:r>
              <a:rPr lang="en-US" sz="2000" dirty="0"/>
              <a:t>-5% intensity loss from SPS extraction to LHC collisions</a:t>
            </a:r>
          </a:p>
          <a:p>
            <a:r>
              <a:rPr lang="en-US" sz="2000" dirty="0"/>
              <a:t>-Cases #a: 20% </a:t>
            </a:r>
            <a:r>
              <a:rPr lang="en-US" sz="2000" dirty="0" err="1"/>
              <a:t>emittance</a:t>
            </a:r>
            <a:r>
              <a:rPr lang="en-US" sz="2000" dirty="0"/>
              <a:t> blow-up from SPS extraction to LHC collisions (</a:t>
            </a:r>
            <a:r>
              <a:rPr lang="en-US" sz="2000" dirty="0">
                <a:solidFill>
                  <a:srgbClr val="FF0000"/>
                </a:solidFill>
              </a:rPr>
              <a:t>the question was raised if this is a realistic assumption for small </a:t>
            </a:r>
            <a:r>
              <a:rPr lang="en-US" sz="2000" dirty="0" err="1">
                <a:solidFill>
                  <a:srgbClr val="FF0000"/>
                </a:solidFill>
              </a:rPr>
              <a:t>emittance</a:t>
            </a:r>
            <a:r>
              <a:rPr lang="en-US" sz="2000" dirty="0">
                <a:solidFill>
                  <a:srgbClr val="FF0000"/>
                </a:solidFill>
              </a:rPr>
              <a:t> beams</a:t>
            </a:r>
            <a:r>
              <a:rPr lang="en-US" sz="2000" dirty="0"/>
              <a:t>)</a:t>
            </a:r>
          </a:p>
          <a:p>
            <a:r>
              <a:rPr lang="en-US" sz="2000" dirty="0"/>
              <a:t>-Cases #b: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</a:t>
            </a:r>
            <a:r>
              <a:rPr lang="en-US" sz="2000" dirty="0"/>
              <a:t>between 1.8 and 2 micrometer (</a:t>
            </a:r>
            <a:r>
              <a:rPr lang="en-US" sz="2000" dirty="0">
                <a:solidFill>
                  <a:srgbClr val="008000"/>
                </a:solidFill>
              </a:rPr>
              <a:t>between 50% and 75% blow up from SPS extraction to LHC collisions using Simone's table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470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14400"/>
          </a:xfrm>
        </p:spPr>
        <p:txBody>
          <a:bodyPr/>
          <a:lstStyle/>
          <a:p>
            <a:r>
              <a:rPr lang="en-US" u="sng" dirty="0" smtClean="0"/>
              <a:t>Small </a:t>
            </a:r>
            <a:r>
              <a:rPr lang="en-US" u="sng" dirty="0" err="1" smtClean="0"/>
              <a:t>Emittance</a:t>
            </a:r>
            <a:r>
              <a:rPr lang="en-US" u="sng" dirty="0" smtClean="0"/>
              <a:t> Beams for US1: Case 1a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839200" cy="5715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-US1 </a:t>
            </a:r>
            <a:r>
              <a:rPr lang="en-US" sz="2000" dirty="0"/>
              <a:t>round </a:t>
            </a:r>
            <a:r>
              <a:rPr lang="en-US" sz="2000" dirty="0" smtClean="0"/>
              <a:t>beams; </a:t>
            </a:r>
            <a:r>
              <a:rPr lang="en-US" sz="2000" dirty="0"/>
              <a:t>SPS with new LLRF system but without the RF power upgrade</a:t>
            </a:r>
          </a:p>
          <a:p>
            <a:pPr>
              <a:spcBef>
                <a:spcPts val="0"/>
              </a:spcBef>
            </a:pPr>
            <a:r>
              <a:rPr lang="fi-FI" sz="2000" dirty="0" smtClean="0"/>
              <a:t>-N </a:t>
            </a:r>
            <a:r>
              <a:rPr lang="fi-FI" sz="2000" dirty="0"/>
              <a:t>at </a:t>
            </a:r>
            <a:r>
              <a:rPr lang="fi-FI" sz="2000" dirty="0" err="1"/>
              <a:t>collisions</a:t>
            </a:r>
            <a:r>
              <a:rPr lang="fi-FI" sz="2000" dirty="0"/>
              <a:t> = 1.37 10^11ppb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-n = 2593 (BCMS)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</a:t>
            </a:r>
            <a:r>
              <a:rPr lang="en-US" sz="2000" dirty="0" err="1"/>
              <a:t>emittance</a:t>
            </a:r>
            <a:r>
              <a:rPr lang="en-US" sz="2000" dirty="0"/>
              <a:t> = 1.25 micrometer (20% blow-up </a:t>
            </a:r>
            <a:r>
              <a:rPr lang="en-US" sz="2000" dirty="0" err="1"/>
              <a:t>wrt</a:t>
            </a:r>
            <a:r>
              <a:rPr lang="en-US" sz="2000" dirty="0"/>
              <a:t> SPS extraction)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-round beams with beta* = 0.2m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-bean separation of 10sigma -&gt; crossing angle of 300 </a:t>
            </a:r>
            <a:r>
              <a:rPr lang="en-US" sz="2000" dirty="0" err="1"/>
              <a:t>microrad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 smtClean="0"/>
              <a:t>-</a:t>
            </a:r>
            <a:r>
              <a:rPr lang="en-US" sz="2000" dirty="0">
                <a:solidFill>
                  <a:srgbClr val="FF0000"/>
                </a:solidFill>
              </a:rPr>
              <a:t>IBS growth rates of ca. 7h horizontally and 14h </a:t>
            </a:r>
            <a:r>
              <a:rPr lang="en-US" sz="2000" dirty="0" smtClean="0">
                <a:solidFill>
                  <a:srgbClr val="FF0000"/>
                </a:solidFill>
              </a:rPr>
              <a:t>longitudinally (scaled)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Peak</a:t>
            </a:r>
            <a:r>
              <a:rPr lang="cs-CZ" sz="2000" dirty="0"/>
              <a:t> Luminosity = 5.7 10^34 cm^-2s^-1 </a:t>
            </a: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leveling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0.6 </a:t>
            </a:r>
            <a:r>
              <a:rPr lang="cs-CZ" sz="2000" dirty="0" smtClean="0"/>
              <a:t>h;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 err="1"/>
              <a:t>decay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5 </a:t>
            </a:r>
            <a:r>
              <a:rPr lang="cs-CZ" sz="2000" dirty="0" smtClean="0"/>
              <a:t>h; </a:t>
            </a:r>
            <a:r>
              <a:rPr lang="cs-CZ" sz="2000" dirty="0" err="1" smtClean="0"/>
              <a:t>Turnaround</a:t>
            </a:r>
            <a:r>
              <a:rPr lang="cs-CZ" sz="2000" dirty="0" smtClean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3 </a:t>
            </a:r>
            <a:r>
              <a:rPr lang="cs-CZ" sz="2000" dirty="0" err="1"/>
              <a:t>hours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Total</a:t>
            </a:r>
            <a:r>
              <a:rPr lang="cs-CZ" sz="2000" dirty="0"/>
              <a:t> </a:t>
            </a:r>
            <a:r>
              <a:rPr lang="cs-CZ" sz="2000" dirty="0" err="1"/>
              <a:t>fill</a:t>
            </a:r>
            <a:r>
              <a:rPr lang="cs-CZ" sz="2000" dirty="0"/>
              <a:t> </a:t>
            </a:r>
            <a:r>
              <a:rPr lang="cs-CZ" sz="2000" dirty="0" err="1"/>
              <a:t>length</a:t>
            </a:r>
            <a:r>
              <a:rPr lang="cs-CZ" sz="2000" dirty="0"/>
              <a:t> (</a:t>
            </a:r>
            <a:r>
              <a:rPr lang="cs-CZ" sz="2000" dirty="0" err="1"/>
              <a:t>leveling</a:t>
            </a:r>
            <a:r>
              <a:rPr lang="cs-CZ" sz="2000" dirty="0"/>
              <a:t> + </a:t>
            </a:r>
            <a:r>
              <a:rPr lang="cs-CZ" sz="2000" dirty="0" err="1"/>
              <a:t>decay</a:t>
            </a:r>
            <a:r>
              <a:rPr lang="cs-CZ" sz="2000" dirty="0"/>
              <a:t> + </a:t>
            </a:r>
            <a:r>
              <a:rPr lang="cs-CZ" sz="2000" dirty="0" err="1"/>
              <a:t>turnaround</a:t>
            </a:r>
            <a:r>
              <a:rPr lang="cs-CZ" sz="2000" dirty="0"/>
              <a:t>) = </a:t>
            </a:r>
            <a:r>
              <a:rPr lang="cs-CZ" sz="2000" dirty="0" smtClean="0"/>
              <a:t>8.6h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Integrated</a:t>
            </a:r>
            <a:r>
              <a:rPr lang="cs-CZ" sz="2000" dirty="0"/>
              <a:t> </a:t>
            </a:r>
            <a:r>
              <a:rPr lang="cs-CZ" sz="2000" dirty="0" err="1"/>
              <a:t>Lumi</a:t>
            </a:r>
            <a:r>
              <a:rPr lang="cs-CZ" sz="2000" dirty="0"/>
              <a:t> per </a:t>
            </a:r>
            <a:r>
              <a:rPr lang="cs-CZ" sz="2000" dirty="0" err="1"/>
              <a:t>fill</a:t>
            </a:r>
            <a:r>
              <a:rPr lang="cs-CZ" sz="2000" dirty="0"/>
              <a:t> = 0.68 </a:t>
            </a:r>
            <a:r>
              <a:rPr lang="cs-CZ" sz="2000" dirty="0" smtClean="0"/>
              <a:t>fb</a:t>
            </a:r>
            <a:r>
              <a:rPr lang="cs-CZ" sz="2000" baseline="30000" dirty="0" smtClean="0"/>
              <a:t>-1</a:t>
            </a:r>
            <a:r>
              <a:rPr lang="cs-CZ" sz="2000" dirty="0" smtClean="0"/>
              <a:t>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/>
              <a:t>per </a:t>
            </a:r>
            <a:r>
              <a:rPr lang="cs-CZ" sz="2000" dirty="0" err="1"/>
              <a:t>year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perfect</a:t>
            </a:r>
            <a:r>
              <a:rPr lang="cs-CZ" sz="2000" dirty="0"/>
              <a:t> </a:t>
            </a:r>
            <a:r>
              <a:rPr lang="cs-CZ" sz="2000" dirty="0" err="1"/>
              <a:t>operation</a:t>
            </a:r>
            <a:r>
              <a:rPr lang="cs-CZ" sz="2000" dirty="0"/>
              <a:t> = </a:t>
            </a:r>
            <a:r>
              <a:rPr lang="cs-CZ" sz="2000" dirty="0" smtClean="0"/>
              <a:t>302fb</a:t>
            </a:r>
            <a:r>
              <a:rPr lang="cs-CZ" sz="2000" baseline="30000" dirty="0" smtClean="0"/>
              <a:t>-</a:t>
            </a:r>
            <a:r>
              <a:rPr lang="cs-CZ" sz="2000" baseline="30000" dirty="0"/>
              <a:t>1</a:t>
            </a: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Required</a:t>
            </a:r>
            <a:r>
              <a:rPr lang="cs-CZ" sz="2000" dirty="0"/>
              <a:t> </a:t>
            </a:r>
            <a:r>
              <a:rPr lang="cs-CZ" sz="2000" dirty="0" err="1"/>
              <a:t>efficiency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achieving</a:t>
            </a:r>
            <a:r>
              <a:rPr lang="cs-CZ" sz="2000" dirty="0"/>
              <a:t> 160fb^-1 per </a:t>
            </a:r>
            <a:r>
              <a:rPr lang="cs-CZ" sz="2000" dirty="0" err="1"/>
              <a:t>year</a:t>
            </a:r>
            <a:r>
              <a:rPr lang="cs-CZ" sz="2000" dirty="0"/>
              <a:t> = 53%</a:t>
            </a: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Yearly</a:t>
            </a:r>
            <a:r>
              <a:rPr lang="cs-CZ" sz="2000" dirty="0"/>
              <a:t> </a:t>
            </a:r>
            <a:r>
              <a:rPr lang="cs-CZ" sz="2000" dirty="0" err="1"/>
              <a:t>integrated</a:t>
            </a:r>
            <a:r>
              <a:rPr lang="cs-CZ" sz="2000" dirty="0"/>
              <a:t> luminosity </a:t>
            </a:r>
            <a:r>
              <a:rPr lang="cs-CZ" sz="2000" dirty="0" err="1"/>
              <a:t>for</a:t>
            </a:r>
            <a:r>
              <a:rPr lang="cs-CZ" sz="2000" dirty="0"/>
              <a:t> a </a:t>
            </a:r>
            <a:r>
              <a:rPr lang="cs-CZ" sz="2000" dirty="0" err="1"/>
              <a:t>Hubner</a:t>
            </a:r>
            <a:r>
              <a:rPr lang="cs-CZ" sz="2000" dirty="0"/>
              <a:t> </a:t>
            </a:r>
            <a:r>
              <a:rPr lang="cs-CZ" sz="2000" dirty="0" err="1"/>
              <a:t>factor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0.2 and </a:t>
            </a:r>
            <a:r>
              <a:rPr lang="cs-CZ" sz="2000" dirty="0" err="1"/>
              <a:t>using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peak</a:t>
            </a:r>
            <a:r>
              <a:rPr lang="cs-CZ" sz="2000" dirty="0"/>
              <a:t> luminosity = 158fb^-1</a:t>
            </a:r>
          </a:p>
          <a:p>
            <a:pPr>
              <a:spcBef>
                <a:spcPts val="0"/>
              </a:spcBef>
            </a:pPr>
            <a:r>
              <a:rPr lang="cs-CZ" sz="2000" dirty="0">
                <a:solidFill>
                  <a:srgbClr val="FF0000"/>
                </a:solidFill>
              </a:rPr>
              <a:t>==&gt; </a:t>
            </a:r>
            <a:r>
              <a:rPr lang="cs-CZ" sz="2000" dirty="0" smtClean="0">
                <a:solidFill>
                  <a:srgbClr val="FF0000"/>
                </a:solidFill>
              </a:rPr>
              <a:t>Case </a:t>
            </a:r>
            <a:r>
              <a:rPr lang="cs-CZ" sz="2000" dirty="0">
                <a:solidFill>
                  <a:srgbClr val="FF0000"/>
                </a:solidFill>
              </a:rPr>
              <a:t>1a </a:t>
            </a:r>
            <a:r>
              <a:rPr lang="cs-CZ" sz="2000" dirty="0" err="1">
                <a:solidFill>
                  <a:srgbClr val="FF0000"/>
                </a:solidFill>
              </a:rPr>
              <a:t>can</a:t>
            </a:r>
            <a:r>
              <a:rPr lang="cs-CZ" sz="2000" dirty="0">
                <a:solidFill>
                  <a:srgbClr val="FF0000"/>
                </a:solidFill>
              </a:rPr>
              <a:t> not </a:t>
            </a:r>
            <a:r>
              <a:rPr lang="cs-CZ" sz="2000" dirty="0" err="1" smtClean="0">
                <a:solidFill>
                  <a:srgbClr val="FF0000"/>
                </a:solidFill>
              </a:rPr>
              <a:t>reach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the</a:t>
            </a:r>
            <a:r>
              <a:rPr lang="cs-CZ" sz="2000" dirty="0">
                <a:solidFill>
                  <a:srgbClr val="FF0000"/>
                </a:solidFill>
              </a:rPr>
              <a:t> US1 </a:t>
            </a:r>
            <a:r>
              <a:rPr lang="cs-CZ" sz="2000" dirty="0" err="1">
                <a:solidFill>
                  <a:srgbClr val="FF0000"/>
                </a:solidFill>
              </a:rPr>
              <a:t>goals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rgbClr val="FF0000"/>
                </a:solidFill>
              </a:rPr>
              <a:t>&amp;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challenging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from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the</a:t>
            </a:r>
            <a:r>
              <a:rPr lang="cs-CZ" sz="2000" dirty="0">
                <a:solidFill>
                  <a:srgbClr val="FF0000"/>
                </a:solidFill>
              </a:rPr>
              <a:t> IBS point </a:t>
            </a:r>
            <a:r>
              <a:rPr lang="cs-CZ" sz="2000" dirty="0" err="1">
                <a:solidFill>
                  <a:srgbClr val="FF0000"/>
                </a:solidFill>
              </a:rPr>
              <a:t>of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view</a:t>
            </a:r>
            <a:r>
              <a:rPr lang="cs-CZ" sz="2000" dirty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996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14400"/>
          </a:xfrm>
        </p:spPr>
        <p:txBody>
          <a:bodyPr/>
          <a:lstStyle/>
          <a:p>
            <a:r>
              <a:rPr lang="en-US" u="sng" dirty="0" smtClean="0"/>
              <a:t>Small </a:t>
            </a:r>
            <a:r>
              <a:rPr lang="en-US" u="sng" dirty="0" err="1" smtClean="0"/>
              <a:t>Emittance</a:t>
            </a:r>
            <a:r>
              <a:rPr lang="en-US" u="sng" dirty="0" smtClean="0"/>
              <a:t> Beams for US1: Case 2a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839200" cy="5715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-US1 round beams; </a:t>
            </a:r>
            <a:r>
              <a:rPr lang="en-US" sz="2000" dirty="0"/>
              <a:t>SPS with new LLRF system but without the RF power upgrade</a:t>
            </a:r>
          </a:p>
          <a:p>
            <a:pPr>
              <a:spcBef>
                <a:spcPts val="0"/>
              </a:spcBef>
            </a:pPr>
            <a:r>
              <a:rPr lang="fi-FI" sz="2000" dirty="0" smtClean="0"/>
              <a:t>-N </a:t>
            </a:r>
            <a:r>
              <a:rPr lang="fi-FI" sz="2000" dirty="0"/>
              <a:t>at </a:t>
            </a:r>
            <a:r>
              <a:rPr lang="fi-FI" sz="2000" dirty="0" err="1"/>
              <a:t>collisions</a:t>
            </a:r>
            <a:r>
              <a:rPr lang="fi-FI" sz="2000" dirty="0"/>
              <a:t> = 1.37 10^11ppb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-n = 2593 (BCMS)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</a:t>
            </a:r>
            <a:r>
              <a:rPr lang="en-US" sz="2000" dirty="0" err="1"/>
              <a:t>emittance</a:t>
            </a:r>
            <a:r>
              <a:rPr lang="en-US" sz="2000" dirty="0"/>
              <a:t> = </a:t>
            </a:r>
            <a:r>
              <a:rPr lang="en-US" sz="2000" dirty="0" smtClean="0"/>
              <a:t>1.25 </a:t>
            </a:r>
            <a:r>
              <a:rPr lang="en-US" sz="2000" dirty="0"/>
              <a:t>micrometer </a:t>
            </a:r>
            <a:r>
              <a:rPr lang="en-US" sz="2000" dirty="0" smtClean="0"/>
              <a:t>(20% </a:t>
            </a:r>
            <a:r>
              <a:rPr lang="en-US" sz="2000" dirty="0"/>
              <a:t>blow-up </a:t>
            </a:r>
            <a:r>
              <a:rPr lang="en-US" sz="2000" dirty="0" err="1"/>
              <a:t>wrt</a:t>
            </a:r>
            <a:r>
              <a:rPr lang="en-US" sz="2000" dirty="0"/>
              <a:t> SPS extraction)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-flat </a:t>
            </a:r>
            <a:r>
              <a:rPr lang="en-US" sz="2000" dirty="0"/>
              <a:t>beams with beta* = </a:t>
            </a:r>
            <a:r>
              <a:rPr lang="en-US" sz="2000" dirty="0" smtClean="0"/>
              <a:t>0.3m / 0.1m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-bean separation of 10sigma -&gt; crossing angle of </a:t>
            </a:r>
            <a:r>
              <a:rPr lang="en-US" sz="2000" dirty="0" smtClean="0"/>
              <a:t>245 </a:t>
            </a:r>
            <a:r>
              <a:rPr lang="en-US" sz="2000" dirty="0" err="1"/>
              <a:t>microrad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 smtClean="0"/>
              <a:t>-</a:t>
            </a:r>
            <a:r>
              <a:rPr lang="en-US" sz="2000" dirty="0">
                <a:solidFill>
                  <a:srgbClr val="FF0000"/>
                </a:solidFill>
              </a:rPr>
              <a:t>IBS growth rates of ca. 7h horizontally and 14h </a:t>
            </a:r>
            <a:r>
              <a:rPr lang="en-US" sz="2000" dirty="0" smtClean="0">
                <a:solidFill>
                  <a:srgbClr val="FF0000"/>
                </a:solidFill>
              </a:rPr>
              <a:t>longitudinally (scaled)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Peak</a:t>
            </a:r>
            <a:r>
              <a:rPr lang="cs-CZ" sz="2000" dirty="0"/>
              <a:t> Luminosity = </a:t>
            </a:r>
            <a:r>
              <a:rPr lang="cs-CZ" sz="2000" dirty="0" smtClean="0"/>
              <a:t>8.8 </a:t>
            </a:r>
            <a:r>
              <a:rPr lang="cs-CZ" sz="2000" dirty="0"/>
              <a:t>10^34 cm^-2s^-1 </a:t>
            </a: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leveling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smtClean="0"/>
              <a:t>2.4 h;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 err="1"/>
              <a:t>decay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5 </a:t>
            </a:r>
            <a:r>
              <a:rPr lang="cs-CZ" sz="2000" dirty="0" smtClean="0"/>
              <a:t>h; </a:t>
            </a:r>
            <a:r>
              <a:rPr lang="cs-CZ" sz="2000" dirty="0" err="1" smtClean="0"/>
              <a:t>Turnaround</a:t>
            </a:r>
            <a:r>
              <a:rPr lang="cs-CZ" sz="2000" dirty="0" smtClean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3 </a:t>
            </a:r>
            <a:r>
              <a:rPr lang="cs-CZ" sz="2000" dirty="0" err="1"/>
              <a:t>hours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Total</a:t>
            </a:r>
            <a:r>
              <a:rPr lang="cs-CZ" sz="2000" dirty="0"/>
              <a:t> </a:t>
            </a:r>
            <a:r>
              <a:rPr lang="cs-CZ" sz="2000" dirty="0" err="1"/>
              <a:t>fill</a:t>
            </a:r>
            <a:r>
              <a:rPr lang="cs-CZ" sz="2000" dirty="0"/>
              <a:t> </a:t>
            </a:r>
            <a:r>
              <a:rPr lang="cs-CZ" sz="2000" dirty="0" err="1"/>
              <a:t>length</a:t>
            </a:r>
            <a:r>
              <a:rPr lang="cs-CZ" sz="2000" dirty="0"/>
              <a:t> (</a:t>
            </a:r>
            <a:r>
              <a:rPr lang="cs-CZ" sz="2000" dirty="0" err="1"/>
              <a:t>leveling</a:t>
            </a:r>
            <a:r>
              <a:rPr lang="cs-CZ" sz="2000" dirty="0"/>
              <a:t> + </a:t>
            </a:r>
            <a:r>
              <a:rPr lang="cs-CZ" sz="2000" dirty="0" err="1"/>
              <a:t>decay</a:t>
            </a:r>
            <a:r>
              <a:rPr lang="cs-CZ" sz="2000" dirty="0"/>
              <a:t> + </a:t>
            </a:r>
            <a:r>
              <a:rPr lang="cs-CZ" sz="2000" dirty="0" err="1"/>
              <a:t>turnaround</a:t>
            </a:r>
            <a:r>
              <a:rPr lang="cs-CZ" sz="2000" dirty="0"/>
              <a:t>) = </a:t>
            </a:r>
            <a:r>
              <a:rPr lang="cs-CZ" sz="2000" dirty="0" smtClean="0"/>
              <a:t>10.4h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Integrated</a:t>
            </a:r>
            <a:r>
              <a:rPr lang="cs-CZ" sz="2000" dirty="0"/>
              <a:t> </a:t>
            </a:r>
            <a:r>
              <a:rPr lang="cs-CZ" sz="2000" dirty="0" err="1"/>
              <a:t>Lumi</a:t>
            </a:r>
            <a:r>
              <a:rPr lang="cs-CZ" sz="2000" dirty="0"/>
              <a:t> per </a:t>
            </a:r>
            <a:r>
              <a:rPr lang="cs-CZ" sz="2000" dirty="0" err="1"/>
              <a:t>fill</a:t>
            </a:r>
            <a:r>
              <a:rPr lang="cs-CZ" sz="2000" dirty="0"/>
              <a:t> </a:t>
            </a:r>
            <a:r>
              <a:rPr lang="cs-CZ" sz="2000" dirty="0" smtClean="0"/>
              <a:t>=1 fb</a:t>
            </a:r>
            <a:r>
              <a:rPr lang="cs-CZ" sz="2000" baseline="30000" dirty="0" smtClean="0"/>
              <a:t>-1</a:t>
            </a:r>
            <a:r>
              <a:rPr lang="cs-CZ" sz="2000" dirty="0" smtClean="0"/>
              <a:t>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/>
              <a:t>per </a:t>
            </a:r>
            <a:r>
              <a:rPr lang="cs-CZ" sz="2000" dirty="0" err="1"/>
              <a:t>year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perfect</a:t>
            </a:r>
            <a:r>
              <a:rPr lang="cs-CZ" sz="2000" dirty="0"/>
              <a:t> </a:t>
            </a:r>
            <a:r>
              <a:rPr lang="cs-CZ" sz="2000" dirty="0" err="1"/>
              <a:t>operation</a:t>
            </a:r>
            <a:r>
              <a:rPr lang="cs-CZ" sz="2000" dirty="0"/>
              <a:t> = </a:t>
            </a:r>
            <a:r>
              <a:rPr lang="cs-CZ" sz="2000" dirty="0" smtClean="0"/>
              <a:t>369fb</a:t>
            </a:r>
            <a:r>
              <a:rPr lang="cs-CZ" sz="2000" baseline="30000" dirty="0" smtClean="0"/>
              <a:t>-</a:t>
            </a:r>
            <a:r>
              <a:rPr lang="cs-CZ" sz="2000" baseline="30000" dirty="0"/>
              <a:t>1</a:t>
            </a: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Required</a:t>
            </a:r>
            <a:r>
              <a:rPr lang="cs-CZ" sz="2000" dirty="0"/>
              <a:t> </a:t>
            </a:r>
            <a:r>
              <a:rPr lang="cs-CZ" sz="2000" dirty="0" err="1"/>
              <a:t>efficiency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achieving</a:t>
            </a:r>
            <a:r>
              <a:rPr lang="cs-CZ" sz="2000" dirty="0"/>
              <a:t> 160fb^-1 per </a:t>
            </a:r>
            <a:r>
              <a:rPr lang="cs-CZ" sz="2000" dirty="0" err="1"/>
              <a:t>year</a:t>
            </a:r>
            <a:r>
              <a:rPr lang="cs-CZ" sz="2000" dirty="0"/>
              <a:t> = </a:t>
            </a:r>
            <a:r>
              <a:rPr lang="cs-CZ" sz="2000" dirty="0" smtClean="0"/>
              <a:t>43%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Yearly</a:t>
            </a:r>
            <a:r>
              <a:rPr lang="cs-CZ" sz="2000" dirty="0"/>
              <a:t> </a:t>
            </a:r>
            <a:r>
              <a:rPr lang="cs-CZ" sz="2000" dirty="0" err="1"/>
              <a:t>integrated</a:t>
            </a:r>
            <a:r>
              <a:rPr lang="cs-CZ" sz="2000" dirty="0"/>
              <a:t> luminosity </a:t>
            </a:r>
            <a:r>
              <a:rPr lang="cs-CZ" sz="2000" dirty="0" err="1"/>
              <a:t>for</a:t>
            </a:r>
            <a:r>
              <a:rPr lang="cs-CZ" sz="2000" dirty="0"/>
              <a:t> a </a:t>
            </a:r>
            <a:r>
              <a:rPr lang="cs-CZ" sz="2000" dirty="0" err="1"/>
              <a:t>Hubner</a:t>
            </a:r>
            <a:r>
              <a:rPr lang="cs-CZ" sz="2000" dirty="0"/>
              <a:t> </a:t>
            </a:r>
            <a:r>
              <a:rPr lang="cs-CZ" sz="2000" dirty="0" err="1"/>
              <a:t>factor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0.2 and </a:t>
            </a:r>
            <a:r>
              <a:rPr lang="cs-CZ" sz="2000" dirty="0" err="1"/>
              <a:t>using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peak</a:t>
            </a:r>
            <a:r>
              <a:rPr lang="cs-CZ" sz="2000" dirty="0"/>
              <a:t> luminosity = </a:t>
            </a:r>
            <a:r>
              <a:rPr lang="cs-CZ" sz="2000" dirty="0" smtClean="0"/>
              <a:t>123fb</a:t>
            </a:r>
            <a:r>
              <a:rPr lang="cs-CZ" sz="2000" dirty="0"/>
              <a:t>^-1</a:t>
            </a:r>
          </a:p>
          <a:p>
            <a:pPr>
              <a:spcBef>
                <a:spcPts val="0"/>
              </a:spcBef>
            </a:pPr>
            <a:r>
              <a:rPr lang="cs-CZ" sz="2000" dirty="0">
                <a:solidFill>
                  <a:srgbClr val="FF0000"/>
                </a:solidFill>
              </a:rPr>
              <a:t>==&gt; </a:t>
            </a:r>
            <a:r>
              <a:rPr lang="cs-CZ" sz="2000" dirty="0" smtClean="0">
                <a:solidFill>
                  <a:srgbClr val="FF0000"/>
                </a:solidFill>
              </a:rPr>
              <a:t>Case </a:t>
            </a:r>
            <a:r>
              <a:rPr lang="cs-CZ" sz="2000" dirty="0">
                <a:solidFill>
                  <a:srgbClr val="FF0000"/>
                </a:solidFill>
              </a:rPr>
              <a:t>2</a:t>
            </a:r>
            <a:r>
              <a:rPr lang="cs-CZ" sz="2000" dirty="0" smtClean="0">
                <a:solidFill>
                  <a:srgbClr val="FF0000"/>
                </a:solidFill>
              </a:rPr>
              <a:t>a </a:t>
            </a:r>
            <a:r>
              <a:rPr lang="cs-CZ" sz="2000" dirty="0" err="1" smtClean="0">
                <a:solidFill>
                  <a:srgbClr val="FF0000"/>
                </a:solidFill>
              </a:rPr>
              <a:t>could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err="1" smtClean="0">
                <a:solidFill>
                  <a:srgbClr val="FF0000"/>
                </a:solidFill>
              </a:rPr>
              <a:t>reach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the</a:t>
            </a:r>
            <a:r>
              <a:rPr lang="cs-CZ" sz="2000" dirty="0">
                <a:solidFill>
                  <a:srgbClr val="FF0000"/>
                </a:solidFill>
              </a:rPr>
              <a:t> US1 </a:t>
            </a:r>
            <a:r>
              <a:rPr lang="cs-CZ" sz="2000" dirty="0" err="1" smtClean="0">
                <a:solidFill>
                  <a:srgbClr val="FF0000"/>
                </a:solidFill>
              </a:rPr>
              <a:t>goals</a:t>
            </a:r>
            <a:r>
              <a:rPr lang="cs-CZ" sz="2000" dirty="0" smtClean="0">
                <a:solidFill>
                  <a:srgbClr val="FF0000"/>
                </a:solidFill>
              </a:rPr>
              <a:t> but </a:t>
            </a:r>
            <a:r>
              <a:rPr lang="cs-CZ" sz="2000" dirty="0" err="1">
                <a:solidFill>
                  <a:srgbClr val="FF0000"/>
                </a:solidFill>
              </a:rPr>
              <a:t>challenging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from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the</a:t>
            </a:r>
            <a:r>
              <a:rPr lang="cs-CZ" sz="2000" dirty="0">
                <a:solidFill>
                  <a:srgbClr val="FF0000"/>
                </a:solidFill>
              </a:rPr>
              <a:t> IBS point </a:t>
            </a:r>
            <a:r>
              <a:rPr lang="cs-CZ" sz="2000" dirty="0" err="1">
                <a:solidFill>
                  <a:srgbClr val="FF0000"/>
                </a:solidFill>
              </a:rPr>
              <a:t>of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view</a:t>
            </a:r>
            <a:r>
              <a:rPr lang="cs-CZ" sz="2000" dirty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69933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14400"/>
          </a:xfrm>
        </p:spPr>
        <p:txBody>
          <a:bodyPr/>
          <a:lstStyle/>
          <a:p>
            <a:r>
              <a:rPr lang="en-US" u="sng" dirty="0" smtClean="0"/>
              <a:t>Small </a:t>
            </a:r>
            <a:r>
              <a:rPr lang="en-US" u="sng" dirty="0" err="1" smtClean="0"/>
              <a:t>Emittance</a:t>
            </a:r>
            <a:r>
              <a:rPr lang="en-US" u="sng" dirty="0" smtClean="0"/>
              <a:t> Beams for US1: Case 1b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839200" cy="5715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-US1 flat beams; </a:t>
            </a:r>
            <a:r>
              <a:rPr lang="en-US" sz="2000" dirty="0"/>
              <a:t>SPS with new LLRF system but without the RF power upgrade</a:t>
            </a:r>
          </a:p>
          <a:p>
            <a:pPr>
              <a:spcBef>
                <a:spcPts val="0"/>
              </a:spcBef>
            </a:pPr>
            <a:r>
              <a:rPr lang="fi-FI" sz="2000" dirty="0" smtClean="0"/>
              <a:t>-N </a:t>
            </a:r>
            <a:r>
              <a:rPr lang="fi-FI" sz="2000" dirty="0"/>
              <a:t>at </a:t>
            </a:r>
            <a:r>
              <a:rPr lang="fi-FI" sz="2000" dirty="0" err="1"/>
              <a:t>collisions</a:t>
            </a:r>
            <a:r>
              <a:rPr lang="fi-FI" sz="2000" dirty="0"/>
              <a:t> = 1.37 10^11ppb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-n = 2593 (BCMS)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</a:t>
            </a:r>
            <a:r>
              <a:rPr lang="en-US" sz="2000" dirty="0" err="1"/>
              <a:t>emittance</a:t>
            </a:r>
            <a:r>
              <a:rPr lang="en-US" sz="2000" dirty="0"/>
              <a:t> = </a:t>
            </a:r>
            <a:r>
              <a:rPr lang="en-US" sz="2000" dirty="0" smtClean="0"/>
              <a:t>1.8 </a:t>
            </a:r>
            <a:r>
              <a:rPr lang="en-US" sz="2000" dirty="0"/>
              <a:t>micrometer </a:t>
            </a:r>
            <a:r>
              <a:rPr lang="en-US" sz="2000" dirty="0" smtClean="0"/>
              <a:t>(73% </a:t>
            </a:r>
            <a:r>
              <a:rPr lang="en-US" sz="2000" dirty="0"/>
              <a:t>blow-up </a:t>
            </a:r>
            <a:r>
              <a:rPr lang="en-US" sz="2000" dirty="0" err="1"/>
              <a:t>wrt</a:t>
            </a:r>
            <a:r>
              <a:rPr lang="en-US" sz="2000" dirty="0"/>
              <a:t> SPS extraction)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-round beams with beta* = </a:t>
            </a:r>
            <a:r>
              <a:rPr lang="en-US" sz="2000" dirty="0" smtClean="0"/>
              <a:t>0.2m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-bean separation of 10sigma -&gt; crossing angle of </a:t>
            </a:r>
            <a:r>
              <a:rPr lang="en-US" sz="2000" dirty="0" smtClean="0"/>
              <a:t>360 </a:t>
            </a:r>
            <a:r>
              <a:rPr lang="en-US" sz="2000" dirty="0" err="1"/>
              <a:t>microrad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8000"/>
                </a:solidFill>
              </a:rPr>
              <a:t>-</a:t>
            </a:r>
            <a:r>
              <a:rPr lang="en-US" sz="2000" dirty="0">
                <a:solidFill>
                  <a:srgbClr val="008000"/>
                </a:solidFill>
              </a:rPr>
              <a:t>IBS growth rates of ca. </a:t>
            </a:r>
            <a:r>
              <a:rPr lang="en-US" sz="2000" dirty="0" smtClean="0">
                <a:solidFill>
                  <a:srgbClr val="008000"/>
                </a:solidFill>
              </a:rPr>
              <a:t>13h </a:t>
            </a:r>
            <a:r>
              <a:rPr lang="en-US" sz="2000" dirty="0">
                <a:solidFill>
                  <a:srgbClr val="008000"/>
                </a:solidFill>
              </a:rPr>
              <a:t>horizontally and </a:t>
            </a:r>
            <a:r>
              <a:rPr lang="en-US" sz="2000" dirty="0" smtClean="0">
                <a:solidFill>
                  <a:srgbClr val="008000"/>
                </a:solidFill>
              </a:rPr>
              <a:t>22h longitudinally (scaled)</a:t>
            </a:r>
            <a:endParaRPr lang="en-US" sz="2000" dirty="0">
              <a:solidFill>
                <a:srgbClr val="008000"/>
              </a:solidFill>
            </a:endParaRP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Peak</a:t>
            </a:r>
            <a:r>
              <a:rPr lang="cs-CZ" sz="2000" dirty="0"/>
              <a:t> Luminosity = </a:t>
            </a:r>
            <a:r>
              <a:rPr lang="cs-CZ" sz="2000" dirty="0"/>
              <a:t>4</a:t>
            </a:r>
            <a:r>
              <a:rPr lang="cs-CZ" sz="2000" dirty="0" smtClean="0"/>
              <a:t> </a:t>
            </a:r>
            <a:r>
              <a:rPr lang="cs-CZ" sz="2000" dirty="0"/>
              <a:t>10^34 cm^-2s^-1 </a:t>
            </a:r>
          </a:p>
          <a:p>
            <a:pPr>
              <a:spcBef>
                <a:spcPts val="0"/>
              </a:spcBef>
            </a:pPr>
            <a:r>
              <a:rPr lang="cs-CZ" sz="2000" dirty="0" smtClean="0"/>
              <a:t>-</a:t>
            </a:r>
            <a:r>
              <a:rPr lang="cs-CZ" sz="2000" dirty="0" smtClean="0">
                <a:solidFill>
                  <a:srgbClr val="FF0000"/>
                </a:solidFill>
              </a:rPr>
              <a:t>No </a:t>
            </a:r>
            <a:r>
              <a:rPr lang="cs-CZ" sz="2000" dirty="0" err="1" smtClean="0">
                <a:solidFill>
                  <a:srgbClr val="FF0000"/>
                </a:solidFill>
              </a:rPr>
              <a:t>leveling</a:t>
            </a:r>
            <a:r>
              <a:rPr lang="cs-CZ" sz="2000" dirty="0" smtClean="0"/>
              <a:t>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 err="1"/>
              <a:t>decay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5 </a:t>
            </a:r>
            <a:r>
              <a:rPr lang="cs-CZ" sz="2000" dirty="0" smtClean="0"/>
              <a:t>h; </a:t>
            </a:r>
            <a:r>
              <a:rPr lang="cs-CZ" sz="2000" dirty="0" err="1" smtClean="0"/>
              <a:t>Turnaround</a:t>
            </a:r>
            <a:r>
              <a:rPr lang="cs-CZ" sz="2000" dirty="0" smtClean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3 </a:t>
            </a:r>
            <a:r>
              <a:rPr lang="cs-CZ" sz="2000" dirty="0" err="1"/>
              <a:t>hours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Total</a:t>
            </a:r>
            <a:r>
              <a:rPr lang="cs-CZ" sz="2000" dirty="0"/>
              <a:t> </a:t>
            </a:r>
            <a:r>
              <a:rPr lang="cs-CZ" sz="2000" dirty="0" err="1"/>
              <a:t>fill</a:t>
            </a:r>
            <a:r>
              <a:rPr lang="cs-CZ" sz="2000" dirty="0"/>
              <a:t> </a:t>
            </a:r>
            <a:r>
              <a:rPr lang="cs-CZ" sz="2000" dirty="0" err="1"/>
              <a:t>length</a:t>
            </a:r>
            <a:r>
              <a:rPr lang="cs-CZ" sz="2000" dirty="0"/>
              <a:t> (</a:t>
            </a:r>
            <a:r>
              <a:rPr lang="cs-CZ" sz="2000" dirty="0" err="1"/>
              <a:t>leveling</a:t>
            </a:r>
            <a:r>
              <a:rPr lang="cs-CZ" sz="2000" dirty="0"/>
              <a:t> + </a:t>
            </a:r>
            <a:r>
              <a:rPr lang="cs-CZ" sz="2000" dirty="0" err="1"/>
              <a:t>decay</a:t>
            </a:r>
            <a:r>
              <a:rPr lang="cs-CZ" sz="2000" dirty="0"/>
              <a:t> + </a:t>
            </a:r>
            <a:r>
              <a:rPr lang="cs-CZ" sz="2000" dirty="0" err="1"/>
              <a:t>turnaround</a:t>
            </a:r>
            <a:r>
              <a:rPr lang="cs-CZ" sz="2000" dirty="0"/>
              <a:t>) = </a:t>
            </a:r>
            <a:r>
              <a:rPr lang="cs-CZ" sz="2000" dirty="0"/>
              <a:t>8</a:t>
            </a:r>
            <a:r>
              <a:rPr lang="cs-CZ" sz="2000" dirty="0" smtClean="0"/>
              <a:t>h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Integrated</a:t>
            </a:r>
            <a:r>
              <a:rPr lang="cs-CZ" sz="2000" dirty="0"/>
              <a:t> </a:t>
            </a:r>
            <a:r>
              <a:rPr lang="cs-CZ" sz="2000" dirty="0" err="1"/>
              <a:t>Lumi</a:t>
            </a:r>
            <a:r>
              <a:rPr lang="cs-CZ" sz="2000" dirty="0"/>
              <a:t> per </a:t>
            </a:r>
            <a:r>
              <a:rPr lang="cs-CZ" sz="2000" dirty="0" err="1"/>
              <a:t>fill</a:t>
            </a:r>
            <a:r>
              <a:rPr lang="cs-CZ" sz="2000" dirty="0"/>
              <a:t> </a:t>
            </a:r>
            <a:r>
              <a:rPr lang="cs-CZ" sz="2000" dirty="0" smtClean="0"/>
              <a:t>=0.45 fb</a:t>
            </a:r>
            <a:r>
              <a:rPr lang="cs-CZ" sz="2000" baseline="30000" dirty="0" smtClean="0"/>
              <a:t>-1</a:t>
            </a:r>
            <a:r>
              <a:rPr lang="cs-CZ" sz="2000" dirty="0" smtClean="0"/>
              <a:t>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/>
              <a:t>per </a:t>
            </a:r>
            <a:r>
              <a:rPr lang="cs-CZ" sz="2000" dirty="0" err="1"/>
              <a:t>year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perfect</a:t>
            </a:r>
            <a:r>
              <a:rPr lang="cs-CZ" sz="2000" dirty="0"/>
              <a:t> </a:t>
            </a:r>
            <a:r>
              <a:rPr lang="cs-CZ" sz="2000" dirty="0" err="1"/>
              <a:t>operation</a:t>
            </a:r>
            <a:r>
              <a:rPr lang="cs-CZ" sz="2000" dirty="0"/>
              <a:t> = </a:t>
            </a:r>
            <a:r>
              <a:rPr lang="cs-CZ" sz="2000" dirty="0" smtClean="0"/>
              <a:t>215fb</a:t>
            </a:r>
            <a:r>
              <a:rPr lang="cs-CZ" sz="2000" baseline="30000" dirty="0" smtClean="0"/>
              <a:t>-</a:t>
            </a:r>
            <a:r>
              <a:rPr lang="cs-CZ" sz="2000" baseline="30000" dirty="0"/>
              <a:t>1</a:t>
            </a: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>
                <a:solidFill>
                  <a:srgbClr val="FF0000"/>
                </a:solidFill>
              </a:rPr>
              <a:t>Required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efficiency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for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achieving</a:t>
            </a:r>
            <a:r>
              <a:rPr lang="cs-CZ" sz="2000" dirty="0">
                <a:solidFill>
                  <a:srgbClr val="FF0000"/>
                </a:solidFill>
              </a:rPr>
              <a:t> 160fb^-1 per </a:t>
            </a:r>
            <a:r>
              <a:rPr lang="cs-CZ" sz="2000" dirty="0" err="1">
                <a:solidFill>
                  <a:srgbClr val="FF0000"/>
                </a:solidFill>
              </a:rPr>
              <a:t>year</a:t>
            </a:r>
            <a:r>
              <a:rPr lang="cs-CZ" sz="2000" dirty="0">
                <a:solidFill>
                  <a:srgbClr val="FF0000"/>
                </a:solidFill>
              </a:rPr>
              <a:t> = </a:t>
            </a:r>
            <a:r>
              <a:rPr lang="cs-CZ" sz="2000" dirty="0" smtClean="0">
                <a:solidFill>
                  <a:srgbClr val="FF0000"/>
                </a:solidFill>
              </a:rPr>
              <a:t>74%</a:t>
            </a:r>
            <a:endParaRPr lang="cs-CZ" sz="200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Yearly</a:t>
            </a:r>
            <a:r>
              <a:rPr lang="cs-CZ" sz="2000" dirty="0"/>
              <a:t> </a:t>
            </a:r>
            <a:r>
              <a:rPr lang="cs-CZ" sz="2000" dirty="0" err="1"/>
              <a:t>integrated</a:t>
            </a:r>
            <a:r>
              <a:rPr lang="cs-CZ" sz="2000" dirty="0"/>
              <a:t> luminosity </a:t>
            </a:r>
            <a:r>
              <a:rPr lang="cs-CZ" sz="2000" dirty="0" err="1"/>
              <a:t>for</a:t>
            </a:r>
            <a:r>
              <a:rPr lang="cs-CZ" sz="2000" dirty="0"/>
              <a:t> a </a:t>
            </a:r>
            <a:r>
              <a:rPr lang="cs-CZ" sz="2000" dirty="0" err="1"/>
              <a:t>Hubner</a:t>
            </a:r>
            <a:r>
              <a:rPr lang="cs-CZ" sz="2000" dirty="0"/>
              <a:t> </a:t>
            </a:r>
            <a:r>
              <a:rPr lang="cs-CZ" sz="2000" dirty="0" err="1"/>
              <a:t>factor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0.2 and </a:t>
            </a:r>
            <a:r>
              <a:rPr lang="cs-CZ" sz="2000" dirty="0" err="1"/>
              <a:t>using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peak</a:t>
            </a:r>
            <a:r>
              <a:rPr lang="cs-CZ" sz="2000" dirty="0"/>
              <a:t> luminosity = </a:t>
            </a:r>
            <a:r>
              <a:rPr lang="cs-CZ" sz="2000" dirty="0" smtClean="0"/>
              <a:t>110fb</a:t>
            </a:r>
            <a:r>
              <a:rPr lang="cs-CZ" sz="2000" dirty="0"/>
              <a:t>^-1</a:t>
            </a:r>
          </a:p>
          <a:p>
            <a:pPr>
              <a:spcBef>
                <a:spcPts val="0"/>
              </a:spcBef>
            </a:pPr>
            <a:r>
              <a:rPr lang="cs-CZ" sz="2000" dirty="0">
                <a:solidFill>
                  <a:srgbClr val="FF0000"/>
                </a:solidFill>
              </a:rPr>
              <a:t>==&gt; </a:t>
            </a:r>
            <a:r>
              <a:rPr lang="cs-CZ" sz="2000" dirty="0" smtClean="0">
                <a:solidFill>
                  <a:srgbClr val="FF0000"/>
                </a:solidFill>
              </a:rPr>
              <a:t>Case 1b </a:t>
            </a:r>
            <a:r>
              <a:rPr lang="cs-CZ" sz="2000" dirty="0" err="1" smtClean="0">
                <a:solidFill>
                  <a:srgbClr val="FF0000"/>
                </a:solidFill>
              </a:rPr>
              <a:t>can</a:t>
            </a:r>
            <a:r>
              <a:rPr lang="cs-CZ" sz="2000" dirty="0" smtClean="0">
                <a:solidFill>
                  <a:srgbClr val="FF0000"/>
                </a:solidFill>
              </a:rPr>
              <a:t> not </a:t>
            </a:r>
            <a:r>
              <a:rPr lang="cs-CZ" sz="2000" dirty="0" err="1" smtClean="0">
                <a:solidFill>
                  <a:srgbClr val="FF0000"/>
                </a:solidFill>
              </a:rPr>
              <a:t>reach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the</a:t>
            </a:r>
            <a:r>
              <a:rPr lang="cs-CZ" sz="2000" dirty="0">
                <a:solidFill>
                  <a:srgbClr val="FF0000"/>
                </a:solidFill>
              </a:rPr>
              <a:t> US1 </a:t>
            </a:r>
            <a:r>
              <a:rPr lang="cs-CZ" sz="2000" dirty="0" err="1" smtClean="0">
                <a:solidFill>
                  <a:srgbClr val="FF0000"/>
                </a:solidFill>
              </a:rPr>
              <a:t>goals</a:t>
            </a:r>
            <a:r>
              <a:rPr lang="cs-CZ" sz="2000" dirty="0" smtClean="0">
                <a:solidFill>
                  <a:srgbClr val="FF0000"/>
                </a:solidFill>
              </a:rPr>
              <a:t> but OK  </a:t>
            </a:r>
            <a:r>
              <a:rPr lang="cs-CZ" sz="2000" dirty="0" err="1">
                <a:solidFill>
                  <a:srgbClr val="FF0000"/>
                </a:solidFill>
              </a:rPr>
              <a:t>from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the</a:t>
            </a:r>
            <a:r>
              <a:rPr lang="cs-CZ" sz="2000" dirty="0">
                <a:solidFill>
                  <a:srgbClr val="FF0000"/>
                </a:solidFill>
              </a:rPr>
              <a:t> IBS point </a:t>
            </a:r>
            <a:r>
              <a:rPr lang="cs-CZ" sz="2000" dirty="0" err="1">
                <a:solidFill>
                  <a:srgbClr val="FF0000"/>
                </a:solidFill>
              </a:rPr>
              <a:t>of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err="1">
                <a:solidFill>
                  <a:srgbClr val="FF0000"/>
                </a:solidFill>
              </a:rPr>
              <a:t>view</a:t>
            </a:r>
            <a:r>
              <a:rPr lang="cs-CZ" sz="2000" dirty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1150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14400"/>
          </a:xfrm>
        </p:spPr>
        <p:txBody>
          <a:bodyPr/>
          <a:lstStyle/>
          <a:p>
            <a:r>
              <a:rPr lang="en-US" u="sng" dirty="0" smtClean="0"/>
              <a:t>Small </a:t>
            </a:r>
            <a:r>
              <a:rPr lang="en-US" u="sng" dirty="0" err="1" smtClean="0"/>
              <a:t>Emittance</a:t>
            </a:r>
            <a:r>
              <a:rPr lang="en-US" u="sng" dirty="0" smtClean="0"/>
              <a:t> Beams for US1: Case 2b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839200" cy="5715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-US1 round beams; </a:t>
            </a:r>
            <a:r>
              <a:rPr lang="en-US" sz="2000" dirty="0"/>
              <a:t>SPS with new LLRF system but without the RF power upgrade</a:t>
            </a:r>
          </a:p>
          <a:p>
            <a:pPr>
              <a:spcBef>
                <a:spcPts val="0"/>
              </a:spcBef>
            </a:pPr>
            <a:r>
              <a:rPr lang="fi-FI" sz="2000" dirty="0" smtClean="0"/>
              <a:t>-N </a:t>
            </a:r>
            <a:r>
              <a:rPr lang="fi-FI" sz="2000" dirty="0"/>
              <a:t>at </a:t>
            </a:r>
            <a:r>
              <a:rPr lang="fi-FI" sz="2000" dirty="0" err="1"/>
              <a:t>collisions</a:t>
            </a:r>
            <a:r>
              <a:rPr lang="fi-FI" sz="2000" dirty="0"/>
              <a:t> = 1.37 10^11ppb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-n = 2593 (BCMS)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-</a:t>
            </a:r>
            <a:r>
              <a:rPr lang="en-US" sz="2000" dirty="0" err="1"/>
              <a:t>emittance</a:t>
            </a:r>
            <a:r>
              <a:rPr lang="en-US" sz="2000" dirty="0"/>
              <a:t> = </a:t>
            </a:r>
            <a:r>
              <a:rPr lang="en-US" sz="2000" dirty="0" smtClean="0"/>
              <a:t>1.8 </a:t>
            </a:r>
            <a:r>
              <a:rPr lang="en-US" sz="2000" dirty="0"/>
              <a:t>micrometer </a:t>
            </a:r>
            <a:r>
              <a:rPr lang="en-US" sz="2000" dirty="0" smtClean="0"/>
              <a:t>(73% </a:t>
            </a:r>
            <a:r>
              <a:rPr lang="en-US" sz="2000" dirty="0"/>
              <a:t>blow-up </a:t>
            </a:r>
            <a:r>
              <a:rPr lang="en-US" sz="2000" dirty="0" err="1"/>
              <a:t>wrt</a:t>
            </a:r>
            <a:r>
              <a:rPr lang="en-US" sz="2000" dirty="0"/>
              <a:t> SPS extraction)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-flat </a:t>
            </a:r>
            <a:r>
              <a:rPr lang="en-US" sz="2000" dirty="0"/>
              <a:t>beams with beta* = </a:t>
            </a:r>
            <a:r>
              <a:rPr lang="en-US" sz="2000" dirty="0" smtClean="0"/>
              <a:t>0.3m / 0.1m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-bean separation of 10sigma -&gt; crossing angle of </a:t>
            </a:r>
            <a:r>
              <a:rPr lang="en-US" sz="2000" dirty="0" smtClean="0"/>
              <a:t>295 </a:t>
            </a:r>
            <a:r>
              <a:rPr lang="en-US" sz="2000" dirty="0" err="1"/>
              <a:t>microrad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8000"/>
                </a:solidFill>
              </a:rPr>
              <a:t>-</a:t>
            </a:r>
            <a:r>
              <a:rPr lang="en-US" sz="2000" dirty="0">
                <a:solidFill>
                  <a:srgbClr val="008000"/>
                </a:solidFill>
              </a:rPr>
              <a:t>IBS growth rates of ca. </a:t>
            </a:r>
            <a:r>
              <a:rPr lang="en-US" sz="2000" dirty="0" smtClean="0">
                <a:solidFill>
                  <a:srgbClr val="008000"/>
                </a:solidFill>
              </a:rPr>
              <a:t>13h </a:t>
            </a:r>
            <a:r>
              <a:rPr lang="en-US" sz="2000" dirty="0">
                <a:solidFill>
                  <a:srgbClr val="008000"/>
                </a:solidFill>
              </a:rPr>
              <a:t>horizontally and </a:t>
            </a:r>
            <a:r>
              <a:rPr lang="en-US" sz="2000" dirty="0" smtClean="0">
                <a:solidFill>
                  <a:srgbClr val="008000"/>
                </a:solidFill>
              </a:rPr>
              <a:t>22h longitudinally (scaled)</a:t>
            </a:r>
            <a:endParaRPr lang="en-US" sz="2000" dirty="0">
              <a:solidFill>
                <a:srgbClr val="008000"/>
              </a:solidFill>
            </a:endParaRP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Peak</a:t>
            </a:r>
            <a:r>
              <a:rPr lang="cs-CZ" sz="2000" dirty="0"/>
              <a:t> Luminosity = </a:t>
            </a:r>
            <a:r>
              <a:rPr lang="cs-CZ" sz="2000" dirty="0" smtClean="0"/>
              <a:t>6.7 </a:t>
            </a:r>
            <a:r>
              <a:rPr lang="cs-CZ" sz="2000" dirty="0"/>
              <a:t>10^34 cm^-2s^-1 </a:t>
            </a: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leveling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/>
              <a:t>0</a:t>
            </a:r>
            <a:r>
              <a:rPr lang="cs-CZ" sz="2000" dirty="0" smtClean="0"/>
              <a:t>.9 h;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 err="1"/>
              <a:t>decay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</a:t>
            </a:r>
            <a:r>
              <a:rPr lang="cs-CZ" sz="2000" dirty="0" smtClean="0"/>
              <a:t>4 h; </a:t>
            </a:r>
            <a:r>
              <a:rPr lang="cs-CZ" sz="2000" dirty="0" err="1" smtClean="0"/>
              <a:t>Turnaround</a:t>
            </a:r>
            <a:r>
              <a:rPr lang="cs-CZ" sz="2000" dirty="0" smtClean="0"/>
              <a:t> </a:t>
            </a:r>
            <a:r>
              <a:rPr lang="cs-CZ" sz="2000" dirty="0" err="1"/>
              <a:t>time</a:t>
            </a:r>
            <a:r>
              <a:rPr lang="cs-CZ" sz="2000" dirty="0"/>
              <a:t> = 3 </a:t>
            </a:r>
            <a:r>
              <a:rPr lang="cs-CZ" sz="2000" dirty="0" err="1"/>
              <a:t>hours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Total</a:t>
            </a:r>
            <a:r>
              <a:rPr lang="cs-CZ" sz="2000" dirty="0"/>
              <a:t> </a:t>
            </a:r>
            <a:r>
              <a:rPr lang="cs-CZ" sz="2000" dirty="0" err="1"/>
              <a:t>fill</a:t>
            </a:r>
            <a:r>
              <a:rPr lang="cs-CZ" sz="2000" dirty="0"/>
              <a:t> </a:t>
            </a:r>
            <a:r>
              <a:rPr lang="cs-CZ" sz="2000" dirty="0" err="1"/>
              <a:t>length</a:t>
            </a:r>
            <a:r>
              <a:rPr lang="cs-CZ" sz="2000" dirty="0"/>
              <a:t> (</a:t>
            </a:r>
            <a:r>
              <a:rPr lang="cs-CZ" sz="2000" dirty="0" err="1"/>
              <a:t>leveling</a:t>
            </a:r>
            <a:r>
              <a:rPr lang="cs-CZ" sz="2000" dirty="0"/>
              <a:t> + </a:t>
            </a:r>
            <a:r>
              <a:rPr lang="cs-CZ" sz="2000" dirty="0" err="1"/>
              <a:t>decay</a:t>
            </a:r>
            <a:r>
              <a:rPr lang="cs-CZ" sz="2000" dirty="0"/>
              <a:t> + </a:t>
            </a:r>
            <a:r>
              <a:rPr lang="cs-CZ" sz="2000" dirty="0" err="1"/>
              <a:t>turnaround</a:t>
            </a:r>
            <a:r>
              <a:rPr lang="cs-CZ" sz="2000" dirty="0"/>
              <a:t>) = </a:t>
            </a:r>
            <a:r>
              <a:rPr lang="cs-CZ" sz="2000" dirty="0" smtClean="0"/>
              <a:t>7.9h</a:t>
            </a:r>
            <a:endParaRPr lang="cs-CZ" sz="2000" dirty="0"/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Integrated</a:t>
            </a:r>
            <a:r>
              <a:rPr lang="cs-CZ" sz="2000" dirty="0"/>
              <a:t> </a:t>
            </a:r>
            <a:r>
              <a:rPr lang="cs-CZ" sz="2000" dirty="0" err="1"/>
              <a:t>Lumi</a:t>
            </a:r>
            <a:r>
              <a:rPr lang="cs-CZ" sz="2000" dirty="0"/>
              <a:t> per </a:t>
            </a:r>
            <a:r>
              <a:rPr lang="cs-CZ" sz="2000" dirty="0" err="1"/>
              <a:t>fill</a:t>
            </a:r>
            <a:r>
              <a:rPr lang="cs-CZ" sz="2000" dirty="0"/>
              <a:t> </a:t>
            </a:r>
            <a:r>
              <a:rPr lang="cs-CZ" sz="2000" dirty="0" smtClean="0"/>
              <a:t>=0.66 fb</a:t>
            </a:r>
            <a:r>
              <a:rPr lang="cs-CZ" sz="2000" baseline="30000" dirty="0" smtClean="0"/>
              <a:t>-1</a:t>
            </a:r>
            <a:r>
              <a:rPr lang="cs-CZ" sz="2000" dirty="0" smtClean="0"/>
              <a:t>; </a:t>
            </a:r>
            <a:r>
              <a:rPr lang="cs-CZ" sz="2000" dirty="0" err="1" smtClean="0"/>
              <a:t>Lumi</a:t>
            </a:r>
            <a:r>
              <a:rPr lang="cs-CZ" sz="2000" dirty="0" smtClean="0"/>
              <a:t> </a:t>
            </a:r>
            <a:r>
              <a:rPr lang="cs-CZ" sz="2000" dirty="0"/>
              <a:t>per </a:t>
            </a:r>
            <a:r>
              <a:rPr lang="cs-CZ" sz="2000" dirty="0" err="1"/>
              <a:t>year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perfect</a:t>
            </a:r>
            <a:r>
              <a:rPr lang="cs-CZ" sz="2000" dirty="0"/>
              <a:t> </a:t>
            </a:r>
            <a:r>
              <a:rPr lang="cs-CZ" sz="2000" dirty="0" err="1"/>
              <a:t>operation</a:t>
            </a:r>
            <a:r>
              <a:rPr lang="cs-CZ" sz="2000" dirty="0"/>
              <a:t> = </a:t>
            </a:r>
            <a:r>
              <a:rPr lang="cs-CZ" sz="2000" dirty="0" smtClean="0"/>
              <a:t>319fb</a:t>
            </a:r>
            <a:r>
              <a:rPr lang="cs-CZ" sz="2000" baseline="30000" dirty="0" smtClean="0"/>
              <a:t>-</a:t>
            </a:r>
            <a:r>
              <a:rPr lang="cs-CZ" sz="2000" baseline="30000" dirty="0"/>
              <a:t>1</a:t>
            </a:r>
          </a:p>
          <a:p>
            <a:pPr>
              <a:spcBef>
                <a:spcPts val="0"/>
              </a:spcBef>
            </a:pPr>
            <a:r>
              <a:rPr lang="cs-CZ" sz="2000" dirty="0">
                <a:solidFill>
                  <a:srgbClr val="008000"/>
                </a:solidFill>
              </a:rPr>
              <a:t>-</a:t>
            </a:r>
            <a:r>
              <a:rPr lang="cs-CZ" sz="2000" dirty="0" err="1">
                <a:solidFill>
                  <a:srgbClr val="008000"/>
                </a:solidFill>
              </a:rPr>
              <a:t>Required</a:t>
            </a:r>
            <a:r>
              <a:rPr lang="cs-CZ" sz="2000" dirty="0">
                <a:solidFill>
                  <a:srgbClr val="008000"/>
                </a:solidFill>
              </a:rPr>
              <a:t> </a:t>
            </a:r>
            <a:r>
              <a:rPr lang="cs-CZ" sz="2000" dirty="0" err="1">
                <a:solidFill>
                  <a:srgbClr val="008000"/>
                </a:solidFill>
              </a:rPr>
              <a:t>efficiency</a:t>
            </a:r>
            <a:r>
              <a:rPr lang="cs-CZ" sz="2000" dirty="0">
                <a:solidFill>
                  <a:srgbClr val="008000"/>
                </a:solidFill>
              </a:rPr>
              <a:t> </a:t>
            </a:r>
            <a:r>
              <a:rPr lang="cs-CZ" sz="2000" dirty="0" err="1">
                <a:solidFill>
                  <a:srgbClr val="008000"/>
                </a:solidFill>
              </a:rPr>
              <a:t>for</a:t>
            </a:r>
            <a:r>
              <a:rPr lang="cs-CZ" sz="2000" dirty="0">
                <a:solidFill>
                  <a:srgbClr val="008000"/>
                </a:solidFill>
              </a:rPr>
              <a:t> </a:t>
            </a:r>
            <a:r>
              <a:rPr lang="cs-CZ" sz="2000" dirty="0" err="1">
                <a:solidFill>
                  <a:srgbClr val="008000"/>
                </a:solidFill>
              </a:rPr>
              <a:t>achieving</a:t>
            </a:r>
            <a:r>
              <a:rPr lang="cs-CZ" sz="2000" dirty="0">
                <a:solidFill>
                  <a:srgbClr val="008000"/>
                </a:solidFill>
              </a:rPr>
              <a:t> 160fb^-1 per </a:t>
            </a:r>
            <a:r>
              <a:rPr lang="cs-CZ" sz="2000" dirty="0" err="1">
                <a:solidFill>
                  <a:srgbClr val="008000"/>
                </a:solidFill>
              </a:rPr>
              <a:t>year</a:t>
            </a:r>
            <a:r>
              <a:rPr lang="cs-CZ" sz="2000" dirty="0">
                <a:solidFill>
                  <a:srgbClr val="008000"/>
                </a:solidFill>
              </a:rPr>
              <a:t> = </a:t>
            </a:r>
            <a:r>
              <a:rPr lang="cs-CZ" sz="2000" dirty="0" smtClean="0">
                <a:solidFill>
                  <a:srgbClr val="008000"/>
                </a:solidFill>
              </a:rPr>
              <a:t>50%</a:t>
            </a:r>
            <a:endParaRPr lang="cs-CZ" sz="2000" dirty="0">
              <a:solidFill>
                <a:srgbClr val="008000"/>
              </a:solidFill>
            </a:endParaRPr>
          </a:p>
          <a:p>
            <a:pPr>
              <a:spcBef>
                <a:spcPts val="0"/>
              </a:spcBef>
            </a:pPr>
            <a:r>
              <a:rPr lang="cs-CZ" sz="2000" dirty="0"/>
              <a:t>-</a:t>
            </a:r>
            <a:r>
              <a:rPr lang="cs-CZ" sz="2000" dirty="0" err="1"/>
              <a:t>Yearly</a:t>
            </a:r>
            <a:r>
              <a:rPr lang="cs-CZ" sz="2000" dirty="0"/>
              <a:t> </a:t>
            </a:r>
            <a:r>
              <a:rPr lang="cs-CZ" sz="2000" dirty="0" err="1"/>
              <a:t>integrated</a:t>
            </a:r>
            <a:r>
              <a:rPr lang="cs-CZ" sz="2000" dirty="0"/>
              <a:t> luminosity </a:t>
            </a:r>
            <a:r>
              <a:rPr lang="cs-CZ" sz="2000" dirty="0" err="1"/>
              <a:t>for</a:t>
            </a:r>
            <a:r>
              <a:rPr lang="cs-CZ" sz="2000" dirty="0"/>
              <a:t> a </a:t>
            </a:r>
            <a:r>
              <a:rPr lang="cs-CZ" sz="2000" dirty="0" err="1"/>
              <a:t>Hubner</a:t>
            </a:r>
            <a:r>
              <a:rPr lang="cs-CZ" sz="2000" dirty="0"/>
              <a:t> </a:t>
            </a:r>
            <a:r>
              <a:rPr lang="cs-CZ" sz="2000" dirty="0" err="1"/>
              <a:t>factor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0.2 and </a:t>
            </a:r>
            <a:r>
              <a:rPr lang="cs-CZ" sz="2000" dirty="0" err="1"/>
              <a:t>using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peak</a:t>
            </a:r>
            <a:r>
              <a:rPr lang="cs-CZ" sz="2000" dirty="0"/>
              <a:t> luminosity = </a:t>
            </a:r>
            <a:r>
              <a:rPr lang="cs-CZ" sz="2000" dirty="0" smtClean="0"/>
              <a:t>168fb</a:t>
            </a:r>
            <a:r>
              <a:rPr lang="cs-CZ" sz="2000" dirty="0"/>
              <a:t>^-1</a:t>
            </a:r>
          </a:p>
          <a:p>
            <a:pPr>
              <a:spcBef>
                <a:spcPts val="0"/>
              </a:spcBef>
            </a:pPr>
            <a:r>
              <a:rPr lang="cs-CZ" sz="2000" dirty="0">
                <a:solidFill>
                  <a:srgbClr val="008000"/>
                </a:solidFill>
              </a:rPr>
              <a:t>==&gt; </a:t>
            </a:r>
            <a:r>
              <a:rPr lang="cs-CZ" sz="2000" dirty="0" smtClean="0">
                <a:solidFill>
                  <a:srgbClr val="008000"/>
                </a:solidFill>
              </a:rPr>
              <a:t>Case 2</a:t>
            </a:r>
            <a:r>
              <a:rPr lang="cs-CZ" sz="2000" dirty="0">
                <a:solidFill>
                  <a:srgbClr val="008000"/>
                </a:solidFill>
              </a:rPr>
              <a:t>b</a:t>
            </a:r>
            <a:r>
              <a:rPr lang="cs-CZ" sz="2000" dirty="0" smtClean="0">
                <a:solidFill>
                  <a:srgbClr val="008000"/>
                </a:solidFill>
              </a:rPr>
              <a:t> </a:t>
            </a:r>
            <a:r>
              <a:rPr lang="cs-CZ" sz="2000" dirty="0" err="1" smtClean="0">
                <a:solidFill>
                  <a:srgbClr val="008000"/>
                </a:solidFill>
              </a:rPr>
              <a:t>could</a:t>
            </a:r>
            <a:r>
              <a:rPr lang="cs-CZ" sz="2000" dirty="0" smtClean="0">
                <a:solidFill>
                  <a:srgbClr val="008000"/>
                </a:solidFill>
              </a:rPr>
              <a:t> </a:t>
            </a:r>
            <a:r>
              <a:rPr lang="cs-CZ" sz="2000" dirty="0" err="1" smtClean="0">
                <a:solidFill>
                  <a:srgbClr val="008000"/>
                </a:solidFill>
              </a:rPr>
              <a:t>reach</a:t>
            </a:r>
            <a:r>
              <a:rPr lang="cs-CZ" sz="2000" dirty="0" smtClean="0">
                <a:solidFill>
                  <a:srgbClr val="008000"/>
                </a:solidFill>
              </a:rPr>
              <a:t> </a:t>
            </a:r>
            <a:r>
              <a:rPr lang="cs-CZ" sz="2000" dirty="0" err="1">
                <a:solidFill>
                  <a:srgbClr val="008000"/>
                </a:solidFill>
              </a:rPr>
              <a:t>the</a:t>
            </a:r>
            <a:r>
              <a:rPr lang="cs-CZ" sz="2000" dirty="0">
                <a:solidFill>
                  <a:srgbClr val="008000"/>
                </a:solidFill>
              </a:rPr>
              <a:t> US1 </a:t>
            </a:r>
            <a:r>
              <a:rPr lang="cs-CZ" sz="2000" dirty="0" err="1" smtClean="0">
                <a:solidFill>
                  <a:srgbClr val="008000"/>
                </a:solidFill>
              </a:rPr>
              <a:t>goals</a:t>
            </a:r>
            <a:r>
              <a:rPr lang="cs-CZ" sz="2000" dirty="0" smtClean="0">
                <a:solidFill>
                  <a:srgbClr val="008000"/>
                </a:solidFill>
              </a:rPr>
              <a:t> &amp; OK </a:t>
            </a:r>
            <a:r>
              <a:rPr lang="cs-CZ" sz="2000" dirty="0" err="1">
                <a:solidFill>
                  <a:srgbClr val="008000"/>
                </a:solidFill>
              </a:rPr>
              <a:t>from</a:t>
            </a:r>
            <a:r>
              <a:rPr lang="cs-CZ" sz="2000" dirty="0">
                <a:solidFill>
                  <a:srgbClr val="008000"/>
                </a:solidFill>
              </a:rPr>
              <a:t> </a:t>
            </a:r>
            <a:r>
              <a:rPr lang="cs-CZ" sz="2000" dirty="0" err="1">
                <a:solidFill>
                  <a:srgbClr val="008000"/>
                </a:solidFill>
              </a:rPr>
              <a:t>the</a:t>
            </a:r>
            <a:r>
              <a:rPr lang="cs-CZ" sz="2000" dirty="0">
                <a:solidFill>
                  <a:srgbClr val="008000"/>
                </a:solidFill>
              </a:rPr>
              <a:t> IBS point </a:t>
            </a:r>
            <a:r>
              <a:rPr lang="cs-CZ" sz="2000" dirty="0" err="1">
                <a:solidFill>
                  <a:srgbClr val="008000"/>
                </a:solidFill>
              </a:rPr>
              <a:t>of</a:t>
            </a:r>
            <a:r>
              <a:rPr lang="cs-CZ" sz="2000" dirty="0">
                <a:solidFill>
                  <a:srgbClr val="008000"/>
                </a:solidFill>
              </a:rPr>
              <a:t> </a:t>
            </a:r>
            <a:r>
              <a:rPr lang="cs-CZ" sz="2000" dirty="0" err="1">
                <a:solidFill>
                  <a:srgbClr val="008000"/>
                </a:solidFill>
              </a:rPr>
              <a:t>view</a:t>
            </a:r>
            <a:r>
              <a:rPr lang="cs-CZ" sz="2000" dirty="0">
                <a:solidFill>
                  <a:srgbClr val="008000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7717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u="sng" dirty="0" smtClean="0"/>
              <a:t>Discussions with </a:t>
            </a:r>
            <a:r>
              <a:rPr lang="en-US" u="sng" dirty="0" err="1" smtClean="0"/>
              <a:t>Stephane</a:t>
            </a:r>
            <a:r>
              <a:rPr lang="en-US" u="sng" dirty="0" smtClean="0"/>
              <a:t>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-Best option for flat beam ratio of 10cm / 40cm </a:t>
            </a:r>
          </a:p>
          <a:p>
            <a:r>
              <a:rPr lang="en-US" sz="2000" dirty="0" smtClean="0"/>
              <a:t>-Flat beam ration of 20cm / 40cm should be compatible with PIC</a:t>
            </a:r>
          </a:p>
          <a:p>
            <a:r>
              <a:rPr lang="en-US" sz="2000" dirty="0" smtClean="0"/>
              <a:t>-The </a:t>
            </a:r>
            <a:r>
              <a:rPr lang="en-US" sz="2000" dirty="0"/>
              <a:t>aperture bottleneck in the matching section are by order of descending criticality TAN/Q5/D2/Q4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	 </a:t>
            </a:r>
            <a:r>
              <a:rPr lang="en-US" sz="2000" dirty="0"/>
              <a:t>We should then definitely use this at a starting point and then look at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what </a:t>
            </a:r>
            <a:r>
              <a:rPr lang="en-US" sz="2000" dirty="0"/>
              <a:t>needs to be changed in the MS to reach 37cm/10cm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9637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6372771</TotalTime>
  <Words>664</Words>
  <Application>Microsoft Macintosh PowerPoint</Application>
  <PresentationFormat>On-screen Show (4:3)</PresentationFormat>
  <Paragraphs>90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HiLumiLHC_PresentationTemplate</vt:lpstr>
      <vt:lpstr>Parameters given by LIU for US1 and US2</vt:lpstr>
      <vt:lpstr>Simone’s Table:</vt:lpstr>
      <vt:lpstr>General HL-LHC Assumptions for US1:</vt:lpstr>
      <vt:lpstr>Small Emittance Beams for US1: Case 1a</vt:lpstr>
      <vt:lpstr>Small Emittance Beams for US1: Case 2a</vt:lpstr>
      <vt:lpstr>Small Emittance Beams for US1: Case 1b</vt:lpstr>
      <vt:lpstr>Small Emittance Beams for US1: Case 2b</vt:lpstr>
      <vt:lpstr>Discussions with Stephane: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Oliver Bruning</cp:lastModifiedBy>
  <cp:revision>1720</cp:revision>
  <dcterms:created xsi:type="dcterms:W3CDTF">2011-01-18T19:25:28Z</dcterms:created>
  <dcterms:modified xsi:type="dcterms:W3CDTF">2013-08-14T06:47:29Z</dcterms:modified>
</cp:coreProperties>
</file>