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13/08/2013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400"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CH" sz="1400" dirty="0" smtClean="0"/>
              <a:t>Lucio,</a:t>
            </a:r>
            <a:r>
              <a:rPr lang="fr-CH" sz="1400" baseline="0" dirty="0" smtClean="0"/>
              <a:t> </a:t>
            </a:r>
            <a:r>
              <a:rPr lang="fr-CH" sz="1400" baseline="0" dirty="0" err="1" smtClean="0"/>
              <a:t>Rliup</a:t>
            </a:r>
            <a:r>
              <a:rPr lang="fr-CH" sz="1400" baseline="0" dirty="0" smtClean="0"/>
              <a:t> </a:t>
            </a:r>
            <a:r>
              <a:rPr lang="fr-CH" sz="1400" baseline="0" dirty="0" err="1" smtClean="0"/>
              <a:t>prepa</a:t>
            </a:r>
            <a:r>
              <a:rPr lang="fr-CH" sz="1400" baseline="0" dirty="0" smtClean="0"/>
              <a:t> 14 August 2013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Review</a:t>
            </a:r>
            <a:r>
              <a:rPr lang="fr-CH" dirty="0" smtClean="0"/>
              <a:t> of Master plan:</a:t>
            </a:r>
            <a:br>
              <a:rPr lang="fr-CH" dirty="0" smtClean="0"/>
            </a:br>
            <a:r>
              <a:rPr lang="fr-CH" dirty="0" smtClean="0"/>
              <a:t>PIC – US1 – US2 </a:t>
            </a:r>
            <a:r>
              <a:rPr lang="fr-CH" dirty="0" err="1" smtClean="0"/>
              <a:t>list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Meeting for RLIUP </a:t>
            </a:r>
            <a:r>
              <a:rPr lang="fr-CH" dirty="0" err="1" smtClean="0"/>
              <a:t>prepration</a:t>
            </a:r>
            <a:r>
              <a:rPr lang="fr-CH" dirty="0" smtClean="0"/>
              <a:t>	 -	Lucio Rossi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PIC – 1st 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25606"/>
            <a:ext cx="7579568" cy="4667421"/>
          </a:xfrm>
        </p:spPr>
        <p:txBody>
          <a:bodyPr>
            <a:normAutofit fontScale="92500" lnSpcReduction="10000"/>
          </a:bodyPr>
          <a:lstStyle/>
          <a:p>
            <a:r>
              <a:rPr lang="fr-CH" dirty="0" smtClean="0"/>
              <a:t>IR (Interaction </a:t>
            </a:r>
            <a:r>
              <a:rPr lang="fr-CH" dirty="0" err="1" smtClean="0"/>
              <a:t>Region</a:t>
            </a:r>
            <a:r>
              <a:rPr lang="fr-CH" dirty="0" smtClean="0"/>
              <a:t>)</a:t>
            </a:r>
          </a:p>
          <a:p>
            <a:pPr lvl="1"/>
            <a:r>
              <a:rPr lang="fr-CH" sz="2400" dirty="0" smtClean="0"/>
              <a:t>IT , 150 mm aperture in P1 and P5</a:t>
            </a:r>
          </a:p>
          <a:p>
            <a:pPr lvl="1"/>
            <a:r>
              <a:rPr lang="fr-CH" sz="2400" dirty="0" smtClean="0"/>
              <a:t>TAS, 60 mm (</a:t>
            </a:r>
            <a:r>
              <a:rPr lang="fr-CH" sz="2400" dirty="0" err="1" smtClean="0"/>
              <a:t>beam</a:t>
            </a:r>
            <a:r>
              <a:rPr lang="fr-CH" sz="2400" dirty="0" smtClean="0"/>
              <a:t> pipe? </a:t>
            </a:r>
            <a:r>
              <a:rPr lang="fr-CH" sz="2400" dirty="0" err="1" smtClean="0"/>
              <a:t>Absorbers</a:t>
            </a:r>
            <a:r>
              <a:rPr lang="fr-CH" sz="2400" dirty="0" smtClean="0"/>
              <a:t>)</a:t>
            </a:r>
          </a:p>
          <a:p>
            <a:pPr lvl="1"/>
            <a:r>
              <a:rPr lang="fr-CH" sz="2400" dirty="0" smtClean="0"/>
              <a:t>D1, 150 mm</a:t>
            </a:r>
          </a:p>
          <a:p>
            <a:pPr lvl="1"/>
            <a:r>
              <a:rPr lang="fr-CH" sz="2400" dirty="0" smtClean="0"/>
              <a:t>Correctors for IR (MCBX and HO): 150 mm</a:t>
            </a:r>
          </a:p>
          <a:p>
            <a:pPr lvl="1"/>
            <a:r>
              <a:rPr lang="fr-CH" sz="2400" dirty="0" smtClean="0"/>
              <a:t>New </a:t>
            </a:r>
            <a:r>
              <a:rPr lang="fr-CH" sz="2400" dirty="0" err="1" smtClean="0"/>
              <a:t>cryoplants</a:t>
            </a:r>
            <a:r>
              <a:rPr lang="fr-CH" sz="2400" dirty="0" smtClean="0"/>
              <a:t> for </a:t>
            </a:r>
            <a:r>
              <a:rPr lang="fr-CH" sz="2400" dirty="0" err="1" smtClean="0"/>
              <a:t>IRs</a:t>
            </a:r>
            <a:r>
              <a:rPr lang="fr-CH" sz="2400" dirty="0" smtClean="0"/>
              <a:t> </a:t>
            </a:r>
            <a:br>
              <a:rPr lang="fr-CH" sz="2400" dirty="0" smtClean="0"/>
            </a:br>
            <a:r>
              <a:rPr lang="fr-CH" sz="2400" dirty="0" err="1" smtClean="0"/>
              <a:t>sized</a:t>
            </a:r>
            <a:r>
              <a:rPr lang="fr-CH" sz="2400" dirty="0" smtClean="0"/>
              <a:t> for new </a:t>
            </a:r>
            <a:r>
              <a:rPr lang="fr-CH" sz="2400" dirty="0" err="1" smtClean="0"/>
              <a:t>MSs</a:t>
            </a:r>
            <a:r>
              <a:rPr lang="fr-CH" sz="2400" dirty="0" smtClean="0"/>
              <a:t> </a:t>
            </a:r>
            <a:r>
              <a:rPr lang="fr-CH" sz="2400" dirty="0" err="1" smtClean="0"/>
              <a:t>including</a:t>
            </a:r>
            <a:r>
              <a:rPr lang="fr-CH" sz="2400" dirty="0" smtClean="0"/>
              <a:t> </a:t>
            </a:r>
            <a:r>
              <a:rPr lang="fr-CH" sz="2400" dirty="0" err="1" smtClean="0"/>
              <a:t>CCCs</a:t>
            </a:r>
            <a:r>
              <a:rPr lang="fr-CH" sz="2400" dirty="0"/>
              <a:t/>
            </a:r>
            <a:br>
              <a:rPr lang="fr-CH" sz="2400" dirty="0"/>
            </a:br>
            <a:r>
              <a:rPr lang="fr-CH" sz="2400" dirty="0" err="1" smtClean="0"/>
              <a:t>cryoseparation</a:t>
            </a:r>
            <a:r>
              <a:rPr lang="fr-CH" sz="2400" dirty="0" smtClean="0"/>
              <a:t>/</a:t>
            </a:r>
            <a:r>
              <a:rPr lang="fr-CH" sz="2400" dirty="0" err="1" smtClean="0"/>
              <a:t>connection</a:t>
            </a:r>
            <a:r>
              <a:rPr lang="fr-CH" sz="2400" dirty="0" smtClean="0"/>
              <a:t> </a:t>
            </a:r>
            <a:r>
              <a:rPr lang="fr-CH" sz="2400" dirty="0" err="1" smtClean="0"/>
              <a:t>from</a:t>
            </a:r>
            <a:r>
              <a:rPr lang="fr-CH" sz="2400" dirty="0" smtClean="0"/>
              <a:t> Arc</a:t>
            </a:r>
          </a:p>
          <a:p>
            <a:pPr lvl="1"/>
            <a:r>
              <a:rPr lang="fr-CH" sz="2400" dirty="0"/>
              <a:t>New </a:t>
            </a:r>
            <a:r>
              <a:rPr lang="fr-CH" sz="2400" dirty="0" err="1"/>
              <a:t>powering</a:t>
            </a:r>
            <a:r>
              <a:rPr lang="fr-CH" sz="2400" dirty="0"/>
              <a:t> of IR </a:t>
            </a:r>
            <a:r>
              <a:rPr lang="fr-CH" sz="2400" dirty="0" err="1"/>
              <a:t>magnets</a:t>
            </a:r>
            <a:r>
              <a:rPr lang="fr-CH" sz="2400" dirty="0"/>
              <a:t> </a:t>
            </a:r>
            <a:r>
              <a:rPr lang="fr-CH" sz="2400" dirty="0" err="1"/>
              <a:t>with</a:t>
            </a:r>
            <a:r>
              <a:rPr lang="fr-CH" sz="2400" dirty="0"/>
              <a:t> EPC </a:t>
            </a:r>
            <a:br>
              <a:rPr lang="fr-CH" sz="2400" dirty="0"/>
            </a:br>
            <a:r>
              <a:rPr lang="fr-CH" sz="2400" dirty="0"/>
              <a:t>and </a:t>
            </a:r>
            <a:r>
              <a:rPr lang="fr-CH" sz="2400" dirty="0" err="1"/>
              <a:t>DFBs</a:t>
            </a:r>
            <a:r>
              <a:rPr lang="fr-CH" sz="2400" dirty="0"/>
              <a:t> on surface + SC </a:t>
            </a:r>
            <a:r>
              <a:rPr lang="fr-CH" sz="2400" dirty="0" smtClean="0"/>
              <a:t>links</a:t>
            </a:r>
          </a:p>
          <a:p>
            <a:pPr lvl="1"/>
            <a:r>
              <a:rPr lang="fr-CH" sz="2400" dirty="0" smtClean="0"/>
              <a:t>New </a:t>
            </a:r>
            <a:r>
              <a:rPr lang="fr-CH" sz="2400" dirty="0" err="1" smtClean="0"/>
              <a:t>powering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SC links </a:t>
            </a:r>
            <a:r>
              <a:rPr lang="fr-CH" sz="2400" dirty="0" err="1" smtClean="0"/>
              <a:t>at</a:t>
            </a:r>
            <a:r>
              <a:rPr lang="fr-CH" sz="2400" dirty="0" smtClean="0"/>
              <a:t> P7 (RR)</a:t>
            </a:r>
          </a:p>
          <a:p>
            <a:pPr lvl="1"/>
            <a:r>
              <a:rPr lang="fr-CH" dirty="0" smtClean="0"/>
              <a:t>New </a:t>
            </a:r>
            <a:r>
              <a:rPr lang="fr-CH" dirty="0" err="1" smtClean="0"/>
              <a:t>Cryoplant</a:t>
            </a:r>
            <a:r>
              <a:rPr lang="fr-CH" dirty="0" smtClean="0"/>
              <a:t> P4 for SCRF </a:t>
            </a:r>
            <a:r>
              <a:rPr lang="fr-CH" b="1" dirty="0" smtClean="0">
                <a:solidFill>
                  <a:srgbClr val="FF0000"/>
                </a:solidFill>
              </a:rPr>
              <a:t>(TBC)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55576" y="1837400"/>
            <a:ext cx="7128792" cy="1591600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Callout 4"/>
          <p:cNvSpPr/>
          <p:nvPr/>
        </p:nvSpPr>
        <p:spPr>
          <a:xfrm>
            <a:off x="6804248" y="2132856"/>
            <a:ext cx="2160240" cy="1152128"/>
          </a:xfrm>
          <a:prstGeom prst="wedgeEllipseCallout">
            <a:avLst>
              <a:gd name="adj1" fmla="val -86538"/>
              <a:gd name="adj2" fmla="val 3497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Lumi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</a:t>
            </a:r>
          </a:p>
          <a:p>
            <a:pPr algn="ctr"/>
            <a:r>
              <a:rPr lang="fr-CH" dirty="0" err="1" smtClean="0">
                <a:sym typeface="Symbol"/>
              </a:rPr>
              <a:t>Availabilty</a:t>
            </a:r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</a:t>
            </a:r>
            <a:endParaRPr lang="en-GB" dirty="0"/>
          </a:p>
        </p:txBody>
      </p:sp>
      <p:sp>
        <p:nvSpPr>
          <p:cNvPr id="8" name="Oval Callout 7"/>
          <p:cNvSpPr/>
          <p:nvPr/>
        </p:nvSpPr>
        <p:spPr>
          <a:xfrm>
            <a:off x="6732240" y="4491920"/>
            <a:ext cx="2404296" cy="1152128"/>
          </a:xfrm>
          <a:prstGeom prst="wedgeEllipseCallout">
            <a:avLst>
              <a:gd name="adj1" fmla="val -91096"/>
              <a:gd name="adj2" fmla="val -12375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ym typeface="Symbol"/>
              </a:rPr>
              <a:t>ALARA, R2E</a:t>
            </a:r>
          </a:p>
          <a:p>
            <a:pPr algn="ctr"/>
            <a:r>
              <a:rPr lang="fr-CH" dirty="0" err="1" smtClean="0">
                <a:sym typeface="Symbol"/>
              </a:rPr>
              <a:t>Availabilty</a:t>
            </a:r>
            <a:r>
              <a:rPr lang="fr-CH" dirty="0" smtClean="0">
                <a:sym typeface="Symbol"/>
              </a:rPr>
              <a:t>  </a:t>
            </a:r>
            <a:r>
              <a:rPr lang="fr-CH" dirty="0" err="1" smtClean="0">
                <a:sym typeface="Symbol"/>
              </a:rPr>
              <a:t>Space</a:t>
            </a:r>
            <a:endParaRPr lang="fr-CH" dirty="0" smtClean="0">
              <a:sym typeface="Symbol"/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6804248" y="3284984"/>
            <a:ext cx="2160240" cy="1152128"/>
          </a:xfrm>
          <a:prstGeom prst="wedgeEllipseCallout">
            <a:avLst>
              <a:gd name="adj1" fmla="val -114052"/>
              <a:gd name="adj2" fmla="val -21106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Lumi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</a:t>
            </a:r>
          </a:p>
          <a:p>
            <a:pPr algn="ctr"/>
            <a:r>
              <a:rPr lang="fr-CH" dirty="0" err="1" smtClean="0">
                <a:sym typeface="Symbol"/>
              </a:rPr>
              <a:t>Availabilty</a:t>
            </a:r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</a:t>
            </a:r>
            <a:endParaRPr lang="en-GB" dirty="0"/>
          </a:p>
        </p:txBody>
      </p:sp>
      <p:sp>
        <p:nvSpPr>
          <p:cNvPr id="10" name="Oval Callout 9"/>
          <p:cNvSpPr/>
          <p:nvPr/>
        </p:nvSpPr>
        <p:spPr>
          <a:xfrm>
            <a:off x="6588224" y="5644048"/>
            <a:ext cx="2160240" cy="1152128"/>
          </a:xfrm>
          <a:prstGeom prst="wedgeEllipseCallout">
            <a:avLst>
              <a:gd name="adj1" fmla="val -90771"/>
              <a:gd name="adj2" fmla="val -63171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ym typeface="Symbol"/>
              </a:rPr>
              <a:t>ALARA</a:t>
            </a:r>
          </a:p>
          <a:p>
            <a:pPr algn="ctr"/>
            <a:r>
              <a:rPr lang="fr-CH" dirty="0" err="1" smtClean="0">
                <a:sym typeface="Symbol"/>
              </a:rPr>
              <a:t>Availabilty</a:t>
            </a:r>
            <a:r>
              <a:rPr lang="fr-CH" dirty="0" smtClean="0">
                <a:sym typeface="Symbol"/>
              </a:rPr>
              <a:t> </a:t>
            </a:r>
            <a:r>
              <a:rPr lang="fr-CH" dirty="0" smtClean="0">
                <a:sym typeface="Symbol"/>
              </a:rPr>
              <a:t>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4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PIC – 2nd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686800" cy="4839698"/>
          </a:xfrm>
        </p:spPr>
        <p:txBody>
          <a:bodyPr>
            <a:normAutofit fontScale="77500" lnSpcReduction="20000"/>
          </a:bodyPr>
          <a:lstStyle/>
          <a:p>
            <a:r>
              <a:rPr lang="fr-CH" dirty="0" err="1" smtClean="0"/>
              <a:t>Collimators</a:t>
            </a:r>
            <a:r>
              <a:rPr lang="fr-CH" dirty="0" smtClean="0"/>
              <a:t> (all </a:t>
            </a:r>
            <a:r>
              <a:rPr lang="fr-CH" dirty="0" err="1" smtClean="0"/>
              <a:t>with</a:t>
            </a:r>
            <a:r>
              <a:rPr lang="fr-CH" dirty="0" smtClean="0"/>
              <a:t> buttons)</a:t>
            </a:r>
          </a:p>
          <a:p>
            <a:pPr lvl="1"/>
            <a:r>
              <a:rPr lang="fr-CH" dirty="0"/>
              <a:t>New </a:t>
            </a:r>
            <a:r>
              <a:rPr lang="fr-CH" dirty="0" err="1" smtClean="0"/>
              <a:t>collimators</a:t>
            </a:r>
            <a:r>
              <a:rPr lang="fr-CH" dirty="0" smtClean="0"/>
              <a:t> </a:t>
            </a:r>
            <a:r>
              <a:rPr lang="fr-CH" dirty="0"/>
              <a:t>in IR </a:t>
            </a:r>
            <a:r>
              <a:rPr lang="fr-CH" dirty="0" smtClean="0"/>
              <a:t>(change of aperture)</a:t>
            </a:r>
            <a:br>
              <a:rPr lang="fr-CH" dirty="0" smtClean="0"/>
            </a:br>
            <a:r>
              <a:rPr lang="fr-CH" dirty="0" smtClean="0"/>
              <a:t>New </a:t>
            </a:r>
            <a:r>
              <a:rPr lang="fr-CH" dirty="0" err="1" smtClean="0"/>
              <a:t>collimators</a:t>
            </a:r>
            <a:r>
              <a:rPr lang="fr-CH" dirty="0" smtClean="0"/>
              <a:t> for INJ (6/</a:t>
            </a:r>
            <a:r>
              <a:rPr lang="fr-CH" dirty="0" err="1" smtClean="0"/>
              <a:t>beam</a:t>
            </a:r>
            <a:r>
              <a:rPr lang="fr-CH" dirty="0" smtClean="0"/>
              <a:t>)</a:t>
            </a:r>
          </a:p>
          <a:p>
            <a:pPr lvl="1"/>
            <a:r>
              <a:rPr lang="fr-CH" dirty="0" err="1" smtClean="0"/>
              <a:t>Secondary</a:t>
            </a:r>
            <a:r>
              <a:rPr lang="fr-CH" dirty="0" smtClean="0"/>
              <a:t> in Mo for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Z</a:t>
            </a:r>
            <a:br>
              <a:rPr lang="fr-CH" dirty="0" smtClean="0"/>
            </a:br>
            <a:r>
              <a:rPr lang="fr-CH" dirty="0" smtClean="0"/>
              <a:t>All 19/</a:t>
            </a:r>
            <a:r>
              <a:rPr lang="fr-CH" dirty="0" err="1" smtClean="0"/>
              <a:t>beam</a:t>
            </a:r>
            <a:r>
              <a:rPr lang="fr-CH" dirty="0" smtClean="0"/>
              <a:t> or </a:t>
            </a:r>
            <a:r>
              <a:rPr lang="fr-CH" dirty="0" err="1" smtClean="0"/>
              <a:t>less</a:t>
            </a:r>
            <a:r>
              <a:rPr lang="fr-CH" dirty="0" smtClean="0"/>
              <a:t> </a:t>
            </a:r>
            <a:r>
              <a:rPr lang="fr-CH" dirty="0" err="1" smtClean="0"/>
              <a:t>just</a:t>
            </a:r>
            <a:r>
              <a:rPr lang="fr-CH" dirty="0" smtClean="0"/>
              <a:t> to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err="1" smtClean="0"/>
              <a:t>effect</a:t>
            </a:r>
            <a:r>
              <a:rPr lang="fr-CH" dirty="0" smtClean="0"/>
              <a:t>? </a:t>
            </a:r>
            <a:r>
              <a:rPr lang="fr-CH" dirty="0" smtClean="0">
                <a:solidFill>
                  <a:srgbClr val="FF0000"/>
                </a:solidFill>
              </a:rPr>
              <a:t>TBD </a:t>
            </a:r>
            <a:r>
              <a:rPr lang="fr-CH" dirty="0" err="1" smtClean="0">
                <a:solidFill>
                  <a:srgbClr val="FF0000"/>
                </a:solidFill>
              </a:rPr>
              <a:t>deeply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CH" dirty="0" smtClean="0"/>
              <a:t>RF?</a:t>
            </a:r>
          </a:p>
          <a:p>
            <a:r>
              <a:rPr lang="fr-CH" dirty="0" err="1" smtClean="0"/>
              <a:t>Beam</a:t>
            </a:r>
            <a:r>
              <a:rPr lang="fr-CH" dirty="0" smtClean="0"/>
              <a:t> diagnostics</a:t>
            </a:r>
          </a:p>
          <a:p>
            <a:pPr lvl="1"/>
            <a:r>
              <a:rPr lang="fr-CH" dirty="0" err="1" smtClean="0"/>
              <a:t>Cryo</a:t>
            </a:r>
            <a:r>
              <a:rPr lang="fr-CH" dirty="0" smtClean="0"/>
              <a:t> </a:t>
            </a:r>
            <a:r>
              <a:rPr lang="fr-CH" dirty="0" err="1"/>
              <a:t>BLMs</a:t>
            </a:r>
            <a:r>
              <a:rPr lang="fr-CH" dirty="0"/>
              <a:t> (</a:t>
            </a:r>
            <a:r>
              <a:rPr lang="fr-CH" dirty="0" err="1"/>
              <a:t>link</a:t>
            </a:r>
            <a:r>
              <a:rPr lang="fr-CH" dirty="0"/>
              <a:t> to triplet)</a:t>
            </a:r>
          </a:p>
          <a:p>
            <a:pPr lvl="1"/>
            <a:r>
              <a:rPr lang="fr-CH" dirty="0" smtClean="0"/>
              <a:t>BLM </a:t>
            </a:r>
            <a:r>
              <a:rPr lang="fr-CH" dirty="0"/>
              <a:t>- Rad Hard </a:t>
            </a:r>
            <a:r>
              <a:rPr lang="fr-CH" dirty="0" err="1"/>
              <a:t>Electronics</a:t>
            </a:r>
            <a:r>
              <a:rPr lang="fr-CH" dirty="0"/>
              <a:t> (IR3 / IR7 / LSS) ~300 </a:t>
            </a:r>
            <a:r>
              <a:rPr lang="fr-CH" dirty="0" err="1"/>
              <a:t>BLMs</a:t>
            </a:r>
            <a:endParaRPr lang="fr-CH" dirty="0"/>
          </a:p>
          <a:p>
            <a:pPr lvl="1"/>
            <a:r>
              <a:rPr lang="fr-CH" dirty="0" err="1" smtClean="0"/>
              <a:t>Fast</a:t>
            </a:r>
            <a:r>
              <a:rPr lang="fr-CH" dirty="0" smtClean="0"/>
              <a:t> </a:t>
            </a:r>
            <a:r>
              <a:rPr lang="fr-CH" dirty="0"/>
              <a:t>Vacuum </a:t>
            </a:r>
            <a:r>
              <a:rPr lang="fr-CH" dirty="0" err="1"/>
              <a:t>Wire</a:t>
            </a:r>
            <a:r>
              <a:rPr lang="fr-CH" dirty="0"/>
              <a:t> Scanners (Initial R&amp;D </a:t>
            </a:r>
            <a:r>
              <a:rPr lang="fr-CH" dirty="0" err="1"/>
              <a:t>paid</a:t>
            </a:r>
            <a:r>
              <a:rPr lang="fr-CH" dirty="0"/>
              <a:t> by LIU)</a:t>
            </a:r>
          </a:p>
          <a:p>
            <a:pPr lvl="1"/>
            <a:r>
              <a:rPr lang="fr-CH" dirty="0" smtClean="0"/>
              <a:t>New </a:t>
            </a:r>
            <a:r>
              <a:rPr lang="fr-CH" dirty="0" err="1"/>
              <a:t>BPMs</a:t>
            </a:r>
            <a:r>
              <a:rPr lang="fr-CH" dirty="0"/>
              <a:t> Q1 to Q5 (4 </a:t>
            </a:r>
            <a:r>
              <a:rPr lang="fr-CH" dirty="0" err="1"/>
              <a:t>directional</a:t>
            </a:r>
            <a:r>
              <a:rPr lang="fr-CH" dirty="0"/>
              <a:t> </a:t>
            </a:r>
            <a:r>
              <a:rPr lang="fr-CH" dirty="0" err="1"/>
              <a:t>couplers</a:t>
            </a:r>
            <a:r>
              <a:rPr lang="fr-CH" dirty="0"/>
              <a:t> &amp; 6 </a:t>
            </a:r>
            <a:r>
              <a:rPr lang="fr-CH" dirty="0" err="1"/>
              <a:t>BPMs</a:t>
            </a:r>
            <a:r>
              <a:rPr lang="fr-CH" dirty="0"/>
              <a:t> = 40 total + 10 </a:t>
            </a:r>
            <a:r>
              <a:rPr lang="fr-CH" dirty="0" err="1"/>
              <a:t>spares</a:t>
            </a:r>
            <a:r>
              <a:rPr lang="fr-CH" dirty="0"/>
              <a:t>)</a:t>
            </a:r>
          </a:p>
          <a:p>
            <a:pPr lvl="1"/>
            <a:r>
              <a:rPr lang="fr-CH" dirty="0" smtClean="0"/>
              <a:t>Upgrade Synchrotron </a:t>
            </a:r>
            <a:r>
              <a:rPr lang="fr-CH" dirty="0"/>
              <a:t>Light </a:t>
            </a:r>
            <a:r>
              <a:rPr lang="fr-CH" dirty="0" smtClean="0"/>
              <a:t>Monitor + NEW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gas</a:t>
            </a:r>
            <a:r>
              <a:rPr lang="fr-CH" dirty="0"/>
              <a:t> vertex </a:t>
            </a:r>
            <a:r>
              <a:rPr lang="fr-CH" dirty="0" smtClean="0"/>
              <a:t>detector</a:t>
            </a:r>
          </a:p>
          <a:p>
            <a:r>
              <a:rPr lang="fr-CH" dirty="0" smtClean="0"/>
              <a:t>TDI and kickers </a:t>
            </a:r>
            <a:r>
              <a:rPr lang="fr-CH" dirty="0" smtClean="0">
                <a:solidFill>
                  <a:srgbClr val="FF0000"/>
                </a:solidFill>
              </a:rPr>
              <a:t>(</a:t>
            </a:r>
            <a:r>
              <a:rPr lang="fr-CH" dirty="0" err="1" smtClean="0">
                <a:solidFill>
                  <a:srgbClr val="FF0000"/>
                </a:solidFill>
              </a:rPr>
              <a:t>probably</a:t>
            </a:r>
            <a:r>
              <a:rPr lang="fr-CH" dirty="0" smtClean="0">
                <a:solidFill>
                  <a:srgbClr val="FF0000"/>
                </a:solidFill>
              </a:rPr>
              <a:t> not)</a:t>
            </a:r>
          </a:p>
          <a:p>
            <a:r>
              <a:rPr lang="fr-CH" dirty="0" err="1" smtClean="0"/>
              <a:t>Remote</a:t>
            </a:r>
            <a:r>
              <a:rPr lang="fr-CH" dirty="0" smtClean="0"/>
              <a:t> handling ?</a:t>
            </a:r>
            <a:endParaRPr lang="en-GB" dirty="0"/>
          </a:p>
        </p:txBody>
      </p:sp>
      <p:sp>
        <p:nvSpPr>
          <p:cNvPr id="4" name="Oval Callout 3"/>
          <p:cNvSpPr/>
          <p:nvPr/>
        </p:nvSpPr>
        <p:spPr>
          <a:xfrm>
            <a:off x="6012160" y="620688"/>
            <a:ext cx="2160240" cy="1152128"/>
          </a:xfrm>
          <a:prstGeom prst="wedgeEllipseCallout">
            <a:avLst>
              <a:gd name="adj1" fmla="val -60718"/>
              <a:gd name="adj2" fmla="val 45561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Lumi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</a:t>
            </a:r>
          </a:p>
          <a:p>
            <a:pPr algn="ctr"/>
            <a:r>
              <a:rPr lang="fr-CH" dirty="0" err="1" smtClean="0">
                <a:sym typeface="Symbol"/>
              </a:rPr>
              <a:t>Availabilty</a:t>
            </a:r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</a:t>
            </a:r>
            <a:endParaRPr lang="en-GB" dirty="0"/>
          </a:p>
        </p:txBody>
      </p:sp>
      <p:sp>
        <p:nvSpPr>
          <p:cNvPr id="5" name="Oval Callout 4"/>
          <p:cNvSpPr/>
          <p:nvPr/>
        </p:nvSpPr>
        <p:spPr>
          <a:xfrm>
            <a:off x="5364088" y="1844824"/>
            <a:ext cx="2160240" cy="648072"/>
          </a:xfrm>
          <a:prstGeom prst="wedgeEllipseCallout">
            <a:avLst>
              <a:gd name="adj1" fmla="val -70030"/>
              <a:gd name="adj2" fmla="val -12227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ym typeface="Symbol"/>
              </a:rPr>
              <a:t>Availabilty</a:t>
            </a:r>
            <a:r>
              <a:rPr lang="fr-CH" dirty="0" smtClean="0">
                <a:sym typeface="Symbol"/>
              </a:rPr>
              <a:t> </a:t>
            </a:r>
            <a:r>
              <a:rPr lang="fr-CH" dirty="0" smtClean="0">
                <a:sym typeface="Symbol"/>
              </a:rPr>
              <a:t></a:t>
            </a:r>
            <a:endParaRPr lang="en-GB" dirty="0"/>
          </a:p>
        </p:txBody>
      </p:sp>
      <p:sp>
        <p:nvSpPr>
          <p:cNvPr id="6" name="Oval Callout 5"/>
          <p:cNvSpPr/>
          <p:nvPr/>
        </p:nvSpPr>
        <p:spPr>
          <a:xfrm>
            <a:off x="5796136" y="2564904"/>
            <a:ext cx="2160240" cy="1008112"/>
          </a:xfrm>
          <a:prstGeom prst="wedgeEllipseCallout">
            <a:avLst>
              <a:gd name="adj1" fmla="val -98813"/>
              <a:gd name="adj2" fmla="val -54667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Lumi</a:t>
            </a:r>
            <a:r>
              <a:rPr lang="fr-CH" dirty="0" smtClean="0"/>
              <a:t> </a:t>
            </a:r>
            <a:r>
              <a:rPr lang="fr-CH" dirty="0" smtClean="0">
                <a:sym typeface="Symbol"/>
              </a:rPr>
              <a:t></a:t>
            </a:r>
          </a:p>
          <a:p>
            <a:pPr algn="ctr"/>
            <a:r>
              <a:rPr lang="fr-CH" dirty="0" err="1" smtClean="0">
                <a:sym typeface="Symbol"/>
              </a:rPr>
              <a:t>Availabilty</a:t>
            </a:r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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557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US1 -1st (2000 fb-1)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MS </a:t>
            </a:r>
            <a:r>
              <a:rPr lang="fr-CH" dirty="0" err="1" smtClean="0"/>
              <a:t>remodelling</a:t>
            </a:r>
            <a:r>
              <a:rPr lang="fr-CH" dirty="0" smtClean="0"/>
              <a:t>? How </a:t>
            </a:r>
            <a:r>
              <a:rPr lang="fr-CH" dirty="0" err="1" smtClean="0"/>
              <a:t>much</a:t>
            </a:r>
            <a:r>
              <a:rPr lang="fr-CH" dirty="0" smtClean="0"/>
              <a:t>?</a:t>
            </a:r>
          </a:p>
          <a:p>
            <a:pPr lvl="1"/>
            <a:r>
              <a:rPr lang="fr-CH" sz="2400" dirty="0" smtClean="0"/>
              <a:t>Change </a:t>
            </a:r>
            <a:r>
              <a:rPr lang="fr-CH" sz="2400" dirty="0" err="1" smtClean="0"/>
              <a:t>magnets</a:t>
            </a:r>
            <a:r>
              <a:rPr lang="fr-CH" sz="2400" dirty="0" smtClean="0"/>
              <a:t> </a:t>
            </a:r>
            <a:r>
              <a:rPr lang="fr-CH" sz="2400" dirty="0" err="1" smtClean="0"/>
              <a:t>at</a:t>
            </a:r>
            <a:r>
              <a:rPr lang="fr-CH" sz="2400" dirty="0" smtClean="0"/>
              <a:t> </a:t>
            </a:r>
            <a:r>
              <a:rPr lang="fr-CH" sz="2400" dirty="0" err="1" smtClean="0"/>
              <a:t>low</a:t>
            </a:r>
            <a:r>
              <a:rPr lang="fr-CH" sz="2400" dirty="0" smtClean="0"/>
              <a:t> </a:t>
            </a:r>
            <a:r>
              <a:rPr lang="fr-CH" sz="2400" dirty="0" err="1" smtClean="0"/>
              <a:t>cost</a:t>
            </a:r>
            <a:r>
              <a:rPr lang="fr-CH" sz="2400" dirty="0" smtClean="0"/>
              <a:t> (</a:t>
            </a:r>
            <a:r>
              <a:rPr lang="fr-CH" sz="2400" dirty="0" err="1" smtClean="0"/>
              <a:t>same</a:t>
            </a:r>
            <a:r>
              <a:rPr lang="fr-CH" sz="2400" dirty="0" smtClean="0"/>
              <a:t> </a:t>
            </a:r>
            <a:r>
              <a:rPr lang="fr-CH" sz="2400" dirty="0" err="1" smtClean="0"/>
              <a:t>cryo</a:t>
            </a:r>
            <a:r>
              <a:rPr lang="fr-CH" sz="2400" dirty="0" smtClean="0"/>
              <a:t> &amp;EPC)</a:t>
            </a:r>
          </a:p>
          <a:p>
            <a:pPr lvl="1"/>
            <a:r>
              <a:rPr lang="fr-CH" sz="2400" dirty="0" smtClean="0"/>
              <a:t>(collaboration </a:t>
            </a:r>
            <a:r>
              <a:rPr lang="fr-CH" sz="2400" dirty="0" err="1" smtClean="0"/>
              <a:t>with</a:t>
            </a:r>
            <a:r>
              <a:rPr lang="fr-CH" sz="2400" dirty="0" smtClean="0"/>
              <a:t> CEA…)</a:t>
            </a:r>
          </a:p>
          <a:p>
            <a:pPr lvl="1"/>
            <a:r>
              <a:rPr lang="fr-CH" sz="2400" dirty="0" smtClean="0"/>
              <a:t>Change </a:t>
            </a:r>
            <a:r>
              <a:rPr lang="fr-CH" sz="2400" dirty="0" err="1" smtClean="0"/>
              <a:t>only</a:t>
            </a:r>
            <a:r>
              <a:rPr lang="fr-CH" sz="2400" dirty="0" smtClean="0"/>
              <a:t> positions to </a:t>
            </a:r>
            <a:r>
              <a:rPr lang="fr-CH" sz="2400" dirty="0" err="1" smtClean="0"/>
              <a:t>partially</a:t>
            </a:r>
            <a:r>
              <a:rPr lang="fr-CH" sz="2400" dirty="0" smtClean="0"/>
              <a:t> profit of large </a:t>
            </a:r>
            <a:r>
              <a:rPr lang="fr-CH" sz="2400" dirty="0" err="1" smtClean="0"/>
              <a:t>ITs</a:t>
            </a:r>
            <a:r>
              <a:rPr lang="fr-CH" sz="2400" dirty="0" smtClean="0"/>
              <a:t>?</a:t>
            </a:r>
          </a:p>
          <a:p>
            <a:pPr lvl="1"/>
            <a:r>
              <a:rPr lang="fr-CH" sz="2400" dirty="0" err="1" smtClean="0"/>
              <a:t>Require</a:t>
            </a:r>
            <a:r>
              <a:rPr lang="fr-CH" sz="2400" dirty="0" smtClean="0"/>
              <a:t> MS global change as </a:t>
            </a:r>
            <a:r>
              <a:rPr lang="fr-CH" sz="2400" dirty="0" err="1" smtClean="0"/>
              <a:t>needed</a:t>
            </a:r>
            <a:r>
              <a:rPr lang="fr-CH" sz="2400" dirty="0" smtClean="0"/>
              <a:t> for US1 goal?</a:t>
            </a:r>
          </a:p>
          <a:p>
            <a:pPr lvl="1"/>
            <a:r>
              <a:rPr lang="fr-CH" sz="2400" dirty="0" smtClean="0"/>
              <a:t>Can </a:t>
            </a:r>
            <a:r>
              <a:rPr lang="fr-CH" sz="2400" dirty="0" err="1" smtClean="0"/>
              <a:t>we</a:t>
            </a:r>
            <a:r>
              <a:rPr lang="fr-CH" sz="2400" dirty="0" smtClean="0"/>
              <a:t> </a:t>
            </a:r>
            <a:r>
              <a:rPr lang="fr-CH" sz="2400" dirty="0" err="1" smtClean="0"/>
              <a:t>keep</a:t>
            </a:r>
            <a:r>
              <a:rPr lang="fr-CH" sz="2400" dirty="0" smtClean="0"/>
              <a:t> </a:t>
            </a:r>
            <a:r>
              <a:rPr lang="fr-CH" sz="2400" b="1" dirty="0" smtClean="0"/>
              <a:t>the </a:t>
            </a:r>
            <a:r>
              <a:rPr lang="fr-CH" sz="2400" b="1" dirty="0" err="1" smtClean="0"/>
              <a:t>present</a:t>
            </a:r>
            <a:r>
              <a:rPr lang="fr-CH" sz="2400" b="1" dirty="0" smtClean="0"/>
              <a:t> D2 ?</a:t>
            </a:r>
          </a:p>
          <a:p>
            <a:pPr lvl="1"/>
            <a:r>
              <a:rPr lang="fr-CH" dirty="0" smtClean="0"/>
              <a:t>SC links to </a:t>
            </a:r>
            <a:r>
              <a:rPr lang="fr-CH" dirty="0" err="1" smtClean="0"/>
              <a:t>remove</a:t>
            </a:r>
            <a:r>
              <a:rPr lang="fr-CH" dirty="0" smtClean="0"/>
              <a:t> EPC and DFB of MS: do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/>
              <a:t> </a:t>
            </a:r>
            <a:r>
              <a:rPr lang="fr-CH" dirty="0" smtClean="0"/>
              <a:t>for US1?</a:t>
            </a:r>
          </a:p>
          <a:p>
            <a:r>
              <a:rPr lang="fr-CH" dirty="0" smtClean="0"/>
              <a:t>Collimation</a:t>
            </a:r>
          </a:p>
          <a:p>
            <a:pPr lvl="1"/>
            <a:r>
              <a:rPr lang="fr-CH" sz="2400" dirty="0" err="1" smtClean="0"/>
              <a:t>Secondary</a:t>
            </a:r>
            <a:r>
              <a:rPr lang="fr-CH" sz="2400" dirty="0" smtClean="0"/>
              <a:t> in Mo: all </a:t>
            </a:r>
            <a:r>
              <a:rPr lang="fr-CH" sz="2400" dirty="0" err="1" smtClean="0"/>
              <a:t>necessary</a:t>
            </a:r>
            <a:r>
              <a:rPr lang="fr-CH" sz="2400" dirty="0" smtClean="0"/>
              <a:t> for US1?</a:t>
            </a:r>
          </a:p>
          <a:p>
            <a:pPr lvl="1"/>
            <a:r>
              <a:rPr lang="fr-CH" dirty="0" smtClean="0"/>
              <a:t>DS collimation: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necessary</a:t>
            </a:r>
            <a:r>
              <a:rPr lang="fr-CH" dirty="0" smtClean="0"/>
              <a:t> for US1 </a:t>
            </a:r>
            <a:r>
              <a:rPr lang="fr-CH" dirty="0" err="1" smtClean="0"/>
              <a:t>beam</a:t>
            </a:r>
            <a:r>
              <a:rPr lang="fr-CH" dirty="0" smtClean="0"/>
              <a:t> ?</a:t>
            </a:r>
          </a:p>
          <a:p>
            <a:endParaRPr lang="fr-CH" dirty="0" smtClean="0"/>
          </a:p>
          <a:p>
            <a:endParaRPr lang="fr-CH" dirty="0" smtClean="0"/>
          </a:p>
          <a:p>
            <a:pPr lvl="1"/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18392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US1 – 2nd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LRBB CW: do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</a:t>
            </a:r>
            <a:r>
              <a:rPr lang="fr-CH" dirty="0" err="1" smtClean="0"/>
              <a:t>here</a:t>
            </a:r>
            <a:r>
              <a:rPr lang="fr-CH" dirty="0" smtClean="0"/>
              <a:t>?</a:t>
            </a:r>
          </a:p>
          <a:p>
            <a:r>
              <a:rPr lang="fr-CH" dirty="0" err="1" smtClean="0"/>
              <a:t>Beam</a:t>
            </a:r>
            <a:r>
              <a:rPr lang="fr-CH" dirty="0" smtClean="0"/>
              <a:t> Diagnostics</a:t>
            </a:r>
            <a:endParaRPr lang="en-GB" dirty="0"/>
          </a:p>
          <a:p>
            <a:pPr lvl="1"/>
            <a:r>
              <a:rPr lang="fr-CH" dirty="0" err="1" smtClean="0"/>
              <a:t>Lumi</a:t>
            </a:r>
            <a:r>
              <a:rPr lang="fr-CH" dirty="0" smtClean="0"/>
              <a:t> monitor</a:t>
            </a:r>
          </a:p>
          <a:p>
            <a:pPr lvl="1"/>
            <a:r>
              <a:rPr lang="fr-CH" dirty="0" smtClean="0"/>
              <a:t>Second </a:t>
            </a:r>
            <a:r>
              <a:rPr lang="fr-CH" dirty="0" err="1" smtClean="0"/>
              <a:t>undulator</a:t>
            </a:r>
            <a:r>
              <a:rPr lang="fr-CH" dirty="0" smtClean="0"/>
              <a:t>/</a:t>
            </a:r>
            <a:r>
              <a:rPr lang="fr-CH" dirty="0" err="1" smtClean="0"/>
              <a:t>beam</a:t>
            </a:r>
            <a:endParaRPr lang="en-GB" dirty="0" smtClean="0"/>
          </a:p>
          <a:p>
            <a:r>
              <a:rPr lang="fr-CH" dirty="0" smtClean="0"/>
              <a:t>RF?</a:t>
            </a:r>
          </a:p>
          <a:p>
            <a:r>
              <a:rPr lang="fr-CH" dirty="0" smtClean="0"/>
              <a:t>TDI &amp; Kickers ?</a:t>
            </a:r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023984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US2 – 1st 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MS </a:t>
            </a:r>
            <a:r>
              <a:rPr lang="fr-CH" dirty="0" err="1" smtClean="0"/>
              <a:t>remodelling</a:t>
            </a:r>
            <a:endParaRPr lang="fr-CH" dirty="0" smtClean="0"/>
          </a:p>
          <a:p>
            <a:pPr lvl="1"/>
            <a:r>
              <a:rPr lang="fr-CH" dirty="0" smtClean="0"/>
              <a:t>New D2, Q4 , Q5,</a:t>
            </a:r>
          </a:p>
          <a:p>
            <a:pPr lvl="1"/>
            <a:r>
              <a:rPr lang="fr-CH" dirty="0" smtClean="0"/>
              <a:t>New </a:t>
            </a:r>
            <a:r>
              <a:rPr lang="fr-CH" dirty="0" err="1" smtClean="0"/>
              <a:t>cryogenics</a:t>
            </a:r>
            <a:r>
              <a:rPr lang="fr-CH" dirty="0" smtClean="0"/>
              <a:t> </a:t>
            </a:r>
            <a:r>
              <a:rPr lang="fr-CH" dirty="0" err="1" smtClean="0"/>
              <a:t>form</a:t>
            </a:r>
            <a:r>
              <a:rPr lang="fr-CH" dirty="0" smtClean="0"/>
              <a:t> new IR plant </a:t>
            </a:r>
            <a:r>
              <a:rPr lang="fr-CH" dirty="0" err="1" smtClean="0"/>
              <a:t>witzh</a:t>
            </a:r>
            <a:r>
              <a:rPr lang="fr-CH" dirty="0" smtClean="0"/>
              <a:t> full </a:t>
            </a:r>
            <a:r>
              <a:rPr lang="fr-CH" dirty="0" err="1" smtClean="0"/>
              <a:t>redundancy</a:t>
            </a:r>
            <a:r>
              <a:rPr lang="fr-CH" dirty="0" smtClean="0"/>
              <a:t> (</a:t>
            </a:r>
            <a:r>
              <a:rPr lang="fr-CH" dirty="0" err="1" smtClean="0"/>
              <a:t>also</a:t>
            </a:r>
            <a:r>
              <a:rPr lang="fr-CH" dirty="0" smtClean="0"/>
              <a:t> for ATLAS and CMS plant?)</a:t>
            </a:r>
          </a:p>
          <a:p>
            <a:pPr lvl="1"/>
            <a:r>
              <a:rPr lang="fr-CH" dirty="0" smtClean="0"/>
              <a:t>EPC and DFB </a:t>
            </a:r>
            <a:r>
              <a:rPr lang="fr-CH" dirty="0" err="1" smtClean="0"/>
              <a:t>removed</a:t>
            </a:r>
            <a:endParaRPr lang="fr-CH" dirty="0" smtClean="0"/>
          </a:p>
          <a:p>
            <a:pPr lvl="1"/>
            <a:r>
              <a:rPr lang="fr-CH" dirty="0" smtClean="0"/>
              <a:t>CCC</a:t>
            </a:r>
          </a:p>
          <a:p>
            <a:pPr lvl="2"/>
            <a:r>
              <a:rPr lang="fr-CH" dirty="0"/>
              <a:t>I</a:t>
            </a:r>
            <a:r>
              <a:rPr lang="fr-CH" dirty="0" smtClean="0"/>
              <a:t>n the // plane</a:t>
            </a:r>
          </a:p>
          <a:p>
            <a:pPr lvl="2"/>
            <a:r>
              <a:rPr lang="fr-CH" dirty="0" err="1" smtClean="0"/>
              <a:t>Also</a:t>
            </a:r>
            <a:r>
              <a:rPr lang="fr-CH" dirty="0" smtClean="0"/>
              <a:t> in </a:t>
            </a:r>
            <a:r>
              <a:rPr lang="fr-CH" dirty="0" smtClean="0">
                <a:sym typeface="Symbol"/>
              </a:rPr>
              <a:t> plane ?</a:t>
            </a:r>
          </a:p>
          <a:p>
            <a:pPr lvl="1"/>
            <a:r>
              <a:rPr lang="fr-CH" dirty="0" smtClean="0">
                <a:sym typeface="Symbol"/>
              </a:rPr>
              <a:t>Collimation : </a:t>
            </a:r>
            <a:r>
              <a:rPr lang="fr-CH" dirty="0" err="1" smtClean="0">
                <a:sym typeface="Symbol"/>
              </a:rPr>
              <a:t>complete</a:t>
            </a:r>
            <a:r>
              <a:rPr lang="fr-CH" dirty="0" smtClean="0">
                <a:sym typeface="Symbol"/>
              </a:rPr>
              <a:t> plan</a:t>
            </a:r>
          </a:p>
          <a:p>
            <a:pPr lvl="2"/>
            <a:r>
              <a:rPr lang="fr-CH" dirty="0" smtClean="0">
                <a:sym typeface="Symbol"/>
              </a:rPr>
              <a:t>DS collimation in P7 and …(P3?, P1+P5?)</a:t>
            </a:r>
          </a:p>
          <a:p>
            <a:pPr lvl="2"/>
            <a:r>
              <a:rPr lang="fr-CH" dirty="0" smtClean="0">
                <a:sym typeface="Symbol"/>
              </a:rPr>
              <a:t>Crystal </a:t>
            </a:r>
            <a:r>
              <a:rPr lang="fr-CH" dirty="0" err="1" smtClean="0">
                <a:sym typeface="Symbol"/>
              </a:rPr>
              <a:t>Coll</a:t>
            </a:r>
            <a:r>
              <a:rPr lang="fr-CH" dirty="0" smtClean="0">
                <a:sym typeface="Symbol"/>
              </a:rPr>
              <a:t>?</a:t>
            </a:r>
          </a:p>
          <a:p>
            <a:pPr lvl="2"/>
            <a:endParaRPr lang="fr-CH" dirty="0" smtClean="0">
              <a:sym typeface="Symbol"/>
            </a:endParaRPr>
          </a:p>
          <a:p>
            <a:pPr lvl="2"/>
            <a:endParaRPr lang="fr-CH" dirty="0" smtClean="0"/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28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US2 – 2</a:t>
            </a:r>
            <a:r>
              <a:rPr lang="fr-CH" baseline="30000" dirty="0" smtClean="0"/>
              <a:t>nd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LRBB WC : all</a:t>
            </a:r>
          </a:p>
          <a:p>
            <a:r>
              <a:rPr lang="fr-CH" dirty="0" smtClean="0"/>
              <a:t>Diagnostics ?</a:t>
            </a:r>
          </a:p>
          <a:p>
            <a:r>
              <a:rPr lang="fr-CH" dirty="0" smtClean="0"/>
              <a:t>Halo control/monitor? (e-</a:t>
            </a:r>
            <a:r>
              <a:rPr lang="fr-CH" dirty="0" err="1" smtClean="0"/>
              <a:t>lens</a:t>
            </a:r>
            <a:r>
              <a:rPr lang="fr-CH" dirty="0" smtClean="0"/>
              <a:t>?)</a:t>
            </a:r>
          </a:p>
          <a:p>
            <a:r>
              <a:rPr lang="fr-CH" dirty="0" smtClean="0"/>
              <a:t>TDI &amp; Kickers ?</a:t>
            </a:r>
          </a:p>
          <a:p>
            <a:r>
              <a:rPr lang="fr-CH" dirty="0" err="1" smtClean="0"/>
              <a:t>Remote</a:t>
            </a:r>
            <a:r>
              <a:rPr lang="fr-CH" dirty="0" smtClean="0"/>
              <a:t> Handling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385044"/>
      </p:ext>
    </p:extLst>
  </p:cSld>
  <p:clrMapOvr>
    <a:masterClrMapping/>
  </p:clrMapOvr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89</TotalTime>
  <Words>296</Words>
  <Application>Microsoft Office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ppt</vt:lpstr>
      <vt:lpstr>Review of Master plan: PIC – US1 – US2 list</vt:lpstr>
      <vt:lpstr>PIC – 1st  </vt:lpstr>
      <vt:lpstr>PIC – 2nd </vt:lpstr>
      <vt:lpstr>US1 -1st (2000 fb-1)</vt:lpstr>
      <vt:lpstr>US1 – 2nd </vt:lpstr>
      <vt:lpstr>US2 – 1st  </vt:lpstr>
      <vt:lpstr>US2 – 2nd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Lucio Rossi</dc:creator>
  <cp:lastModifiedBy>Lucio Rossi</cp:lastModifiedBy>
  <cp:revision>12</cp:revision>
  <dcterms:created xsi:type="dcterms:W3CDTF">2013-06-24T08:34:31Z</dcterms:created>
  <dcterms:modified xsi:type="dcterms:W3CDTF">2013-08-13T22:14:47Z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