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57" r:id="rId5"/>
    <p:sldId id="260" r:id="rId6"/>
    <p:sldId id="259" r:id="rId7"/>
    <p:sldId id="264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10A48-388F-4573-B3DA-0C4C76C358E4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BDA8-BFFD-4E0E-A3B4-5E67F336F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10A48-388F-4573-B3DA-0C4C76C358E4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BDA8-BFFD-4E0E-A3B4-5E67F336F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10A48-388F-4573-B3DA-0C4C76C358E4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BDA8-BFFD-4E0E-A3B4-5E67F336F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10A48-388F-4573-B3DA-0C4C76C358E4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BDA8-BFFD-4E0E-A3B4-5E67F336F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10A48-388F-4573-B3DA-0C4C76C358E4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BDA8-BFFD-4E0E-A3B4-5E67F336F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10A48-388F-4573-B3DA-0C4C76C358E4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BDA8-BFFD-4E0E-A3B4-5E67F336F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10A48-388F-4573-B3DA-0C4C76C358E4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BDA8-BFFD-4E0E-A3B4-5E67F336F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10A48-388F-4573-B3DA-0C4C76C358E4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BDA8-BFFD-4E0E-A3B4-5E67F336F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10A48-388F-4573-B3DA-0C4C76C358E4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BDA8-BFFD-4E0E-A3B4-5E67F336F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10A48-388F-4573-B3DA-0C4C76C358E4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BDA8-BFFD-4E0E-A3B4-5E67F336F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10A48-388F-4573-B3DA-0C4C76C358E4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BDA8-BFFD-4E0E-A3B4-5E67F336F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10A48-388F-4573-B3DA-0C4C76C358E4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BBDA8-BFFD-4E0E-A3B4-5E67F336F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CMS Pixels: </a:t>
            </a:r>
            <a:r>
              <a:rPr lang="en-US" dirty="0" smtClean="0"/>
              <a:t>Status @ Fermilab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Farah Fahim, Gregory Deptuch, Jim Hoff, Alpana Shenai, Marcel Trimpl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Radiation tolerance tests of 130nm &amp; 65nm are ongoing with U. Colorado using </a:t>
            </a:r>
            <a:r>
              <a:rPr lang="en-US" dirty="0" smtClean="0"/>
              <a:t>Sandia National Lab "Gamma Irradiation Facility" (Colbolt-60 source array</a:t>
            </a:r>
            <a:r>
              <a:rPr lang="en-US" dirty="0" smtClean="0"/>
              <a:t>).</a:t>
            </a:r>
            <a:r>
              <a:rPr lang="en-US" dirty="0" smtClean="0"/>
              <a:t>  </a:t>
            </a:r>
            <a:endParaRPr lang="en-US" dirty="0" smtClean="0"/>
          </a:p>
          <a:p>
            <a:r>
              <a:rPr lang="en-US" dirty="0" smtClean="0"/>
              <a:t>Design a CMS_pixel_testChip130 for 4.8mm x 4.8mm detector with an array of 30µm x 100µm on </a:t>
            </a:r>
            <a:r>
              <a:rPr lang="en-US" dirty="0" smtClean="0"/>
              <a:t>SINTEF "Phase-2" wafers recently delivered (to Purdue</a:t>
            </a:r>
            <a:r>
              <a:rPr lang="en-US" dirty="0" smtClean="0"/>
              <a:t>)</a:t>
            </a:r>
          </a:p>
          <a:p>
            <a:r>
              <a:rPr lang="en-US" dirty="0" smtClean="0"/>
              <a:t>Goal </a:t>
            </a:r>
          </a:p>
          <a:p>
            <a:pPr lvl="1"/>
            <a:r>
              <a:rPr lang="en-US" dirty="0" smtClean="0"/>
              <a:t>1. Demonstrate </a:t>
            </a:r>
            <a:r>
              <a:rPr lang="en-US" dirty="0" smtClean="0"/>
              <a:t>low (&lt;1000e-) threshold operation in a moderate-sized </a:t>
            </a:r>
            <a:r>
              <a:rPr lang="en-US" dirty="0" smtClean="0"/>
              <a:t>array.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Test analog circuit ideas including self-trimming discriminators</a:t>
            </a:r>
          </a:p>
          <a:p>
            <a:pPr lvl="1"/>
            <a:r>
              <a:rPr lang="en-US" dirty="0" smtClean="0"/>
              <a:t>Begin to understand how small a pixel is possible in 130nm</a:t>
            </a:r>
          </a:p>
          <a:p>
            <a:pPr lvl="1"/>
            <a:r>
              <a:rPr lang="en-US" dirty="0" smtClean="0"/>
              <a:t>We also hope that the test chip will be useful for other prototype sensors such as diamond sensors that require low threshold operation for good performance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ASIC: </a:t>
            </a:r>
            <a:r>
              <a:rPr lang="en-US" dirty="0" err="1" smtClean="0"/>
              <a:t>CMS_pixel_testChip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5105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Technology platform: GF130nm</a:t>
            </a:r>
          </a:p>
          <a:p>
            <a:r>
              <a:rPr lang="en-US" sz="2400" dirty="0" smtClean="0"/>
              <a:t>ASIC size: 5.5mm x 8.5mm</a:t>
            </a:r>
          </a:p>
          <a:p>
            <a:r>
              <a:rPr lang="en-US" sz="2400" dirty="0" smtClean="0"/>
              <a:t>Pixel size: 30µm x 100µm</a:t>
            </a:r>
          </a:p>
          <a:p>
            <a:r>
              <a:rPr lang="en-US" sz="2400" dirty="0" smtClean="0"/>
              <a:t>Analog part: 20µm x 100µm</a:t>
            </a:r>
          </a:p>
          <a:p>
            <a:r>
              <a:rPr lang="en-US" sz="2400" dirty="0" smtClean="0"/>
              <a:t>Digital Part: 10µm x 100µm</a:t>
            </a:r>
          </a:p>
          <a:p>
            <a:r>
              <a:rPr lang="en-US" sz="2400" dirty="0" smtClean="0"/>
              <a:t>Rows x Columns: 48 x 160 </a:t>
            </a:r>
          </a:p>
          <a:p>
            <a:r>
              <a:rPr lang="en-US" sz="2400" dirty="0" smtClean="0"/>
              <a:t>Column pattern: A D </a:t>
            </a:r>
            <a:r>
              <a:rPr lang="en-US" sz="2400" dirty="0" err="1" smtClean="0"/>
              <a:t>D</a:t>
            </a:r>
            <a:r>
              <a:rPr lang="en-US" sz="2400" dirty="0" smtClean="0"/>
              <a:t> A </a:t>
            </a:r>
            <a:r>
              <a:rPr lang="en-US" sz="2400" dirty="0" err="1" smtClean="0"/>
              <a:t>A</a:t>
            </a:r>
            <a:r>
              <a:rPr lang="en-US" sz="2400" dirty="0" smtClean="0"/>
              <a:t> D </a:t>
            </a:r>
            <a:r>
              <a:rPr lang="en-US" sz="2400" dirty="0" err="1" smtClean="0"/>
              <a:t>D</a:t>
            </a:r>
            <a:r>
              <a:rPr lang="en-US" sz="2400" dirty="0" smtClean="0"/>
              <a:t> A</a:t>
            </a:r>
          </a:p>
          <a:p>
            <a:r>
              <a:rPr lang="en-US" sz="2400" dirty="0" smtClean="0"/>
              <a:t>4 columns are grouped together to create a </a:t>
            </a:r>
            <a:r>
              <a:rPr lang="en-US" sz="2400" dirty="0" err="1" smtClean="0"/>
              <a:t>superColumn</a:t>
            </a:r>
            <a:r>
              <a:rPr lang="en-US" sz="2400" dirty="0" smtClean="0"/>
              <a:t> (192 pixels)</a:t>
            </a:r>
          </a:p>
          <a:p>
            <a:r>
              <a:rPr lang="en-US" sz="2400" dirty="0" smtClean="0"/>
              <a:t>Each ASIC has 40 super columns.</a:t>
            </a:r>
          </a:p>
          <a:p>
            <a:r>
              <a:rPr lang="en-US" sz="2400" dirty="0" smtClean="0"/>
              <a:t>Analog Pixel to include Preamplifier + 3bit Flash ADC + Hit Comparator </a:t>
            </a:r>
            <a:r>
              <a:rPr lang="en-US" sz="2400" smtClean="0"/>
              <a:t>(independent of ADC)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Digital Pixel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2971800" y="1143000"/>
            <a:ext cx="5257800" cy="4830763"/>
          </a:xfrm>
        </p:spPr>
        <p:txBody>
          <a:bodyPr/>
          <a:lstStyle/>
          <a:p>
            <a:r>
              <a:rPr lang="en-US" dirty="0" smtClean="0"/>
              <a:t>Thermometric </a:t>
            </a:r>
            <a:r>
              <a:rPr lang="en-US" dirty="0" smtClean="0"/>
              <a:t>encoder</a:t>
            </a:r>
          </a:p>
          <a:p>
            <a:r>
              <a:rPr lang="en-US" dirty="0" smtClean="0"/>
              <a:t>Fischer tree sparsification</a:t>
            </a:r>
          </a:p>
          <a:p>
            <a:r>
              <a:rPr lang="en-US" dirty="0" smtClean="0"/>
              <a:t>Hit </a:t>
            </a:r>
            <a:r>
              <a:rPr lang="en-US" dirty="0" smtClean="0"/>
              <a:t>processor</a:t>
            </a:r>
          </a:p>
          <a:p>
            <a:r>
              <a:rPr lang="en-US" dirty="0" smtClean="0"/>
              <a:t>Mask/</a:t>
            </a:r>
            <a:r>
              <a:rPr lang="en-US" dirty="0" err="1" smtClean="0"/>
              <a:t>demask</a:t>
            </a:r>
            <a:r>
              <a:rPr lang="en-US" dirty="0" smtClean="0"/>
              <a:t> capability</a:t>
            </a:r>
          </a:p>
          <a:p>
            <a:r>
              <a:rPr lang="en-US" dirty="0" smtClean="0"/>
              <a:t>Functionality finalized. Simulations confirm performance </a:t>
            </a:r>
          </a:p>
          <a:p>
            <a:r>
              <a:rPr lang="en-US" dirty="0" smtClean="0"/>
              <a:t>Double pixel layout (20µm x 100µm)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1279525" cy="604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Readout Electronics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5600" y="685800"/>
            <a:ext cx="6096000" cy="2438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Conflux: Asynchronous data readout scheme with implicit multiplexing of data</a:t>
            </a:r>
          </a:p>
          <a:p>
            <a:r>
              <a:rPr lang="en-US" dirty="0" smtClean="0"/>
              <a:t>Uses a 4 phase handshaking protocol</a:t>
            </a:r>
          </a:p>
          <a:p>
            <a:r>
              <a:rPr lang="en-US" dirty="0" smtClean="0"/>
              <a:t>FIFO2 daisy: enables daisy chaining of data from every pixel to the output. </a:t>
            </a:r>
          </a:p>
          <a:p>
            <a:r>
              <a:rPr lang="en-US" dirty="0" smtClean="0"/>
              <a:t>Also used to communicate between the </a:t>
            </a:r>
            <a:r>
              <a:rPr lang="en-US" dirty="0" err="1" smtClean="0"/>
              <a:t>fischer</a:t>
            </a:r>
            <a:r>
              <a:rPr lang="en-US" dirty="0" smtClean="0"/>
              <a:t> tree and Conflux</a:t>
            </a:r>
          </a:p>
          <a:p>
            <a:endParaRPr lang="en-US" dirty="0"/>
          </a:p>
        </p:txBody>
      </p:sp>
      <p:pic>
        <p:nvPicPr>
          <p:cNvPr id="2050" name="Picture 2" descr="\\Ppdserver\fasic\projects\CMS_PIX_130\jimhoff\FIFO2daisy.png"/>
          <p:cNvPicPr>
            <a:picLocks noChangeAspect="1" noChangeArrowheads="1"/>
          </p:cNvPicPr>
          <p:nvPr/>
        </p:nvPicPr>
        <p:blipFill>
          <a:blip r:embed="rId2"/>
          <a:srcRect l="22137" r="26211"/>
          <a:stretch>
            <a:fillRect/>
          </a:stretch>
        </p:blipFill>
        <p:spPr bwMode="auto">
          <a:xfrm>
            <a:off x="76200" y="914400"/>
            <a:ext cx="2590800" cy="5592763"/>
          </a:xfrm>
          <a:prstGeom prst="rect">
            <a:avLst/>
          </a:prstGeom>
          <a:noFill/>
        </p:spPr>
      </p:pic>
      <p:pic>
        <p:nvPicPr>
          <p:cNvPr id="2051" name="Picture 3" descr="\\Ppdserver\fasic\projects\CMS_PIX_130\jimhoff\Conflux.png"/>
          <p:cNvPicPr>
            <a:picLocks noChangeAspect="1" noChangeArrowheads="1"/>
          </p:cNvPicPr>
          <p:nvPr/>
        </p:nvPicPr>
        <p:blipFill>
          <a:blip r:embed="rId3"/>
          <a:srcRect l="12430" r="27492"/>
          <a:stretch>
            <a:fillRect/>
          </a:stretch>
        </p:blipFill>
        <p:spPr bwMode="auto">
          <a:xfrm>
            <a:off x="5867400" y="3048000"/>
            <a:ext cx="3048000" cy="3730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 Level view- pad layout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51 analog PADS on top (100µm pitch)</a:t>
            </a:r>
          </a:p>
          <a:p>
            <a:r>
              <a:rPr lang="en-US" dirty="0" smtClean="0"/>
              <a:t>51 digital PADS at the bottom (100µm pitch)</a:t>
            </a:r>
          </a:p>
          <a:p>
            <a:r>
              <a:rPr lang="en-US" dirty="0" smtClean="0"/>
              <a:t>34 spy PADS on the right for analog and digital </a:t>
            </a:r>
            <a:r>
              <a:rPr lang="en-US" dirty="0" err="1" smtClean="0"/>
              <a:t>superColumn</a:t>
            </a:r>
            <a:r>
              <a:rPr lang="en-US" dirty="0" smtClean="0"/>
              <a:t> outputs (240µm pitch)</a:t>
            </a:r>
          </a:p>
          <a:p>
            <a:r>
              <a:rPr lang="en-US" dirty="0" smtClean="0"/>
              <a:t>34 PADS on left for testing chip-to-chip Conflux performance (240µm pitch)</a:t>
            </a:r>
            <a:endParaRPr lang="en-US" dirty="0"/>
          </a:p>
        </p:txBody>
      </p:sp>
      <p:pic>
        <p:nvPicPr>
          <p:cNvPr id="5" name="Picture 4" descr="Chip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76199"/>
            <a:ext cx="4267200" cy="51816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54102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Basic </a:t>
            </a:r>
            <a:r>
              <a:rPr lang="en-US" dirty="0" err="1" smtClean="0"/>
              <a:t>Floorplan</a:t>
            </a:r>
            <a:r>
              <a:rPr lang="en-US" dirty="0" smtClean="0"/>
              <a:t>. Missing a lot of components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52400" y="457200"/>
            <a:ext cx="8915400" cy="321945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/>
              <a:t>CMS_testPixel</a:t>
            </a:r>
            <a:r>
              <a:rPr lang="en-US" dirty="0" smtClean="0"/>
              <a:t> to detector bump bonding: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Results of investigating single ASIC to detector bump bonding using CVI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838200"/>
          </a:xfrm>
        </p:spPr>
        <p:txBody>
          <a:bodyPr/>
          <a:lstStyle/>
          <a:p>
            <a:r>
              <a:rPr lang="en-US" dirty="0" smtClean="0"/>
              <a:t>Results from other work at Fermi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3D VIPIC1 - first X-rays seen with the chip bonded to a 32x38 pixels sensor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2047875"/>
            <a:ext cx="274320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047875"/>
            <a:ext cx="274320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44100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172200" y="1295400"/>
            <a:ext cx="2743200" cy="36753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0312" indent="-210312" algn="l">
              <a:buFont typeface="Arial" pitchFamily="34" charset="0"/>
              <a:buChar char="•"/>
            </a:pPr>
            <a:r>
              <a:rPr lang="en-US" sz="1400" dirty="0" smtClean="0"/>
              <a:t>VIPIC1 – bonded to 100x100 </a:t>
            </a:r>
            <a:r>
              <a:rPr lang="en-US" sz="1400" dirty="0" smtClean="0">
                <a:latin typeface="Symbol" pitchFamily="18" charset="2"/>
              </a:rPr>
              <a:t>m</a:t>
            </a:r>
            <a:r>
              <a:rPr lang="en-US" sz="1400" dirty="0" smtClean="0"/>
              <a:t>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32x38 pixels baby sensor</a:t>
            </a:r>
          </a:p>
          <a:p>
            <a:pPr marL="210312" indent="-210312" algn="l">
              <a:buFont typeface="Arial" pitchFamily="34" charset="0"/>
              <a:buChar char="•"/>
            </a:pPr>
            <a:r>
              <a:rPr lang="en-US" sz="1400" dirty="0" smtClean="0"/>
              <a:t>Every 5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channel </a:t>
            </a:r>
            <a:r>
              <a:rPr lang="en-US" sz="1400" dirty="0"/>
              <a:t>s</a:t>
            </a:r>
            <a:r>
              <a:rPr lang="en-US" sz="1400" dirty="0" smtClean="0"/>
              <a:t>kipped because of pixel pitch mismatch: VIPIC1-80um, sensor-100</a:t>
            </a:r>
            <a:r>
              <a:rPr lang="en-US" sz="1400" dirty="0" smtClean="0">
                <a:latin typeface="Symbol" pitchFamily="18" charset="2"/>
              </a:rPr>
              <a:t>m</a:t>
            </a:r>
            <a:r>
              <a:rPr lang="en-US" sz="1400" dirty="0" smtClean="0"/>
              <a:t>m</a:t>
            </a:r>
          </a:p>
          <a:p>
            <a:pPr marL="210312" indent="-210312" algn="l">
              <a:buFont typeface="Arial" pitchFamily="34" charset="0"/>
              <a:buChar char="•"/>
            </a:pPr>
            <a:r>
              <a:rPr lang="en-US" sz="1400" dirty="0" smtClean="0"/>
              <a:t>Sensor bonded to VIPIC using </a:t>
            </a:r>
            <a:r>
              <a:rPr lang="en-US" sz="1400" dirty="0" err="1" smtClean="0"/>
              <a:t>Sn-Pb</a:t>
            </a:r>
            <a:r>
              <a:rPr lang="en-US" sz="1400" dirty="0" smtClean="0"/>
              <a:t> bump bonding with </a:t>
            </a:r>
            <a:r>
              <a:rPr lang="en-US" sz="1400" dirty="0" err="1" smtClean="0"/>
              <a:t>underfill</a:t>
            </a:r>
            <a:r>
              <a:rPr lang="en-US" sz="1400" dirty="0" smtClean="0"/>
              <a:t> by </a:t>
            </a:r>
            <a:r>
              <a:rPr lang="en-US" sz="1400" dirty="0" err="1" smtClean="0"/>
              <a:t>CvInc</a:t>
            </a:r>
            <a:r>
              <a:rPr lang="en-US" sz="1400" dirty="0" smtClean="0"/>
              <a:t>. Bumps deposited on dies</a:t>
            </a:r>
          </a:p>
          <a:p>
            <a:pPr marL="210312" indent="-210312" algn="l">
              <a:buFont typeface="Arial" pitchFamily="34" charset="0"/>
              <a:buChar char="•"/>
            </a:pPr>
            <a:r>
              <a:rPr lang="en-US" sz="1400" dirty="0" smtClean="0"/>
              <a:t>Wire bonded by Albert last Friday night</a:t>
            </a:r>
          </a:p>
          <a:p>
            <a:pPr marL="210312" indent="-210312" algn="l">
              <a:buFont typeface="Arial" pitchFamily="34" charset="0"/>
              <a:buChar char="•"/>
            </a:pPr>
            <a:r>
              <a:rPr lang="en-US" sz="1400" dirty="0" smtClean="0"/>
              <a:t>Detector still not biased (backplane left floating)</a:t>
            </a:r>
          </a:p>
          <a:p>
            <a:pPr marL="210312" indent="-210312" algn="l">
              <a:buFont typeface="Arial" pitchFamily="34" charset="0"/>
              <a:buChar char="•"/>
            </a:pPr>
            <a:r>
              <a:rPr lang="en-US" sz="1400" baseline="30000" dirty="0" smtClean="0"/>
              <a:t>109</a:t>
            </a:r>
            <a:r>
              <a:rPr lang="en-US" sz="1400" dirty="0" smtClean="0"/>
              <a:t>Cd 22keV source used</a:t>
            </a:r>
            <a:endParaRPr lang="en-US" sz="1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4724400"/>
            <a:ext cx="84582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300" dirty="0"/>
              <a:t>t</a:t>
            </a:r>
            <a:r>
              <a:rPr lang="en-US" sz="2300" dirty="0" smtClean="0"/>
              <a:t>hreshold ~200 (40mV) causes noise hits disappear (right reference sample plot) and only X-rays are visible; threshold ~1200 (240mV) no more signal visible; gain estimation ~40uV/e- (22keV –&gt; 6100e/h) 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xmlns="" val="3845043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3D VIPIC1 – more detailed results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7178" y="3886200"/>
            <a:ext cx="4108622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0312" indent="-210312" algn="l">
              <a:buFont typeface="Arial" pitchFamily="34" charset="0"/>
              <a:buChar char="•"/>
            </a:pPr>
            <a:r>
              <a:rPr lang="en-US" sz="1600" dirty="0" smtClean="0"/>
              <a:t>Detector biased at 120V (mask not shown)</a:t>
            </a:r>
          </a:p>
          <a:p>
            <a:pPr marL="210312" indent="-210312" algn="l">
              <a:buFont typeface="Arial" pitchFamily="34" charset="0"/>
              <a:buChar char="•"/>
            </a:pPr>
            <a:r>
              <a:rPr lang="en-US" sz="1600" dirty="0" smtClean="0"/>
              <a:t>Detector tested using sources</a:t>
            </a:r>
            <a:br>
              <a:rPr lang="en-US" sz="1600" dirty="0" smtClean="0"/>
            </a:br>
            <a:r>
              <a:rPr lang="en-US" sz="1600" baseline="30000" dirty="0" smtClean="0"/>
              <a:t>109</a:t>
            </a:r>
            <a:r>
              <a:rPr lang="en-US" sz="1600" dirty="0" smtClean="0"/>
              <a:t>Cd 22keV and </a:t>
            </a:r>
            <a:r>
              <a:rPr lang="en-US" sz="1600" baseline="30000" dirty="0" smtClean="0"/>
              <a:t>55</a:t>
            </a:r>
            <a:r>
              <a:rPr lang="en-US" sz="1600" dirty="0" smtClean="0"/>
              <a:t>Fe 5.9keV</a:t>
            </a:r>
            <a:endParaRPr lang="en-US" sz="16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4800600"/>
            <a:ext cx="84582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300" dirty="0" smtClean="0"/>
              <a:t>Transmission radiogram of a small W mask (2.5x2.5 mm</a:t>
            </a:r>
            <a:r>
              <a:rPr lang="en-US" sz="2300" baseline="30000" dirty="0" smtClean="0"/>
              <a:t>2</a:t>
            </a:r>
            <a:r>
              <a:rPr lang="en-US" sz="2300" dirty="0" smtClean="0"/>
              <a:t>) put on top of the sensor; back-side </a:t>
            </a:r>
            <a:r>
              <a:rPr lang="en-US" sz="2300" dirty="0"/>
              <a:t>illumination </a:t>
            </a:r>
            <a:r>
              <a:rPr lang="en-US" sz="2300" dirty="0" smtClean="0"/>
              <a:t>of the fully depleted sensor using </a:t>
            </a:r>
            <a:r>
              <a:rPr lang="en-US" sz="2300" baseline="30000" dirty="0" smtClean="0"/>
              <a:t>55</a:t>
            </a:r>
            <a:r>
              <a:rPr lang="en-US" sz="2300" dirty="0" smtClean="0"/>
              <a:t>Fe source, all signals integrated above noise, </a:t>
            </a:r>
            <a:r>
              <a:rPr lang="en-US" sz="2300" dirty="0"/>
              <a:t>mask has features smaller than the sensor </a:t>
            </a:r>
            <a:r>
              <a:rPr lang="en-US" sz="2300" dirty="0" smtClean="0"/>
              <a:t>pitch, e.g. </a:t>
            </a:r>
            <a:r>
              <a:rPr lang="en-US" sz="2300" smtClean="0">
                <a:latin typeface="Symbol" pitchFamily="18" charset="2"/>
              </a:rPr>
              <a:t>f</a:t>
            </a:r>
            <a:r>
              <a:rPr lang="en-US" sz="2300" smtClean="0"/>
              <a:t>=75</a:t>
            </a:r>
            <a:r>
              <a:rPr lang="en-US" sz="2300" smtClean="0">
                <a:latin typeface="Symbol" pitchFamily="18" charset="2"/>
              </a:rPr>
              <a:t>m</a:t>
            </a:r>
            <a:r>
              <a:rPr lang="en-US" sz="2300" smtClean="0"/>
              <a:t>m </a:t>
            </a:r>
            <a:r>
              <a:rPr lang="en-US" sz="2300" dirty="0" smtClean="0"/>
              <a:t>in the middle </a:t>
            </a:r>
            <a:endParaRPr lang="en-US" sz="23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04800" y="6019800"/>
            <a:ext cx="8534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rgbClr val="FF0000"/>
                </a:solidFill>
              </a:rPr>
              <a:t>Full </a:t>
            </a:r>
            <a:r>
              <a:rPr lang="en-US" sz="2000" b="1" dirty="0" err="1" smtClean="0">
                <a:solidFill>
                  <a:srgbClr val="FF0000"/>
                </a:solidFill>
              </a:rPr>
              <a:t>sparsified</a:t>
            </a:r>
            <a:r>
              <a:rPr lang="en-US" sz="2000" b="1" dirty="0" smtClean="0">
                <a:solidFill>
                  <a:srgbClr val="FF0000"/>
                </a:solidFill>
              </a:rPr>
              <a:t> readout from all 16 groups of 4x64 pixels used in the acquisition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10100" y="1219199"/>
            <a:ext cx="4255873" cy="35239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42" t="12673" r="10579" b="22180"/>
          <a:stretch/>
        </p:blipFill>
        <p:spPr>
          <a:xfrm>
            <a:off x="381000" y="1295400"/>
            <a:ext cx="3810000" cy="261257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4654378" y="1066800"/>
            <a:ext cx="2083658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dirty="0" smtClean="0">
                <a:solidFill>
                  <a:schemeClr val="bg1"/>
                </a:solidFill>
              </a:rPr>
              <a:t>Skipped pixels removed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8640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1236</TotalTime>
  <Words>480</Words>
  <Application>Microsoft Office PowerPoint</Application>
  <PresentationFormat>On-screen Show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CMS Pixels: Status @ Fermilab</vt:lpstr>
      <vt:lpstr>Update</vt:lpstr>
      <vt:lpstr>ASIC: CMS_pixel_testChip </vt:lpstr>
      <vt:lpstr>Digital Pixel</vt:lpstr>
      <vt:lpstr>Readout Electronics</vt:lpstr>
      <vt:lpstr>Top Level view- pad layout</vt:lpstr>
      <vt:lpstr>CMS_testPixel to detector bump bonding:  Results of investigating single ASIC to detector bump bonding using CVI </vt:lpstr>
      <vt:lpstr>3D VIPIC1 - first X-rays seen with the chip bonded to a 32x38 pixels sensor</vt:lpstr>
      <vt:lpstr>3D VIPIC1 – more detailed results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Pixels: Status</dc:title>
  <dc:creator>farah khalid</dc:creator>
  <cp:lastModifiedBy>farah khalid</cp:lastModifiedBy>
  <cp:revision>21</cp:revision>
  <dcterms:created xsi:type="dcterms:W3CDTF">2013-07-30T21:17:44Z</dcterms:created>
  <dcterms:modified xsi:type="dcterms:W3CDTF">2013-08-27T14:09:25Z</dcterms:modified>
</cp:coreProperties>
</file>