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85" r:id="rId2"/>
    <p:sldId id="358" r:id="rId3"/>
    <p:sldId id="333" r:id="rId4"/>
    <p:sldId id="335" r:id="rId5"/>
    <p:sldId id="336" r:id="rId6"/>
    <p:sldId id="354" r:id="rId7"/>
    <p:sldId id="355" r:id="rId8"/>
    <p:sldId id="359" r:id="rId9"/>
    <p:sldId id="339" r:id="rId10"/>
    <p:sldId id="340" r:id="rId11"/>
    <p:sldId id="341" r:id="rId12"/>
    <p:sldId id="342" r:id="rId13"/>
    <p:sldId id="343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62" r:id="rId22"/>
    <p:sldId id="352" r:id="rId23"/>
    <p:sldId id="360" r:id="rId24"/>
    <p:sldId id="363" r:id="rId25"/>
    <p:sldId id="364" r:id="rId26"/>
    <p:sldId id="353" r:id="rId27"/>
    <p:sldId id="356" r:id="rId28"/>
    <p:sldId id="361" r:id="rId29"/>
    <p:sldId id="294" r:id="rId30"/>
    <p:sldId id="295" r:id="rId31"/>
    <p:sldId id="297" r:id="rId32"/>
    <p:sldId id="303" r:id="rId33"/>
    <p:sldId id="326" r:id="rId34"/>
    <p:sldId id="310" r:id="rId35"/>
    <p:sldId id="325" r:id="rId36"/>
    <p:sldId id="314" r:id="rId37"/>
    <p:sldId id="36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FF632-B473-40F1-94C4-055BCDA7D526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A4364-AA72-4F3A-B616-8459A77D29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7626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IN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431AF9-F2C0-4C38-8E33-E87B5A71953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Kirti Ranjan, D.U.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A4364-AA72-4F3A-B616-8459A77D29D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A4364-AA72-4F3A-B616-8459A77D29D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A4364-AA72-4F3A-B616-8459A77D29D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dx.doi.org/10.1016/j.%20nima.2013.04.07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Simulations for </a:t>
            </a:r>
            <a:r>
              <a:rPr lang="en-GB" sz="3600" b="1" dirty="0" err="1" smtClean="0"/>
              <a:t>Hadron</a:t>
            </a:r>
            <a:r>
              <a:rPr lang="en-GB" sz="3600" b="1" dirty="0" smtClean="0"/>
              <a:t> Irradiated </a:t>
            </a:r>
            <a:r>
              <a:rPr lang="en-GB" sz="3600" b="1" dirty="0" err="1" smtClean="0"/>
              <a:t>n</a:t>
            </a:r>
            <a:r>
              <a:rPr lang="en-GB" sz="3600" b="1" baseline="30000" dirty="0" err="1" smtClean="0"/>
              <a:t>+</a:t>
            </a:r>
            <a:r>
              <a:rPr lang="en-GB" sz="3600" b="1" dirty="0" err="1" smtClean="0"/>
              <a:t>p</a:t>
            </a:r>
            <a:r>
              <a:rPr lang="en-GB" sz="3600" b="1" baseline="30000" dirty="0" smtClean="0"/>
              <a:t>-</a:t>
            </a:r>
            <a:r>
              <a:rPr lang="en-GB" sz="3600" b="1" dirty="0" smtClean="0"/>
              <a:t> Si Strip Sensors Incorporating Bulk and Surface Damage</a:t>
            </a:r>
            <a:endParaRPr lang="en-US" sz="3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39393" y="3352800"/>
            <a:ext cx="7803868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Ranjeet</a:t>
            </a:r>
            <a:r>
              <a:rPr lang="en-US" sz="2000" b="1" dirty="0" smtClean="0">
                <a:solidFill>
                  <a:schemeClr val="tx1"/>
                </a:solidFill>
              </a:rPr>
              <a:t>* , A. </a:t>
            </a:r>
            <a:r>
              <a:rPr lang="en-US" sz="2000" b="1" dirty="0" err="1" smtClean="0">
                <a:solidFill>
                  <a:schemeClr val="tx1"/>
                </a:solidFill>
              </a:rPr>
              <a:t>Bhardwaj</a:t>
            </a:r>
            <a:r>
              <a:rPr lang="en-US" sz="2000" b="1" dirty="0" smtClean="0">
                <a:solidFill>
                  <a:schemeClr val="tx1"/>
                </a:solidFill>
              </a:rPr>
              <a:t>, K. </a:t>
            </a:r>
            <a:r>
              <a:rPr lang="en-US" sz="2000" b="1" dirty="0" err="1" smtClean="0">
                <a:solidFill>
                  <a:schemeClr val="tx1"/>
                </a:solidFill>
              </a:rPr>
              <a:t>Ranjan</a:t>
            </a:r>
            <a:r>
              <a:rPr lang="en-US" sz="2000" b="1" dirty="0" smtClean="0">
                <a:solidFill>
                  <a:schemeClr val="tx1"/>
                </a:solidFill>
              </a:rPr>
              <a:t>, M. Moll &amp; A. </a:t>
            </a:r>
            <a:r>
              <a:rPr lang="en-US" sz="2000" b="1" dirty="0" err="1" smtClean="0">
                <a:solidFill>
                  <a:schemeClr val="tx1"/>
                </a:solidFill>
              </a:rPr>
              <a:t>Peisert</a:t>
            </a:r>
            <a:r>
              <a:rPr lang="en-US" sz="2000" b="1" dirty="0" smtClean="0">
                <a:solidFill>
                  <a:schemeClr val="tx1"/>
                </a:solidFill>
              </a:rPr>
              <a:t> , </a:t>
            </a:r>
            <a:r>
              <a:rPr lang="en-US" sz="2000" b="1" dirty="0" err="1" smtClean="0">
                <a:solidFill>
                  <a:schemeClr val="tx1"/>
                </a:solidFill>
              </a:rPr>
              <a:t>Kavita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Geetika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/>
              <a:t>for </a:t>
            </a:r>
            <a:br>
              <a:rPr lang="en-US" sz="2000" dirty="0" smtClean="0"/>
            </a:br>
            <a:r>
              <a:rPr lang="en-US" sz="2000" dirty="0" smtClean="0"/>
              <a:t>Uni. of Delhi &amp;  CERN</a:t>
            </a:r>
          </a:p>
          <a:p>
            <a:pPr algn="ctr"/>
            <a:r>
              <a:rPr lang="en-US" sz="2000" dirty="0" smtClean="0"/>
              <a:t>Work performed with CERN PH-DT-DD </a:t>
            </a:r>
            <a:br>
              <a:rPr lang="en-US" sz="2000" dirty="0" smtClean="0"/>
            </a:br>
            <a:r>
              <a:rPr lang="en-US" sz="2000" dirty="0" smtClean="0"/>
              <a:t>under ISJRP and RD-50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Surface damage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0" y="83820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  Along </a:t>
            </a:r>
            <a:r>
              <a:rPr lang="en-US" sz="2000" dirty="0"/>
              <a:t>with radiation damage, oxide charge density is a complex function of fabrication process, annealing steps, </a:t>
            </a:r>
            <a:r>
              <a:rPr lang="en-US" sz="2000" dirty="0" smtClean="0"/>
              <a:t>humidity, radiation particle type </a:t>
            </a:r>
            <a:r>
              <a:rPr lang="en-US" sz="2000" dirty="0"/>
              <a:t>etc</a:t>
            </a:r>
            <a:r>
              <a:rPr lang="en-US" sz="2000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Hence</a:t>
            </a:r>
            <a:r>
              <a:rPr lang="en-US" sz="2000" dirty="0"/>
              <a:t>, instead of taking one value of Q</a:t>
            </a:r>
            <a:r>
              <a:rPr lang="en-US" sz="2000" baseline="-25000" dirty="0"/>
              <a:t>F</a:t>
            </a:r>
            <a:r>
              <a:rPr lang="en-US" sz="2000" dirty="0"/>
              <a:t>, for a given flux of </a:t>
            </a:r>
            <a:r>
              <a:rPr lang="en-US" sz="2000" dirty="0" err="1"/>
              <a:t>hadron</a:t>
            </a:r>
            <a:r>
              <a:rPr lang="en-US" sz="2000" dirty="0"/>
              <a:t> irradiation, </a:t>
            </a:r>
            <a:r>
              <a:rPr lang="en-US" sz="2000" dirty="0" smtClean="0"/>
              <a:t> surface damage is incorporated in simulation by considering range </a:t>
            </a:r>
            <a:r>
              <a:rPr lang="en-US" sz="2000" dirty="0"/>
              <a:t>of Q</a:t>
            </a:r>
            <a:r>
              <a:rPr lang="en-US" sz="2000" baseline="-25000" dirty="0"/>
              <a:t>F</a:t>
            </a:r>
            <a:r>
              <a:rPr lang="en-US" sz="2000" dirty="0"/>
              <a:t> </a:t>
            </a:r>
            <a:r>
              <a:rPr lang="en-US" sz="2000" dirty="0" smtClean="0"/>
              <a:t>for a given </a:t>
            </a:r>
            <a:r>
              <a:rPr lang="en-US" sz="2000" dirty="0" err="1" smtClean="0"/>
              <a:t>fluence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b="1" dirty="0" smtClean="0">
                <a:solidFill>
                  <a:srgbClr val="FF0000"/>
                </a:solidFill>
              </a:rPr>
              <a:t>Ranges of Oxide charge density (Q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F</a:t>
            </a:r>
            <a:r>
              <a:rPr lang="en-US" sz="2000" b="1" dirty="0" smtClean="0">
                <a:solidFill>
                  <a:srgbClr val="FF0000"/>
                </a:solidFill>
              </a:rPr>
              <a:t>) used :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3581400"/>
          <a:ext cx="6096000" cy="186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dirty="0" smtClean="0"/>
                        <a:t>Irradiation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fluence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neq</a:t>
                      </a:r>
                      <a:r>
                        <a:rPr lang="en-US" baseline="0" dirty="0" smtClean="0"/>
                        <a:t>/cm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r>
                        <a:rPr lang="en-US" baseline="0" dirty="0" smtClean="0"/>
                        <a:t> of Q</a:t>
                      </a:r>
                      <a:r>
                        <a:rPr lang="en-US" baseline="-25000" dirty="0" smtClean="0"/>
                        <a:t>F</a:t>
                      </a:r>
                      <a:r>
                        <a:rPr lang="en-US" baseline="0" dirty="0" smtClean="0"/>
                        <a:t> (cm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5e10 to 5e11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1x10</a:t>
                      </a:r>
                      <a:r>
                        <a:rPr lang="en-US" baseline="30000" dirty="0" smtClean="0"/>
                        <a:t>14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1e11 to 8e11cm-2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5x10</a:t>
                      </a:r>
                      <a:r>
                        <a:rPr lang="en-US" baseline="30000" dirty="0" smtClean="0"/>
                        <a:t>14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5e11 to 1.2e12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1x10</a:t>
                      </a:r>
                      <a:r>
                        <a:rPr lang="en-US" baseline="30000" dirty="0" smtClean="0"/>
                        <a:t>15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8e11</a:t>
                      </a:r>
                      <a:r>
                        <a:rPr lang="en-US" baseline="0" dirty="0" smtClean="0"/>
                        <a:t> to 2e12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Two vs. Five trap model : </a:t>
            </a:r>
            <a:r>
              <a:rPr lang="en-US" sz="3200" dirty="0" err="1" smtClean="0"/>
              <a:t>Rint</a:t>
            </a:r>
            <a:r>
              <a:rPr lang="en-US" sz="3200" dirty="0" smtClean="0"/>
              <a:t> simulations</a:t>
            </a:r>
            <a:endParaRPr lang="en-US" sz="3200" dirty="0"/>
          </a:p>
        </p:txBody>
      </p:sp>
      <p:pic>
        <p:nvPicPr>
          <p:cNvPr id="2050" name="Picture 2" descr="C:\Users\ranjeet\Desktop\oxide-charge\simulations\data-files-for-five-trap-model\Rint-comparison-for-Five-trap-and-two-trap-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85800"/>
            <a:ext cx="6629400" cy="4419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5334000"/>
            <a:ext cx="8666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Two trap models (in </a:t>
            </a:r>
            <a:r>
              <a:rPr lang="en-US" dirty="0" err="1" smtClean="0"/>
              <a:t>Silvaco</a:t>
            </a:r>
            <a:r>
              <a:rPr lang="en-US" dirty="0" smtClean="0"/>
              <a:t> [2] as well as in Synopsis [proton model of KIT] also) are not </a:t>
            </a:r>
          </a:p>
          <a:p>
            <a:r>
              <a:rPr lang="en-US" dirty="0" smtClean="0"/>
              <a:t>    able to account the good </a:t>
            </a:r>
            <a:r>
              <a:rPr lang="en-US" dirty="0" err="1" smtClean="0"/>
              <a:t>Rint</a:t>
            </a:r>
            <a:r>
              <a:rPr lang="en-US" dirty="0" smtClean="0"/>
              <a:t> for irradiated sensors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6211669"/>
            <a:ext cx="9332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[2]   Thomas </a:t>
            </a:r>
            <a:r>
              <a:rPr lang="en-US" dirty="0" err="1" smtClean="0"/>
              <a:t>Eichhorn</a:t>
            </a:r>
            <a:r>
              <a:rPr lang="en-US" dirty="0" smtClean="0"/>
              <a:t>, 2012 IEEE </a:t>
            </a:r>
            <a:r>
              <a:rPr lang="en-US" dirty="0" err="1" smtClean="0"/>
              <a:t>Nucl</a:t>
            </a:r>
            <a:r>
              <a:rPr lang="en-US" dirty="0" smtClean="0"/>
              <a:t>. Science </a:t>
            </a:r>
            <a:r>
              <a:rPr lang="en-US" dirty="0" err="1" smtClean="0"/>
              <a:t>Symp</a:t>
            </a:r>
            <a:r>
              <a:rPr lang="en-US" dirty="0" smtClean="0"/>
              <a:t>. and Medical Imaging Conf.(NSS/MIC) N2S-S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Two vs. Five trap model : </a:t>
            </a:r>
            <a:r>
              <a:rPr lang="en-US" sz="3200" dirty="0" err="1"/>
              <a:t>C</a:t>
            </a:r>
            <a:r>
              <a:rPr lang="en-US" sz="3200" dirty="0" err="1" smtClean="0"/>
              <a:t>int</a:t>
            </a:r>
            <a:r>
              <a:rPr lang="en-US" sz="3200" dirty="0" smtClean="0"/>
              <a:t> simulations</a:t>
            </a:r>
            <a:endParaRPr lang="en-US" sz="3200" dirty="0"/>
          </a:p>
        </p:txBody>
      </p:sp>
      <p:pic>
        <p:nvPicPr>
          <p:cNvPr id="2050" name="Picture 2" descr="C:\Users\ranjeet\Desktop\oxide-charge\simulations\data-files-for-five-trap-model\Rint-comparison-for-Five-trap-and-two-trap-model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66800" y="685800"/>
            <a:ext cx="6400800" cy="48275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5638800"/>
            <a:ext cx="6391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For two trap model, </a:t>
            </a:r>
            <a:r>
              <a:rPr lang="en-US" dirty="0" err="1" smtClean="0"/>
              <a:t>Cint</a:t>
            </a:r>
            <a:r>
              <a:rPr lang="en-US" dirty="0" smtClean="0"/>
              <a:t> increases sharply with Q</a:t>
            </a:r>
            <a:r>
              <a:rPr lang="en-US" baseline="-25000" dirty="0" smtClean="0"/>
              <a:t>F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Five trap model is able to reproduce </a:t>
            </a:r>
            <a:r>
              <a:rPr lang="en-US" dirty="0" err="1" smtClean="0"/>
              <a:t>Cint</a:t>
            </a:r>
            <a:r>
              <a:rPr lang="en-US" dirty="0" smtClean="0"/>
              <a:t> for realistic Q</a:t>
            </a:r>
            <a:r>
              <a:rPr lang="en-US" baseline="-25000" dirty="0" smtClean="0"/>
              <a:t>F</a:t>
            </a:r>
            <a:r>
              <a:rPr lang="en-US" dirty="0" smtClean="0"/>
              <a:t> values 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3999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Simulation of </a:t>
            </a:r>
            <a:r>
              <a:rPr lang="en-US" sz="3200" dirty="0" err="1"/>
              <a:t>Rint</a:t>
            </a:r>
            <a:r>
              <a:rPr lang="en-US" sz="3200" dirty="0"/>
              <a:t> without bulk damage</a:t>
            </a:r>
          </a:p>
        </p:txBody>
      </p:sp>
      <p:pic>
        <p:nvPicPr>
          <p:cNvPr id="6" name="Picture 5" descr="Rint-for-qf-5e10-to-5e11-for-HPK-PStops.PNG"/>
          <p:cNvPicPr/>
          <p:nvPr/>
        </p:nvPicPr>
        <p:blipFill>
          <a:blip r:embed="rId2" cstate="print"/>
          <a:srcRect l="7501" t="8729" r="11251" b="4988"/>
          <a:stretch>
            <a:fillRect/>
          </a:stretch>
        </p:blipFill>
        <p:spPr>
          <a:xfrm>
            <a:off x="228600" y="685800"/>
            <a:ext cx="3886200" cy="3048000"/>
          </a:xfrm>
          <a:prstGeom prst="rect">
            <a:avLst/>
          </a:prstGeom>
        </p:spPr>
      </p:pic>
      <p:pic>
        <p:nvPicPr>
          <p:cNvPr id="7" name="Picture 6" descr="Rint-forl-Qfs-5e10-1e11-3e11-5e11-with-out-any-HPK-pstops.PNG"/>
          <p:cNvPicPr/>
          <p:nvPr/>
        </p:nvPicPr>
        <p:blipFill>
          <a:blip r:embed="rId3" cstate="print"/>
          <a:srcRect l="7501" t="8729" r="11251" b="4988"/>
          <a:stretch>
            <a:fillRect/>
          </a:stretch>
        </p:blipFill>
        <p:spPr>
          <a:xfrm>
            <a:off x="4953000" y="762000"/>
            <a:ext cx="3733800" cy="2895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0" y="2743200"/>
            <a:ext cx="217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Structure </a:t>
            </a:r>
            <a:r>
              <a:rPr lang="en-US" dirty="0" smtClean="0"/>
              <a:t>with p-stop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48400" y="2667000"/>
            <a:ext cx="249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Structure </a:t>
            </a:r>
            <a:r>
              <a:rPr lang="en-US" dirty="0" smtClean="0"/>
              <a:t>without p-stop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81000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Three </a:t>
            </a:r>
            <a:r>
              <a:rPr lang="en-US" dirty="0"/>
              <a:t>different </a:t>
            </a:r>
            <a:r>
              <a:rPr lang="en-US" dirty="0" err="1" smtClean="0"/>
              <a:t>Rint</a:t>
            </a:r>
            <a:r>
              <a:rPr lang="en-US" dirty="0" smtClean="0"/>
              <a:t> curves </a:t>
            </a:r>
          </a:p>
          <a:p>
            <a:pPr marL="342900" indent="-342900">
              <a:buAutoNum type="arabicPeriod"/>
            </a:pPr>
            <a:r>
              <a:rPr lang="en-US" dirty="0" smtClean="0"/>
              <a:t>For </a:t>
            </a:r>
            <a:r>
              <a:rPr lang="en-US" dirty="0"/>
              <a:t>low values of Q</a:t>
            </a:r>
            <a:r>
              <a:rPr lang="en-US" baseline="-25000" dirty="0"/>
              <a:t>F</a:t>
            </a:r>
            <a:r>
              <a:rPr lang="en-US" dirty="0"/>
              <a:t>, good strip insulation is obtained even for low bias voltages</a:t>
            </a:r>
            <a:r>
              <a:rPr lang="en-US" dirty="0" smtClean="0"/>
              <a:t>.</a:t>
            </a:r>
          </a:p>
          <a:p>
            <a:pPr marL="342900" indent="-342900">
              <a:buAutoNum type="arabicPeriod"/>
            </a:pPr>
            <a:r>
              <a:rPr lang="en-US" dirty="0" smtClean="0"/>
              <a:t> </a:t>
            </a:r>
            <a:r>
              <a:rPr lang="en-US" dirty="0"/>
              <a:t>For intermediate values of Q</a:t>
            </a:r>
            <a:r>
              <a:rPr lang="en-US" baseline="-25000" dirty="0"/>
              <a:t>F</a:t>
            </a:r>
            <a:r>
              <a:rPr lang="en-US" dirty="0"/>
              <a:t>, strip insulation is very poor for low voltages, but improves with higher reverse biases, as the  electrons from accumulation layer are progressively removed, resulting in a higher </a:t>
            </a:r>
            <a:r>
              <a:rPr lang="en-US" dirty="0" err="1"/>
              <a:t>R</a:t>
            </a:r>
            <a:r>
              <a:rPr lang="en-US" baseline="-25000" dirty="0" err="1"/>
              <a:t>int</a:t>
            </a:r>
            <a:r>
              <a:rPr lang="en-US" dirty="0"/>
              <a:t>. 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But </a:t>
            </a:r>
            <a:r>
              <a:rPr lang="en-US" dirty="0"/>
              <a:t>for higher values of Q</a:t>
            </a:r>
            <a:r>
              <a:rPr lang="en-US" baseline="-25000" dirty="0"/>
              <a:t>F</a:t>
            </a:r>
            <a:r>
              <a:rPr lang="en-US" dirty="0"/>
              <a:t>, </a:t>
            </a:r>
            <a:r>
              <a:rPr lang="en-US" dirty="0" err="1"/>
              <a:t>R</a:t>
            </a:r>
            <a:r>
              <a:rPr lang="en-US" baseline="-25000" dirty="0" err="1"/>
              <a:t>int</a:t>
            </a:r>
            <a:r>
              <a:rPr lang="en-US" dirty="0"/>
              <a:t> remains very low up to 800 </a:t>
            </a:r>
            <a:r>
              <a:rPr lang="en-US" dirty="0" smtClean="0"/>
              <a:t>V</a:t>
            </a:r>
            <a:r>
              <a:rPr lang="en-US" dirty="0" smtClean="0"/>
              <a:t>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Simulations of </a:t>
            </a:r>
            <a:r>
              <a:rPr lang="en-US" sz="3200" dirty="0" err="1" smtClean="0"/>
              <a:t>Rint</a:t>
            </a:r>
            <a:r>
              <a:rPr lang="en-US" sz="3200" dirty="0" smtClean="0"/>
              <a:t> for </a:t>
            </a:r>
            <a:r>
              <a:rPr lang="en-US" sz="3200" dirty="0" err="1" smtClean="0"/>
              <a:t>Fluence</a:t>
            </a:r>
            <a:r>
              <a:rPr lang="en-US" sz="3200" dirty="0" smtClean="0"/>
              <a:t> = 5x10</a:t>
            </a:r>
            <a:r>
              <a:rPr lang="en-US" sz="3200" baseline="30000" dirty="0" smtClean="0"/>
              <a:t>14</a:t>
            </a:r>
            <a:r>
              <a:rPr lang="en-US" sz="3200" dirty="0" smtClean="0"/>
              <a:t>neq/cm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648200"/>
            <a:ext cx="419100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Rint</a:t>
            </a:r>
            <a:r>
              <a:rPr lang="en-US" dirty="0" smtClean="0"/>
              <a:t> values of more then 100MOhm is possible for QF = 8e11cm-2 </a:t>
            </a:r>
            <a:endParaRPr lang="en-US" baseline="-25000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Significant improvement in </a:t>
            </a:r>
            <a:r>
              <a:rPr lang="en-US" dirty="0" err="1" smtClean="0"/>
              <a:t>Rint</a:t>
            </a:r>
            <a:r>
              <a:rPr lang="en-US" dirty="0" smtClean="0"/>
              <a:t> values for higher values of Q</a:t>
            </a:r>
            <a:r>
              <a:rPr lang="en-US" baseline="-25000" dirty="0" smtClean="0"/>
              <a:t>F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Good strip insulation is possible even without any isolation structure!</a:t>
            </a:r>
            <a:endParaRPr lang="en-US" dirty="0"/>
          </a:p>
        </p:txBody>
      </p:sp>
      <p:pic>
        <p:nvPicPr>
          <p:cNvPr id="12" name="Picture 11" descr="C:\Users\ranjeet\Desktop\oxide-charge\simulations\with-three-acceptor-three-donors\flux-5e14\Rint-for-flux-5e14-without-any-HPK-pstops.PNG"/>
          <p:cNvPicPr/>
          <p:nvPr/>
        </p:nvPicPr>
        <p:blipFill>
          <a:blip r:embed="rId2" cstate="print"/>
          <a:srcRect l="6563" t="8729" r="11251" b="4988"/>
          <a:stretch>
            <a:fillRect/>
          </a:stretch>
        </p:blipFill>
        <p:spPr bwMode="auto">
          <a:xfrm>
            <a:off x="4724400" y="762000"/>
            <a:ext cx="4038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791200" y="1219200"/>
            <a:ext cx="1923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Str. without p-stop</a:t>
            </a:r>
            <a:endParaRPr lang="en-US" dirty="0"/>
          </a:p>
        </p:txBody>
      </p:sp>
      <p:pic>
        <p:nvPicPr>
          <p:cNvPr id="1026" name="Picture 2" descr="C:\Users\ranjeet\Desktop\29August-HPK-meet\n+p-strip-sensor\rint-for-n+p-forflux-5e14-qf-vary-temp-253K.png"/>
          <p:cNvPicPr>
            <a:picLocks noChangeAspect="1" noChangeArrowheads="1"/>
          </p:cNvPicPr>
          <p:nvPr/>
        </p:nvPicPr>
        <p:blipFill>
          <a:blip r:embed="rId3" cstate="print"/>
          <a:srcRect l="1200" t="6400" r="3600" b="1600"/>
          <a:stretch>
            <a:fillRect/>
          </a:stretch>
        </p:blipFill>
        <p:spPr bwMode="auto">
          <a:xfrm>
            <a:off x="0" y="685800"/>
            <a:ext cx="4602480" cy="333583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95400" y="990600"/>
            <a:ext cx="2311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Str. with double p-stop</a:t>
            </a:r>
            <a:endParaRPr lang="en-US" dirty="0"/>
          </a:p>
        </p:txBody>
      </p:sp>
      <p:pic>
        <p:nvPicPr>
          <p:cNvPr id="1027" name="Picture 3" descr="C:\Users\ranjeet\Desktop\Rint-simulations\refwdrequestforsomemeasurementdata\Rint_40mixedP_3.png"/>
          <p:cNvPicPr>
            <a:picLocks noChangeAspect="1" noChangeArrowheads="1"/>
          </p:cNvPicPr>
          <p:nvPr/>
        </p:nvPicPr>
        <p:blipFill>
          <a:blip r:embed="rId4" cstate="print"/>
          <a:srcRect l="8428" t="1765" r="8428" b="1765"/>
          <a:stretch>
            <a:fillRect/>
          </a:stretch>
        </p:blipFill>
        <p:spPr bwMode="auto">
          <a:xfrm>
            <a:off x="5029200" y="4038600"/>
            <a:ext cx="3733800" cy="270490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800600" y="40386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9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63246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6</a:t>
            </a:r>
            <a:endParaRPr lang="en-US" baseline="300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638800" y="5867400"/>
            <a:ext cx="2969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One of the Experimental </a:t>
            </a:r>
            <a:r>
              <a:rPr lang="en-US" sz="1600" dirty="0" smtClean="0"/>
              <a:t>result</a:t>
            </a:r>
            <a:endParaRPr lang="en-US" sz="1600" dirty="0" smtClean="0"/>
          </a:p>
          <a:p>
            <a:r>
              <a:rPr lang="en-US" sz="1600" dirty="0" smtClean="0"/>
              <a:t>- Thanks to Wolfgang </a:t>
            </a:r>
            <a:r>
              <a:rPr lang="en-US" sz="1600" dirty="0" err="1" smtClean="0"/>
              <a:t>Treberspurg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Simulations of </a:t>
            </a:r>
            <a:r>
              <a:rPr lang="en-US" sz="3200" dirty="0" err="1" smtClean="0"/>
              <a:t>Rint</a:t>
            </a:r>
            <a:r>
              <a:rPr lang="en-US" sz="3200" dirty="0" smtClean="0"/>
              <a:t> for </a:t>
            </a:r>
            <a:r>
              <a:rPr lang="en-US" sz="3200" dirty="0" err="1" smtClean="0"/>
              <a:t>Fluence</a:t>
            </a:r>
            <a:r>
              <a:rPr lang="en-US" sz="3200" dirty="0" smtClean="0"/>
              <a:t> = 1x10</a:t>
            </a:r>
            <a:r>
              <a:rPr lang="en-US" sz="3200" baseline="30000" dirty="0" smtClean="0"/>
              <a:t>15</a:t>
            </a:r>
            <a:r>
              <a:rPr lang="en-US" sz="3200" dirty="0" smtClean="0"/>
              <a:t>neq/cm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648200"/>
            <a:ext cx="464820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err="1" smtClean="0"/>
              <a:t>Rint</a:t>
            </a:r>
            <a:r>
              <a:rPr lang="en-US" dirty="0" smtClean="0"/>
              <a:t> values of more then 100MOhm is possible for QF = 8e11cm-2 </a:t>
            </a:r>
            <a:endParaRPr lang="en-US" baseline="-25000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Significant improvement in </a:t>
            </a:r>
            <a:r>
              <a:rPr lang="en-US" dirty="0" err="1" smtClean="0"/>
              <a:t>Rint</a:t>
            </a:r>
            <a:r>
              <a:rPr lang="en-US" dirty="0" smtClean="0"/>
              <a:t> values for higher values of Q</a:t>
            </a:r>
            <a:r>
              <a:rPr lang="en-US" baseline="-25000" dirty="0" smtClean="0"/>
              <a:t>F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Good strip insulation is possible even without any isolation structure!</a:t>
            </a:r>
            <a:endParaRPr lang="en-US" dirty="0"/>
          </a:p>
        </p:txBody>
      </p:sp>
      <p:pic>
        <p:nvPicPr>
          <p:cNvPr id="10" name="Picture 9" descr="C:\Users\ranjeet\Desktop\oxide-charge\simulations\with-three-acceptor-three-donors\flux-1e15\rint-for-flux-1e15-hpk-pstops.PNG"/>
          <p:cNvPicPr/>
          <p:nvPr/>
        </p:nvPicPr>
        <p:blipFill>
          <a:blip r:embed="rId2" cstate="print"/>
          <a:srcRect l="7501" t="8729" r="11251" b="4988"/>
          <a:stretch>
            <a:fillRect/>
          </a:stretch>
        </p:blipFill>
        <p:spPr bwMode="auto">
          <a:xfrm>
            <a:off x="0" y="685800"/>
            <a:ext cx="4267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31045" y="1143000"/>
            <a:ext cx="160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Str. with p-stop</a:t>
            </a:r>
            <a:endParaRPr lang="en-US" dirty="0"/>
          </a:p>
        </p:txBody>
      </p:sp>
      <p:pic>
        <p:nvPicPr>
          <p:cNvPr id="15" name="Picture 14" descr="C:\Users\ranjeet\Desktop\oxide-charge\simulations\with-three-acceptor-three-donors\flux-1e15\rint-for-flux-1e15-no-pstops.PNG"/>
          <p:cNvPicPr/>
          <p:nvPr/>
        </p:nvPicPr>
        <p:blipFill>
          <a:blip r:embed="rId3" cstate="print"/>
          <a:srcRect l="7501" t="8729" r="11251" b="4988"/>
          <a:stretch>
            <a:fillRect/>
          </a:stretch>
        </p:blipFill>
        <p:spPr bwMode="auto">
          <a:xfrm>
            <a:off x="4495800" y="609600"/>
            <a:ext cx="4648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791200" y="1219200"/>
            <a:ext cx="1923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Str. without p-stop</a:t>
            </a:r>
            <a:endParaRPr lang="en-US" dirty="0"/>
          </a:p>
        </p:txBody>
      </p:sp>
      <p:pic>
        <p:nvPicPr>
          <p:cNvPr id="1026" name="Picture 2" descr="C:\Users\ranjeet\Desktop\Rint-simulations\refwdrequestforsomemeasurementdata\Rint_20mixedP.png"/>
          <p:cNvPicPr>
            <a:picLocks noChangeAspect="1" noChangeArrowheads="1"/>
          </p:cNvPicPr>
          <p:nvPr/>
        </p:nvPicPr>
        <p:blipFill>
          <a:blip r:embed="rId4" cstate="print"/>
          <a:srcRect l="9131" t="1765" r="8428" b="3530"/>
          <a:stretch>
            <a:fillRect/>
          </a:stretch>
        </p:blipFill>
        <p:spPr bwMode="auto">
          <a:xfrm>
            <a:off x="5008916" y="3810000"/>
            <a:ext cx="4058884" cy="304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800600" y="3810000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9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6412468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5</a:t>
            </a:r>
            <a:endParaRPr lang="en-US" baseline="300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486400" y="5943600"/>
            <a:ext cx="2969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One of the Experimental </a:t>
            </a:r>
            <a:r>
              <a:rPr lang="en-US" sz="1600" dirty="0" smtClean="0"/>
              <a:t>result</a:t>
            </a:r>
            <a:endParaRPr lang="en-US" sz="1600" dirty="0" smtClean="0"/>
          </a:p>
          <a:p>
            <a:r>
              <a:rPr lang="en-US" sz="1600" dirty="0" smtClean="0"/>
              <a:t>- Thanks to Wolfgang </a:t>
            </a:r>
            <a:r>
              <a:rPr lang="en-US" sz="1600" dirty="0" err="1" smtClean="0"/>
              <a:t>Treberspurg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-conc-just-under-sio2-for-different-fluence-for-qf-5e11-bias-500V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48200" y="609600"/>
            <a:ext cx="4495800" cy="3352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Effect of bulk damage on electron accumulation layer</a:t>
            </a:r>
            <a:endParaRPr lang="en-US" sz="3200" dirty="0"/>
          </a:p>
        </p:txBody>
      </p:sp>
      <p:pic>
        <p:nvPicPr>
          <p:cNvPr id="6" name="Picture 5" descr="Rint-forl-Qf-5e11-flux-0-1e14-5e14-with-HPK-pstops.PNG"/>
          <p:cNvPicPr>
            <a:picLocks noChangeAspect="1"/>
          </p:cNvPicPr>
          <p:nvPr/>
        </p:nvPicPr>
        <p:blipFill>
          <a:blip r:embed="rId3" cstate="print"/>
          <a:srcRect l="6563" t="7482" r="11251" b="4988"/>
          <a:stretch>
            <a:fillRect/>
          </a:stretch>
        </p:blipFill>
        <p:spPr>
          <a:xfrm>
            <a:off x="0" y="662709"/>
            <a:ext cx="4215702" cy="33758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4800600"/>
            <a:ext cx="6978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For a given </a:t>
            </a:r>
            <a:r>
              <a:rPr lang="en-US" dirty="0" smtClean="0"/>
              <a:t>Oxide charge density value, </a:t>
            </a:r>
            <a:r>
              <a:rPr lang="en-US" dirty="0" err="1" smtClean="0"/>
              <a:t>Rint</a:t>
            </a:r>
            <a:r>
              <a:rPr lang="en-US" dirty="0" smtClean="0"/>
              <a:t> increases with bulk damage</a:t>
            </a:r>
          </a:p>
          <a:p>
            <a:r>
              <a:rPr lang="en-US" dirty="0" smtClean="0"/>
              <a:t>- Bulk damage suppress the electron accumulation layer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943600" y="26670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5e14cm</a:t>
            </a:r>
            <a:r>
              <a:rPr lang="en-US" baseline="30000" dirty="0" smtClean="0">
                <a:solidFill>
                  <a:srgbClr val="00B0F0"/>
                </a:solidFill>
              </a:rPr>
              <a:t>-2</a:t>
            </a:r>
            <a:endParaRPr lang="en-US" baseline="30000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800" y="19050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1e14cm</a:t>
            </a:r>
            <a:r>
              <a:rPr lang="en-US" baseline="30000" dirty="0" smtClean="0">
                <a:solidFill>
                  <a:srgbClr val="00B050"/>
                </a:solidFill>
              </a:rPr>
              <a:t>-2</a:t>
            </a:r>
            <a:endParaRPr lang="en-US" baseline="30000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3200" y="3048000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Fluence</a:t>
            </a:r>
            <a:r>
              <a:rPr lang="en-US" dirty="0" smtClean="0">
                <a:solidFill>
                  <a:srgbClr val="FF0000"/>
                </a:solidFill>
              </a:rPr>
              <a:t>=0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5400" y="13716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5e14cm</a:t>
            </a:r>
            <a:r>
              <a:rPr lang="en-US" baseline="30000" dirty="0" smtClean="0">
                <a:solidFill>
                  <a:srgbClr val="0070C0"/>
                </a:solidFill>
              </a:rPr>
              <a:t>-2</a:t>
            </a:r>
            <a:endParaRPr lang="en-US" baseline="300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3600" y="1981200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1e14cm</a:t>
            </a:r>
            <a:r>
              <a:rPr lang="en-US" baseline="30000" dirty="0" smtClean="0">
                <a:solidFill>
                  <a:srgbClr val="00B050"/>
                </a:solidFill>
              </a:rPr>
              <a:t>-2</a:t>
            </a:r>
            <a:endParaRPr lang="en-US" baseline="30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R</a:t>
            </a:r>
            <a:r>
              <a:rPr lang="en-US" sz="3200" baseline="-25000" dirty="0" err="1" smtClean="0"/>
              <a:t>int</a:t>
            </a:r>
            <a:r>
              <a:rPr lang="en-US" sz="3200" dirty="0" smtClean="0"/>
              <a:t> variation with Irradiation flux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114800"/>
            <a:ext cx="3962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Rint-for-different-radiation-fluence-range-of-qf.PNG"/>
          <p:cNvPicPr>
            <a:picLocks noChangeAspect="1"/>
          </p:cNvPicPr>
          <p:nvPr/>
        </p:nvPicPr>
        <p:blipFill>
          <a:blip r:embed="rId3" cstate="print"/>
          <a:srcRect l="4836" t="9717" r="12574" b="3644"/>
          <a:stretch>
            <a:fillRect/>
          </a:stretch>
        </p:blipFill>
        <p:spPr>
          <a:xfrm>
            <a:off x="1" y="685800"/>
            <a:ext cx="4572000" cy="335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72200" y="5791200"/>
            <a:ext cx="2095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measurements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2895600"/>
            <a:ext cx="127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038600"/>
            <a:ext cx="480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err="1" smtClean="0"/>
              <a:t>Rint</a:t>
            </a:r>
            <a:r>
              <a:rPr lang="en-US" dirty="0" smtClean="0"/>
              <a:t> decreases with increase in </a:t>
            </a:r>
            <a:r>
              <a:rPr lang="en-US" dirty="0" err="1" smtClean="0"/>
              <a:t>fluence</a:t>
            </a:r>
            <a:r>
              <a:rPr lang="en-US" dirty="0" smtClean="0"/>
              <a:t> </a:t>
            </a:r>
          </a:p>
          <a:p>
            <a:pPr>
              <a:buFontTx/>
              <a:buChar char="-"/>
            </a:pPr>
            <a:r>
              <a:rPr lang="en-US" dirty="0" smtClean="0"/>
              <a:t>Similar trends in CMS tracker upgrade measurements (A. </a:t>
            </a:r>
            <a:r>
              <a:rPr lang="en-US" dirty="0" err="1" smtClean="0"/>
              <a:t>Dierlamm</a:t>
            </a:r>
            <a:r>
              <a:rPr lang="en-US" dirty="0" smtClean="0"/>
              <a:t>,  </a:t>
            </a:r>
            <a:r>
              <a:rPr lang="en-US" dirty="0" err="1" smtClean="0"/>
              <a:t>PoS</a:t>
            </a:r>
            <a:r>
              <a:rPr lang="en-US" dirty="0" smtClean="0"/>
              <a:t> paper, Vertex 2012, 016)</a:t>
            </a:r>
          </a:p>
          <a:p>
            <a:pPr>
              <a:buFontTx/>
              <a:buChar char="-"/>
            </a:pPr>
            <a:r>
              <a:rPr lang="en-US" dirty="0" smtClean="0"/>
              <a:t> Similar trends observed in Atlas measurements (Y. </a:t>
            </a:r>
            <a:r>
              <a:rPr lang="en-US" dirty="0" err="1" smtClean="0"/>
              <a:t>Unno</a:t>
            </a:r>
            <a:r>
              <a:rPr lang="en-US" dirty="0" smtClean="0"/>
              <a:t> et al., NIMA, 2013), </a:t>
            </a:r>
            <a:r>
              <a:rPr lang="en-US" dirty="0" smtClean="0">
                <a:hlinkClick r:id="rId4"/>
              </a:rPr>
              <a:t>http://dx.doi.org/10.1016/j. nima.2013.04.075</a:t>
            </a:r>
            <a:r>
              <a:rPr lang="en-US" dirty="0" smtClean="0"/>
              <a:t>) </a:t>
            </a:r>
          </a:p>
          <a:p>
            <a:r>
              <a:rPr lang="en-US" dirty="0" smtClean="0"/>
              <a:t> with different p-stop parameters</a:t>
            </a:r>
          </a:p>
          <a:p>
            <a:r>
              <a:rPr lang="en-US" dirty="0" smtClean="0"/>
              <a:t>- Can not be explained by increase in leakage current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647587"/>
            <a:ext cx="4267200" cy="34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924800" y="1752600"/>
            <a:ext cx="66717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600V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762000"/>
            <a:ext cx="66717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600V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3200400"/>
            <a:ext cx="2064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measurements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7391400" y="4419600"/>
            <a:ext cx="2286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92" t="3728" r="2892" b="3728"/>
          <a:stretch>
            <a:fillRect/>
          </a:stretch>
        </p:blipFill>
        <p:spPr bwMode="auto">
          <a:xfrm>
            <a:off x="4267200" y="762000"/>
            <a:ext cx="4679827" cy="356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/>
          <p:nvPr/>
        </p:nvGrpSpPr>
        <p:grpSpPr>
          <a:xfrm>
            <a:off x="0" y="838200"/>
            <a:ext cx="4276437" cy="3528060"/>
            <a:chOff x="371763" y="739140"/>
            <a:chExt cx="4276437" cy="3528060"/>
          </a:xfrm>
        </p:grpSpPr>
        <p:pic>
          <p:nvPicPr>
            <p:cNvPr id="6" name="Picture 5" descr="rint-for-diff-pstop-doping-density-flux-1e15-qf-1.2e12-strip-pitch-90um.png"/>
            <p:cNvPicPr>
              <a:picLocks noChangeAspect="1"/>
            </p:cNvPicPr>
            <p:nvPr/>
          </p:nvPicPr>
          <p:blipFill>
            <a:blip r:embed="rId3" cstate="print"/>
            <a:srcRect l="6000" t="1600" r="6000" b="1600"/>
            <a:stretch>
              <a:fillRect/>
            </a:stretch>
          </p:blipFill>
          <p:spPr>
            <a:xfrm>
              <a:off x="371763" y="739140"/>
              <a:ext cx="4276437" cy="352806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276763" y="1577340"/>
              <a:ext cx="16494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92D050"/>
                  </a:solidFill>
                </a:rPr>
                <a:t>Pstop-5e16cm</a:t>
              </a:r>
              <a:r>
                <a:rPr lang="en-US" baseline="30000" dirty="0" smtClean="0">
                  <a:solidFill>
                    <a:srgbClr val="92D050"/>
                  </a:solidFill>
                </a:rPr>
                <a:t>-3</a:t>
              </a:r>
              <a:endParaRPr lang="en-US" baseline="30000" dirty="0">
                <a:solidFill>
                  <a:srgbClr val="92D05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5800" y="1002268"/>
              <a:ext cx="16494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Pstop-5e17cm</a:t>
              </a:r>
              <a:r>
                <a:rPr lang="en-US" baseline="30000" dirty="0" smtClean="0">
                  <a:solidFill>
                    <a:srgbClr val="0070C0"/>
                  </a:solidFill>
                </a:rPr>
                <a:t>-</a:t>
              </a:r>
              <a:r>
                <a:rPr lang="en-US" baseline="30000" dirty="0" smtClean="0"/>
                <a:t>3</a:t>
              </a:r>
              <a:endParaRPr lang="en-US" baseline="30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95400" y="2057400"/>
              <a:ext cx="1662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QF =1.2e12cm</a:t>
              </a:r>
              <a:r>
                <a:rPr lang="en-US" baseline="30000" dirty="0" smtClean="0"/>
                <a:t>-2</a:t>
              </a:r>
              <a:endParaRPr lang="en-US" baseline="300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Rint</a:t>
            </a:r>
            <a:r>
              <a:rPr lang="en-US" sz="3200" dirty="0" smtClean="0"/>
              <a:t> variation for different p-stop doping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>
          <a:xfrm>
            <a:off x="4572000" y="4343400"/>
            <a:ext cx="449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S. </a:t>
            </a:r>
            <a:r>
              <a:rPr lang="en-US" sz="1600" dirty="0" err="1" smtClean="0"/>
              <a:t>Lingren</a:t>
            </a:r>
            <a:r>
              <a:rPr lang="en-US" sz="1600" dirty="0" smtClean="0"/>
              <a:t> et al., </a:t>
            </a:r>
            <a:r>
              <a:rPr lang="en-US" sz="1600" dirty="0" err="1" smtClean="0"/>
              <a:t>Nucl</a:t>
            </a:r>
            <a:r>
              <a:rPr lang="en-US" sz="1600" dirty="0" smtClean="0"/>
              <a:t>. Instr. Meth. A636 (2011) S111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3657600"/>
            <a:ext cx="207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Fluence</a:t>
            </a:r>
            <a:r>
              <a:rPr lang="en-US" dirty="0" smtClean="0"/>
              <a:t> = 1e15cm-2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" y="5029200"/>
            <a:ext cx="89154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Higher </a:t>
            </a:r>
            <a:r>
              <a:rPr lang="en-US" dirty="0" err="1" smtClean="0"/>
              <a:t>Pstop</a:t>
            </a:r>
            <a:r>
              <a:rPr lang="en-US" dirty="0" smtClean="0"/>
              <a:t> doping density leads to better </a:t>
            </a:r>
            <a:r>
              <a:rPr lang="en-US" dirty="0" err="1" smtClean="0"/>
              <a:t>Rint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similar trends seen in measurements also</a:t>
            </a:r>
          </a:p>
          <a:p>
            <a:pPr>
              <a:buFontTx/>
              <a:buChar char="-"/>
            </a:pPr>
            <a:r>
              <a:rPr lang="en-US" dirty="0" smtClean="0"/>
              <a:t> But very high p-stop doping density may leads to breakdown near p-stop curvature region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7239000" y="1905000"/>
            <a:ext cx="762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38200" y="2819400"/>
            <a:ext cx="1649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Pstop-5e15cm</a:t>
            </a:r>
            <a:r>
              <a:rPr lang="en-US" baseline="30000" dirty="0" smtClean="0">
                <a:solidFill>
                  <a:srgbClr val="92D050"/>
                </a:solidFill>
              </a:rPr>
              <a:t>-3</a:t>
            </a:r>
            <a:endParaRPr lang="en-US" baseline="30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E field 0.1µm below SiO2/Si interface for different p-stop doping</a:t>
            </a:r>
            <a:endParaRPr lang="en-US" sz="2600" dirty="0"/>
          </a:p>
        </p:txBody>
      </p:sp>
      <p:pic>
        <p:nvPicPr>
          <p:cNvPr id="11" name="Picture 10" descr="E-field-just-below-SiO2-for-different-pstop-doping-densities-double-pstop-4-6-4um-1.5um-fluence-1e15-bias-800V.png"/>
          <p:cNvPicPr>
            <a:picLocks noChangeAspect="1"/>
          </p:cNvPicPr>
          <p:nvPr/>
        </p:nvPicPr>
        <p:blipFill>
          <a:blip r:embed="rId3" cstate="print"/>
          <a:srcRect l="1200" t="1600" r="4800" b="1600"/>
          <a:stretch>
            <a:fillRect/>
          </a:stretch>
        </p:blipFill>
        <p:spPr>
          <a:xfrm>
            <a:off x="5181600" y="4033088"/>
            <a:ext cx="3962400" cy="2824912"/>
          </a:xfrm>
          <a:prstGeom prst="rect">
            <a:avLst/>
          </a:prstGeom>
        </p:spPr>
      </p:pic>
      <p:pic>
        <p:nvPicPr>
          <p:cNvPr id="12" name="Picture 11" descr="E-field-just-below-SiO2-for-different-pstop-doping-densities-double-pstop-4-6-4um-1.5um-fluence-1e15-bias-800V-qf-5e11.png"/>
          <p:cNvPicPr>
            <a:picLocks noChangeAspect="1"/>
          </p:cNvPicPr>
          <p:nvPr/>
        </p:nvPicPr>
        <p:blipFill>
          <a:blip r:embed="rId4" cstate="print"/>
          <a:srcRect l="1200" t="1600" r="1200" b="1600"/>
          <a:stretch>
            <a:fillRect/>
          </a:stretch>
        </p:blipFill>
        <p:spPr>
          <a:xfrm>
            <a:off x="4893843" y="762000"/>
            <a:ext cx="4250157" cy="2971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53200" y="3048000"/>
            <a:ext cx="154080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QF = 5e11cm</a:t>
            </a:r>
            <a:r>
              <a:rPr lang="en-US" baseline="30000" dirty="0" smtClean="0"/>
              <a:t>-2</a:t>
            </a:r>
            <a:endParaRPr lang="en-US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6705600" y="6172200"/>
            <a:ext cx="171553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QF = 1.5e12cm</a:t>
            </a:r>
            <a:r>
              <a:rPr lang="en-US" baseline="30000" dirty="0" smtClean="0"/>
              <a:t>-2</a:t>
            </a:r>
            <a:endParaRPr lang="en-US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105400"/>
            <a:ext cx="4343399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For </a:t>
            </a:r>
            <a:r>
              <a:rPr lang="en-US" dirty="0" err="1" smtClean="0"/>
              <a:t>Pstop</a:t>
            </a:r>
            <a:r>
              <a:rPr lang="en-US" dirty="0" smtClean="0"/>
              <a:t> </a:t>
            </a:r>
            <a:r>
              <a:rPr lang="en-US" dirty="0" err="1" smtClean="0"/>
              <a:t>upto</a:t>
            </a:r>
            <a:r>
              <a:rPr lang="en-US" dirty="0" smtClean="0"/>
              <a:t> 2e16cm</a:t>
            </a:r>
            <a:r>
              <a:rPr lang="en-US" baseline="30000" dirty="0" smtClean="0"/>
              <a:t>-3</a:t>
            </a:r>
            <a:r>
              <a:rPr lang="en-US" dirty="0" smtClean="0"/>
              <a:t>, highest E field is near n+ strip </a:t>
            </a:r>
            <a:r>
              <a:rPr lang="en-US" dirty="0" smtClean="0"/>
              <a:t>curvature (next slide)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For higher </a:t>
            </a:r>
            <a:r>
              <a:rPr lang="en-US" dirty="0" err="1" smtClean="0"/>
              <a:t>Pstop</a:t>
            </a:r>
            <a:r>
              <a:rPr lang="en-US" dirty="0" smtClean="0"/>
              <a:t> concentration (5e16cm</a:t>
            </a:r>
            <a:r>
              <a:rPr lang="en-US" baseline="30000" dirty="0" smtClean="0"/>
              <a:t>-3</a:t>
            </a:r>
            <a:r>
              <a:rPr lang="en-US" dirty="0" smtClean="0"/>
              <a:t>), maximum E field is near </a:t>
            </a:r>
            <a:r>
              <a:rPr lang="en-US" dirty="0" smtClean="0"/>
              <a:t>p-</a:t>
            </a:r>
            <a:r>
              <a:rPr lang="en-US" dirty="0" smtClean="0"/>
              <a:t>stop</a:t>
            </a:r>
            <a:endParaRPr lang="en-US" dirty="0" smtClean="0"/>
          </a:p>
        </p:txBody>
      </p:sp>
      <p:pic>
        <p:nvPicPr>
          <p:cNvPr id="15" name="Picture 2" descr="H:\Pstop-doping-variation\E-field-for-pstop-1e16-bias-800V-fluence-1e15-qf-1.2e12.png"/>
          <p:cNvPicPr>
            <a:picLocks noChangeAspect="1" noChangeArrowheads="1"/>
          </p:cNvPicPr>
          <p:nvPr/>
        </p:nvPicPr>
        <p:blipFill>
          <a:blip r:embed="rId5" cstate="print"/>
          <a:srcRect l="1200" t="1600" r="4800" b="1600"/>
          <a:stretch>
            <a:fillRect/>
          </a:stretch>
        </p:blipFill>
        <p:spPr bwMode="auto">
          <a:xfrm>
            <a:off x="228600" y="609600"/>
            <a:ext cx="4343400" cy="32004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0" y="3962400"/>
            <a:ext cx="4801123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Max. E field for </a:t>
            </a:r>
            <a:r>
              <a:rPr lang="en-US" sz="1600" dirty="0" err="1" smtClean="0"/>
              <a:t>n+p</a:t>
            </a:r>
            <a:r>
              <a:rPr lang="en-US" sz="1600" dirty="0" smtClean="0"/>
              <a:t>- MSSD is near the curvature region </a:t>
            </a:r>
          </a:p>
          <a:p>
            <a:r>
              <a:rPr lang="en-US" sz="1600" dirty="0" smtClean="0"/>
              <a:t>of n+ strip Or near p-stop, just below SiO2/Si interface</a:t>
            </a:r>
          </a:p>
          <a:p>
            <a:r>
              <a:rPr lang="en-US" sz="1600" dirty="0" smtClean="0"/>
              <a:t>- Need two </a:t>
            </a:r>
            <a:r>
              <a:rPr lang="en-US" sz="1600" dirty="0" err="1" smtClean="0"/>
              <a:t>cutlines</a:t>
            </a:r>
            <a:r>
              <a:rPr lang="en-US" sz="1600" dirty="0" smtClean="0"/>
              <a:t> : 0.1µm and 1.4µm below interface</a:t>
            </a:r>
            <a:endParaRPr lang="en-US" sz="1600" dirty="0"/>
          </a:p>
        </p:txBody>
      </p:sp>
      <p:sp>
        <p:nvSpPr>
          <p:cNvPr id="17" name="Oval 16"/>
          <p:cNvSpPr/>
          <p:nvPr/>
        </p:nvSpPr>
        <p:spPr>
          <a:xfrm>
            <a:off x="2286000" y="14478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143000" y="1752600"/>
            <a:ext cx="381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1371600" y="2133600"/>
            <a:ext cx="152400" cy="205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133600" y="1676400"/>
            <a:ext cx="228600" cy="228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2000" y="1905000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n+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62400" y="1905000"/>
            <a:ext cx="503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n+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 Nov. 2013</a:t>
            </a:r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Contents of presentation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14400"/>
            <a:ext cx="911510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b="1" dirty="0" smtClean="0"/>
              <a:t>Simulation approaches for irradiated sensors : up to  now!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 Some puzzling observations! 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 Simulation framework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 Simulation of </a:t>
            </a:r>
            <a:r>
              <a:rPr lang="en-US" sz="2800" b="1" dirty="0" err="1" smtClean="0"/>
              <a:t>Cint</a:t>
            </a:r>
            <a:r>
              <a:rPr lang="en-US" sz="2800" b="1" dirty="0" smtClean="0"/>
              <a:t> &amp; </a:t>
            </a:r>
            <a:r>
              <a:rPr lang="en-US" sz="2800" b="1" dirty="0" err="1" smtClean="0"/>
              <a:t>Rint</a:t>
            </a:r>
            <a:r>
              <a:rPr lang="en-US" sz="2800" b="1" dirty="0" smtClean="0"/>
              <a:t> and E field for </a:t>
            </a:r>
            <a:r>
              <a:rPr lang="en-US" sz="2800" b="1" dirty="0" err="1" smtClean="0"/>
              <a:t>n+p</a:t>
            </a:r>
            <a:r>
              <a:rPr lang="en-US" sz="2800" b="1" dirty="0" smtClean="0"/>
              <a:t>- strip sensor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 Simulations of E field for different p-stop designs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/>
              <a:t> Summary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 field 1.4µm below SiO2/Si interface for diff. p-stop </a:t>
            </a:r>
            <a:r>
              <a:rPr lang="en-US" sz="2800" dirty="0" err="1" smtClean="0"/>
              <a:t>dopings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0" y="3200400"/>
            <a:ext cx="171553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QF = 1.5e12cm</a:t>
            </a:r>
            <a:r>
              <a:rPr lang="en-US" baseline="30000" dirty="0" smtClean="0"/>
              <a:t>-2</a:t>
            </a:r>
            <a:endParaRPr lang="en-US" baseline="30000" dirty="0"/>
          </a:p>
        </p:txBody>
      </p:sp>
      <p:pic>
        <p:nvPicPr>
          <p:cNvPr id="8" name="Picture 7" descr="E-field-1.4um-below-sio2-for-double-pstop-5e16-4-6-4-um-1.5um-bias-800V-fluence-1e15.png"/>
          <p:cNvPicPr>
            <a:picLocks noChangeAspect="1"/>
          </p:cNvPicPr>
          <p:nvPr/>
        </p:nvPicPr>
        <p:blipFill>
          <a:blip r:embed="rId3" cstate="print"/>
          <a:srcRect l="1200" t="9600" r="4800" b="1600"/>
          <a:stretch>
            <a:fillRect/>
          </a:stretch>
        </p:blipFill>
        <p:spPr>
          <a:xfrm>
            <a:off x="4629723" y="533400"/>
            <a:ext cx="4209477" cy="3215515"/>
          </a:xfrm>
          <a:prstGeom prst="rect">
            <a:avLst/>
          </a:prstGeom>
        </p:spPr>
      </p:pic>
      <p:pic>
        <p:nvPicPr>
          <p:cNvPr id="9" name="Picture 8" descr="E-field-for-double-pstop-4-6-4um-1.5um-5e15cm-3-Bias-800V-cutline-is-1.4um-below-SiO2.png"/>
          <p:cNvPicPr>
            <a:picLocks noChangeAspect="1"/>
          </p:cNvPicPr>
          <p:nvPr/>
        </p:nvPicPr>
        <p:blipFill>
          <a:blip r:embed="rId4" cstate="print"/>
          <a:srcRect t="9600" r="4800" b="1600"/>
          <a:stretch>
            <a:fillRect/>
          </a:stretch>
        </p:blipFill>
        <p:spPr>
          <a:xfrm>
            <a:off x="76200" y="609601"/>
            <a:ext cx="4321674" cy="3124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00200" y="1600200"/>
            <a:ext cx="193674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P-stop = 5e15cm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6019800" y="1066800"/>
            <a:ext cx="187423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P-stop = 5e16cm</a:t>
            </a:r>
            <a:r>
              <a:rPr lang="en-US" baseline="30000" dirty="0" smtClean="0"/>
              <a:t>-3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4267200"/>
            <a:ext cx="4724400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/>
              <a:t> For p-stop (at least) up to 2e16cm-3, highest E field is near n+ strip curvature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 For low and intermediate p-stops, it is quite possible, that </a:t>
            </a:r>
            <a:r>
              <a:rPr lang="en-US" b="1" dirty="0" err="1" smtClean="0"/>
              <a:t>microdischarges</a:t>
            </a:r>
            <a:r>
              <a:rPr lang="en-US" b="1" dirty="0" smtClean="0"/>
              <a:t> are taking place at n+ curvature.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0400" y="3048000"/>
            <a:ext cx="303400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Bias=800V, </a:t>
            </a:r>
            <a:r>
              <a:rPr lang="en-US" dirty="0" err="1" smtClean="0"/>
              <a:t>Fluence</a:t>
            </a:r>
            <a:r>
              <a:rPr lang="en-US" dirty="0" smtClean="0"/>
              <a:t>=1e15cm-2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733800"/>
            <a:ext cx="3886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356331" y="5562600"/>
            <a:ext cx="1787669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Y. </a:t>
            </a:r>
            <a:r>
              <a:rPr lang="en-US" dirty="0" err="1" smtClean="0"/>
              <a:t>Unno</a:t>
            </a:r>
            <a:r>
              <a:rPr lang="en-US" dirty="0" smtClean="0"/>
              <a:t> et al.</a:t>
            </a:r>
          </a:p>
          <a:p>
            <a:r>
              <a:rPr lang="en-US" dirty="0" smtClean="0"/>
              <a:t>NIMA 636 (2011)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Ranjeet</a:t>
            </a:r>
            <a:r>
              <a:rPr lang="en-US" dirty="0" smtClean="0"/>
              <a:t>, Delhi, 23rd RD-50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E field 1.3µm below SiO2/Si interface for </a:t>
            </a:r>
            <a:r>
              <a:rPr lang="en-US" sz="3000" dirty="0" err="1" smtClean="0"/>
              <a:t>n+p</a:t>
            </a:r>
            <a:r>
              <a:rPr lang="en-US" sz="3000" dirty="0" smtClean="0"/>
              <a:t>- strip sensor</a:t>
            </a:r>
            <a:endParaRPr lang="en-US" sz="3000" dirty="0"/>
          </a:p>
        </p:txBody>
      </p:sp>
      <p:pic>
        <p:nvPicPr>
          <p:cNvPr id="1026" name="Picture 2" descr="H:\Neutron-and-proton-irradiation-diff\E-field-1.3um-below-for-n+p-double-pstop-5e15-fluence-1e15-bias-500V.png"/>
          <p:cNvPicPr>
            <a:picLocks noChangeAspect="1" noChangeArrowheads="1"/>
          </p:cNvPicPr>
          <p:nvPr/>
        </p:nvPicPr>
        <p:blipFill>
          <a:blip r:embed="rId2" cstate="print"/>
          <a:srcRect l="1200" t="1600" r="3600" b="1600"/>
          <a:stretch>
            <a:fillRect/>
          </a:stretch>
        </p:blipFill>
        <p:spPr bwMode="auto">
          <a:xfrm>
            <a:off x="0" y="685800"/>
            <a:ext cx="4602480" cy="3509874"/>
          </a:xfrm>
          <a:prstGeom prst="rect">
            <a:avLst/>
          </a:prstGeom>
          <a:noFill/>
        </p:spPr>
      </p:pic>
      <p:pic>
        <p:nvPicPr>
          <p:cNvPr id="1027" name="Picture 3" descr="H:\Neutron-and-proton-irradiation-diff\E-field-across-the-bulk-for-n+p-double-pstop-5e15-fluence-1e15-bias-500V.png"/>
          <p:cNvPicPr>
            <a:picLocks noChangeAspect="1" noChangeArrowheads="1"/>
          </p:cNvPicPr>
          <p:nvPr/>
        </p:nvPicPr>
        <p:blipFill>
          <a:blip r:embed="rId3" cstate="print"/>
          <a:srcRect l="1200" t="1600" r="4800" b="1600"/>
          <a:stretch>
            <a:fillRect/>
          </a:stretch>
        </p:blipFill>
        <p:spPr bwMode="auto">
          <a:xfrm>
            <a:off x="4709160" y="685800"/>
            <a:ext cx="4434840" cy="342520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4648200"/>
            <a:ext cx="853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E field near n+ strips strongly decrease with increase in Oxide charge density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Higher E field near strips, for neutron irradiation compare to proton irradiation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  More charge multiplication for neutron irradiation then proton irradiation !</a:t>
            </a:r>
          </a:p>
          <a:p>
            <a:r>
              <a:rPr lang="en-US" dirty="0" smtClean="0"/>
              <a:t> (See </a:t>
            </a:r>
            <a:r>
              <a:rPr lang="pl-PL" u="sng" dirty="0" smtClean="0">
                <a:latin typeface="Calibri" pitchFamily="34" charset="0"/>
                <a:cs typeface="Arial" pitchFamily="34" charset="0"/>
              </a:rPr>
              <a:t>C. Betancourt</a:t>
            </a:r>
            <a:r>
              <a:rPr lang="en-US" u="sng" dirty="0" smtClean="0">
                <a:latin typeface="Calibri" pitchFamily="34" charset="0"/>
                <a:cs typeface="Arial" pitchFamily="34" charset="0"/>
              </a:rPr>
              <a:t>`s </a:t>
            </a:r>
            <a:r>
              <a:rPr lang="en-US" u="sng" dirty="0" err="1" smtClean="0">
                <a:latin typeface="Calibri" pitchFamily="34" charset="0"/>
                <a:cs typeface="Arial" pitchFamily="34" charset="0"/>
              </a:rPr>
              <a:t>Yeasterday</a:t>
            </a:r>
            <a:r>
              <a:rPr lang="en-US" u="sng" dirty="0" smtClean="0">
                <a:latin typeface="Calibri" pitchFamily="34" charset="0"/>
                <a:cs typeface="Arial" pitchFamily="34" charset="0"/>
              </a:rPr>
              <a:t> talk</a:t>
            </a:r>
            <a:r>
              <a:rPr lang="en-US" u="sng" dirty="0" smtClean="0">
                <a:latin typeface="Calibri" pitchFamily="34" charset="0"/>
                <a:cs typeface="Arial" pitchFamily="34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Different amount of surface damage can be very useful in understanding different effects of n &amp; p irradiations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1219200"/>
            <a:ext cx="226004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 field along the strips</a:t>
            </a:r>
          </a:p>
          <a:p>
            <a:r>
              <a:rPr lang="en-US" dirty="0" smtClean="0"/>
              <a:t>- Q</a:t>
            </a:r>
            <a:r>
              <a:rPr lang="en-US" baseline="-25000" dirty="0" smtClean="0"/>
              <a:t>F</a:t>
            </a:r>
            <a:r>
              <a:rPr lang="en-US" dirty="0" smtClean="0"/>
              <a:t> vary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3600" y="2133600"/>
            <a:ext cx="222317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 field across the bulk</a:t>
            </a:r>
          </a:p>
          <a:p>
            <a:r>
              <a:rPr lang="en-US" dirty="0" smtClean="0"/>
              <a:t>- Q</a:t>
            </a:r>
            <a:r>
              <a:rPr lang="en-US" baseline="-25000" dirty="0" smtClean="0"/>
              <a:t>F</a:t>
            </a:r>
            <a:r>
              <a:rPr lang="en-US" dirty="0" smtClean="0"/>
              <a:t> vary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57600" y="4114800"/>
            <a:ext cx="2667000" cy="5027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Flux=1x10</a:t>
            </a:r>
            <a:r>
              <a:rPr lang="en-US" sz="1600" baseline="30000" dirty="0" smtClean="0"/>
              <a:t>15</a:t>
            </a:r>
            <a:r>
              <a:rPr lang="en-US" sz="1600" dirty="0" smtClean="0"/>
              <a:t>cm</a:t>
            </a:r>
            <a:r>
              <a:rPr lang="en-US" sz="1600" baseline="30000" dirty="0"/>
              <a:t>-</a:t>
            </a:r>
            <a:r>
              <a:rPr lang="en-US" sz="1600" baseline="30000" dirty="0" smtClean="0"/>
              <a:t>2</a:t>
            </a:r>
            <a:r>
              <a:rPr lang="en-US" sz="1600" dirty="0"/>
              <a:t> </a:t>
            </a:r>
            <a:r>
              <a:rPr lang="en-US" sz="1600" dirty="0" smtClean="0"/>
              <a:t> Bias = 500 V</a:t>
            </a:r>
            <a:endParaRPr lang="en-US" sz="1600" baseline="30000" dirty="0"/>
          </a:p>
          <a:p>
            <a:endParaRPr lang="en-US" sz="1600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Summary and future directions 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85800"/>
            <a:ext cx="9297097" cy="587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Measurements clearly indicate good </a:t>
            </a:r>
            <a:r>
              <a:rPr lang="en-US" sz="2000" dirty="0" err="1" smtClean="0"/>
              <a:t>Rint</a:t>
            </a:r>
            <a:r>
              <a:rPr lang="en-US" sz="2000" dirty="0" smtClean="0"/>
              <a:t> values for low very p-stop/p-spray isolation</a:t>
            </a:r>
          </a:p>
          <a:p>
            <a:r>
              <a:rPr lang="en-US" sz="2000" dirty="0" smtClean="0"/>
              <a:t>    structure or even without any isolation structure, after </a:t>
            </a:r>
            <a:r>
              <a:rPr lang="en-US" sz="2000" dirty="0" err="1" smtClean="0"/>
              <a:t>hadron</a:t>
            </a:r>
            <a:r>
              <a:rPr lang="en-US" sz="2000" dirty="0" smtClean="0"/>
              <a:t> irradiation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Similarly, other observables like </a:t>
            </a:r>
            <a:r>
              <a:rPr lang="en-US" sz="2000" dirty="0" err="1" smtClean="0"/>
              <a:t>Cint</a:t>
            </a:r>
            <a:r>
              <a:rPr lang="en-US" sz="2000" dirty="0" smtClean="0"/>
              <a:t>, </a:t>
            </a:r>
            <a:r>
              <a:rPr lang="en-US" sz="2000" dirty="0" err="1" smtClean="0"/>
              <a:t>Rint</a:t>
            </a:r>
            <a:r>
              <a:rPr lang="en-US" sz="2000" dirty="0" smtClean="0"/>
              <a:t> trends &amp; position of </a:t>
            </a:r>
            <a:r>
              <a:rPr lang="en-US" sz="2000" dirty="0" err="1" smtClean="0"/>
              <a:t>microdischarge</a:t>
            </a:r>
            <a:r>
              <a:rPr lang="en-US" sz="2000" dirty="0" smtClean="0"/>
              <a:t> for </a:t>
            </a:r>
          </a:p>
          <a:p>
            <a:r>
              <a:rPr lang="en-US" sz="2000" dirty="0" smtClean="0"/>
              <a:t>     p-type sensor etc., indicate the combined effects of surface and bulk damage.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Bulk damage appear to suppress the electron accumulation layer due to surface </a:t>
            </a:r>
          </a:p>
          <a:p>
            <a:r>
              <a:rPr lang="en-US" sz="2000" dirty="0" smtClean="0"/>
              <a:t>    damage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Surface + Bulk damage considered simultaneously  in simulations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Good agreements between </a:t>
            </a:r>
            <a:r>
              <a:rPr lang="en-US" sz="2000" dirty="0" err="1" smtClean="0"/>
              <a:t>Rint</a:t>
            </a:r>
            <a:r>
              <a:rPr lang="en-US" sz="2000" dirty="0" smtClean="0"/>
              <a:t> , </a:t>
            </a:r>
            <a:r>
              <a:rPr lang="en-US" sz="2000" dirty="0" err="1" smtClean="0"/>
              <a:t>Cint</a:t>
            </a:r>
            <a:r>
              <a:rPr lang="en-US" sz="2000" dirty="0" smtClean="0"/>
              <a:t> trends were obtained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dirty="0" err="1" smtClean="0"/>
              <a:t>Rint</a:t>
            </a:r>
            <a:r>
              <a:rPr lang="en-US" sz="2000" dirty="0" smtClean="0"/>
              <a:t> increases with p-stop doping but very high value of p-stop doping can lead to </a:t>
            </a:r>
          </a:p>
          <a:p>
            <a:r>
              <a:rPr lang="en-US" sz="2000" dirty="0" smtClean="0"/>
              <a:t>    low value of breakdown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Position of critical field for </a:t>
            </a:r>
            <a:r>
              <a:rPr lang="en-US" sz="2000" dirty="0" err="1" smtClean="0"/>
              <a:t>hadron</a:t>
            </a:r>
            <a:r>
              <a:rPr lang="en-US" sz="2000" dirty="0" smtClean="0"/>
              <a:t> irradiated sensors can be understood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Electric field near the strips for </a:t>
            </a:r>
            <a:r>
              <a:rPr lang="en-US" sz="2000" dirty="0" err="1" smtClean="0"/>
              <a:t>n+p</a:t>
            </a:r>
            <a:r>
              <a:rPr lang="en-US" sz="2000" dirty="0" smtClean="0"/>
              <a:t>- sensors strongly decrease with increase in oxide </a:t>
            </a:r>
          </a:p>
          <a:p>
            <a:r>
              <a:rPr lang="en-US" sz="2000" dirty="0" smtClean="0"/>
              <a:t>     charge density. This indicate that charge multiplication may be more for neutron</a:t>
            </a:r>
          </a:p>
          <a:p>
            <a:r>
              <a:rPr lang="en-US" sz="2000" dirty="0" smtClean="0"/>
              <a:t>     irradiated sensors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No. of traps in the bulk damage model </a:t>
            </a:r>
          </a:p>
          <a:p>
            <a:pPr>
              <a:buFontTx/>
              <a:buChar char="-"/>
            </a:pPr>
            <a:r>
              <a:rPr lang="en-US" dirty="0" smtClean="0"/>
              <a:t> Interface traps incorporation into simulations</a:t>
            </a:r>
          </a:p>
          <a:p>
            <a:pPr>
              <a:buFontTx/>
              <a:buChar char="-"/>
            </a:pPr>
            <a:r>
              <a:rPr lang="en-US" dirty="0" smtClean="0"/>
              <a:t> Comparison </a:t>
            </a:r>
            <a:r>
              <a:rPr lang="en-US" dirty="0" smtClean="0"/>
              <a:t>of E field in the bulk with results of </a:t>
            </a:r>
            <a:r>
              <a:rPr lang="en-US" dirty="0" err="1" smtClean="0"/>
              <a:t>eTCT</a:t>
            </a:r>
            <a:r>
              <a:rPr lang="en-US" dirty="0" smtClean="0"/>
              <a:t> (Marcos, </a:t>
            </a:r>
            <a:r>
              <a:rPr lang="en-US" dirty="0" err="1" smtClean="0"/>
              <a:t>Kramberger</a:t>
            </a:r>
            <a:r>
              <a:rPr lang="en-US" dirty="0" smtClean="0"/>
              <a:t> )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Simulation study of </a:t>
            </a:r>
            <a:r>
              <a:rPr lang="en-US" dirty="0" smtClean="0"/>
              <a:t>E </a:t>
            </a:r>
            <a:r>
              <a:rPr lang="en-US" dirty="0" smtClean="0"/>
              <a:t>field </a:t>
            </a:r>
            <a:r>
              <a:rPr lang="en-US" dirty="0" smtClean="0"/>
              <a:t>difference for </a:t>
            </a:r>
            <a:r>
              <a:rPr lang="en-US" dirty="0" smtClean="0"/>
              <a:t>proton and neutron irradiation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Ranjeet</a:t>
            </a:r>
            <a:r>
              <a:rPr lang="en-US" dirty="0" smtClean="0"/>
              <a:t>, Delhi, 23rd RD-50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05000" y="2438400"/>
            <a:ext cx="5074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Thanks for your attention!</a:t>
            </a:r>
            <a:endParaRPr lang="en-US" sz="3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26" name="Picture 2" descr="H:\Pstop-doping-variation\E-field-for-pstop-1e16-bias-800V-fluence-1e15-qf-1.2e12.png"/>
          <p:cNvPicPr>
            <a:picLocks noChangeAspect="1" noChangeArrowheads="1"/>
          </p:cNvPicPr>
          <p:nvPr/>
        </p:nvPicPr>
        <p:blipFill>
          <a:blip r:embed="rId2" cstate="print"/>
          <a:srcRect l="1200" t="1600" r="1200" b="1600"/>
          <a:stretch>
            <a:fillRect/>
          </a:stretch>
        </p:blipFill>
        <p:spPr bwMode="auto">
          <a:xfrm>
            <a:off x="792480" y="716280"/>
            <a:ext cx="7437120" cy="55321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 field contours for double p-stops doping = 1e16cm</a:t>
            </a:r>
            <a:r>
              <a:rPr lang="en-US" sz="3200" baseline="30000" dirty="0" smtClean="0"/>
              <a:t>-3</a:t>
            </a:r>
            <a:endParaRPr lang="en-US" sz="32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 field contours for double p-stops doping = 5e16cm</a:t>
            </a:r>
            <a:r>
              <a:rPr lang="en-US" sz="3200" baseline="30000" dirty="0" smtClean="0"/>
              <a:t>-3</a:t>
            </a:r>
            <a:endParaRPr lang="en-US" sz="3200" baseline="30000" dirty="0"/>
          </a:p>
        </p:txBody>
      </p:sp>
      <p:pic>
        <p:nvPicPr>
          <p:cNvPr id="2050" name="Picture 2" descr="H:\Pstop-doping-variation\E-field-for-pstop-5e16-bias-800V-fluence-1e15-qf-1.2e12.png"/>
          <p:cNvPicPr>
            <a:picLocks noChangeAspect="1" noChangeArrowheads="1"/>
          </p:cNvPicPr>
          <p:nvPr/>
        </p:nvPicPr>
        <p:blipFill>
          <a:blip r:embed="rId2" cstate="print"/>
          <a:srcRect l="1200" t="1600" r="3600" b="1600"/>
          <a:stretch>
            <a:fillRect/>
          </a:stretch>
        </p:blipFill>
        <p:spPr bwMode="auto">
          <a:xfrm>
            <a:off x="853440" y="662940"/>
            <a:ext cx="7254240" cy="5532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600" dirty="0" smtClean="0"/>
              <a:t>Why two more acceptors with higher introduction rates ? – continue…</a:t>
            </a:r>
            <a:endParaRPr lang="en-US" sz="3600" dirty="0"/>
          </a:p>
        </p:txBody>
      </p:sp>
      <p:pic>
        <p:nvPicPr>
          <p:cNvPr id="1026" name="Picture 2" descr="C:\Users\ranjeet\Desktop\oxide-charge\Trap-conc-for-flux-5e14-qf-8e11-500V-253K\Ionized-acceptor-conc-for-flux-5e14-qf-8e11-500V-cutline-is-perpendicular-to-strip.png"/>
          <p:cNvPicPr>
            <a:picLocks noChangeAspect="1" noChangeArrowheads="1"/>
          </p:cNvPicPr>
          <p:nvPr/>
        </p:nvPicPr>
        <p:blipFill>
          <a:blip r:embed="rId2" cstate="print"/>
          <a:srcRect l="1200" t="1600" r="6000" b="1600"/>
          <a:stretch>
            <a:fillRect/>
          </a:stretch>
        </p:blipFill>
        <p:spPr bwMode="auto">
          <a:xfrm>
            <a:off x="0" y="3276601"/>
            <a:ext cx="4577878" cy="3581400"/>
          </a:xfrm>
          <a:prstGeom prst="rect">
            <a:avLst/>
          </a:prstGeom>
          <a:noFill/>
        </p:spPr>
      </p:pic>
      <p:pic>
        <p:nvPicPr>
          <p:cNvPr id="1027" name="Picture 3" descr="C:\Users\ranjeet\Desktop\oxide-charge\Trap-conc-for-flux-5e14-qf-8e11-500V-253K\Ionized-acceptor-conc-for-flux-5e14-qf-8e11-500V-cutline-is-0.1um-below-SiO2.png"/>
          <p:cNvPicPr>
            <a:picLocks noChangeAspect="1" noChangeArrowheads="1"/>
          </p:cNvPicPr>
          <p:nvPr/>
        </p:nvPicPr>
        <p:blipFill>
          <a:blip r:embed="rId3" cstate="print"/>
          <a:srcRect l="1200" t="1600" r="4800" b="1600"/>
          <a:stretch>
            <a:fillRect/>
          </a:stretch>
        </p:blipFill>
        <p:spPr bwMode="auto">
          <a:xfrm>
            <a:off x="4605588" y="3352800"/>
            <a:ext cx="4538412" cy="35051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600200"/>
            <a:ext cx="4572000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Ionized Acceptor trap density inside Si sensor</a:t>
            </a:r>
          </a:p>
          <a:p>
            <a:pPr>
              <a:buFontTx/>
              <a:buChar char="-"/>
            </a:pPr>
            <a:r>
              <a:rPr lang="en-US" dirty="0" smtClean="0"/>
              <a:t>Ionized Shallow levels (green and blue) are much less   compare to deep levels (Red color).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1600200"/>
            <a:ext cx="3870483" cy="14773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Ionized Acceptors just below SiO2/Si</a:t>
            </a:r>
          </a:p>
          <a:p>
            <a:r>
              <a:rPr lang="en-US" dirty="0" smtClean="0"/>
              <a:t>Interface</a:t>
            </a:r>
          </a:p>
          <a:p>
            <a:pPr>
              <a:buFontTx/>
              <a:buChar char="-"/>
            </a:pPr>
            <a:r>
              <a:rPr lang="en-US" dirty="0" smtClean="0"/>
              <a:t>In some of the region, Ionized shallow </a:t>
            </a:r>
          </a:p>
          <a:p>
            <a:r>
              <a:rPr lang="en-US" dirty="0" smtClean="0"/>
              <a:t> traps (green and blue) are much more </a:t>
            </a:r>
          </a:p>
          <a:p>
            <a:r>
              <a:rPr lang="en-US" dirty="0" smtClean="0"/>
              <a:t>compare to deep one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1981200" y="2514600"/>
            <a:ext cx="1524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7010400" y="3200400"/>
            <a:ext cx="45719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980019" y="3657600"/>
            <a:ext cx="285918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Cutline is 0.1 um below SiO2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5650468"/>
            <a:ext cx="342433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Cutline is perpendicular to n+ strip</a:t>
            </a:r>
          </a:p>
          <a:p>
            <a:r>
              <a:rPr lang="en-US" dirty="0" smtClean="0"/>
              <a:t>       (Through middle)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anjeet\Desktop\29August-HPK-meet\p+n-strip-sensor\Rint-for-p+n-flux-1e15-qf-vary-temp-253K.png"/>
          <p:cNvPicPr>
            <a:picLocks noChangeAspect="1" noChangeArrowheads="1"/>
          </p:cNvPicPr>
          <p:nvPr/>
        </p:nvPicPr>
        <p:blipFill>
          <a:blip r:embed="rId2" cstate="print"/>
          <a:srcRect l="1200" t="1600" r="4800" b="1600"/>
          <a:stretch>
            <a:fillRect/>
          </a:stretch>
        </p:blipFill>
        <p:spPr bwMode="auto">
          <a:xfrm>
            <a:off x="4858173" y="533400"/>
            <a:ext cx="4251960" cy="3283961"/>
          </a:xfrm>
          <a:prstGeom prst="rect">
            <a:avLst/>
          </a:prstGeom>
          <a:noFill/>
        </p:spPr>
      </p:pic>
      <p:pic>
        <p:nvPicPr>
          <p:cNvPr id="2051" name="Picture 3" descr="C:\Users\ranjeet\Desktop\Rint-simulations\refwdrequestforsomemeasurementdata\Rint_20mixedN_2.png"/>
          <p:cNvPicPr>
            <a:picLocks noChangeAspect="1" noChangeArrowheads="1"/>
          </p:cNvPicPr>
          <p:nvPr/>
        </p:nvPicPr>
        <p:blipFill>
          <a:blip r:embed="rId3" cstate="print"/>
          <a:srcRect l="9131" t="1587" r="8428" b="4761"/>
          <a:stretch>
            <a:fillRect/>
          </a:stretch>
        </p:blipFill>
        <p:spPr bwMode="auto">
          <a:xfrm>
            <a:off x="17159" y="609600"/>
            <a:ext cx="4326241" cy="3048000"/>
          </a:xfrm>
          <a:prstGeom prst="rect">
            <a:avLst/>
          </a:prstGeom>
          <a:noFill/>
        </p:spPr>
      </p:pic>
      <p:sp>
        <p:nvSpPr>
          <p:cNvPr id="10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1466428" y="6491844"/>
            <a:ext cx="1896534" cy="229629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10180"/>
            <a:ext cx="9144000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b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vs. V</a:t>
            </a:r>
            <a:r>
              <a:rPr lang="en-US" sz="2800" b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bias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(Irradiated)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p+n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strip sensor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71078" y="2831068"/>
            <a:ext cx="2123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N-Type: Different Q</a:t>
            </a:r>
            <a:r>
              <a:rPr lang="en-US" baseline="-25000" dirty="0" smtClean="0"/>
              <a:t>F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" y="43434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200" dirty="0" smtClean="0"/>
              <a:t>Isolation remains good for all values of </a:t>
            </a:r>
            <a:r>
              <a:rPr lang="en-US" sz="2200" dirty="0"/>
              <a:t>Q</a:t>
            </a:r>
            <a:r>
              <a:rPr lang="en-US" sz="2200" baseline="-25000" dirty="0"/>
              <a:t>F</a:t>
            </a:r>
            <a:r>
              <a:rPr lang="en-US" sz="2200" dirty="0" smtClean="0"/>
              <a:t>.</a:t>
            </a:r>
          </a:p>
          <a:p>
            <a:pPr marL="0" lvl="1" algn="just">
              <a:buFont typeface="Wingdings" pitchFamily="2" charset="2"/>
              <a:buChar char="Ø"/>
            </a:pPr>
            <a:r>
              <a:rPr lang="en-US" sz="2200" dirty="0"/>
              <a:t> </a:t>
            </a:r>
            <a:r>
              <a:rPr lang="en-US" sz="2200" dirty="0" smtClean="0"/>
              <a:t>Simulation shows decrease in R</a:t>
            </a:r>
            <a:r>
              <a:rPr lang="en-US" sz="2200" baseline="-25000" dirty="0" smtClean="0"/>
              <a:t>int</a:t>
            </a:r>
            <a:r>
              <a:rPr lang="en-US" sz="2200" dirty="0" smtClean="0"/>
              <a:t> for high values of </a:t>
            </a:r>
            <a:r>
              <a:rPr lang="en-US" sz="2200" dirty="0"/>
              <a:t>Q</a:t>
            </a:r>
            <a:r>
              <a:rPr lang="en-US" sz="2200" baseline="-25000" dirty="0"/>
              <a:t>F</a:t>
            </a:r>
            <a:r>
              <a:rPr lang="en-US" sz="2200" dirty="0" smtClean="0"/>
              <a:t> at high Bias values. Experimentally different structures show similar behavior.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 smtClean="0"/>
              <a:t> Electric field near the curvature of p+ strip is quite high </a:t>
            </a:r>
            <a:r>
              <a:rPr lang="en-US" dirty="0"/>
              <a:t>&amp;</a:t>
            </a:r>
            <a:r>
              <a:rPr lang="en-US" dirty="0" smtClean="0"/>
              <a:t> increases with Q</a:t>
            </a:r>
            <a:r>
              <a:rPr lang="en-US" baseline="-25000" dirty="0" smtClean="0"/>
              <a:t>F </a:t>
            </a:r>
            <a:r>
              <a:rPr lang="en-US" dirty="0" smtClean="0"/>
              <a:t>. This high E field can initiate a localized avalanche &amp; can decrease R</a:t>
            </a:r>
            <a:r>
              <a:rPr lang="en-US" baseline="-25000" dirty="0" smtClean="0"/>
              <a:t>int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762000"/>
            <a:ext cx="2604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 (Wolfgang)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DC-CAP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0200" y="838200"/>
            <a:ext cx="2720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(F= 1x10</a:t>
            </a:r>
            <a:r>
              <a:rPr lang="en-US" baseline="30000" dirty="0" smtClean="0"/>
              <a:t>15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2514600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 Structures</a:t>
            </a:r>
          </a:p>
        </p:txBody>
      </p:sp>
      <p:pic>
        <p:nvPicPr>
          <p:cNvPr id="15" name="Picture 14" descr="logo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552746" cy="533400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Simulations of </a:t>
            </a:r>
            <a:r>
              <a:rPr lang="en-US" sz="3200" dirty="0" err="1" smtClean="0"/>
              <a:t>Rint</a:t>
            </a:r>
            <a:r>
              <a:rPr lang="en-US" sz="3200" dirty="0" smtClean="0"/>
              <a:t> for </a:t>
            </a:r>
            <a:r>
              <a:rPr lang="en-US" sz="3200" dirty="0" err="1" smtClean="0"/>
              <a:t>Fluence</a:t>
            </a:r>
            <a:r>
              <a:rPr lang="en-US" sz="3200" dirty="0" smtClean="0"/>
              <a:t> = 1x10</a:t>
            </a:r>
            <a:r>
              <a:rPr lang="en-US" sz="3200" baseline="30000" dirty="0" smtClean="0"/>
              <a:t>14</a:t>
            </a:r>
            <a:r>
              <a:rPr lang="en-US" sz="3200" dirty="0" smtClean="0"/>
              <a:t>neq/cm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5" name="Picture 4" descr="C:\Users\ranjeet\Desktop\oxide-charge\simulations\with-three-acceptor-three-donors\rint-for-flux-1e14-with-hpk-pstops.PNG"/>
          <p:cNvPicPr/>
          <p:nvPr/>
        </p:nvPicPr>
        <p:blipFill>
          <a:blip r:embed="rId2" cstate="print"/>
          <a:srcRect l="6563" t="8729" r="11251" b="4988"/>
          <a:stretch>
            <a:fillRect/>
          </a:stretch>
        </p:blipFill>
        <p:spPr bwMode="auto">
          <a:xfrm>
            <a:off x="0" y="762000"/>
            <a:ext cx="4191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ranjeet\Desktop\oxide-charge\simulations\with-three-acceptor-three-donors\rint-for-flux-1e14-without-any-hpk-pstops.PNG"/>
          <p:cNvPicPr/>
          <p:nvPr/>
        </p:nvPicPr>
        <p:blipFill>
          <a:blip r:embed="rId3" cstate="print"/>
          <a:srcRect l="6563" t="8729" r="11251" b="4988"/>
          <a:stretch>
            <a:fillRect/>
          </a:stretch>
        </p:blipFill>
        <p:spPr bwMode="auto">
          <a:xfrm>
            <a:off x="4876800" y="685800"/>
            <a:ext cx="4038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4648200"/>
            <a:ext cx="83058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Saturation value of </a:t>
            </a:r>
            <a:r>
              <a:rPr lang="en-US" dirty="0" err="1" smtClean="0"/>
              <a:t>Rint</a:t>
            </a:r>
            <a:r>
              <a:rPr lang="en-US" dirty="0" smtClean="0"/>
              <a:t> decreases (compare to </a:t>
            </a:r>
            <a:r>
              <a:rPr lang="en-US" dirty="0" err="1" smtClean="0"/>
              <a:t>unirradiated</a:t>
            </a:r>
            <a:r>
              <a:rPr lang="en-US" dirty="0" smtClean="0"/>
              <a:t> case) with irradiation </a:t>
            </a:r>
            <a:endParaRPr lang="en-US" baseline="-25000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Significant improvement in </a:t>
            </a:r>
            <a:r>
              <a:rPr lang="en-US" dirty="0" err="1" smtClean="0"/>
              <a:t>Rint</a:t>
            </a:r>
            <a:r>
              <a:rPr lang="en-US" dirty="0" smtClean="0"/>
              <a:t> values for higher values of Q</a:t>
            </a:r>
            <a:r>
              <a:rPr lang="en-US" baseline="-25000" dirty="0" smtClean="0"/>
              <a:t>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1447800"/>
            <a:ext cx="160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Str. with p-stop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0" y="1295400"/>
            <a:ext cx="1923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Str. without p-stop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What is going inside </a:t>
            </a:r>
            <a:r>
              <a:rPr lang="en-US" sz="3200" dirty="0" err="1" smtClean="0">
                <a:solidFill>
                  <a:schemeClr val="tx1"/>
                </a:solidFill>
              </a:rPr>
              <a:t>hadron</a:t>
            </a:r>
            <a:r>
              <a:rPr lang="en-US" sz="3200" dirty="0" smtClean="0">
                <a:solidFill>
                  <a:schemeClr val="tx1"/>
                </a:solidFill>
              </a:rPr>
              <a:t> irradiated sensors !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429000"/>
            <a:ext cx="481538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3810000"/>
            <a:ext cx="4114800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i="1" dirty="0" smtClean="0"/>
              <a:t>High negative space charge near n+ strips result in high E-fields near strips (similar for pixel)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Can we see this….?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Yes by </a:t>
            </a:r>
            <a:r>
              <a:rPr lang="en-US" b="1" i="1" dirty="0" err="1" smtClean="0">
                <a:solidFill>
                  <a:srgbClr val="FF0000"/>
                </a:solidFill>
              </a:rPr>
              <a:t>eTCT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914400"/>
            <a:ext cx="9144000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Irradiation of </a:t>
            </a:r>
            <a:r>
              <a:rPr lang="en-US" dirty="0" err="1" smtClean="0">
                <a:solidFill>
                  <a:schemeClr val="tx1"/>
                </a:solidFill>
              </a:rPr>
              <a:t>n+p</a:t>
            </a:r>
            <a:r>
              <a:rPr lang="en-US" dirty="0" smtClean="0">
                <a:solidFill>
                  <a:schemeClr val="tx1"/>
                </a:solidFill>
              </a:rPr>
              <a:t>-p+ Si sensor by hadrons :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 Acceptor and Donor traps are created 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 Deep traps leads to quite higher leakage current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 Electrons move toward n+  strips while holes move toward p+ backside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  Electron density near n+ is very high leading to filling  of Acceptor traps and thus creating   negative space charge near n+ strip.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Similarly, positive space charge is created near p+ by filling of Donor traps by holes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Simulation approaches for irradiated sensors :</a:t>
            </a:r>
          </a:p>
          <a:p>
            <a:pPr algn="ctr"/>
            <a:r>
              <a:rPr lang="en-US" sz="3200" dirty="0" smtClean="0"/>
              <a:t> Up to now !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098828"/>
            <a:ext cx="7972054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Either considered surface damage only or considered bulk damage only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No simulation study  which incorporate both of these effects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simultaneously !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2286000"/>
          <a:ext cx="89916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648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Simulation using Surface damage 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Simulations using Bulk</a:t>
                      </a:r>
                      <a:r>
                        <a:rPr lang="en-US" baseline="0" dirty="0" smtClean="0"/>
                        <a:t> damage only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G.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Verzellesi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G.F.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Dalla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Betta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Nucl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Sci.</a:t>
                      </a:r>
                      <a:r>
                        <a:rPr lang="en-US" sz="18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Symp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., 2000 IEEE (Vol.-1)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Compact modeling of n-side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interstrip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resistance in p-stop and p-spray isolated double-sided silicon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microstrip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detectors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dirty="0" smtClean="0"/>
                        <a:t>1. V. </a:t>
                      </a:r>
                      <a:r>
                        <a:rPr lang="en-US" dirty="0" err="1" smtClean="0"/>
                        <a:t>Eremin</a:t>
                      </a:r>
                      <a:r>
                        <a:rPr lang="en-US" dirty="0" smtClean="0"/>
                        <a:t> et al.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NIM A 476 (2002) 556–564</a:t>
                      </a:r>
                      <a:endParaRPr lang="en-US" dirty="0" smtClean="0"/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origin of double peak electric field            distribution in heavily irradiated silicon detectors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 P.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Claudio (2006)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IEEE Trans. ON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Nucl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Sci., VOL. 53, NO. 3</a:t>
                      </a:r>
                    </a:p>
                    <a:p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fr-FR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Device</a:t>
                      </a:r>
                      <a:r>
                        <a:rPr lang="fr-F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Simulations of Isolation Techniques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for Silicon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Microstrip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Detectors Made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on p-Type Substrates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Petasecca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 al.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NIM A 563 (2006) 192–195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Numerical simulation of radiation damage effects in p-type silicon detectors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Y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Unno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al. 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NIM A 636 (2011) S118–S124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Optimization of surface structures in n-in-        p silicon sensors using TCAD simulation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Chiochia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 al., 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IEEE Trans.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Nucl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Sci. NS-52 (2005) 1067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Simulation of Heavily Irradiated Silicon Pixel Sensors and Comparison With Test Beam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Measurement of E-field in a irradiated Si strip sensor (</a:t>
            </a:r>
            <a:r>
              <a:rPr lang="en-US" sz="3200" dirty="0" err="1" smtClean="0">
                <a:solidFill>
                  <a:schemeClr val="tx1"/>
                </a:solidFill>
              </a:rPr>
              <a:t>n+p</a:t>
            </a:r>
            <a:r>
              <a:rPr lang="en-US" sz="3200" dirty="0" smtClean="0">
                <a:solidFill>
                  <a:schemeClr val="tx1"/>
                </a:solidFill>
              </a:rPr>
              <a:t>-)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G. </a:t>
            </a:r>
            <a:r>
              <a:rPr lang="en-US" sz="2000" dirty="0" err="1" smtClean="0">
                <a:solidFill>
                  <a:schemeClr val="tx1"/>
                </a:solidFill>
              </a:rPr>
              <a:t>Kramberger</a:t>
            </a:r>
            <a:r>
              <a:rPr lang="en-US" sz="2000" dirty="0" smtClean="0">
                <a:solidFill>
                  <a:schemeClr val="tx1"/>
                </a:solidFill>
              </a:rPr>
              <a:t> et all , 2009, IEEE conference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5875" y="914400"/>
            <a:ext cx="40481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447800"/>
            <a:ext cx="4659737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E field profile for a  non-irradiated sensors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&lt;8000V/cm for reverse bias = 200V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b="18824"/>
          <a:stretch>
            <a:fillRect/>
          </a:stretch>
        </p:blipFill>
        <p:spPr bwMode="auto">
          <a:xfrm>
            <a:off x="5029200" y="3429000"/>
            <a:ext cx="3867150" cy="236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3505200"/>
            <a:ext cx="4953000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tx1"/>
                </a:solidFill>
              </a:rPr>
              <a:t> E field profile for a  irradiated sensors</a:t>
            </a:r>
          </a:p>
          <a:p>
            <a:r>
              <a:rPr lang="en-US" sz="2000" b="1" i="1" dirty="0" smtClean="0">
                <a:solidFill>
                  <a:schemeClr val="tx1"/>
                </a:solidFill>
              </a:rPr>
              <a:t>Can be as high as 80000V/cm, near the strips for reverse bias = 200V !</a:t>
            </a:r>
          </a:p>
          <a:p>
            <a:r>
              <a:rPr lang="en-US" sz="2000" b="1" i="1" dirty="0" smtClean="0">
                <a:solidFill>
                  <a:schemeClr val="tx1"/>
                </a:solidFill>
              </a:rPr>
              <a:t>- Formation of high density  negative space charge near n+ strips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096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- The negative space charge will act as </a:t>
            </a:r>
            <a:r>
              <a:rPr lang="en-US" sz="2000" b="1" dirty="0" err="1" smtClean="0"/>
              <a:t>Pspray</a:t>
            </a:r>
            <a:r>
              <a:rPr lang="en-US" sz="2000" b="1" dirty="0" smtClean="0"/>
              <a:t> and increases with irradiation !</a:t>
            </a:r>
          </a:p>
          <a:p>
            <a:r>
              <a:rPr lang="en-US" sz="2000" b="1" dirty="0" smtClean="0"/>
              <a:t>Hence, we never had much problem of strip isolations in </a:t>
            </a:r>
            <a:r>
              <a:rPr lang="en-US" sz="2000" b="1" dirty="0" err="1" smtClean="0"/>
              <a:t>hadron</a:t>
            </a:r>
            <a:r>
              <a:rPr lang="en-US" sz="2000" b="1" dirty="0" smtClean="0"/>
              <a:t> irradiation  </a:t>
            </a:r>
            <a:r>
              <a:rPr lang="en-US" sz="2000" b="1" dirty="0" err="1" smtClean="0"/>
              <a:t>expt</a:t>
            </a:r>
            <a:r>
              <a:rPr lang="en-US" sz="2000" b="1" dirty="0" smtClean="0"/>
              <a:t>!</a:t>
            </a:r>
            <a:endParaRPr lang="en-US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6172200" y="5715000"/>
            <a:ext cx="1678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(flux=5e14cm</a:t>
            </a:r>
            <a:r>
              <a:rPr lang="en-US" b="1" baseline="30000" dirty="0" smtClean="0">
                <a:solidFill>
                  <a:srgbClr val="FF0000"/>
                </a:solidFill>
              </a:rPr>
              <a:t>-2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 Two type of irradiation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867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0000"/>
                </a:solidFill>
              </a:rPr>
              <a:t>Irradiation with Photons (x-ray and </a:t>
            </a:r>
            <a:r>
              <a:rPr lang="el-GR" sz="2000" b="1" dirty="0" smtClean="0">
                <a:solidFill>
                  <a:srgbClr val="FF0000"/>
                </a:solidFill>
              </a:rPr>
              <a:t>γ</a:t>
            </a:r>
            <a:r>
              <a:rPr lang="en-US" sz="2000" b="1" dirty="0" smtClean="0">
                <a:solidFill>
                  <a:srgbClr val="FF0000"/>
                </a:solidFill>
              </a:rPr>
              <a:t>-ray irradiation)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-    Only surface damage is significant, resulting in very high Q</a:t>
            </a:r>
            <a:r>
              <a:rPr lang="en-US" sz="2000" baseline="-25000" dirty="0" smtClean="0">
                <a:solidFill>
                  <a:srgbClr val="FF0000"/>
                </a:solidFill>
              </a:rPr>
              <a:t>F</a:t>
            </a:r>
            <a:r>
              <a:rPr lang="en-US" sz="2000" dirty="0" smtClean="0">
                <a:solidFill>
                  <a:srgbClr val="FF0000"/>
                </a:solidFill>
              </a:rPr>
              <a:t> (see backup slides)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-    Leakage current is very low, </a:t>
            </a:r>
            <a:r>
              <a:rPr lang="el-GR" sz="2000" dirty="0" smtClean="0">
                <a:solidFill>
                  <a:srgbClr val="FF0000"/>
                </a:solidFill>
              </a:rPr>
              <a:t>α</a:t>
            </a:r>
            <a:r>
              <a:rPr lang="en-US" sz="2000" dirty="0" smtClean="0">
                <a:solidFill>
                  <a:srgbClr val="FF0000"/>
                </a:solidFill>
              </a:rPr>
              <a:t> is at least  three orders lower than </a:t>
            </a:r>
            <a:r>
              <a:rPr lang="en-US" sz="2000" dirty="0" err="1" smtClean="0">
                <a:solidFill>
                  <a:srgbClr val="FF0000"/>
                </a:solidFill>
              </a:rPr>
              <a:t>hadron</a:t>
            </a:r>
            <a:r>
              <a:rPr lang="en-US" sz="2000" dirty="0" smtClean="0">
                <a:solidFill>
                  <a:srgbClr val="FF0000"/>
                </a:solidFill>
              </a:rPr>
              <a:t> irradiation and no effect of annealing (very low bulk damage, </a:t>
            </a:r>
            <a:r>
              <a:rPr lang="en-US" sz="2000" dirty="0" err="1" smtClean="0">
                <a:solidFill>
                  <a:srgbClr val="FF0000"/>
                </a:solidFill>
              </a:rPr>
              <a:t>M.Moll</a:t>
            </a:r>
            <a:r>
              <a:rPr lang="en-US" sz="2000" dirty="0" smtClean="0">
                <a:solidFill>
                  <a:srgbClr val="FF0000"/>
                </a:solidFill>
              </a:rPr>
              <a:t> thesis)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For this type irradiation : No High electric field near strips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-    Oxide charge density ~ 2-3x10</a:t>
            </a:r>
            <a:r>
              <a:rPr lang="en-US" sz="2000" baseline="30000" dirty="0" smtClean="0">
                <a:solidFill>
                  <a:srgbClr val="FF0000"/>
                </a:solidFill>
              </a:rPr>
              <a:t>12</a:t>
            </a:r>
            <a:r>
              <a:rPr lang="en-US" sz="2000" dirty="0" smtClean="0">
                <a:solidFill>
                  <a:srgbClr val="FF0000"/>
                </a:solidFill>
              </a:rPr>
              <a:t> cm</a:t>
            </a:r>
            <a:r>
              <a:rPr lang="en-US" sz="2000" baseline="30000" dirty="0" smtClean="0">
                <a:solidFill>
                  <a:srgbClr val="FF0000"/>
                </a:solidFill>
              </a:rPr>
              <a:t>-2</a:t>
            </a:r>
            <a:r>
              <a:rPr lang="en-US" sz="2000" dirty="0" smtClean="0">
                <a:solidFill>
                  <a:srgbClr val="FF0000"/>
                </a:solidFill>
              </a:rPr>
              <a:t> after  irradiation ~ 1MGy  (in MOS as well as in strips and pixel sensors), leading to very serious problems for isolation,  </a:t>
            </a:r>
            <a:r>
              <a:rPr lang="en-US" sz="2000" dirty="0" err="1" smtClean="0">
                <a:solidFill>
                  <a:srgbClr val="FF0000"/>
                </a:solidFill>
              </a:rPr>
              <a:t>Cint</a:t>
            </a:r>
            <a:r>
              <a:rPr lang="en-US" sz="2000" dirty="0" smtClean="0">
                <a:solidFill>
                  <a:srgbClr val="FF0000"/>
                </a:solidFill>
              </a:rPr>
              <a:t> &amp; breakdown.  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70C0"/>
                </a:solidFill>
              </a:rPr>
              <a:t> Irradiations with Hadrons (</a:t>
            </a:r>
            <a:r>
              <a:rPr lang="en-US" sz="2000" b="1" dirty="0" err="1" smtClean="0">
                <a:solidFill>
                  <a:srgbClr val="0070C0"/>
                </a:solidFill>
              </a:rPr>
              <a:t>p,n</a:t>
            </a:r>
            <a:r>
              <a:rPr lang="en-US" sz="2000" b="1" dirty="0" smtClean="0">
                <a:solidFill>
                  <a:srgbClr val="0070C0"/>
                </a:solidFill>
              </a:rPr>
              <a:t> or </a:t>
            </a:r>
            <a:r>
              <a:rPr lang="en-US" sz="2000" b="1" dirty="0" err="1" smtClean="0">
                <a:solidFill>
                  <a:srgbClr val="0070C0"/>
                </a:solidFill>
              </a:rPr>
              <a:t>pions</a:t>
            </a:r>
            <a:r>
              <a:rPr lang="en-US" sz="2000" b="1" dirty="0" smtClean="0">
                <a:solidFill>
                  <a:srgbClr val="0070C0"/>
                </a:solidFill>
              </a:rPr>
              <a:t> irradiations)</a:t>
            </a: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   -  Along with surface damage, significant bulk damage             very high leakage current</a:t>
            </a: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   - This leads to high Electric field or high density of  negative space charge near the n+ strips.</a:t>
            </a: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   - No e</a:t>
            </a:r>
            <a:r>
              <a:rPr lang="en-US" sz="2000" baseline="30000" dirty="0" smtClean="0">
                <a:solidFill>
                  <a:srgbClr val="0070C0"/>
                </a:solidFill>
              </a:rPr>
              <a:t>-</a:t>
            </a:r>
            <a:r>
              <a:rPr lang="en-US" sz="2000" dirty="0" smtClean="0">
                <a:solidFill>
                  <a:srgbClr val="0070C0"/>
                </a:solidFill>
              </a:rPr>
              <a:t> accumulation layer formation ….. No problems for strip isolation, </a:t>
            </a:r>
            <a:r>
              <a:rPr lang="en-US" sz="2000" dirty="0" err="1" smtClean="0">
                <a:solidFill>
                  <a:srgbClr val="0070C0"/>
                </a:solidFill>
              </a:rPr>
              <a:t>C</a:t>
            </a:r>
            <a:r>
              <a:rPr lang="en-US" sz="2000" baseline="-25000" dirty="0" err="1" smtClean="0">
                <a:solidFill>
                  <a:srgbClr val="0070C0"/>
                </a:solidFill>
              </a:rPr>
              <a:t>int</a:t>
            </a:r>
            <a:r>
              <a:rPr lang="en-US" sz="2000" dirty="0" smtClean="0">
                <a:solidFill>
                  <a:srgbClr val="0070C0"/>
                </a:solidFill>
              </a:rPr>
              <a:t> etc.</a:t>
            </a:r>
          </a:p>
          <a:p>
            <a:pPr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    - Measurements using MOS will show expected high Q</a:t>
            </a:r>
            <a:r>
              <a:rPr lang="en-US" sz="2000" baseline="-25000" dirty="0" smtClean="0">
                <a:solidFill>
                  <a:srgbClr val="0070C0"/>
                </a:solidFill>
              </a:rPr>
              <a:t>F</a:t>
            </a:r>
            <a:r>
              <a:rPr lang="en-US" sz="2000" dirty="0" smtClean="0">
                <a:solidFill>
                  <a:srgbClr val="0070C0"/>
                </a:solidFill>
              </a:rPr>
              <a:t> as  there is no high leakage current, so, no negative space charge near Si/SiO</a:t>
            </a:r>
            <a:r>
              <a:rPr lang="en-US" sz="2000" baseline="-25000" dirty="0" smtClean="0">
                <a:solidFill>
                  <a:srgbClr val="0070C0"/>
                </a:solidFill>
              </a:rPr>
              <a:t>2 </a:t>
            </a:r>
            <a:r>
              <a:rPr lang="en-US" sz="2000" dirty="0" smtClean="0">
                <a:solidFill>
                  <a:srgbClr val="0070C0"/>
                </a:solidFill>
              </a:rPr>
              <a:t>junction (no suppression of Q</a:t>
            </a:r>
            <a:r>
              <a:rPr lang="en-US" sz="2000" baseline="-25000" dirty="0" smtClean="0">
                <a:solidFill>
                  <a:srgbClr val="0070C0"/>
                </a:solidFill>
              </a:rPr>
              <a:t>F</a:t>
            </a:r>
            <a:r>
              <a:rPr lang="en-US" sz="2000" dirty="0" smtClean="0">
                <a:solidFill>
                  <a:srgbClr val="0070C0"/>
                </a:solidFill>
              </a:rPr>
              <a:t>).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943600" y="4038600"/>
            <a:ext cx="533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600000">
            <a:off x="0" y="2286000"/>
            <a:ext cx="41910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86000"/>
            <a:ext cx="48768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2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Maria thesis, MOS measurement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66103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000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</a:p>
          <a:p>
            <a:pPr algn="just"/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b="1" dirty="0" smtClean="0">
              <a:solidFill>
                <a:srgbClr val="0070C0"/>
              </a:solidFill>
            </a:endParaRPr>
          </a:p>
          <a:p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676400"/>
            <a:ext cx="5638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2209800"/>
            <a:ext cx="379001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Rint</a:t>
            </a:r>
            <a:r>
              <a:rPr lang="en-US" dirty="0" smtClean="0"/>
              <a:t> simulations (</a:t>
            </a:r>
            <a:r>
              <a:rPr lang="en-US" dirty="0" err="1" smtClean="0"/>
              <a:t>Timo</a:t>
            </a:r>
            <a:r>
              <a:rPr lang="en-US" dirty="0" smtClean="0"/>
              <a:t> </a:t>
            </a:r>
            <a:r>
              <a:rPr lang="en-US" dirty="0" err="1" smtClean="0"/>
              <a:t>Peltola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Pspray</a:t>
            </a:r>
            <a:r>
              <a:rPr lang="en-US" dirty="0" smtClean="0"/>
              <a:t> doping (1e16cm</a:t>
            </a:r>
            <a:r>
              <a:rPr lang="en-US" baseline="30000" dirty="0" smtClean="0"/>
              <a:t>-3</a:t>
            </a:r>
            <a:r>
              <a:rPr lang="en-US" dirty="0" smtClean="0"/>
              <a:t>) is one </a:t>
            </a:r>
          </a:p>
          <a:p>
            <a:r>
              <a:rPr lang="en-US" dirty="0" smtClean="0"/>
              <a:t>order of magnitude higher then HPK</a:t>
            </a:r>
          </a:p>
          <a:p>
            <a:pPr>
              <a:buFontTx/>
              <a:buChar char="-"/>
            </a:pPr>
            <a:r>
              <a:rPr lang="en-US" dirty="0" smtClean="0"/>
              <a:t>For QF = 5e11cm</a:t>
            </a:r>
            <a:r>
              <a:rPr lang="en-US" baseline="30000" dirty="0" smtClean="0"/>
              <a:t>-2</a:t>
            </a:r>
            <a:r>
              <a:rPr lang="en-US" dirty="0" smtClean="0"/>
              <a:t>, Strip isolation</a:t>
            </a:r>
          </a:p>
          <a:p>
            <a:r>
              <a:rPr lang="en-US" dirty="0" smtClean="0"/>
              <a:t>Was not possible (</a:t>
            </a:r>
            <a:r>
              <a:rPr lang="en-US" dirty="0" err="1" smtClean="0"/>
              <a:t>upto</a:t>
            </a:r>
            <a:r>
              <a:rPr lang="en-US" dirty="0" smtClean="0"/>
              <a:t> reverse bias</a:t>
            </a:r>
          </a:p>
          <a:p>
            <a:r>
              <a:rPr lang="en-US" dirty="0" smtClean="0"/>
              <a:t>= 400V)</a:t>
            </a:r>
          </a:p>
          <a:p>
            <a:pPr>
              <a:buFontTx/>
              <a:buChar char="-"/>
            </a:pPr>
            <a:r>
              <a:rPr lang="en-US" dirty="0" smtClean="0"/>
              <a:t>For QF = 1e12 cm</a:t>
            </a:r>
            <a:r>
              <a:rPr lang="en-US" baseline="30000" dirty="0" smtClean="0"/>
              <a:t>-2</a:t>
            </a:r>
            <a:r>
              <a:rPr lang="en-US" dirty="0" smtClean="0"/>
              <a:t>, No strip isolation</a:t>
            </a:r>
          </a:p>
          <a:p>
            <a:r>
              <a:rPr lang="en-US" dirty="0" smtClean="0"/>
              <a:t>Even </a:t>
            </a:r>
            <a:r>
              <a:rPr lang="en-US" dirty="0" err="1" smtClean="0"/>
              <a:t>upto</a:t>
            </a:r>
            <a:r>
              <a:rPr lang="en-US" dirty="0" smtClean="0"/>
              <a:t> 1000V (Though </a:t>
            </a:r>
            <a:r>
              <a:rPr lang="en-US" dirty="0" err="1" smtClean="0"/>
              <a:t>pspray</a:t>
            </a:r>
            <a:r>
              <a:rPr lang="en-US" dirty="0" smtClean="0"/>
              <a:t> is </a:t>
            </a:r>
          </a:p>
          <a:p>
            <a:r>
              <a:rPr lang="en-US" dirty="0" smtClean="0"/>
              <a:t>10 times denser then HPK </a:t>
            </a:r>
            <a:r>
              <a:rPr lang="en-US" dirty="0" err="1" smtClean="0"/>
              <a:t>pspray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4648200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QF =5e11cm</a:t>
            </a:r>
            <a:r>
              <a:rPr lang="en-US" sz="1400" baseline="30000" dirty="0" smtClean="0"/>
              <a:t>-2</a:t>
            </a:r>
            <a:endParaRPr lang="en-US" sz="14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7696200" y="4953000"/>
            <a:ext cx="1196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C00CC"/>
                </a:solidFill>
              </a:rPr>
              <a:t>QF =1e12cm</a:t>
            </a:r>
            <a:r>
              <a:rPr lang="en-US" sz="1400" baseline="30000" dirty="0" smtClean="0">
                <a:solidFill>
                  <a:srgbClr val="CC00CC"/>
                </a:solidFill>
              </a:rPr>
              <a:t>-2</a:t>
            </a:r>
            <a:endParaRPr lang="en-US" sz="1400" baseline="30000" dirty="0">
              <a:solidFill>
                <a:srgbClr val="CC00CC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315200" y="5105400"/>
            <a:ext cx="304800" cy="381000"/>
          </a:xfrm>
          <a:prstGeom prst="straightConnector1">
            <a:avLst/>
          </a:prstGeom>
          <a:ln>
            <a:solidFill>
              <a:srgbClr val="CC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754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1"/>
            <a:ext cx="8077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3999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i="1" dirty="0" err="1" smtClean="0">
                <a:solidFill>
                  <a:srgbClr val="002060"/>
                </a:solidFill>
              </a:rPr>
              <a:t>Pspray</a:t>
            </a:r>
            <a:r>
              <a:rPr lang="en-US" sz="2800" i="1" dirty="0" smtClean="0">
                <a:solidFill>
                  <a:srgbClr val="002060"/>
                </a:solidFill>
              </a:rPr>
              <a:t>/</a:t>
            </a:r>
            <a:r>
              <a:rPr lang="en-US" sz="2800" i="1" dirty="0" err="1" smtClean="0">
                <a:solidFill>
                  <a:srgbClr val="002060"/>
                </a:solidFill>
              </a:rPr>
              <a:t>Pstop</a:t>
            </a:r>
            <a:r>
              <a:rPr lang="en-US" sz="2800" i="1" dirty="0" smtClean="0">
                <a:solidFill>
                  <a:srgbClr val="002060"/>
                </a:solidFill>
              </a:rPr>
              <a:t> doping profile  measurement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Trend for </a:t>
            </a:r>
            <a:r>
              <a:rPr lang="en-US" sz="3200" dirty="0" err="1" smtClean="0"/>
              <a:t>Vbd</a:t>
            </a:r>
            <a:r>
              <a:rPr lang="en-US" sz="3200" dirty="0" smtClean="0"/>
              <a:t> for different P-stop doping density</a:t>
            </a:r>
            <a:endParaRPr lang="en-US" sz="3200" dirty="0"/>
          </a:p>
        </p:txBody>
      </p:sp>
      <p:pic>
        <p:nvPicPr>
          <p:cNvPr id="1026" name="Picture 2" descr="C:\Users\ranjeet\Desktop\Effetc-of-Pstop-doping-conc-on-VBD-for-different-values-of-Q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85800"/>
            <a:ext cx="7010400" cy="510979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057400" y="5638800"/>
            <a:ext cx="3459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For slightly different n</a:t>
            </a:r>
            <a:r>
              <a:rPr lang="en-US" baseline="30000" dirty="0" smtClean="0"/>
              <a:t>+</a:t>
            </a:r>
            <a:r>
              <a:rPr lang="en-US" dirty="0" smtClean="0"/>
              <a:t> p</a:t>
            </a:r>
            <a:r>
              <a:rPr lang="en-US" baseline="30000" dirty="0" smtClean="0"/>
              <a:t>-</a:t>
            </a:r>
            <a:r>
              <a:rPr lang="en-US" dirty="0" smtClean="0"/>
              <a:t> structure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Some puzzling observations !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85800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Previous simulation studies indicates that t</a:t>
            </a:r>
            <a:r>
              <a:rPr lang="en-US" dirty="0" smtClean="0">
                <a:solidFill>
                  <a:srgbClr val="002060"/>
                </a:solidFill>
              </a:rPr>
              <a:t>o ensure strip isolation (in case of high surface oxide charge density ~ 1-2x10</a:t>
            </a:r>
            <a:r>
              <a:rPr lang="en-US" baseline="30000" dirty="0" smtClean="0">
                <a:solidFill>
                  <a:srgbClr val="002060"/>
                </a:solidFill>
              </a:rPr>
              <a:t>12</a:t>
            </a:r>
            <a:r>
              <a:rPr lang="en-US" dirty="0" smtClean="0">
                <a:solidFill>
                  <a:srgbClr val="002060"/>
                </a:solidFill>
              </a:rPr>
              <a:t>cm</a:t>
            </a:r>
            <a:r>
              <a:rPr lang="en-US" baseline="30000" dirty="0" smtClean="0">
                <a:solidFill>
                  <a:srgbClr val="002060"/>
                </a:solidFill>
              </a:rPr>
              <a:t>-2</a:t>
            </a:r>
            <a:r>
              <a:rPr lang="en-US" dirty="0" smtClean="0">
                <a:solidFill>
                  <a:srgbClr val="002060"/>
                </a:solidFill>
              </a:rPr>
              <a:t>)  between n+ strips, </a:t>
            </a:r>
            <a:r>
              <a:rPr lang="en-US" dirty="0" err="1" smtClean="0">
                <a:solidFill>
                  <a:srgbClr val="002060"/>
                </a:solidFill>
              </a:rPr>
              <a:t>Pstop</a:t>
            </a:r>
            <a:r>
              <a:rPr lang="en-US" dirty="0" smtClean="0">
                <a:solidFill>
                  <a:srgbClr val="002060"/>
                </a:solidFill>
              </a:rPr>
              <a:t>/</a:t>
            </a:r>
            <a:r>
              <a:rPr lang="en-US" dirty="0" err="1" smtClean="0">
                <a:solidFill>
                  <a:srgbClr val="002060"/>
                </a:solidFill>
              </a:rPr>
              <a:t>Pspray</a:t>
            </a:r>
            <a:r>
              <a:rPr lang="en-US" dirty="0" smtClean="0">
                <a:solidFill>
                  <a:srgbClr val="002060"/>
                </a:solidFill>
              </a:rPr>
              <a:t> peak doping densities should be ~ </a:t>
            </a:r>
            <a:r>
              <a:rPr lang="en-US" dirty="0" smtClean="0"/>
              <a:t>1x10</a:t>
            </a:r>
            <a:r>
              <a:rPr lang="en-US" baseline="30000" dirty="0" smtClean="0"/>
              <a:t>17</a:t>
            </a:r>
            <a:r>
              <a:rPr lang="en-US" dirty="0" smtClean="0"/>
              <a:t>cm</a:t>
            </a:r>
            <a:r>
              <a:rPr lang="en-US" baseline="30000" dirty="0" smtClean="0"/>
              <a:t>-3 </a:t>
            </a:r>
            <a:r>
              <a:rPr lang="en-US" dirty="0" smtClean="0"/>
              <a:t>(P. Claudio,  IEEE 2006).</a:t>
            </a:r>
            <a:endParaRPr lang="en-US" baseline="30000" dirty="0" smtClean="0"/>
          </a:p>
          <a:p>
            <a:r>
              <a:rPr lang="en-US" i="1" dirty="0" smtClean="0">
                <a:solidFill>
                  <a:srgbClr val="FF0000"/>
                </a:solidFill>
              </a:rPr>
              <a:t>It is common practice in sensor studies (till now) to use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   </a:t>
            </a:r>
            <a:r>
              <a:rPr lang="en-US" i="1" dirty="0" err="1" smtClean="0">
                <a:solidFill>
                  <a:srgbClr val="FF0000"/>
                </a:solidFill>
              </a:rPr>
              <a:t>Pspray</a:t>
            </a:r>
            <a:r>
              <a:rPr lang="en-US" i="1" dirty="0" smtClean="0">
                <a:solidFill>
                  <a:srgbClr val="FF0000"/>
                </a:solidFill>
              </a:rPr>
              <a:t> ~ few times 1x10</a:t>
            </a:r>
            <a:r>
              <a:rPr lang="en-US" i="1" baseline="30000" dirty="0" smtClean="0">
                <a:solidFill>
                  <a:srgbClr val="FF0000"/>
                </a:solidFill>
              </a:rPr>
              <a:t>16</a:t>
            </a:r>
            <a:r>
              <a:rPr lang="en-US" i="1" dirty="0" smtClean="0">
                <a:solidFill>
                  <a:srgbClr val="FF0000"/>
                </a:solidFill>
              </a:rPr>
              <a:t> cm</a:t>
            </a:r>
            <a:r>
              <a:rPr lang="en-US" i="1" baseline="30000" dirty="0" smtClean="0">
                <a:solidFill>
                  <a:srgbClr val="FF0000"/>
                </a:solidFill>
              </a:rPr>
              <a:t>-3</a:t>
            </a:r>
            <a:r>
              <a:rPr lang="en-US" i="1" dirty="0" smtClean="0">
                <a:solidFill>
                  <a:srgbClr val="FF0000"/>
                </a:solidFill>
              </a:rPr>
              <a:t> (above it breakdown voltage will be very low)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  </a:t>
            </a:r>
            <a:r>
              <a:rPr lang="en-US" i="1" dirty="0" err="1" smtClean="0">
                <a:solidFill>
                  <a:srgbClr val="FF0000"/>
                </a:solidFill>
              </a:rPr>
              <a:t>Pstop</a:t>
            </a:r>
            <a:r>
              <a:rPr lang="en-US" i="1" dirty="0" smtClean="0">
                <a:solidFill>
                  <a:srgbClr val="FF0000"/>
                </a:solidFill>
              </a:rPr>
              <a:t> ~  1x10</a:t>
            </a:r>
            <a:r>
              <a:rPr lang="en-US" i="1" baseline="30000" dirty="0" smtClean="0">
                <a:solidFill>
                  <a:srgbClr val="FF0000"/>
                </a:solidFill>
              </a:rPr>
              <a:t>17</a:t>
            </a:r>
            <a:r>
              <a:rPr lang="en-US" i="1" dirty="0" smtClean="0">
                <a:solidFill>
                  <a:srgbClr val="FF0000"/>
                </a:solidFill>
              </a:rPr>
              <a:t>cm</a:t>
            </a:r>
            <a:r>
              <a:rPr lang="en-US" i="1" baseline="30000" dirty="0" smtClean="0">
                <a:solidFill>
                  <a:srgbClr val="FF0000"/>
                </a:solidFill>
              </a:rPr>
              <a:t>-3</a:t>
            </a:r>
            <a:endParaRPr lang="en-US" i="1" dirty="0" smtClean="0">
              <a:solidFill>
                <a:srgbClr val="002060"/>
              </a:solidFill>
            </a:endParaRPr>
          </a:p>
          <a:p>
            <a:r>
              <a:rPr lang="en-US" i="1" dirty="0" smtClean="0">
                <a:solidFill>
                  <a:srgbClr val="002060"/>
                </a:solidFill>
              </a:rPr>
              <a:t>So in case of  Si sensors irradiated with very high </a:t>
            </a:r>
            <a:r>
              <a:rPr lang="en-US" i="1" dirty="0" err="1" smtClean="0">
                <a:solidFill>
                  <a:srgbClr val="002060"/>
                </a:solidFill>
              </a:rPr>
              <a:t>fluence</a:t>
            </a:r>
            <a:r>
              <a:rPr lang="en-US" i="1" dirty="0" smtClean="0">
                <a:solidFill>
                  <a:srgbClr val="002060"/>
                </a:solidFill>
              </a:rPr>
              <a:t> of ionizing radiation (proton or </a:t>
            </a:r>
            <a:r>
              <a:rPr lang="en-US" i="1" dirty="0" err="1" smtClean="0">
                <a:solidFill>
                  <a:srgbClr val="002060"/>
                </a:solidFill>
              </a:rPr>
              <a:t>pion</a:t>
            </a:r>
            <a:r>
              <a:rPr lang="en-US" i="1" dirty="0" smtClean="0">
                <a:solidFill>
                  <a:srgbClr val="002060"/>
                </a:solidFill>
              </a:rPr>
              <a:t>) there must not be strip insulation for very low p-stop/p-spray doping densities.</a:t>
            </a:r>
          </a:p>
          <a:p>
            <a:endParaRPr lang="en-US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But contrary to this experience 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Strip Insulation is not a problem for Si sensor with very low p-stop ( ~ 5x10</a:t>
            </a:r>
            <a:r>
              <a:rPr lang="en-US" baseline="30000" dirty="0" smtClean="0"/>
              <a:t>15</a:t>
            </a:r>
            <a:r>
              <a:rPr lang="en-US" dirty="0" smtClean="0"/>
              <a:t>cm</a:t>
            </a:r>
            <a:r>
              <a:rPr lang="en-US" baseline="30000" dirty="0" smtClean="0"/>
              <a:t>-3</a:t>
            </a:r>
            <a:r>
              <a:rPr lang="en-US" dirty="0" smtClean="0"/>
              <a:t>) and p-spray doping densities (~1x10</a:t>
            </a:r>
            <a:r>
              <a:rPr lang="en-US" baseline="30000" dirty="0" smtClean="0"/>
              <a:t>15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) and irradiated with high </a:t>
            </a:r>
            <a:r>
              <a:rPr lang="en-US" dirty="0" err="1" smtClean="0"/>
              <a:t>fluence</a:t>
            </a:r>
            <a:r>
              <a:rPr lang="en-US" dirty="0" smtClean="0"/>
              <a:t> of protons (~1x10</a:t>
            </a:r>
            <a:r>
              <a:rPr lang="en-US" baseline="30000" dirty="0" smtClean="0"/>
              <a:t>15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neq)</a:t>
            </a:r>
          </a:p>
          <a:p>
            <a:r>
              <a:rPr lang="en-US" dirty="0" smtClean="0"/>
              <a:t>(CMS-HPK tracker phase-II upgrade study)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Observations of other parameters like </a:t>
            </a:r>
            <a:r>
              <a:rPr lang="en-US" dirty="0" err="1" smtClean="0"/>
              <a:t>Cint</a:t>
            </a:r>
            <a:r>
              <a:rPr lang="en-US" dirty="0" smtClean="0"/>
              <a:t>, also do not follow the expected trends for oxide charge density build up with irradiation.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Oxide charge density (Q</a:t>
            </a:r>
            <a:r>
              <a:rPr lang="en-US" baseline="-25000" dirty="0" smtClean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) appears to be suppressed in the HPK sensors!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Further, for irradiated n-in-p type sensors, it was expected that maximum E field would be near p-stop curvature. But </a:t>
            </a:r>
            <a:r>
              <a:rPr lang="en-US" sz="2000" b="1" dirty="0" err="1" smtClean="0">
                <a:solidFill>
                  <a:srgbClr val="FF0000"/>
                </a:solidFill>
              </a:rPr>
              <a:t>microdischarge</a:t>
            </a:r>
            <a:r>
              <a:rPr lang="en-US" sz="2000" b="1" dirty="0" smtClean="0">
                <a:solidFill>
                  <a:srgbClr val="FF0000"/>
                </a:solidFill>
              </a:rPr>
              <a:t> have been observed near n+ strips (Atlas tracker upgrade work)</a:t>
            </a: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 descr="Full-size image (44 K)"/>
          <p:cNvPicPr>
            <a:picLocks noChangeAspect="1" noChangeArrowheads="1"/>
          </p:cNvPicPr>
          <p:nvPr/>
        </p:nvPicPr>
        <p:blipFill>
          <a:blip r:embed="rId2" cstate="print"/>
          <a:srcRect b="51178"/>
          <a:stretch>
            <a:fillRect/>
          </a:stretch>
        </p:blipFill>
        <p:spPr bwMode="auto">
          <a:xfrm>
            <a:off x="381000" y="1828800"/>
            <a:ext cx="4267200" cy="2947912"/>
          </a:xfrm>
          <a:prstGeom prst="rect">
            <a:avLst/>
          </a:prstGeom>
          <a:noFill/>
        </p:spPr>
      </p:pic>
      <p:pic>
        <p:nvPicPr>
          <p:cNvPr id="5" name="Picture 2" descr="Full-size image (44 K)"/>
          <p:cNvPicPr>
            <a:picLocks noChangeAspect="1" noChangeArrowheads="1"/>
          </p:cNvPicPr>
          <p:nvPr/>
        </p:nvPicPr>
        <p:blipFill>
          <a:blip r:embed="rId2" cstate="print"/>
          <a:srcRect t="51178"/>
          <a:stretch>
            <a:fillRect/>
          </a:stretch>
        </p:blipFill>
        <p:spPr bwMode="auto">
          <a:xfrm>
            <a:off x="4724400" y="1797506"/>
            <a:ext cx="4267200" cy="29791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4572000"/>
            <a:ext cx="2286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Isolation Structure</a:t>
            </a:r>
          </a:p>
          <a:p>
            <a:pPr algn="ctr"/>
            <a:r>
              <a:rPr lang="en-US" dirty="0" smtClean="0"/>
              <a:t>Irradiated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371600" y="3810000"/>
            <a:ext cx="76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447800" y="3962400"/>
            <a:ext cx="1752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00800" y="4763869"/>
            <a:ext cx="2286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Isolation Structure</a:t>
            </a:r>
          </a:p>
          <a:p>
            <a:pPr algn="ctr"/>
            <a:r>
              <a:rPr lang="en-US" dirty="0" smtClean="0"/>
              <a:t>Irradiated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791200" y="4114800"/>
            <a:ext cx="1600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391400" y="3581400"/>
            <a:ext cx="3048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71600" y="1676400"/>
            <a:ext cx="22860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Isolation Structure</a:t>
            </a:r>
          </a:p>
          <a:p>
            <a:pPr algn="ctr"/>
            <a:r>
              <a:rPr lang="en-US" dirty="0" err="1" smtClean="0"/>
              <a:t>unirradiated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048000" y="2362200"/>
            <a:ext cx="457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429000" y="2362200"/>
            <a:ext cx="76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91200" y="1600200"/>
            <a:ext cx="22860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Isolation Structure</a:t>
            </a:r>
          </a:p>
          <a:p>
            <a:pPr algn="ctr"/>
            <a:r>
              <a:rPr lang="en-US" dirty="0" err="1" smtClean="0"/>
              <a:t>unirradiated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486400" y="2286000"/>
            <a:ext cx="1066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629400" y="2286000"/>
            <a:ext cx="1066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04800" y="5410200"/>
            <a:ext cx="7045968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Plot of </a:t>
            </a:r>
            <a:r>
              <a:rPr lang="en-US" dirty="0" err="1" smtClean="0">
                <a:solidFill>
                  <a:srgbClr val="FF0000"/>
                </a:solidFill>
              </a:rPr>
              <a:t>Interstrip</a:t>
            </a:r>
            <a:r>
              <a:rPr lang="en-US" dirty="0" smtClean="0">
                <a:solidFill>
                  <a:srgbClr val="FF0000"/>
                </a:solidFill>
              </a:rPr>
              <a:t> current vs. applied reverse bias.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NPSTP – No Isolation structure (non-irradiated).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AF – No isolation structure (irradiated by flux = 7x10</a:t>
            </a:r>
            <a:r>
              <a:rPr lang="en-US" baseline="30000" dirty="0" smtClean="0"/>
              <a:t>14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).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All other structures are with different layouts of </a:t>
            </a:r>
            <a:r>
              <a:rPr lang="en-US" dirty="0" err="1" smtClean="0"/>
              <a:t>Pstops</a:t>
            </a:r>
            <a:r>
              <a:rPr lang="en-US" dirty="0" smtClean="0"/>
              <a:t> (Irradiated)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Voltage difference between two neighboring strips = 5V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0"/>
            <a:ext cx="9144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Another experimental evidence …..</a:t>
            </a:r>
          </a:p>
          <a:p>
            <a:pPr algn="ctr"/>
            <a:r>
              <a:rPr lang="en-US" dirty="0" smtClean="0"/>
              <a:t>Y. </a:t>
            </a:r>
            <a:r>
              <a:rPr lang="en-US" dirty="0" err="1" smtClean="0"/>
              <a:t>Unno</a:t>
            </a:r>
            <a:r>
              <a:rPr lang="en-US" dirty="0" smtClean="0"/>
              <a:t> et. Al. (NIM A 579 (2007)) 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14400"/>
            <a:ext cx="9144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Strip isolation was observed for </a:t>
            </a:r>
            <a:r>
              <a:rPr lang="en-US" dirty="0" err="1" smtClean="0"/>
              <a:t>n+p</a:t>
            </a:r>
            <a:r>
              <a:rPr lang="en-US" dirty="0" smtClean="0"/>
              <a:t>- sensors without isolation structure after proton irradiation</a:t>
            </a:r>
          </a:p>
          <a:p>
            <a:pPr lvl="1">
              <a:buFontTx/>
              <a:buChar char="-"/>
            </a:pPr>
            <a:r>
              <a:rPr lang="en-US" dirty="0" smtClean="0"/>
              <a:t> Clear signature of proposed mechanism !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n+p-.png"/>
          <p:cNvPicPr>
            <a:picLocks noChangeAspect="1"/>
          </p:cNvPicPr>
          <p:nvPr/>
        </p:nvPicPr>
        <p:blipFill>
          <a:blip r:embed="rId2" cstate="print"/>
          <a:srcRect l="4033" t="1329" r="23190" b="38554"/>
          <a:stretch>
            <a:fillRect/>
          </a:stretch>
        </p:blipFill>
        <p:spPr>
          <a:xfrm>
            <a:off x="1219200" y="1295400"/>
            <a:ext cx="6580611" cy="41225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00200" y="1371600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 - - - -  - -  - - - - - - - - - - - 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6400" y="1487269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 - - - -  - -  - - - - - - - - - - - 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76400" y="1295400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 - - - -  - -  - - - - - - - - - - - 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2600" y="1639669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     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1334869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 - - - -  - -  - - - - - - - - - - - 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1371600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 - - - -  - -  - - - - - - - - - - - 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24400" y="1447800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 - - - -  - -  - - - - - - - - - - - 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48200" y="1563469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      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1688123" y="1547446"/>
            <a:ext cx="5500468" cy="452511"/>
          </a:xfrm>
          <a:custGeom>
            <a:avLst/>
            <a:gdLst>
              <a:gd name="connsiteX0" fmla="*/ 0 w 5500468"/>
              <a:gd name="connsiteY0" fmla="*/ 28136 h 452511"/>
              <a:gd name="connsiteX1" fmla="*/ 70339 w 5500468"/>
              <a:gd name="connsiteY1" fmla="*/ 196948 h 452511"/>
              <a:gd name="connsiteX2" fmla="*/ 407963 w 5500468"/>
              <a:gd name="connsiteY2" fmla="*/ 393896 h 452511"/>
              <a:gd name="connsiteX3" fmla="*/ 1800665 w 5500468"/>
              <a:gd name="connsiteY3" fmla="*/ 407963 h 452511"/>
              <a:gd name="connsiteX4" fmla="*/ 2335237 w 5500468"/>
              <a:gd name="connsiteY4" fmla="*/ 126609 h 452511"/>
              <a:gd name="connsiteX5" fmla="*/ 2335237 w 5500468"/>
              <a:gd name="connsiteY5" fmla="*/ 98474 h 452511"/>
              <a:gd name="connsiteX6" fmla="*/ 3024554 w 5500468"/>
              <a:gd name="connsiteY6" fmla="*/ 112542 h 452511"/>
              <a:gd name="connsiteX7" fmla="*/ 3390314 w 5500468"/>
              <a:gd name="connsiteY7" fmla="*/ 309489 h 452511"/>
              <a:gd name="connsiteX8" fmla="*/ 4586068 w 5500468"/>
              <a:gd name="connsiteY8" fmla="*/ 281354 h 452511"/>
              <a:gd name="connsiteX9" fmla="*/ 5317588 w 5500468"/>
              <a:gd name="connsiteY9" fmla="*/ 239151 h 452511"/>
              <a:gd name="connsiteX10" fmla="*/ 5387926 w 5500468"/>
              <a:gd name="connsiteY10" fmla="*/ 70339 h 452511"/>
              <a:gd name="connsiteX11" fmla="*/ 5387926 w 5500468"/>
              <a:gd name="connsiteY11" fmla="*/ 70339 h 452511"/>
              <a:gd name="connsiteX12" fmla="*/ 5458265 w 5500468"/>
              <a:gd name="connsiteY12" fmla="*/ 14068 h 452511"/>
              <a:gd name="connsiteX13" fmla="*/ 5500468 w 5500468"/>
              <a:gd name="connsiteY13" fmla="*/ 0 h 452511"/>
              <a:gd name="connsiteX14" fmla="*/ 5500468 w 5500468"/>
              <a:gd name="connsiteY14" fmla="*/ 0 h 45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500468" h="452511">
                <a:moveTo>
                  <a:pt x="0" y="28136"/>
                </a:moveTo>
                <a:cubicBezTo>
                  <a:pt x="1172" y="82062"/>
                  <a:pt x="2345" y="135988"/>
                  <a:pt x="70339" y="196948"/>
                </a:cubicBezTo>
                <a:cubicBezTo>
                  <a:pt x="138333" y="257908"/>
                  <a:pt x="119575" y="358727"/>
                  <a:pt x="407963" y="393896"/>
                </a:cubicBezTo>
                <a:cubicBezTo>
                  <a:pt x="696351" y="429065"/>
                  <a:pt x="1479453" y="452511"/>
                  <a:pt x="1800665" y="407963"/>
                </a:cubicBezTo>
                <a:cubicBezTo>
                  <a:pt x="2121877" y="363415"/>
                  <a:pt x="2246142" y="178191"/>
                  <a:pt x="2335237" y="126609"/>
                </a:cubicBezTo>
                <a:cubicBezTo>
                  <a:pt x="2424332" y="75028"/>
                  <a:pt x="2335237" y="98474"/>
                  <a:pt x="2335237" y="98474"/>
                </a:cubicBezTo>
                <a:cubicBezTo>
                  <a:pt x="2450123" y="96130"/>
                  <a:pt x="2848708" y="77373"/>
                  <a:pt x="3024554" y="112542"/>
                </a:cubicBezTo>
                <a:cubicBezTo>
                  <a:pt x="3200400" y="147711"/>
                  <a:pt x="3130062" y="281354"/>
                  <a:pt x="3390314" y="309489"/>
                </a:cubicBezTo>
                <a:cubicBezTo>
                  <a:pt x="3650566" y="337624"/>
                  <a:pt x="4264856" y="293077"/>
                  <a:pt x="4586068" y="281354"/>
                </a:cubicBezTo>
                <a:cubicBezTo>
                  <a:pt x="4907280" y="269631"/>
                  <a:pt x="5183945" y="274320"/>
                  <a:pt x="5317588" y="239151"/>
                </a:cubicBezTo>
                <a:cubicBezTo>
                  <a:pt x="5451231" y="203982"/>
                  <a:pt x="5387926" y="70339"/>
                  <a:pt x="5387926" y="70339"/>
                </a:cubicBezTo>
                <a:lnTo>
                  <a:pt x="5387926" y="70339"/>
                </a:lnTo>
                <a:cubicBezTo>
                  <a:pt x="5399649" y="60960"/>
                  <a:pt x="5439508" y="25791"/>
                  <a:pt x="5458265" y="14068"/>
                </a:cubicBezTo>
                <a:cubicBezTo>
                  <a:pt x="5477022" y="2345"/>
                  <a:pt x="5500468" y="0"/>
                  <a:pt x="5500468" y="0"/>
                </a:cubicBezTo>
                <a:lnTo>
                  <a:pt x="5500468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133600" y="2590800"/>
            <a:ext cx="2224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Accumulation e- layer</a:t>
            </a:r>
          </a:p>
          <a:p>
            <a:r>
              <a:rPr lang="en-US" dirty="0" smtClean="0"/>
              <a:t>Shorting n+ strips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352800" y="1828800"/>
            <a:ext cx="19812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819400" y="1905000"/>
            <a:ext cx="2286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71600" y="3810000"/>
            <a:ext cx="6029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X-ray and Gamma irradiation case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81400" y="3276600"/>
            <a:ext cx="3616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Mobile e-s due to Q</a:t>
            </a:r>
            <a:r>
              <a:rPr lang="en-US" baseline="-25000" dirty="0" smtClean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 - - - (Red color)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95400" y="1143000"/>
            <a:ext cx="61722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676400" y="114300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-25000" dirty="0" smtClean="0"/>
              <a:t> + +    +   +   +   +</a:t>
            </a:r>
            <a:r>
              <a:rPr lang="en-US" dirty="0" smtClean="0"/>
              <a:t>  </a:t>
            </a:r>
            <a:r>
              <a:rPr lang="en-US" baseline="-25000" dirty="0" smtClean="0"/>
              <a:t>+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743200" y="114300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-25000" dirty="0" smtClean="0"/>
              <a:t> + +    +   +   +   +</a:t>
            </a:r>
            <a:r>
              <a:rPr lang="en-US" dirty="0" smtClean="0"/>
              <a:t>  </a:t>
            </a:r>
            <a:r>
              <a:rPr lang="en-US" baseline="-25000" dirty="0" smtClean="0"/>
              <a:t>+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4550270" y="114300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-25000" dirty="0" smtClean="0"/>
              <a:t> + +    +   +   +   +</a:t>
            </a:r>
            <a:r>
              <a:rPr lang="en-US" dirty="0" smtClean="0"/>
              <a:t>  </a:t>
            </a:r>
            <a:r>
              <a:rPr lang="en-US" baseline="-25000" dirty="0" smtClean="0"/>
              <a:t>+ 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5791200" y="114300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-25000" dirty="0" smtClean="0"/>
              <a:t> + +    +   +   +   +</a:t>
            </a:r>
            <a:r>
              <a:rPr lang="en-US" dirty="0" smtClean="0"/>
              <a:t>  </a:t>
            </a:r>
            <a:r>
              <a:rPr lang="en-US" baseline="-25000" dirty="0" smtClean="0"/>
              <a:t>+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5334000"/>
            <a:ext cx="90496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For X-ray and </a:t>
            </a:r>
            <a:r>
              <a:rPr lang="el-GR" dirty="0" smtClean="0"/>
              <a:t>γ</a:t>
            </a:r>
            <a:r>
              <a:rPr lang="en-US" dirty="0" smtClean="0"/>
              <a:t> ray irradiation, low leakage current and no/or very low bulk damage results</a:t>
            </a:r>
          </a:p>
          <a:p>
            <a:r>
              <a:rPr lang="en-US" dirty="0" smtClean="0"/>
              <a:t>in absence of space charge</a:t>
            </a:r>
          </a:p>
          <a:p>
            <a:pPr>
              <a:buFontTx/>
              <a:buChar char="-"/>
            </a:pPr>
            <a:r>
              <a:rPr lang="en-US" dirty="0" smtClean="0"/>
              <a:t>  Accumulation e- layer will result in shorting of n+ strips unless sufficient </a:t>
            </a:r>
            <a:r>
              <a:rPr lang="en-US" dirty="0" err="1" smtClean="0"/>
              <a:t>pspray</a:t>
            </a:r>
            <a:r>
              <a:rPr lang="en-US" dirty="0" smtClean="0"/>
              <a:t>/</a:t>
            </a:r>
            <a:r>
              <a:rPr lang="en-US" dirty="0" err="1" smtClean="0"/>
              <a:t>pstop</a:t>
            </a:r>
            <a:r>
              <a:rPr lang="en-US" dirty="0" smtClean="0"/>
              <a:t> doping </a:t>
            </a:r>
          </a:p>
          <a:p>
            <a:r>
              <a:rPr lang="en-US" dirty="0" smtClean="0"/>
              <a:t>is used.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How these observations can be explained !</a:t>
            </a:r>
            <a:endParaRPr lang="en-US" sz="3200" dirty="0"/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n+p-.png"/>
          <p:cNvPicPr>
            <a:picLocks noChangeAspect="1"/>
          </p:cNvPicPr>
          <p:nvPr/>
        </p:nvPicPr>
        <p:blipFill>
          <a:blip r:embed="rId2" cstate="print"/>
          <a:srcRect l="4033" t="1329" r="23190" b="38554"/>
          <a:stretch>
            <a:fillRect/>
          </a:stretch>
        </p:blipFill>
        <p:spPr>
          <a:xfrm>
            <a:off x="1371600" y="1524000"/>
            <a:ext cx="6580611" cy="412256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733800" y="1828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8100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62400" y="19812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1910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4196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672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4958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6482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244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9530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9530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953000" y="18288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962400" y="2209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0386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343400" y="236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2672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5720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9624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962400" y="1828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006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8768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9530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267200" y="2286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8100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572000" y="2286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800600" y="236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181600" y="236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2578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1816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3434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5814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6576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57800" y="2209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876800" y="2286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886200" y="2514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657600" y="236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572000" y="2590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334000" y="2590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191000" y="2590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029200" y="2590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9624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8100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962400" y="236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334000" y="1828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562600" y="236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419600" y="2209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114800" y="2209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1148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1054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8768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114800" y="2895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572000" y="2895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105400" y="2819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715000" y="2667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352800" y="2667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114800" y="236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3505200" y="2895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505200" y="3200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505200" y="3581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4267200" y="3505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5105400" y="3352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791200" y="3352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334000" y="3810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4290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55626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276600" y="2438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419600" y="3200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562600" y="3048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905000" y="1828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16002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8288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9050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5240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9050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21336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9050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1524000" y="2209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1828800" y="2286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1524000" y="2438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1524000" y="2819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2209800" y="2286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905000" y="2819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1981200" y="2590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8288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6764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1600200" y="2590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1524000" y="3048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1524000" y="3352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22098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73914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73914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7162800" y="1981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74676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73152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70104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7086600" y="1828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62800" y="2133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9342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7391400" y="236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7391400" y="2819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7391400" y="2590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7239000" y="2667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7086600" y="2362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7086600" y="2514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934200" y="2057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7391400" y="2209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7391400" y="3048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3505200" y="28194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1524000" y="48006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+   +  +</a:t>
            </a:r>
            <a:endParaRPr lang="en-US" baseline="-25000" dirty="0"/>
          </a:p>
        </p:txBody>
      </p:sp>
      <p:sp>
        <p:nvSpPr>
          <p:cNvPr id="123" name="TextBox 122"/>
          <p:cNvSpPr txBox="1"/>
          <p:nvPr/>
        </p:nvSpPr>
        <p:spPr>
          <a:xfrm>
            <a:off x="2362200" y="48006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+   +  +</a:t>
            </a:r>
            <a:endParaRPr lang="en-US" baseline="-25000" dirty="0"/>
          </a:p>
        </p:txBody>
      </p:sp>
      <p:sp>
        <p:nvSpPr>
          <p:cNvPr id="124" name="TextBox 123"/>
          <p:cNvSpPr txBox="1"/>
          <p:nvPr/>
        </p:nvSpPr>
        <p:spPr>
          <a:xfrm>
            <a:off x="3200400" y="48006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+   +  +</a:t>
            </a:r>
            <a:endParaRPr lang="en-US" baseline="-250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038600" y="48006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+   +  +</a:t>
            </a:r>
            <a:endParaRPr lang="en-US" baseline="-25000" dirty="0"/>
          </a:p>
        </p:txBody>
      </p:sp>
      <p:sp>
        <p:nvSpPr>
          <p:cNvPr id="126" name="TextBox 125"/>
          <p:cNvSpPr txBox="1"/>
          <p:nvPr/>
        </p:nvSpPr>
        <p:spPr>
          <a:xfrm>
            <a:off x="5029200" y="48768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+   +  +</a:t>
            </a:r>
            <a:endParaRPr lang="en-US" baseline="-25000" dirty="0"/>
          </a:p>
        </p:txBody>
      </p:sp>
      <p:sp>
        <p:nvSpPr>
          <p:cNvPr id="127" name="TextBox 126"/>
          <p:cNvSpPr txBox="1"/>
          <p:nvPr/>
        </p:nvSpPr>
        <p:spPr>
          <a:xfrm>
            <a:off x="6019800" y="48006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+   +  +</a:t>
            </a:r>
            <a:endParaRPr lang="en-US" baseline="-25000" dirty="0"/>
          </a:p>
        </p:txBody>
      </p:sp>
      <p:sp>
        <p:nvSpPr>
          <p:cNvPr id="128" name="TextBox 127"/>
          <p:cNvSpPr txBox="1"/>
          <p:nvPr/>
        </p:nvSpPr>
        <p:spPr>
          <a:xfrm>
            <a:off x="6858000" y="48768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+   +  +</a:t>
            </a:r>
            <a:endParaRPr lang="en-US" baseline="-25000" dirty="0"/>
          </a:p>
        </p:txBody>
      </p:sp>
      <p:sp>
        <p:nvSpPr>
          <p:cNvPr id="129" name="TextBox 128"/>
          <p:cNvSpPr txBox="1"/>
          <p:nvPr/>
        </p:nvSpPr>
        <p:spPr>
          <a:xfrm>
            <a:off x="4254629" y="4419600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       +       +       +</a:t>
            </a:r>
            <a:endParaRPr lang="en-US" baseline="-250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905000" y="4419600"/>
            <a:ext cx="1880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      +   +      +       +          +</a:t>
            </a:r>
            <a:endParaRPr lang="en-US" baseline="-25000" dirty="0"/>
          </a:p>
        </p:txBody>
      </p:sp>
      <p:sp>
        <p:nvSpPr>
          <p:cNvPr id="131" name="TextBox 130"/>
          <p:cNvSpPr txBox="1"/>
          <p:nvPr/>
        </p:nvSpPr>
        <p:spPr>
          <a:xfrm>
            <a:off x="6007229" y="4419600"/>
            <a:ext cx="1127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+      +      +      +</a:t>
            </a:r>
            <a:endParaRPr lang="en-US" baseline="-25000" dirty="0"/>
          </a:p>
        </p:txBody>
      </p:sp>
      <p:sp>
        <p:nvSpPr>
          <p:cNvPr id="132" name="TextBox 131"/>
          <p:cNvSpPr txBox="1"/>
          <p:nvPr/>
        </p:nvSpPr>
        <p:spPr>
          <a:xfrm>
            <a:off x="0" y="0"/>
            <a:ext cx="9144000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 Very high –</a:t>
            </a:r>
            <a:r>
              <a:rPr lang="en-US" dirty="0" err="1" smtClean="0">
                <a:solidFill>
                  <a:schemeClr val="tx1"/>
                </a:solidFill>
              </a:rPr>
              <a:t>ve</a:t>
            </a:r>
            <a:r>
              <a:rPr lang="en-US" dirty="0" smtClean="0">
                <a:solidFill>
                  <a:schemeClr val="tx1"/>
                </a:solidFill>
              </a:rPr>
              <a:t> space charge density near n+ strips.  Moreover, this space charge will be even more higher near the both ends of n+ strip (curved) because this area is collecting current from a large volume between the strips (leading to higher e- current density). </a:t>
            </a:r>
          </a:p>
          <a:p>
            <a:pPr>
              <a:buFontTx/>
              <a:buChar char="-"/>
            </a:pPr>
            <a:r>
              <a:rPr lang="en-US" dirty="0" smtClean="0"/>
              <a:t>This -</a:t>
            </a:r>
            <a:r>
              <a:rPr lang="en-US" dirty="0" err="1" smtClean="0"/>
              <a:t>ve</a:t>
            </a:r>
            <a:r>
              <a:rPr lang="en-US" dirty="0" smtClean="0"/>
              <a:t> space charge will act like a </a:t>
            </a:r>
            <a:r>
              <a:rPr lang="en-US" dirty="0" err="1" smtClean="0"/>
              <a:t>Pspray</a:t>
            </a:r>
            <a:r>
              <a:rPr lang="en-US" dirty="0" smtClean="0"/>
              <a:t>  whose density increases with irradiation flux ! </a:t>
            </a:r>
          </a:p>
          <a:p>
            <a:r>
              <a:rPr lang="en-US" dirty="0" smtClean="0"/>
              <a:t>  No need for formation of accumulation layer due to +</a:t>
            </a:r>
            <a:r>
              <a:rPr lang="en-US" dirty="0" err="1" smtClean="0"/>
              <a:t>ve</a:t>
            </a:r>
            <a:r>
              <a:rPr lang="en-US" dirty="0" smtClean="0"/>
              <a:t> Oxide charge density 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2438400" y="1524000"/>
            <a:ext cx="121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5562600" y="1792069"/>
            <a:ext cx="121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" y="2667000"/>
            <a:ext cx="1142999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Very high 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ve</a:t>
            </a:r>
            <a:r>
              <a:rPr lang="en-US" dirty="0" smtClean="0"/>
              <a:t> space charge</a:t>
            </a:r>
          </a:p>
          <a:p>
            <a:r>
              <a:rPr lang="en-US" dirty="0" smtClean="0"/>
              <a:t> near n+,</a:t>
            </a:r>
          </a:p>
          <a:p>
            <a:r>
              <a:rPr lang="en-US" dirty="0" smtClean="0"/>
              <a:t>(Very high E field near n+)</a:t>
            </a:r>
            <a:endParaRPr lang="en-US" dirty="0"/>
          </a:p>
        </p:txBody>
      </p:sp>
      <p:cxnSp>
        <p:nvCxnSpPr>
          <p:cNvPr id="147" name="Straight Arrow Connector 146"/>
          <p:cNvCxnSpPr/>
          <p:nvPr/>
        </p:nvCxnSpPr>
        <p:spPr>
          <a:xfrm flipV="1">
            <a:off x="1219200" y="2057400"/>
            <a:ext cx="533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flipV="1">
            <a:off x="1143000" y="2057400"/>
            <a:ext cx="3124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5084619" y="3429000"/>
            <a:ext cx="3449781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Static –</a:t>
            </a:r>
            <a:r>
              <a:rPr lang="en-US" dirty="0" err="1" smtClean="0"/>
              <a:t>ve</a:t>
            </a:r>
            <a:r>
              <a:rPr lang="en-US" dirty="0" smtClean="0"/>
              <a:t>  space charge.</a:t>
            </a:r>
          </a:p>
          <a:p>
            <a:r>
              <a:rPr lang="en-US" dirty="0" smtClean="0"/>
              <a:t>No need for e- accumulation layer formation  !</a:t>
            </a:r>
            <a:endParaRPr lang="en-US" dirty="0"/>
          </a:p>
        </p:txBody>
      </p:sp>
      <p:cxnSp>
        <p:nvCxnSpPr>
          <p:cNvPr id="153" name="Straight Arrow Connector 152"/>
          <p:cNvCxnSpPr/>
          <p:nvPr/>
        </p:nvCxnSpPr>
        <p:spPr>
          <a:xfrm flipH="1" flipV="1">
            <a:off x="5029200" y="1828800"/>
            <a:ext cx="685800" cy="15240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V="1">
            <a:off x="5867400" y="1828800"/>
            <a:ext cx="1143000" cy="16764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 flipH="1" flipV="1">
            <a:off x="3810000" y="1828800"/>
            <a:ext cx="2057400" cy="16764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4267200" y="53340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3810000" y="5562600"/>
            <a:ext cx="90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ve</a:t>
            </a:r>
            <a:r>
              <a:rPr lang="en-US" dirty="0" smtClean="0"/>
              <a:t> bias</a:t>
            </a:r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>
            <a:off x="2209800" y="2743200"/>
            <a:ext cx="4450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Hadron</a:t>
            </a:r>
            <a:r>
              <a:rPr lang="en-US" sz="3200" b="1" dirty="0" smtClean="0">
                <a:solidFill>
                  <a:srgbClr val="FF0000"/>
                </a:solidFill>
              </a:rPr>
              <a:t> Irradiation case 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81000" y="6019800"/>
            <a:ext cx="685206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Fixed -</a:t>
            </a:r>
            <a:r>
              <a:rPr lang="en-US" dirty="0" err="1" smtClean="0">
                <a:solidFill>
                  <a:srgbClr val="0070C0"/>
                </a:solidFill>
              </a:rPr>
              <a:t>ve</a:t>
            </a:r>
            <a:r>
              <a:rPr lang="en-US" dirty="0" smtClean="0">
                <a:solidFill>
                  <a:srgbClr val="0070C0"/>
                </a:solidFill>
              </a:rPr>
              <a:t> space charge - - - (Blue color) – due to filling of Acceptor traps</a:t>
            </a:r>
          </a:p>
        </p:txBody>
      </p:sp>
      <p:cxnSp>
        <p:nvCxnSpPr>
          <p:cNvPr id="146" name="Straight Connector 145"/>
          <p:cNvCxnSpPr/>
          <p:nvPr/>
        </p:nvCxnSpPr>
        <p:spPr>
          <a:xfrm>
            <a:off x="28956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36576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31242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33528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25146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27432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51054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58674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61722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54102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56388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66294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64008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2286000" y="17526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3505200" y="18288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54864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51816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23622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28194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6248400" y="19050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4343400" y="2743200"/>
            <a:ext cx="7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1447800" y="1524000"/>
            <a:ext cx="6248400" cy="152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aseline="-25000" dirty="0" smtClean="0"/>
              <a:t>                                                                                                        + +  + +  + +  + </a:t>
            </a:r>
            <a:endParaRPr lang="en-US" baseline="-25000" dirty="0"/>
          </a:p>
        </p:txBody>
      </p:sp>
      <p:sp>
        <p:nvSpPr>
          <p:cNvPr id="179" name="Rectangle 178"/>
          <p:cNvSpPr/>
          <p:nvPr/>
        </p:nvSpPr>
        <p:spPr>
          <a:xfrm>
            <a:off x="2971800" y="137160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-25000" dirty="0" smtClean="0"/>
              <a:t> + +    +   +   +   +</a:t>
            </a:r>
            <a:r>
              <a:rPr lang="en-US" dirty="0" smtClean="0"/>
              <a:t>  </a:t>
            </a:r>
            <a:r>
              <a:rPr lang="en-US" baseline="-25000" dirty="0" smtClean="0"/>
              <a:t>+ </a:t>
            </a:r>
            <a:endParaRPr lang="en-US" dirty="0"/>
          </a:p>
        </p:txBody>
      </p:sp>
      <p:sp>
        <p:nvSpPr>
          <p:cNvPr id="180" name="Rectangle 179"/>
          <p:cNvSpPr/>
          <p:nvPr/>
        </p:nvSpPr>
        <p:spPr>
          <a:xfrm>
            <a:off x="1676400" y="137160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-25000" dirty="0" smtClean="0"/>
              <a:t> + +    +   +   +   +</a:t>
            </a:r>
            <a:r>
              <a:rPr lang="en-US" dirty="0" smtClean="0"/>
              <a:t>  </a:t>
            </a:r>
            <a:r>
              <a:rPr lang="en-US" baseline="-25000" dirty="0" smtClean="0"/>
              <a:t>+ </a:t>
            </a:r>
            <a:endParaRPr lang="en-US" dirty="0"/>
          </a:p>
        </p:txBody>
      </p:sp>
      <p:sp>
        <p:nvSpPr>
          <p:cNvPr id="181" name="Rectangle 180"/>
          <p:cNvSpPr/>
          <p:nvPr/>
        </p:nvSpPr>
        <p:spPr>
          <a:xfrm>
            <a:off x="4724400" y="1371600"/>
            <a:ext cx="1393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aseline="-25000" dirty="0" smtClean="0"/>
              <a:t> + +    +   +   +   +</a:t>
            </a:r>
            <a:r>
              <a:rPr lang="en-US" dirty="0" smtClean="0"/>
              <a:t>  </a:t>
            </a:r>
            <a:r>
              <a:rPr lang="en-US" baseline="-25000" dirty="0" smtClean="0"/>
              <a:t>+ </a:t>
            </a:r>
            <a:endParaRPr lang="en-US" dirty="0"/>
          </a:p>
        </p:txBody>
      </p:sp>
      <p:sp>
        <p:nvSpPr>
          <p:cNvPr id="182" name="Date Placeholder 18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83" name="Footer Placeholder 18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3999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Simulation structure </a:t>
            </a:r>
            <a:endParaRPr lang="en-US" sz="3600" dirty="0"/>
          </a:p>
        </p:txBody>
      </p:sp>
      <p:pic>
        <p:nvPicPr>
          <p:cNvPr id="1026" name="Picture 2" descr="C:\Users\ranjeet\Desktop\simulation-str-n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762000"/>
            <a:ext cx="5562600" cy="3733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990600"/>
            <a:ext cx="366517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Bulk doping = 3e12cm-3</a:t>
            </a:r>
          </a:p>
          <a:p>
            <a:pPr>
              <a:buFontTx/>
              <a:buChar char="-"/>
            </a:pPr>
            <a:r>
              <a:rPr lang="en-US" dirty="0" smtClean="0"/>
              <a:t> 2-D simulations </a:t>
            </a:r>
          </a:p>
          <a:p>
            <a:pPr>
              <a:buFontTx/>
              <a:buChar char="-"/>
            </a:pPr>
            <a:r>
              <a:rPr lang="en-US" dirty="0" smtClean="0"/>
              <a:t> Double p-stops</a:t>
            </a:r>
          </a:p>
          <a:p>
            <a:pPr>
              <a:buFontTx/>
              <a:buChar char="-"/>
            </a:pPr>
            <a:r>
              <a:rPr lang="en-US" dirty="0" smtClean="0"/>
              <a:t> Each 4µm wide separated by 6µm</a:t>
            </a:r>
          </a:p>
          <a:p>
            <a:pPr>
              <a:buFontTx/>
              <a:buChar char="-"/>
            </a:pPr>
            <a:r>
              <a:rPr lang="en-US" dirty="0" smtClean="0"/>
              <a:t> P-stop doping = 5e15cm-2</a:t>
            </a:r>
          </a:p>
          <a:p>
            <a:r>
              <a:rPr lang="en-US" dirty="0" smtClean="0"/>
              <a:t>   P-stop doping depth = 1.6um</a:t>
            </a:r>
          </a:p>
          <a:p>
            <a:pPr>
              <a:buFontTx/>
              <a:buChar char="-"/>
            </a:pPr>
            <a:r>
              <a:rPr lang="en-US" dirty="0" smtClean="0"/>
              <a:t>CMS HPK tracker upgrade campaign </a:t>
            </a:r>
          </a:p>
          <a:p>
            <a:r>
              <a:rPr lang="en-US" dirty="0" smtClean="0"/>
              <a:t>  parameters [1]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10618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A . </a:t>
            </a:r>
            <a:r>
              <a:rPr lang="en-US" sz="1400" dirty="0" err="1" smtClean="0"/>
              <a:t>Deirlamm</a:t>
            </a:r>
            <a:r>
              <a:rPr lang="en-US" sz="1400" dirty="0" smtClean="0"/>
              <a:t>, 2012 JINST 7 C01110 , </a:t>
            </a:r>
          </a:p>
          <a:p>
            <a:r>
              <a:rPr lang="en-US" sz="1400" dirty="0" smtClean="0"/>
              <a:t>THE 9th INTERNATIONAL CONFERENCE ON POSITION SENSITIVE DETECTORS, 12–16 SEPTEMBER 2011,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0" y="457200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i="1" u="sng" dirty="0" smtClean="0">
                <a:solidFill>
                  <a:srgbClr val="FF0000"/>
                </a:solidFill>
              </a:rPr>
              <a:t>Three</a:t>
            </a:r>
            <a:r>
              <a:rPr lang="en-US" b="1" i="1" u="sng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b="1" i="1" u="sng" dirty="0">
                <a:solidFill>
                  <a:srgbClr val="FF0000"/>
                </a:solidFill>
                <a:cs typeface="Times New Roman" pitchFamily="18" charset="0"/>
              </a:rPr>
              <a:t>strips  structure 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was used for </a:t>
            </a:r>
            <a:r>
              <a:rPr lang="en-US" b="1" dirty="0" err="1">
                <a:solidFill>
                  <a:srgbClr val="002060"/>
                </a:solidFill>
                <a:cs typeface="Times New Roman" pitchFamily="18" charset="0"/>
              </a:rPr>
              <a:t>R</a:t>
            </a:r>
            <a:r>
              <a:rPr lang="en-US" b="1" baseline="-25000" dirty="0" err="1">
                <a:solidFill>
                  <a:srgbClr val="002060"/>
                </a:solidFill>
                <a:cs typeface="Times New Roman" pitchFamily="18" charset="0"/>
              </a:rPr>
              <a:t>int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 simulations in which bias of </a:t>
            </a: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</a:rPr>
              <a:t>0.2V 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is given to Central DC Anode while two neighboring Anodes are shorted together. Reverse bias is provided from cathode (not shown), below while a very low DC external resistance of 1</a:t>
            </a:r>
            <a:r>
              <a:rPr lang="el-GR" b="1" dirty="0">
                <a:solidFill>
                  <a:srgbClr val="002060"/>
                </a:solidFill>
                <a:cs typeface="Times New Roman" pitchFamily="18" charset="0"/>
              </a:rPr>
              <a:t>Ω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 is used to avoid scaling confusion</a:t>
            </a: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</a:rPr>
              <a:t>Simulations are carried out using </a:t>
            </a:r>
            <a:r>
              <a:rPr lang="en-US" b="1" dirty="0" err="1" smtClean="0">
                <a:solidFill>
                  <a:srgbClr val="002060"/>
                </a:solidFill>
                <a:cs typeface="Times New Roman" pitchFamily="18" charset="0"/>
              </a:rPr>
              <a:t>Silvaco</a:t>
            </a:r>
            <a:r>
              <a:rPr lang="en-US" b="1" dirty="0" smtClean="0">
                <a:solidFill>
                  <a:srgbClr val="002060"/>
                </a:solidFill>
                <a:cs typeface="Times New Roman" pitchFamily="18" charset="0"/>
              </a:rPr>
              <a:t> TCAD tool.</a:t>
            </a:r>
            <a:endParaRPr lang="en-US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Bulk damage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257800" y="990600"/>
          <a:ext cx="3733801" cy="2178538"/>
        </p:xfrm>
        <a:graphic>
          <a:graphicData uri="http://schemas.openxmlformats.org/drawingml/2006/table">
            <a:tbl>
              <a:tblPr/>
              <a:tblGrid>
                <a:gridCol w="745260"/>
                <a:gridCol w="1007938"/>
                <a:gridCol w="493838"/>
                <a:gridCol w="740005"/>
                <a:gridCol w="746760"/>
              </a:tblGrid>
              <a:tr h="30968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Trap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Energy Level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Intro.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σ</a:t>
                      </a:r>
                      <a:r>
                        <a:rPr lang="en-US" sz="1000" baseline="-25000">
                          <a:latin typeface="Times New Roman"/>
                          <a:ea typeface="Calibri"/>
                          <a:cs typeface="Times New Roman"/>
                        </a:rPr>
                        <a:t>e 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(cm</a:t>
                      </a:r>
                      <a:r>
                        <a:rPr lang="en-US" sz="1000" baseline="30000">
                          <a:latin typeface="Times New Roman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σ</a:t>
                      </a:r>
                      <a:r>
                        <a:rPr lang="en-US" sz="1000" baseline="-25000">
                          <a:latin typeface="Times New Roman"/>
                          <a:ea typeface="Calibri"/>
                          <a:cs typeface="Times New Roman"/>
                        </a:rPr>
                        <a:t>h 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(cm</a:t>
                      </a:r>
                      <a:r>
                        <a:rPr lang="en-US" sz="1000" baseline="30000">
                          <a:latin typeface="Times New Roman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Acceptor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0.525eV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3.0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1x10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1.4x10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Acceptor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0.45eV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-15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2x10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53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Acceptor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0.40eV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-15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2x10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Donor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0.50eV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0.6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4x10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6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Donor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0.45eV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4x10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20970" algn="r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Calibri"/>
                          <a:cs typeface="Times New Roman"/>
                        </a:rPr>
                        <a:t>4x10</a:t>
                      </a:r>
                      <a:r>
                        <a:rPr lang="en-US" sz="10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-14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1143000"/>
            <a:ext cx="510540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Two  more acceptors &amp; one donor in addition to two deep levels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Able to remove accumulation e-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Produce very high E field near n+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Reproduce experimental observed good</a:t>
            </a:r>
          </a:p>
          <a:p>
            <a:r>
              <a:rPr lang="en-US" dirty="0" smtClean="0"/>
              <a:t>  Rint and </a:t>
            </a:r>
            <a:r>
              <a:rPr lang="en-US" dirty="0" err="1" smtClean="0"/>
              <a:t>Cint</a:t>
            </a:r>
            <a:endParaRPr lang="en-US" dirty="0"/>
          </a:p>
        </p:txBody>
      </p:sp>
      <p:pic>
        <p:nvPicPr>
          <p:cNvPr id="7" name="Picture 6" descr="logo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52746" cy="533400"/>
          </a:xfrm>
          <a:prstGeom prst="rect">
            <a:avLst/>
          </a:prstGeom>
        </p:spPr>
      </p:pic>
      <p:pic>
        <p:nvPicPr>
          <p:cNvPr id="8" name="Picture 7" descr="C:\Users\ashu\AppData\Local\Microsoft\Windows\Temporary Internet Files\Content.Word\Leakage-current-for-1x1x320um-diode-at-253K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276600"/>
            <a:ext cx="4038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Nov. 2013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Ranjeet, Delhi, 23rd RD-50 workshop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581400"/>
            <a:ext cx="4419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rgbClr val="002060"/>
                </a:solidFill>
              </a:rPr>
              <a:t>(Rough calculation (Thomas </a:t>
            </a:r>
            <a:r>
              <a:rPr lang="en-US" b="1" dirty="0" err="1" smtClean="0">
                <a:solidFill>
                  <a:srgbClr val="002060"/>
                </a:solidFill>
              </a:rPr>
              <a:t>Poehlsen</a:t>
            </a:r>
            <a:r>
              <a:rPr lang="en-US" b="1" dirty="0" smtClean="0">
                <a:solidFill>
                  <a:srgbClr val="002060"/>
                </a:solidFill>
              </a:rPr>
              <a:t>):</a:t>
            </a:r>
          </a:p>
          <a:p>
            <a:pPr algn="just"/>
            <a:r>
              <a:rPr lang="en-US" dirty="0" smtClean="0">
                <a:solidFill>
                  <a:srgbClr val="002060"/>
                </a:solidFill>
              </a:rPr>
              <a:t> For Oxide </a:t>
            </a:r>
            <a:r>
              <a:rPr lang="en-US" dirty="0" smtClean="0">
                <a:solidFill>
                  <a:srgbClr val="002060"/>
                </a:solidFill>
              </a:rPr>
              <a:t>charge </a:t>
            </a:r>
            <a:r>
              <a:rPr lang="en-US" dirty="0" smtClean="0">
                <a:solidFill>
                  <a:srgbClr val="002060"/>
                </a:solidFill>
              </a:rPr>
              <a:t>density </a:t>
            </a:r>
            <a:r>
              <a:rPr lang="en-US" dirty="0" smtClean="0">
                <a:solidFill>
                  <a:srgbClr val="002060"/>
                </a:solidFill>
              </a:rPr>
              <a:t>~ 1x10</a:t>
            </a:r>
            <a:r>
              <a:rPr lang="en-US" baseline="30000" dirty="0" smtClean="0">
                <a:solidFill>
                  <a:srgbClr val="002060"/>
                </a:solidFill>
              </a:rPr>
              <a:t>12</a:t>
            </a:r>
            <a:r>
              <a:rPr lang="en-US" dirty="0" smtClean="0">
                <a:solidFill>
                  <a:srgbClr val="002060"/>
                </a:solidFill>
              </a:rPr>
              <a:t>cm</a:t>
            </a:r>
            <a:r>
              <a:rPr lang="en-US" baseline="30000" dirty="0" smtClean="0">
                <a:solidFill>
                  <a:srgbClr val="002060"/>
                </a:solidFill>
              </a:rPr>
              <a:t>-2</a:t>
            </a:r>
            <a:r>
              <a:rPr lang="en-US" dirty="0" smtClean="0">
                <a:solidFill>
                  <a:srgbClr val="002060"/>
                </a:solidFill>
              </a:rPr>
              <a:t>; assume accumulation e- layer width of ~ 1µm </a:t>
            </a:r>
            <a:r>
              <a:rPr lang="en-US" dirty="0" smtClean="0">
                <a:solidFill>
                  <a:srgbClr val="002060"/>
                </a:solidFill>
              </a:rPr>
              <a:t>is created. So, accumulation </a:t>
            </a:r>
            <a:r>
              <a:rPr lang="en-US" dirty="0" smtClean="0">
                <a:solidFill>
                  <a:srgbClr val="002060"/>
                </a:solidFill>
              </a:rPr>
              <a:t>e</a:t>
            </a:r>
            <a:r>
              <a:rPr lang="en-US" baseline="30000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 density of ~ 1x10</a:t>
            </a:r>
            <a:r>
              <a:rPr lang="en-US" baseline="30000" dirty="0" smtClean="0">
                <a:solidFill>
                  <a:srgbClr val="002060"/>
                </a:solidFill>
              </a:rPr>
              <a:t>16</a:t>
            </a:r>
            <a:r>
              <a:rPr lang="en-US" dirty="0" smtClean="0">
                <a:solidFill>
                  <a:srgbClr val="002060"/>
                </a:solidFill>
              </a:rPr>
              <a:t>cm</a:t>
            </a:r>
            <a:r>
              <a:rPr lang="en-US" baseline="30000" dirty="0" smtClean="0">
                <a:solidFill>
                  <a:srgbClr val="002060"/>
                </a:solidFill>
              </a:rPr>
              <a:t>-3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endParaRPr lang="en-US" dirty="0" smtClean="0">
              <a:solidFill>
                <a:srgbClr val="002060"/>
              </a:solidFill>
            </a:endParaRPr>
          </a:p>
          <a:p>
            <a:pPr algn="just"/>
            <a:r>
              <a:rPr lang="en-US" dirty="0" smtClean="0">
                <a:solidFill>
                  <a:srgbClr val="002060"/>
                </a:solidFill>
              </a:rPr>
              <a:t>To </a:t>
            </a:r>
            <a:r>
              <a:rPr lang="en-US" dirty="0" smtClean="0">
                <a:solidFill>
                  <a:srgbClr val="002060"/>
                </a:solidFill>
              </a:rPr>
              <a:t>neutralize this: </a:t>
            </a:r>
            <a:r>
              <a:rPr lang="en-US" dirty="0" smtClean="0">
                <a:solidFill>
                  <a:srgbClr val="002060"/>
                </a:solidFill>
              </a:rPr>
              <a:t>trap density (or p-stop/p-spray) should be much larger then that.</a:t>
            </a:r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65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6414</TotalTime>
  <Words>3478</Words>
  <Application>Microsoft Office PowerPoint</Application>
  <PresentationFormat>On-screen Show (4:3)</PresentationFormat>
  <Paragraphs>480</Paragraphs>
  <Slides>37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Slide 1</vt:lpstr>
      <vt:lpstr>Slide 2</vt:lpstr>
      <vt:lpstr>Slide 3</vt:lpstr>
      <vt:lpstr>Some puzzling observations !</vt:lpstr>
      <vt:lpstr>Slide 5</vt:lpstr>
      <vt:lpstr>Slide 6</vt:lpstr>
      <vt:lpstr>Slide 7</vt:lpstr>
      <vt:lpstr>Slide 8</vt:lpstr>
      <vt:lpstr>Bulk damage model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Why two more acceptors with higher introduction rates ? – continue…</vt:lpstr>
      <vt:lpstr>Slide 27</vt:lpstr>
      <vt:lpstr>Slide 28</vt:lpstr>
      <vt:lpstr>What is going inside hadron irradiated sensors !</vt:lpstr>
      <vt:lpstr>Measurement of E-field in a irradiated Si strip sensor (n+p-) G. Kramberger et all , 2009, IEEE conference</vt:lpstr>
      <vt:lpstr> Two type of irradiation</vt:lpstr>
      <vt:lpstr>Slide 32</vt:lpstr>
      <vt:lpstr>Slide 33</vt:lpstr>
      <vt:lpstr>From Maria thesis, MOS measurement</vt:lpstr>
      <vt:lpstr>Slide 35</vt:lpstr>
      <vt:lpstr>Slide 36</vt:lpstr>
      <vt:lpstr>Slide 37</vt:lpstr>
    </vt:vector>
  </TitlesOfParts>
  <Company>University of Houston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kirti ranjan</dc:creator>
  <cp:lastModifiedBy>ranjeet</cp:lastModifiedBy>
  <cp:revision>452</cp:revision>
  <dcterms:created xsi:type="dcterms:W3CDTF">2012-06-25T19:01:17Z</dcterms:created>
  <dcterms:modified xsi:type="dcterms:W3CDTF">2013-11-14T10:59:12Z</dcterms:modified>
</cp:coreProperties>
</file>