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3" r:id="rId2"/>
    <p:sldMasterId id="2147483685" r:id="rId3"/>
    <p:sldMasterId id="2147483698" r:id="rId4"/>
    <p:sldMasterId id="2147483737" r:id="rId5"/>
  </p:sldMasterIdLst>
  <p:notesMasterIdLst>
    <p:notesMasterId r:id="rId104"/>
  </p:notesMasterIdLst>
  <p:sldIdLst>
    <p:sldId id="257" r:id="rId6"/>
    <p:sldId id="256" r:id="rId7"/>
    <p:sldId id="269" r:id="rId8"/>
    <p:sldId id="275" r:id="rId9"/>
    <p:sldId id="270" r:id="rId10"/>
    <p:sldId id="329" r:id="rId11"/>
    <p:sldId id="271" r:id="rId12"/>
    <p:sldId id="330" r:id="rId13"/>
    <p:sldId id="274" r:id="rId14"/>
    <p:sldId id="366" r:id="rId15"/>
    <p:sldId id="319" r:id="rId16"/>
    <p:sldId id="331" r:id="rId17"/>
    <p:sldId id="298" r:id="rId18"/>
    <p:sldId id="334" r:id="rId19"/>
    <p:sldId id="327" r:id="rId20"/>
    <p:sldId id="336" r:id="rId21"/>
    <p:sldId id="396" r:id="rId22"/>
    <p:sldId id="282" r:id="rId23"/>
    <p:sldId id="286" r:id="rId24"/>
    <p:sldId id="338" r:id="rId25"/>
    <p:sldId id="335" r:id="rId26"/>
    <p:sldId id="341" r:id="rId27"/>
    <p:sldId id="301" r:id="rId28"/>
    <p:sldId id="333" r:id="rId29"/>
    <p:sldId id="401" r:id="rId30"/>
    <p:sldId id="342" r:id="rId31"/>
    <p:sldId id="343" r:id="rId32"/>
    <p:sldId id="344" r:id="rId33"/>
    <p:sldId id="395" r:id="rId34"/>
    <p:sldId id="346" r:id="rId35"/>
    <p:sldId id="303" r:id="rId36"/>
    <p:sldId id="276" r:id="rId37"/>
    <p:sldId id="347" r:id="rId38"/>
    <p:sldId id="362" r:id="rId39"/>
    <p:sldId id="402" r:id="rId40"/>
    <p:sldId id="364" r:id="rId41"/>
    <p:sldId id="299" r:id="rId42"/>
    <p:sldId id="397" r:id="rId43"/>
    <p:sldId id="354" r:id="rId44"/>
    <p:sldId id="367" r:id="rId45"/>
    <p:sldId id="355" r:id="rId46"/>
    <p:sldId id="356" r:id="rId47"/>
    <p:sldId id="361" r:id="rId48"/>
    <p:sldId id="348" r:id="rId49"/>
    <p:sldId id="352" r:id="rId50"/>
    <p:sldId id="339" r:id="rId51"/>
    <p:sldId id="394" r:id="rId52"/>
    <p:sldId id="357" r:id="rId53"/>
    <p:sldId id="353" r:id="rId54"/>
    <p:sldId id="285" r:id="rId55"/>
    <p:sldId id="284" r:id="rId56"/>
    <p:sldId id="318" r:id="rId57"/>
    <p:sldId id="400" r:id="rId58"/>
    <p:sldId id="332" r:id="rId59"/>
    <p:sldId id="340" r:id="rId60"/>
    <p:sldId id="349" r:id="rId61"/>
    <p:sldId id="277" r:id="rId62"/>
    <p:sldId id="351" r:id="rId63"/>
    <p:sldId id="350" r:id="rId64"/>
    <p:sldId id="278" r:id="rId65"/>
    <p:sldId id="358" r:id="rId66"/>
    <p:sldId id="359" r:id="rId67"/>
    <p:sldId id="309" r:id="rId68"/>
    <p:sldId id="314" r:id="rId69"/>
    <p:sldId id="399" r:id="rId70"/>
    <p:sldId id="323" r:id="rId71"/>
    <p:sldId id="324" r:id="rId72"/>
    <p:sldId id="325" r:id="rId73"/>
    <p:sldId id="288" r:id="rId74"/>
    <p:sldId id="290" r:id="rId75"/>
    <p:sldId id="292" r:id="rId76"/>
    <p:sldId id="293" r:id="rId77"/>
    <p:sldId id="294" r:id="rId78"/>
    <p:sldId id="295" r:id="rId79"/>
    <p:sldId id="398" r:id="rId80"/>
    <p:sldId id="261" r:id="rId81"/>
    <p:sldId id="368" r:id="rId82"/>
    <p:sldId id="369" r:id="rId83"/>
    <p:sldId id="370" r:id="rId84"/>
    <p:sldId id="371" r:id="rId85"/>
    <p:sldId id="372" r:id="rId86"/>
    <p:sldId id="373" r:id="rId87"/>
    <p:sldId id="374" r:id="rId88"/>
    <p:sldId id="375" r:id="rId89"/>
    <p:sldId id="376" r:id="rId90"/>
    <p:sldId id="377" r:id="rId91"/>
    <p:sldId id="378" r:id="rId92"/>
    <p:sldId id="379" r:id="rId93"/>
    <p:sldId id="380" r:id="rId94"/>
    <p:sldId id="381" r:id="rId95"/>
    <p:sldId id="382" r:id="rId96"/>
    <p:sldId id="383" r:id="rId97"/>
    <p:sldId id="384" r:id="rId98"/>
    <p:sldId id="390" r:id="rId99"/>
    <p:sldId id="385" r:id="rId100"/>
    <p:sldId id="386" r:id="rId101"/>
    <p:sldId id="387" r:id="rId102"/>
    <p:sldId id="388" r:id="rId10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E33"/>
    <a:srgbClr val="A9F2F4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notesMaster" Target="notesMasters/notesMaster1.xml"/><Relationship Id="rId105" Type="http://schemas.openxmlformats.org/officeDocument/2006/relationships/printerSettings" Target="printerSettings/printerSettings1.bin"/><Relationship Id="rId106" Type="http://schemas.openxmlformats.org/officeDocument/2006/relationships/presProps" Target="presProps.xml"/><Relationship Id="rId10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8" Type="http://schemas.openxmlformats.org/officeDocument/2006/relationships/theme" Target="theme/theme1.xml"/><Relationship Id="rId10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100" Type="http://schemas.openxmlformats.org/officeDocument/2006/relationships/slide" Target="slides/slide95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B73C3-D3A4-8A49-A4FF-E593A2A6C2D0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FE7A5-AC16-DE4F-A8F0-35D419AC0E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6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F8C6FE1-B0C0-4950-BD8A-9F7D57521DD5}" type="slidenum">
              <a:rPr lang="fr-FR">
                <a:solidFill>
                  <a:prstClr val="black"/>
                </a:solidFill>
                <a:latin typeface="Calibri"/>
              </a:rPr>
              <a:pPr/>
              <a:t>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2BB6F1-AA85-1840-AD4D-DCC7692DB05B}" type="slidenum">
              <a:rPr lang="fr-FR">
                <a:solidFill>
                  <a:prstClr val="black"/>
                </a:solidFill>
              </a:rPr>
              <a:pPr/>
              <a:t>37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1EE2D6-4BEF-4E96-B205-F2961893170D}" type="slidenum">
              <a:rPr lang="fr-FR">
                <a:solidFill>
                  <a:prstClr val="black"/>
                </a:solidFill>
                <a:latin typeface="Calibri"/>
              </a:rPr>
              <a:pPr/>
              <a:t>47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DBC2-673C-744C-BCE4-E5BCCED03A7D}" type="slidenum">
              <a:rPr lang="fr-FR"/>
              <a:pPr/>
              <a:t>48</a:t>
            </a:fld>
            <a:endParaRPr lang="fr-FR"/>
          </a:p>
        </p:txBody>
      </p:sp>
      <p:sp>
        <p:nvSpPr>
          <p:cNvPr id="942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421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2B304D-D0AA-CD44-A5F8-3A9C295D0365}" type="slidenum">
              <a:rPr lang="fr-FR">
                <a:solidFill>
                  <a:prstClr val="black"/>
                </a:solidFill>
              </a:rPr>
              <a:pPr/>
              <a:t>52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701675"/>
            <a:ext cx="4540250" cy="340677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1813"/>
            <a:ext cx="503396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7019" tIns="48510" rIns="97019" bIns="48510"/>
          <a:lstStyle/>
          <a:p>
            <a:pPr defTabSz="911225"/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A735B-44E6-234B-A9E7-DF2FC5B9DD09}" type="slidenum">
              <a:rPr lang="fr-FR">
                <a:solidFill>
                  <a:srgbClr val="000000"/>
                </a:solidFill>
                <a:latin typeface="Calibri"/>
              </a:rPr>
              <a:pPr/>
              <a:t>58</a:t>
            </a:fld>
            <a:endParaRPr lang="fr-FR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6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A735B-44E6-234B-A9E7-DF2FC5B9DD09}" type="slidenum">
              <a:rPr lang="fr-FR">
                <a:solidFill>
                  <a:srgbClr val="000000"/>
                </a:solidFill>
                <a:latin typeface="Calibri"/>
              </a:rPr>
              <a:pPr/>
              <a:t>59</a:t>
            </a:fld>
            <a:endParaRPr lang="fr-FR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6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AD0E3F-73A9-2541-9866-2F09ABE661D3}" type="slidenum">
              <a:rPr lang="fr-FR">
                <a:solidFill>
                  <a:prstClr val="black"/>
                </a:solidFill>
              </a:rPr>
              <a:pPr/>
              <a:t>63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7826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7827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64D4-F320-4F43-915C-D9B08E25280F}" type="slidenum">
              <a:rPr lang="fr-FR"/>
              <a:pPr/>
              <a:t>96</a:t>
            </a:fld>
            <a:endParaRPr lang="fr-FR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8238" y="703263"/>
            <a:ext cx="4594225" cy="3446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0" y="4360863"/>
            <a:ext cx="5018088" cy="4079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1AD02D-3F57-4606-AE2B-36A5FF91FADE}" type="slidenum">
              <a:rPr lang="fr-FR">
                <a:solidFill>
                  <a:prstClr val="black"/>
                </a:solidFill>
                <a:latin typeface="Calibri"/>
              </a:rPr>
              <a:pPr/>
              <a:t>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1AD02D-3F57-4606-AE2B-36A5FF91FADE}" type="slidenum">
              <a:rPr lang="fr-FR">
                <a:solidFill>
                  <a:prstClr val="black"/>
                </a:solidFill>
                <a:latin typeface="Calibri"/>
              </a:rPr>
              <a:pPr/>
              <a:t>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110936-1DD7-4C16-B1DB-6FF10AE7E90C}" type="slidenum">
              <a:rPr lang="fr-FR">
                <a:solidFill>
                  <a:prstClr val="black"/>
                </a:solidFill>
                <a:latin typeface="Calibri"/>
              </a:rPr>
              <a:pPr/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110936-1DD7-4C16-B1DB-6FF10AE7E90C}" type="slidenum">
              <a:rPr lang="fr-FR">
                <a:solidFill>
                  <a:prstClr val="black"/>
                </a:solidFill>
                <a:latin typeface="Calibri"/>
              </a:rPr>
              <a:pPr/>
              <a:t>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1EE2D6-4BEF-4E96-B205-F2961893170D}" type="slidenum">
              <a:rPr lang="fr-FR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CF4471-4257-AB46-838F-2AC377A6A4E7}" type="slidenum">
              <a:rPr lang="fr-FR"/>
              <a:pPr/>
              <a:t>24</a:t>
            </a:fld>
            <a:endParaRPr lang="fr-F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7763" y="692150"/>
            <a:ext cx="4559300" cy="342106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1813"/>
            <a:ext cx="5030787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075" tIns="46038" rIns="92075" bIns="46038"/>
          <a:lstStyle/>
          <a:p>
            <a:pPr defTabSz="911225"/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A735B-44E6-234B-A9E7-DF2FC5B9DD09}" type="slidenum">
              <a:rPr lang="fr-FR">
                <a:solidFill>
                  <a:srgbClr val="000000"/>
                </a:solidFill>
                <a:latin typeface="Calibri"/>
              </a:rPr>
              <a:pPr/>
              <a:t>32</a:t>
            </a:fld>
            <a:endParaRPr lang="fr-FR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6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A735B-44E6-234B-A9E7-DF2FC5B9DD09}" type="slidenum">
              <a:rPr lang="fr-FR">
                <a:solidFill>
                  <a:srgbClr val="000000"/>
                </a:solidFill>
                <a:latin typeface="Calibri"/>
              </a:rPr>
              <a:pPr/>
              <a:t>33</a:t>
            </a:fld>
            <a:endParaRPr lang="fr-FR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6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7988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37100" cy="3514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0165" tIns="40083" rIns="80165" bIns="40083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74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80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364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3381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981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2742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5198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8018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291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47501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700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726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8665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7916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1417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906B5-0428-924A-B2D5-17C286BDD142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893713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70F71-2C73-4744-9E4D-8A0268CF219D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72247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71E92-33CB-214C-9089-5D18A26EAA21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687463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A74BA-BB7F-B54A-9A6F-2D45B4DF6707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9478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7EC45-C77E-544A-BD6E-9E9ACCABAC63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364934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1F7E0-820D-2F4B-8EE0-DE7952762A15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26015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844B1-768B-1E48-AF95-6A4DEA7C7777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73658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1919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26625-AB1B-4346-A61D-52E8306205B8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773264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482E4-1239-1C40-8089-8FE6C318B1E8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49499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7143B-7A85-FE4A-A8DB-3244D0A746CA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841260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0CA46-7A28-334B-A29A-74F9509C2D02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233044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94F459-8DFD-0E40-8153-9C263048C852}" type="slidenum">
              <a:rPr lang="fr-FR">
                <a:solidFill>
                  <a:srgbClr val="000000"/>
                </a:solidFill>
                <a:latin typeface="Times New Roman"/>
                <a:ea typeface="ＭＳ Ｐゴシック"/>
              </a:rPr>
              <a:pPr/>
              <a:t>‹#›</a:t>
            </a:fld>
            <a:endParaRPr lang="fr-FR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08468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89B9-8314-EB48-AE24-46C568AD2E1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3368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218DC-37E9-7D46-9D8E-B7637C4CA606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191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7755E-CEFC-8F43-B9C2-4369F4AC2887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277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CF92E-0D9D-5F4A-A946-40BC1CB292B1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466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8219D-422C-0F4B-AE85-3F80D439830C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7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3746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B8452-2BFB-784F-8B1C-003551197074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344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BEC04-EE4D-674B-BF12-6650AAF06DB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314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26C8-5F9E-A141-8882-EF5C027EEEF9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468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BF92C-16A7-B940-AFE7-840ABC79926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874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30D34-1961-E049-8519-44AB5A86D03E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377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3DBF6-C9B2-4843-B6B6-654336773AC4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916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20822-A535-9F4F-AECB-2F81D65EDC4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626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6E516-73D9-034E-8661-6FD921D293CC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203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45C79-92BF-1142-B8C5-708905E4109D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88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59312-6CF5-D441-9897-B48220D7C306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5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0431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5E6DE-BE8D-CF48-A502-A07BA84E7BC2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989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D9E4C-C451-5242-A415-2FC40D8BD7B6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844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10CC8-F1F9-824F-915A-98E7240749E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49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C1D4E-FEDB-0247-8557-9AF902238440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369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88779-D852-2E43-9AF0-59E71121023F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252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EA614-8F7A-D344-B1FD-632B827E1A3C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9361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21950-71F0-6445-8FF2-CC3D63DAC11D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522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4A674-CF54-4847-BCE8-301F9EF31DAB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407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1F8680-AAE7-7849-B20C-72B266DC0490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5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440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28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07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23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05469-E53C-F74A-BDB9-F094896BEB97}" type="datetimeFigureOut">
              <a:rPr lang="fr-FR" smtClean="0"/>
              <a:t>23/10/13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BB9E-143B-974B-AD6A-E2889987D4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00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4F0936B-578B-49CE-A6B8-3777DA33CCB8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23/10/13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08726C4-ED7C-48EB-9B4E-6D394C82CC3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09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9BA51D4-C42F-A94D-A192-1A37F76917F4}" type="slidenum">
              <a:rPr lang="fr-FR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47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01E71ED2-738D-144D-9380-25401465DF86}" type="slidenum">
              <a:rPr lang="fr-FR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A00B50C-D078-2F49-8D32-C7FD93A8D5A5}" type="slidenum">
              <a:rPr lang="fr-FR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5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19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6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70.jpe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jpe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6" Type="http://schemas.openxmlformats.org/officeDocument/2006/relationships/image" Target="../media/image84.jpeg"/><Relationship Id="rId7" Type="http://schemas.openxmlformats.org/officeDocument/2006/relationships/image" Target="../media/image85.jpeg"/><Relationship Id="rId8" Type="http://schemas.openxmlformats.org/officeDocument/2006/relationships/image" Target="../media/image86.png"/><Relationship Id="rId9" Type="http://schemas.openxmlformats.org/officeDocument/2006/relationships/image" Target="../media/image87.jpeg"/><Relationship Id="rId10" Type="http://schemas.openxmlformats.org/officeDocument/2006/relationships/image" Target="../media/image88.png"/><Relationship Id="rId11" Type="http://schemas.openxmlformats.org/officeDocument/2006/relationships/image" Target="../media/image89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gif"/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5.jpg"/><Relationship Id="rId3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5.jpg"/><Relationship Id="rId3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4.jpeg"/><Relationship Id="rId3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4" Type="http://schemas.openxmlformats.org/officeDocument/2006/relationships/image" Target="../media/image108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Relationship Id="rId3" Type="http://schemas.openxmlformats.org/officeDocument/2006/relationships/image" Target="../media/image110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Relationship Id="rId3" Type="http://schemas.openxmlformats.org/officeDocument/2006/relationships/image" Target="../media/image11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wmf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4.png"/><Relationship Id="rId3" Type="http://schemas.openxmlformats.org/officeDocument/2006/relationships/image" Target="../media/image11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4" Type="http://schemas.openxmlformats.org/officeDocument/2006/relationships/image" Target="../media/image118.jpeg"/><Relationship Id="rId5" Type="http://schemas.openxmlformats.org/officeDocument/2006/relationships/image" Target="../media/image119.png"/><Relationship Id="rId6" Type="http://schemas.openxmlformats.org/officeDocument/2006/relationships/image" Target="../media/image120.jpeg"/><Relationship Id="rId7" Type="http://schemas.openxmlformats.org/officeDocument/2006/relationships/image" Target="../media/image121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16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9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68.png"/><Relationship Id="rId5" Type="http://schemas.openxmlformats.org/officeDocument/2006/relationships/image" Target="../media/image46.jpeg"/><Relationship Id="rId6" Type="http://schemas.openxmlformats.org/officeDocument/2006/relationships/image" Target="../media/image122.wm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4" Type="http://schemas.openxmlformats.org/officeDocument/2006/relationships/image" Target="../media/image125.jpe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23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26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4" Type="http://schemas.openxmlformats.org/officeDocument/2006/relationships/image" Target="../media/image79.jpe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2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4" Type="http://schemas.openxmlformats.org/officeDocument/2006/relationships/image" Target="../media/image132.jpeg"/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4" Type="http://schemas.openxmlformats.org/officeDocument/2006/relationships/image" Target="../media/image135.png"/><Relationship Id="rId5" Type="http://schemas.openxmlformats.org/officeDocument/2006/relationships/image" Target="../media/image136.png"/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133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4" Type="http://schemas.openxmlformats.org/officeDocument/2006/relationships/image" Target="../media/image139.png"/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137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14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137.jpeg"/><Relationship Id="rId3" Type="http://schemas.openxmlformats.org/officeDocument/2006/relationships/image" Target="../media/image141.gi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3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4" Type="http://schemas.openxmlformats.org/officeDocument/2006/relationships/image" Target="../media/image146.jpeg"/><Relationship Id="rId5" Type="http://schemas.openxmlformats.org/officeDocument/2006/relationships/image" Target="../media/image147.jpeg"/><Relationship Id="rId6" Type="http://schemas.openxmlformats.org/officeDocument/2006/relationships/image" Target="../media/image148.png"/><Relationship Id="rId7" Type="http://schemas.openxmlformats.org/officeDocument/2006/relationships/image" Target="../media/image149.gif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4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4.jpeg"/><Relationship Id="rId3" Type="http://schemas.openxmlformats.org/officeDocument/2006/relationships/image" Target="../media/image15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4.jpeg"/><Relationship Id="rId3" Type="http://schemas.openxmlformats.org/officeDocument/2006/relationships/image" Target="../media/image15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4" Type="http://schemas.openxmlformats.org/officeDocument/2006/relationships/image" Target="../media/image153.jpeg"/><Relationship Id="rId5" Type="http://schemas.openxmlformats.org/officeDocument/2006/relationships/image" Target="../media/image154.jpeg"/><Relationship Id="rId6" Type="http://schemas.openxmlformats.org/officeDocument/2006/relationships/image" Target="../media/image155.jpeg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44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jpg"/><Relationship Id="rId3" Type="http://schemas.openxmlformats.org/officeDocument/2006/relationships/image" Target="../media/image1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2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3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4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5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6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4.jpeg"/><Relationship Id="rId3" Type="http://schemas.openxmlformats.org/officeDocument/2006/relationships/image" Target="../media/image167.jpe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4.jpeg"/><Relationship Id="rId3" Type="http://schemas.openxmlformats.org/officeDocument/2006/relationships/image" Target="../media/image168.jpe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4.jpeg"/><Relationship Id="rId3" Type="http://schemas.openxmlformats.org/officeDocument/2006/relationships/image" Target="../media/image169.gi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4" Type="http://schemas.openxmlformats.org/officeDocument/2006/relationships/image" Target="../media/image172.jpeg"/><Relationship Id="rId5" Type="http://schemas.openxmlformats.org/officeDocument/2006/relationships/image" Target="../media/image17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4" Type="http://schemas.openxmlformats.org/officeDocument/2006/relationships/image" Target="../media/image176.jpeg"/><Relationship Id="rId5" Type="http://schemas.openxmlformats.org/officeDocument/2006/relationships/image" Target="../media/image17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4.jpe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4.jpeg"/><Relationship Id="rId3" Type="http://schemas.openxmlformats.org/officeDocument/2006/relationships/image" Target="../media/image178.jpe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9.jpeg"/><Relationship Id="rId3" Type="http://schemas.openxmlformats.org/officeDocument/2006/relationships/image" Target="../media/image180.jpe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1.w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2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s-1995-44-b-full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877497" y="532043"/>
            <a:ext cx="3315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 smtClean="0">
                <a:solidFill>
                  <a:schemeClr val="bg1"/>
                </a:solidFill>
              </a:rPr>
              <a:t>Les neutrinos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00531" y="4613708"/>
            <a:ext cx="8207320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FFFF"/>
                </a:solidFill>
              </a:rPr>
              <a:t>F. </a:t>
            </a:r>
            <a:r>
              <a:rPr lang="fr-FR" sz="3200" b="1" dirty="0" err="1" smtClean="0">
                <a:solidFill>
                  <a:srgbClr val="FFFFFF"/>
                </a:solidFill>
              </a:rPr>
              <a:t>Piquemal</a:t>
            </a:r>
            <a:endParaRPr lang="fr-FR" sz="3200" b="1" dirty="0" smtClean="0">
              <a:solidFill>
                <a:srgbClr val="FFFFFF"/>
              </a:solidFill>
            </a:endParaRPr>
          </a:p>
          <a:p>
            <a:pPr algn="ctr"/>
            <a:endParaRPr lang="fr-FR" sz="2400" b="1" dirty="0" smtClean="0">
              <a:solidFill>
                <a:srgbClr val="FFFF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FFFFFF"/>
                </a:solidFill>
              </a:rPr>
              <a:t>Laboratoire Souterrain de Modane (CNRS/IN2P3 et CEA/IRFU)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e</a:t>
            </a:r>
            <a:r>
              <a:rPr lang="fr-FR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</a:rPr>
              <a:t>Centre d’Etudes Nucléaires de Bordeaux-Gradignan (U. Bordeaux I et CNRS)</a:t>
            </a:r>
            <a:endParaRPr lang="fr-FR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0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123728" y="4581128"/>
            <a:ext cx="1584176" cy="43204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Picture 2" descr="andromede"/>
          <p:cNvPicPr>
            <a:picLocks noChangeAspect="1" noChangeArrowheads="1"/>
          </p:cNvPicPr>
          <p:nvPr/>
        </p:nvPicPr>
        <p:blipFill>
          <a:blip r:embed="rId2" cstate="print"/>
          <a:srcRect t="2753" b="9821"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</p:spPr>
      </p:pic>
      <p:sp>
        <p:nvSpPr>
          <p:cNvPr id="93186" name="Rectangle 1026"/>
          <p:cNvSpPr>
            <a:spLocks noChangeArrowheads="1"/>
          </p:cNvSpPr>
          <p:nvPr/>
        </p:nvSpPr>
        <p:spPr bwMode="auto">
          <a:xfrm>
            <a:off x="517525" y="2033588"/>
            <a:ext cx="97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800" b="1">
                <a:solidFill>
                  <a:srgbClr val="FF9900"/>
                </a:solidFill>
              </a:rPr>
              <a:t>FORTE</a:t>
            </a:r>
          </a:p>
        </p:txBody>
      </p:sp>
      <p:sp>
        <p:nvSpPr>
          <p:cNvPr id="93187" name="Rectangle 1027"/>
          <p:cNvSpPr>
            <a:spLocks noChangeArrowheads="1"/>
          </p:cNvSpPr>
          <p:nvPr/>
        </p:nvSpPr>
        <p:spPr bwMode="auto">
          <a:xfrm>
            <a:off x="3852863" y="960438"/>
            <a:ext cx="1292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fr-FR" sz="1600" b="1" dirty="0">
                <a:solidFill>
                  <a:srgbClr val="FFFF00"/>
                </a:solidFill>
                <a:latin typeface="Broadway BT" charset="0"/>
              </a:rPr>
              <a:t>FORCE</a:t>
            </a:r>
          </a:p>
          <a:p>
            <a:pPr algn="ctr" eaLnBrk="0" hangingPunct="0"/>
            <a:r>
              <a:rPr lang="fr-FR" sz="1600" b="1" dirty="0">
                <a:solidFill>
                  <a:srgbClr val="FFFF00"/>
                </a:solidFill>
                <a:latin typeface="Broadway BT" charset="0"/>
              </a:rPr>
              <a:t> RELATIVE</a:t>
            </a:r>
          </a:p>
        </p:txBody>
      </p:sp>
      <p:sp>
        <p:nvSpPr>
          <p:cNvPr id="93188" name="Rectangle 1028"/>
          <p:cNvSpPr>
            <a:spLocks noChangeArrowheads="1"/>
          </p:cNvSpPr>
          <p:nvPr/>
        </p:nvSpPr>
        <p:spPr bwMode="auto">
          <a:xfrm>
            <a:off x="212725" y="3328988"/>
            <a:ext cx="179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800" b="1">
                <a:solidFill>
                  <a:srgbClr val="FF9900"/>
                </a:solidFill>
              </a:rPr>
              <a:t>ELECTRO-</a:t>
            </a:r>
          </a:p>
          <a:p>
            <a:pPr eaLnBrk="0" hangingPunct="0"/>
            <a:r>
              <a:rPr lang="fr-FR" sz="1800" b="1">
                <a:solidFill>
                  <a:srgbClr val="FF9900"/>
                </a:solidFill>
              </a:rPr>
              <a:t>MAGNETIQUE</a:t>
            </a:r>
          </a:p>
        </p:txBody>
      </p:sp>
      <p:sp>
        <p:nvSpPr>
          <p:cNvPr id="93189" name="Rectangle 1029"/>
          <p:cNvSpPr>
            <a:spLocks noChangeArrowheads="1"/>
          </p:cNvSpPr>
          <p:nvPr/>
        </p:nvSpPr>
        <p:spPr bwMode="auto">
          <a:xfrm>
            <a:off x="381000" y="46482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fr-FR" sz="1800" b="1">
                <a:solidFill>
                  <a:srgbClr val="FF9900"/>
                </a:solidFill>
              </a:rPr>
              <a:t>FAIBLE</a:t>
            </a:r>
          </a:p>
        </p:txBody>
      </p:sp>
      <p:sp>
        <p:nvSpPr>
          <p:cNvPr id="93190" name="Rectangle 1030"/>
          <p:cNvSpPr>
            <a:spLocks noChangeArrowheads="1"/>
          </p:cNvSpPr>
          <p:nvPr/>
        </p:nvSpPr>
        <p:spPr bwMode="auto">
          <a:xfrm>
            <a:off x="136525" y="5919788"/>
            <a:ext cx="184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800" b="1" dirty="0">
                <a:solidFill>
                  <a:schemeClr val="bg1"/>
                </a:solidFill>
              </a:rPr>
              <a:t>GRAVITATION</a:t>
            </a:r>
          </a:p>
        </p:txBody>
      </p:sp>
      <p:sp>
        <p:nvSpPr>
          <p:cNvPr id="93191" name="Rectangle 1031"/>
          <p:cNvSpPr>
            <a:spLocks noChangeArrowheads="1"/>
          </p:cNvSpPr>
          <p:nvPr/>
        </p:nvSpPr>
        <p:spPr bwMode="auto">
          <a:xfrm>
            <a:off x="4022725" y="3336925"/>
            <a:ext cx="1008289" cy="523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800" b="1" dirty="0">
                <a:solidFill>
                  <a:schemeClr val="bg1"/>
                </a:solidFill>
              </a:rPr>
              <a:t>~ 10</a:t>
            </a:r>
            <a:r>
              <a:rPr lang="fr-FR" sz="2800" b="1" baseline="30000" dirty="0">
                <a:solidFill>
                  <a:schemeClr val="bg1"/>
                </a:solidFill>
              </a:rPr>
              <a:t>-2</a:t>
            </a:r>
          </a:p>
        </p:txBody>
      </p:sp>
      <p:sp>
        <p:nvSpPr>
          <p:cNvPr id="93192" name="Rectangle 1032"/>
          <p:cNvSpPr>
            <a:spLocks noChangeArrowheads="1"/>
          </p:cNvSpPr>
          <p:nvPr/>
        </p:nvSpPr>
        <p:spPr bwMode="auto">
          <a:xfrm>
            <a:off x="4022725" y="4556125"/>
            <a:ext cx="1008289" cy="523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800" dirty="0">
                <a:solidFill>
                  <a:schemeClr val="bg1"/>
                </a:solidFill>
              </a:rPr>
              <a:t>~ 10</a:t>
            </a:r>
            <a:r>
              <a:rPr lang="fr-FR" sz="2800" baseline="30000" dirty="0">
                <a:solidFill>
                  <a:schemeClr val="bg1"/>
                </a:solidFill>
              </a:rPr>
              <a:t>-8</a:t>
            </a:r>
          </a:p>
        </p:txBody>
      </p:sp>
      <p:sp>
        <p:nvSpPr>
          <p:cNvPr id="93193" name="Rectangle 1033"/>
          <p:cNvSpPr>
            <a:spLocks noChangeArrowheads="1"/>
          </p:cNvSpPr>
          <p:nvPr/>
        </p:nvSpPr>
        <p:spPr bwMode="auto">
          <a:xfrm>
            <a:off x="4022725" y="5775325"/>
            <a:ext cx="1130118" cy="523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800" b="1" dirty="0">
                <a:solidFill>
                  <a:schemeClr val="bg1"/>
                </a:solidFill>
              </a:rPr>
              <a:t>~ 10</a:t>
            </a:r>
            <a:r>
              <a:rPr lang="fr-FR" sz="2800" b="1" baseline="30000" dirty="0">
                <a:solidFill>
                  <a:schemeClr val="bg1"/>
                </a:solidFill>
              </a:rPr>
              <a:t>-38</a:t>
            </a:r>
          </a:p>
        </p:txBody>
      </p:sp>
      <p:sp>
        <p:nvSpPr>
          <p:cNvPr id="93194" name="Rectangle 1034"/>
          <p:cNvSpPr>
            <a:spLocks noChangeArrowheads="1"/>
          </p:cNvSpPr>
          <p:nvPr/>
        </p:nvSpPr>
        <p:spPr bwMode="auto">
          <a:xfrm>
            <a:off x="2346325" y="2011363"/>
            <a:ext cx="1217613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000" dirty="0">
                <a:solidFill>
                  <a:srgbClr val="00FFFF"/>
                </a:solidFill>
                <a:latin typeface="AlternateGothic2 BT" charset="0"/>
              </a:rPr>
              <a:t>GLUONS</a:t>
            </a:r>
          </a:p>
        </p:txBody>
      </p:sp>
      <p:sp>
        <p:nvSpPr>
          <p:cNvPr id="93195" name="Rectangle 1035"/>
          <p:cNvSpPr>
            <a:spLocks noChangeArrowheads="1"/>
          </p:cNvSpPr>
          <p:nvPr/>
        </p:nvSpPr>
        <p:spPr bwMode="auto">
          <a:xfrm>
            <a:off x="2346325" y="3382963"/>
            <a:ext cx="1217613" cy="396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000" dirty="0">
                <a:solidFill>
                  <a:srgbClr val="00FFFF"/>
                </a:solidFill>
                <a:latin typeface="AlternateGothic2 BT" charset="0"/>
              </a:rPr>
              <a:t>PHOTON</a:t>
            </a:r>
          </a:p>
        </p:txBody>
      </p:sp>
      <p:sp>
        <p:nvSpPr>
          <p:cNvPr id="93196" name="Rectangle 1036"/>
          <p:cNvSpPr>
            <a:spLocks noChangeArrowheads="1"/>
          </p:cNvSpPr>
          <p:nvPr/>
        </p:nvSpPr>
        <p:spPr bwMode="auto">
          <a:xfrm>
            <a:off x="2193925" y="4602163"/>
            <a:ext cx="1433513" cy="396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000" b="1" dirty="0">
                <a:solidFill>
                  <a:srgbClr val="00FFFF"/>
                </a:solidFill>
                <a:latin typeface="AlternateGothic2 BT" charset="0"/>
              </a:rPr>
              <a:t>W  , W  ,  Z</a:t>
            </a:r>
          </a:p>
        </p:txBody>
      </p:sp>
      <p:sp>
        <p:nvSpPr>
          <p:cNvPr id="93197" name="Rectangle 1037"/>
          <p:cNvSpPr>
            <a:spLocks noChangeArrowheads="1"/>
          </p:cNvSpPr>
          <p:nvPr/>
        </p:nvSpPr>
        <p:spPr bwMode="auto">
          <a:xfrm>
            <a:off x="2193925" y="5897563"/>
            <a:ext cx="1704975" cy="396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000" dirty="0">
                <a:solidFill>
                  <a:srgbClr val="00FFFF"/>
                </a:solidFill>
                <a:latin typeface="AlternateGothic2 BT" charset="0"/>
              </a:rPr>
              <a:t>GRAVITON</a:t>
            </a:r>
            <a:r>
              <a:rPr lang="fr-FR" sz="2000" dirty="0">
                <a:solidFill>
                  <a:srgbClr val="000099"/>
                </a:solidFill>
                <a:latin typeface="AlternateGothic2 BT" charset="0"/>
              </a:rPr>
              <a:t> </a:t>
            </a:r>
            <a:r>
              <a:rPr lang="fr-FR" sz="2000" b="1" dirty="0">
                <a:solidFill>
                  <a:srgbClr val="00FFFF"/>
                </a:solidFill>
                <a:latin typeface="AlternateGothic2 BT" charset="0"/>
              </a:rPr>
              <a:t>?</a:t>
            </a:r>
          </a:p>
        </p:txBody>
      </p:sp>
      <p:pic>
        <p:nvPicPr>
          <p:cNvPr id="93198" name="Picture 10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4734" y="5589240"/>
            <a:ext cx="1401762" cy="1123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93199" name="Picture 103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4680" y="3040063"/>
            <a:ext cx="14478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200" name="Picture 1040"/>
          <p:cNvPicPr>
            <a:picLocks noChangeArrowheads="1"/>
          </p:cNvPicPr>
          <p:nvPr/>
        </p:nvPicPr>
        <p:blipFill>
          <a:blip r:embed="rId5" cstate="print"/>
          <a:srcRect l="44919" t="7291" r="3690" b="8540"/>
          <a:stretch>
            <a:fillRect/>
          </a:stretch>
        </p:blipFill>
        <p:spPr bwMode="auto">
          <a:xfrm>
            <a:off x="7655818" y="4294188"/>
            <a:ext cx="1236662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201" name="Picture 104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556792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3202" name="Rectangle 1042"/>
          <p:cNvSpPr>
            <a:spLocks noChangeArrowheads="1"/>
          </p:cNvSpPr>
          <p:nvPr/>
        </p:nvSpPr>
        <p:spPr bwMode="auto">
          <a:xfrm>
            <a:off x="7812360" y="2585748"/>
            <a:ext cx="74187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600" dirty="0">
                <a:solidFill>
                  <a:schemeClr val="tx2"/>
                </a:solidFill>
              </a:rPr>
              <a:t>quarks</a:t>
            </a:r>
          </a:p>
        </p:txBody>
      </p:sp>
      <p:sp>
        <p:nvSpPr>
          <p:cNvPr id="93203" name="Rectangle 1043"/>
          <p:cNvSpPr>
            <a:spLocks noChangeArrowheads="1"/>
          </p:cNvSpPr>
          <p:nvPr/>
        </p:nvSpPr>
        <p:spPr bwMode="auto">
          <a:xfrm>
            <a:off x="7548563" y="2971800"/>
            <a:ext cx="681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600">
                <a:solidFill>
                  <a:schemeClr val="tx2"/>
                </a:solidFill>
              </a:rPr>
              <a:t>atome</a:t>
            </a:r>
          </a:p>
        </p:txBody>
      </p:sp>
      <p:sp>
        <p:nvSpPr>
          <p:cNvPr id="93204" name="Rectangle 1044"/>
          <p:cNvSpPr>
            <a:spLocks noChangeArrowheads="1"/>
          </p:cNvSpPr>
          <p:nvPr/>
        </p:nvSpPr>
        <p:spPr bwMode="auto">
          <a:xfrm>
            <a:off x="7524328" y="4204320"/>
            <a:ext cx="1131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400" dirty="0">
                <a:solidFill>
                  <a:schemeClr val="tx2"/>
                </a:solidFill>
              </a:rPr>
              <a:t>Radioactivité</a:t>
            </a:r>
          </a:p>
        </p:txBody>
      </p:sp>
      <p:sp>
        <p:nvSpPr>
          <p:cNvPr id="93205" name="Rectangle 1045"/>
          <p:cNvSpPr>
            <a:spLocks noChangeArrowheads="1"/>
          </p:cNvSpPr>
          <p:nvPr/>
        </p:nvSpPr>
        <p:spPr bwMode="auto">
          <a:xfrm>
            <a:off x="4175125" y="1889125"/>
            <a:ext cx="564257" cy="46230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chemeClr val="bg1"/>
                </a:solidFill>
              </a:rPr>
              <a:t>~ 1</a:t>
            </a:r>
          </a:p>
        </p:txBody>
      </p:sp>
      <p:sp>
        <p:nvSpPr>
          <p:cNvPr id="93206" name="Rectangle 1046"/>
          <p:cNvSpPr>
            <a:spLocks noChangeArrowheads="1"/>
          </p:cNvSpPr>
          <p:nvPr/>
        </p:nvSpPr>
        <p:spPr bwMode="auto">
          <a:xfrm>
            <a:off x="457200" y="914400"/>
            <a:ext cx="1050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800" b="1" dirty="0">
                <a:solidFill>
                  <a:srgbClr val="FFFF00"/>
                </a:solidFill>
                <a:latin typeface="Broadway BT" charset="0"/>
              </a:rPr>
              <a:t>Force</a:t>
            </a:r>
          </a:p>
        </p:txBody>
      </p:sp>
      <p:sp>
        <p:nvSpPr>
          <p:cNvPr id="93207" name="Line 1047"/>
          <p:cNvSpPr>
            <a:spLocks noChangeShapeType="1"/>
          </p:cNvSpPr>
          <p:nvPr/>
        </p:nvSpPr>
        <p:spPr bwMode="auto">
          <a:xfrm>
            <a:off x="0" y="4191000"/>
            <a:ext cx="914241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3208" name="Line 1048"/>
          <p:cNvSpPr>
            <a:spLocks noChangeShapeType="1"/>
          </p:cNvSpPr>
          <p:nvPr/>
        </p:nvSpPr>
        <p:spPr bwMode="auto">
          <a:xfrm>
            <a:off x="0" y="1524000"/>
            <a:ext cx="914241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3209" name="Line 1049"/>
          <p:cNvSpPr>
            <a:spLocks noChangeShapeType="1"/>
          </p:cNvSpPr>
          <p:nvPr/>
        </p:nvSpPr>
        <p:spPr bwMode="auto">
          <a:xfrm>
            <a:off x="0" y="2895600"/>
            <a:ext cx="914241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3210" name="Line 1050"/>
          <p:cNvSpPr>
            <a:spLocks noChangeShapeType="1"/>
          </p:cNvSpPr>
          <p:nvPr/>
        </p:nvSpPr>
        <p:spPr bwMode="auto">
          <a:xfrm>
            <a:off x="0" y="5486400"/>
            <a:ext cx="90678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3211" name="Rectangle 1051"/>
          <p:cNvSpPr>
            <a:spLocks noChangeArrowheads="1"/>
          </p:cNvSpPr>
          <p:nvPr/>
        </p:nvSpPr>
        <p:spPr bwMode="auto">
          <a:xfrm>
            <a:off x="2395538" y="4541838"/>
            <a:ext cx="2714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200" b="1">
                <a:solidFill>
                  <a:srgbClr val="00FFFF"/>
                </a:solidFill>
                <a:latin typeface="Broadway BT" charset="0"/>
              </a:rPr>
              <a:t>+</a:t>
            </a:r>
          </a:p>
        </p:txBody>
      </p:sp>
      <p:sp>
        <p:nvSpPr>
          <p:cNvPr id="93212" name="Rectangle 1052"/>
          <p:cNvSpPr>
            <a:spLocks noChangeArrowheads="1"/>
          </p:cNvSpPr>
          <p:nvPr/>
        </p:nvSpPr>
        <p:spPr bwMode="auto">
          <a:xfrm>
            <a:off x="2965450" y="4541838"/>
            <a:ext cx="234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200" b="1" dirty="0">
                <a:solidFill>
                  <a:srgbClr val="00FFFF"/>
                </a:solidFill>
                <a:latin typeface="Broadway BT" charset="0"/>
              </a:rPr>
              <a:t>-</a:t>
            </a:r>
          </a:p>
        </p:txBody>
      </p:sp>
      <p:sp>
        <p:nvSpPr>
          <p:cNvPr id="93213" name="Rectangle 1053"/>
          <p:cNvSpPr>
            <a:spLocks noChangeArrowheads="1"/>
          </p:cNvSpPr>
          <p:nvPr/>
        </p:nvSpPr>
        <p:spPr bwMode="auto">
          <a:xfrm>
            <a:off x="3473450" y="45418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200" b="1">
                <a:solidFill>
                  <a:srgbClr val="00FFFF"/>
                </a:solidFill>
                <a:latin typeface="Broadway BT" charset="0"/>
              </a:rPr>
              <a:t>o</a:t>
            </a:r>
          </a:p>
        </p:txBody>
      </p:sp>
      <p:sp>
        <p:nvSpPr>
          <p:cNvPr id="93214" name="Rectangle 1054"/>
          <p:cNvSpPr>
            <a:spLocks noChangeArrowheads="1"/>
          </p:cNvSpPr>
          <p:nvPr/>
        </p:nvSpPr>
        <p:spPr bwMode="auto">
          <a:xfrm>
            <a:off x="5588000" y="960438"/>
            <a:ext cx="1017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fr-FR" sz="1600" b="1">
                <a:solidFill>
                  <a:srgbClr val="FFFF00"/>
                </a:solidFill>
                <a:latin typeface="Broadway BT" charset="0"/>
              </a:rPr>
              <a:t>PORTEE</a:t>
            </a:r>
          </a:p>
          <a:p>
            <a:pPr algn="ctr" eaLnBrk="0" hangingPunct="0"/>
            <a:r>
              <a:rPr lang="fr-FR" sz="1600" b="1">
                <a:solidFill>
                  <a:srgbClr val="FFFF00"/>
                </a:solidFill>
                <a:latin typeface="Broadway BT" charset="0"/>
              </a:rPr>
              <a:t>(m)</a:t>
            </a:r>
          </a:p>
        </p:txBody>
      </p:sp>
      <p:sp>
        <p:nvSpPr>
          <p:cNvPr id="93215" name="Rectangle 1055"/>
          <p:cNvSpPr>
            <a:spLocks noChangeArrowheads="1"/>
          </p:cNvSpPr>
          <p:nvPr/>
        </p:nvSpPr>
        <p:spPr bwMode="auto">
          <a:xfrm>
            <a:off x="5622925" y="1889125"/>
            <a:ext cx="990656" cy="46230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rgbClr val="99FF66"/>
                </a:solidFill>
              </a:rPr>
              <a:t>~ </a:t>
            </a:r>
            <a:r>
              <a:rPr lang="fr-FR" sz="2400" b="1" dirty="0" smtClean="0">
                <a:solidFill>
                  <a:srgbClr val="99FF66"/>
                </a:solidFill>
              </a:rPr>
              <a:t>10</a:t>
            </a:r>
            <a:r>
              <a:rPr lang="fr-FR" sz="2400" b="1" baseline="30000" dirty="0" smtClean="0">
                <a:solidFill>
                  <a:srgbClr val="99FF66"/>
                </a:solidFill>
              </a:rPr>
              <a:t>-15</a:t>
            </a:r>
            <a:endParaRPr lang="fr-FR" sz="2400" b="1" baseline="30000" dirty="0">
              <a:solidFill>
                <a:srgbClr val="99FF66"/>
              </a:solidFill>
            </a:endParaRPr>
          </a:p>
        </p:txBody>
      </p:sp>
      <p:sp>
        <p:nvSpPr>
          <p:cNvPr id="93218" name="Rectangle 1058"/>
          <p:cNvSpPr>
            <a:spLocks noChangeArrowheads="1"/>
          </p:cNvSpPr>
          <p:nvPr/>
        </p:nvSpPr>
        <p:spPr bwMode="auto">
          <a:xfrm>
            <a:off x="5622925" y="4632325"/>
            <a:ext cx="1090092" cy="46230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rgbClr val="99FF66"/>
                </a:solidFill>
                <a:latin typeface="Bodoni Bd BT" charset="0"/>
              </a:rPr>
              <a:t>~ 10</a:t>
            </a:r>
            <a:r>
              <a:rPr lang="fr-FR" sz="2400" b="1" baseline="30000" dirty="0">
                <a:solidFill>
                  <a:srgbClr val="99FF66"/>
                </a:solidFill>
                <a:latin typeface="Bodoni Bd BT" charset="0"/>
              </a:rPr>
              <a:t>-18</a:t>
            </a:r>
          </a:p>
        </p:txBody>
      </p:sp>
      <p:sp>
        <p:nvSpPr>
          <p:cNvPr id="93219" name="Rectangle 1059"/>
          <p:cNvSpPr>
            <a:spLocks noChangeArrowheads="1"/>
          </p:cNvSpPr>
          <p:nvPr/>
        </p:nvSpPr>
        <p:spPr bwMode="auto">
          <a:xfrm>
            <a:off x="5620163" y="3326733"/>
            <a:ext cx="1092146" cy="46230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 smtClean="0">
                <a:solidFill>
                  <a:srgbClr val="99FF66"/>
                </a:solidFill>
                <a:latin typeface="Bodoni Bd BT" charset="0"/>
              </a:rPr>
              <a:t>infinie</a:t>
            </a:r>
            <a:endParaRPr lang="fr-FR" sz="2000" b="1" dirty="0">
              <a:solidFill>
                <a:srgbClr val="99FF66"/>
              </a:solidFill>
              <a:latin typeface="Bodoni Bd BT" charset="0"/>
            </a:endParaRPr>
          </a:p>
        </p:txBody>
      </p:sp>
      <p:sp>
        <p:nvSpPr>
          <p:cNvPr id="93220" name="Rectangle 1060"/>
          <p:cNvSpPr>
            <a:spLocks noChangeArrowheads="1"/>
          </p:cNvSpPr>
          <p:nvPr/>
        </p:nvSpPr>
        <p:spPr bwMode="auto">
          <a:xfrm>
            <a:off x="5699125" y="5821363"/>
            <a:ext cx="1090042" cy="46230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rgbClr val="99FF66"/>
                </a:solidFill>
                <a:latin typeface="Bodoni Bd BT" charset="0"/>
              </a:rPr>
              <a:t>infinie</a:t>
            </a:r>
          </a:p>
        </p:txBody>
      </p:sp>
      <p:sp>
        <p:nvSpPr>
          <p:cNvPr id="37" name="Rectangle 1027"/>
          <p:cNvSpPr>
            <a:spLocks noChangeArrowheads="1"/>
          </p:cNvSpPr>
          <p:nvPr/>
        </p:nvSpPr>
        <p:spPr bwMode="auto">
          <a:xfrm>
            <a:off x="2222124" y="1083998"/>
            <a:ext cx="139140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fr-FR" sz="1600" b="1" dirty="0" smtClean="0">
                <a:solidFill>
                  <a:srgbClr val="FFFF00"/>
                </a:solidFill>
                <a:latin typeface="Broadway BT" charset="0"/>
              </a:rPr>
              <a:t>MEDIATEUR</a:t>
            </a:r>
            <a:endParaRPr lang="fr-FR" sz="1600" b="1" dirty="0">
              <a:solidFill>
                <a:srgbClr val="FFFF00"/>
              </a:solidFill>
              <a:latin typeface="Broadway B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51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669925" y="4818507"/>
            <a:ext cx="7185025" cy="5794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tabLst>
                <a:tab pos="2857500" algn="l"/>
                <a:tab pos="3487738" algn="l"/>
                <a:tab pos="5195888" algn="l"/>
              </a:tabLst>
            </a:pPr>
            <a:r>
              <a:rPr lang="fr-FR">
                <a:solidFill>
                  <a:srgbClr val="00FFFF"/>
                </a:solidFill>
              </a:rPr>
              <a:t>avec le  </a:t>
            </a:r>
            <a:r>
              <a:rPr lang="fr-FR" b="1">
                <a:solidFill>
                  <a:srgbClr val="00FFFF"/>
                </a:solidFill>
              </a:rPr>
              <a:t>NOYAU	</a:t>
            </a:r>
            <a:r>
              <a:rPr lang="fr-FR">
                <a:solidFill>
                  <a:srgbClr val="00FFFF"/>
                </a:solidFill>
              </a:rPr>
              <a:t>ex:	</a:t>
            </a:r>
            <a:r>
              <a:rPr lang="fr-FR" sz="3200">
                <a:solidFill>
                  <a:srgbClr val="00FFFF"/>
                </a:solidFill>
                <a:latin typeface="Symbol" charset="0"/>
              </a:rPr>
              <a:t>n</a:t>
            </a:r>
            <a:r>
              <a:rPr lang="fr-FR">
                <a:solidFill>
                  <a:srgbClr val="00FFFF"/>
                </a:solidFill>
                <a:latin typeface="Symbol" charset="0"/>
              </a:rPr>
              <a:t>  </a:t>
            </a:r>
            <a:r>
              <a:rPr lang="fr-FR">
                <a:solidFill>
                  <a:srgbClr val="00FFFF"/>
                </a:solidFill>
              </a:rPr>
              <a:t>+  N  </a:t>
            </a:r>
            <a:r>
              <a:rPr lang="fr-FR">
                <a:solidFill>
                  <a:srgbClr val="00FFFF"/>
                </a:solidFill>
                <a:sym typeface="Wingdings" charset="0"/>
              </a:rPr>
              <a:t></a:t>
            </a:r>
            <a:r>
              <a:rPr lang="fr-FR">
                <a:solidFill>
                  <a:srgbClr val="00FFFF"/>
                </a:solidFill>
              </a:rPr>
              <a:t>	N</a:t>
            </a:r>
            <a:r>
              <a:rPr lang="ja-JP" altLang="fr-FR">
                <a:solidFill>
                  <a:srgbClr val="00FFFF"/>
                </a:solidFill>
                <a:latin typeface="Arial"/>
              </a:rPr>
              <a:t>’</a:t>
            </a:r>
            <a:r>
              <a:rPr lang="fr-FR">
                <a:solidFill>
                  <a:srgbClr val="00FFFF"/>
                </a:solidFill>
              </a:rPr>
              <a:t>  +  </a:t>
            </a:r>
            <a:r>
              <a:rPr lang="fr-FR" sz="2800">
                <a:solidFill>
                  <a:srgbClr val="00FFFF"/>
                </a:solidFill>
              </a:rPr>
              <a:t>e</a:t>
            </a:r>
            <a:r>
              <a:rPr lang="fr-FR" sz="2800" baseline="30000">
                <a:solidFill>
                  <a:srgbClr val="00FFFF"/>
                </a:solidFill>
              </a:rPr>
              <a:t>-</a:t>
            </a:r>
            <a:r>
              <a:rPr lang="fr-FR" sz="2800">
                <a:solidFill>
                  <a:srgbClr val="00FFFF"/>
                </a:solidFill>
              </a:rPr>
              <a:t>  </a:t>
            </a:r>
            <a:r>
              <a:rPr lang="fr-FR">
                <a:solidFill>
                  <a:srgbClr val="00FFFF"/>
                </a:solidFill>
              </a:rPr>
              <a:t> + </a:t>
            </a:r>
            <a:r>
              <a:rPr lang="fr-FR" sz="2800">
                <a:solidFill>
                  <a:srgbClr val="00FFFF"/>
                </a:solidFill>
              </a:rPr>
              <a:t> n</a:t>
            </a: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257800" y="5851969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6765925" y="4718494"/>
            <a:ext cx="35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b="1"/>
              <a:t>+</a:t>
            </a: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631825" y="5542407"/>
            <a:ext cx="6456363" cy="5794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tabLst>
                <a:tab pos="3538538" algn="l"/>
                <a:tab pos="5257800" algn="l"/>
              </a:tabLst>
            </a:pPr>
            <a:r>
              <a:rPr lang="fr-FR">
                <a:solidFill>
                  <a:schemeClr val="bg1"/>
                </a:solidFill>
              </a:rPr>
              <a:t>avec un </a:t>
            </a:r>
            <a:r>
              <a:rPr lang="fr-FR" b="1">
                <a:solidFill>
                  <a:schemeClr val="bg1"/>
                </a:solidFill>
              </a:rPr>
              <a:t>ELECTRON</a:t>
            </a:r>
            <a:r>
              <a:rPr lang="fr-FR">
                <a:solidFill>
                  <a:schemeClr val="bg1"/>
                </a:solidFill>
                <a:latin typeface="Symbol" charset="0"/>
              </a:rPr>
              <a:t>  </a:t>
            </a:r>
            <a:r>
              <a:rPr lang="fr-FR">
                <a:solidFill>
                  <a:schemeClr val="bg1"/>
                </a:solidFill>
              </a:rPr>
              <a:t>	</a:t>
            </a:r>
            <a:r>
              <a:rPr lang="fr-FR" sz="3200">
                <a:solidFill>
                  <a:schemeClr val="bg1"/>
                </a:solidFill>
                <a:latin typeface="Symbol" charset="0"/>
              </a:rPr>
              <a:t>n </a:t>
            </a:r>
            <a:r>
              <a:rPr lang="fr-FR">
                <a:solidFill>
                  <a:schemeClr val="bg1"/>
                </a:solidFill>
              </a:rPr>
              <a:t>+  </a:t>
            </a:r>
            <a:r>
              <a:rPr lang="fr-FR" sz="2800">
                <a:solidFill>
                  <a:schemeClr val="bg1"/>
                </a:solidFill>
              </a:rPr>
              <a:t>e</a:t>
            </a:r>
            <a:r>
              <a:rPr lang="fr-FR" sz="2800" baseline="30000">
                <a:solidFill>
                  <a:schemeClr val="bg1"/>
                </a:solidFill>
              </a:rPr>
              <a:t>-    </a:t>
            </a:r>
            <a:r>
              <a:rPr lang="fr-FR" sz="2800">
                <a:solidFill>
                  <a:schemeClr val="bg1"/>
                </a:solidFill>
                <a:sym typeface="Wingdings" charset="0"/>
              </a:rPr>
              <a:t></a:t>
            </a:r>
            <a:r>
              <a:rPr lang="fr-FR" sz="2800">
                <a:solidFill>
                  <a:schemeClr val="bg1"/>
                </a:solidFill>
              </a:rPr>
              <a:t>	</a:t>
            </a:r>
            <a:r>
              <a:rPr lang="fr-FR" sz="3200">
                <a:solidFill>
                  <a:schemeClr val="bg1"/>
                </a:solidFill>
                <a:latin typeface="Symbol" charset="0"/>
              </a:rPr>
              <a:t>n</a:t>
            </a:r>
            <a:r>
              <a:rPr lang="fr-FR" sz="2800">
                <a:solidFill>
                  <a:schemeClr val="bg1"/>
                </a:solidFill>
                <a:latin typeface="Symbol" charset="0"/>
              </a:rPr>
              <a:t> </a:t>
            </a:r>
            <a:r>
              <a:rPr lang="fr-FR">
                <a:solidFill>
                  <a:schemeClr val="bg1"/>
                </a:solidFill>
                <a:latin typeface="Symbol" charset="0"/>
              </a:rPr>
              <a:t>  </a:t>
            </a:r>
            <a:r>
              <a:rPr lang="fr-FR">
                <a:solidFill>
                  <a:schemeClr val="bg1"/>
                </a:solidFill>
              </a:rPr>
              <a:t>+  </a:t>
            </a:r>
            <a:r>
              <a:rPr lang="fr-FR" sz="2800">
                <a:solidFill>
                  <a:schemeClr val="bg1"/>
                </a:solidFill>
              </a:rPr>
              <a:t>e</a:t>
            </a:r>
            <a:r>
              <a:rPr lang="fr-FR" sz="2800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6816725" y="5480494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/>
              <a:t>-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4987925" y="5480494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/>
              <a:t>-</a:t>
            </a: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669925" y="4384326"/>
            <a:ext cx="4329999" cy="36997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b="1" dirty="0" smtClean="0">
                <a:solidFill>
                  <a:srgbClr val="FFFF00"/>
                </a:solidFill>
              </a:rPr>
              <a:t>Quelles interactions peut avoir le neutrino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65547" name="AutoShape 11"/>
          <p:cNvSpPr>
            <a:spLocks noChangeArrowheads="1"/>
          </p:cNvSpPr>
          <p:nvPr/>
        </p:nvSpPr>
        <p:spPr bwMode="auto">
          <a:xfrm>
            <a:off x="463550" y="323758"/>
            <a:ext cx="8223250" cy="723842"/>
          </a:xfrm>
          <a:prstGeom prst="cube">
            <a:avLst>
              <a:gd name="adj" fmla="val 24995"/>
            </a:avLst>
          </a:prstGeom>
          <a:solidFill>
            <a:srgbClr val="CBCBCB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fr-FR" sz="4000" b="1"/>
              <a:t>Piège à neutrino</a:t>
            </a:r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>
            <a:off x="457200" y="1409550"/>
            <a:ext cx="8229600" cy="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 type="stealth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1508125" y="1130150"/>
            <a:ext cx="6392863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fr-FR" sz="3200">
                <a:solidFill>
                  <a:srgbClr val="CC0000"/>
                </a:solidFill>
              </a:rPr>
              <a:t>30 000 000 000 000 000 km de plomb</a:t>
            </a:r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5257800" y="5115369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4267200" y="4962969"/>
            <a:ext cx="15240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5552" name="Picture 16" descr="D:\saint-jean-2006\milky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1822300"/>
            <a:ext cx="3509963" cy="248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106264" y="6284918"/>
            <a:ext cx="9096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FF"/>
                </a:solidFill>
              </a:rPr>
              <a:t>Pour détecter des neutrinos: beaucoup de neutrinos et beaucoup de matière (noyau) ! </a:t>
            </a:r>
            <a:endParaRPr lang="fr-F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34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397" y="1423311"/>
            <a:ext cx="7291699" cy="514838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523799" y="3461317"/>
            <a:ext cx="912630" cy="523220"/>
          </a:xfrm>
          <a:prstGeom prst="rect">
            <a:avLst/>
          </a:prstGeom>
          <a:solidFill>
            <a:schemeClr val="tx1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FFFF00"/>
                </a:solidFill>
              </a:rPr>
              <a:t>1956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4739966" y="4711068"/>
            <a:ext cx="2997549" cy="147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1491391" y="5025919"/>
            <a:ext cx="945038" cy="147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51939" y="5597162"/>
            <a:ext cx="3322406" cy="2658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983212" y="61354"/>
            <a:ext cx="581481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La découverte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549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480" y="3505200"/>
            <a:ext cx="3031111" cy="3051944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505200"/>
            <a:ext cx="28956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462680" y="3043535"/>
            <a:ext cx="3048280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1956: Reines et Cowan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219200" y="3124200"/>
            <a:ext cx="2071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smtClean="0">
                <a:solidFill>
                  <a:srgbClr val="000000"/>
                </a:solidFill>
                <a:latin typeface="Symbol" charset="0"/>
                <a:ea typeface="ＭＳ Ｐゴシック" charset="0"/>
              </a:rPr>
              <a:t>n</a:t>
            </a:r>
            <a:r>
              <a:rPr lang="fr-FR" sz="240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 + p </a:t>
            </a:r>
            <a:r>
              <a:rPr lang="fr-FR" sz="2400" smtClean="0">
                <a:solidFill>
                  <a:srgbClr val="000000"/>
                </a:solidFill>
                <a:latin typeface="Times New Roman" charset="0"/>
                <a:ea typeface="ＭＳ Ｐゴシック" charset="0"/>
                <a:sym typeface="Wingdings" charset="0"/>
              </a:rPr>
              <a:t> e</a:t>
            </a:r>
            <a:r>
              <a:rPr lang="fr-FR" sz="2400" baseline="30000" smtClean="0">
                <a:solidFill>
                  <a:srgbClr val="000000"/>
                </a:solidFill>
                <a:latin typeface="Times New Roman" charset="0"/>
                <a:ea typeface="ＭＳ Ｐゴシック" charset="0"/>
                <a:sym typeface="Wingdings" charset="0"/>
              </a:rPr>
              <a:t>+</a:t>
            </a:r>
            <a:r>
              <a:rPr lang="fr-FR" sz="2400" smtClean="0">
                <a:solidFill>
                  <a:srgbClr val="000000"/>
                </a:solidFill>
                <a:latin typeface="Times New Roman" charset="0"/>
                <a:ea typeface="ＭＳ Ｐゴシック" charset="0"/>
                <a:sym typeface="Wingdings" charset="0"/>
              </a:rPr>
              <a:t> + n </a:t>
            </a: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1295400" y="3276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0733" name="Picture 13" descr="D:\sab\images\image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62" y="3369344"/>
            <a:ext cx="53975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4" name="Picture 14" descr="D:\sab\images\big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0687" y="909637"/>
            <a:ext cx="2895600" cy="22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148" y="909637"/>
            <a:ext cx="2631464" cy="20174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18722" y="2968823"/>
            <a:ext cx="2900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FFFF"/>
                </a:solidFill>
              </a:rPr>
              <a:t>Réacteur de Savannah River (USA)</a:t>
            </a:r>
            <a:endParaRPr lang="fr-FR" sz="1400" b="1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310247" y="6328795"/>
            <a:ext cx="202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FFFF"/>
                </a:solidFill>
              </a:rPr>
              <a:t>Détecteur </a:t>
            </a:r>
            <a:r>
              <a:rPr lang="fr-FR" sz="1600" b="1" dirty="0" err="1" smtClean="0">
                <a:solidFill>
                  <a:srgbClr val="FFFFFF"/>
                </a:solidFill>
              </a:rPr>
              <a:t>Poltergeist</a:t>
            </a:r>
            <a:endParaRPr lang="fr-FR" sz="1600" b="1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43197" y="5180078"/>
            <a:ext cx="1547691" cy="136973"/>
          </a:xfrm>
          <a:prstGeom prst="rect">
            <a:avLst/>
          </a:prstGeom>
          <a:solidFill>
            <a:srgbClr val="A9F2F4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381202" y="3688799"/>
            <a:ext cx="2387686" cy="136973"/>
          </a:xfrm>
          <a:prstGeom prst="rect">
            <a:avLst/>
          </a:prstGeom>
          <a:solidFill>
            <a:srgbClr val="A9F2F4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118099" y="6355406"/>
            <a:ext cx="2650789" cy="136973"/>
          </a:xfrm>
          <a:prstGeom prst="rect">
            <a:avLst/>
          </a:prstGeom>
          <a:solidFill>
            <a:srgbClr val="A9F2F4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983212" y="61354"/>
            <a:ext cx="581481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La découverte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981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75261" y="2848639"/>
            <a:ext cx="5026587" cy="76944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La </a:t>
            </a:r>
            <a:r>
              <a:rPr lang="fr-FR" sz="4400" dirty="0" smtClean="0">
                <a:solidFill>
                  <a:srgbClr val="FFFFFF"/>
                </a:solidFill>
              </a:rPr>
              <a:t>masse du neutrino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510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andromed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58" name="Picture 2" descr="image0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" y="666750"/>
            <a:ext cx="880110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2038350" y="-96838"/>
            <a:ext cx="5576888" cy="7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4000" b="1" dirty="0">
                <a:solidFill>
                  <a:srgbClr val="FFFFFF"/>
                </a:solidFill>
              </a:rPr>
              <a:t>Les briques élémentaires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3173900" y="3144838"/>
            <a:ext cx="2595075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9933"/>
                </a:solidFill>
              </a:rPr>
              <a:t>Et aussi l</a:t>
            </a:r>
            <a:r>
              <a:rPr lang="ja-JP" altLang="fr-FR" b="1" dirty="0">
                <a:solidFill>
                  <a:srgbClr val="FF9933"/>
                </a:solidFill>
                <a:latin typeface="Arial"/>
              </a:rPr>
              <a:t>’</a:t>
            </a:r>
            <a:r>
              <a:rPr lang="fr-FR" b="1" dirty="0" err="1">
                <a:solidFill>
                  <a:srgbClr val="FF9933"/>
                </a:solidFill>
              </a:rPr>
              <a:t>anti-matière</a:t>
            </a:r>
            <a:r>
              <a:rPr lang="fr-FR" b="1" dirty="0">
                <a:solidFill>
                  <a:srgbClr val="FF9933"/>
                </a:solidFill>
              </a:rPr>
              <a:t> !</a:t>
            </a:r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 flipV="1">
            <a:off x="247650" y="6362700"/>
            <a:ext cx="8609013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2351088" y="4451350"/>
            <a:ext cx="4333875" cy="549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000" b="1">
                <a:solidFill>
                  <a:srgbClr val="FFFF00"/>
                </a:solidFill>
              </a:rPr>
              <a:t>Une énigme: leur masse ?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8008938" y="6513513"/>
            <a:ext cx="1135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</a:rPr>
              <a:t>Masse en eV</a:t>
            </a:r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>
            <a:off x="261938" y="6276975"/>
            <a:ext cx="0" cy="1571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7500938" y="5599113"/>
            <a:ext cx="709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Top</a:t>
            </a: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6178550" y="5394325"/>
            <a:ext cx="1081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Beauté</a:t>
            </a: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6000750" y="5635625"/>
            <a:ext cx="125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Charme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4310063" y="5494338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Haut</a:t>
            </a:r>
          </a:p>
        </p:txBody>
      </p:sp>
      <p:grpSp>
        <p:nvGrpSpPr>
          <p:cNvPr id="70684" name="Group 28"/>
          <p:cNvGrpSpPr>
            <a:grpSpLocks/>
          </p:cNvGrpSpPr>
          <p:nvPr/>
        </p:nvGrpSpPr>
        <p:grpSpPr bwMode="auto">
          <a:xfrm>
            <a:off x="2708275" y="6284913"/>
            <a:ext cx="2341563" cy="517525"/>
            <a:chOff x="1706" y="4111"/>
            <a:chExt cx="1475" cy="326"/>
          </a:xfrm>
        </p:grpSpPr>
        <p:sp>
          <p:nvSpPr>
            <p:cNvPr id="70670" name="Line 14"/>
            <p:cNvSpPr>
              <a:spLocks noChangeShapeType="1"/>
            </p:cNvSpPr>
            <p:nvPr/>
          </p:nvSpPr>
          <p:spPr bwMode="auto">
            <a:xfrm>
              <a:off x="1845" y="4114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71" name="Line 15"/>
            <p:cNvSpPr>
              <a:spLocks noChangeShapeType="1"/>
            </p:cNvSpPr>
            <p:nvPr/>
          </p:nvSpPr>
          <p:spPr bwMode="auto">
            <a:xfrm>
              <a:off x="3005" y="4130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73" name="Text Box 17"/>
            <p:cNvSpPr txBox="1">
              <a:spLocks noChangeArrowheads="1"/>
            </p:cNvSpPr>
            <p:nvPr/>
          </p:nvSpPr>
          <p:spPr bwMode="auto">
            <a:xfrm>
              <a:off x="1706" y="4185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70674" name="Text Box 18"/>
            <p:cNvSpPr txBox="1">
              <a:spLocks noChangeArrowheads="1"/>
            </p:cNvSpPr>
            <p:nvPr/>
          </p:nvSpPr>
          <p:spPr bwMode="auto">
            <a:xfrm>
              <a:off x="2853" y="4187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70680" name="Line 24"/>
            <p:cNvSpPr>
              <a:spLocks noChangeShapeType="1"/>
            </p:cNvSpPr>
            <p:nvPr/>
          </p:nvSpPr>
          <p:spPr bwMode="auto">
            <a:xfrm>
              <a:off x="22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81" name="Text Box 25"/>
            <p:cNvSpPr txBox="1">
              <a:spLocks noChangeArrowheads="1"/>
            </p:cNvSpPr>
            <p:nvPr/>
          </p:nvSpPr>
          <p:spPr bwMode="auto">
            <a:xfrm>
              <a:off x="2122" y="4182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70682" name="Line 26"/>
            <p:cNvSpPr>
              <a:spLocks noChangeShapeType="1"/>
            </p:cNvSpPr>
            <p:nvPr/>
          </p:nvSpPr>
          <p:spPr bwMode="auto">
            <a:xfrm>
              <a:off x="26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83" name="Text Box 27"/>
            <p:cNvSpPr txBox="1">
              <a:spLocks noChangeArrowheads="1"/>
            </p:cNvSpPr>
            <p:nvPr/>
          </p:nvSpPr>
          <p:spPr bwMode="auto">
            <a:xfrm>
              <a:off x="2514" y="4182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70694" name="Group 38"/>
          <p:cNvGrpSpPr>
            <a:grpSpLocks/>
          </p:cNvGrpSpPr>
          <p:nvPr/>
        </p:nvGrpSpPr>
        <p:grpSpPr bwMode="auto">
          <a:xfrm>
            <a:off x="5108575" y="6289675"/>
            <a:ext cx="2424113" cy="517525"/>
            <a:chOff x="1706" y="4111"/>
            <a:chExt cx="1527" cy="326"/>
          </a:xfrm>
        </p:grpSpPr>
        <p:sp>
          <p:nvSpPr>
            <p:cNvPr id="70695" name="Line 39"/>
            <p:cNvSpPr>
              <a:spLocks noChangeShapeType="1"/>
            </p:cNvSpPr>
            <p:nvPr/>
          </p:nvSpPr>
          <p:spPr bwMode="auto">
            <a:xfrm>
              <a:off x="1845" y="4114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96" name="Line 40"/>
            <p:cNvSpPr>
              <a:spLocks noChangeShapeType="1"/>
            </p:cNvSpPr>
            <p:nvPr/>
          </p:nvSpPr>
          <p:spPr bwMode="auto">
            <a:xfrm>
              <a:off x="3005" y="4130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97" name="Text Box 41"/>
            <p:cNvSpPr txBox="1">
              <a:spLocks noChangeArrowheads="1"/>
            </p:cNvSpPr>
            <p:nvPr/>
          </p:nvSpPr>
          <p:spPr bwMode="auto">
            <a:xfrm>
              <a:off x="1706" y="4185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70698" name="Text Box 42"/>
            <p:cNvSpPr txBox="1">
              <a:spLocks noChangeArrowheads="1"/>
            </p:cNvSpPr>
            <p:nvPr/>
          </p:nvSpPr>
          <p:spPr bwMode="auto">
            <a:xfrm>
              <a:off x="2853" y="4187"/>
              <a:ext cx="3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70699" name="Line 43"/>
            <p:cNvSpPr>
              <a:spLocks noChangeShapeType="1"/>
            </p:cNvSpPr>
            <p:nvPr/>
          </p:nvSpPr>
          <p:spPr bwMode="auto">
            <a:xfrm>
              <a:off x="22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00" name="Text Box 44"/>
            <p:cNvSpPr txBox="1">
              <a:spLocks noChangeArrowheads="1"/>
            </p:cNvSpPr>
            <p:nvPr/>
          </p:nvSpPr>
          <p:spPr bwMode="auto">
            <a:xfrm>
              <a:off x="2122" y="4182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70701" name="Line 45"/>
            <p:cNvSpPr>
              <a:spLocks noChangeShapeType="1"/>
            </p:cNvSpPr>
            <p:nvPr/>
          </p:nvSpPr>
          <p:spPr bwMode="auto">
            <a:xfrm>
              <a:off x="26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02" name="Text Box 46"/>
            <p:cNvSpPr txBox="1">
              <a:spLocks noChangeArrowheads="1"/>
            </p:cNvSpPr>
            <p:nvPr/>
          </p:nvSpPr>
          <p:spPr bwMode="auto">
            <a:xfrm>
              <a:off x="2514" y="4182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70703" name="Group 47"/>
          <p:cNvGrpSpPr>
            <a:grpSpLocks/>
          </p:cNvGrpSpPr>
          <p:nvPr/>
        </p:nvGrpSpPr>
        <p:grpSpPr bwMode="auto">
          <a:xfrm>
            <a:off x="295275" y="6276975"/>
            <a:ext cx="2341563" cy="517525"/>
            <a:chOff x="1706" y="4111"/>
            <a:chExt cx="1475" cy="326"/>
          </a:xfrm>
        </p:grpSpPr>
        <p:sp>
          <p:nvSpPr>
            <p:cNvPr id="70704" name="Line 48"/>
            <p:cNvSpPr>
              <a:spLocks noChangeShapeType="1"/>
            </p:cNvSpPr>
            <p:nvPr/>
          </p:nvSpPr>
          <p:spPr bwMode="auto">
            <a:xfrm>
              <a:off x="1845" y="4114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05" name="Line 49"/>
            <p:cNvSpPr>
              <a:spLocks noChangeShapeType="1"/>
            </p:cNvSpPr>
            <p:nvPr/>
          </p:nvSpPr>
          <p:spPr bwMode="auto">
            <a:xfrm>
              <a:off x="3005" y="4130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06" name="Text Box 50"/>
            <p:cNvSpPr txBox="1">
              <a:spLocks noChangeArrowheads="1"/>
            </p:cNvSpPr>
            <p:nvPr/>
          </p:nvSpPr>
          <p:spPr bwMode="auto">
            <a:xfrm>
              <a:off x="1706" y="418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-2</a:t>
              </a:r>
            </a:p>
          </p:txBody>
        </p:sp>
        <p:sp>
          <p:nvSpPr>
            <p:cNvPr id="70707" name="Text Box 51"/>
            <p:cNvSpPr txBox="1">
              <a:spLocks noChangeArrowheads="1"/>
            </p:cNvSpPr>
            <p:nvPr/>
          </p:nvSpPr>
          <p:spPr bwMode="auto">
            <a:xfrm>
              <a:off x="2853" y="4187"/>
              <a:ext cx="3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70708" name="Line 52"/>
            <p:cNvSpPr>
              <a:spLocks noChangeShapeType="1"/>
            </p:cNvSpPr>
            <p:nvPr/>
          </p:nvSpPr>
          <p:spPr bwMode="auto">
            <a:xfrm>
              <a:off x="22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09" name="Text Box 53"/>
            <p:cNvSpPr txBox="1">
              <a:spLocks noChangeArrowheads="1"/>
            </p:cNvSpPr>
            <p:nvPr/>
          </p:nvSpPr>
          <p:spPr bwMode="auto">
            <a:xfrm>
              <a:off x="2122" y="4182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10</a:t>
              </a:r>
              <a:r>
                <a:rPr lang="fr-FR" sz="2000" b="1" baseline="30000">
                  <a:solidFill>
                    <a:schemeClr val="bg1"/>
                  </a:solidFill>
                </a:rPr>
                <a:t>-1</a:t>
              </a:r>
            </a:p>
          </p:txBody>
        </p:sp>
        <p:sp>
          <p:nvSpPr>
            <p:cNvPr id="70710" name="Line 54"/>
            <p:cNvSpPr>
              <a:spLocks noChangeShapeType="1"/>
            </p:cNvSpPr>
            <p:nvPr/>
          </p:nvSpPr>
          <p:spPr bwMode="auto">
            <a:xfrm>
              <a:off x="2669" y="4111"/>
              <a:ext cx="0" cy="9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11" name="Text Box 55"/>
            <p:cNvSpPr txBox="1">
              <a:spLocks noChangeArrowheads="1"/>
            </p:cNvSpPr>
            <p:nvPr/>
          </p:nvSpPr>
          <p:spPr bwMode="auto">
            <a:xfrm>
              <a:off x="2514" y="4182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chemeClr val="bg1"/>
                  </a:solidFill>
                </a:rPr>
                <a:t>1</a:t>
              </a:r>
              <a:endParaRPr lang="fr-FR" sz="2000" b="1" baseline="30000">
                <a:solidFill>
                  <a:schemeClr val="bg1"/>
                </a:solidFill>
              </a:endParaRPr>
            </a:p>
          </p:txBody>
        </p:sp>
      </p:grpSp>
      <p:sp>
        <p:nvSpPr>
          <p:cNvPr id="70713" name="Line 57"/>
          <p:cNvSpPr>
            <a:spLocks noChangeShapeType="1"/>
          </p:cNvSpPr>
          <p:nvPr/>
        </p:nvSpPr>
        <p:spPr bwMode="auto">
          <a:xfrm>
            <a:off x="7678738" y="6307138"/>
            <a:ext cx="0" cy="1571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715" name="Text Box 59"/>
          <p:cNvSpPr txBox="1">
            <a:spLocks noChangeArrowheads="1"/>
          </p:cNvSpPr>
          <p:nvPr/>
        </p:nvSpPr>
        <p:spPr bwMode="auto">
          <a:xfrm>
            <a:off x="7458075" y="6407150"/>
            <a:ext cx="603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chemeClr val="bg1"/>
                </a:solidFill>
              </a:rPr>
              <a:t>10</a:t>
            </a:r>
            <a:r>
              <a:rPr lang="fr-FR" sz="2000" b="1" baseline="3000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0721" name="Text Box 65"/>
          <p:cNvSpPr txBox="1">
            <a:spLocks noChangeArrowheads="1"/>
          </p:cNvSpPr>
          <p:nvPr/>
        </p:nvSpPr>
        <p:spPr bwMode="auto">
          <a:xfrm>
            <a:off x="5300663" y="5837238"/>
            <a:ext cx="1233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Etrange</a:t>
            </a:r>
          </a:p>
        </p:txBody>
      </p:sp>
      <p:sp>
        <p:nvSpPr>
          <p:cNvPr id="70722" name="Text Box 66"/>
          <p:cNvSpPr txBox="1">
            <a:spLocks noChangeArrowheads="1"/>
          </p:cNvSpPr>
          <p:nvPr/>
        </p:nvSpPr>
        <p:spPr bwMode="auto">
          <a:xfrm>
            <a:off x="4487863" y="5824538"/>
            <a:ext cx="658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CCFFFF"/>
                </a:solidFill>
              </a:rPr>
              <a:t>Bas</a:t>
            </a:r>
          </a:p>
        </p:txBody>
      </p:sp>
      <p:sp>
        <p:nvSpPr>
          <p:cNvPr id="70723" name="Text Box 67"/>
          <p:cNvSpPr txBox="1">
            <a:spLocks noChangeArrowheads="1"/>
          </p:cNvSpPr>
          <p:nvPr/>
        </p:nvSpPr>
        <p:spPr bwMode="auto">
          <a:xfrm>
            <a:off x="3917950" y="5192713"/>
            <a:ext cx="120808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</a:rPr>
              <a:t>Electron</a:t>
            </a:r>
          </a:p>
        </p:txBody>
      </p:sp>
      <p:sp>
        <p:nvSpPr>
          <p:cNvPr id="70725" name="Text Box 69"/>
          <p:cNvSpPr txBox="1">
            <a:spLocks noChangeArrowheads="1"/>
          </p:cNvSpPr>
          <p:nvPr/>
        </p:nvSpPr>
        <p:spPr bwMode="auto">
          <a:xfrm>
            <a:off x="5510213" y="5186363"/>
            <a:ext cx="8985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</a:rPr>
              <a:t>Muon</a:t>
            </a:r>
          </a:p>
        </p:txBody>
      </p:sp>
      <p:sp>
        <p:nvSpPr>
          <p:cNvPr id="70726" name="Text Box 70"/>
          <p:cNvSpPr txBox="1">
            <a:spLocks noChangeArrowheads="1"/>
          </p:cNvSpPr>
          <p:nvPr/>
        </p:nvSpPr>
        <p:spPr bwMode="auto">
          <a:xfrm>
            <a:off x="6373813" y="5199063"/>
            <a:ext cx="66516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</a:rPr>
              <a:t>Tau</a:t>
            </a:r>
          </a:p>
        </p:txBody>
      </p:sp>
      <p:sp>
        <p:nvSpPr>
          <p:cNvPr id="70727" name="Text Box 71"/>
          <p:cNvSpPr txBox="1">
            <a:spLocks noChangeArrowheads="1"/>
          </p:cNvSpPr>
          <p:nvPr/>
        </p:nvSpPr>
        <p:spPr bwMode="auto">
          <a:xfrm>
            <a:off x="282575" y="5202238"/>
            <a:ext cx="14271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</a:rPr>
              <a:t>e-neutrino</a:t>
            </a:r>
          </a:p>
        </p:txBody>
      </p:sp>
      <p:sp>
        <p:nvSpPr>
          <p:cNvPr id="70728" name="Text Box 72"/>
          <p:cNvSpPr txBox="1">
            <a:spLocks noChangeArrowheads="1"/>
          </p:cNvSpPr>
          <p:nvPr/>
        </p:nvSpPr>
        <p:spPr bwMode="auto">
          <a:xfrm>
            <a:off x="295275" y="5456238"/>
            <a:ext cx="14636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</a:rPr>
              <a:t>µ-neutrino</a:t>
            </a:r>
          </a:p>
        </p:txBody>
      </p:sp>
      <p:sp>
        <p:nvSpPr>
          <p:cNvPr id="70729" name="Text Box 73"/>
          <p:cNvSpPr txBox="1">
            <a:spLocks noChangeArrowheads="1"/>
          </p:cNvSpPr>
          <p:nvPr/>
        </p:nvSpPr>
        <p:spPr bwMode="auto">
          <a:xfrm>
            <a:off x="282575" y="5718175"/>
            <a:ext cx="1425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200" b="1">
                <a:solidFill>
                  <a:srgbClr val="FFCCCC"/>
                </a:solidFill>
                <a:latin typeface="Symbol" charset="0"/>
              </a:rPr>
              <a:t>t</a:t>
            </a:r>
            <a:r>
              <a:rPr lang="fr-FR" sz="2200" b="1">
                <a:solidFill>
                  <a:srgbClr val="FFCCCC"/>
                </a:solidFill>
              </a:rPr>
              <a:t>-neutrino</a:t>
            </a:r>
          </a:p>
        </p:txBody>
      </p:sp>
      <p:sp>
        <p:nvSpPr>
          <p:cNvPr id="70730" name="Text Box 74"/>
          <p:cNvSpPr txBox="1">
            <a:spLocks noChangeArrowheads="1"/>
          </p:cNvSpPr>
          <p:nvPr/>
        </p:nvSpPr>
        <p:spPr bwMode="auto">
          <a:xfrm>
            <a:off x="2324100" y="700088"/>
            <a:ext cx="928672" cy="3693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Quarks</a:t>
            </a:r>
          </a:p>
        </p:txBody>
      </p:sp>
      <p:sp>
        <p:nvSpPr>
          <p:cNvPr id="70731" name="Text Box 75"/>
          <p:cNvSpPr txBox="1">
            <a:spLocks noChangeArrowheads="1"/>
          </p:cNvSpPr>
          <p:nvPr/>
        </p:nvSpPr>
        <p:spPr bwMode="auto">
          <a:xfrm>
            <a:off x="6303963" y="682625"/>
            <a:ext cx="979956" cy="3693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Leptons</a:t>
            </a:r>
          </a:p>
        </p:txBody>
      </p:sp>
    </p:spTree>
    <p:extLst>
      <p:ext uri="{BB962C8B-B14F-4D97-AF65-F5344CB8AC3E}">
        <p14:creationId xmlns:p14="http://schemas.microsoft.com/office/powerpoint/2010/main" val="28885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319614" y="823711"/>
            <a:ext cx="4416594" cy="52322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(A,Z)   </a:t>
            </a:r>
            <a:r>
              <a:rPr lang="fr-FR" sz="2800" b="1" dirty="0">
                <a:solidFill>
                  <a:schemeClr val="bg1"/>
                </a:solidFill>
                <a:sym typeface="Wingdings" pitchFamily="2" charset="2"/>
              </a:rPr>
              <a:t>   (A,Z+1) + e</a:t>
            </a:r>
            <a:r>
              <a:rPr lang="fr-FR" sz="2800" b="1" baseline="30000" dirty="0">
                <a:solidFill>
                  <a:schemeClr val="bg1"/>
                </a:solidFill>
                <a:sym typeface="Wingdings" pitchFamily="2" charset="2"/>
              </a:rPr>
              <a:t>-</a:t>
            </a:r>
            <a:r>
              <a:rPr lang="fr-FR" sz="2800" b="1" dirty="0">
                <a:solidFill>
                  <a:schemeClr val="bg1"/>
                </a:solidFill>
                <a:sym typeface="Wingdings" pitchFamily="2" charset="2"/>
              </a:rPr>
              <a:t> + </a:t>
            </a:r>
            <a:r>
              <a:rPr lang="fr-FR" sz="2800" b="1" dirty="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fr-FR" sz="2800" b="1" baseline="-25000" dirty="0">
                <a:solidFill>
                  <a:schemeClr val="bg1"/>
                </a:solidFill>
                <a:sym typeface="Wingdings" pitchFamily="2" charset="2"/>
              </a:rPr>
              <a:t>e</a:t>
            </a:r>
            <a:endParaRPr lang="fr-FR" sz="2800" b="1" baseline="-25000" dirty="0">
              <a:solidFill>
                <a:schemeClr val="bg1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155" y="1441859"/>
            <a:ext cx="6320607" cy="274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6275507" y="944513"/>
            <a:ext cx="199222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51" y="4713766"/>
            <a:ext cx="3096539" cy="139711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24914" y="1990399"/>
            <a:ext cx="1120626" cy="38601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 flipH="1">
            <a:off x="3136660" y="2513387"/>
            <a:ext cx="150520" cy="23361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194331" y="5343149"/>
            <a:ext cx="2846694" cy="382156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 b="1" dirty="0" err="1">
                <a:solidFill>
                  <a:srgbClr val="FFFFFF"/>
                </a:solidFill>
                <a:latin typeface="Arial" charset="0"/>
              </a:rPr>
              <a:t>m</a:t>
            </a:r>
            <a:r>
              <a:rPr lang="en-GB" sz="2000" b="1" baseline="-25000" dirty="0" err="1">
                <a:solidFill>
                  <a:srgbClr val="FFFFFF"/>
                </a:solidFill>
                <a:latin typeface="Symbol" pitchFamily="18" charset="2"/>
              </a:rPr>
              <a:t>n</a:t>
            </a:r>
            <a:r>
              <a:rPr lang="en-GB" sz="2000" b="1" dirty="0">
                <a:solidFill>
                  <a:srgbClr val="FFFFFF"/>
                </a:solidFill>
                <a:latin typeface="Arial" charset="0"/>
              </a:rPr>
              <a:t>&lt; </a:t>
            </a:r>
            <a:r>
              <a:rPr lang="en-GB" sz="2000" b="1" dirty="0" smtClean="0">
                <a:solidFill>
                  <a:srgbClr val="FFFFFF"/>
                </a:solidFill>
                <a:latin typeface="Arial" charset="0"/>
              </a:rPr>
              <a:t>2,3 </a:t>
            </a:r>
            <a:r>
              <a:rPr lang="en-GB" sz="2000" b="1" dirty="0" err="1">
                <a:solidFill>
                  <a:srgbClr val="FFFFFF"/>
                </a:solidFill>
                <a:latin typeface="Arial" charset="0"/>
              </a:rPr>
              <a:t>eV</a:t>
            </a:r>
            <a:r>
              <a:rPr lang="en-GB" sz="2000" b="1" dirty="0">
                <a:solidFill>
                  <a:srgbClr val="FFFFFF"/>
                </a:solidFill>
                <a:latin typeface="Arial" charset="0"/>
              </a:rPr>
              <a:t>  (95% C.L.)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383712" y="85352"/>
            <a:ext cx="4134465" cy="58477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La désintégration bêta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248" y="4431786"/>
            <a:ext cx="2449661" cy="206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80350" y="6231209"/>
            <a:ext cx="25587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Expérience </a:t>
            </a:r>
            <a:r>
              <a:rPr lang="fr-FR" dirty="0" smtClean="0">
                <a:solidFill>
                  <a:srgbClr val="FFFFFF"/>
                </a:solidFill>
              </a:rPr>
              <a:t>Mainz (2002)</a:t>
            </a:r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16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5018" y="853429"/>
            <a:ext cx="5963662" cy="275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04" y="4070051"/>
            <a:ext cx="2815395" cy="187693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509196" y="6275521"/>
            <a:ext cx="3915305" cy="353174"/>
          </a:xfrm>
          <a:prstGeom prst="rect">
            <a:avLst/>
          </a:prstGeom>
          <a:solidFill>
            <a:srgbClr val="000000"/>
          </a:solidFill>
          <a:ln>
            <a:solidFill>
              <a:srgbClr val="FFFFFF"/>
            </a:solidFill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b="1" dirty="0" err="1" smtClean="0">
                <a:solidFill>
                  <a:srgbClr val="FFFF00"/>
                </a:solidFill>
                <a:latin typeface="Arial" charset="0"/>
              </a:rPr>
              <a:t>Vers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 2020    </a:t>
            </a:r>
            <a:r>
              <a:rPr lang="en-GB" b="1" dirty="0" err="1" smtClean="0">
                <a:solidFill>
                  <a:srgbClr val="FFFF00"/>
                </a:solidFill>
                <a:latin typeface="Arial" charset="0"/>
              </a:rPr>
              <a:t>m</a:t>
            </a:r>
            <a:r>
              <a:rPr lang="en-GB" b="1" baseline="-25000" dirty="0" err="1" smtClean="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GB" b="1" dirty="0">
                <a:solidFill>
                  <a:srgbClr val="FFFF00"/>
                </a:solidFill>
                <a:latin typeface="Arial" charset="0"/>
              </a:rPr>
              <a:t>&lt; 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0,2 </a:t>
            </a:r>
            <a:r>
              <a:rPr lang="en-GB" b="1" dirty="0" err="1">
                <a:solidFill>
                  <a:srgbClr val="FFFF00"/>
                </a:solidFill>
                <a:latin typeface="Arial" charset="0"/>
              </a:rPr>
              <a:t>eV</a:t>
            </a:r>
            <a:r>
              <a:rPr lang="en-GB" b="1" dirty="0">
                <a:solidFill>
                  <a:srgbClr val="FFFF00"/>
                </a:solidFill>
                <a:latin typeface="Arial" charset="0"/>
              </a:rPr>
              <a:t>  (95% C.L.)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305950" y="3607888"/>
            <a:ext cx="2034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FFFF"/>
                </a:solidFill>
              </a:rPr>
              <a:t>Spectromètre KATRIIN</a:t>
            </a:r>
            <a:endParaRPr lang="fr-FR" sz="1400" b="1" dirty="0">
              <a:solidFill>
                <a:srgbClr val="FFFFFF"/>
              </a:solidFill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383712" y="85352"/>
            <a:ext cx="4134465" cy="58477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La désintégration bêta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659" y="4070051"/>
            <a:ext cx="2955419" cy="19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77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875"/>
            <a:ext cx="8839200" cy="682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 rot="3540000">
            <a:off x="1148557" y="23248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10- 43 secondes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 rot="3540000">
            <a:off x="1681957" y="19438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10- 34 secondes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3540000">
            <a:off x="2291557" y="16390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10- 10 secondes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 rot="3540000">
            <a:off x="6463506" y="743744"/>
            <a:ext cx="1981201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15 milliards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 d’années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 rot="3540000">
            <a:off x="5330826" y="962025"/>
            <a:ext cx="2112962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 milliard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 d’années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 rot="3540000">
            <a:off x="4474369" y="807244"/>
            <a:ext cx="129063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300 mille ans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 rot="3540000">
            <a:off x="4007644" y="1270794"/>
            <a:ext cx="10017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 minutes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 rot="3540000">
            <a:off x="3305175" y="1517650"/>
            <a:ext cx="10382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 seconde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 rot="18060000">
            <a:off x="1366044" y="40060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1032 degrés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 rot="18060000">
            <a:off x="1823244" y="43108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1027 degrés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 rot="18060000">
            <a:off x="2509044" y="46156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1015 degrés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 rot="18060000">
            <a:off x="3271044" y="49204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1010 degrés</a:t>
            </a: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 rot="18060000">
            <a:off x="3990182" y="5253831"/>
            <a:ext cx="11064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109 degrés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 rot="18060000">
            <a:off x="5622926" y="6043612"/>
            <a:ext cx="10033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18 degrés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 rot="18060000">
            <a:off x="4658519" y="5577681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6000 degrés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 rot="18060000">
            <a:off x="6596857" y="6161881"/>
            <a:ext cx="10779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 degrés K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1066800" y="381000"/>
            <a:ext cx="2514600" cy="490538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600" b="1">
                <a:solidFill>
                  <a:srgbClr val="FFFFFF"/>
                </a:solidFill>
                <a:latin typeface="Verdana" pitchFamily="34" charset="0"/>
              </a:rPr>
              <a:t>Le big-bang</a:t>
            </a:r>
          </a:p>
        </p:txBody>
      </p:sp>
    </p:spTree>
    <p:extLst>
      <p:ext uri="{BB962C8B-B14F-4D97-AF65-F5344CB8AC3E}">
        <p14:creationId xmlns:p14="http://schemas.microsoft.com/office/powerpoint/2010/main" val="311983914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51" y="1058429"/>
            <a:ext cx="3888751" cy="374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627896" y="5800555"/>
            <a:ext cx="4276581" cy="461665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fr-FR" sz="2400" b="1" dirty="0" err="1" smtClean="0">
                <a:solidFill>
                  <a:srgbClr val="FFFFFF"/>
                </a:solidFill>
              </a:rPr>
              <a:t>m</a:t>
            </a:r>
            <a:r>
              <a:rPr lang="fr-FR" sz="2400" b="1" baseline="-25000" dirty="0" err="1" smtClean="0">
                <a:solidFill>
                  <a:srgbClr val="FFFFFF"/>
                </a:solidFill>
                <a:latin typeface="Symbol" pitchFamily="18" charset="2"/>
              </a:rPr>
              <a:t>n</a:t>
            </a:r>
            <a:r>
              <a:rPr lang="fr-FR" sz="2400" b="1" dirty="0" smtClean="0">
                <a:solidFill>
                  <a:srgbClr val="FFFFFF"/>
                </a:solidFill>
              </a:rPr>
              <a:t> &lt; 0.23 – 0.66 eV (95% CL)</a:t>
            </a:r>
            <a:endParaRPr lang="fr-FR" sz="2400" b="1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59925" y="4821863"/>
            <a:ext cx="3446376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FFFFFF"/>
                </a:solidFill>
              </a:rPr>
              <a:t>Etudes des structure à grande échelle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100" y="1299286"/>
            <a:ext cx="4121415" cy="264948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406893" y="3962667"/>
            <a:ext cx="2505814" cy="338554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FFFF"/>
                </a:solidFill>
              </a:rPr>
              <a:t>Anisotropie du fond diffus</a:t>
            </a:r>
            <a:endParaRPr lang="fr-FR" sz="1600" b="1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69748" y="5345083"/>
            <a:ext cx="5498771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Résultats du satellite </a:t>
            </a:r>
            <a:r>
              <a:rPr lang="fr-FR" dirty="0" err="1" smtClean="0">
                <a:solidFill>
                  <a:srgbClr val="FFFFFF"/>
                </a:solidFill>
              </a:rPr>
              <a:t>planck</a:t>
            </a:r>
            <a:r>
              <a:rPr lang="fr-FR" dirty="0" smtClean="0">
                <a:solidFill>
                  <a:srgbClr val="FFFFFF"/>
                </a:solidFill>
              </a:rPr>
              <a:t> combinés à d’autres résultats</a:t>
            </a:r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7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298215" y="791823"/>
            <a:ext cx="6981398" cy="5262979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z="2400" dirty="0" smtClean="0">
                <a:solidFill>
                  <a:schemeClr val="bg1"/>
                </a:solidFill>
              </a:rPr>
              <a:t>La singulière histoire du neutrino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 La détection des neutrinos</a:t>
            </a:r>
          </a:p>
          <a:p>
            <a:pPr marL="285750" indent="-285750">
              <a:buFont typeface="Wingdings" charset="2"/>
              <a:buChar char="Ø"/>
            </a:pPr>
            <a:endParaRPr lang="fr-FR" sz="2400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Les propriétés des neutrinos</a:t>
            </a:r>
          </a:p>
          <a:p>
            <a:pPr marL="285750" indent="-285750">
              <a:buFont typeface="Wingdings" charset="2"/>
              <a:buChar char="Ø"/>
            </a:pPr>
            <a:endParaRPr lang="fr-FR" sz="2400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Derniers résultats</a:t>
            </a:r>
            <a:endParaRPr lang="fr-FR" sz="2400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 Un passe-muraille pour étudier le cœur des étoiles</a:t>
            </a:r>
          </a:p>
          <a:p>
            <a:pPr marL="285750" indent="-285750">
              <a:buFont typeface="Wingdings" charset="2"/>
              <a:buChar char="Ø"/>
            </a:pPr>
            <a:endParaRPr lang="fr-FR" sz="2400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Sonder la terre avec les neutrinos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fr-FR" sz="2400" dirty="0" smtClean="0">
                <a:solidFill>
                  <a:schemeClr val="bg1"/>
                </a:solidFill>
              </a:rPr>
              <a:t>Des neutrinos ….. à la datation des vins de Bordeaux</a:t>
            </a:r>
            <a:endParaRPr lang="fr-FR" sz="2400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5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6302" y="2843630"/>
            <a:ext cx="6405820" cy="76944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Les </a:t>
            </a:r>
            <a:r>
              <a:rPr lang="fr-FR" sz="4400" dirty="0" smtClean="0">
                <a:solidFill>
                  <a:srgbClr val="FFFFFF"/>
                </a:solidFill>
              </a:rPr>
              <a:t>oscillations de neutrino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08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D:\Presentations\grand public\modane-2008\images\sole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62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2174875" y="184150"/>
            <a:ext cx="4413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600" b="1">
                <a:solidFill>
                  <a:srgbClr val="FFFF00"/>
                </a:solidFill>
              </a:rPr>
              <a:t>Une usine à neutrinos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411412" y="5978525"/>
            <a:ext cx="4352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600" b="1" dirty="0">
                <a:solidFill>
                  <a:srgbClr val="FFFFFF"/>
                </a:solidFill>
              </a:rPr>
              <a:t>4p </a:t>
            </a:r>
            <a:r>
              <a:rPr lang="fr-FR" sz="3600" b="1" dirty="0">
                <a:solidFill>
                  <a:srgbClr val="FFFFFF"/>
                </a:solidFill>
                <a:sym typeface="Wingdings" charset="0"/>
              </a:rPr>
              <a:t> </a:t>
            </a:r>
            <a:r>
              <a:rPr lang="fr-FR" sz="3600" b="1" baseline="30000" dirty="0">
                <a:solidFill>
                  <a:srgbClr val="FFFFFF"/>
                </a:solidFill>
                <a:sym typeface="Wingdings" charset="0"/>
              </a:rPr>
              <a:t>4</a:t>
            </a:r>
            <a:r>
              <a:rPr lang="fr-FR" sz="3600" b="1" dirty="0">
                <a:solidFill>
                  <a:srgbClr val="FFFFFF"/>
                </a:solidFill>
                <a:sym typeface="Wingdings" charset="0"/>
              </a:rPr>
              <a:t>He + 2 e</a:t>
            </a:r>
            <a:r>
              <a:rPr lang="fr-FR" sz="3600" b="1" baseline="30000" dirty="0">
                <a:solidFill>
                  <a:srgbClr val="FFFFFF"/>
                </a:solidFill>
                <a:sym typeface="Wingdings" charset="0"/>
              </a:rPr>
              <a:t>+</a:t>
            </a:r>
            <a:r>
              <a:rPr lang="fr-FR" sz="3600" b="1" dirty="0">
                <a:solidFill>
                  <a:srgbClr val="FFFFFF"/>
                </a:solidFill>
                <a:sym typeface="Wingdings" charset="0"/>
              </a:rPr>
              <a:t> + 2</a:t>
            </a:r>
            <a:r>
              <a:rPr lang="fr-FR" sz="3600" b="1" dirty="0">
                <a:solidFill>
                  <a:srgbClr val="FFFFFF"/>
                </a:solidFill>
                <a:latin typeface="Symbol" charset="0"/>
                <a:sym typeface="Wingdings" charset="0"/>
              </a:rPr>
              <a:t>n</a:t>
            </a:r>
            <a:r>
              <a:rPr lang="fr-FR" sz="3600" b="1" baseline="-25000" dirty="0">
                <a:solidFill>
                  <a:srgbClr val="FFFFFF"/>
                </a:solidFill>
                <a:sym typeface="Wingdings" charset="0"/>
              </a:rPr>
              <a:t>e</a:t>
            </a:r>
            <a:endParaRPr lang="fr-FR" sz="3600" b="1" baseline="-25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335" y="210770"/>
            <a:ext cx="4445000" cy="31115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494" y="3605166"/>
            <a:ext cx="4143875" cy="306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1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624988" y="85352"/>
            <a:ext cx="5774137" cy="58477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L</a:t>
            </a:r>
            <a:r>
              <a:rPr lang="ja-JP" altLang="fr-FR" sz="3200" b="1" dirty="0" smtClean="0">
                <a:solidFill>
                  <a:srgbClr val="FFFFFF"/>
                </a:solidFill>
                <a:latin typeface="Arial"/>
                <a:ea typeface="ＭＳ Ｐゴシック" charset="0"/>
              </a:rPr>
              <a:t>’</a:t>
            </a:r>
            <a:r>
              <a:rPr lang="fr-FR" sz="32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énigme des neutrinos solaires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7810752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1968: </a:t>
            </a:r>
            <a:r>
              <a:rPr lang="fr-FR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1ère expérience radiochimique      </a:t>
            </a:r>
            <a:r>
              <a:rPr lang="fr-FR" sz="2400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n</a:t>
            </a:r>
            <a:r>
              <a:rPr lang="fr-FR" sz="2400" baseline="-250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fr-FR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 +</a:t>
            </a:r>
            <a:r>
              <a:rPr lang="fr-FR" sz="2400" baseline="300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37</a:t>
            </a:r>
            <a:r>
              <a:rPr lang="fr-FR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Cl </a:t>
            </a:r>
            <a:r>
              <a:rPr lang="fr-FR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  <a:sym typeface="Wingdings" charset="0"/>
              </a:rPr>
              <a:t>  </a:t>
            </a:r>
            <a:r>
              <a:rPr lang="fr-FR" sz="2400" baseline="300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  <a:sym typeface="Wingdings" charset="0"/>
              </a:rPr>
              <a:t>37</a:t>
            </a:r>
            <a:r>
              <a:rPr lang="fr-FR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  <a:sym typeface="Wingdings" charset="0"/>
              </a:rPr>
              <a:t>Ar + e</a:t>
            </a:r>
            <a:r>
              <a:rPr lang="fr-FR" sz="2400" baseline="300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  <a:sym typeface="Wingdings" charset="0"/>
              </a:rPr>
              <a:t>-</a:t>
            </a:r>
            <a:endParaRPr lang="fr-FR" sz="2400" baseline="30000" dirty="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3796" name="Picture 4" descr="D:\sab\images\chlorine-neutrin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2978150" cy="293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989177" y="5119434"/>
            <a:ext cx="5057695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rgbClr val="FF6E33"/>
                </a:solidFill>
                <a:latin typeface="Times New Roman" charset="0"/>
                <a:ea typeface="ＭＳ Ｐゴシック" charset="0"/>
              </a:rPr>
              <a:t>Il manque la moitié des neutrinos !!!!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89342" y="6019800"/>
            <a:ext cx="8816536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Confirmé par d</a:t>
            </a:r>
            <a:r>
              <a:rPr lang="ja-JP" altLang="fr-FR" sz="2400" dirty="0" smtClean="0">
                <a:solidFill>
                  <a:srgbClr val="FFFF00"/>
                </a:solidFill>
                <a:latin typeface="Arial"/>
                <a:ea typeface="ＭＳ Ｐゴシック" charset="0"/>
              </a:rPr>
              <a:t>’</a:t>
            </a:r>
            <a:r>
              <a:rPr lang="fr-FR" sz="2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autres expériences radiochimiques dans les années 90</a:t>
            </a:r>
          </a:p>
        </p:txBody>
      </p:sp>
      <p:pic>
        <p:nvPicPr>
          <p:cNvPr id="33799" name="Picture 7" descr="D:\sab\images\bahcall-davi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23622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838200" y="4267200"/>
            <a:ext cx="1110901" cy="4001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R. Davis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400800" y="2667000"/>
            <a:ext cx="2454275" cy="822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Mine de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Homestake(USA)</a:t>
            </a:r>
          </a:p>
        </p:txBody>
      </p:sp>
    </p:spTree>
    <p:extLst>
      <p:ext uri="{BB962C8B-B14F-4D97-AF65-F5344CB8AC3E}">
        <p14:creationId xmlns:p14="http://schemas.microsoft.com/office/powerpoint/2010/main" val="404383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1524000" y="5257800"/>
            <a:ext cx="5585022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919032" y="4158010"/>
            <a:ext cx="3919538" cy="5191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000" b="1" dirty="0">
                <a:solidFill>
                  <a:schemeClr val="bg1"/>
                </a:solidFill>
              </a:rPr>
              <a:t>Neutrinos de « base »:</a:t>
            </a:r>
            <a:r>
              <a:rPr lang="fr-FR" sz="2000" dirty="0">
                <a:latin typeface="Symbol" charset="0"/>
              </a:rPr>
              <a:t> </a:t>
            </a:r>
            <a:r>
              <a:rPr lang="fr-FR" sz="2800" b="1" dirty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>
                <a:solidFill>
                  <a:srgbClr val="FF6E33"/>
                </a:solidFill>
              </a:rPr>
              <a:t>1</a:t>
            </a:r>
            <a:r>
              <a:rPr lang="fr-FR" sz="2800" b="1" dirty="0">
                <a:solidFill>
                  <a:srgbClr val="FF6E33"/>
                </a:solidFill>
              </a:rPr>
              <a:t>  </a:t>
            </a:r>
            <a:r>
              <a:rPr lang="fr-FR" sz="2800" b="1" dirty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>
                <a:solidFill>
                  <a:srgbClr val="FF6E33"/>
                </a:solidFill>
              </a:rPr>
              <a:t>2</a:t>
            </a:r>
            <a:r>
              <a:rPr lang="fr-FR" sz="2800" b="1" dirty="0">
                <a:solidFill>
                  <a:srgbClr val="FF6E33"/>
                </a:solidFill>
              </a:rPr>
              <a:t>  </a:t>
            </a:r>
            <a:r>
              <a:rPr lang="fr-FR" sz="2800" b="1" dirty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>
                <a:solidFill>
                  <a:srgbClr val="FF6E33"/>
                </a:solidFill>
              </a:rPr>
              <a:t>3</a:t>
            </a: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5181599" y="3962400"/>
            <a:ext cx="2722247" cy="5238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fr-FR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ymbol" charset="0"/>
              </a:rPr>
              <a:t>n</a:t>
            </a:r>
            <a:r>
              <a:rPr lang="fr-FR" sz="2400" b="1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</a:t>
            </a:r>
            <a:r>
              <a:rPr lang="fr-FR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=  </a:t>
            </a:r>
            <a:r>
              <a:rPr lang="fr-FR" sz="2000" dirty="0" smtClean="0">
                <a:solidFill>
                  <a:srgbClr val="FF6E33"/>
                </a:solidFill>
              </a:rPr>
              <a:t> </a:t>
            </a:r>
            <a:r>
              <a:rPr lang="fr-FR" sz="2800" b="1" dirty="0" smtClean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 smtClean="0">
                <a:solidFill>
                  <a:srgbClr val="FF6E33"/>
                </a:solidFill>
              </a:rPr>
              <a:t>1</a:t>
            </a:r>
            <a:r>
              <a:rPr lang="fr-FR" sz="2000" dirty="0" smtClean="0">
                <a:solidFill>
                  <a:srgbClr val="FF6E33"/>
                </a:solidFill>
              </a:rPr>
              <a:t>cos</a:t>
            </a:r>
            <a:r>
              <a:rPr lang="fr-FR" sz="2000" dirty="0" smtClean="0">
                <a:solidFill>
                  <a:srgbClr val="FF6E33"/>
                </a:solidFill>
                <a:latin typeface="Symbol" charset="0"/>
              </a:rPr>
              <a:t>q</a:t>
            </a:r>
            <a:r>
              <a:rPr lang="fr-FR" sz="2000" dirty="0" smtClean="0">
                <a:solidFill>
                  <a:srgbClr val="FF6E33"/>
                </a:solidFill>
              </a:rPr>
              <a:t> + </a:t>
            </a:r>
            <a:r>
              <a:rPr lang="fr-FR" sz="2800" b="1" dirty="0" smtClean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 smtClean="0">
                <a:solidFill>
                  <a:srgbClr val="FF6E33"/>
                </a:solidFill>
              </a:rPr>
              <a:t>2</a:t>
            </a:r>
            <a:r>
              <a:rPr lang="fr-FR" sz="2000" b="1" dirty="0" smtClean="0">
                <a:solidFill>
                  <a:srgbClr val="FF6E33"/>
                </a:solidFill>
              </a:rPr>
              <a:t>s</a:t>
            </a:r>
            <a:r>
              <a:rPr lang="fr-FR" sz="2000" dirty="0" smtClean="0">
                <a:solidFill>
                  <a:srgbClr val="FF6E33"/>
                </a:solidFill>
              </a:rPr>
              <a:t>in</a:t>
            </a:r>
            <a:r>
              <a:rPr lang="fr-FR" sz="2000" dirty="0" smtClean="0">
                <a:solidFill>
                  <a:srgbClr val="FF6E33"/>
                </a:solidFill>
                <a:latin typeface="Symbol" charset="0"/>
              </a:rPr>
              <a:t>q</a:t>
            </a:r>
            <a:endParaRPr lang="fr-FR" sz="2400" b="1" baseline="-25000" dirty="0">
              <a:solidFill>
                <a:srgbClr val="FF6E33"/>
              </a:solidFill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5181599" y="4495800"/>
            <a:ext cx="2722247" cy="5238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fr-FR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ymbol" charset="0"/>
              </a:rPr>
              <a:t>n</a:t>
            </a:r>
            <a:r>
              <a:rPr lang="fr-FR" sz="2400" b="1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ymbol" charset="0"/>
              </a:rPr>
              <a:t>m</a:t>
            </a:r>
            <a:r>
              <a:rPr lang="fr-FR" sz="2000" dirty="0" smtClean="0">
                <a:solidFill>
                  <a:srgbClr val="ADADEB"/>
                </a:solidFill>
              </a:rPr>
              <a:t>=</a:t>
            </a:r>
            <a:r>
              <a:rPr lang="fr-FR" sz="2000" dirty="0" smtClean="0">
                <a:solidFill>
                  <a:srgbClr val="FF6E33"/>
                </a:solidFill>
              </a:rPr>
              <a:t> - </a:t>
            </a:r>
            <a:r>
              <a:rPr lang="fr-FR" sz="2800" b="1" dirty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>
                <a:solidFill>
                  <a:srgbClr val="FF6E33"/>
                </a:solidFill>
              </a:rPr>
              <a:t>1</a:t>
            </a:r>
            <a:r>
              <a:rPr lang="fr-FR" sz="2000" dirty="0" smtClean="0">
                <a:solidFill>
                  <a:srgbClr val="FF6E33"/>
                </a:solidFill>
              </a:rPr>
              <a:t>cos</a:t>
            </a:r>
            <a:r>
              <a:rPr lang="fr-FR" sz="2000" dirty="0" smtClean="0">
                <a:solidFill>
                  <a:srgbClr val="FF6E33"/>
                </a:solidFill>
                <a:latin typeface="Symbol" charset="0"/>
              </a:rPr>
              <a:t>q</a:t>
            </a:r>
            <a:r>
              <a:rPr lang="fr-FR" sz="2000" dirty="0" smtClean="0">
                <a:solidFill>
                  <a:srgbClr val="FF6E33"/>
                </a:solidFill>
              </a:rPr>
              <a:t> + </a:t>
            </a:r>
            <a:r>
              <a:rPr lang="fr-FR" sz="2800" b="1" dirty="0" smtClean="0">
                <a:solidFill>
                  <a:srgbClr val="FF6E33"/>
                </a:solidFill>
                <a:latin typeface="Symbol" charset="0"/>
              </a:rPr>
              <a:t>n</a:t>
            </a:r>
            <a:r>
              <a:rPr lang="fr-FR" sz="2800" b="1" baseline="-25000" dirty="0" smtClean="0">
                <a:solidFill>
                  <a:srgbClr val="FF6E33"/>
                </a:solidFill>
                <a:latin typeface="Symbol" charset="0"/>
              </a:rPr>
              <a:t>2</a:t>
            </a:r>
            <a:r>
              <a:rPr lang="fr-FR" sz="2000" dirty="0" smtClean="0">
                <a:solidFill>
                  <a:srgbClr val="FF6E33"/>
                </a:solidFill>
              </a:rPr>
              <a:t>sin</a:t>
            </a:r>
            <a:r>
              <a:rPr lang="fr-FR" sz="2000" dirty="0" smtClean="0">
                <a:solidFill>
                  <a:srgbClr val="FF6E33"/>
                </a:solidFill>
                <a:latin typeface="Symbol" charset="0"/>
              </a:rPr>
              <a:t>q</a:t>
            </a:r>
            <a:endParaRPr lang="fr-FR" sz="2400" b="1" baseline="-25000" dirty="0">
              <a:solidFill>
                <a:srgbClr val="FF6E33"/>
              </a:solidFill>
            </a:endParaRPr>
          </a:p>
        </p:txBody>
      </p:sp>
      <p:grpSp>
        <p:nvGrpSpPr>
          <p:cNvPr id="115718" name="Group 6"/>
          <p:cNvGrpSpPr>
            <a:grpSpLocks/>
          </p:cNvGrpSpPr>
          <p:nvPr/>
        </p:nvGrpSpPr>
        <p:grpSpPr bwMode="auto">
          <a:xfrm>
            <a:off x="2506663" y="1905000"/>
            <a:ext cx="6561137" cy="1484313"/>
            <a:chOff x="410" y="337"/>
            <a:chExt cx="3540" cy="1247"/>
          </a:xfrm>
        </p:grpSpPr>
        <p:sp>
          <p:nvSpPr>
            <p:cNvPr id="115719" name="Freeform 7"/>
            <p:cNvSpPr>
              <a:spLocks/>
            </p:cNvSpPr>
            <p:nvPr/>
          </p:nvSpPr>
          <p:spPr bwMode="auto">
            <a:xfrm>
              <a:off x="579" y="384"/>
              <a:ext cx="649" cy="769"/>
            </a:xfrm>
            <a:custGeom>
              <a:avLst/>
              <a:gdLst>
                <a:gd name="T0" fmla="*/ 344 w 649"/>
                <a:gd name="T1" fmla="*/ 154 h 769"/>
                <a:gd name="T2" fmla="*/ 292 w 649"/>
                <a:gd name="T3" fmla="*/ 67 h 769"/>
                <a:gd name="T4" fmla="*/ 256 w 649"/>
                <a:gd name="T5" fmla="*/ 227 h 769"/>
                <a:gd name="T6" fmla="*/ 135 w 649"/>
                <a:gd name="T7" fmla="*/ 129 h 769"/>
                <a:gd name="T8" fmla="*/ 161 w 649"/>
                <a:gd name="T9" fmla="*/ 278 h 769"/>
                <a:gd name="T10" fmla="*/ 35 w 649"/>
                <a:gd name="T11" fmla="*/ 294 h 769"/>
                <a:gd name="T12" fmla="*/ 118 w 649"/>
                <a:gd name="T13" fmla="*/ 412 h 769"/>
                <a:gd name="T14" fmla="*/ 0 w 649"/>
                <a:gd name="T15" fmla="*/ 458 h 769"/>
                <a:gd name="T16" fmla="*/ 100 w 649"/>
                <a:gd name="T17" fmla="*/ 546 h 769"/>
                <a:gd name="T18" fmla="*/ 39 w 649"/>
                <a:gd name="T19" fmla="*/ 634 h 769"/>
                <a:gd name="T20" fmla="*/ 144 w 649"/>
                <a:gd name="T21" fmla="*/ 649 h 769"/>
                <a:gd name="T22" fmla="*/ 148 w 649"/>
                <a:gd name="T23" fmla="*/ 768 h 769"/>
                <a:gd name="T24" fmla="*/ 226 w 649"/>
                <a:gd name="T25" fmla="*/ 644 h 769"/>
                <a:gd name="T26" fmla="*/ 261 w 649"/>
                <a:gd name="T27" fmla="*/ 701 h 769"/>
                <a:gd name="T28" fmla="*/ 296 w 649"/>
                <a:gd name="T29" fmla="*/ 618 h 769"/>
                <a:gd name="T30" fmla="*/ 348 w 649"/>
                <a:gd name="T31" fmla="*/ 670 h 769"/>
                <a:gd name="T32" fmla="*/ 365 w 649"/>
                <a:gd name="T33" fmla="*/ 567 h 769"/>
                <a:gd name="T34" fmla="*/ 448 w 649"/>
                <a:gd name="T35" fmla="*/ 618 h 769"/>
                <a:gd name="T36" fmla="*/ 439 w 649"/>
                <a:gd name="T37" fmla="*/ 510 h 769"/>
                <a:gd name="T38" fmla="*/ 566 w 649"/>
                <a:gd name="T39" fmla="*/ 556 h 769"/>
                <a:gd name="T40" fmla="*/ 491 w 649"/>
                <a:gd name="T41" fmla="*/ 438 h 769"/>
                <a:gd name="T42" fmla="*/ 548 w 649"/>
                <a:gd name="T43" fmla="*/ 401 h 769"/>
                <a:gd name="T44" fmla="*/ 510 w 649"/>
                <a:gd name="T45" fmla="*/ 334 h 769"/>
                <a:gd name="T46" fmla="*/ 648 w 649"/>
                <a:gd name="T47" fmla="*/ 236 h 769"/>
                <a:gd name="T48" fmla="*/ 491 w 649"/>
                <a:gd name="T49" fmla="*/ 232 h 769"/>
                <a:gd name="T50" fmla="*/ 540 w 649"/>
                <a:gd name="T51" fmla="*/ 113 h 769"/>
                <a:gd name="T52" fmla="*/ 436 w 649"/>
                <a:gd name="T53" fmla="*/ 205 h 769"/>
                <a:gd name="T54" fmla="*/ 444 w 649"/>
                <a:gd name="T55" fmla="*/ 0 h 769"/>
                <a:gd name="T56" fmla="*/ 344 w 649"/>
                <a:gd name="T57" fmla="*/ 15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9" h="769">
                  <a:moveTo>
                    <a:pt x="344" y="154"/>
                  </a:moveTo>
                  <a:lnTo>
                    <a:pt x="292" y="67"/>
                  </a:lnTo>
                  <a:lnTo>
                    <a:pt x="256" y="227"/>
                  </a:lnTo>
                  <a:lnTo>
                    <a:pt x="135" y="129"/>
                  </a:lnTo>
                  <a:lnTo>
                    <a:pt x="161" y="278"/>
                  </a:lnTo>
                  <a:lnTo>
                    <a:pt x="35" y="294"/>
                  </a:lnTo>
                  <a:lnTo>
                    <a:pt x="118" y="412"/>
                  </a:lnTo>
                  <a:lnTo>
                    <a:pt x="0" y="458"/>
                  </a:lnTo>
                  <a:lnTo>
                    <a:pt x="100" y="546"/>
                  </a:lnTo>
                  <a:lnTo>
                    <a:pt x="39" y="634"/>
                  </a:lnTo>
                  <a:lnTo>
                    <a:pt x="144" y="649"/>
                  </a:lnTo>
                  <a:lnTo>
                    <a:pt x="148" y="768"/>
                  </a:lnTo>
                  <a:lnTo>
                    <a:pt x="226" y="644"/>
                  </a:lnTo>
                  <a:lnTo>
                    <a:pt x="261" y="701"/>
                  </a:lnTo>
                  <a:lnTo>
                    <a:pt x="296" y="618"/>
                  </a:lnTo>
                  <a:lnTo>
                    <a:pt x="348" y="670"/>
                  </a:lnTo>
                  <a:lnTo>
                    <a:pt x="365" y="567"/>
                  </a:lnTo>
                  <a:lnTo>
                    <a:pt x="448" y="618"/>
                  </a:lnTo>
                  <a:lnTo>
                    <a:pt x="439" y="510"/>
                  </a:lnTo>
                  <a:lnTo>
                    <a:pt x="566" y="556"/>
                  </a:lnTo>
                  <a:lnTo>
                    <a:pt x="491" y="438"/>
                  </a:lnTo>
                  <a:lnTo>
                    <a:pt x="548" y="401"/>
                  </a:lnTo>
                  <a:lnTo>
                    <a:pt x="510" y="334"/>
                  </a:lnTo>
                  <a:lnTo>
                    <a:pt x="648" y="236"/>
                  </a:lnTo>
                  <a:lnTo>
                    <a:pt x="491" y="232"/>
                  </a:lnTo>
                  <a:lnTo>
                    <a:pt x="540" y="113"/>
                  </a:lnTo>
                  <a:lnTo>
                    <a:pt x="436" y="205"/>
                  </a:lnTo>
                  <a:lnTo>
                    <a:pt x="444" y="0"/>
                  </a:lnTo>
                  <a:lnTo>
                    <a:pt x="344" y="154"/>
                  </a:lnTo>
                </a:path>
              </a:pathLst>
            </a:custGeom>
            <a:solidFill>
              <a:srgbClr val="FFFF66"/>
            </a:solidFill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5720" name="Rectangle 8"/>
            <p:cNvSpPr>
              <a:spLocks noChangeArrowheads="1"/>
            </p:cNvSpPr>
            <p:nvPr/>
          </p:nvSpPr>
          <p:spPr bwMode="auto">
            <a:xfrm>
              <a:off x="723" y="602"/>
              <a:ext cx="257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fr-FR" sz="2400" b="1" dirty="0">
                  <a:solidFill>
                    <a:schemeClr val="accent2"/>
                  </a:solidFill>
                  <a:latin typeface="Symbol" charset="0"/>
                </a:rPr>
                <a:t>n</a:t>
              </a:r>
              <a:r>
                <a:rPr lang="fr-FR" sz="3600" b="1" baseline="-25000" dirty="0">
                  <a:solidFill>
                    <a:schemeClr val="accent2"/>
                  </a:solidFill>
                </a:rPr>
                <a:t>e</a:t>
              </a:r>
            </a:p>
          </p:txBody>
        </p:sp>
        <p:sp>
          <p:nvSpPr>
            <p:cNvPr id="115721" name="AutoShape 9"/>
            <p:cNvSpPr>
              <a:spLocks noChangeArrowheads="1"/>
            </p:cNvSpPr>
            <p:nvPr/>
          </p:nvSpPr>
          <p:spPr bwMode="auto">
            <a:xfrm>
              <a:off x="3124" y="337"/>
              <a:ext cx="766" cy="826"/>
            </a:xfrm>
            <a:prstGeom prst="cube">
              <a:avLst>
                <a:gd name="adj" fmla="val 24991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10" y="1200"/>
              <a:ext cx="597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fr-FR" sz="2400"/>
                <a:t>Source </a:t>
              </a:r>
            </a:p>
          </p:txBody>
        </p:sp>
        <p:sp>
          <p:nvSpPr>
            <p:cNvPr id="115723" name="Line 11"/>
            <p:cNvSpPr>
              <a:spLocks noChangeShapeType="1"/>
            </p:cNvSpPr>
            <p:nvPr/>
          </p:nvSpPr>
          <p:spPr bwMode="auto">
            <a:xfrm>
              <a:off x="964" y="720"/>
              <a:ext cx="2435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dashDot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5724" name="Rectangle 12"/>
            <p:cNvSpPr>
              <a:spLocks noChangeArrowheads="1"/>
            </p:cNvSpPr>
            <p:nvPr/>
          </p:nvSpPr>
          <p:spPr bwMode="auto">
            <a:xfrm>
              <a:off x="3322" y="680"/>
              <a:ext cx="280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fr-FR" sz="2400" b="1" dirty="0">
                  <a:solidFill>
                    <a:srgbClr val="CC0000"/>
                  </a:solidFill>
                  <a:latin typeface="Symbol" charset="0"/>
                </a:rPr>
                <a:t>n</a:t>
              </a:r>
              <a:r>
                <a:rPr lang="fr-FR" sz="3600" b="1" baseline="-25000" dirty="0">
                  <a:solidFill>
                    <a:srgbClr val="CC0000"/>
                  </a:solidFill>
                  <a:latin typeface="Symbol" charset="0"/>
                </a:rPr>
                <a:t>m</a:t>
              </a:r>
            </a:p>
          </p:txBody>
        </p:sp>
        <p:sp>
          <p:nvSpPr>
            <p:cNvPr id="115725" name="Rectangle 13"/>
            <p:cNvSpPr>
              <a:spLocks noChangeArrowheads="1"/>
            </p:cNvSpPr>
            <p:nvPr/>
          </p:nvSpPr>
          <p:spPr bwMode="auto">
            <a:xfrm>
              <a:off x="3171" y="1200"/>
              <a:ext cx="779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fr-FR" sz="2400">
                  <a:solidFill>
                    <a:schemeClr val="tx2"/>
                  </a:solidFill>
                </a:rPr>
                <a:t>Détecteur </a:t>
              </a:r>
            </a:p>
          </p:txBody>
        </p:sp>
        <p:sp>
          <p:nvSpPr>
            <p:cNvPr id="115726" name="Line 14"/>
            <p:cNvSpPr>
              <a:spLocks noChangeShapeType="1"/>
            </p:cNvSpPr>
            <p:nvPr/>
          </p:nvSpPr>
          <p:spPr bwMode="auto">
            <a:xfrm>
              <a:off x="1108" y="1056"/>
              <a:ext cx="2015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5727" name="Rectangle 15"/>
            <p:cNvSpPr>
              <a:spLocks noChangeArrowheads="1"/>
            </p:cNvSpPr>
            <p:nvPr/>
          </p:nvSpPr>
          <p:spPr bwMode="auto">
            <a:xfrm>
              <a:off x="1923" y="960"/>
              <a:ext cx="432" cy="192"/>
            </a:xfrm>
            <a:prstGeom prst="rect">
              <a:avLst/>
            </a:prstGeom>
            <a:solidFill>
              <a:srgbClr val="FF6E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L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15729" name="Rectangle 17"/>
          <p:cNvSpPr>
            <a:spLocks noChangeArrowheads="1"/>
          </p:cNvSpPr>
          <p:nvPr/>
        </p:nvSpPr>
        <p:spPr bwMode="auto">
          <a:xfrm>
            <a:off x="1754188" y="5626100"/>
            <a:ext cx="162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fr-FR" sz="2400">
                <a:solidFill>
                  <a:schemeClr val="bg1"/>
                </a:solidFill>
              </a:rPr>
              <a:t>P</a:t>
            </a:r>
            <a:r>
              <a:rPr lang="fr-FR" sz="2400" b="1" baseline="-25000">
                <a:solidFill>
                  <a:schemeClr val="bg1"/>
                </a:solidFill>
                <a:latin typeface="Symbol" charset="0"/>
              </a:rPr>
              <a:t>n</a:t>
            </a:r>
            <a:r>
              <a:rPr lang="fr-FR" sz="2400" b="1" baseline="-50000">
                <a:solidFill>
                  <a:schemeClr val="bg1"/>
                </a:solidFill>
              </a:rPr>
              <a:t>e</a:t>
            </a:r>
            <a:r>
              <a:rPr lang="fr-FR" sz="2400" baseline="-25000"/>
              <a:t>    </a:t>
            </a:r>
            <a:r>
              <a:rPr lang="fr-FR" sz="2400" b="1" baseline="-25000">
                <a:solidFill>
                  <a:schemeClr val="bg1"/>
                </a:solidFill>
                <a:latin typeface="Symbol" charset="0"/>
              </a:rPr>
              <a:t>n</a:t>
            </a:r>
            <a:r>
              <a:rPr lang="fr-FR" sz="2400" b="1" baseline="-50000">
                <a:solidFill>
                  <a:schemeClr val="bg1"/>
                </a:solidFill>
                <a:latin typeface="Symbol" charset="0"/>
              </a:rPr>
              <a:t>m</a:t>
            </a:r>
            <a:r>
              <a:rPr lang="fr-FR" sz="2400" baseline="-50000">
                <a:solidFill>
                  <a:schemeClr val="bg1"/>
                </a:solidFill>
                <a:latin typeface="Symbol" charset="0"/>
              </a:rPr>
              <a:t> </a:t>
            </a:r>
            <a:r>
              <a:rPr lang="fr-FR" sz="2400">
                <a:solidFill>
                  <a:schemeClr val="bg1"/>
                </a:solidFill>
                <a:latin typeface="Symbol" charset="0"/>
              </a:rPr>
              <a:t>=  </a:t>
            </a:r>
          </a:p>
        </p:txBody>
      </p:sp>
      <p:sp>
        <p:nvSpPr>
          <p:cNvPr id="115730" name="Rectangle 18"/>
          <p:cNvSpPr>
            <a:spLocks noChangeArrowheads="1"/>
          </p:cNvSpPr>
          <p:nvPr/>
        </p:nvSpPr>
        <p:spPr bwMode="auto">
          <a:xfrm>
            <a:off x="4719638" y="5486400"/>
            <a:ext cx="185307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chemeClr val="bg1"/>
                </a:solidFill>
                <a:latin typeface="Symbol" charset="0"/>
              </a:rPr>
              <a:t>1,27</a:t>
            </a:r>
            <a:r>
              <a:rPr lang="fr-FR" sz="2400" dirty="0">
                <a:solidFill>
                  <a:srgbClr val="990099"/>
                </a:solidFill>
                <a:latin typeface="Symbol" charset="0"/>
              </a:rPr>
              <a:t>. </a:t>
            </a:r>
            <a:r>
              <a:rPr lang="fr-FR" sz="2400" dirty="0">
                <a:solidFill>
                  <a:srgbClr val="FF6600"/>
                </a:solidFill>
                <a:latin typeface="Symbol" charset="0"/>
              </a:rPr>
              <a:t>D</a:t>
            </a:r>
            <a:r>
              <a:rPr lang="fr-FR" sz="2400" dirty="0">
                <a:solidFill>
                  <a:srgbClr val="FF6600"/>
                </a:solidFill>
              </a:rPr>
              <a:t>m</a:t>
            </a:r>
            <a:r>
              <a:rPr lang="fr-FR" sz="2400" baseline="-25000" dirty="0">
                <a:solidFill>
                  <a:srgbClr val="FF6600"/>
                </a:solidFill>
              </a:rPr>
              <a:t>12</a:t>
            </a:r>
            <a:r>
              <a:rPr lang="fr-FR" sz="2400" dirty="0">
                <a:solidFill>
                  <a:srgbClr val="990099"/>
                </a:solidFill>
              </a:rPr>
              <a:t> .</a:t>
            </a:r>
            <a:r>
              <a:rPr lang="fr-FR" sz="2400" dirty="0">
                <a:solidFill>
                  <a:srgbClr val="FFFFFF"/>
                </a:solidFill>
              </a:rPr>
              <a:t>L</a:t>
            </a:r>
          </a:p>
        </p:txBody>
      </p:sp>
      <p:sp>
        <p:nvSpPr>
          <p:cNvPr id="115731" name="Rectangle 19"/>
          <p:cNvSpPr>
            <a:spLocks noChangeArrowheads="1"/>
          </p:cNvSpPr>
          <p:nvPr/>
        </p:nvSpPr>
        <p:spPr bwMode="auto">
          <a:xfrm>
            <a:off x="5810250" y="5410200"/>
            <a:ext cx="28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1600" dirty="0">
                <a:solidFill>
                  <a:srgbClr val="FF6600"/>
                </a:solidFill>
              </a:rPr>
              <a:t>2</a:t>
            </a:r>
          </a:p>
        </p:txBody>
      </p:sp>
      <p:sp>
        <p:nvSpPr>
          <p:cNvPr id="115732" name="Line 20"/>
          <p:cNvSpPr>
            <a:spLocks noChangeShapeType="1"/>
          </p:cNvSpPr>
          <p:nvPr/>
        </p:nvSpPr>
        <p:spPr bwMode="auto">
          <a:xfrm>
            <a:off x="4572000" y="5943600"/>
            <a:ext cx="2233613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5733" name="Rectangle 21"/>
          <p:cNvSpPr>
            <a:spLocks noChangeArrowheads="1"/>
          </p:cNvSpPr>
          <p:nvPr/>
        </p:nvSpPr>
        <p:spPr bwMode="auto">
          <a:xfrm>
            <a:off x="5543550" y="5943600"/>
            <a:ext cx="48090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dirty="0">
                <a:solidFill>
                  <a:srgbClr val="FFFFFF"/>
                </a:solidFill>
              </a:rPr>
              <a:t>E</a:t>
            </a:r>
            <a:r>
              <a:rPr lang="fr-FR" sz="2400" baseline="-25000" dirty="0">
                <a:solidFill>
                  <a:srgbClr val="FFFFFF"/>
                </a:solidFill>
                <a:latin typeface="Symbol" charset="0"/>
              </a:rPr>
              <a:t>n</a:t>
            </a:r>
          </a:p>
        </p:txBody>
      </p:sp>
      <p:sp>
        <p:nvSpPr>
          <p:cNvPr id="115734" name="Line 22"/>
          <p:cNvSpPr>
            <a:spLocks noChangeShapeType="1"/>
          </p:cNvSpPr>
          <p:nvPr/>
        </p:nvSpPr>
        <p:spPr bwMode="auto">
          <a:xfrm>
            <a:off x="2286000" y="6019800"/>
            <a:ext cx="201613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3048000" y="5638800"/>
            <a:ext cx="1612170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fr-FR" sz="2400" b="1" dirty="0">
                <a:solidFill>
                  <a:schemeClr val="bg1"/>
                </a:solidFill>
              </a:rPr>
              <a:t>sin</a:t>
            </a:r>
            <a:r>
              <a:rPr lang="fr-FR" sz="2400" b="1" baseline="30000" dirty="0">
                <a:solidFill>
                  <a:schemeClr val="bg1"/>
                </a:solidFill>
              </a:rPr>
              <a:t>2</a:t>
            </a:r>
            <a:r>
              <a:rPr lang="fr-FR" sz="2400" dirty="0"/>
              <a:t> </a:t>
            </a:r>
            <a:r>
              <a:rPr lang="fr-FR" sz="2400" b="1" dirty="0">
                <a:solidFill>
                  <a:srgbClr val="FF6600"/>
                </a:solidFill>
              </a:rPr>
              <a:t>2</a:t>
            </a:r>
            <a:r>
              <a:rPr lang="fr-FR" sz="2400" b="1" dirty="0">
                <a:solidFill>
                  <a:srgbClr val="FF6600"/>
                </a:solidFill>
                <a:latin typeface="Symbol" charset="0"/>
              </a:rPr>
              <a:t>q</a:t>
            </a:r>
            <a:r>
              <a:rPr lang="fr-FR" sz="2400" b="1" dirty="0">
                <a:solidFill>
                  <a:srgbClr val="990099"/>
                </a:solidFill>
                <a:latin typeface="Symbol" charset="0"/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sin</a:t>
            </a:r>
            <a:r>
              <a:rPr lang="fr-FR" sz="2400" b="1" baseline="30000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115736" name="Picture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2807" y="3679825"/>
            <a:ext cx="2355585" cy="8159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5737" name="Picture 25" descr="D:\sab\images\enigma_0404pontecorv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858963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2651125" y="574675"/>
            <a:ext cx="5494338" cy="822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FF0000"/>
                </a:solidFill>
              </a:rPr>
              <a:t>1957:</a:t>
            </a:r>
            <a:r>
              <a:rPr lang="fr-FR" sz="2400">
                <a:solidFill>
                  <a:srgbClr val="FFFF00"/>
                </a:solidFill>
              </a:rPr>
              <a:t> Bruno Pontecorvo prédit l</a:t>
            </a:r>
            <a:r>
              <a:rPr lang="ja-JP" altLang="fr-FR" sz="2400">
                <a:solidFill>
                  <a:srgbClr val="FFFF00"/>
                </a:solidFill>
                <a:latin typeface="Arial"/>
              </a:rPr>
              <a:t>’</a:t>
            </a:r>
            <a:r>
              <a:rPr lang="fr-FR" sz="2400">
                <a:solidFill>
                  <a:srgbClr val="FFFF00"/>
                </a:solidFill>
              </a:rPr>
              <a:t>oscillation</a:t>
            </a:r>
          </a:p>
          <a:p>
            <a:r>
              <a:rPr lang="fr-FR" sz="2400">
                <a:solidFill>
                  <a:srgbClr val="FFFF00"/>
                </a:solidFill>
              </a:rPr>
              <a:t>des neutrino</a:t>
            </a:r>
          </a:p>
        </p:txBody>
      </p:sp>
      <p:sp>
        <p:nvSpPr>
          <p:cNvPr id="2" name="Accolades 1"/>
          <p:cNvSpPr/>
          <p:nvPr/>
        </p:nvSpPr>
        <p:spPr>
          <a:xfrm>
            <a:off x="4572000" y="5486400"/>
            <a:ext cx="2233613" cy="919507"/>
          </a:xfrm>
          <a:prstGeom prst="bracePair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65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572000" y="771622"/>
            <a:ext cx="3811900" cy="2657378"/>
            <a:chOff x="4572000" y="771622"/>
            <a:chExt cx="3811900" cy="2657378"/>
          </a:xfrm>
        </p:grpSpPr>
        <p:pic>
          <p:nvPicPr>
            <p:cNvPr id="5" name="Picture 3" descr="D:\Presentations\grand public\sab 2009\images\IMB Detector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771622"/>
              <a:ext cx="3543171" cy="2657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6717057" y="2612023"/>
              <a:ext cx="1666843" cy="5847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 b="1" dirty="0">
                  <a:solidFill>
                    <a:schemeClr val="bg1"/>
                  </a:solidFill>
                </a:rPr>
                <a:t>IMB (USA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)</a:t>
              </a:r>
            </a:p>
            <a:p>
              <a:r>
                <a:rPr lang="fr-FR" sz="1600" b="1" dirty="0" smtClean="0">
                  <a:solidFill>
                    <a:schemeClr val="bg1"/>
                  </a:solidFill>
                </a:rPr>
                <a:t>10 </a:t>
              </a:r>
              <a:r>
                <a:rPr lang="fr-FR" sz="1600" b="1" dirty="0" err="1" smtClean="0">
                  <a:solidFill>
                    <a:schemeClr val="bg1"/>
                  </a:solidFill>
                </a:rPr>
                <a:t>ktonnes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 d’eau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 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744" y="1737066"/>
            <a:ext cx="2505500" cy="377334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77" y="3623738"/>
            <a:ext cx="2289608" cy="305281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853485" y="5644881"/>
            <a:ext cx="2114055" cy="64633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FFFF"/>
                </a:solidFill>
              </a:rPr>
              <a:t>Kamiokande</a:t>
            </a:r>
            <a:r>
              <a:rPr lang="fr-FR" dirty="0" smtClean="0">
                <a:solidFill>
                  <a:srgbClr val="FFFFFF"/>
                </a:solidFill>
              </a:rPr>
              <a:t> (Japon)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3 </a:t>
            </a:r>
            <a:r>
              <a:rPr lang="fr-FR" dirty="0" err="1" smtClean="0">
                <a:solidFill>
                  <a:srgbClr val="FFFFFF"/>
                </a:solidFill>
              </a:rPr>
              <a:t>ktonnes</a:t>
            </a:r>
            <a:r>
              <a:rPr lang="fr-FR" dirty="0" smtClean="0">
                <a:solidFill>
                  <a:srgbClr val="FFFFFF"/>
                </a:solidFill>
              </a:rPr>
              <a:t> d’eau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9744" y="5652245"/>
            <a:ext cx="1896185" cy="64633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FFFF"/>
                </a:solidFill>
              </a:rPr>
              <a:t>Taup</a:t>
            </a:r>
            <a:r>
              <a:rPr lang="fr-FR" dirty="0" smtClean="0">
                <a:solidFill>
                  <a:srgbClr val="FFFFFF"/>
                </a:solidFill>
              </a:rPr>
              <a:t> (France)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1000 tonnes de fer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18557" y="165059"/>
            <a:ext cx="6789038" cy="523220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1980: Recherche de la décroissance du proton</a:t>
            </a:r>
            <a:endParaRPr lang="fr-F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75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AuroreBoreal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2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 48" descr="une_protuberance_solaire_larg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26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2" descr="quasa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995" y="-27384"/>
            <a:ext cx="3293517" cy="250730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" name="Image 2" descr="catseye_hs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4656" y="2481447"/>
            <a:ext cx="3275856" cy="22436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Image 3" descr="image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725144"/>
            <a:ext cx="3275857" cy="261187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293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6" descr="crshower2_na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69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7032"/>
            <a:ext cx="323528" cy="31409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_BRA0746.gif"/>
          <p:cNvPicPr>
            <a:picLocks noChangeAspect="1"/>
          </p:cNvPicPr>
          <p:nvPr/>
        </p:nvPicPr>
        <p:blipFill>
          <a:blip r:embed="rId2" cstate="print"/>
          <a:srcRect r="22860" b="30449"/>
          <a:stretch>
            <a:fillRect/>
          </a:stretch>
        </p:blipFill>
        <p:spPr>
          <a:xfrm>
            <a:off x="1188640" y="2088232"/>
            <a:ext cx="7955360" cy="4769768"/>
          </a:xfrm>
          <a:prstGeom prst="rect">
            <a:avLst/>
          </a:prstGeom>
        </p:spPr>
      </p:pic>
      <p:pic>
        <p:nvPicPr>
          <p:cNvPr id="6" name="Picture 2" descr="aurore2"/>
          <p:cNvPicPr>
            <a:picLocks noChangeAspect="1" noChangeArrowheads="1"/>
          </p:cNvPicPr>
          <p:nvPr/>
        </p:nvPicPr>
        <p:blipFill>
          <a:blip r:embed="rId3" cstate="print"/>
          <a:srcRect t="46203"/>
          <a:stretch>
            <a:fillRect/>
          </a:stretch>
        </p:blipFill>
        <p:spPr bwMode="auto">
          <a:xfrm>
            <a:off x="0" y="0"/>
            <a:ext cx="9144000" cy="372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cosmic_ray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663" y="0"/>
            <a:ext cx="4502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4743450" y="1198493"/>
            <a:ext cx="4400550" cy="923330"/>
          </a:xfrm>
          <a:prstGeom prst="rect">
            <a:avLst/>
          </a:prstGeom>
          <a:solidFill>
            <a:schemeClr val="tx1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En surface: </a:t>
            </a:r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rgbClr val="FFFF00"/>
                </a:solidFill>
              </a:rPr>
              <a:t>10 </a:t>
            </a:r>
            <a:r>
              <a:rPr lang="fr-FR" b="1" dirty="0">
                <a:solidFill>
                  <a:srgbClr val="FFFF00"/>
                </a:solidFill>
              </a:rPr>
              <a:t>000 </a:t>
            </a:r>
            <a:r>
              <a:rPr lang="fr-FR" b="1" dirty="0" err="1">
                <a:solidFill>
                  <a:srgbClr val="FFFF00"/>
                </a:solidFill>
              </a:rPr>
              <a:t>000</a:t>
            </a:r>
            <a:r>
              <a:rPr lang="fr-FR" b="1" dirty="0">
                <a:solidFill>
                  <a:srgbClr val="FFFF00"/>
                </a:solidFill>
              </a:rPr>
              <a:t> de rayonnements cosmiques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par m</a:t>
            </a:r>
            <a:r>
              <a:rPr lang="fr-FR" b="1" baseline="30000" dirty="0" smtClean="0">
                <a:solidFill>
                  <a:schemeClr val="bg1"/>
                </a:solidFill>
              </a:rPr>
              <a:t>2</a:t>
            </a:r>
            <a:r>
              <a:rPr lang="fr-FR" b="1" dirty="0" smtClean="0">
                <a:solidFill>
                  <a:schemeClr val="bg1"/>
                </a:solidFill>
              </a:rPr>
              <a:t> et </a:t>
            </a:r>
            <a:r>
              <a:rPr lang="fr-FR" b="1" dirty="0">
                <a:solidFill>
                  <a:schemeClr val="bg1"/>
                </a:solidFill>
              </a:rPr>
              <a:t>par jour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4546257" y="4702175"/>
            <a:ext cx="4860032" cy="646331"/>
          </a:xfrm>
          <a:prstGeom prst="rect">
            <a:avLst/>
          </a:prstGeom>
          <a:solidFill>
            <a:schemeClr val="tx1">
              <a:alpha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Sous la montagne au LSM </a:t>
            </a:r>
            <a:r>
              <a:rPr lang="fr-FR" b="1" dirty="0" smtClean="0">
                <a:solidFill>
                  <a:schemeClr val="bg1"/>
                </a:solidFill>
              </a:rPr>
              <a:t> (- </a:t>
            </a:r>
            <a:r>
              <a:rPr lang="fr-FR" b="1" dirty="0">
                <a:solidFill>
                  <a:schemeClr val="bg1"/>
                </a:solidFill>
              </a:rPr>
              <a:t>1800 m):</a:t>
            </a:r>
          </a:p>
          <a:p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rgbClr val="FFFF00"/>
                </a:solidFill>
              </a:rPr>
              <a:t>4 rayonnements cosmiques</a:t>
            </a:r>
            <a:r>
              <a:rPr lang="fr-FR" b="1" dirty="0">
                <a:solidFill>
                  <a:schemeClr val="bg1"/>
                </a:solidFill>
              </a:rPr>
              <a:t> par m</a:t>
            </a:r>
            <a:r>
              <a:rPr lang="fr-FR" b="1" baseline="30000" dirty="0">
                <a:solidFill>
                  <a:schemeClr val="bg1"/>
                </a:solidFill>
              </a:rPr>
              <a:t>2 </a:t>
            </a:r>
            <a:r>
              <a:rPr lang="fr-FR" b="1" dirty="0">
                <a:solidFill>
                  <a:schemeClr val="bg1"/>
                </a:solidFill>
              </a:rPr>
              <a:t>et par jour</a:t>
            </a:r>
          </a:p>
        </p:txBody>
      </p:sp>
    </p:spTree>
    <p:extLst>
      <p:ext uri="{BB962C8B-B14F-4D97-AF65-F5344CB8AC3E}">
        <p14:creationId xmlns:p14="http://schemas.microsoft.com/office/powerpoint/2010/main" val="236779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sab\images\image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932" y="908720"/>
            <a:ext cx="7810500" cy="491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63445" y="2154215"/>
            <a:ext cx="410896" cy="161878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178884" y="2692627"/>
            <a:ext cx="410896" cy="161878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190280" y="3218587"/>
            <a:ext cx="410896" cy="161878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503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sab\images\I15-24-neutrino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091" y="412787"/>
            <a:ext cx="6037557" cy="576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009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D:\sab\images\neutrino_e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5388" y="2964699"/>
            <a:ext cx="2664794" cy="32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04800" y="144411"/>
            <a:ext cx="8417689" cy="8309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1998: </a:t>
            </a:r>
            <a:r>
              <a:rPr lang="fr-FR" sz="24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Découverte des oscillations des neutrinos atmosphérique par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S</a:t>
            </a:r>
            <a:r>
              <a:rPr lang="fr-FR" sz="2400" dirty="0" err="1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uperkamiokande</a:t>
            </a:r>
            <a:endParaRPr lang="fr-FR" sz="2400" dirty="0" smtClean="0">
              <a:solidFill>
                <a:schemeClr val="bg1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66565" name="Picture 5" descr="D:\sab\images\sk_artis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893" y="2964699"/>
            <a:ext cx="3516938" cy="321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3443" y="1053902"/>
            <a:ext cx="4994776" cy="161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27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7678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2" descr="D:\Presentations\grand public\sab 2009\images\I15-24-neutrino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72" y="1338058"/>
            <a:ext cx="3530600" cy="354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Presentations\grand public\sab 2009\images\electr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31" y="3123942"/>
            <a:ext cx="3038475" cy="28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Presentations\grand public\sab 2009\images\muon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94" y="125155"/>
            <a:ext cx="2965450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04178" y="2338278"/>
            <a:ext cx="11588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Symbol" charset="0"/>
              </a:rPr>
              <a:t>n</a:t>
            </a:r>
            <a:r>
              <a:rPr lang="fr-FR" b="1" baseline="-25000" dirty="0">
                <a:solidFill>
                  <a:srgbClr val="FFFF00"/>
                </a:solidFill>
                <a:latin typeface="Symbol" charset="0"/>
              </a:rPr>
              <a:t>m</a:t>
            </a:r>
            <a:r>
              <a:rPr lang="fr-FR" b="1" dirty="0">
                <a:solidFill>
                  <a:srgbClr val="FFFF00"/>
                </a:solidFill>
              </a:rPr>
              <a:t> </a:t>
            </a:r>
            <a:r>
              <a:rPr lang="fr-FR" b="1" dirty="0">
                <a:solidFill>
                  <a:srgbClr val="FFFF00"/>
                </a:solidFill>
                <a:sym typeface="Wingdings" charset="0"/>
              </a:rPr>
              <a:t> </a:t>
            </a:r>
            <a:r>
              <a:rPr lang="fr-FR" b="1" dirty="0">
                <a:solidFill>
                  <a:srgbClr val="FFFF00"/>
                </a:solidFill>
                <a:latin typeface="Symbol" charset="0"/>
                <a:sym typeface="Wingdings" charset="0"/>
              </a:rPr>
              <a:t>m</a:t>
            </a:r>
            <a:endParaRPr lang="fr-FR" b="1" dirty="0">
              <a:solidFill>
                <a:srgbClr val="FFFF00"/>
              </a:solidFill>
              <a:latin typeface="Symbol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8953" y="5491053"/>
            <a:ext cx="11572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FFF00"/>
                </a:solidFill>
                <a:latin typeface="Symbol" charset="0"/>
              </a:rPr>
              <a:t>n</a:t>
            </a:r>
            <a:r>
              <a:rPr lang="fr-FR" b="1" baseline="-25000">
                <a:solidFill>
                  <a:srgbClr val="FFFF00"/>
                </a:solidFill>
              </a:rPr>
              <a:t>e</a:t>
            </a:r>
            <a:r>
              <a:rPr lang="fr-FR" b="1">
                <a:solidFill>
                  <a:srgbClr val="FFFF00"/>
                </a:solidFill>
              </a:rPr>
              <a:t> </a:t>
            </a:r>
            <a:r>
              <a:rPr lang="fr-FR" b="1">
                <a:solidFill>
                  <a:srgbClr val="FFFF00"/>
                </a:solidFill>
                <a:sym typeface="Wingdings" charset="0"/>
              </a:rPr>
              <a:t> e</a:t>
            </a:r>
            <a:r>
              <a:rPr lang="fr-FR" b="1" baseline="30000">
                <a:solidFill>
                  <a:srgbClr val="FFFF00"/>
                </a:solidFill>
                <a:sym typeface="Wingdings" charset="0"/>
              </a:rPr>
              <a:t>-</a:t>
            </a:r>
            <a:endParaRPr lang="fr-FR" b="1" baseline="300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35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49" y="1566563"/>
            <a:ext cx="4072257" cy="370017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306" y="1565475"/>
            <a:ext cx="3699032" cy="363950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982928" y="87164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FFFF"/>
                </a:solidFill>
              </a:rPr>
              <a:t>1998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68028" y="84960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FFFF"/>
                </a:solidFill>
              </a:rPr>
              <a:t>2012</a:t>
            </a:r>
            <a:endParaRPr lang="fr-FR" sz="2800" b="1" dirty="0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67571" y="5902300"/>
            <a:ext cx="4429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bg1"/>
                </a:solidFill>
              </a:rPr>
              <a:t>P</a:t>
            </a:r>
            <a:r>
              <a:rPr lang="fr-FR" sz="2400" b="1" baseline="-25000" dirty="0" err="1" smtClean="0">
                <a:solidFill>
                  <a:schemeClr val="bg1"/>
                </a:solidFill>
              </a:rPr>
              <a:t>oscillation</a:t>
            </a:r>
            <a:r>
              <a:rPr lang="fr-FR" sz="2400" b="1" dirty="0" smtClean="0">
                <a:solidFill>
                  <a:schemeClr val="bg1"/>
                </a:solidFill>
              </a:rPr>
              <a:t> ~ sin</a:t>
            </a:r>
            <a:r>
              <a:rPr lang="fr-FR" sz="2400" b="1" baseline="30000" dirty="0" smtClean="0">
                <a:solidFill>
                  <a:schemeClr val="bg1"/>
                </a:solidFill>
              </a:rPr>
              <a:t>2</a:t>
            </a:r>
            <a:r>
              <a:rPr lang="fr-FR" sz="2400" b="1" dirty="0" smtClean="0">
                <a:solidFill>
                  <a:schemeClr val="bg1"/>
                </a:solidFill>
              </a:rPr>
              <a:t>2</a:t>
            </a:r>
            <a:r>
              <a:rPr lang="fr-FR" sz="24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q</a:t>
            </a:r>
            <a:r>
              <a:rPr lang="fr-FR" sz="2400" b="1" dirty="0" smtClean="0">
                <a:solidFill>
                  <a:schemeClr val="bg1"/>
                </a:solidFill>
              </a:rPr>
              <a:t> sin</a:t>
            </a:r>
            <a:r>
              <a:rPr lang="fr-FR" sz="2400" b="1" baseline="30000" dirty="0" smtClean="0">
                <a:solidFill>
                  <a:schemeClr val="bg1"/>
                </a:solidFill>
              </a:rPr>
              <a:t>2</a:t>
            </a:r>
            <a:r>
              <a:rPr lang="fr-FR" sz="2400" b="1" dirty="0" smtClean="0">
                <a:solidFill>
                  <a:schemeClr val="bg1"/>
                </a:solidFill>
              </a:rPr>
              <a:t>(</a:t>
            </a:r>
            <a:r>
              <a:rPr lang="fr-FR" sz="24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fr-FR" sz="2400" b="1" dirty="0" smtClean="0">
                <a:solidFill>
                  <a:schemeClr val="bg1"/>
                </a:solidFill>
              </a:rPr>
              <a:t>m</a:t>
            </a:r>
            <a:r>
              <a:rPr lang="fr-FR" sz="2400" b="1" baseline="-25000" dirty="0" smtClean="0">
                <a:solidFill>
                  <a:schemeClr val="bg1"/>
                </a:solidFill>
              </a:rPr>
              <a:t>12</a:t>
            </a:r>
            <a:r>
              <a:rPr lang="fr-FR" sz="2400" b="1" dirty="0" smtClean="0">
                <a:solidFill>
                  <a:schemeClr val="bg1"/>
                </a:solidFill>
              </a:rPr>
              <a:t>xL/E)</a:t>
            </a:r>
            <a:endParaRPr lang="fr-F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0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76" y="859521"/>
            <a:ext cx="2543370" cy="190752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34900" y="1948122"/>
            <a:ext cx="6456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sz="4400" baseline="-25000" dirty="0" smtClean="0">
                <a:solidFill>
                  <a:srgbClr val="FFFFFF"/>
                </a:solidFill>
              </a:rPr>
              <a:t>e</a:t>
            </a:r>
            <a:endParaRPr lang="fr-FR" sz="4400" baseline="-25000" dirty="0">
              <a:solidFill>
                <a:srgbClr val="FFFFFF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9079" y="4034614"/>
            <a:ext cx="3666735" cy="2823386"/>
          </a:xfrm>
          <a:prstGeom prst="rect">
            <a:avLst/>
          </a:prstGeom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976" y="3407847"/>
            <a:ext cx="2797403" cy="302129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9" name="Connecteur droit 18"/>
          <p:cNvCxnSpPr/>
          <p:nvPr/>
        </p:nvCxnSpPr>
        <p:spPr>
          <a:xfrm>
            <a:off x="534900" y="2144415"/>
            <a:ext cx="4052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6959" y="859521"/>
            <a:ext cx="1844879" cy="2539784"/>
          </a:xfrm>
          <a:prstGeom prst="rect">
            <a:avLst/>
          </a:prstGeom>
        </p:spPr>
      </p:pic>
      <p:pic>
        <p:nvPicPr>
          <p:cNvPr id="21" name="Picture 5" descr="D:\Presentations\grand public\sab 2009\images\KamLAND-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808" y="877702"/>
            <a:ext cx="2029087" cy="25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2804023" y="12471"/>
            <a:ext cx="40489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FFFF"/>
                </a:solidFill>
              </a:rPr>
              <a:t>Neutrinos des réacteurs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142044" y="3368383"/>
            <a:ext cx="312022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Expérience </a:t>
            </a:r>
            <a:r>
              <a:rPr lang="fr-FR" dirty="0" err="1" smtClean="0">
                <a:solidFill>
                  <a:srgbClr val="FFFFFF"/>
                </a:solidFill>
              </a:rPr>
              <a:t>KamLAND</a:t>
            </a:r>
            <a:r>
              <a:rPr lang="fr-FR" dirty="0" smtClean="0">
                <a:solidFill>
                  <a:srgbClr val="FFFFFF"/>
                </a:solidFill>
              </a:rPr>
              <a:t> (Japon)</a:t>
            </a:r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8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50"/>
          <p:cNvGrpSpPr/>
          <p:nvPr/>
        </p:nvGrpSpPr>
        <p:grpSpPr>
          <a:xfrm>
            <a:off x="242890" y="746844"/>
            <a:ext cx="4185094" cy="2654367"/>
            <a:chOff x="242890" y="908720"/>
            <a:chExt cx="4185094" cy="2654367"/>
          </a:xfrm>
        </p:grpSpPr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2890" y="908720"/>
              <a:ext cx="4185094" cy="2654366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" name="Ellipse 3"/>
            <p:cNvSpPr/>
            <p:nvPr/>
          </p:nvSpPr>
          <p:spPr>
            <a:xfrm>
              <a:off x="1057272" y="1784327"/>
              <a:ext cx="232837" cy="221197"/>
            </a:xfrm>
            <a:prstGeom prst="ellipse">
              <a:avLst/>
            </a:prstGeom>
            <a:solidFill>
              <a:srgbClr val="FA4B1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5" name="Organigramme : Disque magnétique 4"/>
            <p:cNvSpPr/>
            <p:nvPr/>
          </p:nvSpPr>
          <p:spPr>
            <a:xfrm>
              <a:off x="1835697" y="1047003"/>
              <a:ext cx="230536" cy="221757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1175820" y="3238757"/>
              <a:ext cx="1774845" cy="307777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</a:rPr>
                <a:t>2 </a:t>
              </a:r>
              <a:r>
                <a:rPr lang="fr-FR" sz="1400" b="1" dirty="0" err="1" smtClean="0">
                  <a:solidFill>
                    <a:schemeClr val="bg1"/>
                  </a:solidFill>
                </a:rPr>
                <a:t>reacteurs</a:t>
              </a:r>
              <a:r>
                <a:rPr lang="fr-FR" sz="1400" b="1" dirty="0" smtClean="0">
                  <a:solidFill>
                    <a:schemeClr val="bg1"/>
                  </a:solidFill>
                </a:rPr>
                <a:t> 8,5 </a:t>
              </a:r>
              <a:r>
                <a:rPr lang="fr-FR" sz="1400" b="1" dirty="0" err="1" smtClean="0">
                  <a:solidFill>
                    <a:schemeClr val="bg1"/>
                  </a:solidFill>
                </a:rPr>
                <a:t>GW</a:t>
              </a:r>
              <a:r>
                <a:rPr lang="fr-FR" sz="1400" b="1" baseline="-25000" dirty="0" err="1" smtClean="0">
                  <a:solidFill>
                    <a:schemeClr val="bg1"/>
                  </a:solidFill>
                </a:rPr>
                <a:t>th</a:t>
              </a:r>
              <a:endParaRPr lang="fr-FR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143844" y="973271"/>
              <a:ext cx="1313180" cy="276999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solidFill>
                    <a:srgbClr val="FFFF00"/>
                  </a:solidFill>
                </a:rPr>
                <a:t>Détecteur proche  </a:t>
              </a:r>
            </a:p>
          </p:txBody>
        </p:sp>
        <p:sp>
          <p:nvSpPr>
            <p:cNvPr id="8" name="Ellipse 7"/>
            <p:cNvSpPr/>
            <p:nvPr/>
          </p:nvSpPr>
          <p:spPr>
            <a:xfrm>
              <a:off x="1367721" y="1710595"/>
              <a:ext cx="232837" cy="221197"/>
            </a:xfrm>
            <a:prstGeom prst="ellipse">
              <a:avLst/>
            </a:prstGeom>
            <a:solidFill>
              <a:srgbClr val="FA4B1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9" name="Organigramme : Disque magnétique 8"/>
            <p:cNvSpPr/>
            <p:nvPr/>
          </p:nvSpPr>
          <p:spPr>
            <a:xfrm>
              <a:off x="3131840" y="2964045"/>
              <a:ext cx="253801" cy="248931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385641" y="2742848"/>
              <a:ext cx="749123" cy="276999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solidFill>
                    <a:srgbClr val="FFFF00"/>
                  </a:solidFill>
                </a:rPr>
                <a:t>Lointain</a:t>
              </a:r>
            </a:p>
          </p:txBody>
        </p:sp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2891" y="2890313"/>
              <a:ext cx="743585" cy="672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746844"/>
            <a:ext cx="4176464" cy="2664296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5" name="Ellipse 14"/>
          <p:cNvSpPr/>
          <p:nvPr/>
        </p:nvSpPr>
        <p:spPr>
          <a:xfrm>
            <a:off x="5992778" y="3007964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Organigramme : Disque magnétique 15"/>
          <p:cNvSpPr/>
          <p:nvPr/>
        </p:nvSpPr>
        <p:spPr>
          <a:xfrm>
            <a:off x="5992778" y="2408253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Organigramme : Disque magnétique 16"/>
          <p:cNvSpPr/>
          <p:nvPr/>
        </p:nvSpPr>
        <p:spPr>
          <a:xfrm>
            <a:off x="6199900" y="2408253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138898" y="3007964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097427" y="2008445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7235508" y="1941810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7511670" y="1542003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2" name="Organigramme : Disque magnétique 21"/>
          <p:cNvSpPr/>
          <p:nvPr/>
        </p:nvSpPr>
        <p:spPr>
          <a:xfrm>
            <a:off x="6890305" y="1408733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7657789" y="1408733"/>
            <a:ext cx="138081" cy="133269"/>
          </a:xfrm>
          <a:prstGeom prst="ellipse">
            <a:avLst/>
          </a:prstGeom>
          <a:solidFill>
            <a:srgbClr val="FA4B14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4" name="Organigramme : Disque magnétique 23"/>
          <p:cNvSpPr/>
          <p:nvPr/>
        </p:nvSpPr>
        <p:spPr>
          <a:xfrm>
            <a:off x="7097427" y="1342099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5" name="Organigramme : Disque magnétique 24"/>
          <p:cNvSpPr/>
          <p:nvPr/>
        </p:nvSpPr>
        <p:spPr>
          <a:xfrm>
            <a:off x="5923738" y="809022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6" name="Organigramme : Disque magnétique 25"/>
          <p:cNvSpPr/>
          <p:nvPr/>
        </p:nvSpPr>
        <p:spPr>
          <a:xfrm>
            <a:off x="6130859" y="809022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7" name="Organigramme : Disque magnétique 26"/>
          <p:cNvSpPr/>
          <p:nvPr/>
        </p:nvSpPr>
        <p:spPr>
          <a:xfrm>
            <a:off x="6130859" y="1008926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8" name="Organigramme : Disque magnétique 27"/>
          <p:cNvSpPr/>
          <p:nvPr/>
        </p:nvSpPr>
        <p:spPr>
          <a:xfrm>
            <a:off x="5923738" y="1008926"/>
            <a:ext cx="207122" cy="199904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grpSp>
        <p:nvGrpSpPr>
          <p:cNvPr id="12" name="组合 9"/>
          <p:cNvGrpSpPr>
            <a:grpSpLocks/>
          </p:cNvGrpSpPr>
          <p:nvPr/>
        </p:nvGrpSpPr>
        <p:grpSpPr bwMode="auto">
          <a:xfrm>
            <a:off x="5549097" y="746844"/>
            <a:ext cx="2684616" cy="1634792"/>
            <a:chOff x="352850" y="1270726"/>
            <a:chExt cx="2800008" cy="1766619"/>
          </a:xfrm>
        </p:grpSpPr>
        <p:sp>
          <p:nvSpPr>
            <p:cNvPr id="33" name="矩形 18"/>
            <p:cNvSpPr>
              <a:spLocks noChangeArrowheads="1"/>
            </p:cNvSpPr>
            <p:nvPr/>
          </p:nvSpPr>
          <p:spPr bwMode="auto">
            <a:xfrm>
              <a:off x="352850" y="2704749"/>
              <a:ext cx="1322350" cy="332596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31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</a:rPr>
                <a:t>Proche</a:t>
              </a:r>
              <a:endParaRPr lang="zh-CN" alt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32" name="矩形 17"/>
            <p:cNvSpPr>
              <a:spLocks noChangeArrowheads="1"/>
            </p:cNvSpPr>
            <p:nvPr/>
          </p:nvSpPr>
          <p:spPr bwMode="auto">
            <a:xfrm>
              <a:off x="1189342" y="1270726"/>
              <a:ext cx="888115" cy="332596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44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 dirty="0" err="1" smtClean="0">
                  <a:solidFill>
                    <a:srgbClr val="FFFF00"/>
                  </a:solidFill>
                </a:rPr>
                <a:t>Lointain</a:t>
              </a:r>
              <a:endParaRPr lang="en-US" altLang="zh-CN" sz="1400" b="1" dirty="0" smtClean="0">
                <a:solidFill>
                  <a:srgbClr val="FFFF00"/>
                </a:solidFill>
              </a:endParaRPr>
            </a:p>
          </p:txBody>
        </p:sp>
        <p:sp>
          <p:nvSpPr>
            <p:cNvPr id="34" name="矩形 19"/>
            <p:cNvSpPr>
              <a:spLocks noChangeArrowheads="1"/>
            </p:cNvSpPr>
            <p:nvPr/>
          </p:nvSpPr>
          <p:spPr bwMode="auto">
            <a:xfrm>
              <a:off x="2052725" y="1571399"/>
              <a:ext cx="1100133" cy="332596"/>
            </a:xfrm>
            <a:prstGeom prst="rect">
              <a:avLst/>
            </a:prstGeom>
            <a:solidFill>
              <a:schemeClr val="bg1">
                <a:lumMod val="50000"/>
                <a:alpha val="52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dirty="0" err="1" smtClean="0">
                  <a:solidFill>
                    <a:srgbClr val="FFFF00"/>
                  </a:solidFill>
                </a:rPr>
                <a:t>Proche</a:t>
              </a:r>
              <a:r>
                <a:rPr lang="en-US" altLang="zh-CN" sz="1400" b="1" dirty="0" smtClean="0">
                  <a:solidFill>
                    <a:srgbClr val="FFFF00"/>
                  </a:solidFill>
                </a:rPr>
                <a:t> </a:t>
              </a:r>
              <a:endParaRPr lang="zh-CN" altLang="en-US" sz="1400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30" name="Image 29" descr="HongKong-map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6016" y="2835076"/>
            <a:ext cx="680245" cy="5737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1" name="ZoneTexte 30"/>
          <p:cNvSpPr txBox="1"/>
          <p:nvPr/>
        </p:nvSpPr>
        <p:spPr>
          <a:xfrm>
            <a:off x="7092280" y="3123108"/>
            <a:ext cx="1633781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6 </a:t>
            </a:r>
            <a:r>
              <a:rPr lang="fr-FR" sz="1200" b="1" dirty="0" err="1" smtClean="0">
                <a:solidFill>
                  <a:schemeClr val="bg1"/>
                </a:solidFill>
              </a:rPr>
              <a:t>reacteurs</a:t>
            </a:r>
            <a:r>
              <a:rPr lang="fr-FR" sz="1200" b="1" dirty="0" smtClean="0">
                <a:solidFill>
                  <a:schemeClr val="bg1"/>
                </a:solidFill>
              </a:rPr>
              <a:t> 17.4 </a:t>
            </a:r>
            <a:r>
              <a:rPr lang="fr-FR" sz="1200" b="1" dirty="0" err="1" smtClean="0">
                <a:solidFill>
                  <a:schemeClr val="bg1"/>
                </a:solidFill>
              </a:rPr>
              <a:t>GW</a:t>
            </a:r>
            <a:r>
              <a:rPr lang="fr-FR" sz="1200" b="1" baseline="-25000" dirty="0" err="1" smtClean="0">
                <a:solidFill>
                  <a:schemeClr val="bg1"/>
                </a:solidFill>
              </a:rPr>
              <a:t>th</a:t>
            </a:r>
            <a:endParaRPr lang="fr-FR" sz="1200" b="1" baseline="-25000" dirty="0">
              <a:solidFill>
                <a:schemeClr val="bg1"/>
              </a:solidFill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1" y="3703349"/>
            <a:ext cx="4176463" cy="276830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7" name="Ellipse 36"/>
          <p:cNvSpPr/>
          <p:nvPr/>
        </p:nvSpPr>
        <p:spPr>
          <a:xfrm>
            <a:off x="1108394" y="5051676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8" name="Organigramme : Disque magnétique 37"/>
          <p:cNvSpPr/>
          <p:nvPr/>
        </p:nvSpPr>
        <p:spPr>
          <a:xfrm>
            <a:off x="1622518" y="4147791"/>
            <a:ext cx="257062" cy="225971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9" name="Organigramme : Disque magnétique 38"/>
          <p:cNvSpPr/>
          <p:nvPr/>
        </p:nvSpPr>
        <p:spPr>
          <a:xfrm>
            <a:off x="3336264" y="5578942"/>
            <a:ext cx="257062" cy="225971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1451143" y="4825705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1793893" y="4599733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2136642" y="4373762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2479391" y="4147791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2822140" y="3921819"/>
            <a:ext cx="171374" cy="150648"/>
          </a:xfrm>
          <a:prstGeom prst="ellipse">
            <a:avLst/>
          </a:prstGeom>
          <a:solidFill>
            <a:srgbClr val="FA4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5" name="Image 44" descr="korea-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20" y="5760276"/>
            <a:ext cx="984799" cy="711381"/>
          </a:xfrm>
          <a:prstGeom prst="rect">
            <a:avLst/>
          </a:prstGeom>
        </p:spPr>
      </p:pic>
      <p:sp>
        <p:nvSpPr>
          <p:cNvPr id="46" name="ZoneTexte 45"/>
          <p:cNvSpPr txBox="1"/>
          <p:nvPr/>
        </p:nvSpPr>
        <p:spPr>
          <a:xfrm>
            <a:off x="2414332" y="6179100"/>
            <a:ext cx="1864613" cy="30777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6 </a:t>
            </a:r>
            <a:r>
              <a:rPr lang="fr-FR" sz="1400" b="1" dirty="0" err="1" smtClean="0">
                <a:solidFill>
                  <a:schemeClr val="bg1"/>
                </a:solidFill>
              </a:rPr>
              <a:t>reacteurs</a:t>
            </a:r>
            <a:r>
              <a:rPr lang="fr-FR" sz="1400" b="1" dirty="0" smtClean="0">
                <a:solidFill>
                  <a:schemeClr val="bg1"/>
                </a:solidFill>
              </a:rPr>
              <a:t> 17.3 </a:t>
            </a:r>
            <a:r>
              <a:rPr lang="fr-FR" sz="1400" b="1" dirty="0" err="1" smtClean="0">
                <a:solidFill>
                  <a:schemeClr val="bg1"/>
                </a:solidFill>
              </a:rPr>
              <a:t>GW</a:t>
            </a:r>
            <a:r>
              <a:rPr lang="fr-FR" sz="1400" b="1" baseline="-25000" dirty="0" err="1" smtClean="0">
                <a:solidFill>
                  <a:schemeClr val="bg1"/>
                </a:solidFill>
              </a:rPr>
              <a:t>th</a:t>
            </a:r>
            <a:endParaRPr lang="fr-FR" sz="1400" b="1" baseline="-25000" dirty="0">
              <a:solidFill>
                <a:schemeClr val="bg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383868" y="5214782"/>
            <a:ext cx="749123" cy="276999"/>
          </a:xfrm>
          <a:prstGeom prst="rect">
            <a:avLst/>
          </a:prstGeom>
          <a:solidFill>
            <a:schemeClr val="tx1"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FF00"/>
                </a:solidFill>
              </a:rPr>
              <a:t>Lointain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1867481" y="3847421"/>
            <a:ext cx="643325" cy="461665"/>
          </a:xfrm>
          <a:prstGeom prst="rect">
            <a:avLst/>
          </a:prstGeom>
          <a:solidFill>
            <a:schemeClr val="tx1"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FF00"/>
                </a:solidFill>
              </a:rPr>
              <a:t>Proche</a:t>
            </a:r>
          </a:p>
          <a:p>
            <a:endParaRPr lang="fr-FR" sz="1200" b="1" dirty="0">
              <a:solidFill>
                <a:srgbClr val="FFFF00"/>
              </a:solidFill>
            </a:endParaRPr>
          </a:p>
        </p:txBody>
      </p:sp>
      <p:pic>
        <p:nvPicPr>
          <p:cNvPr id="62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746844"/>
            <a:ext cx="755576" cy="63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Image 62" descr="logo_DChooz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51521" y="746844"/>
            <a:ext cx="1152128" cy="518421"/>
          </a:xfrm>
          <a:prstGeom prst="rect">
            <a:avLst/>
          </a:prstGeom>
        </p:spPr>
      </p:pic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10" cstate="email">
            <a:lum bright="10000"/>
          </a:blip>
          <a:srcRect/>
          <a:stretch>
            <a:fillRect/>
          </a:stretch>
        </p:blipFill>
        <p:spPr bwMode="auto">
          <a:xfrm>
            <a:off x="257493" y="3735353"/>
            <a:ext cx="121816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11"/>
          <a:srcRect t="53142"/>
          <a:stretch/>
        </p:blipFill>
        <p:spPr>
          <a:xfrm>
            <a:off x="4716009" y="4072467"/>
            <a:ext cx="4176471" cy="133180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013281" y="5760276"/>
            <a:ext cx="1467068" cy="584776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FFFFFF"/>
                </a:solidFill>
                <a:latin typeface="Symbol" charset="0"/>
              </a:rPr>
              <a:t></a:t>
            </a:r>
            <a:r>
              <a:rPr lang="en-GB" sz="3200" b="1" baseline="-33000" dirty="0">
                <a:solidFill>
                  <a:srgbClr val="FFFFFF"/>
                </a:solidFill>
              </a:rPr>
              <a:t>13</a:t>
            </a:r>
            <a:r>
              <a:rPr lang="en-GB" sz="3200" b="1" dirty="0">
                <a:solidFill>
                  <a:srgbClr val="FFFFFF"/>
                </a:solidFill>
              </a:rPr>
              <a:t> ~ 9° </a:t>
            </a:r>
            <a:endParaRPr lang="fr-FR" sz="3200" dirty="0"/>
          </a:p>
        </p:txBody>
      </p:sp>
      <p:sp>
        <p:nvSpPr>
          <p:cNvPr id="51" name="ZoneTexte 50"/>
          <p:cNvSpPr txBox="1"/>
          <p:nvPr/>
        </p:nvSpPr>
        <p:spPr>
          <a:xfrm>
            <a:off x="2804023" y="12471"/>
            <a:ext cx="40489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FFFF"/>
                </a:solidFill>
              </a:rPr>
              <a:t>Neutrinos des réacteurs</a:t>
            </a:r>
            <a:endParaRPr lang="fr-FR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9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lum bright="46000" contrast="5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988" y="0"/>
            <a:ext cx="51800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2051050" y="3500438"/>
            <a:ext cx="226695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0825" y="582613"/>
            <a:ext cx="3600450" cy="20145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On a appris à fabriquer des « faisceaux de neutrino »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latin typeface="Comic Sans MS" charset="0"/>
              <a:ea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Photo d</a:t>
            </a:r>
            <a:r>
              <a:rPr lang="ja-JP" altLang="fr-FR" smtClean="0">
                <a:solidFill>
                  <a:srgbClr val="FFFFFF"/>
                </a:solidFill>
                <a:latin typeface="Arial"/>
                <a:ea typeface="ＭＳ Ｐゴシック" charset="0"/>
              </a:rPr>
              <a:t>’</a:t>
            </a: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une interaction de neutrino d</a:t>
            </a:r>
            <a:r>
              <a:rPr lang="ja-JP" altLang="fr-FR" smtClean="0">
                <a:solidFill>
                  <a:srgbClr val="FFFFFF"/>
                </a:solidFill>
                <a:latin typeface="Arial"/>
                <a:ea typeface="ＭＳ Ｐゴシック" charset="0"/>
              </a:rPr>
              <a:t>’</a:t>
            </a: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un faisceau produit au CERN prise dans la chambre à bulle BEBC (1978).</a:t>
            </a:r>
          </a:p>
        </p:txBody>
      </p:sp>
      <p:pic>
        <p:nvPicPr>
          <p:cNvPr id="10245" name="Picture 5" descr="nu2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1663"/>
            <a:ext cx="2951163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79388" y="5046663"/>
            <a:ext cx="3600450" cy="13414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1962: découverte de </a:t>
            </a:r>
            <a:r>
              <a:rPr lang="fr-FR" sz="3200" b="1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n</a:t>
            </a:r>
            <a:r>
              <a:rPr lang="fr-FR" sz="3200" b="1" baseline="-2500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m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FFFFFF"/>
              </a:solidFill>
              <a:latin typeface="Comic Sans MS" charset="0"/>
              <a:ea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  <a:latin typeface="Comic Sans MS" charset="0"/>
                <a:ea typeface="ＭＳ Ｐゴシック" charset="0"/>
              </a:rPr>
              <a:t>2000: Découverte du </a:t>
            </a:r>
            <a:r>
              <a:rPr lang="fr-FR" sz="3200" b="1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n</a:t>
            </a:r>
            <a:r>
              <a:rPr lang="fr-FR" sz="3200" b="1" baseline="-2500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t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0825" y="4292600"/>
            <a:ext cx="3600450" cy="6413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00"/>
                </a:solidFill>
                <a:latin typeface="Comic Sans MS" charset="0"/>
                <a:ea typeface="ＭＳ Ｐゴシック" charset="0"/>
              </a:rPr>
              <a:t>Il faut en produire des milliards de milliards pour en voir 1 seul</a:t>
            </a:r>
          </a:p>
        </p:txBody>
      </p:sp>
    </p:spTree>
    <p:extLst>
      <p:ext uri="{BB962C8B-B14F-4D97-AF65-F5344CB8AC3E}">
        <p14:creationId xmlns:p14="http://schemas.microsoft.com/office/powerpoint/2010/main" val="23122226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87" y="693388"/>
            <a:ext cx="7719310" cy="30135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045" y="4184381"/>
            <a:ext cx="3365500" cy="22479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224312" y="858699"/>
            <a:ext cx="602524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sz="3600" baseline="-25000" dirty="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endParaRPr lang="fr-FR" baseline="-250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067517" y="858699"/>
            <a:ext cx="560295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sz="3600" baseline="-25000" dirty="0" smtClean="0">
                <a:solidFill>
                  <a:srgbClr val="FFFFFF"/>
                </a:solidFill>
                <a:latin typeface="+mj-lt"/>
                <a:cs typeface="Symbol" charset="2"/>
              </a:rPr>
              <a:t>e</a:t>
            </a:r>
            <a:endParaRPr lang="fr-FR" baseline="-25000" dirty="0">
              <a:solidFill>
                <a:srgbClr val="FFFFFF"/>
              </a:solidFill>
              <a:latin typeface="+mj-lt"/>
              <a:cs typeface="Symbol" charset="2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380908" y="4744270"/>
            <a:ext cx="1684851" cy="1200329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28 </a:t>
            </a:r>
            <a:r>
              <a:rPr lang="fr-FR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baseline="-25000" dirty="0" smtClean="0">
                <a:solidFill>
                  <a:srgbClr val="FFFFFF"/>
                </a:solidFill>
              </a:rPr>
              <a:t>e</a:t>
            </a:r>
            <a:r>
              <a:rPr lang="fr-FR" dirty="0" smtClean="0">
                <a:solidFill>
                  <a:srgbClr val="FFFFFF"/>
                </a:solidFill>
              </a:rPr>
              <a:t> détectés</a:t>
            </a:r>
          </a:p>
          <a:p>
            <a:endParaRPr lang="fr-FR" dirty="0">
              <a:solidFill>
                <a:srgbClr val="FFFFFF"/>
              </a:solidFill>
            </a:endParaRPr>
          </a:p>
          <a:p>
            <a:r>
              <a:rPr lang="fr-FR" dirty="0" smtClean="0">
                <a:solidFill>
                  <a:srgbClr val="FFFFFF"/>
                </a:solidFill>
              </a:rPr>
              <a:t>(4,6 attendus si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 non oscillation)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80" y="4093421"/>
            <a:ext cx="2677137" cy="267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4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xlarge_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515" y="0"/>
            <a:ext cx="9657030" cy="6858000"/>
          </a:xfrm>
          <a:prstGeom prst="rect">
            <a:avLst/>
          </a:prstGeom>
        </p:spPr>
      </p:pic>
      <p:pic>
        <p:nvPicPr>
          <p:cNvPr id="7270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42804"/>
            <a:ext cx="77470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117244" y="5378464"/>
            <a:ext cx="602524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sz="3600" baseline="-25000" dirty="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endParaRPr lang="fr-FR" baseline="-250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475845" y="5378463"/>
            <a:ext cx="560295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fr-FR" sz="3600" baseline="-250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t</a:t>
            </a:r>
            <a:endParaRPr lang="fr-FR" baseline="-250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2012299" y="5756926"/>
            <a:ext cx="5179194" cy="16496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5481638" y="2633663"/>
            <a:ext cx="164465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28080" tIns="14040" rIns="28080" bIns="1404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47664" y="188640"/>
            <a:ext cx="6296173" cy="520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28080" tIns="14040" rIns="28080" bIns="1404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3200" b="1" dirty="0">
                <a:solidFill>
                  <a:srgbClr val="FFFF00"/>
                </a:solidFill>
                <a:latin typeface="Calibri"/>
                <a:cs typeface="Times New Roman" pitchFamily="18" charset="0"/>
              </a:rPr>
              <a:t>Il pleut des neutrinos de toute part…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468313" y="1362075"/>
            <a:ext cx="2640012" cy="2357177"/>
            <a:chOff x="468313" y="1362075"/>
            <a:chExt cx="2640012" cy="2357177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313" y="1362075"/>
              <a:ext cx="2640012" cy="17414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1048337" y="3136900"/>
              <a:ext cx="1580563" cy="5823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28080" tIns="14040" rIns="28080" bIns="1404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Le soleil  (fusion):  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64 milliards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par cm</a:t>
              </a:r>
              <a:r>
                <a:rPr lang="fr-FR" sz="1200" b="1" baseline="30000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2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 par seconde</a:t>
              </a: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6227763" y="1516063"/>
            <a:ext cx="2460625" cy="2203189"/>
            <a:chOff x="6227763" y="1516063"/>
            <a:chExt cx="2460625" cy="2203189"/>
          </a:xfrm>
        </p:grpSpPr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6448425" y="3136900"/>
              <a:ext cx="1989179" cy="5823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28080" tIns="14040" rIns="28080" bIns="1404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Le Big-Bang : chaque cm3 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d’espace est occupé par 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300 neutrinos « reliques »</a:t>
              </a:r>
            </a:p>
          </p:txBody>
        </p:sp>
        <p:pic>
          <p:nvPicPr>
            <p:cNvPr id="15369" name="Picture 9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763" y="1516063"/>
              <a:ext cx="2460625" cy="1514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18" name="Groupe 17"/>
          <p:cNvGrpSpPr/>
          <p:nvPr/>
        </p:nvGrpSpPr>
        <p:grpSpPr>
          <a:xfrm>
            <a:off x="3708400" y="1147763"/>
            <a:ext cx="2481263" cy="2187830"/>
            <a:chOff x="3708400" y="1147763"/>
            <a:chExt cx="2481263" cy="2187830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08400" y="1147763"/>
              <a:ext cx="19431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3879850" y="2568575"/>
              <a:ext cx="2309813" cy="7670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28080" tIns="14040" rIns="28080" bIns="1404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Une Super Nova de notre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Voie Lactée (fusion)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5 milliards par cm</a:t>
              </a:r>
              <a:r>
                <a:rPr lang="fr-FR" sz="1200" b="1" baseline="30000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2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 par seconde pendant 10 s</a:t>
              </a: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565150" y="3881438"/>
            <a:ext cx="2617788" cy="2400555"/>
            <a:chOff x="565150" y="3881438"/>
            <a:chExt cx="2617788" cy="2400555"/>
          </a:xfrm>
        </p:grpSpPr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730250" y="5514975"/>
              <a:ext cx="1947863" cy="7670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28080" tIns="14040" rIns="28080" bIns="1404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Les réacteurs nucléaires</a:t>
              </a:r>
            </a:p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 smtClean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(décroissance </a:t>
              </a:r>
              <a:r>
                <a:rPr lang="fr-FR" sz="1200" b="1" dirty="0" smtClean="0">
                  <a:solidFill>
                    <a:srgbClr val="8EB4E3"/>
                  </a:solidFill>
                  <a:latin typeface="Symbol" charset="2"/>
                  <a:cs typeface="Symbol" charset="2"/>
                </a:rPr>
                <a:t>b</a:t>
              </a:r>
              <a:r>
                <a:rPr lang="fr-FR" sz="1200" b="1" dirty="0" smtClean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) 100 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000 par cm</a:t>
              </a:r>
              <a:r>
                <a:rPr lang="fr-FR" sz="1200" b="1" baseline="30000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2</a:t>
              </a:r>
              <a:r>
                <a:rPr lang="fr-FR" sz="1200" b="1" baseline="-33000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 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par seconde à 200 km</a:t>
              </a:r>
            </a:p>
          </p:txBody>
        </p:sp>
        <p:pic>
          <p:nvPicPr>
            <p:cNvPr id="15372" name="Picture 1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50" y="3881438"/>
              <a:ext cx="2617788" cy="16081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21" name="Groupe 20"/>
          <p:cNvGrpSpPr/>
          <p:nvPr/>
        </p:nvGrpSpPr>
        <p:grpSpPr>
          <a:xfrm>
            <a:off x="6156325" y="3814763"/>
            <a:ext cx="2795588" cy="2106352"/>
            <a:chOff x="6156325" y="3814763"/>
            <a:chExt cx="2795588" cy="2106352"/>
          </a:xfrm>
        </p:grpSpPr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6372225" y="5338763"/>
              <a:ext cx="2579688" cy="5823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28080" tIns="14040" rIns="28080" bIns="1404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Origine géophysique et atmosphérique  (décroissance </a:t>
              </a:r>
              <a:r>
                <a:rPr lang="fr-FR" sz="1200" b="1" dirty="0">
                  <a:solidFill>
                    <a:srgbClr val="8EB4E3"/>
                  </a:solidFill>
                  <a:latin typeface="Symbol" charset="2"/>
                  <a:cs typeface="Symbol" charset="2"/>
                </a:rPr>
                <a:t>b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) 6 millions par cm</a:t>
              </a:r>
              <a:r>
                <a:rPr lang="fr-FR" sz="1200" b="1" baseline="30000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2</a:t>
              </a:r>
              <a:r>
                <a:rPr lang="fr-FR" sz="1200" b="1" dirty="0">
                  <a:solidFill>
                    <a:srgbClr val="8EB4E3"/>
                  </a:solidFill>
                  <a:latin typeface="Arial" pitchFamily="34" charset="0"/>
                  <a:cs typeface="Times New Roman" pitchFamily="18" charset="0"/>
                </a:rPr>
                <a:t> par seconde</a:t>
              </a:r>
            </a:p>
          </p:txBody>
        </p:sp>
        <p:pic>
          <p:nvPicPr>
            <p:cNvPr id="15373" name="Picture 13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325" y="3814763"/>
              <a:ext cx="2376488" cy="15240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22" name="Groupe 21"/>
          <p:cNvGrpSpPr/>
          <p:nvPr/>
        </p:nvGrpSpPr>
        <p:grpSpPr>
          <a:xfrm>
            <a:off x="2628900" y="3852863"/>
            <a:ext cx="3546298" cy="2614650"/>
            <a:chOff x="2628900" y="3852863"/>
            <a:chExt cx="3546298" cy="2614650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4638" y="3852863"/>
              <a:ext cx="1382712" cy="1870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2628900" y="6096000"/>
              <a:ext cx="3546298" cy="3715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dirty="0">
                  <a:solidFill>
                    <a:srgbClr val="8EB4E3"/>
                  </a:solidFill>
                  <a:latin typeface="Calibri"/>
                </a:rPr>
                <a:t>Corps humain 8 000 par secondes !!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8320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38" y="725695"/>
            <a:ext cx="5154880" cy="198999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73" y="3487570"/>
            <a:ext cx="3299622" cy="238239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015" y="3487570"/>
            <a:ext cx="2923594" cy="226081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20238" y="5966677"/>
            <a:ext cx="2338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FF"/>
                </a:solidFill>
              </a:rPr>
              <a:t>2 événements détectés</a:t>
            </a:r>
            <a:endParaRPr lang="fr-FR" b="1" dirty="0">
              <a:solidFill>
                <a:srgbClr val="FFFFFF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7484" y="585250"/>
            <a:ext cx="2930483" cy="237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66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xlarge_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515" y="0"/>
            <a:ext cx="9657030" cy="6858000"/>
          </a:xfrm>
          <a:prstGeom prst="rect">
            <a:avLst/>
          </a:prstGeom>
        </p:spPr>
      </p:pic>
      <p:pic>
        <p:nvPicPr>
          <p:cNvPr id="73729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8207375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53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1800"/>
            <a:ext cx="7924800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30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426" y="1888002"/>
            <a:ext cx="5677840" cy="4255353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257592" y="722222"/>
            <a:ext cx="7191467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Des </a:t>
            </a:r>
            <a:r>
              <a:rPr lang="fr-FR" dirty="0" err="1" smtClean="0">
                <a:solidFill>
                  <a:srgbClr val="FFFFFF"/>
                </a:solidFill>
              </a:rPr>
              <a:t>problemes</a:t>
            </a:r>
            <a:r>
              <a:rPr lang="fr-FR" dirty="0" smtClean="0">
                <a:solidFill>
                  <a:srgbClr val="FFFFFF"/>
                </a:solidFill>
              </a:rPr>
              <a:t> ont été trouvés dans la synchronisation avec le système GPS</a:t>
            </a:r>
          </a:p>
          <a:p>
            <a:r>
              <a:rPr lang="fr-FR" dirty="0" smtClean="0">
                <a:solidFill>
                  <a:srgbClr val="FFFFFF"/>
                </a:solidFill>
              </a:rPr>
              <a:t>et avec la </a:t>
            </a:r>
            <a:r>
              <a:rPr lang="fr-FR" dirty="0" err="1" smtClean="0">
                <a:solidFill>
                  <a:srgbClr val="FFFFFF"/>
                </a:solidFill>
              </a:rPr>
              <a:t>connection</a:t>
            </a:r>
            <a:r>
              <a:rPr lang="fr-FR" dirty="0" smtClean="0">
                <a:solidFill>
                  <a:srgbClr val="FFFFFF"/>
                </a:solidFill>
              </a:rPr>
              <a:t> d’une fibre </a:t>
            </a:r>
            <a:r>
              <a:rPr lang="fr-FR" dirty="0" err="1" smtClean="0">
                <a:solidFill>
                  <a:srgbClr val="FFFFFF"/>
                </a:solidFill>
              </a:rPr>
              <a:t>optibre</a:t>
            </a:r>
            <a:r>
              <a:rPr lang="fr-FR" dirty="0" smtClean="0">
                <a:solidFill>
                  <a:srgbClr val="FFFFFF"/>
                </a:solidFill>
              </a:rPr>
              <a:t> transmettant le signal temps.</a:t>
            </a:r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747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9"/>
          <p:cNvGrpSpPr>
            <a:grpSpLocks/>
          </p:cNvGrpSpPr>
          <p:nvPr/>
        </p:nvGrpSpPr>
        <p:grpSpPr bwMode="auto">
          <a:xfrm>
            <a:off x="1053731" y="3089923"/>
            <a:ext cx="6780213" cy="2325689"/>
            <a:chOff x="544" y="2130"/>
            <a:chExt cx="4271" cy="1465"/>
          </a:xfrm>
        </p:grpSpPr>
        <p:sp>
          <p:nvSpPr>
            <p:cNvPr id="3" name="AutoShape 1030"/>
            <p:cNvSpPr>
              <a:spLocks noChangeArrowheads="1"/>
            </p:cNvSpPr>
            <p:nvPr/>
          </p:nvSpPr>
          <p:spPr bwMode="auto">
            <a:xfrm>
              <a:off x="751" y="2130"/>
              <a:ext cx="1357" cy="453"/>
            </a:xfrm>
            <a:prstGeom prst="roundRect">
              <a:avLst>
                <a:gd name="adj" fmla="val 33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 smtClean="0">
                  <a:solidFill>
                    <a:srgbClr val="FFFFFF"/>
                  </a:solidFill>
                </a:rPr>
                <a:t>Atmosphériques</a:t>
              </a:r>
              <a:endParaRPr lang="en-GB" sz="2400" b="1" dirty="0" smtClean="0">
                <a:solidFill>
                  <a:srgbClr val="FFFFFF"/>
                </a:solidFill>
              </a:endParaRPr>
            </a:p>
            <a:p>
              <a:pPr algn="ctr"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 smtClean="0">
                  <a:solidFill>
                    <a:srgbClr val="FFFFFF"/>
                  </a:solidFill>
                </a:rPr>
                <a:t>Accélérateurs</a:t>
              </a:r>
              <a:r>
                <a:rPr lang="en-GB" sz="1600" b="1" dirty="0" smtClean="0">
                  <a:solidFill>
                    <a:schemeClr val="accent2"/>
                  </a:solidFill>
                </a:rPr>
                <a:t>)</a:t>
              </a:r>
              <a:endParaRPr lang="en-GB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4" name="AutoShape 1031"/>
            <p:cNvSpPr>
              <a:spLocks noChangeArrowheads="1"/>
            </p:cNvSpPr>
            <p:nvPr/>
          </p:nvSpPr>
          <p:spPr bwMode="auto">
            <a:xfrm>
              <a:off x="2284" y="2160"/>
              <a:ext cx="1179" cy="453"/>
            </a:xfrm>
            <a:prstGeom prst="roundRect">
              <a:avLst>
                <a:gd name="adj" fmla="val 33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 smtClean="0">
                  <a:solidFill>
                    <a:srgbClr val="FFFFFF"/>
                  </a:solidFill>
                </a:rPr>
                <a:t>Réacteurs</a:t>
              </a:r>
              <a:endParaRPr lang="en-GB" sz="2400" b="1" dirty="0" smtClean="0">
                <a:solidFill>
                  <a:srgbClr val="FFFFFF"/>
                </a:solidFill>
              </a:endParaRPr>
            </a:p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 smtClean="0">
                  <a:solidFill>
                    <a:srgbClr val="FFFFFF"/>
                  </a:solidFill>
                </a:rPr>
                <a:t>Accélérateurs</a:t>
              </a:r>
              <a:r>
                <a:rPr lang="en-GB" sz="1400" b="1" dirty="0" smtClean="0">
                  <a:solidFill>
                    <a:srgbClr val="006600"/>
                  </a:solidFill>
                </a:rPr>
                <a:t>)</a:t>
              </a:r>
              <a:endParaRPr lang="en-GB" sz="1400" b="1" dirty="0">
                <a:solidFill>
                  <a:srgbClr val="006600"/>
                </a:solidFill>
              </a:endParaRPr>
            </a:p>
          </p:txBody>
        </p:sp>
        <p:sp>
          <p:nvSpPr>
            <p:cNvPr id="5" name="AutoShape 1032"/>
            <p:cNvSpPr>
              <a:spLocks noChangeArrowheads="1"/>
            </p:cNvSpPr>
            <p:nvPr/>
          </p:nvSpPr>
          <p:spPr bwMode="auto">
            <a:xfrm>
              <a:off x="3871" y="2140"/>
              <a:ext cx="867" cy="453"/>
            </a:xfrm>
            <a:prstGeom prst="roundRect">
              <a:avLst>
                <a:gd name="adj" fmla="val 27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 smtClean="0">
                  <a:solidFill>
                    <a:srgbClr val="FFFFFF"/>
                  </a:solidFill>
                </a:rPr>
                <a:t>Solaires</a:t>
              </a:r>
              <a:endParaRPr lang="en-GB" sz="2400" b="1" dirty="0" smtClean="0">
                <a:solidFill>
                  <a:srgbClr val="FFFFFF"/>
                </a:solidFill>
              </a:endParaRPr>
            </a:p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 err="1">
                  <a:solidFill>
                    <a:srgbClr val="FFFFFF"/>
                  </a:solidFill>
                </a:rPr>
                <a:t>R</a:t>
              </a:r>
              <a:r>
                <a:rPr lang="en-GB" sz="2400" b="1" dirty="0" err="1" smtClean="0">
                  <a:solidFill>
                    <a:srgbClr val="FFFFFF"/>
                  </a:solidFill>
                </a:rPr>
                <a:t>éacteurs</a:t>
              </a:r>
              <a:r>
                <a:rPr lang="en-GB" sz="1400" dirty="0" smtClean="0">
                  <a:solidFill>
                    <a:srgbClr val="FF0000"/>
                  </a:solidFill>
                </a:rPr>
                <a:t>)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6" name="AutoShape 1033"/>
            <p:cNvSpPr>
              <a:spLocks noChangeArrowheads="1"/>
            </p:cNvSpPr>
            <p:nvPr/>
          </p:nvSpPr>
          <p:spPr bwMode="auto">
            <a:xfrm>
              <a:off x="1166" y="3362"/>
              <a:ext cx="3649" cy="233"/>
            </a:xfrm>
            <a:prstGeom prst="roundRect">
              <a:avLst>
                <a:gd name="adj" fmla="val 375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hangingPunct="0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1" dirty="0">
                  <a:solidFill>
                    <a:srgbClr val="FFFFFF"/>
                  </a:solidFill>
                  <a:latin typeface="Symbol" charset="0"/>
                </a:rPr>
                <a:t> </a:t>
              </a:r>
              <a:r>
                <a:rPr lang="en-GB" sz="2400" b="1" baseline="-33000" dirty="0">
                  <a:solidFill>
                    <a:srgbClr val="FFFFFF"/>
                  </a:solidFill>
                </a:rPr>
                <a:t>23</a:t>
              </a:r>
              <a:r>
                <a:rPr lang="en-GB" sz="2400" b="1" dirty="0">
                  <a:solidFill>
                    <a:srgbClr val="FFFFFF"/>
                  </a:solidFill>
                </a:rPr>
                <a:t>~45°           </a:t>
              </a:r>
              <a:r>
                <a:rPr lang="en-GB" sz="2400" b="1" dirty="0" smtClean="0">
                  <a:solidFill>
                    <a:srgbClr val="FFFFFF"/>
                  </a:solidFill>
                </a:rPr>
                <a:t>     </a:t>
              </a:r>
              <a:r>
                <a:rPr lang="en-GB" sz="2400" b="1" dirty="0">
                  <a:solidFill>
                    <a:srgbClr val="FFFFFF"/>
                  </a:solidFill>
                  <a:latin typeface="Symbol" charset="0"/>
                </a:rPr>
                <a:t></a:t>
              </a:r>
              <a:r>
                <a:rPr lang="en-GB" sz="2400" b="1" baseline="-33000" dirty="0">
                  <a:solidFill>
                    <a:srgbClr val="FFFFFF"/>
                  </a:solidFill>
                </a:rPr>
                <a:t>13</a:t>
              </a:r>
              <a:r>
                <a:rPr lang="en-GB" sz="2400" b="1" dirty="0">
                  <a:solidFill>
                    <a:srgbClr val="FFFFFF"/>
                  </a:solidFill>
                </a:rPr>
                <a:t> </a:t>
              </a:r>
              <a:r>
                <a:rPr lang="en-GB" sz="2400" b="1" dirty="0" smtClean="0">
                  <a:solidFill>
                    <a:srgbClr val="FFFFFF"/>
                  </a:solidFill>
                </a:rPr>
                <a:t>~ 9°                    </a:t>
              </a:r>
              <a:r>
                <a:rPr lang="en-GB" sz="2400" b="1" dirty="0" smtClean="0">
                  <a:solidFill>
                    <a:srgbClr val="FFFFFF"/>
                  </a:solidFill>
                  <a:latin typeface="Symbol" charset="0"/>
                </a:rPr>
                <a:t></a:t>
              </a:r>
              <a:r>
                <a:rPr lang="en-GB" sz="2400" b="1" baseline="-33000" dirty="0">
                  <a:solidFill>
                    <a:srgbClr val="FFFFFF"/>
                  </a:solidFill>
                </a:rPr>
                <a:t>12</a:t>
              </a:r>
              <a:r>
                <a:rPr lang="en-GB" sz="2400" b="1" dirty="0">
                  <a:solidFill>
                    <a:srgbClr val="FFFFFF"/>
                  </a:solidFill>
                </a:rPr>
                <a:t>~30°</a:t>
              </a:r>
            </a:p>
          </p:txBody>
        </p:sp>
        <p:pic>
          <p:nvPicPr>
            <p:cNvPr id="8" name="Picture 103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450"/>
            <a:stretch/>
          </p:blipFill>
          <p:spPr bwMode="auto">
            <a:xfrm>
              <a:off x="794" y="2613"/>
              <a:ext cx="4021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9" name="Text Box 1036"/>
            <p:cNvSpPr txBox="1">
              <a:spLocks noChangeArrowheads="1"/>
            </p:cNvSpPr>
            <p:nvPr/>
          </p:nvSpPr>
          <p:spPr bwMode="auto">
            <a:xfrm>
              <a:off x="544" y="2786"/>
              <a:ext cx="22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FFFFFF"/>
                  </a:solidFill>
                </a:rPr>
                <a:t>U</a:t>
              </a:r>
            </a:p>
          </p:txBody>
        </p:sp>
      </p:grpSp>
      <p:pic>
        <p:nvPicPr>
          <p:cNvPr id="11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877" y="1353400"/>
            <a:ext cx="4325937" cy="92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57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047"/>
          <p:cNvSpPr>
            <a:spLocks noChangeArrowheads="1"/>
          </p:cNvSpPr>
          <p:nvPr/>
        </p:nvSpPr>
        <p:spPr bwMode="auto">
          <a:xfrm>
            <a:off x="2440481" y="766862"/>
            <a:ext cx="4325937" cy="1282700"/>
          </a:xfrm>
          <a:prstGeom prst="rect">
            <a:avLst/>
          </a:prstGeom>
          <a:solidFill>
            <a:srgbClr val="0000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3" name="Group 1038"/>
          <p:cNvGrpSpPr>
            <a:grpSpLocks/>
          </p:cNvGrpSpPr>
          <p:nvPr/>
        </p:nvGrpSpPr>
        <p:grpSpPr bwMode="auto">
          <a:xfrm>
            <a:off x="2894506" y="766862"/>
            <a:ext cx="3616325" cy="1119188"/>
            <a:chOff x="890" y="634"/>
            <a:chExt cx="2278" cy="705"/>
          </a:xfrm>
          <a:solidFill>
            <a:srgbClr val="000000"/>
          </a:solidFill>
        </p:grpSpPr>
        <p:grpSp>
          <p:nvGrpSpPr>
            <p:cNvPr id="14" name="Group 1039"/>
            <p:cNvGrpSpPr>
              <a:grpSpLocks/>
            </p:cNvGrpSpPr>
            <p:nvPr/>
          </p:nvGrpSpPr>
          <p:grpSpPr bwMode="auto">
            <a:xfrm>
              <a:off x="890" y="634"/>
              <a:ext cx="2278" cy="271"/>
              <a:chOff x="445" y="757"/>
              <a:chExt cx="2256" cy="233"/>
            </a:xfrm>
            <a:grpFill/>
          </p:grpSpPr>
          <p:sp>
            <p:nvSpPr>
              <p:cNvPr id="20" name="AutoShape 1040"/>
              <p:cNvSpPr>
                <a:spLocks noChangeArrowheads="1"/>
              </p:cNvSpPr>
              <p:nvPr/>
            </p:nvSpPr>
            <p:spPr bwMode="auto">
              <a:xfrm>
                <a:off x="445" y="757"/>
                <a:ext cx="2256" cy="233"/>
              </a:xfrm>
              <a:prstGeom prst="roundRect">
                <a:avLst>
                  <a:gd name="adj" fmla="val 319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hangingPunct="0"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800" dirty="0">
                    <a:solidFill>
                      <a:srgbClr val="0000FF"/>
                    </a:solidFill>
                    <a:latin typeface="Symbol" charset="0"/>
                  </a:rPr>
                  <a:t></a:t>
                </a:r>
                <a:r>
                  <a:rPr lang="en-GB" sz="2800" baseline="-33000" dirty="0">
                    <a:solidFill>
                      <a:srgbClr val="0000FF"/>
                    </a:solidFill>
                    <a:latin typeface="Symbol" charset="0"/>
                  </a:rPr>
                  <a:t></a:t>
                </a:r>
                <a:r>
                  <a:rPr lang="en-GB" sz="2000" dirty="0">
                    <a:solidFill>
                      <a:srgbClr val="0000FF"/>
                    </a:solidFill>
                  </a:rPr>
                  <a:t>        </a:t>
                </a:r>
                <a:r>
                  <a:rPr lang="en-GB" sz="2800" dirty="0">
                    <a:solidFill>
                      <a:srgbClr val="0000FF"/>
                    </a:solidFill>
                    <a:latin typeface="Symbol" charset="0"/>
                  </a:rPr>
                  <a:t></a:t>
                </a:r>
                <a:r>
                  <a:rPr lang="en-GB" sz="2800" baseline="-33000" dirty="0">
                    <a:solidFill>
                      <a:srgbClr val="0000FF"/>
                    </a:solidFill>
                    <a:latin typeface="Symbol" charset="0"/>
                  </a:rPr>
                  <a:t></a:t>
                </a:r>
                <a:r>
                  <a:rPr lang="en-GB" sz="2800" baseline="-33000" dirty="0">
                    <a:solidFill>
                      <a:srgbClr val="FF00FF"/>
                    </a:solidFill>
                  </a:rPr>
                  <a:t> </a:t>
                </a:r>
                <a:r>
                  <a:rPr lang="en-GB" sz="2000" baseline="-33000" dirty="0">
                    <a:solidFill>
                      <a:srgbClr val="FF00FF"/>
                    </a:solidFill>
                  </a:rPr>
                  <a:t>          </a:t>
                </a:r>
                <a:r>
                  <a:rPr lang="en-GB" sz="2000" baseline="-33000" dirty="0">
                    <a:solidFill>
                      <a:srgbClr val="000000"/>
                    </a:solidFill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Symbol" charset="0"/>
                  </a:rPr>
                  <a:t></a:t>
                </a:r>
                <a:r>
                  <a:rPr lang="en-GB" sz="2000" dirty="0">
                    <a:solidFill>
                      <a:srgbClr val="FF0000"/>
                    </a:solidFill>
                  </a:rPr>
                  <a:t>m</a:t>
                </a:r>
                <a:r>
                  <a:rPr lang="en-GB" sz="2000" baseline="33000" dirty="0">
                    <a:solidFill>
                      <a:srgbClr val="FF0000"/>
                    </a:solidFill>
                  </a:rPr>
                  <a:t>2</a:t>
                </a:r>
                <a:r>
                  <a:rPr lang="en-GB" sz="2000" baseline="-33000" dirty="0">
                    <a:solidFill>
                      <a:srgbClr val="FF0000"/>
                    </a:solidFill>
                  </a:rPr>
                  <a:t>23</a:t>
                </a:r>
                <a:r>
                  <a:rPr lang="en-GB" sz="2000" dirty="0">
                    <a:solidFill>
                      <a:srgbClr val="FF0000"/>
                    </a:solidFill>
                  </a:rPr>
                  <a:t> ~ 2. 10</a:t>
                </a:r>
                <a:r>
                  <a:rPr lang="en-GB" sz="2000" baseline="33000" dirty="0">
                    <a:solidFill>
                      <a:srgbClr val="FF0000"/>
                    </a:solidFill>
                  </a:rPr>
                  <a:t>-3 </a:t>
                </a:r>
                <a:r>
                  <a:rPr lang="en-GB" sz="2000" dirty="0">
                    <a:solidFill>
                      <a:srgbClr val="FF0000"/>
                    </a:solidFill>
                  </a:rPr>
                  <a:t>eV</a:t>
                </a:r>
                <a:r>
                  <a:rPr lang="en-GB" sz="2000" baseline="33000" dirty="0">
                    <a:solidFill>
                      <a:srgbClr val="FF0000"/>
                    </a:solidFill>
                  </a:rPr>
                  <a:t>2 </a:t>
                </a:r>
              </a:p>
            </p:txBody>
          </p:sp>
          <p:sp>
            <p:nvSpPr>
              <p:cNvPr id="21" name="Line 1041"/>
              <p:cNvSpPr>
                <a:spLocks noChangeShapeType="1"/>
              </p:cNvSpPr>
              <p:nvPr/>
            </p:nvSpPr>
            <p:spPr bwMode="auto">
              <a:xfrm>
                <a:off x="642" y="930"/>
                <a:ext cx="496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" name="Group 1042"/>
            <p:cNvGrpSpPr>
              <a:grpSpLocks/>
            </p:cNvGrpSpPr>
            <p:nvPr/>
          </p:nvGrpSpPr>
          <p:grpSpPr bwMode="auto">
            <a:xfrm>
              <a:off x="891" y="1029"/>
              <a:ext cx="2264" cy="310"/>
              <a:chOff x="446" y="1097"/>
              <a:chExt cx="2242" cy="176"/>
            </a:xfrm>
            <a:grpFill/>
          </p:grpSpPr>
          <p:sp>
            <p:nvSpPr>
              <p:cNvPr id="18" name="AutoShape 1043"/>
              <p:cNvSpPr>
                <a:spLocks noChangeArrowheads="1"/>
              </p:cNvSpPr>
              <p:nvPr/>
            </p:nvSpPr>
            <p:spPr bwMode="auto">
              <a:xfrm>
                <a:off x="446" y="1097"/>
                <a:ext cx="2242" cy="154"/>
              </a:xfrm>
              <a:prstGeom prst="roundRect">
                <a:avLst>
                  <a:gd name="adj" fmla="val 319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hangingPunct="0"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800">
                    <a:solidFill>
                      <a:srgbClr val="0000FF"/>
                    </a:solidFill>
                    <a:latin typeface="Symbol" charset="0"/>
                  </a:rPr>
                  <a:t></a:t>
                </a:r>
                <a:r>
                  <a:rPr lang="en-GB" sz="2800" baseline="-33000">
                    <a:solidFill>
                      <a:srgbClr val="0000FF"/>
                    </a:solidFill>
                    <a:latin typeface="Bitstream Vera Sans Mono" charset="0"/>
                  </a:rPr>
                  <a:t>e</a:t>
                </a:r>
                <a:r>
                  <a:rPr lang="en-GB" sz="2000">
                    <a:solidFill>
                      <a:srgbClr val="0000FF"/>
                    </a:solidFill>
                  </a:rPr>
                  <a:t>        </a:t>
                </a:r>
                <a:r>
                  <a:rPr lang="en-GB" sz="2800">
                    <a:solidFill>
                      <a:srgbClr val="0000FF"/>
                    </a:solidFill>
                    <a:latin typeface="Symbol" charset="0"/>
                  </a:rPr>
                  <a:t></a:t>
                </a:r>
                <a:r>
                  <a:rPr lang="en-GB" sz="2800" baseline="-33000">
                    <a:solidFill>
                      <a:srgbClr val="0000FF"/>
                    </a:solidFill>
                    <a:latin typeface="Symbol" charset="0"/>
                  </a:rPr>
                  <a:t></a:t>
                </a:r>
                <a:r>
                  <a:rPr lang="en-GB" sz="2000" baseline="-33000">
                    <a:solidFill>
                      <a:srgbClr val="FF00FF"/>
                    </a:solidFill>
                  </a:rPr>
                  <a:t>           </a:t>
                </a:r>
                <a:r>
                  <a:rPr lang="en-GB" sz="2000">
                    <a:solidFill>
                      <a:srgbClr val="FF0000"/>
                    </a:solidFill>
                    <a:latin typeface="Symbol" charset="0"/>
                  </a:rPr>
                  <a:t></a:t>
                </a:r>
                <a:r>
                  <a:rPr lang="en-GB" sz="2000">
                    <a:solidFill>
                      <a:srgbClr val="FF0000"/>
                    </a:solidFill>
                  </a:rPr>
                  <a:t>m</a:t>
                </a:r>
                <a:r>
                  <a:rPr lang="en-GB" sz="2000" baseline="33000">
                    <a:solidFill>
                      <a:srgbClr val="FF0000"/>
                    </a:solidFill>
                  </a:rPr>
                  <a:t>2</a:t>
                </a:r>
                <a:r>
                  <a:rPr lang="en-GB" sz="2000" baseline="-33000">
                    <a:solidFill>
                      <a:srgbClr val="FF0000"/>
                    </a:solidFill>
                  </a:rPr>
                  <a:t>12</a:t>
                </a:r>
                <a:r>
                  <a:rPr lang="en-GB" sz="2000">
                    <a:solidFill>
                      <a:srgbClr val="FF0000"/>
                    </a:solidFill>
                  </a:rPr>
                  <a:t> ~ 5. 10</a:t>
                </a:r>
                <a:r>
                  <a:rPr lang="en-GB" sz="2000" baseline="33000">
                    <a:solidFill>
                      <a:srgbClr val="FF0000"/>
                    </a:solidFill>
                  </a:rPr>
                  <a:t>-5 </a:t>
                </a:r>
                <a:r>
                  <a:rPr lang="en-GB" sz="2000">
                    <a:solidFill>
                      <a:srgbClr val="FF0000"/>
                    </a:solidFill>
                  </a:rPr>
                  <a:t>eV</a:t>
                </a:r>
                <a:r>
                  <a:rPr lang="en-GB" sz="2000" baseline="33000">
                    <a:solidFill>
                      <a:srgbClr val="FF0000"/>
                    </a:solidFill>
                  </a:rPr>
                  <a:t>2 </a:t>
                </a:r>
              </a:p>
            </p:txBody>
          </p:sp>
          <p:sp>
            <p:nvSpPr>
              <p:cNvPr id="19" name="Line 1044"/>
              <p:cNvSpPr>
                <a:spLocks noChangeShapeType="1"/>
              </p:cNvSpPr>
              <p:nvPr/>
            </p:nvSpPr>
            <p:spPr bwMode="auto">
              <a:xfrm>
                <a:off x="642" y="1272"/>
                <a:ext cx="496" cy="1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6" name="Line 1045"/>
            <p:cNvSpPr>
              <a:spLocks noChangeShapeType="1"/>
            </p:cNvSpPr>
            <p:nvPr/>
          </p:nvSpPr>
          <p:spPr bwMode="auto">
            <a:xfrm>
              <a:off x="1078" y="816"/>
              <a:ext cx="284" cy="0"/>
            </a:xfrm>
            <a:prstGeom prst="line">
              <a:avLst/>
            </a:prstGeom>
            <a:grpFill/>
            <a:ln w="9360">
              <a:solidFill>
                <a:srgbClr val="0000FF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046"/>
            <p:cNvSpPr>
              <a:spLocks noChangeShapeType="1"/>
            </p:cNvSpPr>
            <p:nvPr/>
          </p:nvSpPr>
          <p:spPr bwMode="auto">
            <a:xfrm>
              <a:off x="1078" y="1152"/>
              <a:ext cx="284" cy="0"/>
            </a:xfrm>
            <a:prstGeom prst="line">
              <a:avLst/>
            </a:prstGeom>
            <a:grpFill/>
            <a:ln w="9360">
              <a:solidFill>
                <a:srgbClr val="0000FF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" name="Group 2086"/>
          <p:cNvGrpSpPr>
            <a:grpSpLocks/>
          </p:cNvGrpSpPr>
          <p:nvPr/>
        </p:nvGrpSpPr>
        <p:grpSpPr bwMode="auto">
          <a:xfrm>
            <a:off x="871631" y="2716257"/>
            <a:ext cx="7648575" cy="3424238"/>
            <a:chOff x="462" y="2009"/>
            <a:chExt cx="4818" cy="2157"/>
          </a:xfrm>
          <a:solidFill>
            <a:schemeClr val="bg1"/>
          </a:solidFill>
        </p:grpSpPr>
        <p:sp>
          <p:nvSpPr>
            <p:cNvPr id="26" name="Rectangle 2084"/>
            <p:cNvSpPr>
              <a:spLocks noChangeArrowheads="1"/>
            </p:cNvSpPr>
            <p:nvPr/>
          </p:nvSpPr>
          <p:spPr bwMode="auto">
            <a:xfrm>
              <a:off x="462" y="2009"/>
              <a:ext cx="4818" cy="2157"/>
            </a:xfrm>
            <a:prstGeom prst="rect">
              <a:avLst/>
            </a:prstGeom>
            <a:grpFill/>
            <a:ln w="9525">
              <a:solidFill>
                <a:srgbClr val="9900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4" name="Group 2055"/>
            <p:cNvGrpSpPr>
              <a:grpSpLocks/>
            </p:cNvGrpSpPr>
            <p:nvPr/>
          </p:nvGrpSpPr>
          <p:grpSpPr bwMode="auto">
            <a:xfrm>
              <a:off x="622" y="2177"/>
              <a:ext cx="4544" cy="1968"/>
              <a:chOff x="576" y="1866"/>
              <a:chExt cx="4544" cy="1968"/>
            </a:xfrm>
            <a:grpFill/>
          </p:grpSpPr>
          <p:grpSp>
            <p:nvGrpSpPr>
              <p:cNvPr id="27" name="Group 2056"/>
              <p:cNvGrpSpPr>
                <a:grpSpLocks/>
              </p:cNvGrpSpPr>
              <p:nvPr/>
            </p:nvGrpSpPr>
            <p:grpSpPr bwMode="auto">
              <a:xfrm>
                <a:off x="576" y="1866"/>
                <a:ext cx="4544" cy="1968"/>
                <a:chOff x="576" y="1536"/>
                <a:chExt cx="4544" cy="1968"/>
              </a:xfrm>
              <a:grpFill/>
            </p:grpSpPr>
            <p:grpSp>
              <p:nvGrpSpPr>
                <p:cNvPr id="30" name="Group 2057"/>
                <p:cNvGrpSpPr>
                  <a:grpSpLocks/>
                </p:cNvGrpSpPr>
                <p:nvPr/>
              </p:nvGrpSpPr>
              <p:grpSpPr bwMode="auto">
                <a:xfrm>
                  <a:off x="576" y="1536"/>
                  <a:ext cx="4544" cy="1968"/>
                  <a:chOff x="297" y="1677"/>
                  <a:chExt cx="5470" cy="2658"/>
                </a:xfrm>
                <a:grpFill/>
              </p:grpSpPr>
              <p:pic>
                <p:nvPicPr>
                  <p:cNvPr id="32" name="Picture 2058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97" y="1677"/>
                    <a:ext cx="3553" cy="2275"/>
                  </a:xfrm>
                  <a:prstGeom prst="rect">
                    <a:avLst/>
                  </a:prstGeom>
                  <a:grpFill/>
                  <a:extLst/>
                </p:spPr>
              </p:pic>
              <p:grpSp>
                <p:nvGrpSpPr>
                  <p:cNvPr id="33" name="Group 2059"/>
                  <p:cNvGrpSpPr>
                    <a:grpSpLocks/>
                  </p:cNvGrpSpPr>
                  <p:nvPr/>
                </p:nvGrpSpPr>
                <p:grpSpPr bwMode="auto">
                  <a:xfrm>
                    <a:off x="4090" y="2096"/>
                    <a:ext cx="902" cy="170"/>
                    <a:chOff x="4435" y="2219"/>
                    <a:chExt cx="902" cy="170"/>
                  </a:xfrm>
                  <a:grpFill/>
                </p:grpSpPr>
                <p:grpSp>
                  <p:nvGrpSpPr>
                    <p:cNvPr id="41" name="Group 20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35" y="2219"/>
                      <a:ext cx="897" cy="58"/>
                      <a:chOff x="4435" y="2219"/>
                      <a:chExt cx="897" cy="58"/>
                    </a:xfrm>
                    <a:grpFill/>
                  </p:grpSpPr>
                  <p:sp>
                    <p:nvSpPr>
                      <p:cNvPr id="51" name="AutoShape 20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35" y="2219"/>
                        <a:ext cx="447" cy="59"/>
                      </a:xfrm>
                      <a:prstGeom prst="roundRect">
                        <a:avLst>
                          <a:gd name="adj" fmla="val 1722"/>
                        </a:avLst>
                      </a:prstGeom>
                      <a:solidFill>
                        <a:srgbClr val="008000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52" name="AutoShape 20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81" y="2219"/>
                        <a:ext cx="452" cy="59"/>
                      </a:xfrm>
                      <a:prstGeom prst="roundRect">
                        <a:avLst>
                          <a:gd name="adj" fmla="val 1722"/>
                        </a:avLst>
                      </a:prstGeom>
                      <a:solidFill>
                        <a:schemeClr val="accent6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42" name="Group 20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40" y="2280"/>
                      <a:ext cx="897" cy="50"/>
                      <a:chOff x="4440" y="2280"/>
                      <a:chExt cx="897" cy="50"/>
                    </a:xfrm>
                    <a:grpFill/>
                  </p:grpSpPr>
                  <p:sp>
                    <p:nvSpPr>
                      <p:cNvPr id="47" name="AutoShape 20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40" y="2280"/>
                        <a:ext cx="311" cy="50"/>
                      </a:xfrm>
                      <a:prstGeom prst="roundRect">
                        <a:avLst>
                          <a:gd name="adj" fmla="val 2000"/>
                        </a:avLst>
                      </a:prstGeom>
                      <a:grpFill/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8" name="AutoShape 20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40" y="2280"/>
                        <a:ext cx="311" cy="50"/>
                      </a:xfrm>
                      <a:prstGeom prst="roundRect">
                        <a:avLst>
                          <a:gd name="adj" fmla="val 2000"/>
                        </a:avLst>
                      </a:prstGeom>
                      <a:solidFill>
                        <a:srgbClr val="FF0000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9" name="AutoShape 20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27" y="2280"/>
                        <a:ext cx="311" cy="51"/>
                      </a:xfrm>
                      <a:prstGeom prst="roundRect">
                        <a:avLst>
                          <a:gd name="adj" fmla="val 2000"/>
                        </a:avLst>
                      </a:prstGeom>
                      <a:solidFill>
                        <a:srgbClr val="0000FF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50" name="AutoShape 20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23" y="2280"/>
                        <a:ext cx="311" cy="51"/>
                      </a:xfrm>
                      <a:prstGeom prst="roundRect">
                        <a:avLst>
                          <a:gd name="adj" fmla="val 2000"/>
                        </a:avLst>
                      </a:prstGeom>
                      <a:solidFill>
                        <a:srgbClr val="008000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grpSp>
                  <p:nvGrpSpPr>
                    <p:cNvPr id="43" name="Group 20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40" y="2341"/>
                      <a:ext cx="897" cy="48"/>
                      <a:chOff x="4440" y="2341"/>
                      <a:chExt cx="897" cy="48"/>
                    </a:xfrm>
                    <a:grpFill/>
                  </p:grpSpPr>
                  <p:sp>
                    <p:nvSpPr>
                      <p:cNvPr id="44" name="AutoShape 20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27" y="2341"/>
                        <a:ext cx="311" cy="49"/>
                      </a:xfrm>
                      <a:prstGeom prst="roundRect">
                        <a:avLst>
                          <a:gd name="adj" fmla="val 2083"/>
                        </a:avLst>
                      </a:prstGeom>
                      <a:solidFill>
                        <a:srgbClr val="0000FF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5" name="AutoShape 20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23" y="2341"/>
                        <a:ext cx="442" cy="49"/>
                      </a:xfrm>
                      <a:prstGeom prst="roundRect">
                        <a:avLst>
                          <a:gd name="adj" fmla="val 2083"/>
                        </a:avLst>
                      </a:prstGeom>
                      <a:solidFill>
                        <a:srgbClr val="008000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6" name="AutoShape 20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40" y="2341"/>
                        <a:ext cx="536" cy="49"/>
                      </a:xfrm>
                      <a:prstGeom prst="roundRect">
                        <a:avLst>
                          <a:gd name="adj" fmla="val 2083"/>
                        </a:avLst>
                      </a:prstGeom>
                      <a:solidFill>
                        <a:srgbClr val="FF0000"/>
                      </a:solidFill>
                      <a:ln w="936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sp>
                <p:nvSpPr>
                  <p:cNvPr id="34" name="Line 2072"/>
                  <p:cNvSpPr>
                    <a:spLocks noChangeShapeType="1"/>
                  </p:cNvSpPr>
                  <p:nvPr/>
                </p:nvSpPr>
                <p:spPr bwMode="auto">
                  <a:xfrm>
                    <a:off x="3414" y="3795"/>
                    <a:ext cx="1979" cy="1"/>
                  </a:xfrm>
                  <a:prstGeom prst="line">
                    <a:avLst/>
                  </a:prstGeom>
                  <a:grp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5" name="Line 20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66" y="1898"/>
                    <a:ext cx="1" cy="1899"/>
                  </a:xfrm>
                  <a:prstGeom prst="line">
                    <a:avLst/>
                  </a:prstGeom>
                  <a:grpFill/>
                  <a:ln w="936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/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6" name="AutoShape 2074"/>
                  <p:cNvSpPr>
                    <a:spLocks noChangeArrowheads="1"/>
                  </p:cNvSpPr>
                  <p:nvPr/>
                </p:nvSpPr>
                <p:spPr bwMode="auto">
                  <a:xfrm>
                    <a:off x="5275" y="1732"/>
                    <a:ext cx="175" cy="204"/>
                  </a:xfrm>
                  <a:prstGeom prst="roundRect">
                    <a:avLst>
                      <a:gd name="adj" fmla="val 671"/>
                    </a:avLst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600">
                        <a:solidFill>
                          <a:srgbClr val="000000"/>
                        </a:solidFill>
                      </a:rPr>
                      <a:t>m</a:t>
                    </a:r>
                    <a:r>
                      <a:rPr lang="en-GB" sz="1600" baseline="33000">
                        <a:solidFill>
                          <a:srgbClr val="000000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37" name="Line 2075"/>
                  <p:cNvSpPr>
                    <a:spLocks noChangeShapeType="1"/>
                  </p:cNvSpPr>
                  <p:nvPr/>
                </p:nvSpPr>
                <p:spPr bwMode="auto">
                  <a:xfrm>
                    <a:off x="5330" y="2157"/>
                    <a:ext cx="91" cy="1"/>
                  </a:xfrm>
                  <a:prstGeom prst="line">
                    <a:avLst/>
                  </a:prstGeom>
                  <a:grp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xtLst/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8" name="AutoShape 2076"/>
                  <p:cNvSpPr>
                    <a:spLocks noChangeArrowheads="1"/>
                  </p:cNvSpPr>
                  <p:nvPr/>
                </p:nvSpPr>
                <p:spPr bwMode="auto">
                  <a:xfrm>
                    <a:off x="5538" y="1903"/>
                    <a:ext cx="229" cy="606"/>
                  </a:xfrm>
                  <a:prstGeom prst="roundRect">
                    <a:avLst>
                      <a:gd name="adj" fmla="val 449"/>
                    </a:avLst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600">
                        <a:solidFill>
                          <a:srgbClr val="000000"/>
                        </a:solidFill>
                      </a:rPr>
                      <a:t>m</a:t>
                    </a:r>
                    <a:r>
                      <a:rPr lang="en-GB" sz="1600" baseline="-33000">
                        <a:solidFill>
                          <a:srgbClr val="000000"/>
                        </a:solidFill>
                      </a:rPr>
                      <a:t>1</a:t>
                    </a:r>
                    <a:r>
                      <a:rPr lang="en-GB" sz="1600" baseline="33000">
                        <a:solidFill>
                          <a:srgbClr val="000000"/>
                        </a:solidFill>
                      </a:rPr>
                      <a:t>2</a:t>
                    </a:r>
                  </a:p>
                  <a:p>
                    <a:pPr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600">
                        <a:solidFill>
                          <a:srgbClr val="000000"/>
                        </a:solidFill>
                      </a:rPr>
                      <a:t>m</a:t>
                    </a:r>
                    <a:r>
                      <a:rPr lang="en-GB" sz="1600" baseline="-33000">
                        <a:solidFill>
                          <a:srgbClr val="000000"/>
                        </a:solidFill>
                      </a:rPr>
                      <a:t>2</a:t>
                    </a:r>
                    <a:r>
                      <a:rPr lang="en-GB" sz="1600" baseline="33000">
                        <a:solidFill>
                          <a:srgbClr val="000000"/>
                        </a:solidFill>
                      </a:rPr>
                      <a:t>2</a:t>
                    </a:r>
                  </a:p>
                  <a:p>
                    <a:pPr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600">
                        <a:solidFill>
                          <a:srgbClr val="000000"/>
                        </a:solidFill>
                      </a:rPr>
                      <a:t>m</a:t>
                    </a:r>
                    <a:r>
                      <a:rPr lang="en-GB" sz="1600" baseline="-33000">
                        <a:solidFill>
                          <a:srgbClr val="000000"/>
                        </a:solidFill>
                      </a:rPr>
                      <a:t>3</a:t>
                    </a:r>
                    <a:r>
                      <a:rPr lang="en-GB" sz="1600" baseline="33000">
                        <a:solidFill>
                          <a:srgbClr val="000000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39" name="AutoShape 2077"/>
                  <p:cNvSpPr>
                    <a:spLocks noChangeArrowheads="1"/>
                  </p:cNvSpPr>
                  <p:nvPr/>
                </p:nvSpPr>
                <p:spPr bwMode="auto">
                  <a:xfrm>
                    <a:off x="4036" y="3896"/>
                    <a:ext cx="1125" cy="357"/>
                  </a:xfrm>
                  <a:prstGeom prst="roundRect">
                    <a:avLst>
                      <a:gd name="adj" fmla="val 236"/>
                    </a:avLst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400" dirty="0" smtClean="0">
                        <a:solidFill>
                          <a:srgbClr val="0000FF"/>
                        </a:solidFill>
                      </a:rPr>
                      <a:t>Masses </a:t>
                    </a:r>
                    <a:r>
                      <a:rPr lang="en-GB" sz="1400" dirty="0" err="1" smtClean="0">
                        <a:solidFill>
                          <a:srgbClr val="0000FF"/>
                        </a:solidFill>
                      </a:rPr>
                      <a:t>dégénérée</a:t>
                    </a:r>
                    <a:endParaRPr lang="en-GB" sz="1400" dirty="0">
                      <a:solidFill>
                        <a:srgbClr val="0000FF"/>
                      </a:solidFill>
                    </a:endParaRPr>
                  </a:p>
                  <a:p>
                    <a:pPr algn="ctr"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en-GB" sz="1400" dirty="0">
                        <a:solidFill>
                          <a:srgbClr val="0000FF"/>
                        </a:solidFill>
                      </a:rPr>
                      <a:t>m</a:t>
                    </a:r>
                    <a:r>
                      <a:rPr lang="en-GB" sz="1400" baseline="-33000" dirty="0">
                        <a:solidFill>
                          <a:srgbClr val="0000FF"/>
                        </a:solidFill>
                      </a:rPr>
                      <a:t>1</a:t>
                    </a:r>
                    <a:r>
                      <a:rPr lang="en-GB" sz="14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≈m</a:t>
                    </a:r>
                    <a:r>
                      <a:rPr lang="en-GB" sz="1400" baseline="-330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2</a:t>
                    </a:r>
                    <a:r>
                      <a:rPr lang="en-GB" sz="14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≈m</a:t>
                    </a:r>
                    <a:r>
                      <a:rPr lang="en-GB" sz="1400" baseline="-330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3</a:t>
                    </a:r>
                    <a:r>
                      <a:rPr lang="en-GB" sz="14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» |m</a:t>
                    </a:r>
                    <a:r>
                      <a:rPr lang="en-GB" sz="1400" baseline="-330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i</a:t>
                    </a:r>
                    <a:r>
                      <a:rPr lang="en-GB" sz="14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-</a:t>
                    </a:r>
                    <a:r>
                      <a:rPr lang="en-GB" sz="1400" dirty="0" err="1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m</a:t>
                    </a:r>
                    <a:r>
                      <a:rPr lang="en-GB" sz="1400" baseline="-33000" dirty="0" err="1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j</a:t>
                    </a:r>
                    <a:r>
                      <a:rPr lang="en-GB" sz="1400" dirty="0">
                        <a:solidFill>
                          <a:srgbClr val="0000FF"/>
                        </a:solidFill>
                        <a:latin typeface="Bitstream Vera Serif" charset="0"/>
                        <a:cs typeface="Bitstream Vera Serif" charset="0"/>
                      </a:rPr>
                      <a:t>|</a:t>
                    </a:r>
                  </a:p>
                </p:txBody>
              </p:sp>
              <p:sp>
                <p:nvSpPr>
                  <p:cNvPr id="40" name="Text Box 20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0" y="3928"/>
                    <a:ext cx="1723" cy="407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>
                    <a:lvl1pPr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1pPr>
                    <a:lvl2pPr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2pPr>
                    <a:lvl3pPr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3pPr>
                    <a:lvl4pPr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4pPr>
                    <a:lvl5pPr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5pPr>
                    <a:lvl6pPr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6pPr>
                    <a:lvl7pPr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7pPr>
                    <a:lvl8pPr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8pPr>
                    <a:lvl9pPr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0"/>
                      </a:defRPr>
                    </a:lvl9pPr>
                  </a:lstStyle>
                  <a:p>
                    <a:pPr algn="ctr"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</a:pPr>
                    <a:r>
                      <a:rPr lang="en-GB" sz="1800" dirty="0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en-GB" sz="1400" dirty="0" err="1" smtClean="0">
                        <a:solidFill>
                          <a:srgbClr val="008000"/>
                        </a:solidFill>
                      </a:rPr>
                      <a:t>hierarchie</a:t>
                    </a:r>
                    <a:r>
                      <a:rPr lang="en-GB" sz="1400" dirty="0" smtClean="0">
                        <a:solidFill>
                          <a:srgbClr val="008000"/>
                        </a:solidFill>
                      </a:rPr>
                      <a:t> </a:t>
                    </a:r>
                    <a:r>
                      <a:rPr lang="en-GB" sz="1400" dirty="0" err="1">
                        <a:solidFill>
                          <a:srgbClr val="008000"/>
                        </a:solidFill>
                      </a:rPr>
                      <a:t>n</a:t>
                    </a:r>
                    <a:r>
                      <a:rPr lang="en-GB" sz="1400" dirty="0" err="1" smtClean="0">
                        <a:solidFill>
                          <a:srgbClr val="008000"/>
                        </a:solidFill>
                      </a:rPr>
                      <a:t>ormale</a:t>
                    </a:r>
                    <a:endParaRPr lang="en-GB" sz="1400" dirty="0">
                      <a:solidFill>
                        <a:srgbClr val="008000"/>
                      </a:solidFill>
                    </a:endParaRPr>
                  </a:p>
                  <a:p>
                    <a:pPr algn="ctr" hangingPunct="0">
                      <a:lnSpc>
                        <a:spcPct val="97000"/>
                      </a:lnSpc>
                      <a:buClr>
                        <a:srgbClr val="000000"/>
                      </a:buClr>
                      <a:buSzPct val="45000"/>
                      <a:buFont typeface="StarSymbol" charset="0"/>
                      <a:buNone/>
                    </a:pPr>
                    <a:r>
                      <a:rPr lang="en-GB" sz="1400" dirty="0">
                        <a:solidFill>
                          <a:srgbClr val="008000"/>
                        </a:solidFill>
                      </a:rPr>
                      <a:t>m</a:t>
                    </a:r>
                    <a:r>
                      <a:rPr lang="en-GB" sz="1400" baseline="-33000" dirty="0">
                        <a:solidFill>
                          <a:srgbClr val="008000"/>
                        </a:solidFill>
                      </a:rPr>
                      <a:t>3</a:t>
                    </a:r>
                    <a:r>
                      <a:rPr lang="en-GB" sz="1400" dirty="0">
                        <a:solidFill>
                          <a:srgbClr val="008000"/>
                        </a:solidFill>
                      </a:rPr>
                      <a:t>&gt; m</a:t>
                    </a:r>
                    <a:r>
                      <a:rPr lang="en-GB" sz="1400" baseline="-33000" dirty="0">
                        <a:solidFill>
                          <a:srgbClr val="008000"/>
                        </a:solidFill>
                      </a:rPr>
                      <a:t>2</a:t>
                    </a:r>
                    <a:r>
                      <a:rPr lang="en-GB" sz="1400" dirty="0">
                        <a:solidFill>
                          <a:srgbClr val="008000"/>
                        </a:solidFill>
                      </a:rPr>
                      <a:t>~m</a:t>
                    </a:r>
                    <a:r>
                      <a:rPr lang="en-GB" sz="1400" baseline="-33000" dirty="0">
                        <a:solidFill>
                          <a:srgbClr val="008000"/>
                        </a:solidFill>
                      </a:rPr>
                      <a:t>1</a:t>
                    </a:r>
                  </a:p>
                </p:txBody>
              </p:sp>
            </p:grpSp>
            <p:sp>
              <p:nvSpPr>
                <p:cNvPr id="31" name="AutoShape 2079"/>
                <p:cNvSpPr>
                  <a:spLocks noChangeArrowheads="1"/>
                </p:cNvSpPr>
                <p:nvPr/>
              </p:nvSpPr>
              <p:spPr bwMode="auto">
                <a:xfrm>
                  <a:off x="2329" y="3218"/>
                  <a:ext cx="832" cy="264"/>
                </a:xfrm>
                <a:prstGeom prst="roundRect">
                  <a:avLst>
                    <a:gd name="adj" fmla="val 236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hangingPunct="0">
                    <a:lnSpc>
                      <a:spcPct val="97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sz="1400" dirty="0" err="1" smtClean="0">
                      <a:solidFill>
                        <a:srgbClr val="DC2300"/>
                      </a:solidFill>
                    </a:rPr>
                    <a:t>Hierarchie</a:t>
                  </a:r>
                  <a:r>
                    <a:rPr lang="en-GB" sz="1400" dirty="0" smtClean="0">
                      <a:solidFill>
                        <a:srgbClr val="DC2300"/>
                      </a:solidFill>
                    </a:rPr>
                    <a:t> inverse</a:t>
                  </a:r>
                  <a:endParaRPr lang="en-GB" sz="1400" dirty="0">
                    <a:solidFill>
                      <a:srgbClr val="DC2300"/>
                    </a:solidFill>
                  </a:endParaRPr>
                </a:p>
                <a:p>
                  <a:pPr algn="ctr" hangingPunct="0">
                    <a:lnSpc>
                      <a:spcPct val="97000"/>
                    </a:lnSpc>
                    <a:buClr>
                      <a:srgbClr val="000000"/>
                    </a:buClr>
                    <a:buSzPct val="45000"/>
                    <a:buFont typeface="StarSymbol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sz="1400" dirty="0">
                      <a:solidFill>
                        <a:srgbClr val="DC2300"/>
                      </a:solidFill>
                    </a:rPr>
                    <a:t>m</a:t>
                  </a:r>
                  <a:r>
                    <a:rPr lang="en-GB" sz="1400" baseline="-33000" dirty="0">
                      <a:solidFill>
                        <a:srgbClr val="DC2300"/>
                      </a:solidFill>
                    </a:rPr>
                    <a:t>2</a:t>
                  </a:r>
                  <a:r>
                    <a:rPr lang="en-GB" sz="1400" dirty="0">
                      <a:solidFill>
                        <a:srgbClr val="DC2300"/>
                      </a:solidFill>
                    </a:rPr>
                    <a:t>~m</a:t>
                  </a:r>
                  <a:r>
                    <a:rPr lang="en-GB" sz="1400" baseline="-33000" dirty="0">
                      <a:solidFill>
                        <a:srgbClr val="DC2300"/>
                      </a:solidFill>
                    </a:rPr>
                    <a:t>1</a:t>
                  </a:r>
                  <a:r>
                    <a:rPr lang="en-GB" sz="1400" dirty="0">
                      <a:solidFill>
                        <a:srgbClr val="DC2300"/>
                      </a:solidFill>
                    </a:rPr>
                    <a:t>&gt;m</a:t>
                  </a:r>
                  <a:r>
                    <a:rPr lang="en-GB" sz="1400" baseline="-33000" dirty="0">
                      <a:solidFill>
                        <a:srgbClr val="DC2300"/>
                      </a:solidFill>
                    </a:rPr>
                    <a:t>3</a:t>
                  </a:r>
                </a:p>
              </p:txBody>
            </p:sp>
          </p:grpSp>
          <p:sp>
            <p:nvSpPr>
              <p:cNvPr id="28" name="Line 2080"/>
              <p:cNvSpPr>
                <a:spLocks noChangeShapeType="1"/>
              </p:cNvSpPr>
              <p:nvPr/>
            </p:nvSpPr>
            <p:spPr bwMode="auto">
              <a:xfrm>
                <a:off x="4097" y="2303"/>
                <a:ext cx="1" cy="113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Text Box 2081"/>
              <p:cNvSpPr txBox="1">
                <a:spLocks noChangeArrowheads="1"/>
              </p:cNvSpPr>
              <p:nvPr/>
            </p:nvSpPr>
            <p:spPr bwMode="auto">
              <a:xfrm>
                <a:off x="4101" y="2761"/>
                <a:ext cx="166" cy="19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sz="1400"/>
                  <a:t>?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061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78605" y="2866099"/>
            <a:ext cx="5057444" cy="76944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La nature du neutrino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061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875"/>
            <a:ext cx="8839200" cy="682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 rot="3540000">
            <a:off x="1148557" y="23248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10- 43 secondes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 rot="3540000">
            <a:off x="1681957" y="19438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10- 34 secondes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3540000">
            <a:off x="2291557" y="1639094"/>
            <a:ext cx="15382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10- 10 secondes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 rot="3540000">
            <a:off x="6463506" y="743744"/>
            <a:ext cx="1981201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15 milliards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 d’années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 rot="3540000">
            <a:off x="5330826" y="962025"/>
            <a:ext cx="2112962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 milliard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 d’années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 rot="3540000">
            <a:off x="4474369" y="807244"/>
            <a:ext cx="129063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300 mille ans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 rot="3540000">
            <a:off x="4007644" y="1270794"/>
            <a:ext cx="10017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 minutes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 rot="3540000">
            <a:off x="3305175" y="1517650"/>
            <a:ext cx="10382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 seconde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 rot="18060000">
            <a:off x="1366044" y="40060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1032 degrés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 rot="18060000">
            <a:off x="1823244" y="43108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1027 degrés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 rot="18060000">
            <a:off x="2509044" y="46156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1015 degrés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 rot="18060000">
            <a:off x="3271044" y="4920456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1010 degrés</a:t>
            </a: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 rot="18060000">
            <a:off x="3990182" y="5253831"/>
            <a:ext cx="11064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109 degrés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 rot="18060000">
            <a:off x="5622926" y="6043612"/>
            <a:ext cx="10033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18 degrés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 rot="18060000">
            <a:off x="4658519" y="5577681"/>
            <a:ext cx="12080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6000 degrés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 rot="18060000">
            <a:off x="6596857" y="6161881"/>
            <a:ext cx="10779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>
                <a:solidFill>
                  <a:srgbClr val="FFFFFF"/>
                </a:solidFill>
                <a:latin typeface="Arial Black" pitchFamily="34" charset="0"/>
              </a:rPr>
              <a:t>3 degrés K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1066800" y="381000"/>
            <a:ext cx="2514600" cy="490538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600" b="1">
                <a:solidFill>
                  <a:srgbClr val="FFFFFF"/>
                </a:solidFill>
                <a:latin typeface="Verdana" pitchFamily="34" charset="0"/>
              </a:rPr>
              <a:t>Le big-bang</a:t>
            </a:r>
          </a:p>
        </p:txBody>
      </p:sp>
    </p:spTree>
    <p:extLst>
      <p:ext uri="{BB962C8B-B14F-4D97-AF65-F5344CB8AC3E}">
        <p14:creationId xmlns:p14="http://schemas.microsoft.com/office/powerpoint/2010/main" val="42524443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12.jpg                                                         0000BB1CHanka2                         B1C81BA3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" t="29509" r="52509" b="9189"/>
          <a:stretch>
            <a:fillRect/>
          </a:stretch>
        </p:blipFill>
        <p:spPr bwMode="auto">
          <a:xfrm>
            <a:off x="590550" y="1187450"/>
            <a:ext cx="2728913" cy="289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2085975" y="114300"/>
            <a:ext cx="5353050" cy="6413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600" b="1">
                <a:solidFill>
                  <a:srgbClr val="FFFF00"/>
                </a:solidFill>
              </a:rPr>
              <a:t>Une radioactivité très rare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3808413" y="2274888"/>
            <a:ext cx="3162300" cy="11874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chemeClr val="bg1"/>
                </a:solidFill>
              </a:rPr>
              <a:t>Possible si </a:t>
            </a:r>
          </a:p>
          <a:p>
            <a:r>
              <a:rPr lang="fr-FR" sz="2400">
                <a:solidFill>
                  <a:srgbClr val="FF0000"/>
                </a:solidFill>
              </a:rPr>
              <a:t>Neutrino = anti-neutrino</a:t>
            </a:r>
          </a:p>
          <a:p>
            <a:r>
              <a:rPr lang="fr-FR" sz="2400">
                <a:solidFill>
                  <a:srgbClr val="FF0000"/>
                </a:solidFill>
              </a:rPr>
              <a:t>Neutrino à une masse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365125" y="6137275"/>
            <a:ext cx="1266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/>
              <a:t>Période  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601663" y="4784725"/>
            <a:ext cx="3062287" cy="1612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FFFF00"/>
                </a:solidFill>
              </a:rPr>
              <a:t>Origine de la matière</a:t>
            </a:r>
          </a:p>
          <a:p>
            <a:endParaRPr lang="fr-FR" sz="1400" b="1">
              <a:solidFill>
                <a:srgbClr val="FFFF00"/>
              </a:solidFill>
            </a:endParaRPr>
          </a:p>
          <a:p>
            <a:r>
              <a:rPr lang="fr-FR" sz="2400" b="1">
                <a:solidFill>
                  <a:srgbClr val="FFFF00"/>
                </a:solidFill>
              </a:rPr>
              <a:t>Evolution de l</a:t>
            </a:r>
            <a:r>
              <a:rPr lang="ja-JP" altLang="fr-FR" sz="2400" b="1">
                <a:solidFill>
                  <a:srgbClr val="FFFF00"/>
                </a:solidFill>
                <a:latin typeface="Arial"/>
              </a:rPr>
              <a:t>’</a:t>
            </a:r>
            <a:r>
              <a:rPr lang="fr-FR" sz="2400" b="1">
                <a:solidFill>
                  <a:srgbClr val="FFFF00"/>
                </a:solidFill>
              </a:rPr>
              <a:t>univers</a:t>
            </a:r>
          </a:p>
          <a:p>
            <a:endParaRPr lang="fr-FR" sz="1400" b="1">
              <a:solidFill>
                <a:srgbClr val="FFFF00"/>
              </a:solidFill>
            </a:endParaRPr>
          </a:p>
          <a:p>
            <a:r>
              <a:rPr lang="fr-FR" sz="2400" b="1">
                <a:solidFill>
                  <a:srgbClr val="FFFF00"/>
                </a:solidFill>
              </a:rPr>
              <a:t>Matière noire ?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3722688" y="1319213"/>
            <a:ext cx="354012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BBC2F5"/>
                </a:solidFill>
              </a:rPr>
              <a:t>Double désintégration bêta </a:t>
            </a:r>
          </a:p>
        </p:txBody>
      </p:sp>
      <p:pic>
        <p:nvPicPr>
          <p:cNvPr id="93192" name="Picture 8" descr="D:\Presentations\grand public\modane-2008\images\majora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75" y="2074863"/>
            <a:ext cx="1709738" cy="185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4746625" y="4976813"/>
            <a:ext cx="3678238" cy="10350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CCECFF"/>
                </a:solidFill>
              </a:rPr>
              <a:t>Période attendue &gt; 10</a:t>
            </a:r>
            <a:r>
              <a:rPr lang="fr-FR" sz="2400" baseline="30000">
                <a:solidFill>
                  <a:srgbClr val="CCECFF"/>
                </a:solidFill>
              </a:rPr>
              <a:t>25</a:t>
            </a:r>
            <a:r>
              <a:rPr lang="fr-FR" sz="2400">
                <a:solidFill>
                  <a:srgbClr val="CCECFF"/>
                </a:solidFill>
              </a:rPr>
              <a:t> ans</a:t>
            </a:r>
          </a:p>
          <a:p>
            <a:endParaRPr lang="fr-FR" sz="1400">
              <a:solidFill>
                <a:srgbClr val="CCECFF"/>
              </a:solidFill>
            </a:endParaRPr>
          </a:p>
          <a:p>
            <a:r>
              <a:rPr lang="fr-FR" sz="2400">
                <a:solidFill>
                  <a:srgbClr val="CCECFF"/>
                </a:solidFill>
              </a:rPr>
              <a:t>(âge de l</a:t>
            </a:r>
            <a:r>
              <a:rPr lang="ja-JP" altLang="fr-FR" sz="2400">
                <a:solidFill>
                  <a:srgbClr val="CCECFF"/>
                </a:solidFill>
                <a:latin typeface="Arial"/>
              </a:rPr>
              <a:t>’</a:t>
            </a:r>
            <a:r>
              <a:rPr lang="fr-FR" sz="2400">
                <a:solidFill>
                  <a:srgbClr val="CCECFF"/>
                </a:solidFill>
              </a:rPr>
              <a:t>univers 15 10</a:t>
            </a:r>
            <a:r>
              <a:rPr lang="fr-FR" sz="2400" baseline="30000">
                <a:solidFill>
                  <a:srgbClr val="CCECFF"/>
                </a:solidFill>
              </a:rPr>
              <a:t>9</a:t>
            </a:r>
            <a:r>
              <a:rPr lang="fr-FR" sz="2400">
                <a:solidFill>
                  <a:srgbClr val="CCECFF"/>
                </a:solidFill>
              </a:rPr>
              <a:t> ans)</a:t>
            </a:r>
          </a:p>
        </p:txBody>
      </p:sp>
    </p:spTree>
    <p:extLst>
      <p:ext uri="{BB962C8B-B14F-4D97-AF65-F5344CB8AC3E}">
        <p14:creationId xmlns:p14="http://schemas.microsoft.com/office/powerpoint/2010/main" val="39488789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016000"/>
            <a:ext cx="74803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2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750" y="3785895"/>
            <a:ext cx="2417565" cy="29539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314579" y="1165418"/>
            <a:ext cx="3511533" cy="954834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1896 - 1898: 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 smtClean="0">
                <a:solidFill>
                  <a:srgbClr val="FFFFFF"/>
                </a:solidFill>
                <a:latin typeface="Calibri"/>
              </a:rPr>
              <a:t>Becquerel</a:t>
            </a:r>
            <a:r>
              <a:rPr lang="fr-FR" b="1" dirty="0">
                <a:solidFill>
                  <a:srgbClr val="FFFFFF"/>
                </a:solidFill>
                <a:latin typeface="Calibri"/>
              </a:rPr>
              <a:t>,  </a:t>
            </a:r>
            <a:r>
              <a:rPr lang="fr-FR" b="1" dirty="0" smtClean="0">
                <a:solidFill>
                  <a:srgbClr val="FFFFFF"/>
                </a:solidFill>
                <a:latin typeface="Calibri"/>
              </a:rPr>
              <a:t>Pierre </a:t>
            </a:r>
            <a:r>
              <a:rPr lang="fr-FR" b="1" dirty="0">
                <a:solidFill>
                  <a:srgbClr val="FFFFFF"/>
                </a:solidFill>
                <a:latin typeface="Calibri"/>
              </a:rPr>
              <a:t>et Marie Curie 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>
                <a:solidFill>
                  <a:srgbClr val="FFFFFF"/>
                </a:solidFill>
                <a:latin typeface="Calibri"/>
              </a:rPr>
              <a:t>découvrent la radioactivité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1775021" y="-21121"/>
            <a:ext cx="5738167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La préhistoire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48" y="890946"/>
            <a:ext cx="2294878" cy="277680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706" y="3259146"/>
            <a:ext cx="3297406" cy="30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8922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hs-1995-44-b-full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Y:\powerpoint\these\secteur_r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1404" y="116632"/>
            <a:ext cx="5046579" cy="666221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055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hs-1995-44-b-full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5299" name="Picture 2" descr="C:\sarazin\NEMO\Photos\detector_serge_small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164288" cy="593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6470650" y="-1362075"/>
            <a:ext cx="2095500" cy="1076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fr-FR" sz="3200" b="1">
                <a:solidFill>
                  <a:srgbClr val="FFFF00"/>
                </a:solidFill>
                <a:latin typeface="Calibri"/>
              </a:rPr>
              <a:t>Détecteur NEMO3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1763688" y="6165304"/>
            <a:ext cx="5256583" cy="5847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fr-FR" sz="1600" b="1" dirty="0" smtClean="0">
                <a:solidFill>
                  <a:srgbClr val="FFFFFF"/>
                </a:solidFill>
                <a:latin typeface="Calibri"/>
              </a:rPr>
              <a:t>2000 </a:t>
            </a:r>
            <a:r>
              <a:rPr lang="fr-FR" sz="1600" b="1" dirty="0">
                <a:solidFill>
                  <a:srgbClr val="FFFFFF"/>
                </a:solidFill>
                <a:latin typeface="Calibri"/>
              </a:rPr>
              <a:t>tonnes de matériaux : radioactivité totale 1 000 Bq !!</a:t>
            </a:r>
          </a:p>
          <a:p>
            <a:pPr defTabSz="914400"/>
            <a:r>
              <a:rPr lang="fr-FR" sz="1600" b="1" dirty="0">
                <a:solidFill>
                  <a:srgbClr val="FFFFFF"/>
                </a:solidFill>
                <a:latin typeface="Calibri"/>
              </a:rPr>
              <a:t>                                        (corps humain ~ 8000 Bq)</a:t>
            </a:r>
          </a:p>
        </p:txBody>
      </p:sp>
      <p:sp>
        <p:nvSpPr>
          <p:cNvPr id="55302" name="ZoneTexte 5"/>
          <p:cNvSpPr txBox="1">
            <a:spLocks noChangeArrowheads="1"/>
          </p:cNvSpPr>
          <p:nvPr/>
        </p:nvSpPr>
        <p:spPr bwMode="auto">
          <a:xfrm>
            <a:off x="2706651" y="-27384"/>
            <a:ext cx="40975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fr-FR" sz="3600" b="1" dirty="0" smtClean="0">
                <a:solidFill>
                  <a:srgbClr val="FFFFFF"/>
                </a:solidFill>
                <a:latin typeface="Calibri"/>
              </a:rPr>
              <a:t>EXPERIENCE NEMO3</a:t>
            </a:r>
            <a:endParaRPr lang="fr-FR" sz="36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777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ZoneTexte 31"/>
          <p:cNvSpPr txBox="1"/>
          <p:nvPr/>
        </p:nvSpPr>
        <p:spPr>
          <a:xfrm>
            <a:off x="4748120" y="5582463"/>
            <a:ext cx="3819581" cy="6258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HG Mincho Light J;MS Gothic;HG 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HG Mincho Light J;MS Gothic;HG " charset="0"/>
                <a:cs typeface="HG Mincho Light J;MS Gothic;HG 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fr-FR" sz="1600" b="1" baseline="30000" dirty="0">
                <a:solidFill>
                  <a:srgbClr val="990000"/>
                </a:solidFill>
              </a:rPr>
              <a:t>100</a:t>
            </a:r>
            <a:r>
              <a:rPr lang="fr-FR" sz="1600" b="1" dirty="0">
                <a:solidFill>
                  <a:srgbClr val="990000"/>
                </a:solidFill>
              </a:rPr>
              <a:t>Mo  </a:t>
            </a:r>
            <a:r>
              <a:rPr lang="fr-FR" sz="1600" b="1" dirty="0">
                <a:solidFill>
                  <a:srgbClr val="262699"/>
                </a:solidFill>
              </a:rPr>
              <a:t>T</a:t>
            </a:r>
            <a:r>
              <a:rPr lang="fr-FR" sz="1600" b="1" baseline="-25000" dirty="0">
                <a:solidFill>
                  <a:srgbClr val="262699"/>
                </a:solidFill>
              </a:rPr>
              <a:t>1/2 </a:t>
            </a:r>
            <a:r>
              <a:rPr lang="fr-FR" sz="1600" b="1" dirty="0">
                <a:solidFill>
                  <a:srgbClr val="262699"/>
                </a:solidFill>
              </a:rPr>
              <a:t> (</a:t>
            </a:r>
            <a:r>
              <a:rPr lang="fr-FR" sz="1600" b="1" dirty="0">
                <a:solidFill>
                  <a:srgbClr val="262699"/>
                </a:solidFill>
                <a:latin typeface="Symbol" charset="0"/>
              </a:rPr>
              <a:t>bb0n</a:t>
            </a:r>
            <a:r>
              <a:rPr lang="fr-FR" sz="1600" b="1" dirty="0">
                <a:solidFill>
                  <a:srgbClr val="262699"/>
                </a:solidFill>
              </a:rPr>
              <a:t>) &gt; 1.0 10</a:t>
            </a:r>
            <a:r>
              <a:rPr lang="fr-FR" sz="1600" b="1" baseline="30000" dirty="0">
                <a:solidFill>
                  <a:srgbClr val="262699"/>
                </a:solidFill>
              </a:rPr>
              <a:t>24</a:t>
            </a:r>
            <a:r>
              <a:rPr lang="fr-FR" sz="1600" b="1" dirty="0">
                <a:solidFill>
                  <a:srgbClr val="262699"/>
                </a:solidFill>
              </a:rPr>
              <a:t> y (90% C.L.)</a:t>
            </a:r>
          </a:p>
          <a:p>
            <a:pPr>
              <a:lnSpc>
                <a:spcPct val="80000"/>
              </a:lnSpc>
            </a:pPr>
            <a:endParaRPr lang="fr-FR" sz="1600" b="1" baseline="30000" dirty="0">
              <a:solidFill>
                <a:srgbClr val="262699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1600" b="1" dirty="0">
                <a:solidFill>
                  <a:srgbClr val="262699"/>
                </a:solidFill>
              </a:rPr>
              <a:t>                    &lt;m</a:t>
            </a:r>
            <a:r>
              <a:rPr lang="fr-FR" sz="1600" b="1" baseline="-25000" dirty="0">
                <a:solidFill>
                  <a:srgbClr val="262699"/>
                </a:solidFill>
                <a:latin typeface="Symbol" charset="0"/>
              </a:rPr>
              <a:t>n</a:t>
            </a:r>
            <a:r>
              <a:rPr lang="fr-FR" sz="1600" b="1" dirty="0">
                <a:solidFill>
                  <a:srgbClr val="262699"/>
                </a:solidFill>
              </a:rPr>
              <a:t>&gt;  &lt; </a:t>
            </a:r>
            <a:r>
              <a:rPr lang="fr-FR" sz="1600" b="1" dirty="0" smtClean="0">
                <a:solidFill>
                  <a:srgbClr val="262699"/>
                </a:solidFill>
              </a:rPr>
              <a:t>0.31– 0.79 </a:t>
            </a:r>
            <a:r>
              <a:rPr lang="fr-FR" sz="1600" b="1" dirty="0">
                <a:solidFill>
                  <a:srgbClr val="262699"/>
                </a:solidFill>
              </a:rPr>
              <a:t>eV   </a:t>
            </a:r>
            <a:endParaRPr lang="fr-FR" sz="1400" b="1" dirty="0">
              <a:solidFill>
                <a:schemeClr val="tx1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8120" y="1730843"/>
            <a:ext cx="3780749" cy="347735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62" y="2039501"/>
            <a:ext cx="3950181" cy="297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2683164" y="2519372"/>
            <a:ext cx="1480698" cy="329830"/>
          </a:xfrm>
          <a:prstGeom prst="roundRect">
            <a:avLst>
              <a:gd name="adj" fmla="val 4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82800" tIns="41400" rIns="82800" bIns="41400">
            <a:spAutoFit/>
          </a:bodyPr>
          <a:lstStyle/>
          <a:p>
            <a:pPr>
              <a:buClr>
                <a:srgbClr val="FFFFFF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/>
              <a:t>E</a:t>
            </a:r>
            <a:r>
              <a:rPr lang="en-GB" sz="1600" b="1" dirty="0" err="1" smtClean="0"/>
              <a:t>vénement</a:t>
            </a:r>
            <a:r>
              <a:rPr lang="en-GB" sz="1600" b="1" dirty="0" smtClean="0">
                <a:solidFill>
                  <a:srgbClr val="FFFFFF"/>
                </a:solidFill>
              </a:rPr>
              <a:t> </a:t>
            </a:r>
            <a:r>
              <a:rPr lang="en-GB" sz="1600" b="1" dirty="0">
                <a:latin typeface="Symbol" charset="0"/>
              </a:rPr>
              <a:t>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0" name="AutoShape 50"/>
          <p:cNvSpPr>
            <a:spLocks noChangeArrowheads="1"/>
          </p:cNvSpPr>
          <p:nvPr/>
        </p:nvSpPr>
        <p:spPr bwMode="auto">
          <a:xfrm>
            <a:off x="867236" y="1907191"/>
            <a:ext cx="475912" cy="340735"/>
          </a:xfrm>
          <a:prstGeom prst="roundRect">
            <a:avLst>
              <a:gd name="adj" fmla="val 46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>
                <a:srgbClr val="FF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E</a:t>
            </a:r>
            <a:r>
              <a:rPr lang="en-GB" sz="1800" baseline="-25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1" name="AutoShape 51"/>
          <p:cNvSpPr>
            <a:spLocks noChangeArrowheads="1"/>
          </p:cNvSpPr>
          <p:nvPr/>
        </p:nvSpPr>
        <p:spPr bwMode="auto">
          <a:xfrm>
            <a:off x="2683164" y="4677466"/>
            <a:ext cx="475912" cy="340735"/>
          </a:xfrm>
          <a:prstGeom prst="roundRect">
            <a:avLst>
              <a:gd name="adj" fmla="val 46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>
                <a:srgbClr val="FF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E</a:t>
            </a:r>
            <a:r>
              <a:rPr lang="en-GB" sz="18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2" name="AutoShape 52"/>
          <p:cNvSpPr>
            <a:spLocks noChangeArrowheads="1"/>
          </p:cNvSpPr>
          <p:nvPr/>
        </p:nvSpPr>
        <p:spPr bwMode="auto">
          <a:xfrm>
            <a:off x="1899313" y="2312774"/>
            <a:ext cx="479878" cy="371513"/>
          </a:xfrm>
          <a:prstGeom prst="roundRect">
            <a:avLst>
              <a:gd name="adj" fmla="val 40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>
                <a:srgbClr val="000099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99"/>
                </a:solidFill>
              </a:rPr>
              <a:t>e</a:t>
            </a:r>
            <a:r>
              <a:rPr lang="en-GB" baseline="30000" dirty="0">
                <a:solidFill>
                  <a:srgbClr val="000099"/>
                </a:solidFill>
              </a:rPr>
              <a:t>-</a:t>
            </a:r>
          </a:p>
        </p:txBody>
      </p:sp>
      <p:sp>
        <p:nvSpPr>
          <p:cNvPr id="43" name="AutoShape 53"/>
          <p:cNvSpPr>
            <a:spLocks noChangeArrowheads="1"/>
          </p:cNvSpPr>
          <p:nvPr/>
        </p:nvSpPr>
        <p:spPr bwMode="auto">
          <a:xfrm>
            <a:off x="2236789" y="3705906"/>
            <a:ext cx="479878" cy="371513"/>
          </a:xfrm>
          <a:prstGeom prst="roundRect">
            <a:avLst>
              <a:gd name="adj" fmla="val 40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buClr>
                <a:srgbClr val="000099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99"/>
                </a:solidFill>
              </a:rPr>
              <a:t>e</a:t>
            </a:r>
            <a:r>
              <a:rPr lang="en-GB" baseline="30000" dirty="0">
                <a:solidFill>
                  <a:srgbClr val="000099"/>
                </a:solidFill>
              </a:rPr>
              <a:t>-</a:t>
            </a:r>
          </a:p>
        </p:txBody>
      </p:sp>
      <p:sp>
        <p:nvSpPr>
          <p:cNvPr id="45" name="Rectangle 49"/>
          <p:cNvSpPr>
            <a:spLocks noChangeArrowheads="1"/>
          </p:cNvSpPr>
          <p:nvPr/>
        </p:nvSpPr>
        <p:spPr bwMode="auto">
          <a:xfrm>
            <a:off x="2716667" y="649931"/>
            <a:ext cx="4159250" cy="51911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fr-FR" sz="2800" b="1" dirty="0">
                <a:solidFill>
                  <a:srgbClr val="FFFFFF"/>
                </a:solidFill>
              </a:rPr>
              <a:t>(A,Z)            (A,Z+2) + 2 e</a:t>
            </a:r>
            <a:r>
              <a:rPr lang="fr-FR" sz="2800" b="1" baseline="30000" dirty="0">
                <a:solidFill>
                  <a:srgbClr val="FFFFFF"/>
                </a:solidFill>
              </a:rPr>
              <a:t>-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3747873" y="933908"/>
            <a:ext cx="759535" cy="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44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40997" y="2714182"/>
            <a:ext cx="5559710" cy="76944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Combien de </a:t>
            </a:r>
            <a:r>
              <a:rPr lang="fr-FR" sz="4400" dirty="0" smtClean="0">
                <a:solidFill>
                  <a:srgbClr val="FFFFFF"/>
                </a:solidFill>
              </a:rPr>
              <a:t>neutrinos ?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6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72376" y="1408059"/>
            <a:ext cx="2441932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1992: </a:t>
            </a:r>
            <a:r>
              <a:rPr lang="fr-FR" b="1" dirty="0" smtClean="0">
                <a:solidFill>
                  <a:srgbClr val="FFFFFF"/>
                </a:solidFill>
              </a:rPr>
              <a:t>LEP  3 neutrinos</a:t>
            </a:r>
            <a:endParaRPr lang="fr-FR" b="1" dirty="0">
              <a:solidFill>
                <a:srgbClr val="FFFFFF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886" y="223141"/>
            <a:ext cx="2214798" cy="214952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72376" y="697318"/>
            <a:ext cx="3605149" cy="52322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FFFF00"/>
                </a:solidFill>
              </a:rPr>
              <a:t>Combien de neutrinos ?</a:t>
            </a:r>
            <a:endParaRPr lang="fr-FR" sz="2800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263" y="2484730"/>
            <a:ext cx="8795685" cy="1200329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FF"/>
                </a:solidFill>
              </a:rPr>
              <a:t>Résultats récents des expériences auprès de réacteurs et d’accélérateurs font apparaître</a:t>
            </a:r>
          </a:p>
          <a:p>
            <a:r>
              <a:rPr lang="fr-FR" b="1" dirty="0" smtClean="0">
                <a:solidFill>
                  <a:srgbClr val="FFFFFF"/>
                </a:solidFill>
              </a:rPr>
              <a:t>L’hypothèse de neutrinos supplémentaires: </a:t>
            </a:r>
          </a:p>
          <a:p>
            <a:r>
              <a:rPr lang="fr-FR" b="1" dirty="0" smtClean="0">
                <a:solidFill>
                  <a:srgbClr val="FFFFFF"/>
                </a:solidFill>
              </a:rPr>
              <a:t>- Existence de 1 ou plusieurs neutrinos stériles ? </a:t>
            </a:r>
          </a:p>
          <a:p>
            <a:r>
              <a:rPr lang="fr-FR" b="1" dirty="0" smtClean="0">
                <a:solidFill>
                  <a:srgbClr val="FFFFFF"/>
                </a:solidFill>
              </a:rPr>
              <a:t>- Contribution à la matière noire dans l’univers</a:t>
            </a:r>
            <a:endParaRPr lang="fr-FR" b="1" dirty="0">
              <a:solidFill>
                <a:srgbClr val="FFFFFF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182" y="3999803"/>
            <a:ext cx="3409343" cy="263755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168886" y="5179584"/>
            <a:ext cx="2411638" cy="46166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FFFF"/>
                </a:solidFill>
              </a:rPr>
              <a:t>Planck </a:t>
            </a:r>
            <a:r>
              <a:rPr lang="fr-FR" sz="2400" dirty="0" err="1" smtClean="0">
                <a:solidFill>
                  <a:srgbClr val="FFFFFF"/>
                </a:solidFill>
              </a:rPr>
              <a:t>N</a:t>
            </a:r>
            <a:r>
              <a:rPr lang="fr-FR" sz="2400" baseline="-25000" dirty="0" err="1" smtClean="0">
                <a:solidFill>
                  <a:srgbClr val="FFFFFF"/>
                </a:solidFill>
              </a:rPr>
              <a:t>eff</a:t>
            </a:r>
            <a:r>
              <a:rPr lang="fr-FR" sz="2400" dirty="0" smtClean="0">
                <a:solidFill>
                  <a:srgbClr val="FFFFFF"/>
                </a:solidFill>
              </a:rPr>
              <a:t> &lt; 3,91</a:t>
            </a:r>
            <a:endParaRPr lang="fr-FR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1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1572" y="2717969"/>
            <a:ext cx="9052428" cy="769441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Sonder le cœur des étoiles et de la terre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97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D:\Presentations\grand public\modane-2008\images\sole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62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52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2368550"/>
            <a:ext cx="9144000" cy="6921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4821" name="Picture 5" descr="D:\saint-jean-2006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3843338"/>
            <a:ext cx="195580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D:\saint-jean-2006\soleil_soho_i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975" y="3822700"/>
            <a:ext cx="1500188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D:\saint-jean-2006\Soleil-Extreme-Ultraviolet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013" y="3824288"/>
            <a:ext cx="1509712" cy="150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 descr="D:\saint-jean-2006\banner_radi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505075"/>
            <a:ext cx="8610600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152400" y="2690813"/>
            <a:ext cx="1522413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Rayons gamma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1905000" y="2686050"/>
            <a:ext cx="1023938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Rayons X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248025" y="2671763"/>
            <a:ext cx="476250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UV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814763" y="2652713"/>
            <a:ext cx="896937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Optique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4932363" y="2646363"/>
            <a:ext cx="1133475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Infrarouge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178550" y="2646363"/>
            <a:ext cx="1201738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Micro-onde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7729538" y="2644775"/>
            <a:ext cx="703262" cy="3365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Radio</a:t>
            </a:r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4378325" y="3033713"/>
            <a:ext cx="0" cy="6381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 flipH="1">
            <a:off x="2646363" y="3033713"/>
            <a:ext cx="803275" cy="609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5445125" y="2965450"/>
            <a:ext cx="869950" cy="7191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4836" name="Picture 20" descr="D:\saint-jean-2006\planch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3638" y="3778250"/>
            <a:ext cx="1501775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8035925" y="2992438"/>
            <a:ext cx="123825" cy="6651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4838" name="Picture 22" descr="D:\saint-jean-2006\SoleilRayonX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3" y="3802063"/>
            <a:ext cx="1528762" cy="152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1600200" y="815975"/>
            <a:ext cx="5875338" cy="5794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3200" b="1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Les différentes lumières du soleil</a:t>
            </a:r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>
            <a:off x="984250" y="3103563"/>
            <a:ext cx="1343025" cy="609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55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13142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249"/>
          <a:stretch/>
        </p:blipFill>
        <p:spPr>
          <a:xfrm>
            <a:off x="4968110" y="1701412"/>
            <a:ext cx="2484936" cy="1610510"/>
          </a:xfrm>
          <a:prstGeom prst="rect">
            <a:avLst/>
          </a:prstGeom>
        </p:spPr>
      </p:pic>
      <p:pic>
        <p:nvPicPr>
          <p:cNvPr id="4" name="Picture 2" descr="D:\Presentations\grand public\modane-2008\images\solei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633" y="149426"/>
            <a:ext cx="2756988" cy="199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33" y="2988167"/>
            <a:ext cx="3850927" cy="345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153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01677" y="1145789"/>
            <a:ext cx="3970758" cy="1015663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Rutherford, Chadwick, </a:t>
            </a:r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P. et M. </a:t>
            </a:r>
            <a:r>
              <a:rPr lang="fr-FR" sz="2000" dirty="0">
                <a:solidFill>
                  <a:schemeClr val="bg1"/>
                </a:solidFill>
              </a:rPr>
              <a:t>Curie et </a:t>
            </a:r>
            <a:r>
              <a:rPr lang="fr-FR" sz="2000" dirty="0" smtClean="0">
                <a:solidFill>
                  <a:schemeClr val="bg1"/>
                </a:solidFill>
              </a:rPr>
              <a:t>Villard</a:t>
            </a:r>
          </a:p>
          <a:p>
            <a:r>
              <a:rPr lang="fr-FR" sz="2000" dirty="0">
                <a:solidFill>
                  <a:schemeClr val="bg1"/>
                </a:solidFill>
              </a:rPr>
              <a:t>i</a:t>
            </a:r>
            <a:r>
              <a:rPr lang="fr-FR" sz="2000" dirty="0" smtClean="0">
                <a:solidFill>
                  <a:schemeClr val="bg1"/>
                </a:solidFill>
              </a:rPr>
              <a:t>dentifient 3 types de rayonnements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682064" y="5876887"/>
            <a:ext cx="5874085" cy="371513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>
                <a:solidFill>
                  <a:srgbClr val="FFFF00"/>
                </a:solidFill>
                <a:latin typeface="Calibri"/>
              </a:rPr>
              <a:t>1914 – 1930 : </a:t>
            </a:r>
            <a:r>
              <a:rPr lang="fr-FR" b="1" dirty="0">
                <a:solidFill>
                  <a:srgbClr val="FFFFFF"/>
                </a:solidFill>
                <a:latin typeface="Calibri"/>
              </a:rPr>
              <a:t>crise de l’énergie dans le monde subatomique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282825" y="6248400"/>
            <a:ext cx="4953471" cy="463846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1" dirty="0">
                <a:solidFill>
                  <a:prstClr val="white"/>
                </a:solidFill>
                <a:latin typeface="Calibri"/>
              </a:rPr>
              <a:t>Et si l’énergie n’était pas conservée ?</a:t>
            </a:r>
          </a:p>
        </p:txBody>
      </p:sp>
      <p:grpSp>
        <p:nvGrpSpPr>
          <p:cNvPr id="9" name="Grouper 8"/>
          <p:cNvGrpSpPr/>
          <p:nvPr/>
        </p:nvGrpSpPr>
        <p:grpSpPr>
          <a:xfrm>
            <a:off x="5508651" y="3099512"/>
            <a:ext cx="2819400" cy="2330304"/>
            <a:chOff x="5486400" y="3081484"/>
            <a:chExt cx="2819400" cy="2330304"/>
          </a:xfrm>
        </p:grpSpPr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86400" y="3081484"/>
              <a:ext cx="2819400" cy="22590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6858000" y="3297238"/>
              <a:ext cx="255588" cy="196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7924800" y="3986213"/>
              <a:ext cx="255588" cy="196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8075613" y="3910013"/>
              <a:ext cx="1587" cy="982662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6629400" y="3300413"/>
              <a:ext cx="1471613" cy="26193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5867400" y="5008563"/>
              <a:ext cx="2305050" cy="1968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5743575" y="5013325"/>
              <a:ext cx="2360613" cy="3984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2000">
                  <a:solidFill>
                    <a:srgbClr val="000000"/>
                  </a:solidFill>
                  <a:latin typeface="Calibri"/>
                </a:rPr>
                <a:t>Energie des électrons</a:t>
              </a: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6326188" y="3795713"/>
              <a:ext cx="485775" cy="8255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9144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4800" b="1" dirty="0">
                  <a:solidFill>
                    <a:srgbClr val="FF0000"/>
                  </a:solidFill>
                  <a:latin typeface="Calibri"/>
                </a:rPr>
                <a:t>?</a:t>
              </a:r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6705600" y="3605213"/>
              <a:ext cx="255588" cy="196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/>
              <a:endParaRPr lang="fr-FR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295324" y="4975225"/>
            <a:ext cx="4474175" cy="648512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 smtClean="0">
                <a:solidFill>
                  <a:srgbClr val="FFFFFF"/>
                </a:solidFill>
                <a:latin typeface="Calibri"/>
              </a:rPr>
              <a:t>1914 : Chadwick, Hahn et Meitner mesure le spectre en énergie des bêta</a:t>
            </a:r>
            <a:endParaRPr lang="fr-FR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807" y="2912466"/>
            <a:ext cx="2527300" cy="2095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677" y="2912467"/>
            <a:ext cx="1458144" cy="204320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9108" y="787916"/>
            <a:ext cx="4314474" cy="19900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775021" y="-103596"/>
            <a:ext cx="5738167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La préhistoire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96108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D:\sab\images\neusun1_supe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143000"/>
            <a:ext cx="3384550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D:\sab\images\deth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40386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4953000" y="4784725"/>
            <a:ext cx="4170363" cy="1311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Temps de pose : </a:t>
            </a:r>
            <a:r>
              <a:rPr lang="fr-FR" sz="200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365 jours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1000 m sous terre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Poids de l</a:t>
            </a:r>
            <a:r>
              <a:rPr lang="ja-JP" altLang="fr-FR" sz="2000" smtClean="0">
                <a:solidFill>
                  <a:srgbClr val="FFFFFF"/>
                </a:solidFill>
                <a:latin typeface="Arial"/>
                <a:ea typeface="ＭＳ Ｐゴシック" charset="0"/>
              </a:rPr>
              <a:t>’</a:t>
            </a:r>
            <a:r>
              <a:rPr lang="fr-FR" sz="200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appareil: </a:t>
            </a:r>
            <a:r>
              <a:rPr lang="fr-FR" sz="200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50 000 tonne d</a:t>
            </a:r>
            <a:r>
              <a:rPr lang="ja-JP" altLang="fr-FR" sz="2000" smtClean="0">
                <a:solidFill>
                  <a:srgbClr val="FFFF00"/>
                </a:solidFill>
                <a:latin typeface="Arial"/>
                <a:ea typeface="ＭＳ Ｐゴシック" charset="0"/>
              </a:rPr>
              <a:t>’</a:t>
            </a:r>
            <a:r>
              <a:rPr lang="fr-FR" sz="2000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eau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FFFFFF"/>
                </a:solidFill>
                <a:latin typeface="Times New Roman" charset="0"/>
                <a:ea typeface="ＭＳ Ｐゴシック" charset="0"/>
              </a:rPr>
              <a:t>10 000 pixels</a:t>
            </a:r>
          </a:p>
        </p:txBody>
      </p:sp>
      <p:pic>
        <p:nvPicPr>
          <p:cNvPr id="37896" name="Picture 8" descr="D:\sab\images\obiwa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1973263" cy="24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7" name="AutoShape 9"/>
          <p:cNvSpPr>
            <a:spLocks noChangeArrowheads="1"/>
          </p:cNvSpPr>
          <p:nvPr/>
        </p:nvSpPr>
        <p:spPr bwMode="auto">
          <a:xfrm>
            <a:off x="2362200" y="838200"/>
            <a:ext cx="2133600" cy="838200"/>
          </a:xfrm>
          <a:prstGeom prst="wedgeRectCallout">
            <a:avLst>
              <a:gd name="adj1" fmla="val -42856"/>
              <a:gd name="adj2" fmla="val 9185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L</a:t>
            </a:r>
            <a:r>
              <a:rPr lang="ja-JP" altLang="fr-FR" smtClean="0">
                <a:solidFill>
                  <a:srgbClr val="000000"/>
                </a:solidFill>
                <a:latin typeface="Arial"/>
                <a:ea typeface="ＭＳ Ｐゴシック" charset="0"/>
              </a:rPr>
              <a:t>’</a:t>
            </a:r>
            <a:r>
              <a:rPr lang="fr-FR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œil ne voit que la surface des choses</a:t>
            </a:r>
          </a:p>
        </p:txBody>
      </p:sp>
    </p:spTree>
    <p:extLst>
      <p:ext uri="{BB962C8B-B14F-4D97-AF65-F5344CB8AC3E}">
        <p14:creationId xmlns:p14="http://schemas.microsoft.com/office/powerpoint/2010/main" val="352481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2354263" y="50800"/>
            <a:ext cx="4576762" cy="5794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</a:rPr>
              <a:t>La supernovae SN1987 A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352425" y="6057900"/>
            <a:ext cx="8802688" cy="466725"/>
          </a:xfrm>
          <a:prstGeom prst="rect">
            <a:avLst/>
          </a:prstGeom>
          <a:solidFill>
            <a:srgbClr val="990000"/>
          </a:solidFill>
          <a:ln w="9525">
            <a:solidFill>
              <a:srgbClr val="99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FFFF00"/>
                </a:solidFill>
              </a:rPr>
              <a:t>Vues par 3 détecteurs dans le monde, 24 événements détectés en13 s ! 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401763" y="836613"/>
            <a:ext cx="6872287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chemeClr val="bg1"/>
                </a:solidFill>
              </a:rPr>
              <a:t>99 % de l</a:t>
            </a:r>
            <a:r>
              <a:rPr lang="ja-JP" altLang="fr-FR" sz="2400">
                <a:solidFill>
                  <a:schemeClr val="bg1"/>
                </a:solidFill>
                <a:latin typeface="Arial"/>
              </a:rPr>
              <a:t>’</a:t>
            </a:r>
            <a:r>
              <a:rPr lang="fr-FR" sz="2400">
                <a:solidFill>
                  <a:schemeClr val="bg1"/>
                </a:solidFill>
              </a:rPr>
              <a:t>énergie emportée par les 10</a:t>
            </a:r>
            <a:r>
              <a:rPr lang="fr-FR" sz="2400" baseline="30000">
                <a:solidFill>
                  <a:schemeClr val="bg1"/>
                </a:solidFill>
              </a:rPr>
              <a:t>58</a:t>
            </a:r>
            <a:r>
              <a:rPr lang="fr-FR" sz="2400">
                <a:solidFill>
                  <a:schemeClr val="bg1"/>
                </a:solidFill>
              </a:rPr>
              <a:t> neutrinos émis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3041650" y="1395413"/>
            <a:ext cx="320357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400">
                <a:solidFill>
                  <a:schemeClr val="bg1"/>
                </a:solidFill>
              </a:rPr>
              <a:t>168 000 années lumières</a:t>
            </a:r>
          </a:p>
        </p:txBody>
      </p:sp>
      <p:pic>
        <p:nvPicPr>
          <p:cNvPr id="106502" name="Picture 6" descr="D:\Presentations\grand public\modane-2008\images\600px-Supernova198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63" y="1989138"/>
            <a:ext cx="5045075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28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D:\Presentations\grand public\sab 2009\images\1212175563058piraguiyad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0" name="Picture 4" descr="D:\Presentations\grand public\sab 2009\images\sno_detector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8162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1" name="Picture 5" descr="D:\Presentations\grand public\sab 2009\images\KamLAND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25" y="3429000"/>
            <a:ext cx="27463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798637" y="0"/>
            <a:ext cx="6333027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Neutrino de </a:t>
            </a:r>
            <a:r>
              <a:rPr lang="fr-FR" sz="2400" b="1" dirty="0" err="1">
                <a:solidFill>
                  <a:srgbClr val="FFFFFF"/>
                </a:solidFill>
              </a:rPr>
              <a:t>Supernovae</a:t>
            </a:r>
            <a:r>
              <a:rPr lang="fr-FR" sz="2400" b="1" dirty="0">
                <a:solidFill>
                  <a:srgbClr val="FFFFFF"/>
                </a:solidFill>
              </a:rPr>
              <a:t>: une </a:t>
            </a:r>
            <a:r>
              <a:rPr lang="fr-FR" sz="2400" b="1" dirty="0" err="1">
                <a:solidFill>
                  <a:srgbClr val="FFFFFF"/>
                </a:solidFill>
              </a:rPr>
              <a:t>reseau</a:t>
            </a:r>
            <a:r>
              <a:rPr lang="fr-FR" sz="2400" b="1" dirty="0">
                <a:solidFill>
                  <a:srgbClr val="FFFFFF"/>
                </a:solidFill>
              </a:rPr>
              <a:t> mondiale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106363" y="2781300"/>
            <a:ext cx="2832100" cy="366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800" b="1" dirty="0" err="1">
                <a:solidFill>
                  <a:schemeClr val="bg1"/>
                </a:solidFill>
              </a:rPr>
              <a:t>SuperKamiokande</a:t>
            </a:r>
            <a:r>
              <a:rPr lang="fr-FR" sz="1800" b="1" dirty="0">
                <a:solidFill>
                  <a:schemeClr val="bg1"/>
                </a:solidFill>
              </a:rPr>
              <a:t> (Japon)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004888" y="6491288"/>
            <a:ext cx="1625600" cy="3667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800" b="1">
                <a:solidFill>
                  <a:schemeClr val="bg1"/>
                </a:solidFill>
              </a:rPr>
              <a:t>SNO (Canada)</a:t>
            </a: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3224213" y="6421438"/>
            <a:ext cx="2120900" cy="3667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800" b="1">
                <a:solidFill>
                  <a:schemeClr val="bg1"/>
                </a:solidFill>
              </a:rPr>
              <a:t>KamLAND (Japon)</a:t>
            </a:r>
          </a:p>
        </p:txBody>
      </p:sp>
      <p:pic>
        <p:nvPicPr>
          <p:cNvPr id="111628" name="Picture 12" descr="D:\Presentations\grand public\sab 2009\images\macr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3429000"/>
            <a:ext cx="34988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7400925" y="3641725"/>
            <a:ext cx="1549400" cy="366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Macro (Italie)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64330"/>
            <a:ext cx="4572000" cy="3064669"/>
          </a:xfrm>
          <a:prstGeom prst="rect">
            <a:avLst/>
          </a:prstGeom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873109" y="2963347"/>
            <a:ext cx="1802409" cy="3693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800" b="1" dirty="0" err="1" smtClean="0">
                <a:solidFill>
                  <a:schemeClr val="bg1"/>
                </a:solidFill>
              </a:rPr>
              <a:t>Borexino</a:t>
            </a: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>
                <a:solidFill>
                  <a:schemeClr val="bg1"/>
                </a:solidFill>
              </a:rPr>
              <a:t>(Italie)</a:t>
            </a:r>
          </a:p>
        </p:txBody>
      </p:sp>
    </p:spTree>
    <p:extLst>
      <p:ext uri="{BB962C8B-B14F-4D97-AF65-F5344CB8AC3E}">
        <p14:creationId xmlns:p14="http://schemas.microsoft.com/office/powerpoint/2010/main" val="82377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6803" name="AutoShape 3"/>
          <p:cNvSpPr>
            <a:spLocks noChangeArrowheads="1"/>
          </p:cNvSpPr>
          <p:nvPr/>
        </p:nvSpPr>
        <p:spPr bwMode="auto">
          <a:xfrm>
            <a:off x="1454150" y="141288"/>
            <a:ext cx="6294438" cy="874712"/>
          </a:xfrm>
          <a:prstGeom prst="roundRect">
            <a:avLst>
              <a:gd name="adj" fmla="val 162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541463" y="131763"/>
            <a:ext cx="61404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92113" indent="-196850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587375" indent="-195263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782638" indent="-195263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979488" indent="-196850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14366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18938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23510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28082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None/>
            </a:pPr>
            <a:r>
              <a:rPr lang="en-GB" sz="2200" smtClean="0">
                <a:solidFill>
                  <a:srgbClr val="DC2300"/>
                </a:solidFill>
                <a:latin typeface="Bitstream Vera Serif" charset="0"/>
                <a:cs typeface="msgothic" charset="0"/>
              </a:rPr>
              <a:t>	                 </a:t>
            </a:r>
            <a:r>
              <a:rPr lang="en-GB" sz="2900" u="sng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KamLAND</a:t>
            </a:r>
          </a:p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None/>
            </a:pPr>
            <a:r>
              <a:rPr lang="en-GB" sz="2200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    Kam</a:t>
            </a:r>
            <a:r>
              <a:rPr lang="en-GB" sz="2200" smtClean="0">
                <a:solidFill>
                  <a:srgbClr val="00DCFF"/>
                </a:solidFill>
                <a:latin typeface="Bitstream Vera Serif" charset="0"/>
                <a:cs typeface="msgothic" charset="0"/>
              </a:rPr>
              <a:t>ioka</a:t>
            </a:r>
            <a:r>
              <a:rPr lang="en-GB" sz="2200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 L</a:t>
            </a:r>
            <a:r>
              <a:rPr lang="en-GB" sz="2200" smtClean="0">
                <a:solidFill>
                  <a:srgbClr val="00DCFF"/>
                </a:solidFill>
                <a:latin typeface="Bitstream Vera Serif" charset="0"/>
                <a:cs typeface="msgothic" charset="0"/>
              </a:rPr>
              <a:t>iquid</a:t>
            </a:r>
            <a:r>
              <a:rPr lang="en-GB" sz="2200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 A</a:t>
            </a:r>
            <a:r>
              <a:rPr lang="en-GB" sz="2200" smtClean="0">
                <a:solidFill>
                  <a:srgbClr val="00DCFF"/>
                </a:solidFill>
                <a:latin typeface="Bitstream Vera Serif" charset="0"/>
                <a:cs typeface="msgothic" charset="0"/>
              </a:rPr>
              <a:t>nti-</a:t>
            </a:r>
            <a:r>
              <a:rPr lang="en-GB" sz="2200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N</a:t>
            </a:r>
            <a:r>
              <a:rPr lang="en-GB" sz="2200" smtClean="0">
                <a:solidFill>
                  <a:srgbClr val="00DCFF"/>
                </a:solidFill>
                <a:latin typeface="Bitstream Vera Serif" charset="0"/>
                <a:cs typeface="msgothic" charset="0"/>
              </a:rPr>
              <a:t>eutrino</a:t>
            </a:r>
            <a:r>
              <a:rPr lang="en-GB" sz="2200" smtClean="0">
                <a:solidFill>
                  <a:srgbClr val="280099"/>
                </a:solidFill>
                <a:latin typeface="Bitstream Vera Serif" charset="0"/>
                <a:cs typeface="msgothic" charset="0"/>
              </a:rPr>
              <a:t> </a:t>
            </a:r>
            <a:r>
              <a:rPr lang="en-GB" sz="2200" smtClean="0">
                <a:solidFill>
                  <a:srgbClr val="FFFF00"/>
                </a:solidFill>
                <a:latin typeface="Bitstream Vera Serif" charset="0"/>
                <a:cs typeface="msgothic" charset="0"/>
              </a:rPr>
              <a:t>D</a:t>
            </a:r>
            <a:r>
              <a:rPr lang="en-GB" sz="2200" smtClean="0">
                <a:solidFill>
                  <a:srgbClr val="00DCFF"/>
                </a:solidFill>
                <a:latin typeface="Bitstream Vera Serif" charset="0"/>
                <a:cs typeface="msgothic" charset="0"/>
              </a:rPr>
              <a:t>etector</a:t>
            </a: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612775" y="4762500"/>
            <a:ext cx="4000500" cy="1576388"/>
          </a:xfrm>
          <a:prstGeom prst="roundRect">
            <a:avLst>
              <a:gd name="adj" fmla="val 88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685800" y="4733925"/>
            <a:ext cx="4052888" cy="164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92113" indent="-196850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587375" indent="-195263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782638" indent="-195263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979488" indent="-196850" defTabSz="41433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14366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18938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23510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2808288" indent="-196850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Char char=""/>
            </a:pPr>
            <a:r>
              <a:rPr lang="en-GB" sz="2200" smtClean="0">
                <a:solidFill>
                  <a:srgbClr val="00FFFF"/>
                </a:solidFill>
                <a:latin typeface="Bitstream Vera Serif" charset="0"/>
                <a:cs typeface="msgothic" charset="0"/>
              </a:rPr>
              <a:t>Antineutrinos réacteurs</a:t>
            </a:r>
          </a:p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Char char=""/>
            </a:pPr>
            <a:r>
              <a:rPr lang="en-GB" sz="2200" smtClean="0">
                <a:solidFill>
                  <a:srgbClr val="00FFFF"/>
                </a:solidFill>
                <a:latin typeface="Bitstream Vera Serif" charset="0"/>
                <a:cs typeface="msgothic" charset="0"/>
              </a:rPr>
              <a:t>Géoneutrinos</a:t>
            </a:r>
          </a:p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Char char=""/>
            </a:pPr>
            <a:r>
              <a:rPr lang="en-GB" sz="2200" smtClean="0">
                <a:solidFill>
                  <a:srgbClr val="00FFFF"/>
                </a:solidFill>
                <a:latin typeface="Bitstream Vera Serif" charset="0"/>
                <a:cs typeface="msgothic" charset="0"/>
              </a:rPr>
              <a:t>Neutrinos solaires</a:t>
            </a:r>
          </a:p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Char char=""/>
            </a:pPr>
            <a:r>
              <a:rPr lang="en-GB" sz="2200" smtClean="0">
                <a:solidFill>
                  <a:srgbClr val="00FFFF"/>
                </a:solidFill>
                <a:latin typeface="Bitstream Vera Serif" charset="0"/>
                <a:cs typeface="msgothic" charset="0"/>
              </a:rPr>
              <a:t>antineutrinos haute énergie</a:t>
            </a:r>
          </a:p>
          <a:p>
            <a:pPr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45000"/>
              <a:buFont typeface="Wingdings" charset="0"/>
              <a:buChar char=""/>
            </a:pPr>
            <a:r>
              <a:rPr lang="en-GB" sz="2200" smtClean="0">
                <a:solidFill>
                  <a:srgbClr val="00FFFF"/>
                </a:solidFill>
                <a:latin typeface="Bitstream Vera Serif" charset="0"/>
                <a:cs typeface="msgothic" charset="0"/>
              </a:rPr>
              <a:t>Supernovae</a:t>
            </a:r>
          </a:p>
        </p:txBody>
      </p:sp>
      <p:pic>
        <p:nvPicPr>
          <p:cNvPr id="768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6638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1827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292475"/>
            <a:ext cx="3505200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990600" y="6172200"/>
            <a:ext cx="256222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Résultat réacteurs</a:t>
            </a:r>
          </a:p>
        </p:txBody>
      </p:sp>
      <p:pic>
        <p:nvPicPr>
          <p:cNvPr id="87044" name="Picture 4" descr="D:\sab\images\nature03980-f3.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3038" y="2514600"/>
            <a:ext cx="3200400" cy="27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405438" y="5334000"/>
            <a:ext cx="3052762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smtClean="0">
                <a:solidFill>
                  <a:srgbClr val="FFFF00"/>
                </a:solidFill>
                <a:latin typeface="Times New Roman" charset="0"/>
                <a:ea typeface="ＭＳ Ｐゴシック" charset="0"/>
              </a:rPr>
              <a:t>Détection géoneutrino</a:t>
            </a:r>
          </a:p>
        </p:txBody>
      </p:sp>
      <p:pic>
        <p:nvPicPr>
          <p:cNvPr id="8704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82650"/>
            <a:ext cx="3276600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7047" name="Picture 7" descr="D:\sab\images\EarthStructur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1638" y="76200"/>
            <a:ext cx="2438400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5165725" y="6061075"/>
            <a:ext cx="333692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P &lt; 60 TW      Th/U = 3.9</a:t>
            </a:r>
          </a:p>
        </p:txBody>
      </p:sp>
    </p:spTree>
    <p:extLst>
      <p:ext uri="{BB962C8B-B14F-4D97-AF65-F5344CB8AC3E}">
        <p14:creationId xmlns:p14="http://schemas.microsoft.com/office/powerpoint/2010/main" val="32264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1572" y="2717969"/>
            <a:ext cx="8930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FFFF"/>
                </a:solidFill>
              </a:rPr>
              <a:t>Utiliser les neutrinos comme messager </a:t>
            </a:r>
            <a:endParaRPr lang="fr-FR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40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hs-2005-12-e-full_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4450" name="Picture 2" descr="D:\Presentations\grand public\modane-2008\images\574px-M87_je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63" y="4003675"/>
            <a:ext cx="2506662" cy="2616200"/>
          </a:xfrm>
          <a:prstGeom prst="rect">
            <a:avLst/>
          </a:prstGeom>
          <a:noFill/>
        </p:spPr>
      </p:pic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58775" y="1376363"/>
            <a:ext cx="51927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Origine et nature de ce rayonnement ?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395288" y="2316163"/>
            <a:ext cx="39497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Comment sont-ils accélérés ?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1954213" y="87313"/>
            <a:ext cx="6121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rgbClr val="FFFF00"/>
                </a:solidFill>
              </a:rPr>
              <a:t>D’ou viennent ces rayonnements ?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371475" y="3192463"/>
            <a:ext cx="53070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Sources ? Galactiques ou extragalactiques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318000" y="4471988"/>
            <a:ext cx="298767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Quasars et blasards ?</a:t>
            </a:r>
          </a:p>
        </p:txBody>
      </p:sp>
      <p:pic>
        <p:nvPicPr>
          <p:cNvPr id="1044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9638" y="1036638"/>
            <a:ext cx="28765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3943350" y="5661025"/>
            <a:ext cx="3803650" cy="4572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FF00"/>
                </a:solidFill>
              </a:rPr>
              <a:t>Les neutrinos comme sonde ?</a:t>
            </a:r>
          </a:p>
        </p:txBody>
      </p:sp>
    </p:spTree>
    <p:extLst>
      <p:ext uri="{BB962C8B-B14F-4D97-AF65-F5344CB8AC3E}">
        <p14:creationId xmlns:p14="http://schemas.microsoft.com/office/powerpoint/2010/main" val="3820785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360px-Cosmic_ray_flux_versus_particle_energy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707098"/>
            <a:ext cx="4968552" cy="596226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807381" y="25460"/>
            <a:ext cx="3780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Rayonnement cosmique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54129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s-2005-12-e-full_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 1" descr="principe_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93937"/>
            <a:ext cx="5904656" cy="640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Image 1" descr="km3n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825" y="0"/>
            <a:ext cx="4832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20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446996" y="1050994"/>
            <a:ext cx="3831777" cy="1324166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dirty="0">
                <a:solidFill>
                  <a:srgbClr val="FF00FF"/>
                </a:solidFill>
                <a:latin typeface="Calibri"/>
              </a:rPr>
              <a:t>1930 </a:t>
            </a:r>
            <a:r>
              <a:rPr lang="fr-FR" sz="2000" b="1" dirty="0">
                <a:solidFill>
                  <a:srgbClr val="FFFFFF"/>
                </a:solidFill>
                <a:latin typeface="Calibri"/>
              </a:rPr>
              <a:t>W. Pauli invente le neutrino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N’</a:t>
            </a:r>
            <a:r>
              <a:rPr lang="fr-FR" sz="2000" b="1" dirty="0" err="1" smtClean="0">
                <a:solidFill>
                  <a:srgbClr val="FFFF00"/>
                </a:solidFill>
                <a:latin typeface="Calibri"/>
              </a:rPr>
              <a:t>intergit</a:t>
            </a: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 pas </a:t>
            </a:r>
            <a:r>
              <a:rPr lang="fr-FR" sz="2000" b="1" dirty="0" err="1" smtClean="0">
                <a:solidFill>
                  <a:srgbClr val="FFFF00"/>
                </a:solidFill>
                <a:latin typeface="Calibri"/>
              </a:rPr>
              <a:t>avac</a:t>
            </a: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 la matière</a:t>
            </a:r>
            <a:endParaRPr lang="fr-FR" sz="2000" b="1" dirty="0">
              <a:solidFill>
                <a:srgbClr val="FFFF00"/>
              </a:solidFill>
              <a:latin typeface="Calibri"/>
            </a:endParaRP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dirty="0">
                <a:solidFill>
                  <a:srgbClr val="FFFF00"/>
                </a:solidFill>
                <a:latin typeface="Calibri"/>
              </a:rPr>
              <a:t>Masse très faible ou </a:t>
            </a: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nulle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Fermion - spin 1/2</a:t>
            </a:r>
            <a:endParaRPr lang="fr-FR" sz="2000" b="1" dirty="0">
              <a:solidFill>
                <a:srgbClr val="FFFF00"/>
              </a:solidFill>
              <a:latin typeface="Calibri"/>
            </a:endParaRP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9814" y="2554345"/>
            <a:ext cx="2746522" cy="35653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07" y="2051674"/>
            <a:ext cx="3242428" cy="467341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871666" y="6289779"/>
            <a:ext cx="52723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FFFF"/>
                </a:solidFill>
              </a:rPr>
              <a:t>Pauli met au défi les expérimentateurs de le détecter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329586" y="-103596"/>
            <a:ext cx="4772858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L’histoire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011086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Image 2" descr="antares_pub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6" name="ZoneTexte 3"/>
          <p:cNvSpPr txBox="1">
            <a:spLocks noChangeArrowheads="1"/>
          </p:cNvSpPr>
          <p:nvPr/>
        </p:nvSpPr>
        <p:spPr bwMode="auto">
          <a:xfrm>
            <a:off x="2555875" y="44450"/>
            <a:ext cx="4327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2800" smtClean="0">
                <a:solidFill>
                  <a:srgbClr val="FFFFFF"/>
                </a:solidFill>
              </a:rPr>
              <a:t>Détecteur ANTARES (Toulon)</a:t>
            </a:r>
          </a:p>
        </p:txBody>
      </p:sp>
    </p:spTree>
    <p:extLst>
      <p:ext uri="{BB962C8B-B14F-4D97-AF65-F5344CB8AC3E}">
        <p14:creationId xmlns:p14="http://schemas.microsoft.com/office/powerpoint/2010/main" val="2335343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" name="Picture 2" descr="androme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-100013"/>
            <a:ext cx="4430712" cy="295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5" name="Image 7" descr="Antares_0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45005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6" name="Image 8" descr="Antares_029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23336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7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021013"/>
            <a:ext cx="2665412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8" name="Image 11" descr="368_2.gif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2946400"/>
            <a:ext cx="292735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59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2" descr="androme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-92075"/>
            <a:ext cx="8064500" cy="691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33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Picture 2" descr="androme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195513" y="-603250"/>
            <a:ext cx="5829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3600" b="1" smtClean="0">
                <a:solidFill>
                  <a:srgbClr val="FFFF00"/>
                </a:solidFill>
              </a:rPr>
              <a:t>Amanda et ICECUBE Pole sud </a:t>
            </a:r>
          </a:p>
        </p:txBody>
      </p: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50838"/>
            <a:ext cx="4464050" cy="603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06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2" descr="androme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2051050" y="-603250"/>
            <a:ext cx="5829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3600" b="1" smtClean="0">
                <a:solidFill>
                  <a:srgbClr val="FFFF00"/>
                </a:solidFill>
              </a:rPr>
              <a:t>Amanda et ICECUBE Pole sud </a:t>
            </a:r>
          </a:p>
        </p:txBody>
      </p:sp>
      <p:pic>
        <p:nvPicPr>
          <p:cNvPr id="10342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284538"/>
            <a:ext cx="2376487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8" name="Image 9" descr="AMANDA_S_Pole_station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248150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9" name="Image 10" descr="AMANDA_neutrino_well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713" y="188913"/>
            <a:ext cx="3983037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0" name="Image 11" descr="AMANDA_neutrino_sky_plot0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40608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991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051436" y="389461"/>
            <a:ext cx="2887730" cy="584776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FFFF"/>
                </a:solidFill>
              </a:rPr>
              <a:t>Ernie and BERT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35980" y="4711280"/>
            <a:ext cx="6211957" cy="1477328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L’origine de ces événements est inconnue:</a:t>
            </a:r>
          </a:p>
          <a:p>
            <a:endParaRPr lang="fr-FR" dirty="0" smtClean="0">
              <a:solidFill>
                <a:srgbClr val="FFFFFF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rgbClr val="FFFFFF"/>
                </a:solidFill>
              </a:rPr>
              <a:t>Création dans l’atmosphère par les rayonnements cosmiques ?</a:t>
            </a:r>
          </a:p>
          <a:p>
            <a:pPr marL="285750" indent="-285750">
              <a:buFontTx/>
              <a:buChar char="-"/>
            </a:pPr>
            <a:endParaRPr lang="fr-FR" dirty="0">
              <a:solidFill>
                <a:srgbClr val="FFFFFF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rgbClr val="FFFFFF"/>
                </a:solidFill>
              </a:rPr>
              <a:t>Phénomène astrophysique 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04" y="1409257"/>
            <a:ext cx="3062381" cy="278248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406" y="1409257"/>
            <a:ext cx="3201535" cy="278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69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hs-1995-44-b-full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115616" y="764704"/>
            <a:ext cx="7285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>
                <a:solidFill>
                  <a:srgbClr val="FFFFFF"/>
                </a:solidFill>
              </a:rPr>
              <a:t>500 000 000 000 000 000</a:t>
            </a:r>
            <a:endParaRPr lang="fr-FR" sz="5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8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65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AmasDeGalaxiesCo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46214" cy="6858000"/>
          </a:xfrm>
          <a:prstGeom prst="rect">
            <a:avLst/>
          </a:prstGeom>
        </p:spPr>
      </p:pic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0" y="609600"/>
            <a:ext cx="4838700" cy="1143000"/>
          </a:xfrm>
        </p:spPr>
        <p:txBody>
          <a:bodyPr/>
          <a:lstStyle/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Isaac Newton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700213"/>
            <a:ext cx="4895850" cy="1366837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fr-FR" sz="2000" smtClean="0">
                <a:solidFill>
                  <a:schemeClr val="bg1"/>
                </a:solidFill>
              </a:rPr>
              <a:t>La pomme tombe !</a:t>
            </a:r>
          </a:p>
          <a:p>
            <a:pPr eaLnBrk="1" hangingPunct="1"/>
            <a:r>
              <a:rPr lang="fr-FR" sz="2000" smtClean="0">
                <a:solidFill>
                  <a:schemeClr val="bg1"/>
                </a:solidFill>
              </a:rPr>
              <a:t>Ah ! Mais oui la Lune tombe aussi !!!</a:t>
            </a:r>
          </a:p>
          <a:p>
            <a:pPr eaLnBrk="1" hangingPunct="1"/>
            <a:r>
              <a:rPr lang="fr-FR" sz="2000" smtClean="0">
                <a:solidFill>
                  <a:schemeClr val="bg1"/>
                </a:solidFill>
              </a:rPr>
              <a:t>=&gt; même phénomène : la gravitation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 l="708" t="16536" r="3125" b="20161"/>
          <a:stretch>
            <a:fillRect/>
          </a:stretch>
        </p:blipFill>
        <p:spPr bwMode="auto">
          <a:xfrm>
            <a:off x="3059113" y="3835400"/>
            <a:ext cx="61214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5" descr="imgupload"/>
          <p:cNvPicPr>
            <a:picLocks noChangeAspect="1" noChangeArrowheads="1"/>
          </p:cNvPicPr>
          <p:nvPr/>
        </p:nvPicPr>
        <p:blipFill>
          <a:blip r:embed="rId4" cstate="print"/>
          <a:srcRect l="4730" t="28316" b="5824"/>
          <a:stretch>
            <a:fillRect/>
          </a:stretch>
        </p:blipFill>
        <p:spPr bwMode="auto">
          <a:xfrm>
            <a:off x="0" y="0"/>
            <a:ext cx="36988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-180975" y="4292600"/>
            <a:ext cx="3240088" cy="2116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FR" sz="2000">
                <a:solidFill>
                  <a:schemeClr val="bg1"/>
                </a:solidFill>
              </a:rPr>
              <a:t>Les planète tournent autour du Soleil à des vitesses qui dépendent uniquement de</a:t>
            </a:r>
            <a:r>
              <a:rPr lang="fr-FR" sz="2000"/>
              <a:t> </a:t>
            </a:r>
            <a:r>
              <a:rPr lang="fr-FR" sz="2000">
                <a:solidFill>
                  <a:srgbClr val="FF0000"/>
                </a:solidFill>
              </a:rPr>
              <a:t>la masse du Soleil</a:t>
            </a:r>
            <a:r>
              <a:rPr lang="fr-FR" sz="2000"/>
              <a:t> </a:t>
            </a:r>
            <a:r>
              <a:rPr lang="fr-FR" sz="2000">
                <a:solidFill>
                  <a:schemeClr val="bg1"/>
                </a:solidFill>
              </a:rPr>
              <a:t>et de</a:t>
            </a:r>
            <a:r>
              <a:rPr lang="fr-FR" sz="2000"/>
              <a:t> </a:t>
            </a:r>
            <a:r>
              <a:rPr lang="fr-FR" sz="2000">
                <a:solidFill>
                  <a:srgbClr val="FF0000"/>
                </a:solidFill>
              </a:rPr>
              <a:t>leurs distances</a:t>
            </a:r>
            <a:r>
              <a:rPr lang="fr-FR" sz="2000"/>
              <a:t> </a:t>
            </a:r>
            <a:r>
              <a:rPr lang="fr-FR" sz="2000">
                <a:solidFill>
                  <a:schemeClr val="bg1"/>
                </a:solidFill>
              </a:rPr>
              <a:t>au Soleil</a:t>
            </a:r>
          </a:p>
        </p:txBody>
      </p:sp>
    </p:spTree>
    <p:extLst>
      <p:ext uri="{BB962C8B-B14F-4D97-AF65-F5344CB8AC3E}">
        <p14:creationId xmlns:p14="http://schemas.microsoft.com/office/powerpoint/2010/main" val="34445861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 autoUpdateAnimBg="0"/>
      <p:bldP spid="23558" grpId="0" autoUpdateAnimBg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xlarge_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515" y="0"/>
            <a:ext cx="9657030" cy="6858000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717" y="5277453"/>
            <a:ext cx="1227798" cy="1580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526109" y="6159500"/>
            <a:ext cx="306500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  <a:latin typeface="Comic Sans MS" pitchFamily="66" charset="0"/>
              </a:rPr>
              <a:t>Fred Zwicky, </a:t>
            </a:r>
            <a:r>
              <a:rPr lang="fr-FR" sz="1800" dirty="0" smtClean="0">
                <a:solidFill>
                  <a:schemeClr val="bg1"/>
                </a:solidFill>
                <a:latin typeface="Comic Sans MS" pitchFamily="66" charset="0"/>
              </a:rPr>
              <a:t>1933</a:t>
            </a:r>
            <a:endParaRPr lang="fr-FR" sz="18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fr-FR" sz="1800" dirty="0" smtClean="0">
                <a:solidFill>
                  <a:schemeClr val="bg1"/>
                </a:solidFill>
                <a:latin typeface="Comic Sans MS" pitchFamily="66" charset="0"/>
              </a:rPr>
              <a:t>Ca va trop </a:t>
            </a:r>
            <a:r>
              <a:rPr lang="fr-FR" sz="1800" dirty="0">
                <a:solidFill>
                  <a:schemeClr val="bg1"/>
                </a:solidFill>
                <a:latin typeface="Comic Sans MS" pitchFamily="66" charset="0"/>
              </a:rPr>
              <a:t>vite…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122781" y="186583"/>
            <a:ext cx="2719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Amas de Coma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88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468280" y="1059822"/>
            <a:ext cx="3148920" cy="67783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>
                <a:solidFill>
                  <a:srgbClr val="FFFF00"/>
                </a:solidFill>
                <a:latin typeface="Calibri"/>
              </a:rPr>
              <a:t>1933</a:t>
            </a:r>
            <a:r>
              <a:rPr lang="fr-FR" sz="2000" b="1" dirty="0">
                <a:solidFill>
                  <a:srgbClr val="FFFF00"/>
                </a:solidFill>
                <a:latin typeface="Calibri"/>
              </a:rPr>
              <a:t> </a:t>
            </a: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: </a:t>
            </a:r>
            <a:r>
              <a:rPr lang="fr-FR" b="1" dirty="0" smtClean="0">
                <a:solidFill>
                  <a:srgbClr val="FFFFFF"/>
                </a:solidFill>
                <a:latin typeface="Calibri"/>
              </a:rPr>
              <a:t>Fermi élabore la théorie 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 smtClean="0">
                <a:solidFill>
                  <a:srgbClr val="FFFFFF"/>
                </a:solidFill>
                <a:latin typeface="Calibri"/>
              </a:rPr>
              <a:t>de l’interaction faible</a:t>
            </a:r>
            <a:endParaRPr lang="fr-FR" b="1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67" t="17807" r="5243" b="27660"/>
          <a:stretch>
            <a:fillRect/>
          </a:stretch>
        </p:blipFill>
        <p:spPr bwMode="auto">
          <a:xfrm>
            <a:off x="4178300" y="2136754"/>
            <a:ext cx="36322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473625" y="3268641"/>
            <a:ext cx="974813" cy="3700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dirty="0">
                <a:solidFill>
                  <a:srgbClr val="FFFF00"/>
                </a:solidFill>
                <a:latin typeface="Calibri"/>
              </a:rPr>
              <a:t>neutron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186361" y="3321902"/>
            <a:ext cx="827607" cy="3700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dirty="0">
                <a:solidFill>
                  <a:srgbClr val="FF0000"/>
                </a:solidFill>
                <a:latin typeface="Calibri"/>
              </a:rPr>
              <a:t>proton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7454901" y="3268641"/>
            <a:ext cx="1065226" cy="3700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>
                <a:solidFill>
                  <a:srgbClr val="FFFF00"/>
                </a:solidFill>
                <a:latin typeface="Calibri"/>
              </a:rPr>
              <a:t>neutrino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759700" y="2001816"/>
            <a:ext cx="1236662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>
                <a:solidFill>
                  <a:srgbClr val="FFFF00"/>
                </a:solidFill>
                <a:latin typeface="Calibri"/>
              </a:rPr>
              <a:t>électron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2" y="944381"/>
            <a:ext cx="3810000" cy="254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22" y="4415703"/>
            <a:ext cx="4227290" cy="2067553"/>
          </a:xfrm>
          <a:prstGeom prst="rect">
            <a:avLst/>
          </a:prstGeom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840056" y="5023656"/>
            <a:ext cx="2904813" cy="67783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lIns="92160" tIns="46080" rIns="92160" bIns="46080">
            <a:spAutoFit/>
          </a:bodyPr>
          <a:lstStyle/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 smtClean="0">
                <a:solidFill>
                  <a:srgbClr val="FFFF00"/>
                </a:solidFill>
                <a:latin typeface="Calibri"/>
              </a:rPr>
              <a:t>1942</a:t>
            </a:r>
            <a:r>
              <a:rPr lang="fr-FR" sz="2000" b="1" dirty="0" smtClean="0">
                <a:solidFill>
                  <a:srgbClr val="FFFF00"/>
                </a:solidFill>
                <a:latin typeface="Calibri"/>
              </a:rPr>
              <a:t> : </a:t>
            </a:r>
            <a:r>
              <a:rPr lang="fr-FR" b="1" dirty="0" smtClean="0">
                <a:solidFill>
                  <a:srgbClr val="FFFFFF"/>
                </a:solidFill>
                <a:latin typeface="Calibri"/>
              </a:rPr>
              <a:t>Fermi met au point le</a:t>
            </a:r>
          </a:p>
          <a:p>
            <a:pPr defTabSz="9144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b="1" dirty="0" smtClean="0">
                <a:solidFill>
                  <a:srgbClr val="FFFFFF"/>
                </a:solidFill>
                <a:latin typeface="Calibri"/>
              </a:rPr>
              <a:t>premier réacteur nucléaire</a:t>
            </a:r>
            <a:endParaRPr lang="fr-FR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2329586" y="-103596"/>
            <a:ext cx="4772858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4000" b="1" dirty="0" smtClean="0">
                <a:solidFill>
                  <a:srgbClr val="FFFFFF"/>
                </a:solidFill>
                <a:latin typeface="Calibri"/>
              </a:rPr>
              <a:t>L’histoire du neutrino</a:t>
            </a:r>
            <a:endParaRPr lang="fr-FR" sz="4000" b="1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76132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Virgng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2" y="0"/>
            <a:ext cx="9053015" cy="6858000"/>
          </a:xfrm>
          <a:prstGeom prst="rect">
            <a:avLst/>
          </a:prstGeom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492" y="6159500"/>
            <a:ext cx="306500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800" dirty="0" smtClean="0">
                <a:solidFill>
                  <a:schemeClr val="bg1"/>
                </a:solidFill>
                <a:latin typeface="Comic Sans MS" pitchFamily="66" charset="0"/>
              </a:rPr>
              <a:t>Sinclair Smith, 1936</a:t>
            </a:r>
            <a:endParaRPr lang="fr-FR" sz="18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fr-FR" sz="1800" dirty="0" smtClean="0">
                <a:solidFill>
                  <a:schemeClr val="bg1"/>
                </a:solidFill>
                <a:latin typeface="Comic Sans MS" pitchFamily="66" charset="0"/>
              </a:rPr>
              <a:t>Ca va trop </a:t>
            </a:r>
            <a:r>
              <a:rPr lang="fr-FR" sz="1800" dirty="0">
                <a:solidFill>
                  <a:schemeClr val="bg1"/>
                </a:solidFill>
                <a:latin typeface="Comic Sans MS" pitchFamily="66" charset="0"/>
              </a:rPr>
              <a:t>vite…</a:t>
            </a:r>
          </a:p>
        </p:txBody>
      </p:sp>
    </p:spTree>
    <p:extLst>
      <p:ext uri="{BB962C8B-B14F-4D97-AF65-F5344CB8AC3E}">
        <p14:creationId xmlns:p14="http://schemas.microsoft.com/office/powerpoint/2010/main" val="237886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andromede"/>
          <p:cNvPicPr>
            <a:picLocks noChangeAspect="1" noChangeArrowheads="1"/>
          </p:cNvPicPr>
          <p:nvPr/>
        </p:nvPicPr>
        <p:blipFill>
          <a:blip r:embed="rId2" cstate="print"/>
          <a:srcRect t="2753" b="9821"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6659563" y="4763"/>
            <a:ext cx="2287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800">
                <a:solidFill>
                  <a:schemeClr val="bg1"/>
                </a:solidFill>
                <a:latin typeface="Comic Sans MS" pitchFamily="66" charset="0"/>
              </a:rPr>
              <a:t>Galaxie Andromède</a:t>
            </a:r>
          </a:p>
        </p:txBody>
      </p:sp>
    </p:spTree>
    <p:extLst>
      <p:ext uri="{BB962C8B-B14F-4D97-AF65-F5344CB8AC3E}">
        <p14:creationId xmlns:p14="http://schemas.microsoft.com/office/powerpoint/2010/main" val="522084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292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6216650"/>
            <a:ext cx="5219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  <a:latin typeface="Comic Sans MS" pitchFamily="66" charset="0"/>
              </a:rPr>
              <a:t>Il faut de la matière « sombre » ou abandonner la loi de gravitation universelle</a:t>
            </a:r>
          </a:p>
        </p:txBody>
      </p:sp>
    </p:spTree>
    <p:extLst>
      <p:ext uri="{BB962C8B-B14F-4D97-AF65-F5344CB8AC3E}">
        <p14:creationId xmlns:p14="http://schemas.microsoft.com/office/powerpoint/2010/main" val="2149857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h-20-1457577-12371097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020" y="0"/>
            <a:ext cx="9492040" cy="685799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93914" y="-75954"/>
            <a:ext cx="320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Amas du boulet</a:t>
            </a:r>
            <a:endParaRPr lang="fr-FR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4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ST Cluster L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0"/>
          <a:stretch>
            <a:fillRect/>
          </a:stretch>
        </p:blipFill>
        <p:spPr bwMode="auto">
          <a:xfrm>
            <a:off x="441755" y="-72209"/>
            <a:ext cx="7923995" cy="693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8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23" y="1076856"/>
            <a:ext cx="8460350" cy="583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966341" y="5729393"/>
            <a:ext cx="5093996" cy="1573854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94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-20-1457577-12371097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020" y="0"/>
            <a:ext cx="9492040" cy="6857999"/>
          </a:xfrm>
          <a:prstGeom prst="rect">
            <a:avLst/>
          </a:prstGeom>
        </p:spPr>
      </p:pic>
      <p:pic>
        <p:nvPicPr>
          <p:cNvPr id="2" name="Image 1" descr="8606Penzias_Wilson_COBE_W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45" y="440581"/>
            <a:ext cx="7672692" cy="588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0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-20-1457577-12371097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020" y="0"/>
            <a:ext cx="9492040" cy="6857999"/>
          </a:xfrm>
          <a:prstGeom prst="rect">
            <a:avLst/>
          </a:prstGeom>
        </p:spPr>
      </p:pic>
      <p:pic>
        <p:nvPicPr>
          <p:cNvPr id="2" name="Image 1" descr="dark-energy-lens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0900"/>
            <a:ext cx="9144000" cy="48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31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-20-1457577-12371097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020" y="0"/>
            <a:ext cx="9492040" cy="6857999"/>
          </a:xfrm>
          <a:prstGeom prst="rect">
            <a:avLst/>
          </a:prstGeom>
        </p:spPr>
      </p:pic>
      <p:pic>
        <p:nvPicPr>
          <p:cNvPr id="2" name="Image 1" descr="s02_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265" y="1099226"/>
            <a:ext cx="6524016" cy="489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6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5049" y="836712"/>
            <a:ext cx="955583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665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D:\saint-jean-2006\bigban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273175" y="6021187"/>
            <a:ext cx="6356350" cy="5191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fr-FR" sz="2800" dirty="0">
                <a:solidFill>
                  <a:srgbClr val="FFFF00"/>
                </a:solidFill>
                <a:latin typeface="Calibri"/>
              </a:rPr>
              <a:t>Le neutrino est-il à l</a:t>
            </a:r>
            <a:r>
              <a:rPr lang="ja-JP" altLang="fr-FR" sz="2800" dirty="0">
                <a:solidFill>
                  <a:srgbClr val="FFFF00"/>
                </a:solidFill>
                <a:latin typeface="Arial"/>
                <a:ea typeface="ＭＳ Ｐゴシック"/>
              </a:rPr>
              <a:t>’</a:t>
            </a:r>
            <a:r>
              <a:rPr lang="fr-FR" sz="2800" dirty="0">
                <a:solidFill>
                  <a:srgbClr val="FFFF00"/>
                </a:solidFill>
                <a:latin typeface="Calibri"/>
              </a:rPr>
              <a:t>origine de la matière ?</a:t>
            </a:r>
          </a:p>
        </p:txBody>
      </p:sp>
      <p:pic>
        <p:nvPicPr>
          <p:cNvPr id="94212" name="Picture 4" descr="D:\sab\images\majora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58" y="541367"/>
            <a:ext cx="2758115" cy="390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459663" y="4683234"/>
            <a:ext cx="2834910" cy="4001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fr-FR" sz="2000" b="1" dirty="0">
                <a:solidFill>
                  <a:srgbClr val="FFFF00"/>
                </a:solidFill>
                <a:latin typeface="Calibri"/>
              </a:rPr>
              <a:t>1937: </a:t>
            </a:r>
            <a:r>
              <a:rPr lang="fr-FR" sz="2000" b="1" dirty="0">
                <a:solidFill>
                  <a:prstClr val="white"/>
                </a:solidFill>
                <a:latin typeface="Calibri"/>
              </a:rPr>
              <a:t>Ettore </a:t>
            </a:r>
            <a:r>
              <a:rPr lang="fr-FR" sz="2000" b="1" dirty="0" err="1" smtClean="0">
                <a:solidFill>
                  <a:prstClr val="white"/>
                </a:solidFill>
                <a:latin typeface="Calibri"/>
              </a:rPr>
              <a:t>Majorana</a:t>
            </a:r>
            <a:endParaRPr lang="fr-FR" sz="2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82646" y="1172083"/>
            <a:ext cx="4572000" cy="17543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</a:rPr>
              <a:t>Fermi: </a:t>
            </a:r>
            <a:r>
              <a:rPr lang="fr-FR" b="1" dirty="0" smtClean="0"/>
              <a:t>« </a:t>
            </a:r>
            <a:r>
              <a:rPr lang="fr-FR" b="1" dirty="0"/>
              <a:t>Il y a plusieurs catégories de scientifiques : ceux qui font de leur mieux, et ceux, de premier plan, qui font des découvertes importantes… Et puis, il y a des génies, comme Galilée et Newton, Ettore était de ceux-là… »</a:t>
            </a:r>
          </a:p>
        </p:txBody>
      </p:sp>
      <p:sp>
        <p:nvSpPr>
          <p:cNvPr id="3" name="Rectangle 2"/>
          <p:cNvSpPr/>
          <p:nvPr/>
        </p:nvSpPr>
        <p:spPr>
          <a:xfrm>
            <a:off x="3982646" y="3857803"/>
            <a:ext cx="4742605" cy="584776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defTabSz="914400"/>
            <a:r>
              <a:rPr lang="fr-FR" sz="3200" b="1" dirty="0">
                <a:solidFill>
                  <a:srgbClr val="FF0000"/>
                </a:solidFill>
              </a:rPr>
              <a:t>Neutrino = anti-neutrino  ?</a:t>
            </a:r>
            <a:endParaRPr lang="fr-F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105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animBg="1"/>
      <p:bldP spid="2" grpId="0" animBg="1"/>
      <p:bldP spid="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dromede"/>
          <p:cNvPicPr>
            <a:picLocks noChangeAspect="1" noChangeArrowheads="1"/>
          </p:cNvPicPr>
          <p:nvPr/>
        </p:nvPicPr>
        <p:blipFill>
          <a:blip r:embed="rId2" cstate="print"/>
          <a:srcRect t="2753" b="9821"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77504" y="2733472"/>
            <a:ext cx="403668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Matière ordinaire</a:t>
            </a:r>
          </a:p>
          <a:p>
            <a:r>
              <a:rPr lang="fr-FR" sz="3200" b="1" dirty="0" smtClean="0">
                <a:solidFill>
                  <a:schemeClr val="bg1"/>
                </a:solidFill>
              </a:rPr>
              <a:t>Planètes type Jupiter ?</a:t>
            </a:r>
          </a:p>
          <a:p>
            <a:r>
              <a:rPr lang="fr-FR" sz="3200" b="1" dirty="0" smtClean="0">
                <a:solidFill>
                  <a:schemeClr val="bg1"/>
                </a:solidFill>
              </a:rPr>
              <a:t>Trous noirs ?</a:t>
            </a:r>
          </a:p>
          <a:p>
            <a:r>
              <a:rPr lang="fr-FR" sz="3200" b="1" dirty="0" smtClean="0">
                <a:solidFill>
                  <a:schemeClr val="bg1"/>
                </a:solidFill>
              </a:rPr>
              <a:t>Naine brune ?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5" name="Image 4" descr="250px-Jupi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225" y="-126460"/>
            <a:ext cx="2187926" cy="2187926"/>
          </a:xfrm>
          <a:prstGeom prst="rect">
            <a:avLst/>
          </a:prstGeom>
        </p:spPr>
      </p:pic>
      <p:pic>
        <p:nvPicPr>
          <p:cNvPr id="7" name="Image 6" descr="trou_noi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489" y="2501157"/>
            <a:ext cx="2801566" cy="1856037"/>
          </a:xfrm>
          <a:prstGeom prst="rect">
            <a:avLst/>
          </a:prstGeom>
        </p:spPr>
      </p:pic>
      <p:pic>
        <p:nvPicPr>
          <p:cNvPr id="8" name="Image 7" descr="6a00d8341bf67c53ef01347fb70dc1970c-800w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7749" y="4641263"/>
            <a:ext cx="2671306" cy="193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52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o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107" y="0"/>
            <a:ext cx="9546214" cy="6858000"/>
          </a:xfrm>
          <a:prstGeom prst="rect">
            <a:avLst/>
          </a:prstGeom>
        </p:spPr>
      </p:pic>
      <p:pic>
        <p:nvPicPr>
          <p:cNvPr id="2" name="Image 1" descr="1469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9771"/>
            <a:ext cx="4698384" cy="4201285"/>
          </a:xfrm>
          <a:prstGeom prst="rect">
            <a:avLst/>
          </a:prstGeom>
        </p:spPr>
      </p:pic>
      <p:pic>
        <p:nvPicPr>
          <p:cNvPr id="5" name="Image 4" descr="1469_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2625" y="603114"/>
            <a:ext cx="3266139" cy="2273233"/>
          </a:xfrm>
          <a:prstGeom prst="rect">
            <a:avLst/>
          </a:prstGeom>
        </p:spPr>
      </p:pic>
      <p:pic>
        <p:nvPicPr>
          <p:cNvPr id="6" name="Image 5" descr="1469_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4381" y="3384693"/>
            <a:ext cx="3267651" cy="223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9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o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107" y="0"/>
            <a:ext cx="9546214" cy="6858000"/>
          </a:xfrm>
          <a:prstGeom prst="rect">
            <a:avLst/>
          </a:prstGeom>
        </p:spPr>
      </p:pic>
      <p:pic>
        <p:nvPicPr>
          <p:cNvPr id="5" name="Image 4" descr="1469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608" y="534631"/>
            <a:ext cx="4585294" cy="601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5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dromede"/>
          <p:cNvPicPr>
            <a:picLocks noChangeAspect="1" noChangeArrowheads="1"/>
          </p:cNvPicPr>
          <p:nvPr/>
        </p:nvPicPr>
        <p:blipFill>
          <a:blip r:embed="rId2" cstate="print"/>
          <a:srcRect t="2753" b="9821"/>
          <a:stretch>
            <a:fillRect/>
          </a:stretch>
        </p:blipFill>
        <p:spPr bwMode="auto">
          <a:xfrm>
            <a:off x="0" y="-674688"/>
            <a:ext cx="9144000" cy="777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87231" y="2928026"/>
            <a:ext cx="45420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Particules élémentaires  ?</a:t>
            </a: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rgbClr val="FFFF00"/>
                </a:solidFill>
              </a:rPr>
              <a:t>Nouvelle physique 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456150" y="1004101"/>
            <a:ext cx="240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chemeClr val="bg1"/>
                </a:solidFill>
              </a:rPr>
              <a:t>Neutrinos ?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533974" y="2630774"/>
            <a:ext cx="1911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FFFF00"/>
                </a:solidFill>
              </a:rPr>
              <a:t>WIMPS ?</a:t>
            </a:r>
            <a:endParaRPr lang="fr-FR" sz="3600" b="1" dirty="0">
              <a:solidFill>
                <a:srgbClr val="FFFF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79366" y="4085617"/>
            <a:ext cx="1789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FFFF00"/>
                </a:solidFill>
              </a:rPr>
              <a:t>Axions ?</a:t>
            </a:r>
            <a:endParaRPr lang="fr-FR" sz="3600" b="1" dirty="0">
              <a:solidFill>
                <a:srgbClr val="FFFF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692854" y="5573949"/>
            <a:ext cx="1677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FFFF00"/>
                </a:solidFill>
              </a:rPr>
              <a:t>???????</a:t>
            </a:r>
            <a:endParaRPr lang="fr-FR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5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25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Photo 002 sm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474663"/>
            <a:ext cx="4371975" cy="58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59400" y="1620838"/>
            <a:ext cx="3770313" cy="11874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FF00"/>
                </a:solidFill>
              </a:rPr>
              <a:t>En 2000 apparition sur</a:t>
            </a:r>
          </a:p>
          <a:p>
            <a:r>
              <a:rPr lang="fr-FR">
                <a:solidFill>
                  <a:srgbClr val="FFFF00"/>
                </a:solidFill>
              </a:rPr>
              <a:t>le marché de bouteilles</a:t>
            </a:r>
          </a:p>
          <a:p>
            <a:r>
              <a:rPr lang="fr-FR">
                <a:solidFill>
                  <a:srgbClr val="FFFF00"/>
                </a:solidFill>
              </a:rPr>
              <a:t>de Château Margaux de 1900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41938" y="4033838"/>
            <a:ext cx="3348037" cy="11874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Question de la repression </a:t>
            </a:r>
          </a:p>
          <a:p>
            <a:r>
              <a:rPr lang="fr-FR">
                <a:solidFill>
                  <a:schemeClr val="bg1"/>
                </a:solidFill>
              </a:rPr>
              <a:t>des fraudes: comment</a:t>
            </a:r>
          </a:p>
          <a:p>
            <a:r>
              <a:rPr lang="fr-FR">
                <a:solidFill>
                  <a:schemeClr val="bg1"/>
                </a:solidFill>
              </a:rPr>
              <a:t>expertiser ces bouteilles ?</a:t>
            </a:r>
          </a:p>
        </p:txBody>
      </p:sp>
    </p:spTree>
    <p:extLst>
      <p:ext uri="{BB962C8B-B14F-4D97-AF65-F5344CB8AC3E}">
        <p14:creationId xmlns:p14="http://schemas.microsoft.com/office/powerpoint/2010/main" val="61212758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814513" y="157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46083" name="Picture 3" descr="Courbe Hubert Fig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65213"/>
            <a:ext cx="4814888" cy="571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b="1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H="1">
            <a:off x="3048000" y="4876800"/>
            <a:ext cx="381000" cy="1447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V="1">
            <a:off x="3429000" y="4648200"/>
            <a:ext cx="76200" cy="152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88" name="Freeform 8"/>
          <p:cNvSpPr>
            <a:spLocks/>
          </p:cNvSpPr>
          <p:nvPr/>
        </p:nvSpPr>
        <p:spPr bwMode="auto">
          <a:xfrm>
            <a:off x="3505200" y="4565650"/>
            <a:ext cx="107950" cy="76200"/>
          </a:xfrm>
          <a:custGeom>
            <a:avLst/>
            <a:gdLst>
              <a:gd name="T0" fmla="*/ 68 w 68"/>
              <a:gd name="T1" fmla="*/ 0 h 48"/>
              <a:gd name="T2" fmla="*/ 16 w 68"/>
              <a:gd name="T3" fmla="*/ 28 h 48"/>
              <a:gd name="T4" fmla="*/ 0 w 68"/>
              <a:gd name="T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48">
                <a:moveTo>
                  <a:pt x="68" y="0"/>
                </a:moveTo>
                <a:cubicBezTo>
                  <a:pt x="45" y="6"/>
                  <a:pt x="36" y="15"/>
                  <a:pt x="16" y="28"/>
                </a:cubicBezTo>
                <a:cubicBezTo>
                  <a:pt x="6" y="43"/>
                  <a:pt x="11" y="37"/>
                  <a:pt x="0" y="48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89" name="Freeform 9"/>
          <p:cNvSpPr>
            <a:spLocks/>
          </p:cNvSpPr>
          <p:nvPr/>
        </p:nvSpPr>
        <p:spPr bwMode="auto">
          <a:xfrm>
            <a:off x="3613150" y="4565650"/>
            <a:ext cx="133350" cy="101600"/>
          </a:xfrm>
          <a:custGeom>
            <a:avLst/>
            <a:gdLst>
              <a:gd name="T0" fmla="*/ 0 w 84"/>
              <a:gd name="T1" fmla="*/ 0 h 64"/>
              <a:gd name="T2" fmla="*/ 48 w 84"/>
              <a:gd name="T3" fmla="*/ 20 h 64"/>
              <a:gd name="T4" fmla="*/ 68 w 84"/>
              <a:gd name="T5" fmla="*/ 36 h 64"/>
              <a:gd name="T6" fmla="*/ 84 w 84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64">
                <a:moveTo>
                  <a:pt x="0" y="0"/>
                </a:moveTo>
                <a:cubicBezTo>
                  <a:pt x="19" y="6"/>
                  <a:pt x="32" y="10"/>
                  <a:pt x="48" y="20"/>
                </a:cubicBezTo>
                <a:cubicBezTo>
                  <a:pt x="71" y="54"/>
                  <a:pt x="40" y="14"/>
                  <a:pt x="68" y="36"/>
                </a:cubicBezTo>
                <a:cubicBezTo>
                  <a:pt x="78" y="44"/>
                  <a:pt x="76" y="56"/>
                  <a:pt x="84" y="64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0" name="Freeform 10"/>
          <p:cNvSpPr>
            <a:spLocks/>
          </p:cNvSpPr>
          <p:nvPr/>
        </p:nvSpPr>
        <p:spPr bwMode="auto">
          <a:xfrm>
            <a:off x="3786188" y="4729163"/>
            <a:ext cx="65087" cy="261937"/>
          </a:xfrm>
          <a:custGeom>
            <a:avLst/>
            <a:gdLst>
              <a:gd name="T0" fmla="*/ 0 w 41"/>
              <a:gd name="T1" fmla="*/ 0 h 165"/>
              <a:gd name="T2" fmla="*/ 15 w 41"/>
              <a:gd name="T3" fmla="*/ 61 h 165"/>
              <a:gd name="T4" fmla="*/ 18 w 41"/>
              <a:gd name="T5" fmla="*/ 78 h 165"/>
              <a:gd name="T6" fmla="*/ 31 w 41"/>
              <a:gd name="T7" fmla="*/ 137 h 165"/>
              <a:gd name="T8" fmla="*/ 41 w 41"/>
              <a:gd name="T9" fmla="*/ 165 h 165"/>
              <a:gd name="T10" fmla="*/ 35 w 41"/>
              <a:gd name="T1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" h="165">
                <a:moveTo>
                  <a:pt x="0" y="0"/>
                </a:moveTo>
                <a:cubicBezTo>
                  <a:pt x="4" y="31"/>
                  <a:pt x="4" y="37"/>
                  <a:pt x="15" y="61"/>
                </a:cubicBezTo>
                <a:cubicBezTo>
                  <a:pt x="18" y="69"/>
                  <a:pt x="18" y="78"/>
                  <a:pt x="18" y="78"/>
                </a:cubicBezTo>
                <a:cubicBezTo>
                  <a:pt x="19" y="84"/>
                  <a:pt x="29" y="130"/>
                  <a:pt x="31" y="137"/>
                </a:cubicBezTo>
                <a:cubicBezTo>
                  <a:pt x="33" y="147"/>
                  <a:pt x="40" y="160"/>
                  <a:pt x="41" y="165"/>
                </a:cubicBezTo>
                <a:lnTo>
                  <a:pt x="35" y="165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3865563" y="5060950"/>
            <a:ext cx="77787" cy="190500"/>
          </a:xfrm>
          <a:custGeom>
            <a:avLst/>
            <a:gdLst>
              <a:gd name="T0" fmla="*/ 1 w 49"/>
              <a:gd name="T1" fmla="*/ 13 h 120"/>
              <a:gd name="T2" fmla="*/ 13 w 49"/>
              <a:gd name="T3" fmla="*/ 84 h 120"/>
              <a:gd name="T4" fmla="*/ 21 w 49"/>
              <a:gd name="T5" fmla="*/ 108 h 120"/>
              <a:gd name="T6" fmla="*/ 25 w 49"/>
              <a:gd name="T7" fmla="*/ 120 h 120"/>
              <a:gd name="T8" fmla="*/ 49 w 49"/>
              <a:gd name="T9" fmla="*/ 32 h 120"/>
              <a:gd name="T10" fmla="*/ 45 w 49"/>
              <a:gd name="T11" fmla="*/ 8 h 120"/>
              <a:gd name="T12" fmla="*/ 49 w 49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20">
                <a:moveTo>
                  <a:pt x="1" y="13"/>
                </a:moveTo>
                <a:cubicBezTo>
                  <a:pt x="6" y="65"/>
                  <a:pt x="0" y="46"/>
                  <a:pt x="13" y="84"/>
                </a:cubicBezTo>
                <a:cubicBezTo>
                  <a:pt x="16" y="92"/>
                  <a:pt x="18" y="100"/>
                  <a:pt x="21" y="108"/>
                </a:cubicBezTo>
                <a:cubicBezTo>
                  <a:pt x="22" y="112"/>
                  <a:pt x="25" y="120"/>
                  <a:pt x="25" y="120"/>
                </a:cubicBezTo>
                <a:cubicBezTo>
                  <a:pt x="45" y="90"/>
                  <a:pt x="40" y="68"/>
                  <a:pt x="49" y="32"/>
                </a:cubicBezTo>
                <a:cubicBezTo>
                  <a:pt x="45" y="11"/>
                  <a:pt x="45" y="19"/>
                  <a:pt x="45" y="8"/>
                </a:cubicBezTo>
                <a:lnTo>
                  <a:pt x="49" y="0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2" name="Freeform 12"/>
          <p:cNvSpPr>
            <a:spLocks/>
          </p:cNvSpPr>
          <p:nvPr/>
        </p:nvSpPr>
        <p:spPr bwMode="auto">
          <a:xfrm>
            <a:off x="3949700" y="1752600"/>
            <a:ext cx="69850" cy="3251200"/>
          </a:xfrm>
          <a:custGeom>
            <a:avLst/>
            <a:gdLst>
              <a:gd name="T0" fmla="*/ 44 w 44"/>
              <a:gd name="T1" fmla="*/ 0 h 2048"/>
              <a:gd name="T2" fmla="*/ 0 w 44"/>
              <a:gd name="T3" fmla="*/ 2048 h 20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" h="2048">
                <a:moveTo>
                  <a:pt x="44" y="0"/>
                </a:moveTo>
                <a:lnTo>
                  <a:pt x="0" y="2048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3" name="Freeform 13"/>
          <p:cNvSpPr>
            <a:spLocks/>
          </p:cNvSpPr>
          <p:nvPr/>
        </p:nvSpPr>
        <p:spPr bwMode="auto">
          <a:xfrm>
            <a:off x="4019550" y="1738313"/>
            <a:ext cx="66675" cy="2233612"/>
          </a:xfrm>
          <a:custGeom>
            <a:avLst/>
            <a:gdLst>
              <a:gd name="T0" fmla="*/ 0 w 42"/>
              <a:gd name="T1" fmla="*/ 0 h 1407"/>
              <a:gd name="T2" fmla="*/ 42 w 42"/>
              <a:gd name="T3" fmla="*/ 1407 h 140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2" h="1407">
                <a:moveTo>
                  <a:pt x="0" y="0"/>
                </a:moveTo>
                <a:cubicBezTo>
                  <a:pt x="7" y="233"/>
                  <a:pt x="34" y="1116"/>
                  <a:pt x="42" y="1407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4086225" y="4057650"/>
            <a:ext cx="1588" cy="352425"/>
          </a:xfrm>
          <a:custGeom>
            <a:avLst/>
            <a:gdLst>
              <a:gd name="T0" fmla="*/ 0 w 1"/>
              <a:gd name="T1" fmla="*/ 0 h 222"/>
              <a:gd name="T2" fmla="*/ 0 w 1"/>
              <a:gd name="T3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222">
                <a:moveTo>
                  <a:pt x="0" y="0"/>
                </a:moveTo>
                <a:lnTo>
                  <a:pt x="0" y="222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4089400" y="4470400"/>
            <a:ext cx="6350" cy="171450"/>
          </a:xfrm>
          <a:custGeom>
            <a:avLst/>
            <a:gdLst>
              <a:gd name="T0" fmla="*/ 0 w 4"/>
              <a:gd name="T1" fmla="*/ 0 h 108"/>
              <a:gd name="T2" fmla="*/ 4 w 4"/>
              <a:gd name="T3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08">
                <a:moveTo>
                  <a:pt x="0" y="0"/>
                </a:moveTo>
                <a:lnTo>
                  <a:pt x="4" y="108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6" name="Freeform 16"/>
          <p:cNvSpPr>
            <a:spLocks/>
          </p:cNvSpPr>
          <p:nvPr/>
        </p:nvSpPr>
        <p:spPr bwMode="auto">
          <a:xfrm>
            <a:off x="4095750" y="4730750"/>
            <a:ext cx="12700" cy="101600"/>
          </a:xfrm>
          <a:custGeom>
            <a:avLst/>
            <a:gdLst>
              <a:gd name="T0" fmla="*/ 0 w 8"/>
              <a:gd name="T1" fmla="*/ 0 h 64"/>
              <a:gd name="T2" fmla="*/ 8 w 8"/>
              <a:gd name="T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" h="64">
                <a:moveTo>
                  <a:pt x="0" y="0"/>
                </a:moveTo>
                <a:lnTo>
                  <a:pt x="8" y="64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7" name="Freeform 17"/>
          <p:cNvSpPr>
            <a:spLocks/>
          </p:cNvSpPr>
          <p:nvPr/>
        </p:nvSpPr>
        <p:spPr bwMode="auto">
          <a:xfrm>
            <a:off x="4103688" y="4829175"/>
            <a:ext cx="11112" cy="123825"/>
          </a:xfrm>
          <a:custGeom>
            <a:avLst/>
            <a:gdLst>
              <a:gd name="T0" fmla="*/ 5 w 7"/>
              <a:gd name="T1" fmla="*/ 0 h 78"/>
              <a:gd name="T2" fmla="*/ 3 w 7"/>
              <a:gd name="T3" fmla="*/ 40 h 78"/>
              <a:gd name="T4" fmla="*/ 4 w 7"/>
              <a:gd name="T5" fmla="*/ 57 h 78"/>
              <a:gd name="T6" fmla="*/ 7 w 7"/>
              <a:gd name="T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8">
                <a:moveTo>
                  <a:pt x="5" y="0"/>
                </a:moveTo>
                <a:cubicBezTo>
                  <a:pt x="1" y="14"/>
                  <a:pt x="0" y="25"/>
                  <a:pt x="3" y="40"/>
                </a:cubicBezTo>
                <a:cubicBezTo>
                  <a:pt x="4" y="45"/>
                  <a:pt x="3" y="51"/>
                  <a:pt x="4" y="57"/>
                </a:cubicBezTo>
                <a:lnTo>
                  <a:pt x="7" y="78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8" name="Freeform 18"/>
          <p:cNvSpPr>
            <a:spLocks/>
          </p:cNvSpPr>
          <p:nvPr/>
        </p:nvSpPr>
        <p:spPr bwMode="auto">
          <a:xfrm>
            <a:off x="4114800" y="4933950"/>
            <a:ext cx="31750" cy="104775"/>
          </a:xfrm>
          <a:custGeom>
            <a:avLst/>
            <a:gdLst>
              <a:gd name="T0" fmla="*/ 0 w 20"/>
              <a:gd name="T1" fmla="*/ 0 h 66"/>
              <a:gd name="T2" fmla="*/ 12 w 20"/>
              <a:gd name="T3" fmla="*/ 42 h 66"/>
              <a:gd name="T4" fmla="*/ 18 w 20"/>
              <a:gd name="T5" fmla="*/ 60 h 66"/>
              <a:gd name="T6" fmla="*/ 20 w 20"/>
              <a:gd name="T7" fmla="*/ 66 h 66"/>
              <a:gd name="T8" fmla="*/ 14 w 20"/>
              <a:gd name="T9" fmla="*/ 5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66">
                <a:moveTo>
                  <a:pt x="0" y="0"/>
                </a:moveTo>
                <a:cubicBezTo>
                  <a:pt x="4" y="12"/>
                  <a:pt x="9" y="30"/>
                  <a:pt x="12" y="42"/>
                </a:cubicBezTo>
                <a:cubicBezTo>
                  <a:pt x="13" y="48"/>
                  <a:pt x="16" y="54"/>
                  <a:pt x="18" y="60"/>
                </a:cubicBezTo>
                <a:cubicBezTo>
                  <a:pt x="19" y="62"/>
                  <a:pt x="20" y="66"/>
                  <a:pt x="20" y="66"/>
                </a:cubicBezTo>
                <a:lnTo>
                  <a:pt x="14" y="54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099" name="Freeform 19"/>
          <p:cNvSpPr>
            <a:spLocks/>
          </p:cNvSpPr>
          <p:nvPr/>
        </p:nvSpPr>
        <p:spPr bwMode="auto">
          <a:xfrm>
            <a:off x="4140200" y="5026025"/>
            <a:ext cx="50800" cy="155575"/>
          </a:xfrm>
          <a:custGeom>
            <a:avLst/>
            <a:gdLst>
              <a:gd name="T0" fmla="*/ 0 w 32"/>
              <a:gd name="T1" fmla="*/ 0 h 98"/>
              <a:gd name="T2" fmla="*/ 6 w 32"/>
              <a:gd name="T3" fmla="*/ 16 h 98"/>
              <a:gd name="T4" fmla="*/ 20 w 32"/>
              <a:gd name="T5" fmla="*/ 58 h 98"/>
              <a:gd name="T6" fmla="*/ 28 w 32"/>
              <a:gd name="T7" fmla="*/ 86 h 98"/>
              <a:gd name="T8" fmla="*/ 32 w 32"/>
              <a:gd name="T9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98">
                <a:moveTo>
                  <a:pt x="0" y="0"/>
                </a:moveTo>
                <a:cubicBezTo>
                  <a:pt x="7" y="5"/>
                  <a:pt x="0" y="10"/>
                  <a:pt x="6" y="16"/>
                </a:cubicBezTo>
                <a:cubicBezTo>
                  <a:pt x="14" y="24"/>
                  <a:pt x="18" y="48"/>
                  <a:pt x="20" y="58"/>
                </a:cubicBezTo>
                <a:cubicBezTo>
                  <a:pt x="22" y="66"/>
                  <a:pt x="28" y="86"/>
                  <a:pt x="28" y="86"/>
                </a:cubicBezTo>
                <a:lnTo>
                  <a:pt x="32" y="98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0" name="Freeform 20"/>
          <p:cNvSpPr>
            <a:spLocks/>
          </p:cNvSpPr>
          <p:nvPr/>
        </p:nvSpPr>
        <p:spPr bwMode="auto">
          <a:xfrm>
            <a:off x="4197350" y="5178425"/>
            <a:ext cx="22225" cy="57150"/>
          </a:xfrm>
          <a:custGeom>
            <a:avLst/>
            <a:gdLst>
              <a:gd name="T0" fmla="*/ 0 w 14"/>
              <a:gd name="T1" fmla="*/ 0 h 36"/>
              <a:gd name="T2" fmla="*/ 10 w 14"/>
              <a:gd name="T3" fmla="*/ 36 h 36"/>
              <a:gd name="T4" fmla="*/ 14 w 14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36">
                <a:moveTo>
                  <a:pt x="0" y="0"/>
                </a:moveTo>
                <a:cubicBezTo>
                  <a:pt x="8" y="12"/>
                  <a:pt x="4" y="24"/>
                  <a:pt x="10" y="36"/>
                </a:cubicBezTo>
                <a:lnTo>
                  <a:pt x="14" y="36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1" name="Freeform 21"/>
          <p:cNvSpPr>
            <a:spLocks/>
          </p:cNvSpPr>
          <p:nvPr/>
        </p:nvSpPr>
        <p:spPr bwMode="auto">
          <a:xfrm>
            <a:off x="4216400" y="5235575"/>
            <a:ext cx="41275" cy="85725"/>
          </a:xfrm>
          <a:custGeom>
            <a:avLst/>
            <a:gdLst>
              <a:gd name="T0" fmla="*/ 0 w 26"/>
              <a:gd name="T1" fmla="*/ 0 h 54"/>
              <a:gd name="T2" fmla="*/ 16 w 26"/>
              <a:gd name="T3" fmla="*/ 36 h 54"/>
              <a:gd name="T4" fmla="*/ 26 w 26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54">
                <a:moveTo>
                  <a:pt x="0" y="0"/>
                </a:moveTo>
                <a:cubicBezTo>
                  <a:pt x="4" y="13"/>
                  <a:pt x="10" y="24"/>
                  <a:pt x="16" y="36"/>
                </a:cubicBezTo>
                <a:cubicBezTo>
                  <a:pt x="19" y="42"/>
                  <a:pt x="26" y="54"/>
                  <a:pt x="26" y="54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2" name="Freeform 22"/>
          <p:cNvSpPr>
            <a:spLocks/>
          </p:cNvSpPr>
          <p:nvPr/>
        </p:nvSpPr>
        <p:spPr bwMode="auto">
          <a:xfrm>
            <a:off x="4260850" y="5321300"/>
            <a:ext cx="82550" cy="165100"/>
          </a:xfrm>
          <a:custGeom>
            <a:avLst/>
            <a:gdLst>
              <a:gd name="T0" fmla="*/ 0 w 52"/>
              <a:gd name="T1" fmla="*/ 0 h 104"/>
              <a:gd name="T2" fmla="*/ 18 w 52"/>
              <a:gd name="T3" fmla="*/ 34 h 104"/>
              <a:gd name="T4" fmla="*/ 32 w 52"/>
              <a:gd name="T5" fmla="*/ 70 h 104"/>
              <a:gd name="T6" fmla="*/ 40 w 52"/>
              <a:gd name="T7" fmla="*/ 82 h 104"/>
              <a:gd name="T8" fmla="*/ 52 w 5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cubicBezTo>
                  <a:pt x="8" y="11"/>
                  <a:pt x="6" y="26"/>
                  <a:pt x="18" y="34"/>
                </a:cubicBezTo>
                <a:cubicBezTo>
                  <a:pt x="22" y="46"/>
                  <a:pt x="28" y="58"/>
                  <a:pt x="32" y="70"/>
                </a:cubicBezTo>
                <a:cubicBezTo>
                  <a:pt x="34" y="75"/>
                  <a:pt x="40" y="82"/>
                  <a:pt x="40" y="82"/>
                </a:cubicBezTo>
                <a:lnTo>
                  <a:pt x="52" y="104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3" name="Freeform 23"/>
          <p:cNvSpPr>
            <a:spLocks/>
          </p:cNvSpPr>
          <p:nvPr/>
        </p:nvSpPr>
        <p:spPr bwMode="auto">
          <a:xfrm>
            <a:off x="4337050" y="5473700"/>
            <a:ext cx="73025" cy="117475"/>
          </a:xfrm>
          <a:custGeom>
            <a:avLst/>
            <a:gdLst>
              <a:gd name="T0" fmla="*/ 0 w 46"/>
              <a:gd name="T1" fmla="*/ 0 h 74"/>
              <a:gd name="T2" fmla="*/ 36 w 46"/>
              <a:gd name="T3" fmla="*/ 54 h 74"/>
              <a:gd name="T4" fmla="*/ 46 w 46"/>
              <a:gd name="T5" fmla="*/ 74 h 74"/>
              <a:gd name="T6" fmla="*/ 40 w 46"/>
              <a:gd name="T7" fmla="*/ 6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74">
                <a:moveTo>
                  <a:pt x="0" y="0"/>
                </a:moveTo>
                <a:cubicBezTo>
                  <a:pt x="15" y="10"/>
                  <a:pt x="19" y="42"/>
                  <a:pt x="36" y="54"/>
                </a:cubicBezTo>
                <a:cubicBezTo>
                  <a:pt x="38" y="60"/>
                  <a:pt x="42" y="70"/>
                  <a:pt x="46" y="74"/>
                </a:cubicBezTo>
                <a:lnTo>
                  <a:pt x="40" y="60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4" name="Freeform 24"/>
          <p:cNvSpPr>
            <a:spLocks/>
          </p:cNvSpPr>
          <p:nvPr/>
        </p:nvSpPr>
        <p:spPr bwMode="auto">
          <a:xfrm>
            <a:off x="4416425" y="5594350"/>
            <a:ext cx="88900" cy="128588"/>
          </a:xfrm>
          <a:custGeom>
            <a:avLst/>
            <a:gdLst>
              <a:gd name="T0" fmla="*/ 0 w 56"/>
              <a:gd name="T1" fmla="*/ 0 h 81"/>
              <a:gd name="T2" fmla="*/ 34 w 56"/>
              <a:gd name="T3" fmla="*/ 54 h 81"/>
              <a:gd name="T4" fmla="*/ 50 w 56"/>
              <a:gd name="T5" fmla="*/ 74 h 81"/>
              <a:gd name="T6" fmla="*/ 56 w 56"/>
              <a:gd name="T7" fmla="*/ 8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81">
                <a:moveTo>
                  <a:pt x="0" y="0"/>
                </a:moveTo>
                <a:cubicBezTo>
                  <a:pt x="12" y="17"/>
                  <a:pt x="22" y="36"/>
                  <a:pt x="34" y="54"/>
                </a:cubicBezTo>
                <a:cubicBezTo>
                  <a:pt x="39" y="61"/>
                  <a:pt x="42" y="71"/>
                  <a:pt x="50" y="74"/>
                </a:cubicBezTo>
                <a:cubicBezTo>
                  <a:pt x="54" y="81"/>
                  <a:pt x="52" y="80"/>
                  <a:pt x="56" y="80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5" name="Freeform 25"/>
          <p:cNvSpPr>
            <a:spLocks/>
          </p:cNvSpPr>
          <p:nvPr/>
        </p:nvSpPr>
        <p:spPr bwMode="auto">
          <a:xfrm>
            <a:off x="4505325" y="5715000"/>
            <a:ext cx="127000" cy="146050"/>
          </a:xfrm>
          <a:custGeom>
            <a:avLst/>
            <a:gdLst>
              <a:gd name="T0" fmla="*/ 0 w 80"/>
              <a:gd name="T1" fmla="*/ 0 h 92"/>
              <a:gd name="T2" fmla="*/ 24 w 80"/>
              <a:gd name="T3" fmla="*/ 32 h 92"/>
              <a:gd name="T4" fmla="*/ 58 w 80"/>
              <a:gd name="T5" fmla="*/ 72 h 92"/>
              <a:gd name="T6" fmla="*/ 80 w 80"/>
              <a:gd name="T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92">
                <a:moveTo>
                  <a:pt x="0" y="0"/>
                </a:moveTo>
                <a:cubicBezTo>
                  <a:pt x="12" y="8"/>
                  <a:pt x="12" y="24"/>
                  <a:pt x="24" y="32"/>
                </a:cubicBezTo>
                <a:cubicBezTo>
                  <a:pt x="29" y="46"/>
                  <a:pt x="46" y="64"/>
                  <a:pt x="58" y="72"/>
                </a:cubicBezTo>
                <a:cubicBezTo>
                  <a:pt x="64" y="81"/>
                  <a:pt x="73" y="85"/>
                  <a:pt x="80" y="92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6" name="Freeform 26"/>
          <p:cNvSpPr>
            <a:spLocks/>
          </p:cNvSpPr>
          <p:nvPr/>
        </p:nvSpPr>
        <p:spPr bwMode="auto">
          <a:xfrm>
            <a:off x="4632325" y="5861050"/>
            <a:ext cx="98425" cy="92075"/>
          </a:xfrm>
          <a:custGeom>
            <a:avLst/>
            <a:gdLst>
              <a:gd name="T0" fmla="*/ 0 w 62"/>
              <a:gd name="T1" fmla="*/ 0 h 58"/>
              <a:gd name="T2" fmla="*/ 20 w 62"/>
              <a:gd name="T3" fmla="*/ 20 h 58"/>
              <a:gd name="T4" fmla="*/ 32 w 62"/>
              <a:gd name="T5" fmla="*/ 28 h 58"/>
              <a:gd name="T6" fmla="*/ 40 w 62"/>
              <a:gd name="T7" fmla="*/ 40 h 58"/>
              <a:gd name="T8" fmla="*/ 52 w 62"/>
              <a:gd name="T9" fmla="*/ 48 h 58"/>
              <a:gd name="T10" fmla="*/ 62 w 62"/>
              <a:gd name="T11" fmla="*/ 58 h 58"/>
              <a:gd name="T12" fmla="*/ 57 w 62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58">
                <a:moveTo>
                  <a:pt x="0" y="0"/>
                </a:moveTo>
                <a:cubicBezTo>
                  <a:pt x="4" y="7"/>
                  <a:pt x="13" y="15"/>
                  <a:pt x="20" y="20"/>
                </a:cubicBezTo>
                <a:cubicBezTo>
                  <a:pt x="24" y="23"/>
                  <a:pt x="32" y="28"/>
                  <a:pt x="32" y="28"/>
                </a:cubicBezTo>
                <a:cubicBezTo>
                  <a:pt x="35" y="32"/>
                  <a:pt x="37" y="36"/>
                  <a:pt x="40" y="40"/>
                </a:cubicBezTo>
                <a:cubicBezTo>
                  <a:pt x="43" y="44"/>
                  <a:pt x="52" y="48"/>
                  <a:pt x="52" y="48"/>
                </a:cubicBezTo>
                <a:cubicBezTo>
                  <a:pt x="55" y="52"/>
                  <a:pt x="62" y="58"/>
                  <a:pt x="62" y="58"/>
                </a:cubicBezTo>
                <a:cubicBezTo>
                  <a:pt x="62" y="58"/>
                  <a:pt x="0" y="0"/>
                  <a:pt x="57" y="57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7" name="Freeform 27"/>
          <p:cNvSpPr>
            <a:spLocks/>
          </p:cNvSpPr>
          <p:nvPr/>
        </p:nvSpPr>
        <p:spPr bwMode="auto">
          <a:xfrm>
            <a:off x="4743450" y="5959475"/>
            <a:ext cx="203200" cy="149225"/>
          </a:xfrm>
          <a:custGeom>
            <a:avLst/>
            <a:gdLst>
              <a:gd name="T0" fmla="*/ 0 w 128"/>
              <a:gd name="T1" fmla="*/ 0 h 94"/>
              <a:gd name="T2" fmla="*/ 16 w 128"/>
              <a:gd name="T3" fmla="*/ 14 h 94"/>
              <a:gd name="T4" fmla="*/ 32 w 128"/>
              <a:gd name="T5" fmla="*/ 30 h 94"/>
              <a:gd name="T6" fmla="*/ 44 w 128"/>
              <a:gd name="T7" fmla="*/ 34 h 94"/>
              <a:gd name="T8" fmla="*/ 66 w 128"/>
              <a:gd name="T9" fmla="*/ 48 h 94"/>
              <a:gd name="T10" fmla="*/ 118 w 128"/>
              <a:gd name="T11" fmla="*/ 86 h 94"/>
              <a:gd name="T12" fmla="*/ 128 w 128"/>
              <a:gd name="T13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94">
                <a:moveTo>
                  <a:pt x="0" y="0"/>
                </a:moveTo>
                <a:cubicBezTo>
                  <a:pt x="7" y="4"/>
                  <a:pt x="9" y="10"/>
                  <a:pt x="16" y="14"/>
                </a:cubicBezTo>
                <a:cubicBezTo>
                  <a:pt x="20" y="19"/>
                  <a:pt x="26" y="27"/>
                  <a:pt x="32" y="30"/>
                </a:cubicBezTo>
                <a:cubicBezTo>
                  <a:pt x="36" y="32"/>
                  <a:pt x="44" y="34"/>
                  <a:pt x="44" y="34"/>
                </a:cubicBezTo>
                <a:cubicBezTo>
                  <a:pt x="49" y="41"/>
                  <a:pt x="57" y="45"/>
                  <a:pt x="66" y="48"/>
                </a:cubicBezTo>
                <a:cubicBezTo>
                  <a:pt x="78" y="66"/>
                  <a:pt x="101" y="75"/>
                  <a:pt x="118" y="86"/>
                </a:cubicBezTo>
                <a:cubicBezTo>
                  <a:pt x="120" y="90"/>
                  <a:pt x="128" y="94"/>
                  <a:pt x="128" y="94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8" name="Freeform 28"/>
          <p:cNvSpPr>
            <a:spLocks/>
          </p:cNvSpPr>
          <p:nvPr/>
        </p:nvSpPr>
        <p:spPr bwMode="auto">
          <a:xfrm>
            <a:off x="4949825" y="6108700"/>
            <a:ext cx="173038" cy="106363"/>
          </a:xfrm>
          <a:custGeom>
            <a:avLst/>
            <a:gdLst>
              <a:gd name="T0" fmla="*/ 0 w 109"/>
              <a:gd name="T1" fmla="*/ 0 h 67"/>
              <a:gd name="T2" fmla="*/ 54 w 109"/>
              <a:gd name="T3" fmla="*/ 36 h 67"/>
              <a:gd name="T4" fmla="*/ 90 w 109"/>
              <a:gd name="T5" fmla="*/ 56 h 67"/>
              <a:gd name="T6" fmla="*/ 104 w 109"/>
              <a:gd name="T7" fmla="*/ 62 h 67"/>
              <a:gd name="T8" fmla="*/ 96 w 109"/>
              <a:gd name="T9" fmla="*/ 5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67">
                <a:moveTo>
                  <a:pt x="0" y="0"/>
                </a:moveTo>
                <a:cubicBezTo>
                  <a:pt x="16" y="10"/>
                  <a:pt x="36" y="30"/>
                  <a:pt x="54" y="36"/>
                </a:cubicBezTo>
                <a:cubicBezTo>
                  <a:pt x="68" y="41"/>
                  <a:pt x="78" y="49"/>
                  <a:pt x="90" y="56"/>
                </a:cubicBezTo>
                <a:cubicBezTo>
                  <a:pt x="109" y="67"/>
                  <a:pt x="98" y="56"/>
                  <a:pt x="104" y="62"/>
                </a:cubicBezTo>
                <a:lnTo>
                  <a:pt x="96" y="56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09" name="Freeform 29"/>
          <p:cNvSpPr>
            <a:spLocks/>
          </p:cNvSpPr>
          <p:nvPr/>
        </p:nvSpPr>
        <p:spPr bwMode="auto">
          <a:xfrm>
            <a:off x="5102225" y="6194425"/>
            <a:ext cx="292100" cy="130175"/>
          </a:xfrm>
          <a:custGeom>
            <a:avLst/>
            <a:gdLst>
              <a:gd name="T0" fmla="*/ 0 w 184"/>
              <a:gd name="T1" fmla="*/ 0 h 82"/>
              <a:gd name="T2" fmla="*/ 14 w 184"/>
              <a:gd name="T3" fmla="*/ 12 h 82"/>
              <a:gd name="T4" fmla="*/ 44 w 184"/>
              <a:gd name="T5" fmla="*/ 26 h 82"/>
              <a:gd name="T6" fmla="*/ 124 w 184"/>
              <a:gd name="T7" fmla="*/ 60 h 82"/>
              <a:gd name="T8" fmla="*/ 166 w 184"/>
              <a:gd name="T9" fmla="*/ 74 h 82"/>
              <a:gd name="T10" fmla="*/ 184 w 184"/>
              <a:gd name="T11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4" h="82">
                <a:moveTo>
                  <a:pt x="0" y="0"/>
                </a:moveTo>
                <a:cubicBezTo>
                  <a:pt x="4" y="9"/>
                  <a:pt x="9" y="4"/>
                  <a:pt x="14" y="12"/>
                </a:cubicBezTo>
                <a:cubicBezTo>
                  <a:pt x="18" y="18"/>
                  <a:pt x="38" y="22"/>
                  <a:pt x="44" y="26"/>
                </a:cubicBezTo>
                <a:cubicBezTo>
                  <a:pt x="70" y="40"/>
                  <a:pt x="96" y="52"/>
                  <a:pt x="124" y="60"/>
                </a:cubicBezTo>
                <a:cubicBezTo>
                  <a:pt x="138" y="64"/>
                  <a:pt x="152" y="69"/>
                  <a:pt x="166" y="74"/>
                </a:cubicBezTo>
                <a:cubicBezTo>
                  <a:pt x="172" y="76"/>
                  <a:pt x="184" y="82"/>
                  <a:pt x="184" y="82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0" name="Freeform 30"/>
          <p:cNvSpPr>
            <a:spLocks/>
          </p:cNvSpPr>
          <p:nvPr/>
        </p:nvSpPr>
        <p:spPr bwMode="auto">
          <a:xfrm>
            <a:off x="5461000" y="6343650"/>
            <a:ext cx="266700" cy="25400"/>
          </a:xfrm>
          <a:custGeom>
            <a:avLst/>
            <a:gdLst>
              <a:gd name="T0" fmla="*/ 0 w 168"/>
              <a:gd name="T1" fmla="*/ 0 h 16"/>
              <a:gd name="T2" fmla="*/ 168 w 168"/>
              <a:gd name="T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8" h="16">
                <a:moveTo>
                  <a:pt x="0" y="0"/>
                </a:moveTo>
                <a:lnTo>
                  <a:pt x="168" y="16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5715000" y="6324600"/>
            <a:ext cx="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2" name="Freeform 32"/>
          <p:cNvSpPr>
            <a:spLocks/>
          </p:cNvSpPr>
          <p:nvPr/>
        </p:nvSpPr>
        <p:spPr bwMode="auto">
          <a:xfrm>
            <a:off x="5724525" y="6327775"/>
            <a:ext cx="6350" cy="44450"/>
          </a:xfrm>
          <a:custGeom>
            <a:avLst/>
            <a:gdLst>
              <a:gd name="T0" fmla="*/ 4 w 4"/>
              <a:gd name="T1" fmla="*/ 28 h 28"/>
              <a:gd name="T2" fmla="*/ 0 w 4"/>
              <a:gd name="T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28">
                <a:moveTo>
                  <a:pt x="4" y="28"/>
                </a:moveTo>
                <a:cubicBezTo>
                  <a:pt x="1" y="19"/>
                  <a:pt x="0" y="9"/>
                  <a:pt x="0" y="0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3" name="Freeform 33"/>
          <p:cNvSpPr>
            <a:spLocks/>
          </p:cNvSpPr>
          <p:nvPr/>
        </p:nvSpPr>
        <p:spPr bwMode="auto">
          <a:xfrm>
            <a:off x="5719763" y="6162675"/>
            <a:ext cx="7937" cy="85725"/>
          </a:xfrm>
          <a:custGeom>
            <a:avLst/>
            <a:gdLst>
              <a:gd name="T0" fmla="*/ 5 w 5"/>
              <a:gd name="T1" fmla="*/ 0 h 54"/>
              <a:gd name="T2" fmla="*/ 5 w 5"/>
              <a:gd name="T3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" h="54">
                <a:moveTo>
                  <a:pt x="5" y="0"/>
                </a:moveTo>
                <a:cubicBezTo>
                  <a:pt x="0" y="21"/>
                  <a:pt x="5" y="23"/>
                  <a:pt x="5" y="54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4" name="Freeform 34"/>
          <p:cNvSpPr>
            <a:spLocks/>
          </p:cNvSpPr>
          <p:nvPr/>
        </p:nvSpPr>
        <p:spPr bwMode="auto">
          <a:xfrm>
            <a:off x="5721350" y="5962650"/>
            <a:ext cx="15875" cy="25400"/>
          </a:xfrm>
          <a:custGeom>
            <a:avLst/>
            <a:gdLst>
              <a:gd name="T0" fmla="*/ 0 w 10"/>
              <a:gd name="T1" fmla="*/ 0 h 16"/>
              <a:gd name="T2" fmla="*/ 6 w 10"/>
              <a:gd name="T3" fmla="*/ 16 h 16"/>
              <a:gd name="T4" fmla="*/ 6 w 10"/>
              <a:gd name="T5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6">
                <a:moveTo>
                  <a:pt x="0" y="0"/>
                </a:moveTo>
                <a:cubicBezTo>
                  <a:pt x="10" y="8"/>
                  <a:pt x="5" y="10"/>
                  <a:pt x="6" y="16"/>
                </a:cubicBezTo>
                <a:lnTo>
                  <a:pt x="6" y="14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5" name="Freeform 35"/>
          <p:cNvSpPr>
            <a:spLocks/>
          </p:cNvSpPr>
          <p:nvPr/>
        </p:nvSpPr>
        <p:spPr bwMode="auto">
          <a:xfrm>
            <a:off x="5762625" y="6086475"/>
            <a:ext cx="101600" cy="142875"/>
          </a:xfrm>
          <a:custGeom>
            <a:avLst/>
            <a:gdLst>
              <a:gd name="T0" fmla="*/ 0 w 64"/>
              <a:gd name="T1" fmla="*/ 0 h 90"/>
              <a:gd name="T2" fmla="*/ 20 w 64"/>
              <a:gd name="T3" fmla="*/ 40 h 90"/>
              <a:gd name="T4" fmla="*/ 42 w 64"/>
              <a:gd name="T5" fmla="*/ 68 h 90"/>
              <a:gd name="T6" fmla="*/ 58 w 64"/>
              <a:gd name="T7" fmla="*/ 88 h 90"/>
              <a:gd name="T8" fmla="*/ 64 w 64"/>
              <a:gd name="T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90">
                <a:moveTo>
                  <a:pt x="0" y="0"/>
                </a:moveTo>
                <a:cubicBezTo>
                  <a:pt x="5" y="16"/>
                  <a:pt x="6" y="30"/>
                  <a:pt x="20" y="40"/>
                </a:cubicBezTo>
                <a:cubicBezTo>
                  <a:pt x="28" y="52"/>
                  <a:pt x="30" y="60"/>
                  <a:pt x="42" y="68"/>
                </a:cubicBezTo>
                <a:cubicBezTo>
                  <a:pt x="47" y="75"/>
                  <a:pt x="50" y="84"/>
                  <a:pt x="58" y="88"/>
                </a:cubicBezTo>
                <a:lnTo>
                  <a:pt x="64" y="90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6" name="Freeform 36"/>
          <p:cNvSpPr>
            <a:spLocks/>
          </p:cNvSpPr>
          <p:nvPr/>
        </p:nvSpPr>
        <p:spPr bwMode="auto">
          <a:xfrm>
            <a:off x="5889625" y="6267450"/>
            <a:ext cx="41275" cy="31750"/>
          </a:xfrm>
          <a:custGeom>
            <a:avLst/>
            <a:gdLst>
              <a:gd name="T0" fmla="*/ 0 w 26"/>
              <a:gd name="T1" fmla="*/ 0 h 20"/>
              <a:gd name="T2" fmla="*/ 8 w 26"/>
              <a:gd name="T3" fmla="*/ 10 h 20"/>
              <a:gd name="T4" fmla="*/ 20 w 26"/>
              <a:gd name="T5" fmla="*/ 20 h 20"/>
              <a:gd name="T6" fmla="*/ 26 w 26"/>
              <a:gd name="T7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0">
                <a:moveTo>
                  <a:pt x="0" y="0"/>
                </a:moveTo>
                <a:cubicBezTo>
                  <a:pt x="4" y="1"/>
                  <a:pt x="5" y="6"/>
                  <a:pt x="8" y="10"/>
                </a:cubicBezTo>
                <a:cubicBezTo>
                  <a:pt x="11" y="14"/>
                  <a:pt x="17" y="19"/>
                  <a:pt x="20" y="20"/>
                </a:cubicBezTo>
                <a:lnTo>
                  <a:pt x="26" y="18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7" name="Freeform 37"/>
          <p:cNvSpPr>
            <a:spLocks/>
          </p:cNvSpPr>
          <p:nvPr/>
        </p:nvSpPr>
        <p:spPr bwMode="auto">
          <a:xfrm>
            <a:off x="6010275" y="6334125"/>
            <a:ext cx="244475" cy="15875"/>
          </a:xfrm>
          <a:custGeom>
            <a:avLst/>
            <a:gdLst>
              <a:gd name="T0" fmla="*/ 0 w 154"/>
              <a:gd name="T1" fmla="*/ 0 h 10"/>
              <a:gd name="T2" fmla="*/ 154 w 154"/>
              <a:gd name="T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4" h="10">
                <a:moveTo>
                  <a:pt x="0" y="0"/>
                </a:moveTo>
                <a:lnTo>
                  <a:pt x="154" y="10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8" name="Freeform 38"/>
          <p:cNvSpPr>
            <a:spLocks/>
          </p:cNvSpPr>
          <p:nvPr/>
        </p:nvSpPr>
        <p:spPr bwMode="auto">
          <a:xfrm>
            <a:off x="6340475" y="6346825"/>
            <a:ext cx="82550" cy="1588"/>
          </a:xfrm>
          <a:custGeom>
            <a:avLst/>
            <a:gdLst>
              <a:gd name="T0" fmla="*/ 0 w 52"/>
              <a:gd name="T1" fmla="*/ 0 h 1"/>
              <a:gd name="T2" fmla="*/ 52 w 52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" h="1">
                <a:moveTo>
                  <a:pt x="0" y="0"/>
                </a:moveTo>
                <a:lnTo>
                  <a:pt x="52" y="0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19" name="Freeform 39"/>
          <p:cNvSpPr>
            <a:spLocks/>
          </p:cNvSpPr>
          <p:nvPr/>
        </p:nvSpPr>
        <p:spPr bwMode="auto">
          <a:xfrm>
            <a:off x="6467475" y="6348413"/>
            <a:ext cx="92075" cy="4762"/>
          </a:xfrm>
          <a:custGeom>
            <a:avLst/>
            <a:gdLst>
              <a:gd name="T0" fmla="*/ 0 w 58"/>
              <a:gd name="T1" fmla="*/ 0 h 3"/>
              <a:gd name="T2" fmla="*/ 58 w 58"/>
              <a:gd name="T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" h="3">
                <a:moveTo>
                  <a:pt x="0" y="0"/>
                </a:moveTo>
                <a:lnTo>
                  <a:pt x="58" y="3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120" name="Text Box 40"/>
          <p:cNvSpPr txBox="1">
            <a:spLocks noChangeArrowheads="1"/>
          </p:cNvSpPr>
          <p:nvPr/>
        </p:nvSpPr>
        <p:spPr bwMode="auto">
          <a:xfrm>
            <a:off x="5943600" y="65532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400" b="1"/>
              <a:t>year /</a:t>
            </a:r>
          </a:p>
        </p:txBody>
      </p:sp>
      <p:sp>
        <p:nvSpPr>
          <p:cNvPr id="46121" name="Freeform 41"/>
          <p:cNvSpPr>
            <a:spLocks/>
          </p:cNvSpPr>
          <p:nvPr/>
        </p:nvSpPr>
        <p:spPr bwMode="auto">
          <a:xfrm>
            <a:off x="2667000" y="5943600"/>
            <a:ext cx="4064000" cy="1588"/>
          </a:xfrm>
          <a:custGeom>
            <a:avLst/>
            <a:gdLst>
              <a:gd name="T0" fmla="*/ 0 w 2560"/>
              <a:gd name="T1" fmla="*/ 0 h 1"/>
              <a:gd name="T2" fmla="*/ 2560 w 256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60" h="1">
                <a:moveTo>
                  <a:pt x="0" y="0"/>
                </a:moveTo>
                <a:lnTo>
                  <a:pt x="2560" y="0"/>
                </a:lnTo>
              </a:path>
            </a:pathLst>
          </a:custGeom>
          <a:noFill/>
          <a:ln w="25400" cap="flat" cmpd="sng">
            <a:solidFill>
              <a:srgbClr val="9933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6122" name="Freeform 42"/>
          <p:cNvSpPr>
            <a:spLocks/>
          </p:cNvSpPr>
          <p:nvPr/>
        </p:nvSpPr>
        <p:spPr bwMode="auto">
          <a:xfrm>
            <a:off x="3149600" y="5905500"/>
            <a:ext cx="1588" cy="444500"/>
          </a:xfrm>
          <a:custGeom>
            <a:avLst/>
            <a:gdLst>
              <a:gd name="T0" fmla="*/ 0 w 1"/>
              <a:gd name="T1" fmla="*/ 0 h 280"/>
              <a:gd name="T2" fmla="*/ 0 w 1"/>
              <a:gd name="T3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280">
                <a:moveTo>
                  <a:pt x="0" y="0"/>
                </a:moveTo>
                <a:lnTo>
                  <a:pt x="0" y="280"/>
                </a:lnTo>
              </a:path>
            </a:pathLst>
          </a:custGeom>
          <a:noFill/>
          <a:ln w="25400" cap="flat" cmpd="sng">
            <a:solidFill>
              <a:srgbClr val="9933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6123" name="Line 43"/>
          <p:cNvSpPr>
            <a:spLocks noChangeShapeType="1"/>
          </p:cNvSpPr>
          <p:nvPr/>
        </p:nvSpPr>
        <p:spPr bwMode="auto">
          <a:xfrm>
            <a:off x="4648200" y="59436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6124" name="Text Box 44"/>
          <p:cNvSpPr txBox="1">
            <a:spLocks noChangeArrowheads="1"/>
          </p:cNvSpPr>
          <p:nvPr/>
        </p:nvSpPr>
        <p:spPr bwMode="auto">
          <a:xfrm>
            <a:off x="1814513" y="419100"/>
            <a:ext cx="180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endParaRPr lang="en-US" sz="1800" b="1"/>
          </a:p>
        </p:txBody>
      </p:sp>
      <p:sp>
        <p:nvSpPr>
          <p:cNvPr id="46125" name="Text Box 45"/>
          <p:cNvSpPr txBox="1">
            <a:spLocks noChangeArrowheads="1"/>
          </p:cNvSpPr>
          <p:nvPr/>
        </p:nvSpPr>
        <p:spPr bwMode="auto">
          <a:xfrm>
            <a:off x="2028825" y="304800"/>
            <a:ext cx="545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FFFF00"/>
                </a:solidFill>
              </a:rPr>
              <a:t>Mesure du 137Cs en fonction de temps</a:t>
            </a:r>
          </a:p>
        </p:txBody>
      </p:sp>
    </p:spTree>
    <p:extLst>
      <p:ext uri="{BB962C8B-B14F-4D97-AF65-F5344CB8AC3E}">
        <p14:creationId xmlns:p14="http://schemas.microsoft.com/office/powerpoint/2010/main" val="4068433956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D:\Ge-Bout2-B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15963" y="449263"/>
            <a:ext cx="4495800" cy="5794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</a:rPr>
              <a:t>Méthode non destructive</a:t>
            </a:r>
          </a:p>
        </p:txBody>
      </p:sp>
    </p:spTree>
    <p:extLst>
      <p:ext uri="{BB962C8B-B14F-4D97-AF65-F5344CB8AC3E}">
        <p14:creationId xmlns:p14="http://schemas.microsoft.com/office/powerpoint/2010/main" val="276872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-1876425" y="328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900113" y="6127750"/>
            <a:ext cx="78470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400">
                <a:cs typeface="Times New Roman" charset="0"/>
              </a:rPr>
              <a:t>Photography of the </a:t>
            </a:r>
            <a:r>
              <a:rPr lang="en-GB" sz="1400" i="1" u="sng">
                <a:cs typeface="Times New Roman" charset="0"/>
              </a:rPr>
              <a:t>expected</a:t>
            </a:r>
            <a:r>
              <a:rPr lang="en-GB" sz="1400">
                <a:cs typeface="Times New Roman" charset="0"/>
              </a:rPr>
              <a:t> Thomas Jefferson bottles of wine from 1784 and 1787. Two bottles are from Chateau Lafite, the two other are from Branne Mouton, which nowadays is called Mouton Rothschild</a:t>
            </a:r>
            <a:endParaRPr lang="fr-FR" sz="1400"/>
          </a:p>
          <a:p>
            <a:pPr eaLnBrk="0" hangingPunct="0"/>
            <a:endParaRPr lang="fr-FR" sz="1400"/>
          </a:p>
        </p:txBody>
      </p:sp>
      <p:pic>
        <p:nvPicPr>
          <p:cNvPr id="4915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692150"/>
            <a:ext cx="5583237" cy="5397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483521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5852</TotalTime>
  <Words>1722</Words>
  <Application>Microsoft Macintosh PowerPoint</Application>
  <PresentationFormat>Présentation à l'écran (4:3)</PresentationFormat>
  <Paragraphs>430</Paragraphs>
  <Slides>98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98</vt:i4>
      </vt:variant>
    </vt:vector>
  </HeadingPairs>
  <TitlesOfParts>
    <vt:vector size="103" baseType="lpstr">
      <vt:lpstr>Thème Office</vt:lpstr>
      <vt:lpstr>1_Thème Office</vt:lpstr>
      <vt:lpstr>1_Modèle par défaut</vt:lpstr>
      <vt:lpstr>Modèle par défaut</vt:lpstr>
      <vt:lpstr>4_Modèle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Isaac Newton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Laboratoire Souterrain de Modane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Fabrice PIQUEMAL</dc:creator>
  <cp:lastModifiedBy>Fabrice PIQUEMAL</cp:lastModifiedBy>
  <cp:revision>65</cp:revision>
  <dcterms:created xsi:type="dcterms:W3CDTF">2012-10-30T20:36:03Z</dcterms:created>
  <dcterms:modified xsi:type="dcterms:W3CDTF">2013-10-25T07:25:38Z</dcterms:modified>
</cp:coreProperties>
</file>