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69" r:id="rId3"/>
    <p:sldId id="404" r:id="rId4"/>
    <p:sldId id="415" r:id="rId5"/>
    <p:sldId id="413" r:id="rId6"/>
    <p:sldId id="416" r:id="rId7"/>
    <p:sldId id="405" r:id="rId8"/>
    <p:sldId id="417" r:id="rId9"/>
    <p:sldId id="407" r:id="rId10"/>
    <p:sldId id="408" r:id="rId11"/>
    <p:sldId id="410" r:id="rId12"/>
    <p:sldId id="412" r:id="rId13"/>
    <p:sldId id="299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C97749"/>
    <a:srgbClr val="B0F274"/>
    <a:srgbClr val="79D2DA"/>
    <a:srgbClr val="ED8C56"/>
    <a:srgbClr val="E9ED2F"/>
    <a:srgbClr val="D6D9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174" autoAdjust="0"/>
    <p:restoredTop sz="98464" autoAdjust="0"/>
  </p:normalViewPr>
  <p:slideViewPr>
    <p:cSldViewPr snapToGrid="0" snapToObjects="1">
      <p:cViewPr>
        <p:scale>
          <a:sx n="125" d="100"/>
          <a:sy n="125" d="100"/>
        </p:scale>
        <p:origin x="-544" y="7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2EAD2C-55A0-034D-917B-E68AA4B8E0E9}" type="datetimeFigureOut">
              <a:rPr lang="en-US" smtClean="0"/>
              <a:t>04/04/2014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74F401-76CF-A64A-A544-3705794F32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79527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20B2CA-069B-D548-870E-A74DE2373E3E}" type="datetimeFigureOut">
              <a:rPr lang="en-US" smtClean="0"/>
              <a:t>04/04/2014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3F2565-B066-6944-8586-14EBD45613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7477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B058C-9521-2B44-9A5D-F363710ACDD7}" type="datetime1">
              <a:rPr lang="en-GB" smtClean="0"/>
              <a:t>04/04/2014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D5259-3033-BA42-979A-64F224FD7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0312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8A898-8156-814B-869F-9B54BEE4FE29}" type="datetime1">
              <a:rPr lang="en-GB" smtClean="0"/>
              <a:t>04/04/2014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D5259-3033-BA42-979A-64F224FD7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4539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1B898-54BB-734B-A86B-48F9E7A3F83D}" type="datetime1">
              <a:rPr lang="en-GB" smtClean="0"/>
              <a:t>04/04/2014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D5259-3033-BA42-979A-64F224FD7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4550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DA1BB-632C-1541-82FA-76B5D9BA1546}" type="datetime1">
              <a:rPr lang="en-GB" smtClean="0"/>
              <a:t>04/04/2014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D5259-3033-BA42-979A-64F224FD7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3922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E332B-A130-BE4F-9A95-7F4E38012932}" type="datetime1">
              <a:rPr lang="en-GB" smtClean="0"/>
              <a:t>04/04/2014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D5259-3033-BA42-979A-64F224FD7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232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BE202-81A5-444D-AF94-72CD7B04E3D5}" type="datetime1">
              <a:rPr lang="en-GB" smtClean="0"/>
              <a:t>04/04/2014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D5259-3033-BA42-979A-64F224FD7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5514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B3A4B-3B39-B14E-BCCF-DF2CAC523990}" type="datetime1">
              <a:rPr lang="en-GB" smtClean="0"/>
              <a:t>04/04/2014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D5259-3033-BA42-979A-64F224FD7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686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828FF-9114-304E-A06C-D5C8E2546D92}" type="datetime1">
              <a:rPr lang="en-GB" smtClean="0"/>
              <a:t>04/04/2014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D5259-3033-BA42-979A-64F224FD7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0782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EEA1D-EEF0-1F4B-B7F9-E28A3D3D4F74}" type="datetime1">
              <a:rPr lang="en-GB" smtClean="0"/>
              <a:t>04/04/2014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D5259-3033-BA42-979A-64F224FD7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7673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3F385-DD05-124E-A581-DAE0A50AEAAE}" type="datetime1">
              <a:rPr lang="en-GB" smtClean="0"/>
              <a:t>04/04/2014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D5259-3033-BA42-979A-64F224FD7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45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5C7FD-C047-DB45-AE31-976EC3706819}" type="datetime1">
              <a:rPr lang="en-GB" smtClean="0"/>
              <a:t>04/04/2014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D5259-3033-BA42-979A-64F224FD7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2492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FB3AE7-0E09-B741-A7D0-BFC643610BF1}" type="datetime1">
              <a:rPr lang="en-GB" smtClean="0"/>
              <a:t>04/04/2014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FD5259-3033-BA42-979A-64F224FD7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024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jpeg"/><Relationship Id="rId5" Type="http://schemas.openxmlformats.org/officeDocument/2006/relationships/image" Target="../media/image13.png"/><Relationship Id="rId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4" Type="http://schemas.openxmlformats.org/officeDocument/2006/relationships/image" Target="../media/image7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University of Manchester new logo 300 x 300 (1)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991" y="117620"/>
            <a:ext cx="2307218" cy="230721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85800" y="750887"/>
            <a:ext cx="9728200" cy="6630988"/>
          </a:xfrm>
          <a:prstGeom prst="rect">
            <a:avLst/>
          </a:prstGeom>
          <a:solidFill>
            <a:schemeClr val="accent4">
              <a:alpha val="89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6156325" y="3968750"/>
            <a:ext cx="3683000" cy="3683000"/>
          </a:xfrm>
          <a:prstGeom prst="ellipse">
            <a:avLst/>
          </a:prstGeom>
          <a:solidFill>
            <a:srgbClr val="E9ED2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7651750" y="3089275"/>
            <a:ext cx="2038350" cy="2038350"/>
          </a:xfrm>
          <a:prstGeom prst="ellipse">
            <a:avLst/>
          </a:prstGeom>
          <a:solidFill>
            <a:srgbClr val="B0F27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5529262" y="5241925"/>
            <a:ext cx="1254125" cy="1254125"/>
          </a:xfrm>
          <a:prstGeom prst="ellipse">
            <a:avLst/>
          </a:prstGeom>
          <a:solidFill>
            <a:srgbClr val="79D2DA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262364" y="1068596"/>
            <a:ext cx="709814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+mj-lt"/>
                <a:cs typeface="Geneva"/>
              </a:rPr>
              <a:t>3D Silicon and 3D Diamond Detectors for Future </a:t>
            </a:r>
            <a:r>
              <a:rPr lang="en-US" sz="4400" dirty="0">
                <a:latin typeface="+mj-lt"/>
                <a:cs typeface="Geneva"/>
              </a:rPr>
              <a:t>U</a:t>
            </a:r>
            <a:r>
              <a:rPr lang="en-US" sz="4400" dirty="0" smtClean="0">
                <a:latin typeface="+mj-lt"/>
                <a:cs typeface="Geneva"/>
              </a:rPr>
              <a:t>pgrades of LHC Experiments</a:t>
            </a:r>
            <a:endParaRPr lang="en-US" sz="4400" dirty="0"/>
          </a:p>
        </p:txBody>
      </p:sp>
      <p:sp>
        <p:nvSpPr>
          <p:cNvPr id="10" name="TextBox 9"/>
          <p:cNvSpPr txBox="1"/>
          <p:nvPr/>
        </p:nvSpPr>
        <p:spPr>
          <a:xfrm>
            <a:off x="936625" y="5654675"/>
            <a:ext cx="32428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Particle Physics</a:t>
            </a:r>
          </a:p>
          <a:p>
            <a:r>
              <a:rPr lang="en-US" dirty="0" smtClean="0"/>
              <a:t>IOP 2014</a:t>
            </a:r>
          </a:p>
          <a:p>
            <a:r>
              <a:rPr lang="en-US" dirty="0" smtClean="0"/>
              <a:t>7-9.04.14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525209" y="3784084"/>
            <a:ext cx="4481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Presented by Iain Haughton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D5259-3033-BA42-979A-64F224FD79F4}" type="slidenum">
              <a:rPr lang="en-US" smtClean="0"/>
              <a:t>0</a:t>
            </a:fld>
            <a:endParaRPr lang="en-US"/>
          </a:p>
        </p:txBody>
      </p:sp>
      <p:grpSp>
        <p:nvGrpSpPr>
          <p:cNvPr id="17" name="Group 16"/>
          <p:cNvGrpSpPr/>
          <p:nvPr/>
        </p:nvGrpSpPr>
        <p:grpSpPr>
          <a:xfrm>
            <a:off x="3385416" y="3372787"/>
            <a:ext cx="2770909" cy="412329"/>
            <a:chOff x="3385416" y="3372787"/>
            <a:chExt cx="2770909" cy="412329"/>
          </a:xfrm>
        </p:grpSpPr>
        <p:sp>
          <p:nvSpPr>
            <p:cNvPr id="13" name="TextBox 12"/>
            <p:cNvSpPr txBox="1"/>
            <p:nvPr/>
          </p:nvSpPr>
          <p:spPr>
            <a:xfrm>
              <a:off x="3385416" y="3415784"/>
              <a:ext cx="27709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881707" y="3372787"/>
              <a:ext cx="38561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 ..</a:t>
              </a:r>
              <a:endParaRPr 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8675870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University of Manchester new logo 300 x 300 (1)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991" y="117620"/>
            <a:ext cx="2307218" cy="2307218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AA939-B055-1C4F-86C8-4746DA8B00DB}" type="slidenum">
              <a:rPr lang="en-US" smtClean="0"/>
              <a:t>9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801938" y="-257175"/>
            <a:ext cx="6797675" cy="1008063"/>
          </a:xfrm>
          <a:prstGeom prst="rect">
            <a:avLst/>
          </a:prstGeom>
          <a:solidFill>
            <a:srgbClr val="DD90A5">
              <a:alpha val="89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 rot="16200000">
            <a:off x="-4682332" y="2704306"/>
            <a:ext cx="9728201" cy="1008063"/>
          </a:xfrm>
          <a:prstGeom prst="rect">
            <a:avLst/>
          </a:prstGeom>
          <a:solidFill>
            <a:srgbClr val="DD90A5">
              <a:alpha val="89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-212725" y="0"/>
            <a:ext cx="2738438" cy="2495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8" name="Picture 7" descr="University of Manchester new logo 300 x 300 (1)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991" y="117620"/>
            <a:ext cx="2307218" cy="230721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801938" y="117475"/>
            <a:ext cx="8180387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latin typeface="+mn-lt"/>
                <a:ea typeface="+mn-ea"/>
                <a:cs typeface="+mn-cs"/>
              </a:rPr>
              <a:t>			</a:t>
            </a:r>
            <a:r>
              <a:rPr lang="en-US" sz="3200" dirty="0" smtClean="0">
                <a:solidFill>
                  <a:schemeClr val="bg1"/>
                </a:solidFill>
              </a:rPr>
              <a:t>Diamond</a:t>
            </a:r>
            <a:endParaRPr lang="en-US" sz="3200" dirty="0">
              <a:solidFill>
                <a:schemeClr val="bg1"/>
              </a:solidFill>
              <a:latin typeface="+mj-lt"/>
              <a:cs typeface="Andale Mono"/>
            </a:endParaRPr>
          </a:p>
        </p:txBody>
      </p:sp>
      <p:sp>
        <p:nvSpPr>
          <p:cNvPr id="10" name="TextBox 16"/>
          <p:cNvSpPr txBox="1">
            <a:spLocks noChangeArrowheads="1"/>
          </p:cNvSpPr>
          <p:nvPr/>
        </p:nvSpPr>
        <p:spPr bwMode="auto">
          <a:xfrm>
            <a:off x="965200" y="675112"/>
            <a:ext cx="59309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3200" dirty="0" smtClean="0">
                <a:solidFill>
                  <a:srgbClr val="D092A7"/>
                </a:solidFill>
              </a:rPr>
              <a:t>Planar Diamond</a:t>
            </a:r>
            <a:endParaRPr lang="en-US" sz="3200" dirty="0">
              <a:solidFill>
                <a:srgbClr val="D092A7"/>
              </a:solidFill>
            </a:endParaRPr>
          </a:p>
        </p:txBody>
      </p:sp>
      <p:pic>
        <p:nvPicPr>
          <p:cNvPr id="11" name="Picture 2" descr="BDDL8_defect2_10Xdpol_crop-reduce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2450" y="1709843"/>
            <a:ext cx="2546526" cy="1910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" descr="P.W.May_DRM_V19_I5-6_P369-396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9100" y="1709843"/>
            <a:ext cx="2794000" cy="1926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 descr="Planar_Diamond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3517" y="4183239"/>
            <a:ext cx="2822222" cy="217311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252450" y="1259312"/>
            <a:ext cx="2744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Single Crystal Diamond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499100" y="1259312"/>
            <a:ext cx="2744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Polycrystalline Diamond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768302" y="3785685"/>
            <a:ext cx="2744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Planar Diamond Detector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914848" y="4572000"/>
            <a:ext cx="222955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ATLAS Diamond Beam Monitor.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To be installed in Phase 0 upgrade.</a:t>
            </a:r>
            <a:endParaRPr lang="en-US" dirty="0"/>
          </a:p>
        </p:txBody>
      </p:sp>
      <p:cxnSp>
        <p:nvCxnSpPr>
          <p:cNvPr id="17" name="Straight Connector 16"/>
          <p:cNvCxnSpPr>
            <a:stCxn id="16" idx="1"/>
          </p:cNvCxnSpPr>
          <p:nvPr/>
        </p:nvCxnSpPr>
        <p:spPr>
          <a:xfrm flipH="1">
            <a:off x="4987749" y="5310664"/>
            <a:ext cx="927099" cy="1587"/>
          </a:xfrm>
          <a:prstGeom prst="line">
            <a:avLst/>
          </a:prstGeom>
          <a:ln w="95250">
            <a:solidFill>
              <a:srgbClr val="ED8C56"/>
            </a:solidFill>
            <a:prstDash val="solid"/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6896100" y="3785686"/>
            <a:ext cx="0" cy="659314"/>
          </a:xfrm>
          <a:prstGeom prst="line">
            <a:avLst/>
          </a:prstGeom>
          <a:ln w="95250">
            <a:solidFill>
              <a:srgbClr val="B0F274"/>
            </a:solidFill>
            <a:prstDash val="solid"/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26202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University of Manchester new logo 300 x 300 (1)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991" y="117620"/>
            <a:ext cx="2307218" cy="2307218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AA939-B055-1C4F-86C8-4746DA8B00DB}" type="slidenum">
              <a:rPr lang="en-US" smtClean="0"/>
              <a:t>10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801938" y="-257175"/>
            <a:ext cx="6797675" cy="1008063"/>
          </a:xfrm>
          <a:prstGeom prst="rect">
            <a:avLst/>
          </a:prstGeom>
          <a:solidFill>
            <a:srgbClr val="DD90A5">
              <a:alpha val="89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 rot="16200000">
            <a:off x="-4682332" y="2704306"/>
            <a:ext cx="9728201" cy="1008063"/>
          </a:xfrm>
          <a:prstGeom prst="rect">
            <a:avLst/>
          </a:prstGeom>
          <a:solidFill>
            <a:srgbClr val="DD90A5">
              <a:alpha val="89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-212725" y="0"/>
            <a:ext cx="2738438" cy="2495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8" name="Picture 7" descr="University of Manchester new logo 300 x 300 (1)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991" y="117620"/>
            <a:ext cx="2307218" cy="230721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801938" y="117475"/>
            <a:ext cx="8180387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latin typeface="+mn-lt"/>
                <a:ea typeface="+mn-ea"/>
                <a:cs typeface="+mn-cs"/>
              </a:rPr>
              <a:t>			</a:t>
            </a:r>
            <a:r>
              <a:rPr lang="en-US" sz="3200" dirty="0">
                <a:solidFill>
                  <a:schemeClr val="bg1"/>
                </a:solidFill>
              </a:rPr>
              <a:t>Diamond</a:t>
            </a:r>
            <a:endParaRPr lang="en-US" sz="3200" dirty="0">
              <a:solidFill>
                <a:schemeClr val="bg1"/>
              </a:solidFill>
              <a:latin typeface="+mj-lt"/>
              <a:ea typeface="+mn-ea"/>
              <a:cs typeface="Andale Mono"/>
            </a:endParaRPr>
          </a:p>
        </p:txBody>
      </p:sp>
      <p:sp>
        <p:nvSpPr>
          <p:cNvPr id="10" name="TextBox 16"/>
          <p:cNvSpPr txBox="1">
            <a:spLocks noChangeArrowheads="1"/>
          </p:cNvSpPr>
          <p:nvPr/>
        </p:nvSpPr>
        <p:spPr bwMode="auto">
          <a:xfrm>
            <a:off x="965200" y="675112"/>
            <a:ext cx="59309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3200" dirty="0" smtClean="0">
                <a:solidFill>
                  <a:srgbClr val="D092A7"/>
                </a:solidFill>
              </a:rPr>
              <a:t>3D Diamond Fabrication </a:t>
            </a:r>
            <a:endParaRPr lang="en-US" sz="3200" dirty="0">
              <a:solidFill>
                <a:srgbClr val="D092A7"/>
              </a:solidFill>
            </a:endParaRPr>
          </a:p>
        </p:txBody>
      </p:sp>
      <p:pic>
        <p:nvPicPr>
          <p:cNvPr id="11" name="Picture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43657" y="4215070"/>
            <a:ext cx="3408893" cy="22541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Picture 16" descr="3D-diamond-9036-2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8611" y="4215070"/>
            <a:ext cx="3420941" cy="2280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1650944" y="1606594"/>
            <a:ext cx="308864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Wafer cleaning.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Laser drilling of columns.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Addition of </a:t>
            </a:r>
            <a:r>
              <a:rPr lang="en-US" dirty="0" err="1" smtClean="0"/>
              <a:t>metallisation</a:t>
            </a:r>
            <a:r>
              <a:rPr lang="en-US" dirty="0" smtClean="0"/>
              <a:t> layer.	</a:t>
            </a:r>
            <a:endParaRPr lang="en-US" dirty="0"/>
          </a:p>
        </p:txBody>
      </p:sp>
      <p:grpSp>
        <p:nvGrpSpPr>
          <p:cNvPr id="15" name="Group 14"/>
          <p:cNvGrpSpPr/>
          <p:nvPr/>
        </p:nvGrpSpPr>
        <p:grpSpPr>
          <a:xfrm>
            <a:off x="1237956" y="1489984"/>
            <a:ext cx="2740351" cy="470713"/>
            <a:chOff x="2783748" y="1429556"/>
            <a:chExt cx="2740351" cy="470713"/>
          </a:xfrm>
        </p:grpSpPr>
        <p:grpSp>
          <p:nvGrpSpPr>
            <p:cNvPr id="41" name="Group 40"/>
            <p:cNvGrpSpPr/>
            <p:nvPr/>
          </p:nvGrpSpPr>
          <p:grpSpPr>
            <a:xfrm>
              <a:off x="2783748" y="1429556"/>
              <a:ext cx="459168" cy="459168"/>
              <a:chOff x="877856" y="2424838"/>
              <a:chExt cx="459168" cy="459168"/>
            </a:xfrm>
          </p:grpSpPr>
          <p:sp>
            <p:nvSpPr>
              <p:cNvPr id="43" name="TextBox 42"/>
              <p:cNvSpPr txBox="1"/>
              <p:nvPr/>
            </p:nvSpPr>
            <p:spPr>
              <a:xfrm>
                <a:off x="965200" y="2438867"/>
                <a:ext cx="29267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</a:t>
                </a:r>
                <a:endParaRPr lang="en-US" dirty="0"/>
              </a:p>
            </p:txBody>
          </p:sp>
          <p:sp>
            <p:nvSpPr>
              <p:cNvPr id="44" name="Oval 43"/>
              <p:cNvSpPr/>
              <p:nvPr/>
            </p:nvSpPr>
            <p:spPr>
              <a:xfrm>
                <a:off x="877856" y="2424838"/>
                <a:ext cx="459168" cy="459168"/>
              </a:xfrm>
              <a:prstGeom prst="ellipse">
                <a:avLst/>
              </a:prstGeom>
              <a:noFill/>
              <a:ln w="66675">
                <a:solidFill>
                  <a:srgbClr val="ED8C56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42" name="Straight Connector 41"/>
            <p:cNvCxnSpPr/>
            <p:nvPr/>
          </p:nvCxnSpPr>
          <p:spPr>
            <a:xfrm>
              <a:off x="3013332" y="1900269"/>
              <a:ext cx="2510767" cy="0"/>
            </a:xfrm>
            <a:prstGeom prst="line">
              <a:avLst/>
            </a:prstGeom>
            <a:ln>
              <a:solidFill>
                <a:srgbClr val="ED8C5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/>
          <p:cNvGrpSpPr/>
          <p:nvPr/>
        </p:nvGrpSpPr>
        <p:grpSpPr>
          <a:xfrm>
            <a:off x="1237956" y="2037643"/>
            <a:ext cx="3146886" cy="468292"/>
            <a:chOff x="2829928" y="1954125"/>
            <a:chExt cx="3146886" cy="468292"/>
          </a:xfrm>
        </p:grpSpPr>
        <p:grpSp>
          <p:nvGrpSpPr>
            <p:cNvPr id="37" name="Group 36"/>
            <p:cNvGrpSpPr/>
            <p:nvPr/>
          </p:nvGrpSpPr>
          <p:grpSpPr>
            <a:xfrm>
              <a:off x="2829928" y="1954125"/>
              <a:ext cx="459168" cy="459168"/>
              <a:chOff x="877856" y="2424838"/>
              <a:chExt cx="459168" cy="459168"/>
            </a:xfrm>
          </p:grpSpPr>
          <p:sp>
            <p:nvSpPr>
              <p:cNvPr id="39" name="TextBox 38"/>
              <p:cNvSpPr txBox="1"/>
              <p:nvPr/>
            </p:nvSpPr>
            <p:spPr>
              <a:xfrm>
                <a:off x="965200" y="2438867"/>
                <a:ext cx="292674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2</a:t>
                </a:r>
              </a:p>
            </p:txBody>
          </p:sp>
          <p:sp>
            <p:nvSpPr>
              <p:cNvPr id="40" name="Oval 39"/>
              <p:cNvSpPr/>
              <p:nvPr/>
            </p:nvSpPr>
            <p:spPr>
              <a:xfrm>
                <a:off x="877856" y="2424838"/>
                <a:ext cx="459168" cy="459168"/>
              </a:xfrm>
              <a:prstGeom prst="ellipse">
                <a:avLst/>
              </a:prstGeom>
              <a:noFill/>
              <a:ln w="66675">
                <a:solidFill>
                  <a:srgbClr val="79D2DA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38" name="Straight Connector 37"/>
            <p:cNvCxnSpPr/>
            <p:nvPr/>
          </p:nvCxnSpPr>
          <p:spPr>
            <a:xfrm>
              <a:off x="3059512" y="2422417"/>
              <a:ext cx="2917302" cy="0"/>
            </a:xfrm>
            <a:prstGeom prst="line">
              <a:avLst/>
            </a:prstGeom>
            <a:ln>
              <a:solidFill>
                <a:srgbClr val="79D2D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16"/>
          <p:cNvGrpSpPr/>
          <p:nvPr/>
        </p:nvGrpSpPr>
        <p:grpSpPr>
          <a:xfrm>
            <a:off x="1236599" y="2574037"/>
            <a:ext cx="3403289" cy="479837"/>
            <a:chOff x="2828571" y="2757879"/>
            <a:chExt cx="3403289" cy="479837"/>
          </a:xfrm>
        </p:grpSpPr>
        <p:grpSp>
          <p:nvGrpSpPr>
            <p:cNvPr id="33" name="Group 32"/>
            <p:cNvGrpSpPr/>
            <p:nvPr/>
          </p:nvGrpSpPr>
          <p:grpSpPr>
            <a:xfrm>
              <a:off x="2828571" y="2757879"/>
              <a:ext cx="459168" cy="459168"/>
              <a:chOff x="877856" y="2424838"/>
              <a:chExt cx="459168" cy="459168"/>
            </a:xfrm>
          </p:grpSpPr>
          <p:sp>
            <p:nvSpPr>
              <p:cNvPr id="35" name="TextBox 34"/>
              <p:cNvSpPr txBox="1"/>
              <p:nvPr/>
            </p:nvSpPr>
            <p:spPr>
              <a:xfrm>
                <a:off x="965200" y="2438867"/>
                <a:ext cx="292674" cy="369332"/>
              </a:xfrm>
              <a:prstGeom prst="rect">
                <a:avLst/>
              </a:prstGeom>
              <a:noFill/>
              <a:ln>
                <a:solidFill>
                  <a:srgbClr val="FFFFFF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3</a:t>
                </a:r>
              </a:p>
            </p:txBody>
          </p:sp>
          <p:sp>
            <p:nvSpPr>
              <p:cNvPr id="36" name="Oval 35"/>
              <p:cNvSpPr/>
              <p:nvPr/>
            </p:nvSpPr>
            <p:spPr>
              <a:xfrm>
                <a:off x="877856" y="2424838"/>
                <a:ext cx="459168" cy="459168"/>
              </a:xfrm>
              <a:prstGeom prst="ellipse">
                <a:avLst/>
              </a:prstGeom>
              <a:noFill/>
              <a:ln w="66675">
                <a:solidFill>
                  <a:srgbClr val="B0F274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34" name="Straight Connector 33"/>
            <p:cNvCxnSpPr/>
            <p:nvPr/>
          </p:nvCxnSpPr>
          <p:spPr>
            <a:xfrm>
              <a:off x="3047967" y="3237716"/>
              <a:ext cx="3183893" cy="0"/>
            </a:xfrm>
            <a:prstGeom prst="line">
              <a:avLst/>
            </a:prstGeom>
            <a:ln>
              <a:solidFill>
                <a:srgbClr val="B0F274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8" name="Bild 19" descr="Screen Shot 2013-06-21 at 14.28.48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8" t="48850" r="4881"/>
          <a:stretch/>
        </p:blipFill>
        <p:spPr>
          <a:xfrm flipH="1">
            <a:off x="770467" y="3219662"/>
            <a:ext cx="2860969" cy="1414335"/>
          </a:xfrm>
          <a:prstGeom prst="rect">
            <a:avLst/>
          </a:prstGeom>
        </p:spPr>
      </p:pic>
      <p:grpSp>
        <p:nvGrpSpPr>
          <p:cNvPr id="53" name="Group 52"/>
          <p:cNvGrpSpPr/>
          <p:nvPr/>
        </p:nvGrpSpPr>
        <p:grpSpPr>
          <a:xfrm>
            <a:off x="5287417" y="2783863"/>
            <a:ext cx="3919529" cy="1170922"/>
            <a:chOff x="1622356" y="1240289"/>
            <a:chExt cx="3919529" cy="1170922"/>
          </a:xfrm>
        </p:grpSpPr>
        <p:cxnSp>
          <p:nvCxnSpPr>
            <p:cNvPr id="54" name="Straight Connector 53"/>
            <p:cNvCxnSpPr/>
            <p:nvPr/>
          </p:nvCxnSpPr>
          <p:spPr>
            <a:xfrm>
              <a:off x="2228273" y="1974273"/>
              <a:ext cx="2516909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2228273" y="2404056"/>
              <a:ext cx="2516909" cy="0"/>
            </a:xfrm>
            <a:prstGeom prst="line">
              <a:avLst/>
            </a:prstGeom>
            <a:ln w="254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Isosceles Triangle 55"/>
            <p:cNvSpPr/>
            <p:nvPr/>
          </p:nvSpPr>
          <p:spPr>
            <a:xfrm flipV="1">
              <a:off x="2427072" y="1646981"/>
              <a:ext cx="196273" cy="757075"/>
            </a:xfrm>
            <a:prstGeom prst="triangle">
              <a:avLst/>
            </a:prstGeom>
            <a:solidFill>
              <a:srgbClr val="FF0000">
                <a:alpha val="5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Isosceles Triangle 56"/>
            <p:cNvSpPr/>
            <p:nvPr/>
          </p:nvSpPr>
          <p:spPr>
            <a:xfrm flipV="1">
              <a:off x="4161200" y="1240289"/>
              <a:ext cx="196273" cy="757075"/>
            </a:xfrm>
            <a:prstGeom prst="triangle">
              <a:avLst/>
            </a:prstGeom>
            <a:solidFill>
              <a:srgbClr val="FF0000">
                <a:alpha val="5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8" name="Straight Connector 57"/>
            <p:cNvCxnSpPr/>
            <p:nvPr/>
          </p:nvCxnSpPr>
          <p:spPr>
            <a:xfrm rot="5400000">
              <a:off x="4024020" y="2167272"/>
              <a:ext cx="468109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3390904" y="1650117"/>
              <a:ext cx="0" cy="504846"/>
            </a:xfrm>
            <a:prstGeom prst="line">
              <a:avLst/>
            </a:prstGeom>
            <a:ln w="47625">
              <a:solidFill>
                <a:srgbClr val="FF0000"/>
              </a:solidFill>
              <a:head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0" name="Group 59"/>
            <p:cNvGrpSpPr/>
            <p:nvPr/>
          </p:nvGrpSpPr>
          <p:grpSpPr>
            <a:xfrm>
              <a:off x="1622356" y="1944888"/>
              <a:ext cx="459168" cy="459168"/>
              <a:chOff x="877856" y="2424838"/>
              <a:chExt cx="459168" cy="459168"/>
            </a:xfrm>
          </p:grpSpPr>
          <p:sp>
            <p:nvSpPr>
              <p:cNvPr id="66" name="TextBox 65"/>
              <p:cNvSpPr txBox="1"/>
              <p:nvPr/>
            </p:nvSpPr>
            <p:spPr>
              <a:xfrm>
                <a:off x="965200" y="2438867"/>
                <a:ext cx="29267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</a:t>
                </a:r>
                <a:endParaRPr lang="en-US" dirty="0"/>
              </a:p>
            </p:txBody>
          </p:sp>
          <p:sp>
            <p:nvSpPr>
              <p:cNvPr id="67" name="Oval 66"/>
              <p:cNvSpPr/>
              <p:nvPr/>
            </p:nvSpPr>
            <p:spPr>
              <a:xfrm>
                <a:off x="877856" y="2424838"/>
                <a:ext cx="459168" cy="459168"/>
              </a:xfrm>
              <a:prstGeom prst="ellipse">
                <a:avLst/>
              </a:prstGeom>
              <a:noFill/>
              <a:ln w="66675">
                <a:solidFill>
                  <a:srgbClr val="ED8C56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1" name="Group 60"/>
            <p:cNvGrpSpPr/>
            <p:nvPr/>
          </p:nvGrpSpPr>
          <p:grpSpPr>
            <a:xfrm>
              <a:off x="4479851" y="1392559"/>
              <a:ext cx="459168" cy="459168"/>
              <a:chOff x="877856" y="2424838"/>
              <a:chExt cx="459168" cy="459168"/>
            </a:xfrm>
          </p:grpSpPr>
          <p:sp>
            <p:nvSpPr>
              <p:cNvPr id="64" name="TextBox 63"/>
              <p:cNvSpPr txBox="1"/>
              <p:nvPr/>
            </p:nvSpPr>
            <p:spPr>
              <a:xfrm>
                <a:off x="965200" y="2438867"/>
                <a:ext cx="292674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2</a:t>
                </a:r>
              </a:p>
            </p:txBody>
          </p:sp>
          <p:sp>
            <p:nvSpPr>
              <p:cNvPr id="65" name="Oval 64"/>
              <p:cNvSpPr/>
              <p:nvPr/>
            </p:nvSpPr>
            <p:spPr>
              <a:xfrm>
                <a:off x="877856" y="2424838"/>
                <a:ext cx="459168" cy="459168"/>
              </a:xfrm>
              <a:prstGeom prst="ellipse">
                <a:avLst/>
              </a:prstGeom>
              <a:noFill/>
              <a:ln w="66675">
                <a:solidFill>
                  <a:srgbClr val="79D2DA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2" name="TextBox 61"/>
            <p:cNvSpPr txBox="1"/>
            <p:nvPr/>
          </p:nvSpPr>
          <p:spPr>
            <a:xfrm>
              <a:off x="2185429" y="1347506"/>
              <a:ext cx="11281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err="1" smtClean="0"/>
                <a:t>fs</a:t>
              </a:r>
              <a:r>
                <a:rPr lang="en-US" sz="1400" dirty="0" smtClean="0"/>
                <a:t> Laser</a:t>
              </a:r>
              <a:endParaRPr lang="en-US" sz="1400" dirty="0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4413773" y="2103434"/>
              <a:ext cx="11281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Diamond</a:t>
              </a:r>
              <a:endParaRPr lang="en-US" sz="1400" dirty="0"/>
            </a:p>
          </p:txBody>
        </p:sp>
      </p:grpSp>
      <p:pic>
        <p:nvPicPr>
          <p:cNvPr id="68" name="Picture 67" descr="PhaseTransition.pn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671"/>
          <a:stretch/>
        </p:blipFill>
        <p:spPr>
          <a:xfrm>
            <a:off x="4784976" y="1239283"/>
            <a:ext cx="4222247" cy="1485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71648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University of Manchester new logo 300 x 300 (1)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991" y="117620"/>
            <a:ext cx="2307218" cy="2307218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AA939-B055-1C4F-86C8-4746DA8B00DB}" type="slidenum">
              <a:rPr lang="en-US" smtClean="0"/>
              <a:t>11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801938" y="-257175"/>
            <a:ext cx="6797675" cy="1008063"/>
          </a:xfrm>
          <a:prstGeom prst="rect">
            <a:avLst/>
          </a:prstGeom>
          <a:solidFill>
            <a:srgbClr val="DD90A5">
              <a:alpha val="89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 rot="16200000">
            <a:off x="-4682332" y="2704306"/>
            <a:ext cx="9728201" cy="1008063"/>
          </a:xfrm>
          <a:prstGeom prst="rect">
            <a:avLst/>
          </a:prstGeom>
          <a:solidFill>
            <a:srgbClr val="DD90A5">
              <a:alpha val="89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-212725" y="0"/>
            <a:ext cx="2738438" cy="2495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8" name="Picture 7" descr="University of Manchester new logo 300 x 300 (1)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991" y="117620"/>
            <a:ext cx="2307218" cy="230721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801938" y="117475"/>
            <a:ext cx="8180387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latin typeface="+mn-lt"/>
                <a:ea typeface="+mn-ea"/>
                <a:cs typeface="+mn-cs"/>
              </a:rPr>
              <a:t>			</a:t>
            </a:r>
            <a:r>
              <a:rPr lang="en-US" sz="3200" dirty="0">
                <a:solidFill>
                  <a:schemeClr val="bg1"/>
                </a:solidFill>
              </a:rPr>
              <a:t>Diamond</a:t>
            </a:r>
            <a:endParaRPr lang="en-US" sz="3200" dirty="0">
              <a:solidFill>
                <a:schemeClr val="bg1"/>
              </a:solidFill>
              <a:latin typeface="+mj-lt"/>
              <a:ea typeface="+mn-ea"/>
              <a:cs typeface="Andale Mono"/>
            </a:endParaRPr>
          </a:p>
        </p:txBody>
      </p:sp>
      <p:sp>
        <p:nvSpPr>
          <p:cNvPr id="10" name="TextBox 16"/>
          <p:cNvSpPr txBox="1">
            <a:spLocks noChangeArrowheads="1"/>
          </p:cNvSpPr>
          <p:nvPr/>
        </p:nvSpPr>
        <p:spPr bwMode="auto">
          <a:xfrm>
            <a:off x="965200" y="675112"/>
            <a:ext cx="59309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3200" dirty="0" smtClean="0">
                <a:solidFill>
                  <a:srgbClr val="D092A7"/>
                </a:solidFill>
              </a:rPr>
              <a:t>Planar versus 3D Diamond</a:t>
            </a:r>
            <a:endParaRPr lang="en-US" sz="3200" dirty="0">
              <a:solidFill>
                <a:srgbClr val="D092A7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8315" y="3860702"/>
            <a:ext cx="5748421" cy="278056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04673" y="1259312"/>
            <a:ext cx="2687883" cy="2606842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2781300" y="4406900"/>
            <a:ext cx="806450" cy="1517650"/>
          </a:xfrm>
          <a:prstGeom prst="rect">
            <a:avLst/>
          </a:prstGeom>
          <a:noFill/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5010150" y="4064000"/>
            <a:ext cx="1346200" cy="2146300"/>
          </a:xfrm>
          <a:prstGeom prst="rect">
            <a:avLst/>
          </a:prstGeom>
          <a:noFill/>
          <a:ln w="25400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 flipH="1">
            <a:off x="3155951" y="3689350"/>
            <a:ext cx="666749" cy="660400"/>
          </a:xfrm>
          <a:prstGeom prst="line">
            <a:avLst/>
          </a:prstGeom>
          <a:ln w="50800">
            <a:solidFill>
              <a:schemeClr val="tx1"/>
            </a:solidFill>
            <a:prstDash val="sysDash"/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5448300" y="3759200"/>
            <a:ext cx="215900" cy="234950"/>
          </a:xfrm>
          <a:prstGeom prst="line">
            <a:avLst/>
          </a:prstGeom>
          <a:ln w="50800">
            <a:solidFill>
              <a:srgbClr val="0000FF"/>
            </a:solidFill>
            <a:prstDash val="sysDash"/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35867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University of Manchester new logo 300 x 300 (1)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991" y="117620"/>
            <a:ext cx="2307218" cy="230721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685800" y="750887"/>
            <a:ext cx="9728200" cy="6630988"/>
          </a:xfrm>
          <a:prstGeom prst="rect">
            <a:avLst/>
          </a:prstGeom>
          <a:solidFill>
            <a:schemeClr val="accent4">
              <a:alpha val="89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D5259-3033-BA42-979A-64F224FD79F4}" type="slidenum">
              <a:rPr lang="en-US" smtClean="0"/>
              <a:t>12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965200" y="888396"/>
            <a:ext cx="593049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FFFF"/>
                </a:solidFill>
              </a:rPr>
              <a:t>Conclusion</a:t>
            </a:r>
            <a:endParaRPr lang="en-US" sz="3200" dirty="0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27988" y="1499910"/>
            <a:ext cx="643021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400" dirty="0" smtClean="0"/>
          </a:p>
          <a:p>
            <a:r>
              <a:rPr lang="en-US" sz="2000" dirty="0" smtClean="0"/>
              <a:t>Aim to produce innermost layer detectors </a:t>
            </a:r>
            <a:r>
              <a:rPr lang="en-US" sz="2000" dirty="0" smtClean="0">
                <a:sym typeface="Wingdings"/>
              </a:rPr>
              <a:t></a:t>
            </a:r>
            <a:r>
              <a:rPr lang="en-US" sz="2000" dirty="0" smtClean="0"/>
              <a:t> perform after a radiation </a:t>
            </a:r>
            <a:r>
              <a:rPr lang="en-US" sz="2000" dirty="0" err="1" smtClean="0"/>
              <a:t>fluence</a:t>
            </a:r>
            <a:r>
              <a:rPr lang="en-US" sz="2000" dirty="0" smtClean="0"/>
              <a:t> of </a:t>
            </a:r>
            <a:r>
              <a:rPr lang="en-US" sz="2000" dirty="0"/>
              <a:t>2×10</a:t>
            </a:r>
            <a:r>
              <a:rPr lang="en-US" sz="2000" baseline="30000" dirty="0"/>
              <a:t>16</a:t>
            </a:r>
            <a:r>
              <a:rPr lang="en-US" sz="2000" dirty="0"/>
              <a:t> 1MeV </a:t>
            </a:r>
            <a:r>
              <a:rPr lang="en-US" sz="2000" dirty="0" err="1"/>
              <a:t>n</a:t>
            </a:r>
            <a:r>
              <a:rPr lang="en-US" sz="2000" baseline="-25000" dirty="0" err="1"/>
              <a:t>eq</a:t>
            </a:r>
            <a:r>
              <a:rPr lang="en-US" sz="2000" dirty="0"/>
              <a:t>/</a:t>
            </a:r>
            <a:r>
              <a:rPr lang="en-US" sz="2000" dirty="0" smtClean="0"/>
              <a:t>cm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, as expected at the HL LHC.</a:t>
            </a:r>
            <a:endParaRPr lang="en-US" sz="2000" dirty="0"/>
          </a:p>
          <a:p>
            <a:endParaRPr lang="en-US" sz="2000" dirty="0" smtClean="0"/>
          </a:p>
          <a:p>
            <a:r>
              <a:rPr lang="en-US" sz="2000" dirty="0" smtClean="0"/>
              <a:t>3D Silicon, having been proven for the IBL ATLAS project, is a good candidate.</a:t>
            </a:r>
          </a:p>
          <a:p>
            <a:endParaRPr lang="en-US" sz="2000" dirty="0"/>
          </a:p>
          <a:p>
            <a:r>
              <a:rPr lang="en-US" sz="2000" dirty="0" smtClean="0"/>
              <a:t>Trying to apply 3D geometry to other semiconductors, specifically diamond.</a:t>
            </a:r>
          </a:p>
          <a:p>
            <a:endParaRPr lang="en-US" sz="2000" dirty="0"/>
          </a:p>
          <a:p>
            <a:r>
              <a:rPr lang="en-US" sz="2000" dirty="0" smtClean="0"/>
              <a:t>Generation of first 3D Diamond prototype using a laser for fabrication.</a:t>
            </a:r>
            <a:r>
              <a:rPr lang="en-US" sz="2000" dirty="0"/>
              <a:t> </a:t>
            </a:r>
            <a:r>
              <a:rPr lang="en-US" sz="2000" dirty="0" smtClean="0"/>
              <a:t>Results are promising.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1760620" y="1786707"/>
            <a:ext cx="248653" cy="24865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1759284" y="3018589"/>
            <a:ext cx="248653" cy="24865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1779335" y="4828801"/>
            <a:ext cx="248653" cy="24865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1760620" y="3919767"/>
            <a:ext cx="248653" cy="24865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82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University of Manchester new logo 300 x 300 (1)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991" y="117620"/>
            <a:ext cx="2307218" cy="230721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685800" y="750887"/>
            <a:ext cx="9728200" cy="6630988"/>
          </a:xfrm>
          <a:prstGeom prst="rect">
            <a:avLst/>
          </a:prstGeom>
          <a:solidFill>
            <a:schemeClr val="accent4">
              <a:alpha val="89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D5259-3033-BA42-979A-64F224FD79F4}" type="slidenum">
              <a:rPr lang="en-US" smtClean="0"/>
              <a:t>1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965200" y="888396"/>
            <a:ext cx="593049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FFFF"/>
                </a:solidFill>
              </a:rPr>
              <a:t>Overview</a:t>
            </a:r>
            <a:endParaRPr lang="en-US" sz="3200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60316" y="1591450"/>
            <a:ext cx="438484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0000"/>
                </a:solidFill>
              </a:rPr>
              <a:t>Motivation</a:t>
            </a:r>
            <a:endParaRPr lang="en-US" sz="3200" dirty="0">
              <a:solidFill>
                <a:srgbClr val="0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60316" y="2315253"/>
            <a:ext cx="438484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0000"/>
                </a:solidFill>
              </a:rPr>
              <a:t>Material Properties</a:t>
            </a:r>
            <a:endParaRPr lang="en-US" sz="3200" dirty="0">
              <a:solidFill>
                <a:srgbClr val="0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660316" y="3049179"/>
            <a:ext cx="438484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0000"/>
                </a:solidFill>
              </a:rPr>
              <a:t>Geometry</a:t>
            </a:r>
            <a:endParaRPr lang="en-US" sz="3200" dirty="0">
              <a:solidFill>
                <a:srgbClr val="0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660316" y="3753697"/>
            <a:ext cx="438484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0000"/>
                </a:solidFill>
              </a:rPr>
              <a:t>Silicon</a:t>
            </a:r>
            <a:endParaRPr lang="en-US" sz="3200" dirty="0">
              <a:solidFill>
                <a:srgbClr val="0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660316" y="4484654"/>
            <a:ext cx="438484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0000"/>
                </a:solidFill>
              </a:rPr>
              <a:t>Diamond</a:t>
            </a:r>
            <a:endParaRPr lang="en-US" sz="3200" dirty="0">
              <a:solidFill>
                <a:srgbClr val="0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660316" y="5208462"/>
            <a:ext cx="438484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0000"/>
                </a:solidFill>
              </a:rPr>
              <a:t>Conclusion</a:t>
            </a:r>
            <a:endParaRPr lang="en-US" sz="3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23252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University of Manchester new logo 300 x 300 (1)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991" y="117620"/>
            <a:ext cx="2307218" cy="2307218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AA939-B055-1C4F-86C8-4746DA8B00DB}" type="slidenum">
              <a:rPr lang="en-US" smtClean="0"/>
              <a:t>2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801938" y="-257175"/>
            <a:ext cx="6797675" cy="1008063"/>
          </a:xfrm>
          <a:prstGeom prst="rect">
            <a:avLst/>
          </a:prstGeom>
          <a:solidFill>
            <a:srgbClr val="DD90A5">
              <a:alpha val="89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 rot="16200000">
            <a:off x="-4682332" y="2704306"/>
            <a:ext cx="9728201" cy="1008063"/>
          </a:xfrm>
          <a:prstGeom prst="rect">
            <a:avLst/>
          </a:prstGeom>
          <a:solidFill>
            <a:srgbClr val="DD90A5">
              <a:alpha val="89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-212725" y="0"/>
            <a:ext cx="2738438" cy="2495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8" name="Picture 7" descr="University of Manchester new logo 300 x 300 (1)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991" y="117620"/>
            <a:ext cx="2307218" cy="230721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801938" y="117475"/>
            <a:ext cx="8180387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latin typeface="+mn-lt"/>
                <a:ea typeface="+mn-ea"/>
                <a:cs typeface="+mn-cs"/>
              </a:rPr>
              <a:t>			</a:t>
            </a:r>
            <a:r>
              <a:rPr lang="en-US" sz="3200" dirty="0" smtClean="0">
                <a:solidFill>
                  <a:schemeClr val="bg1"/>
                </a:solidFill>
                <a:ea typeface="+mn-ea"/>
              </a:rPr>
              <a:t>Motivation</a:t>
            </a:r>
            <a:endParaRPr lang="en-US" sz="3200" dirty="0">
              <a:solidFill>
                <a:schemeClr val="bg1"/>
              </a:solidFill>
              <a:latin typeface="+mj-lt"/>
              <a:ea typeface="+mn-ea"/>
              <a:cs typeface="Andale Mono"/>
            </a:endParaRPr>
          </a:p>
        </p:txBody>
      </p:sp>
      <p:sp>
        <p:nvSpPr>
          <p:cNvPr id="10" name="TextBox 16"/>
          <p:cNvSpPr txBox="1">
            <a:spLocks noChangeArrowheads="1"/>
          </p:cNvSpPr>
          <p:nvPr/>
        </p:nvSpPr>
        <p:spPr bwMode="auto">
          <a:xfrm>
            <a:off x="965200" y="675112"/>
            <a:ext cx="59309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3200" dirty="0" smtClean="0">
                <a:solidFill>
                  <a:srgbClr val="D092A7"/>
                </a:solidFill>
              </a:rPr>
              <a:t>LHC Increasing Luminosity</a:t>
            </a:r>
            <a:endParaRPr lang="en-US" sz="3200" dirty="0">
              <a:solidFill>
                <a:srgbClr val="D092A7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53411" y="4898372"/>
            <a:ext cx="36067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Jose </a:t>
            </a:r>
            <a:r>
              <a:rPr lang="en-US" sz="1200" dirty="0" err="1" smtClean="0"/>
              <a:t>Bernabeu</a:t>
            </a:r>
            <a:r>
              <a:rPr lang="en-US" sz="1200" dirty="0" smtClean="0"/>
              <a:t>, “Silicon Strip Detectors for the ATLAS HL-LHC Upgrade”</a:t>
            </a:r>
            <a:r>
              <a:rPr lang="en-US" sz="1600" dirty="0" smtClean="0"/>
              <a:t>.</a:t>
            </a:r>
            <a:endParaRPr lang="en-US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1371514" y="5906810"/>
            <a:ext cx="68901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Expected </a:t>
            </a:r>
            <a:r>
              <a:rPr lang="en-US" dirty="0" err="1" smtClean="0">
                <a:solidFill>
                  <a:srgbClr val="008000"/>
                </a:solidFill>
              </a:rPr>
              <a:t>fluence</a:t>
            </a:r>
            <a:r>
              <a:rPr lang="en-US" dirty="0" smtClean="0">
                <a:solidFill>
                  <a:srgbClr val="008000"/>
                </a:solidFill>
              </a:rPr>
              <a:t> @ HL</a:t>
            </a:r>
            <a:r>
              <a:rPr lang="en-US" dirty="0">
                <a:solidFill>
                  <a:srgbClr val="008000"/>
                </a:solidFill>
              </a:rPr>
              <a:t>-LHC innermost layer: </a:t>
            </a:r>
            <a:r>
              <a:rPr lang="en-US" b="1" dirty="0" smtClean="0">
                <a:solidFill>
                  <a:srgbClr val="008000"/>
                </a:solidFill>
              </a:rPr>
              <a:t>2E16</a:t>
            </a:r>
            <a:r>
              <a:rPr lang="en-US" dirty="0" smtClean="0">
                <a:solidFill>
                  <a:srgbClr val="008000"/>
                </a:solidFill>
              </a:rPr>
              <a:t> 1MeV </a:t>
            </a:r>
            <a:r>
              <a:rPr lang="en-US" dirty="0" err="1" smtClean="0">
                <a:solidFill>
                  <a:srgbClr val="008000"/>
                </a:solidFill>
              </a:rPr>
              <a:t>neq</a:t>
            </a:r>
            <a:r>
              <a:rPr lang="en-US" dirty="0" smtClean="0">
                <a:solidFill>
                  <a:srgbClr val="008000"/>
                </a:solidFill>
              </a:rPr>
              <a:t>/cm^2</a:t>
            </a:r>
            <a:endParaRPr lang="en-US" dirty="0">
              <a:solidFill>
                <a:srgbClr val="008000"/>
              </a:solidFill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1034108" y="1467668"/>
            <a:ext cx="6559155" cy="4427429"/>
            <a:chOff x="1034108" y="1467668"/>
            <a:chExt cx="6559155" cy="4427429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34108" y="1467668"/>
              <a:ext cx="6559155" cy="4427429"/>
            </a:xfrm>
            <a:prstGeom prst="rect">
              <a:avLst/>
            </a:prstGeom>
          </p:spPr>
        </p:pic>
        <p:sp>
          <p:nvSpPr>
            <p:cNvPr id="17" name="Rectangle 16"/>
            <p:cNvSpPr/>
            <p:nvPr/>
          </p:nvSpPr>
          <p:spPr>
            <a:xfrm>
              <a:off x="2152316" y="1494404"/>
              <a:ext cx="2807369" cy="3504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3101472" y="1427564"/>
            <a:ext cx="29945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LHC equivalent to 6000 </a:t>
            </a:r>
            <a:r>
              <a:rPr lang="en-US" dirty="0" err="1" smtClean="0"/>
              <a:t>fb</a:t>
            </a:r>
            <a:r>
              <a:rPr lang="en-US" dirty="0" smtClean="0"/>
              <a:t>^-1</a:t>
            </a:r>
            <a:endParaRPr lang="en-US" dirty="0"/>
          </a:p>
        </p:txBody>
      </p:sp>
      <p:cxnSp>
        <p:nvCxnSpPr>
          <p:cNvPr id="20" name="Straight Connector 19"/>
          <p:cNvCxnSpPr/>
          <p:nvPr/>
        </p:nvCxnSpPr>
        <p:spPr>
          <a:xfrm flipV="1">
            <a:off x="2219160" y="1796897"/>
            <a:ext cx="0" cy="4098200"/>
          </a:xfrm>
          <a:prstGeom prst="line">
            <a:avLst/>
          </a:prstGeom>
          <a:ln w="50800">
            <a:solidFill>
              <a:srgbClr val="008000"/>
            </a:solidFill>
            <a:prstDash val="sysDash"/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5400860" y="1259312"/>
            <a:ext cx="695139" cy="194990"/>
          </a:xfrm>
          <a:prstGeom prst="line">
            <a:avLst/>
          </a:prstGeom>
          <a:ln w="50800">
            <a:solidFill>
              <a:srgbClr val="0000FF"/>
            </a:solidFill>
            <a:prstDash val="sysDash"/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109371" y="1002633"/>
            <a:ext cx="22699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2 x target luminosity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76101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4" descr="University of Manchester new logo 300 x 300 (1)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488" y="117475"/>
            <a:ext cx="2308225" cy="230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>
              <a:latin typeface="Calibri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/>
              <a:buNone/>
              <a:defRPr/>
            </a:pPr>
            <a:endParaRPr lang="en-US" dirty="0">
              <a:ea typeface="+mn-ea"/>
              <a:cs typeface="+mn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85800" y="750888"/>
            <a:ext cx="9728200" cy="6630987"/>
          </a:xfrm>
          <a:prstGeom prst="rect">
            <a:avLst/>
          </a:prstGeom>
          <a:solidFill>
            <a:schemeClr val="accent4">
              <a:alpha val="89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4662858"/>
              </p:ext>
            </p:extLst>
          </p:nvPr>
        </p:nvGraphicFramePr>
        <p:xfrm>
          <a:off x="1286934" y="1473506"/>
          <a:ext cx="7120467" cy="3857321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181578"/>
                <a:gridCol w="2373489"/>
                <a:gridCol w="2565400"/>
              </a:tblGrid>
              <a:tr h="665406">
                <a:tc>
                  <a:txBody>
                    <a:bodyPr/>
                    <a:lstStyle/>
                    <a:p>
                      <a:r>
                        <a:rPr lang="en-US" sz="3200" b="0" dirty="0" smtClean="0">
                          <a:solidFill>
                            <a:srgbClr val="000000"/>
                          </a:solidFill>
                        </a:rPr>
                        <a:t>Property</a:t>
                      </a:r>
                      <a:endParaRPr lang="en-US" sz="3200" b="0" dirty="0">
                        <a:solidFill>
                          <a:srgbClr val="000000"/>
                        </a:solidFill>
                      </a:endParaRPr>
                    </a:p>
                  </a:txBody>
                  <a:tcPr marL="91443" marR="91443" marT="45715" marB="45715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b="0" dirty="0" smtClean="0">
                          <a:solidFill>
                            <a:srgbClr val="000000"/>
                          </a:solidFill>
                        </a:rPr>
                        <a:t>Silicon</a:t>
                      </a:r>
                      <a:endParaRPr lang="en-US" sz="3200" b="0" dirty="0">
                        <a:solidFill>
                          <a:srgbClr val="000000"/>
                        </a:solidFill>
                      </a:endParaRPr>
                    </a:p>
                  </a:txBody>
                  <a:tcPr marL="91443" marR="91443" marT="45715" marB="45715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b="0" dirty="0" smtClean="0">
                          <a:solidFill>
                            <a:srgbClr val="000000"/>
                          </a:solidFill>
                        </a:rPr>
                        <a:t>Diamond</a:t>
                      </a:r>
                      <a:endParaRPr lang="en-US" sz="3200" b="0" dirty="0">
                        <a:solidFill>
                          <a:srgbClr val="000000"/>
                        </a:solidFill>
                      </a:endParaRPr>
                    </a:p>
                  </a:txBody>
                  <a:tcPr marL="91443" marR="91443" marT="45715" marB="45715">
                    <a:solidFill>
                      <a:schemeClr val="accent4"/>
                    </a:solidFill>
                  </a:tcPr>
                </a:tc>
              </a:tr>
              <a:tr h="620469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Band</a:t>
                      </a:r>
                      <a:r>
                        <a:rPr lang="en-US" sz="1800" baseline="0" dirty="0" smtClean="0"/>
                        <a:t>  </a:t>
                      </a:r>
                      <a:r>
                        <a:rPr lang="en-US" sz="1800" baseline="0" dirty="0" smtClean="0"/>
                        <a:t>Gap (</a:t>
                      </a:r>
                      <a:r>
                        <a:rPr lang="en-US" sz="1800" baseline="0" dirty="0" err="1" smtClean="0"/>
                        <a:t>eV</a:t>
                      </a:r>
                      <a:r>
                        <a:rPr lang="en-US" sz="1800" baseline="0" dirty="0" smtClean="0"/>
                        <a:t>)</a:t>
                      </a:r>
                      <a:endParaRPr lang="en-US" sz="1800" dirty="0"/>
                    </a:p>
                  </a:txBody>
                  <a:tcPr marL="91443" marR="91443" marT="45715" marB="457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1.12</a:t>
                      </a:r>
                      <a:endParaRPr lang="en-US" sz="1800" dirty="0"/>
                    </a:p>
                  </a:txBody>
                  <a:tcPr marL="91443" marR="91443" marT="45715" marB="45715">
                    <a:solidFill>
                      <a:srgbClr val="ED8C5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5.5</a:t>
                      </a:r>
                      <a:endParaRPr lang="en-US" sz="1800" dirty="0"/>
                    </a:p>
                  </a:txBody>
                  <a:tcPr marL="91443" marR="91443" marT="45715" marB="45715">
                    <a:solidFill>
                      <a:srgbClr val="B0F274"/>
                    </a:solidFill>
                  </a:tcPr>
                </a:tc>
              </a:tr>
              <a:tr h="651236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Dielectric </a:t>
                      </a:r>
                      <a:r>
                        <a:rPr lang="en-US" sz="1800" dirty="0" smtClean="0"/>
                        <a:t>Constant</a:t>
                      </a:r>
                      <a:endParaRPr lang="en-US" sz="1800" dirty="0"/>
                    </a:p>
                  </a:txBody>
                  <a:tcPr marL="91443" marR="91443" marT="45715" marB="457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11.9</a:t>
                      </a:r>
                      <a:endParaRPr lang="en-US" sz="1800" dirty="0"/>
                    </a:p>
                  </a:txBody>
                  <a:tcPr marL="91443" marR="91443" marT="45715" marB="45715">
                    <a:solidFill>
                      <a:srgbClr val="ED8C5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aseline="0" dirty="0" smtClean="0"/>
                        <a:t>5.7</a:t>
                      </a:r>
                      <a:endParaRPr lang="en-US" sz="1800" baseline="0" dirty="0" smtClean="0"/>
                    </a:p>
                  </a:txBody>
                  <a:tcPr marL="91443" marR="91443" marT="45715" marB="45715">
                    <a:solidFill>
                      <a:srgbClr val="B0F274"/>
                    </a:solidFill>
                  </a:tcPr>
                </a:tc>
              </a:tr>
              <a:tr h="640008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Breakdown </a:t>
                      </a:r>
                      <a:r>
                        <a:rPr lang="en-US" sz="1800" dirty="0" smtClean="0"/>
                        <a:t>Field</a:t>
                      </a:r>
                      <a:endParaRPr lang="en-US" sz="1800" baseline="0" dirty="0" smtClean="0"/>
                    </a:p>
                    <a:p>
                      <a:r>
                        <a:rPr lang="en-US" sz="1800" dirty="0" smtClean="0"/>
                        <a:t>(V/m)</a:t>
                      </a:r>
                      <a:endParaRPr lang="en-US" sz="1800" dirty="0"/>
                    </a:p>
                  </a:txBody>
                  <a:tcPr marL="91443" marR="91443" marT="45715" marB="45715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10</a:t>
                      </a:r>
                      <a:r>
                        <a:rPr lang="en-US" sz="1800" baseline="30000" dirty="0" smtClean="0"/>
                        <a:t>7</a:t>
                      </a:r>
                      <a:r>
                        <a:rPr lang="en-US" sz="1800" dirty="0" smtClean="0"/>
                        <a:t> </a:t>
                      </a:r>
                    </a:p>
                    <a:p>
                      <a:pPr algn="ctr"/>
                      <a:endParaRPr lang="en-US" sz="1800" dirty="0"/>
                    </a:p>
                  </a:txBody>
                  <a:tcPr marL="91443" marR="91443" marT="45715" marB="45715">
                    <a:solidFill>
                      <a:srgbClr val="B0F27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10</a:t>
                      </a:r>
                      <a:r>
                        <a:rPr lang="en-US" sz="1800" baseline="30000" dirty="0" smtClean="0"/>
                        <a:t>7</a:t>
                      </a:r>
                      <a:endParaRPr lang="en-US" sz="1800" dirty="0"/>
                    </a:p>
                  </a:txBody>
                  <a:tcPr marL="91443" marR="91443" marT="45715" marB="45715">
                    <a:solidFill>
                      <a:srgbClr val="B0F274"/>
                    </a:solidFill>
                  </a:tcPr>
                </a:tc>
              </a:tr>
              <a:tr h="640008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Thermal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smtClean="0"/>
                        <a:t>Conductivity (Wcm</a:t>
                      </a:r>
                      <a:r>
                        <a:rPr lang="en-US" sz="1800" baseline="30000" dirty="0" smtClean="0"/>
                        <a:t>-1</a:t>
                      </a:r>
                      <a:r>
                        <a:rPr lang="en-US" sz="1800" baseline="0" dirty="0" smtClean="0"/>
                        <a:t>k</a:t>
                      </a:r>
                      <a:r>
                        <a:rPr lang="en-US" sz="1800" baseline="30000" dirty="0" smtClean="0"/>
                        <a:t>-1</a:t>
                      </a:r>
                      <a:r>
                        <a:rPr lang="en-US" sz="1800" baseline="0" dirty="0" smtClean="0"/>
                        <a:t>)</a:t>
                      </a:r>
                      <a:endParaRPr lang="en-US" sz="1800" dirty="0"/>
                    </a:p>
                  </a:txBody>
                  <a:tcPr marL="91443" marR="91443" marT="45715" marB="457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</a:t>
                      </a:r>
                      <a:endParaRPr lang="en-US" sz="1800" dirty="0"/>
                    </a:p>
                  </a:txBody>
                  <a:tcPr marL="91443" marR="91443" marT="45715" marB="45715">
                    <a:solidFill>
                      <a:srgbClr val="ED8C5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22</a:t>
                      </a:r>
                      <a:endParaRPr lang="en-US" sz="1800" dirty="0"/>
                    </a:p>
                  </a:txBody>
                  <a:tcPr marL="91443" marR="91443" marT="45715" marB="45715">
                    <a:solidFill>
                      <a:srgbClr val="B0F274"/>
                    </a:solidFill>
                  </a:tcPr>
                </a:tc>
              </a:tr>
              <a:tr h="640008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Displacement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smtClean="0"/>
                        <a:t>Energy</a:t>
                      </a:r>
                    </a:p>
                    <a:p>
                      <a:r>
                        <a:rPr lang="en-US" sz="1800" baseline="0" dirty="0" smtClean="0"/>
                        <a:t>(</a:t>
                      </a:r>
                      <a:r>
                        <a:rPr lang="en-US" sz="1800" baseline="0" dirty="0" err="1" smtClean="0"/>
                        <a:t>eV</a:t>
                      </a:r>
                      <a:r>
                        <a:rPr lang="en-US" sz="1800" baseline="0" dirty="0" smtClean="0"/>
                        <a:t>)</a:t>
                      </a:r>
                      <a:endParaRPr lang="en-US" sz="1800" dirty="0"/>
                    </a:p>
                  </a:txBody>
                  <a:tcPr marL="91443" marR="91443" marT="45715" marB="457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20</a:t>
                      </a:r>
                      <a:endParaRPr lang="en-US" sz="1800" dirty="0"/>
                    </a:p>
                  </a:txBody>
                  <a:tcPr marL="91443" marR="91443" marT="45715" marB="45715">
                    <a:solidFill>
                      <a:srgbClr val="ED8C5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43</a:t>
                      </a:r>
                      <a:endParaRPr lang="en-US" sz="1800" dirty="0"/>
                    </a:p>
                  </a:txBody>
                  <a:tcPr marL="91443" marR="91443" marT="45715" marB="45715">
                    <a:solidFill>
                      <a:srgbClr val="B0F274"/>
                    </a:solidFill>
                  </a:tcPr>
                </a:tc>
              </a:tr>
            </a:tbl>
          </a:graphicData>
        </a:graphic>
      </p:graphicFrame>
      <p:grpSp>
        <p:nvGrpSpPr>
          <p:cNvPr id="5155" name="Group 9"/>
          <p:cNvGrpSpPr>
            <a:grpSpLocks/>
          </p:cNvGrpSpPr>
          <p:nvPr/>
        </p:nvGrpSpPr>
        <p:grpSpPr bwMode="auto">
          <a:xfrm>
            <a:off x="-1471436" y="3495675"/>
            <a:ext cx="385763" cy="2752725"/>
            <a:chOff x="1595122" y="2130425"/>
            <a:chExt cx="386080" cy="2753995"/>
          </a:xfrm>
        </p:grpSpPr>
        <p:grpSp>
          <p:nvGrpSpPr>
            <p:cNvPr id="5160" name="Group 8"/>
            <p:cNvGrpSpPr>
              <a:grpSpLocks/>
            </p:cNvGrpSpPr>
            <p:nvPr/>
          </p:nvGrpSpPr>
          <p:grpSpPr bwMode="auto">
            <a:xfrm>
              <a:off x="1595122" y="2130425"/>
              <a:ext cx="386080" cy="2089785"/>
              <a:chOff x="1595122" y="2130425"/>
              <a:chExt cx="386080" cy="2089785"/>
            </a:xfrm>
          </p:grpSpPr>
          <p:sp>
            <p:nvSpPr>
              <p:cNvPr id="8" name="Bent-Up Arrow 7"/>
              <p:cNvSpPr/>
              <p:nvPr/>
            </p:nvSpPr>
            <p:spPr>
              <a:xfrm rot="5400000">
                <a:off x="1700016" y="2025531"/>
                <a:ext cx="176293" cy="386080"/>
              </a:xfrm>
              <a:prstGeom prst="bentUpArrow">
                <a:avLst>
                  <a:gd name="adj1" fmla="val 50000"/>
                  <a:gd name="adj2" fmla="val 25000"/>
                  <a:gd name="adj3" fmla="val 34722"/>
                </a:avLst>
              </a:prstGeom>
              <a:solidFill>
                <a:srgbClr val="B0F274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6" name="Bent-Up Arrow 15"/>
              <p:cNvSpPr/>
              <p:nvPr/>
            </p:nvSpPr>
            <p:spPr>
              <a:xfrm rot="5400000">
                <a:off x="1700015" y="2656060"/>
                <a:ext cx="176294" cy="386080"/>
              </a:xfrm>
              <a:prstGeom prst="bentUpArrow">
                <a:avLst>
                  <a:gd name="adj1" fmla="val 50000"/>
                  <a:gd name="adj2" fmla="val 25000"/>
                  <a:gd name="adj3" fmla="val 34722"/>
                </a:avLst>
              </a:prstGeom>
              <a:solidFill>
                <a:srgbClr val="B0F274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7" name="Bent-Up Arrow 16"/>
              <p:cNvSpPr/>
              <p:nvPr/>
            </p:nvSpPr>
            <p:spPr>
              <a:xfrm rot="5400000">
                <a:off x="1699221" y="3319147"/>
                <a:ext cx="177882" cy="386080"/>
              </a:xfrm>
              <a:prstGeom prst="bentUpArrow">
                <a:avLst>
                  <a:gd name="adj1" fmla="val 50000"/>
                  <a:gd name="adj2" fmla="val 25000"/>
                  <a:gd name="adj3" fmla="val 34722"/>
                </a:avLst>
              </a:prstGeom>
              <a:solidFill>
                <a:srgbClr val="B0F274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8" name="Bent-Up Arrow 17"/>
              <p:cNvSpPr/>
              <p:nvPr/>
            </p:nvSpPr>
            <p:spPr>
              <a:xfrm rot="5400000">
                <a:off x="1700015" y="3939352"/>
                <a:ext cx="176294" cy="386080"/>
              </a:xfrm>
              <a:prstGeom prst="bentUpArrow">
                <a:avLst>
                  <a:gd name="adj1" fmla="val 50000"/>
                  <a:gd name="adj2" fmla="val 25000"/>
                  <a:gd name="adj3" fmla="val 34722"/>
                </a:avLst>
              </a:prstGeom>
              <a:solidFill>
                <a:srgbClr val="B0F274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19" name="Bent-Up Arrow 18"/>
            <p:cNvSpPr/>
            <p:nvPr/>
          </p:nvSpPr>
          <p:spPr>
            <a:xfrm rot="5400000">
              <a:off x="1700015" y="4603233"/>
              <a:ext cx="176294" cy="386080"/>
            </a:xfrm>
            <a:prstGeom prst="bentUpArrow">
              <a:avLst>
                <a:gd name="adj1" fmla="val 50000"/>
                <a:gd name="adj2" fmla="val 25000"/>
                <a:gd name="adj3" fmla="val 34722"/>
              </a:avLst>
            </a:prstGeom>
            <a:solidFill>
              <a:srgbClr val="B0F274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3" name="Bent-Up Arrow 22"/>
          <p:cNvSpPr/>
          <p:nvPr/>
        </p:nvSpPr>
        <p:spPr>
          <a:xfrm rot="5400000">
            <a:off x="-1366661" y="2766219"/>
            <a:ext cx="176212" cy="385762"/>
          </a:xfrm>
          <a:prstGeom prst="bentUpArrow">
            <a:avLst>
              <a:gd name="adj1" fmla="val 50000"/>
              <a:gd name="adj2" fmla="val 25000"/>
              <a:gd name="adj3" fmla="val 34722"/>
            </a:avLst>
          </a:prstGeom>
          <a:solidFill>
            <a:srgbClr val="E9ED2F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BA712C-CE5C-354B-BA8B-581D7281B555}" type="slidenum">
              <a:rPr lang="en-US"/>
              <a:pPr>
                <a:defRPr/>
              </a:pPr>
              <a:t>3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2801938" y="117475"/>
            <a:ext cx="8180387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latin typeface="+mn-lt"/>
                <a:ea typeface="+mn-ea"/>
                <a:cs typeface="+mn-cs"/>
              </a:rPr>
              <a:t>			</a:t>
            </a:r>
            <a:r>
              <a:rPr lang="en-US" sz="3200" dirty="0" smtClean="0">
                <a:solidFill>
                  <a:schemeClr val="accent4"/>
                </a:solidFill>
              </a:rPr>
              <a:t>Material Properties</a:t>
            </a:r>
            <a:endParaRPr lang="en-US" sz="3200" dirty="0">
              <a:solidFill>
                <a:schemeClr val="accent4"/>
              </a:solidFill>
              <a:latin typeface="+mj-lt"/>
              <a:cs typeface="Andale Mono"/>
            </a:endParaRPr>
          </a:p>
        </p:txBody>
      </p:sp>
    </p:spTree>
    <p:extLst>
      <p:ext uri="{BB962C8B-B14F-4D97-AF65-F5344CB8AC3E}">
        <p14:creationId xmlns:p14="http://schemas.microsoft.com/office/powerpoint/2010/main" val="33984955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University of Manchester new logo 300 x 300 (1)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991" y="117620"/>
            <a:ext cx="2307218" cy="2307218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AA939-B055-1C4F-86C8-4746DA8B00DB}" type="slidenum">
              <a:rPr lang="en-US" smtClean="0"/>
              <a:t>4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801938" y="-257175"/>
            <a:ext cx="6797675" cy="1008063"/>
          </a:xfrm>
          <a:prstGeom prst="rect">
            <a:avLst/>
          </a:prstGeom>
          <a:solidFill>
            <a:srgbClr val="DD90A5">
              <a:alpha val="89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 rot="16200000">
            <a:off x="-4682332" y="2704306"/>
            <a:ext cx="9728201" cy="1008063"/>
          </a:xfrm>
          <a:prstGeom prst="rect">
            <a:avLst/>
          </a:prstGeom>
          <a:solidFill>
            <a:srgbClr val="DD90A5">
              <a:alpha val="89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-212725" y="0"/>
            <a:ext cx="2738438" cy="2495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8" name="Picture 7" descr="University of Manchester new logo 300 x 300 (1)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991" y="117620"/>
            <a:ext cx="2307218" cy="230721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801938" y="117475"/>
            <a:ext cx="8180387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latin typeface="+mn-lt"/>
                <a:ea typeface="+mn-ea"/>
                <a:cs typeface="+mn-cs"/>
              </a:rPr>
              <a:t>			</a:t>
            </a:r>
            <a:r>
              <a:rPr lang="en-US" sz="3200" dirty="0" smtClean="0">
                <a:solidFill>
                  <a:schemeClr val="bg1"/>
                </a:solidFill>
              </a:rPr>
              <a:t>Charge Collection</a:t>
            </a:r>
            <a:endParaRPr lang="en-US" sz="3200" dirty="0">
              <a:solidFill>
                <a:schemeClr val="bg1"/>
              </a:solidFill>
              <a:latin typeface="+mj-lt"/>
              <a:ea typeface="+mn-ea"/>
              <a:cs typeface="Andale Mono"/>
            </a:endParaRPr>
          </a:p>
        </p:txBody>
      </p:sp>
      <p:sp>
        <p:nvSpPr>
          <p:cNvPr id="10" name="TextBox 16"/>
          <p:cNvSpPr txBox="1">
            <a:spLocks noChangeArrowheads="1"/>
          </p:cNvSpPr>
          <p:nvPr/>
        </p:nvSpPr>
        <p:spPr bwMode="auto">
          <a:xfrm>
            <a:off x="1708909" y="1423001"/>
            <a:ext cx="2468861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3200" dirty="0" smtClean="0">
                <a:solidFill>
                  <a:srgbClr val="D092A7"/>
                </a:solidFill>
              </a:rPr>
              <a:t>Silicon</a:t>
            </a:r>
            <a:endParaRPr lang="en-US" sz="3200" dirty="0">
              <a:solidFill>
                <a:srgbClr val="D092A7"/>
              </a:solidFill>
            </a:endParaRPr>
          </a:p>
        </p:txBody>
      </p:sp>
      <p:grpSp>
        <p:nvGrpSpPr>
          <p:cNvPr id="96" name="Group 95"/>
          <p:cNvGrpSpPr/>
          <p:nvPr/>
        </p:nvGrpSpPr>
        <p:grpSpPr>
          <a:xfrm>
            <a:off x="1708325" y="2003778"/>
            <a:ext cx="2469445" cy="3344333"/>
            <a:chOff x="1708325" y="2003778"/>
            <a:chExt cx="2469445" cy="3344333"/>
          </a:xfrm>
        </p:grpSpPr>
        <p:grpSp>
          <p:nvGrpSpPr>
            <p:cNvPr id="12" name="Group 11"/>
            <p:cNvGrpSpPr/>
            <p:nvPr/>
          </p:nvGrpSpPr>
          <p:grpSpPr>
            <a:xfrm>
              <a:off x="1708325" y="2495551"/>
              <a:ext cx="2469445" cy="2509336"/>
              <a:chOff x="2046111" y="2029179"/>
              <a:chExt cx="3668889" cy="3728154"/>
            </a:xfrm>
          </p:grpSpPr>
          <p:sp>
            <p:nvSpPr>
              <p:cNvPr id="11" name="Rectangle 10"/>
              <p:cNvSpPr/>
              <p:nvPr/>
            </p:nvSpPr>
            <p:spPr>
              <a:xfrm>
                <a:off x="2370667" y="2032000"/>
                <a:ext cx="860777" cy="254000"/>
              </a:xfrm>
              <a:prstGeom prst="rect">
                <a:avLst/>
              </a:prstGeom>
              <a:solidFill>
                <a:srgbClr val="E9ED2F"/>
              </a:solidFill>
              <a:ln w="254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3976511" y="2029179"/>
                <a:ext cx="860777" cy="254001"/>
              </a:xfrm>
              <a:prstGeom prst="rect">
                <a:avLst/>
              </a:prstGeom>
              <a:solidFill>
                <a:srgbClr val="E9ED2F"/>
              </a:solidFill>
              <a:ln w="254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2046111" y="2032001"/>
                <a:ext cx="3668889" cy="3725332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Rectangle 28"/>
              <p:cNvSpPr/>
              <p:nvPr/>
            </p:nvSpPr>
            <p:spPr>
              <a:xfrm>
                <a:off x="2046111" y="5503333"/>
                <a:ext cx="3668889" cy="254000"/>
              </a:xfrm>
              <a:prstGeom prst="rect">
                <a:avLst/>
              </a:prstGeom>
              <a:solidFill>
                <a:srgbClr val="79D2DA"/>
              </a:solidFill>
              <a:ln w="254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7" name="Straight Arrow Connector 16"/>
            <p:cNvCxnSpPr/>
            <p:nvPr/>
          </p:nvCxnSpPr>
          <p:spPr>
            <a:xfrm>
              <a:off x="2731383" y="2368394"/>
              <a:ext cx="0" cy="2979717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2455335" y="2003778"/>
              <a:ext cx="5594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MIP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grpSp>
          <p:nvGrpSpPr>
            <p:cNvPr id="39" name="Group 38"/>
            <p:cNvGrpSpPr/>
            <p:nvPr/>
          </p:nvGrpSpPr>
          <p:grpSpPr>
            <a:xfrm rot="20880000">
              <a:off x="2482833" y="2733726"/>
              <a:ext cx="147525" cy="354061"/>
              <a:chOff x="4787515" y="3471333"/>
              <a:chExt cx="192424" cy="461818"/>
            </a:xfrm>
          </p:grpSpPr>
          <p:sp>
            <p:nvSpPr>
              <p:cNvPr id="36" name="Oval 35"/>
              <p:cNvSpPr/>
              <p:nvPr/>
            </p:nvSpPr>
            <p:spPr>
              <a:xfrm>
                <a:off x="4787515" y="3740727"/>
                <a:ext cx="192424" cy="192424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8" name="Straight Arrow Connector 37"/>
              <p:cNvCxnSpPr>
                <a:stCxn id="36" idx="0"/>
              </p:cNvCxnSpPr>
              <p:nvPr/>
            </p:nvCxnSpPr>
            <p:spPr>
              <a:xfrm flipH="1" flipV="1">
                <a:off x="4872182" y="3471333"/>
                <a:ext cx="11545" cy="2693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stealth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9" name="Group 48"/>
            <p:cNvGrpSpPr/>
            <p:nvPr/>
          </p:nvGrpSpPr>
          <p:grpSpPr>
            <a:xfrm rot="1620000">
              <a:off x="2871606" y="3871322"/>
              <a:ext cx="147525" cy="354061"/>
              <a:chOff x="4787515" y="3471333"/>
              <a:chExt cx="192424" cy="461818"/>
            </a:xfrm>
          </p:grpSpPr>
          <p:sp>
            <p:nvSpPr>
              <p:cNvPr id="50" name="Oval 49"/>
              <p:cNvSpPr/>
              <p:nvPr/>
            </p:nvSpPr>
            <p:spPr>
              <a:xfrm>
                <a:off x="4787515" y="3740727"/>
                <a:ext cx="192424" cy="192424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51" name="Straight Arrow Connector 50"/>
              <p:cNvCxnSpPr>
                <a:stCxn id="50" idx="0"/>
              </p:cNvCxnSpPr>
              <p:nvPr/>
            </p:nvCxnSpPr>
            <p:spPr>
              <a:xfrm flipH="1" flipV="1">
                <a:off x="4872182" y="3471333"/>
                <a:ext cx="11545" cy="2693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stealth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2" name="Group 51"/>
            <p:cNvGrpSpPr/>
            <p:nvPr/>
          </p:nvGrpSpPr>
          <p:grpSpPr>
            <a:xfrm rot="21300000">
              <a:off x="2516696" y="3396591"/>
              <a:ext cx="147525" cy="354061"/>
              <a:chOff x="4787515" y="3471333"/>
              <a:chExt cx="192424" cy="461818"/>
            </a:xfrm>
          </p:grpSpPr>
          <p:sp>
            <p:nvSpPr>
              <p:cNvPr id="53" name="Oval 52"/>
              <p:cNvSpPr/>
              <p:nvPr/>
            </p:nvSpPr>
            <p:spPr>
              <a:xfrm>
                <a:off x="4787515" y="3740727"/>
                <a:ext cx="192424" cy="192424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54" name="Straight Arrow Connector 53"/>
              <p:cNvCxnSpPr>
                <a:stCxn id="53" idx="0"/>
              </p:cNvCxnSpPr>
              <p:nvPr/>
            </p:nvCxnSpPr>
            <p:spPr>
              <a:xfrm flipH="1" flipV="1">
                <a:off x="4872182" y="3471333"/>
                <a:ext cx="11545" cy="2693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stealth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5" name="Group 54"/>
            <p:cNvGrpSpPr/>
            <p:nvPr/>
          </p:nvGrpSpPr>
          <p:grpSpPr>
            <a:xfrm rot="480000">
              <a:off x="2823195" y="2677320"/>
              <a:ext cx="147525" cy="354061"/>
              <a:chOff x="4787515" y="3471333"/>
              <a:chExt cx="192424" cy="461818"/>
            </a:xfrm>
          </p:grpSpPr>
          <p:sp>
            <p:nvSpPr>
              <p:cNvPr id="56" name="Oval 55"/>
              <p:cNvSpPr/>
              <p:nvPr/>
            </p:nvSpPr>
            <p:spPr>
              <a:xfrm>
                <a:off x="4787515" y="3740727"/>
                <a:ext cx="192424" cy="192424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57" name="Straight Arrow Connector 56"/>
              <p:cNvCxnSpPr>
                <a:stCxn id="56" idx="0"/>
              </p:cNvCxnSpPr>
              <p:nvPr/>
            </p:nvCxnSpPr>
            <p:spPr>
              <a:xfrm flipH="1" flipV="1">
                <a:off x="4872182" y="3471333"/>
                <a:ext cx="11545" cy="2693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stealth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8" name="Group 57"/>
            <p:cNvGrpSpPr/>
            <p:nvPr/>
          </p:nvGrpSpPr>
          <p:grpSpPr>
            <a:xfrm rot="1200000">
              <a:off x="3070864" y="2802913"/>
              <a:ext cx="147525" cy="354061"/>
              <a:chOff x="4787515" y="3471333"/>
              <a:chExt cx="192424" cy="461818"/>
            </a:xfrm>
          </p:grpSpPr>
          <p:sp>
            <p:nvSpPr>
              <p:cNvPr id="59" name="Oval 58"/>
              <p:cNvSpPr/>
              <p:nvPr/>
            </p:nvSpPr>
            <p:spPr>
              <a:xfrm>
                <a:off x="4787515" y="3740727"/>
                <a:ext cx="192424" cy="192424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60" name="Straight Arrow Connector 59"/>
              <p:cNvCxnSpPr>
                <a:stCxn id="59" idx="0"/>
              </p:cNvCxnSpPr>
              <p:nvPr/>
            </p:nvCxnSpPr>
            <p:spPr>
              <a:xfrm flipH="1" flipV="1">
                <a:off x="4872182" y="3471333"/>
                <a:ext cx="11545" cy="2693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stealth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1" name="Group 60"/>
            <p:cNvGrpSpPr/>
            <p:nvPr/>
          </p:nvGrpSpPr>
          <p:grpSpPr>
            <a:xfrm rot="20400000">
              <a:off x="2371834" y="3022223"/>
              <a:ext cx="147525" cy="354061"/>
              <a:chOff x="4787515" y="3471333"/>
              <a:chExt cx="192424" cy="461818"/>
            </a:xfrm>
          </p:grpSpPr>
          <p:sp>
            <p:nvSpPr>
              <p:cNvPr id="62" name="Oval 61"/>
              <p:cNvSpPr/>
              <p:nvPr/>
            </p:nvSpPr>
            <p:spPr>
              <a:xfrm>
                <a:off x="4787515" y="3740727"/>
                <a:ext cx="192424" cy="192424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63" name="Straight Arrow Connector 62"/>
              <p:cNvCxnSpPr>
                <a:stCxn id="62" idx="0"/>
              </p:cNvCxnSpPr>
              <p:nvPr/>
            </p:nvCxnSpPr>
            <p:spPr>
              <a:xfrm flipH="1" flipV="1">
                <a:off x="4872182" y="3471333"/>
                <a:ext cx="11545" cy="2693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stealth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4" name="Group 63"/>
            <p:cNvGrpSpPr/>
            <p:nvPr/>
          </p:nvGrpSpPr>
          <p:grpSpPr>
            <a:xfrm rot="360000">
              <a:off x="2817376" y="3146852"/>
              <a:ext cx="147525" cy="354061"/>
              <a:chOff x="4787515" y="3471333"/>
              <a:chExt cx="192424" cy="461818"/>
            </a:xfrm>
          </p:grpSpPr>
          <p:sp>
            <p:nvSpPr>
              <p:cNvPr id="65" name="Oval 64"/>
              <p:cNvSpPr/>
              <p:nvPr/>
            </p:nvSpPr>
            <p:spPr>
              <a:xfrm>
                <a:off x="4787515" y="3740727"/>
                <a:ext cx="192424" cy="192424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66" name="Straight Arrow Connector 65"/>
              <p:cNvCxnSpPr>
                <a:stCxn id="65" idx="0"/>
              </p:cNvCxnSpPr>
              <p:nvPr/>
            </p:nvCxnSpPr>
            <p:spPr>
              <a:xfrm flipH="1" flipV="1">
                <a:off x="4872182" y="3471333"/>
                <a:ext cx="11545" cy="2693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stealth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7" name="Group 66"/>
            <p:cNvGrpSpPr/>
            <p:nvPr/>
          </p:nvGrpSpPr>
          <p:grpSpPr>
            <a:xfrm rot="12000000">
              <a:off x="2263342" y="4330653"/>
              <a:ext cx="147525" cy="354061"/>
              <a:chOff x="4787515" y="3471333"/>
              <a:chExt cx="192424" cy="461818"/>
            </a:xfrm>
          </p:grpSpPr>
          <p:sp>
            <p:nvSpPr>
              <p:cNvPr id="68" name="Oval 67"/>
              <p:cNvSpPr/>
              <p:nvPr/>
            </p:nvSpPr>
            <p:spPr>
              <a:xfrm>
                <a:off x="4787515" y="3740727"/>
                <a:ext cx="192424" cy="192424"/>
              </a:xfrm>
              <a:prstGeom prst="ellipse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69" name="Straight Arrow Connector 68"/>
              <p:cNvCxnSpPr>
                <a:stCxn id="68" idx="0"/>
              </p:cNvCxnSpPr>
              <p:nvPr/>
            </p:nvCxnSpPr>
            <p:spPr>
              <a:xfrm flipH="1" flipV="1">
                <a:off x="4872182" y="3471333"/>
                <a:ext cx="11545" cy="2693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stealth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0" name="Group 69"/>
            <p:cNvGrpSpPr/>
            <p:nvPr/>
          </p:nvGrpSpPr>
          <p:grpSpPr>
            <a:xfrm rot="12420000">
              <a:off x="2488967" y="4425648"/>
              <a:ext cx="147525" cy="354061"/>
              <a:chOff x="4787515" y="3471333"/>
              <a:chExt cx="192424" cy="461818"/>
            </a:xfrm>
          </p:grpSpPr>
          <p:sp>
            <p:nvSpPr>
              <p:cNvPr id="71" name="Oval 70"/>
              <p:cNvSpPr/>
              <p:nvPr/>
            </p:nvSpPr>
            <p:spPr>
              <a:xfrm>
                <a:off x="4787515" y="3740727"/>
                <a:ext cx="192424" cy="192424"/>
              </a:xfrm>
              <a:prstGeom prst="ellipse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2" name="Straight Arrow Connector 71"/>
              <p:cNvCxnSpPr>
                <a:stCxn id="71" idx="0"/>
              </p:cNvCxnSpPr>
              <p:nvPr/>
            </p:nvCxnSpPr>
            <p:spPr>
              <a:xfrm flipH="1" flipV="1">
                <a:off x="4872182" y="3471333"/>
                <a:ext cx="11545" cy="2693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stealth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3" name="Group 72"/>
            <p:cNvGrpSpPr/>
            <p:nvPr/>
          </p:nvGrpSpPr>
          <p:grpSpPr>
            <a:xfrm rot="9600000">
              <a:off x="2835881" y="4395820"/>
              <a:ext cx="147525" cy="354061"/>
              <a:chOff x="4787515" y="3471333"/>
              <a:chExt cx="192424" cy="461818"/>
            </a:xfrm>
          </p:grpSpPr>
          <p:sp>
            <p:nvSpPr>
              <p:cNvPr id="74" name="Oval 73"/>
              <p:cNvSpPr/>
              <p:nvPr/>
            </p:nvSpPr>
            <p:spPr>
              <a:xfrm>
                <a:off x="4787515" y="3740727"/>
                <a:ext cx="192424" cy="192424"/>
              </a:xfrm>
              <a:prstGeom prst="ellipse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5" name="Straight Arrow Connector 74"/>
              <p:cNvCxnSpPr>
                <a:stCxn id="74" idx="0"/>
              </p:cNvCxnSpPr>
              <p:nvPr/>
            </p:nvCxnSpPr>
            <p:spPr>
              <a:xfrm flipH="1" flipV="1">
                <a:off x="4872182" y="3471333"/>
                <a:ext cx="11545" cy="2693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stealth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6" name="Group 75"/>
            <p:cNvGrpSpPr/>
            <p:nvPr/>
          </p:nvGrpSpPr>
          <p:grpSpPr>
            <a:xfrm rot="12000000">
              <a:off x="2507673" y="4012652"/>
              <a:ext cx="147525" cy="354062"/>
              <a:chOff x="4825251" y="3457597"/>
              <a:chExt cx="192424" cy="461819"/>
            </a:xfrm>
          </p:grpSpPr>
          <p:sp>
            <p:nvSpPr>
              <p:cNvPr id="77" name="Oval 76"/>
              <p:cNvSpPr/>
              <p:nvPr/>
            </p:nvSpPr>
            <p:spPr>
              <a:xfrm>
                <a:off x="4825251" y="3726993"/>
                <a:ext cx="192424" cy="192423"/>
              </a:xfrm>
              <a:prstGeom prst="ellipse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8" name="Straight Arrow Connector 77"/>
              <p:cNvCxnSpPr>
                <a:stCxn id="77" idx="0"/>
              </p:cNvCxnSpPr>
              <p:nvPr/>
            </p:nvCxnSpPr>
            <p:spPr>
              <a:xfrm flipH="1" flipV="1">
                <a:off x="4909918" y="3457597"/>
                <a:ext cx="11545" cy="2693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stealth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2" name="Group 81"/>
            <p:cNvGrpSpPr/>
            <p:nvPr/>
          </p:nvGrpSpPr>
          <p:grpSpPr>
            <a:xfrm rot="9600000">
              <a:off x="3000225" y="4254128"/>
              <a:ext cx="147525" cy="354061"/>
              <a:chOff x="4787515" y="3471333"/>
              <a:chExt cx="192424" cy="461818"/>
            </a:xfrm>
          </p:grpSpPr>
          <p:sp>
            <p:nvSpPr>
              <p:cNvPr id="83" name="Oval 82"/>
              <p:cNvSpPr/>
              <p:nvPr/>
            </p:nvSpPr>
            <p:spPr>
              <a:xfrm>
                <a:off x="4787515" y="3740727"/>
                <a:ext cx="192424" cy="192424"/>
              </a:xfrm>
              <a:prstGeom prst="ellipse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84" name="Straight Arrow Connector 83"/>
              <p:cNvCxnSpPr>
                <a:stCxn id="83" idx="0"/>
              </p:cNvCxnSpPr>
              <p:nvPr/>
            </p:nvCxnSpPr>
            <p:spPr>
              <a:xfrm flipH="1" flipV="1">
                <a:off x="4872182" y="3471333"/>
                <a:ext cx="11545" cy="2693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stealth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5" name="Group 84"/>
            <p:cNvGrpSpPr/>
            <p:nvPr/>
          </p:nvGrpSpPr>
          <p:grpSpPr>
            <a:xfrm rot="10080000">
              <a:off x="2810324" y="3548675"/>
              <a:ext cx="147525" cy="354061"/>
              <a:chOff x="4787515" y="3471333"/>
              <a:chExt cx="192424" cy="461818"/>
            </a:xfrm>
          </p:grpSpPr>
          <p:sp>
            <p:nvSpPr>
              <p:cNvPr id="86" name="Oval 85"/>
              <p:cNvSpPr/>
              <p:nvPr/>
            </p:nvSpPr>
            <p:spPr>
              <a:xfrm>
                <a:off x="4787515" y="3740727"/>
                <a:ext cx="192424" cy="192424"/>
              </a:xfrm>
              <a:prstGeom prst="ellipse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87" name="Straight Arrow Connector 86"/>
              <p:cNvCxnSpPr>
                <a:stCxn id="86" idx="0"/>
              </p:cNvCxnSpPr>
              <p:nvPr/>
            </p:nvCxnSpPr>
            <p:spPr>
              <a:xfrm flipH="1" flipV="1">
                <a:off x="4872182" y="3471333"/>
                <a:ext cx="11545" cy="2693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stealth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8" name="Group 87"/>
            <p:cNvGrpSpPr/>
            <p:nvPr/>
          </p:nvGrpSpPr>
          <p:grpSpPr>
            <a:xfrm rot="11280000">
              <a:off x="2353764" y="3897611"/>
              <a:ext cx="147525" cy="354061"/>
              <a:chOff x="4787515" y="3471333"/>
              <a:chExt cx="192424" cy="461818"/>
            </a:xfrm>
          </p:grpSpPr>
          <p:sp>
            <p:nvSpPr>
              <p:cNvPr id="89" name="Oval 88"/>
              <p:cNvSpPr/>
              <p:nvPr/>
            </p:nvSpPr>
            <p:spPr>
              <a:xfrm>
                <a:off x="4787515" y="3740727"/>
                <a:ext cx="192424" cy="192424"/>
              </a:xfrm>
              <a:prstGeom prst="ellipse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90" name="Straight Arrow Connector 89"/>
              <p:cNvCxnSpPr>
                <a:stCxn id="89" idx="0"/>
              </p:cNvCxnSpPr>
              <p:nvPr/>
            </p:nvCxnSpPr>
            <p:spPr>
              <a:xfrm flipH="1" flipV="1">
                <a:off x="4872182" y="3471333"/>
                <a:ext cx="11545" cy="2693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stealth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1" name="TextBox 90"/>
            <p:cNvSpPr txBox="1"/>
            <p:nvPr/>
          </p:nvSpPr>
          <p:spPr>
            <a:xfrm>
              <a:off x="3177101" y="2875872"/>
              <a:ext cx="1638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h</a:t>
              </a:r>
              <a:endParaRPr lang="en-US" dirty="0"/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3096671" y="4109599"/>
              <a:ext cx="1638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e</a:t>
              </a:r>
              <a:endParaRPr lang="en-US" dirty="0"/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2059684" y="2118521"/>
              <a:ext cx="4495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p</a:t>
              </a:r>
              <a:r>
                <a:rPr lang="en-US" baseline="30000" dirty="0" smtClean="0"/>
                <a:t>+</a:t>
              </a:r>
              <a:endParaRPr lang="en-US" baseline="30000" dirty="0"/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3146948" y="2118521"/>
              <a:ext cx="4495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p</a:t>
              </a:r>
              <a:r>
                <a:rPr lang="en-US" baseline="30000" dirty="0" smtClean="0"/>
                <a:t>+</a:t>
              </a:r>
              <a:endParaRPr lang="en-US" baseline="30000" dirty="0"/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3142853" y="4937742"/>
              <a:ext cx="4495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n</a:t>
              </a:r>
              <a:r>
                <a:rPr lang="en-US" baseline="30000" dirty="0" smtClean="0"/>
                <a:t>+</a:t>
              </a:r>
              <a:endParaRPr lang="en-US" baseline="30000" dirty="0"/>
            </a:p>
          </p:txBody>
        </p:sp>
      </p:grpSp>
      <p:grpSp>
        <p:nvGrpSpPr>
          <p:cNvPr id="98" name="Group 97"/>
          <p:cNvGrpSpPr/>
          <p:nvPr/>
        </p:nvGrpSpPr>
        <p:grpSpPr>
          <a:xfrm>
            <a:off x="5661377" y="2495551"/>
            <a:ext cx="2469445" cy="2509336"/>
            <a:chOff x="2046111" y="2029179"/>
            <a:chExt cx="3668889" cy="3728154"/>
          </a:xfrm>
        </p:grpSpPr>
        <p:sp>
          <p:nvSpPr>
            <p:cNvPr id="148" name="Rectangle 147"/>
            <p:cNvSpPr/>
            <p:nvPr/>
          </p:nvSpPr>
          <p:spPr>
            <a:xfrm>
              <a:off x="2370667" y="2032000"/>
              <a:ext cx="860777" cy="254000"/>
            </a:xfrm>
            <a:prstGeom prst="rect">
              <a:avLst/>
            </a:prstGeom>
            <a:solidFill>
              <a:schemeClr val="accent1"/>
            </a:solidFill>
            <a:ln w="254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Rectangle 148"/>
            <p:cNvSpPr/>
            <p:nvPr/>
          </p:nvSpPr>
          <p:spPr>
            <a:xfrm>
              <a:off x="3976511" y="2029179"/>
              <a:ext cx="860777" cy="254001"/>
            </a:xfrm>
            <a:prstGeom prst="rect">
              <a:avLst/>
            </a:prstGeom>
            <a:solidFill>
              <a:srgbClr val="A5B592"/>
            </a:solidFill>
            <a:ln w="254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Rectangle 149"/>
            <p:cNvSpPr/>
            <p:nvPr/>
          </p:nvSpPr>
          <p:spPr>
            <a:xfrm>
              <a:off x="2046111" y="2032001"/>
              <a:ext cx="3668889" cy="3725332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" name="Rectangle 150"/>
            <p:cNvSpPr/>
            <p:nvPr/>
          </p:nvSpPr>
          <p:spPr>
            <a:xfrm>
              <a:off x="2046111" y="5503333"/>
              <a:ext cx="3668889" cy="254000"/>
            </a:xfrm>
            <a:prstGeom prst="rect">
              <a:avLst/>
            </a:prstGeom>
            <a:solidFill>
              <a:srgbClr val="A5B592"/>
            </a:solidFill>
            <a:ln w="254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99" name="Straight Arrow Connector 98"/>
          <p:cNvCxnSpPr/>
          <p:nvPr/>
        </p:nvCxnSpPr>
        <p:spPr>
          <a:xfrm>
            <a:off x="6684435" y="2368394"/>
            <a:ext cx="0" cy="2979717"/>
          </a:xfrm>
          <a:prstGeom prst="straightConnector1">
            <a:avLst/>
          </a:prstGeom>
          <a:ln w="38100">
            <a:solidFill>
              <a:srgbClr val="FF0000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6408387" y="2003778"/>
            <a:ext cx="5594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MIP</a:t>
            </a:r>
            <a:endParaRPr lang="en-US" dirty="0">
              <a:solidFill>
                <a:srgbClr val="FF0000"/>
              </a:solidFill>
            </a:endParaRPr>
          </a:p>
        </p:txBody>
      </p:sp>
      <p:grpSp>
        <p:nvGrpSpPr>
          <p:cNvPr id="101" name="Group 100"/>
          <p:cNvGrpSpPr/>
          <p:nvPr/>
        </p:nvGrpSpPr>
        <p:grpSpPr>
          <a:xfrm rot="20880000">
            <a:off x="6435885" y="2733726"/>
            <a:ext cx="147525" cy="354061"/>
            <a:chOff x="4787515" y="3471333"/>
            <a:chExt cx="192424" cy="461818"/>
          </a:xfrm>
        </p:grpSpPr>
        <p:sp>
          <p:nvSpPr>
            <p:cNvPr id="146" name="Oval 145"/>
            <p:cNvSpPr/>
            <p:nvPr/>
          </p:nvSpPr>
          <p:spPr>
            <a:xfrm>
              <a:off x="4787515" y="3740727"/>
              <a:ext cx="192424" cy="192424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7" name="Straight Arrow Connector 146"/>
            <p:cNvCxnSpPr>
              <a:stCxn id="146" idx="0"/>
            </p:cNvCxnSpPr>
            <p:nvPr/>
          </p:nvCxnSpPr>
          <p:spPr>
            <a:xfrm flipH="1" flipV="1">
              <a:off x="4872182" y="3471333"/>
              <a:ext cx="11545" cy="269394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5" name="Group 104"/>
          <p:cNvGrpSpPr/>
          <p:nvPr/>
        </p:nvGrpSpPr>
        <p:grpSpPr>
          <a:xfrm rot="1200000">
            <a:off x="7023916" y="2802913"/>
            <a:ext cx="147525" cy="354061"/>
            <a:chOff x="4787515" y="3471333"/>
            <a:chExt cx="192424" cy="461818"/>
          </a:xfrm>
        </p:grpSpPr>
        <p:sp>
          <p:nvSpPr>
            <p:cNvPr id="138" name="Oval 137"/>
            <p:cNvSpPr/>
            <p:nvPr/>
          </p:nvSpPr>
          <p:spPr>
            <a:xfrm>
              <a:off x="4787515" y="3740727"/>
              <a:ext cx="192424" cy="192424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9" name="Straight Arrow Connector 138"/>
            <p:cNvCxnSpPr>
              <a:stCxn id="138" idx="0"/>
            </p:cNvCxnSpPr>
            <p:nvPr/>
          </p:nvCxnSpPr>
          <p:spPr>
            <a:xfrm flipH="1" flipV="1">
              <a:off x="4872182" y="3471333"/>
              <a:ext cx="11545" cy="269394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7" name="Group 106"/>
          <p:cNvGrpSpPr/>
          <p:nvPr/>
        </p:nvGrpSpPr>
        <p:grpSpPr>
          <a:xfrm rot="360000">
            <a:off x="6770428" y="3146852"/>
            <a:ext cx="147525" cy="354061"/>
            <a:chOff x="4787515" y="3471333"/>
            <a:chExt cx="192424" cy="461818"/>
          </a:xfrm>
        </p:grpSpPr>
        <p:sp>
          <p:nvSpPr>
            <p:cNvPr id="134" name="Oval 133"/>
            <p:cNvSpPr/>
            <p:nvPr/>
          </p:nvSpPr>
          <p:spPr>
            <a:xfrm>
              <a:off x="4787515" y="3740727"/>
              <a:ext cx="192424" cy="192424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5" name="Straight Arrow Connector 134"/>
            <p:cNvCxnSpPr>
              <a:stCxn id="134" idx="0"/>
            </p:cNvCxnSpPr>
            <p:nvPr/>
          </p:nvCxnSpPr>
          <p:spPr>
            <a:xfrm flipH="1" flipV="1">
              <a:off x="4872182" y="3471333"/>
              <a:ext cx="11545" cy="269394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0" name="Group 109"/>
          <p:cNvGrpSpPr/>
          <p:nvPr/>
        </p:nvGrpSpPr>
        <p:grpSpPr>
          <a:xfrm rot="9600000">
            <a:off x="6788933" y="4395820"/>
            <a:ext cx="147525" cy="354061"/>
            <a:chOff x="4787515" y="3471333"/>
            <a:chExt cx="192424" cy="461818"/>
          </a:xfrm>
        </p:grpSpPr>
        <p:sp>
          <p:nvSpPr>
            <p:cNvPr id="128" name="Oval 127"/>
            <p:cNvSpPr/>
            <p:nvPr/>
          </p:nvSpPr>
          <p:spPr>
            <a:xfrm>
              <a:off x="4787515" y="3740727"/>
              <a:ext cx="192424" cy="192424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9" name="Straight Arrow Connector 128"/>
            <p:cNvCxnSpPr>
              <a:stCxn id="128" idx="0"/>
            </p:cNvCxnSpPr>
            <p:nvPr/>
          </p:nvCxnSpPr>
          <p:spPr>
            <a:xfrm flipH="1" flipV="1">
              <a:off x="4872182" y="3471333"/>
              <a:ext cx="11545" cy="269394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1" name="Group 110"/>
          <p:cNvGrpSpPr/>
          <p:nvPr/>
        </p:nvGrpSpPr>
        <p:grpSpPr>
          <a:xfrm rot="12000000">
            <a:off x="6460725" y="4012652"/>
            <a:ext cx="147525" cy="354062"/>
            <a:chOff x="4825251" y="3457597"/>
            <a:chExt cx="192424" cy="461819"/>
          </a:xfrm>
        </p:grpSpPr>
        <p:sp>
          <p:nvSpPr>
            <p:cNvPr id="126" name="Oval 125"/>
            <p:cNvSpPr/>
            <p:nvPr/>
          </p:nvSpPr>
          <p:spPr>
            <a:xfrm>
              <a:off x="4825251" y="3726993"/>
              <a:ext cx="192424" cy="192423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7" name="Straight Arrow Connector 126"/>
            <p:cNvCxnSpPr>
              <a:stCxn id="126" idx="0"/>
            </p:cNvCxnSpPr>
            <p:nvPr/>
          </p:nvCxnSpPr>
          <p:spPr>
            <a:xfrm flipH="1" flipV="1">
              <a:off x="4909918" y="3457597"/>
              <a:ext cx="11545" cy="269394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2" name="Group 111"/>
          <p:cNvGrpSpPr/>
          <p:nvPr/>
        </p:nvGrpSpPr>
        <p:grpSpPr>
          <a:xfrm rot="9600000">
            <a:off x="6953277" y="4254128"/>
            <a:ext cx="147525" cy="354061"/>
            <a:chOff x="4787515" y="3471333"/>
            <a:chExt cx="192424" cy="461818"/>
          </a:xfrm>
        </p:grpSpPr>
        <p:sp>
          <p:nvSpPr>
            <p:cNvPr id="124" name="Oval 123"/>
            <p:cNvSpPr/>
            <p:nvPr/>
          </p:nvSpPr>
          <p:spPr>
            <a:xfrm>
              <a:off x="4787515" y="3740727"/>
              <a:ext cx="192424" cy="192424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5" name="Straight Arrow Connector 124"/>
            <p:cNvCxnSpPr>
              <a:stCxn id="124" idx="0"/>
            </p:cNvCxnSpPr>
            <p:nvPr/>
          </p:nvCxnSpPr>
          <p:spPr>
            <a:xfrm flipH="1" flipV="1">
              <a:off x="4872182" y="3471333"/>
              <a:ext cx="11545" cy="269394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5" name="TextBox 114"/>
          <p:cNvSpPr txBox="1"/>
          <p:nvPr/>
        </p:nvSpPr>
        <p:spPr>
          <a:xfrm>
            <a:off x="7130153" y="2875872"/>
            <a:ext cx="1638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</a:t>
            </a:r>
            <a:endParaRPr lang="en-US" dirty="0"/>
          </a:p>
        </p:txBody>
      </p:sp>
      <p:sp>
        <p:nvSpPr>
          <p:cNvPr id="116" name="TextBox 115"/>
          <p:cNvSpPr txBox="1"/>
          <p:nvPr/>
        </p:nvSpPr>
        <p:spPr>
          <a:xfrm>
            <a:off x="7049723" y="4109599"/>
            <a:ext cx="1638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</a:t>
            </a:r>
            <a:endParaRPr lang="en-US" dirty="0"/>
          </a:p>
        </p:txBody>
      </p:sp>
      <p:sp>
        <p:nvSpPr>
          <p:cNvPr id="152" name="TextBox 16"/>
          <p:cNvSpPr txBox="1">
            <a:spLocks noChangeArrowheads="1"/>
          </p:cNvSpPr>
          <p:nvPr/>
        </p:nvSpPr>
        <p:spPr bwMode="auto">
          <a:xfrm>
            <a:off x="5662746" y="1423001"/>
            <a:ext cx="2468861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3200" dirty="0" smtClean="0">
                <a:solidFill>
                  <a:srgbClr val="D092A7"/>
                </a:solidFill>
              </a:rPr>
              <a:t>Diamond</a:t>
            </a:r>
            <a:endParaRPr lang="en-US" sz="3200" dirty="0">
              <a:solidFill>
                <a:srgbClr val="D092A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2369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University of Manchester new logo 300 x 300 (1)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991" y="117620"/>
            <a:ext cx="2307218" cy="2307218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AA939-B055-1C4F-86C8-4746DA8B00DB}" type="slidenum">
              <a:rPr lang="en-US" smtClean="0"/>
              <a:t>5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801938" y="-257175"/>
            <a:ext cx="6797675" cy="1008063"/>
          </a:xfrm>
          <a:prstGeom prst="rect">
            <a:avLst/>
          </a:prstGeom>
          <a:solidFill>
            <a:srgbClr val="DD90A5">
              <a:alpha val="89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 rot="16200000">
            <a:off x="-4682332" y="2704306"/>
            <a:ext cx="9728201" cy="1008063"/>
          </a:xfrm>
          <a:prstGeom prst="rect">
            <a:avLst/>
          </a:prstGeom>
          <a:solidFill>
            <a:srgbClr val="DD90A5">
              <a:alpha val="89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-212725" y="0"/>
            <a:ext cx="2738438" cy="2495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8" name="Picture 7" descr="University of Manchester new logo 300 x 300 (1)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991" y="117620"/>
            <a:ext cx="2307218" cy="230721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801938" y="117475"/>
            <a:ext cx="8180387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latin typeface="+mn-lt"/>
                <a:ea typeface="+mn-ea"/>
                <a:cs typeface="+mn-cs"/>
              </a:rPr>
              <a:t>			</a:t>
            </a:r>
            <a:r>
              <a:rPr lang="en-US" sz="3200" dirty="0" smtClean="0">
                <a:solidFill>
                  <a:schemeClr val="bg1"/>
                </a:solidFill>
              </a:rPr>
              <a:t>Charge Collection</a:t>
            </a:r>
            <a:endParaRPr lang="en-US" sz="3200" dirty="0">
              <a:solidFill>
                <a:schemeClr val="bg1"/>
              </a:solidFill>
              <a:latin typeface="+mj-lt"/>
              <a:ea typeface="+mn-ea"/>
              <a:cs typeface="Andale Mono"/>
            </a:endParaRPr>
          </a:p>
        </p:txBody>
      </p:sp>
      <p:sp>
        <p:nvSpPr>
          <p:cNvPr id="10" name="TextBox 16"/>
          <p:cNvSpPr txBox="1">
            <a:spLocks noChangeArrowheads="1"/>
          </p:cNvSpPr>
          <p:nvPr/>
        </p:nvSpPr>
        <p:spPr bwMode="auto">
          <a:xfrm>
            <a:off x="3107242" y="1419002"/>
            <a:ext cx="3464670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3200" dirty="0" smtClean="0">
                <a:solidFill>
                  <a:srgbClr val="D092A7"/>
                </a:solidFill>
              </a:rPr>
              <a:t>Radiation Damage</a:t>
            </a:r>
            <a:endParaRPr lang="en-US" sz="3200" dirty="0">
              <a:solidFill>
                <a:srgbClr val="D092A7"/>
              </a:solidFill>
            </a:endParaRPr>
          </a:p>
        </p:txBody>
      </p:sp>
      <p:grpSp>
        <p:nvGrpSpPr>
          <p:cNvPr id="96" name="Group 95"/>
          <p:cNvGrpSpPr/>
          <p:nvPr/>
        </p:nvGrpSpPr>
        <p:grpSpPr>
          <a:xfrm>
            <a:off x="3455908" y="1999779"/>
            <a:ext cx="2469445" cy="3344333"/>
            <a:chOff x="1708325" y="2003778"/>
            <a:chExt cx="2469445" cy="3344333"/>
          </a:xfrm>
        </p:grpSpPr>
        <p:grpSp>
          <p:nvGrpSpPr>
            <p:cNvPr id="12" name="Group 11"/>
            <p:cNvGrpSpPr/>
            <p:nvPr/>
          </p:nvGrpSpPr>
          <p:grpSpPr>
            <a:xfrm>
              <a:off x="1708325" y="2495551"/>
              <a:ext cx="2469445" cy="2509336"/>
              <a:chOff x="2046111" y="2029179"/>
              <a:chExt cx="3668889" cy="3728154"/>
            </a:xfrm>
          </p:grpSpPr>
          <p:sp>
            <p:nvSpPr>
              <p:cNvPr id="11" name="Rectangle 10"/>
              <p:cNvSpPr/>
              <p:nvPr/>
            </p:nvSpPr>
            <p:spPr>
              <a:xfrm>
                <a:off x="2370667" y="2032000"/>
                <a:ext cx="860777" cy="2540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3976511" y="2029179"/>
                <a:ext cx="860777" cy="254001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2046111" y="2032001"/>
                <a:ext cx="3668889" cy="3725332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Rectangle 28"/>
              <p:cNvSpPr/>
              <p:nvPr/>
            </p:nvSpPr>
            <p:spPr>
              <a:xfrm>
                <a:off x="2046111" y="5503333"/>
                <a:ext cx="3668889" cy="254000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7" name="Straight Arrow Connector 16"/>
            <p:cNvCxnSpPr/>
            <p:nvPr/>
          </p:nvCxnSpPr>
          <p:spPr>
            <a:xfrm>
              <a:off x="2731383" y="2368394"/>
              <a:ext cx="0" cy="2979717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2455335" y="2003778"/>
              <a:ext cx="5594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MIP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grpSp>
          <p:nvGrpSpPr>
            <p:cNvPr id="49" name="Group 48"/>
            <p:cNvGrpSpPr/>
            <p:nvPr/>
          </p:nvGrpSpPr>
          <p:grpSpPr>
            <a:xfrm rot="1620000">
              <a:off x="2871606" y="3871322"/>
              <a:ext cx="147525" cy="354061"/>
              <a:chOff x="4787515" y="3471333"/>
              <a:chExt cx="192424" cy="461818"/>
            </a:xfrm>
          </p:grpSpPr>
          <p:sp>
            <p:nvSpPr>
              <p:cNvPr id="50" name="Oval 49"/>
              <p:cNvSpPr/>
              <p:nvPr/>
            </p:nvSpPr>
            <p:spPr>
              <a:xfrm>
                <a:off x="4787515" y="3740727"/>
                <a:ext cx="192424" cy="192424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51" name="Straight Arrow Connector 50"/>
              <p:cNvCxnSpPr>
                <a:stCxn id="50" idx="0"/>
              </p:cNvCxnSpPr>
              <p:nvPr/>
            </p:nvCxnSpPr>
            <p:spPr>
              <a:xfrm flipH="1" flipV="1">
                <a:off x="4872182" y="3471333"/>
                <a:ext cx="11545" cy="2693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stealth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2" name="Group 51"/>
            <p:cNvGrpSpPr/>
            <p:nvPr/>
          </p:nvGrpSpPr>
          <p:grpSpPr>
            <a:xfrm rot="21300000">
              <a:off x="2516696" y="3396591"/>
              <a:ext cx="147525" cy="354061"/>
              <a:chOff x="4787515" y="3471333"/>
              <a:chExt cx="192424" cy="461818"/>
            </a:xfrm>
          </p:grpSpPr>
          <p:sp>
            <p:nvSpPr>
              <p:cNvPr id="53" name="Oval 52"/>
              <p:cNvSpPr/>
              <p:nvPr/>
            </p:nvSpPr>
            <p:spPr>
              <a:xfrm>
                <a:off x="4787515" y="3740727"/>
                <a:ext cx="192424" cy="192424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54" name="Straight Arrow Connector 53"/>
              <p:cNvCxnSpPr>
                <a:stCxn id="53" idx="0"/>
              </p:cNvCxnSpPr>
              <p:nvPr/>
            </p:nvCxnSpPr>
            <p:spPr>
              <a:xfrm flipH="1" flipV="1">
                <a:off x="4872182" y="3471333"/>
                <a:ext cx="11545" cy="2693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stealth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5" name="Group 54"/>
            <p:cNvGrpSpPr/>
            <p:nvPr/>
          </p:nvGrpSpPr>
          <p:grpSpPr>
            <a:xfrm rot="480000">
              <a:off x="2823195" y="2677320"/>
              <a:ext cx="147525" cy="354061"/>
              <a:chOff x="4787515" y="3471333"/>
              <a:chExt cx="192424" cy="461818"/>
            </a:xfrm>
          </p:grpSpPr>
          <p:sp>
            <p:nvSpPr>
              <p:cNvPr id="56" name="Oval 55"/>
              <p:cNvSpPr/>
              <p:nvPr/>
            </p:nvSpPr>
            <p:spPr>
              <a:xfrm>
                <a:off x="4787515" y="3740727"/>
                <a:ext cx="192424" cy="192424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57" name="Straight Arrow Connector 56"/>
              <p:cNvCxnSpPr>
                <a:stCxn id="56" idx="0"/>
              </p:cNvCxnSpPr>
              <p:nvPr/>
            </p:nvCxnSpPr>
            <p:spPr>
              <a:xfrm flipH="1" flipV="1">
                <a:off x="4872182" y="3471333"/>
                <a:ext cx="11545" cy="2693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stealth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8" name="Group 57"/>
            <p:cNvGrpSpPr/>
            <p:nvPr/>
          </p:nvGrpSpPr>
          <p:grpSpPr>
            <a:xfrm rot="1200000">
              <a:off x="3420886" y="3079156"/>
              <a:ext cx="147525" cy="354062"/>
              <a:chOff x="5339768" y="3653768"/>
              <a:chExt cx="192424" cy="461819"/>
            </a:xfrm>
          </p:grpSpPr>
          <p:sp>
            <p:nvSpPr>
              <p:cNvPr id="59" name="Oval 58"/>
              <p:cNvSpPr/>
              <p:nvPr/>
            </p:nvSpPr>
            <p:spPr>
              <a:xfrm>
                <a:off x="5339768" y="3923163"/>
                <a:ext cx="192424" cy="192424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60" name="Straight Arrow Connector 59"/>
              <p:cNvCxnSpPr>
                <a:stCxn id="59" idx="0"/>
              </p:cNvCxnSpPr>
              <p:nvPr/>
            </p:nvCxnSpPr>
            <p:spPr>
              <a:xfrm flipH="1" flipV="1">
                <a:off x="5424436" y="3653768"/>
                <a:ext cx="11545" cy="2693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stealth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1" name="Group 60"/>
            <p:cNvGrpSpPr/>
            <p:nvPr/>
          </p:nvGrpSpPr>
          <p:grpSpPr>
            <a:xfrm rot="20400000">
              <a:off x="2229515" y="3028647"/>
              <a:ext cx="147525" cy="354061"/>
              <a:chOff x="4610211" y="3415723"/>
              <a:chExt cx="192424" cy="461819"/>
            </a:xfrm>
          </p:grpSpPr>
          <p:sp>
            <p:nvSpPr>
              <p:cNvPr id="62" name="Oval 61"/>
              <p:cNvSpPr/>
              <p:nvPr/>
            </p:nvSpPr>
            <p:spPr>
              <a:xfrm>
                <a:off x="4610211" y="3685118"/>
                <a:ext cx="192424" cy="192424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63" name="Straight Arrow Connector 62"/>
              <p:cNvCxnSpPr>
                <a:stCxn id="62" idx="0"/>
              </p:cNvCxnSpPr>
              <p:nvPr/>
            </p:nvCxnSpPr>
            <p:spPr>
              <a:xfrm flipH="1" flipV="1">
                <a:off x="4694878" y="3415723"/>
                <a:ext cx="11545" cy="269393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stealth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4" name="Group 63"/>
            <p:cNvGrpSpPr/>
            <p:nvPr/>
          </p:nvGrpSpPr>
          <p:grpSpPr>
            <a:xfrm rot="360000">
              <a:off x="2817376" y="3146852"/>
              <a:ext cx="147525" cy="354061"/>
              <a:chOff x="4787515" y="3471333"/>
              <a:chExt cx="192424" cy="461818"/>
            </a:xfrm>
          </p:grpSpPr>
          <p:sp>
            <p:nvSpPr>
              <p:cNvPr id="65" name="Oval 64"/>
              <p:cNvSpPr/>
              <p:nvPr/>
            </p:nvSpPr>
            <p:spPr>
              <a:xfrm>
                <a:off x="4787515" y="3740727"/>
                <a:ext cx="192424" cy="192424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66" name="Straight Arrow Connector 65"/>
              <p:cNvCxnSpPr>
                <a:stCxn id="65" idx="0"/>
              </p:cNvCxnSpPr>
              <p:nvPr/>
            </p:nvCxnSpPr>
            <p:spPr>
              <a:xfrm flipH="1" flipV="1">
                <a:off x="4872182" y="3471333"/>
                <a:ext cx="11545" cy="2693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stealth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7" name="Group 66"/>
            <p:cNvGrpSpPr/>
            <p:nvPr/>
          </p:nvGrpSpPr>
          <p:grpSpPr>
            <a:xfrm rot="12000000">
              <a:off x="2263342" y="4330653"/>
              <a:ext cx="147525" cy="354061"/>
              <a:chOff x="4787515" y="3471333"/>
              <a:chExt cx="192424" cy="461818"/>
            </a:xfrm>
          </p:grpSpPr>
          <p:sp>
            <p:nvSpPr>
              <p:cNvPr id="68" name="Oval 67"/>
              <p:cNvSpPr/>
              <p:nvPr/>
            </p:nvSpPr>
            <p:spPr>
              <a:xfrm>
                <a:off x="4787515" y="3740727"/>
                <a:ext cx="192424" cy="192424"/>
              </a:xfrm>
              <a:prstGeom prst="ellipse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69" name="Straight Arrow Connector 68"/>
              <p:cNvCxnSpPr>
                <a:stCxn id="68" idx="0"/>
              </p:cNvCxnSpPr>
              <p:nvPr/>
            </p:nvCxnSpPr>
            <p:spPr>
              <a:xfrm flipH="1" flipV="1">
                <a:off x="4872182" y="3471333"/>
                <a:ext cx="11545" cy="2693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stealth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0" name="Group 69"/>
            <p:cNvGrpSpPr/>
            <p:nvPr/>
          </p:nvGrpSpPr>
          <p:grpSpPr>
            <a:xfrm rot="12420000">
              <a:off x="2531029" y="4347243"/>
              <a:ext cx="147524" cy="349851"/>
              <a:chOff x="4786390" y="3592568"/>
              <a:chExt cx="192426" cy="456329"/>
            </a:xfrm>
          </p:grpSpPr>
          <p:sp>
            <p:nvSpPr>
              <p:cNvPr id="71" name="Oval 70"/>
              <p:cNvSpPr/>
              <p:nvPr/>
            </p:nvSpPr>
            <p:spPr>
              <a:xfrm rot="10800000">
                <a:off x="4786390" y="3592568"/>
                <a:ext cx="192426" cy="192424"/>
              </a:xfrm>
              <a:prstGeom prst="ellipse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2" name="Straight Arrow Connector 71"/>
              <p:cNvCxnSpPr/>
              <p:nvPr/>
            </p:nvCxnSpPr>
            <p:spPr>
              <a:xfrm rot="19980000" flipH="1">
                <a:off x="4892651" y="3674219"/>
                <a:ext cx="69970" cy="37467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stealth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3" name="Group 72"/>
            <p:cNvGrpSpPr/>
            <p:nvPr/>
          </p:nvGrpSpPr>
          <p:grpSpPr>
            <a:xfrm rot="9600000">
              <a:off x="2835881" y="4395820"/>
              <a:ext cx="147525" cy="354061"/>
              <a:chOff x="4787515" y="3471333"/>
              <a:chExt cx="192424" cy="461818"/>
            </a:xfrm>
          </p:grpSpPr>
          <p:sp>
            <p:nvSpPr>
              <p:cNvPr id="74" name="Oval 73"/>
              <p:cNvSpPr/>
              <p:nvPr/>
            </p:nvSpPr>
            <p:spPr>
              <a:xfrm>
                <a:off x="4787515" y="3740727"/>
                <a:ext cx="192424" cy="192424"/>
              </a:xfrm>
              <a:prstGeom prst="ellipse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5" name="Straight Arrow Connector 74"/>
              <p:cNvCxnSpPr>
                <a:stCxn id="74" idx="0"/>
              </p:cNvCxnSpPr>
              <p:nvPr/>
            </p:nvCxnSpPr>
            <p:spPr>
              <a:xfrm flipH="1" flipV="1">
                <a:off x="4872182" y="3471333"/>
                <a:ext cx="11545" cy="2693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stealth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6" name="Group 75"/>
            <p:cNvGrpSpPr/>
            <p:nvPr/>
          </p:nvGrpSpPr>
          <p:grpSpPr>
            <a:xfrm rot="12000000">
              <a:off x="2151887" y="3870892"/>
              <a:ext cx="147525" cy="354061"/>
              <a:chOff x="5324574" y="3472633"/>
              <a:chExt cx="192424" cy="461818"/>
            </a:xfrm>
          </p:grpSpPr>
          <p:sp>
            <p:nvSpPr>
              <p:cNvPr id="77" name="Oval 76"/>
              <p:cNvSpPr/>
              <p:nvPr/>
            </p:nvSpPr>
            <p:spPr>
              <a:xfrm>
                <a:off x="5324574" y="3742028"/>
                <a:ext cx="192424" cy="192423"/>
              </a:xfrm>
              <a:prstGeom prst="ellipse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8" name="Straight Arrow Connector 77"/>
              <p:cNvCxnSpPr>
                <a:stCxn id="77" idx="0"/>
              </p:cNvCxnSpPr>
              <p:nvPr/>
            </p:nvCxnSpPr>
            <p:spPr>
              <a:xfrm flipH="1" flipV="1">
                <a:off x="5409241" y="3472633"/>
                <a:ext cx="11545" cy="2693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stealth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2" name="Group 81"/>
            <p:cNvGrpSpPr/>
            <p:nvPr/>
          </p:nvGrpSpPr>
          <p:grpSpPr>
            <a:xfrm rot="9600000">
              <a:off x="3000225" y="4254128"/>
              <a:ext cx="147525" cy="354061"/>
              <a:chOff x="4787515" y="3471333"/>
              <a:chExt cx="192424" cy="461818"/>
            </a:xfrm>
          </p:grpSpPr>
          <p:sp>
            <p:nvSpPr>
              <p:cNvPr id="83" name="Oval 82"/>
              <p:cNvSpPr/>
              <p:nvPr/>
            </p:nvSpPr>
            <p:spPr>
              <a:xfrm>
                <a:off x="4787515" y="3740727"/>
                <a:ext cx="192424" cy="192424"/>
              </a:xfrm>
              <a:prstGeom prst="ellipse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84" name="Straight Arrow Connector 83"/>
              <p:cNvCxnSpPr>
                <a:stCxn id="83" idx="0"/>
              </p:cNvCxnSpPr>
              <p:nvPr/>
            </p:nvCxnSpPr>
            <p:spPr>
              <a:xfrm flipH="1" flipV="1">
                <a:off x="4872182" y="3471333"/>
                <a:ext cx="11545" cy="2693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stealth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5" name="Group 84"/>
            <p:cNvGrpSpPr/>
            <p:nvPr/>
          </p:nvGrpSpPr>
          <p:grpSpPr>
            <a:xfrm rot="10080000">
              <a:off x="3201166" y="3608060"/>
              <a:ext cx="147525" cy="354060"/>
              <a:chOff x="4304965" y="3289586"/>
              <a:chExt cx="192424" cy="461818"/>
            </a:xfrm>
          </p:grpSpPr>
          <p:sp>
            <p:nvSpPr>
              <p:cNvPr id="86" name="Oval 85"/>
              <p:cNvSpPr/>
              <p:nvPr/>
            </p:nvSpPr>
            <p:spPr>
              <a:xfrm>
                <a:off x="4304965" y="3558980"/>
                <a:ext cx="192424" cy="192424"/>
              </a:xfrm>
              <a:prstGeom prst="ellipse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87" name="Straight Arrow Connector 86"/>
              <p:cNvCxnSpPr>
                <a:stCxn id="86" idx="0"/>
              </p:cNvCxnSpPr>
              <p:nvPr/>
            </p:nvCxnSpPr>
            <p:spPr>
              <a:xfrm flipH="1" flipV="1">
                <a:off x="4389632" y="3289586"/>
                <a:ext cx="11545" cy="2693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stealth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1" name="TextBox 90"/>
            <p:cNvSpPr txBox="1"/>
            <p:nvPr/>
          </p:nvSpPr>
          <p:spPr>
            <a:xfrm>
              <a:off x="3107242" y="2826812"/>
              <a:ext cx="3153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+</a:t>
              </a:r>
              <a:endParaRPr lang="en-US" dirty="0"/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3676007" y="3705310"/>
              <a:ext cx="2442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-</a:t>
              </a:r>
              <a:endParaRPr lang="en-US" dirty="0"/>
            </a:p>
          </p:txBody>
        </p:sp>
      </p:grpSp>
      <p:sp>
        <p:nvSpPr>
          <p:cNvPr id="97" name="TextBox 96"/>
          <p:cNvSpPr txBox="1"/>
          <p:nvPr/>
        </p:nvSpPr>
        <p:spPr>
          <a:xfrm>
            <a:off x="3664307" y="4300591"/>
            <a:ext cx="315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+</a:t>
            </a:r>
            <a:endParaRPr lang="en-US" dirty="0"/>
          </a:p>
        </p:txBody>
      </p:sp>
      <p:sp>
        <p:nvSpPr>
          <p:cNvPr id="102" name="TextBox 101"/>
          <p:cNvSpPr txBox="1"/>
          <p:nvPr/>
        </p:nvSpPr>
        <p:spPr>
          <a:xfrm>
            <a:off x="3822007" y="3383077"/>
            <a:ext cx="315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+</a:t>
            </a:r>
            <a:endParaRPr lang="en-US" dirty="0"/>
          </a:p>
        </p:txBody>
      </p:sp>
      <p:sp>
        <p:nvSpPr>
          <p:cNvPr id="103" name="TextBox 102"/>
          <p:cNvSpPr txBox="1"/>
          <p:nvPr/>
        </p:nvSpPr>
        <p:spPr>
          <a:xfrm>
            <a:off x="4963879" y="3816996"/>
            <a:ext cx="315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+</a:t>
            </a:r>
            <a:endParaRPr lang="en-US" dirty="0"/>
          </a:p>
        </p:txBody>
      </p:sp>
      <p:sp>
        <p:nvSpPr>
          <p:cNvPr id="104" name="TextBox 103"/>
          <p:cNvSpPr txBox="1"/>
          <p:nvPr/>
        </p:nvSpPr>
        <p:spPr>
          <a:xfrm>
            <a:off x="5492284" y="4303734"/>
            <a:ext cx="315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+</a:t>
            </a:r>
            <a:endParaRPr lang="en-US" dirty="0"/>
          </a:p>
        </p:txBody>
      </p:sp>
      <p:sp>
        <p:nvSpPr>
          <p:cNvPr id="106" name="TextBox 105"/>
          <p:cNvSpPr txBox="1"/>
          <p:nvPr/>
        </p:nvSpPr>
        <p:spPr>
          <a:xfrm>
            <a:off x="3516659" y="2793776"/>
            <a:ext cx="315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+</a:t>
            </a:r>
            <a:endParaRPr lang="en-US" dirty="0"/>
          </a:p>
        </p:txBody>
      </p:sp>
      <p:sp>
        <p:nvSpPr>
          <p:cNvPr id="108" name="TextBox 107"/>
          <p:cNvSpPr txBox="1"/>
          <p:nvPr/>
        </p:nvSpPr>
        <p:spPr>
          <a:xfrm>
            <a:off x="5334585" y="3223254"/>
            <a:ext cx="315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+</a:t>
            </a:r>
            <a:endParaRPr lang="en-US" dirty="0"/>
          </a:p>
        </p:txBody>
      </p:sp>
      <p:sp>
        <p:nvSpPr>
          <p:cNvPr id="109" name="TextBox 108"/>
          <p:cNvSpPr txBox="1"/>
          <p:nvPr/>
        </p:nvSpPr>
        <p:spPr>
          <a:xfrm>
            <a:off x="4259080" y="4146702"/>
            <a:ext cx="315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+</a:t>
            </a:r>
            <a:endParaRPr lang="en-US" dirty="0"/>
          </a:p>
        </p:txBody>
      </p:sp>
      <p:sp>
        <p:nvSpPr>
          <p:cNvPr id="113" name="TextBox 112"/>
          <p:cNvSpPr txBox="1"/>
          <p:nvPr/>
        </p:nvSpPr>
        <p:spPr>
          <a:xfrm>
            <a:off x="4180723" y="2790556"/>
            <a:ext cx="315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+</a:t>
            </a:r>
            <a:endParaRPr lang="en-US" dirty="0"/>
          </a:p>
        </p:txBody>
      </p:sp>
      <p:sp>
        <p:nvSpPr>
          <p:cNvPr id="114" name="TextBox 113"/>
          <p:cNvSpPr txBox="1"/>
          <p:nvPr/>
        </p:nvSpPr>
        <p:spPr>
          <a:xfrm>
            <a:off x="3577734" y="3632330"/>
            <a:ext cx="244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117" name="TextBox 116"/>
          <p:cNvSpPr txBox="1"/>
          <p:nvPr/>
        </p:nvSpPr>
        <p:spPr>
          <a:xfrm>
            <a:off x="4626834" y="3582902"/>
            <a:ext cx="244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118" name="TextBox 117"/>
          <p:cNvSpPr txBox="1"/>
          <p:nvPr/>
        </p:nvSpPr>
        <p:spPr>
          <a:xfrm>
            <a:off x="5187872" y="4408848"/>
            <a:ext cx="244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120" name="TextBox 119"/>
          <p:cNvSpPr txBox="1"/>
          <p:nvPr/>
        </p:nvSpPr>
        <p:spPr>
          <a:xfrm>
            <a:off x="3832058" y="2773565"/>
            <a:ext cx="244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121" name="TextBox 120"/>
          <p:cNvSpPr txBox="1"/>
          <p:nvPr/>
        </p:nvSpPr>
        <p:spPr>
          <a:xfrm>
            <a:off x="5202701" y="2773565"/>
            <a:ext cx="244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07891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University of Manchester new logo 300 x 300 (1)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991" y="117620"/>
            <a:ext cx="2307218" cy="2307218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AA939-B055-1C4F-86C8-4746DA8B00DB}" type="slidenum">
              <a:rPr lang="en-US" smtClean="0"/>
              <a:t>6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801938" y="-257175"/>
            <a:ext cx="6797675" cy="1008063"/>
          </a:xfrm>
          <a:prstGeom prst="rect">
            <a:avLst/>
          </a:prstGeom>
          <a:solidFill>
            <a:srgbClr val="DD90A5">
              <a:alpha val="89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 rot="16200000">
            <a:off x="-4682332" y="2704306"/>
            <a:ext cx="9728201" cy="1008063"/>
          </a:xfrm>
          <a:prstGeom prst="rect">
            <a:avLst/>
          </a:prstGeom>
          <a:solidFill>
            <a:srgbClr val="DD90A5">
              <a:alpha val="89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-212725" y="0"/>
            <a:ext cx="2738438" cy="2495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8" name="Picture 7" descr="University of Manchester new logo 300 x 300 (1)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991" y="117620"/>
            <a:ext cx="2307218" cy="230721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801938" y="117475"/>
            <a:ext cx="8180387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latin typeface="+mn-lt"/>
                <a:ea typeface="+mn-ea"/>
                <a:cs typeface="+mn-cs"/>
              </a:rPr>
              <a:t>			</a:t>
            </a:r>
            <a:r>
              <a:rPr lang="en-US" sz="3200" dirty="0" smtClean="0">
                <a:solidFill>
                  <a:schemeClr val="bg1"/>
                </a:solidFill>
                <a:ea typeface="+mn-ea"/>
              </a:rPr>
              <a:t>Geometry</a:t>
            </a:r>
            <a:endParaRPr lang="en-US" sz="3200" dirty="0">
              <a:solidFill>
                <a:schemeClr val="bg1"/>
              </a:solidFill>
              <a:latin typeface="+mj-lt"/>
              <a:ea typeface="+mn-ea"/>
              <a:cs typeface="Andale Mono"/>
            </a:endParaRPr>
          </a:p>
        </p:txBody>
      </p:sp>
      <p:sp>
        <p:nvSpPr>
          <p:cNvPr id="10" name="TextBox 16"/>
          <p:cNvSpPr txBox="1">
            <a:spLocks noChangeArrowheads="1"/>
          </p:cNvSpPr>
          <p:nvPr/>
        </p:nvSpPr>
        <p:spPr bwMode="auto">
          <a:xfrm>
            <a:off x="2068576" y="952291"/>
            <a:ext cx="257398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/>
            <a:r>
              <a:rPr lang="en-US" sz="3200" dirty="0" smtClean="0">
                <a:solidFill>
                  <a:srgbClr val="D092A7"/>
                </a:solidFill>
              </a:rPr>
              <a:t>Planar</a:t>
            </a:r>
            <a:endParaRPr lang="en-US" sz="3200" dirty="0">
              <a:solidFill>
                <a:srgbClr val="D092A7"/>
              </a:solidFill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1297272" y="1862666"/>
            <a:ext cx="6460241" cy="1843871"/>
            <a:chOff x="1229032" y="1578856"/>
            <a:chExt cx="6460241" cy="1843871"/>
          </a:xfrm>
        </p:grpSpPr>
        <p:grpSp>
          <p:nvGrpSpPr>
            <p:cNvPr id="22" name="Group 21"/>
            <p:cNvGrpSpPr/>
            <p:nvPr/>
          </p:nvGrpSpPr>
          <p:grpSpPr>
            <a:xfrm>
              <a:off x="1229032" y="1578856"/>
              <a:ext cx="6460241" cy="1843871"/>
              <a:chOff x="1229032" y="1578856"/>
              <a:chExt cx="6460241" cy="1843871"/>
            </a:xfrm>
          </p:grpSpPr>
          <p:grpSp>
            <p:nvGrpSpPr>
              <p:cNvPr id="15" name="Group 14"/>
              <p:cNvGrpSpPr/>
              <p:nvPr/>
            </p:nvGrpSpPr>
            <p:grpSpPr>
              <a:xfrm>
                <a:off x="1229032" y="1578856"/>
                <a:ext cx="6460241" cy="1843871"/>
                <a:chOff x="1229032" y="1578856"/>
                <a:chExt cx="6460241" cy="1843871"/>
              </a:xfrm>
            </p:grpSpPr>
            <p:pic>
              <p:nvPicPr>
                <p:cNvPr id="4" name="Picture 3" descr="3D_Planar.png"/>
                <p:cNvPicPr>
                  <a:picLocks noChangeAspect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14770"/>
                <a:stretch/>
              </p:blipFill>
              <p:spPr>
                <a:xfrm>
                  <a:off x="1293091" y="1578856"/>
                  <a:ext cx="6396182" cy="1843871"/>
                </a:xfrm>
                <a:prstGeom prst="rect">
                  <a:avLst/>
                </a:prstGeom>
              </p:spPr>
            </p:pic>
            <p:sp>
              <p:nvSpPr>
                <p:cNvPr id="13" name="Rectangle 12"/>
                <p:cNvSpPr/>
                <p:nvPr/>
              </p:nvSpPr>
              <p:spPr>
                <a:xfrm>
                  <a:off x="1229032" y="2424838"/>
                  <a:ext cx="721033" cy="655936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" name="Rectangle 20"/>
                <p:cNvSpPr/>
                <p:nvPr/>
              </p:nvSpPr>
              <p:spPr>
                <a:xfrm>
                  <a:off x="6371305" y="1970466"/>
                  <a:ext cx="532990" cy="200827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6" name="Rectangle 15"/>
              <p:cNvSpPr/>
              <p:nvPr/>
            </p:nvSpPr>
            <p:spPr>
              <a:xfrm>
                <a:off x="6241844" y="1827161"/>
                <a:ext cx="720931" cy="196646"/>
              </a:xfrm>
              <a:prstGeom prst="rect">
                <a:avLst/>
              </a:prstGeom>
              <a:solidFill>
                <a:srgbClr val="FFFFFF"/>
              </a:solidFill>
              <a:ln>
                <a:solidFill>
                  <a:srgbClr val="FFFF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5" name="Rectangle 24"/>
            <p:cNvSpPr/>
            <p:nvPr/>
          </p:nvSpPr>
          <p:spPr>
            <a:xfrm>
              <a:off x="1798321" y="2397226"/>
              <a:ext cx="284480" cy="683547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TextBox 16"/>
          <p:cNvSpPr txBox="1">
            <a:spLocks noChangeArrowheads="1"/>
          </p:cNvSpPr>
          <p:nvPr/>
        </p:nvSpPr>
        <p:spPr bwMode="auto">
          <a:xfrm>
            <a:off x="5266210" y="952291"/>
            <a:ext cx="257398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/>
            <a:r>
              <a:rPr lang="en-US" sz="3200" dirty="0" smtClean="0">
                <a:solidFill>
                  <a:srgbClr val="D092A7"/>
                </a:solidFill>
              </a:rPr>
              <a:t>3D </a:t>
            </a:r>
            <a:endParaRPr lang="en-US" sz="3200" dirty="0">
              <a:solidFill>
                <a:srgbClr val="D092A7"/>
              </a:solidFill>
            </a:endParaRPr>
          </a:p>
        </p:txBody>
      </p:sp>
      <p:grpSp>
        <p:nvGrpSpPr>
          <p:cNvPr id="82" name="Group 81"/>
          <p:cNvGrpSpPr/>
          <p:nvPr/>
        </p:nvGrpSpPr>
        <p:grpSpPr>
          <a:xfrm>
            <a:off x="2193373" y="3875316"/>
            <a:ext cx="1632502" cy="2319490"/>
            <a:chOff x="1708325" y="1941233"/>
            <a:chExt cx="2469445" cy="3508632"/>
          </a:xfrm>
        </p:grpSpPr>
        <p:grpSp>
          <p:nvGrpSpPr>
            <p:cNvPr id="83" name="Group 82"/>
            <p:cNvGrpSpPr/>
            <p:nvPr/>
          </p:nvGrpSpPr>
          <p:grpSpPr>
            <a:xfrm>
              <a:off x="1708325" y="2495551"/>
              <a:ext cx="2469445" cy="2509336"/>
              <a:chOff x="2046111" y="2029179"/>
              <a:chExt cx="3668889" cy="3728154"/>
            </a:xfrm>
          </p:grpSpPr>
          <p:sp>
            <p:nvSpPr>
              <p:cNvPr id="133" name="Rectangle 132"/>
              <p:cNvSpPr/>
              <p:nvPr/>
            </p:nvSpPr>
            <p:spPr>
              <a:xfrm>
                <a:off x="2370667" y="2032000"/>
                <a:ext cx="860777" cy="254000"/>
              </a:xfrm>
              <a:prstGeom prst="rect">
                <a:avLst/>
              </a:prstGeom>
              <a:solidFill>
                <a:srgbClr val="E9ED2F"/>
              </a:solidFill>
              <a:ln w="254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4" name="Rectangle 133"/>
              <p:cNvSpPr/>
              <p:nvPr/>
            </p:nvSpPr>
            <p:spPr>
              <a:xfrm>
                <a:off x="3976511" y="2029179"/>
                <a:ext cx="860777" cy="254001"/>
              </a:xfrm>
              <a:prstGeom prst="rect">
                <a:avLst/>
              </a:prstGeom>
              <a:solidFill>
                <a:srgbClr val="E9ED2F"/>
              </a:solidFill>
              <a:ln w="254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5" name="Rectangle 134"/>
              <p:cNvSpPr/>
              <p:nvPr/>
            </p:nvSpPr>
            <p:spPr>
              <a:xfrm>
                <a:off x="2046111" y="2032001"/>
                <a:ext cx="3668889" cy="3725332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6" name="Rectangle 135"/>
              <p:cNvSpPr/>
              <p:nvPr/>
            </p:nvSpPr>
            <p:spPr>
              <a:xfrm>
                <a:off x="2046111" y="5503333"/>
                <a:ext cx="3668889" cy="254000"/>
              </a:xfrm>
              <a:prstGeom prst="rect">
                <a:avLst/>
              </a:prstGeom>
              <a:solidFill>
                <a:srgbClr val="79D2DA"/>
              </a:solidFill>
              <a:ln w="254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84" name="Straight Arrow Connector 83"/>
            <p:cNvCxnSpPr/>
            <p:nvPr/>
          </p:nvCxnSpPr>
          <p:spPr>
            <a:xfrm>
              <a:off x="2731383" y="2368394"/>
              <a:ext cx="0" cy="2979717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TextBox 84"/>
            <p:cNvSpPr txBox="1"/>
            <p:nvPr/>
          </p:nvSpPr>
          <p:spPr>
            <a:xfrm>
              <a:off x="2365982" y="1941233"/>
              <a:ext cx="783248" cy="5121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FF0000"/>
                  </a:solidFill>
                </a:rPr>
                <a:t>MIP</a:t>
              </a:r>
              <a:endParaRPr lang="en-US" sz="1600" dirty="0">
                <a:solidFill>
                  <a:srgbClr val="FF0000"/>
                </a:solidFill>
              </a:endParaRPr>
            </a:p>
          </p:txBody>
        </p:sp>
        <p:grpSp>
          <p:nvGrpSpPr>
            <p:cNvPr id="86" name="Group 85"/>
            <p:cNvGrpSpPr/>
            <p:nvPr/>
          </p:nvGrpSpPr>
          <p:grpSpPr>
            <a:xfrm rot="20880000">
              <a:off x="2482833" y="2733726"/>
              <a:ext cx="147525" cy="354061"/>
              <a:chOff x="4787515" y="3471333"/>
              <a:chExt cx="192424" cy="461818"/>
            </a:xfrm>
          </p:grpSpPr>
          <p:sp>
            <p:nvSpPr>
              <p:cNvPr id="131" name="Oval 130"/>
              <p:cNvSpPr/>
              <p:nvPr/>
            </p:nvSpPr>
            <p:spPr>
              <a:xfrm>
                <a:off x="4787515" y="3740727"/>
                <a:ext cx="192424" cy="192424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32" name="Straight Arrow Connector 131"/>
              <p:cNvCxnSpPr>
                <a:stCxn id="131" idx="0"/>
              </p:cNvCxnSpPr>
              <p:nvPr/>
            </p:nvCxnSpPr>
            <p:spPr>
              <a:xfrm flipH="1" flipV="1">
                <a:off x="4872182" y="3471333"/>
                <a:ext cx="11545" cy="2693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stealth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7" name="Group 86"/>
            <p:cNvGrpSpPr/>
            <p:nvPr/>
          </p:nvGrpSpPr>
          <p:grpSpPr>
            <a:xfrm rot="1620000">
              <a:off x="2871606" y="3871322"/>
              <a:ext cx="147525" cy="354061"/>
              <a:chOff x="4787515" y="3471333"/>
              <a:chExt cx="192424" cy="461818"/>
            </a:xfrm>
          </p:grpSpPr>
          <p:sp>
            <p:nvSpPr>
              <p:cNvPr id="129" name="Oval 128"/>
              <p:cNvSpPr/>
              <p:nvPr/>
            </p:nvSpPr>
            <p:spPr>
              <a:xfrm>
                <a:off x="4787515" y="3740727"/>
                <a:ext cx="192424" cy="192424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30" name="Straight Arrow Connector 129"/>
              <p:cNvCxnSpPr>
                <a:stCxn id="129" idx="0"/>
              </p:cNvCxnSpPr>
              <p:nvPr/>
            </p:nvCxnSpPr>
            <p:spPr>
              <a:xfrm flipH="1" flipV="1">
                <a:off x="4872182" y="3471333"/>
                <a:ext cx="11545" cy="2693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stealth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8" name="Group 87"/>
            <p:cNvGrpSpPr/>
            <p:nvPr/>
          </p:nvGrpSpPr>
          <p:grpSpPr>
            <a:xfrm rot="21300000">
              <a:off x="2516696" y="3396591"/>
              <a:ext cx="147525" cy="354061"/>
              <a:chOff x="4787515" y="3471333"/>
              <a:chExt cx="192424" cy="461818"/>
            </a:xfrm>
          </p:grpSpPr>
          <p:sp>
            <p:nvSpPr>
              <p:cNvPr id="127" name="Oval 126"/>
              <p:cNvSpPr/>
              <p:nvPr/>
            </p:nvSpPr>
            <p:spPr>
              <a:xfrm>
                <a:off x="4787515" y="3740727"/>
                <a:ext cx="192424" cy="192424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28" name="Straight Arrow Connector 127"/>
              <p:cNvCxnSpPr>
                <a:stCxn id="127" idx="0"/>
              </p:cNvCxnSpPr>
              <p:nvPr/>
            </p:nvCxnSpPr>
            <p:spPr>
              <a:xfrm flipH="1" flipV="1">
                <a:off x="4872182" y="3471333"/>
                <a:ext cx="11545" cy="2693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stealth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9" name="Group 88"/>
            <p:cNvGrpSpPr/>
            <p:nvPr/>
          </p:nvGrpSpPr>
          <p:grpSpPr>
            <a:xfrm rot="480000">
              <a:off x="2823195" y="2677320"/>
              <a:ext cx="147525" cy="354061"/>
              <a:chOff x="4787515" y="3471333"/>
              <a:chExt cx="192424" cy="461818"/>
            </a:xfrm>
          </p:grpSpPr>
          <p:sp>
            <p:nvSpPr>
              <p:cNvPr id="125" name="Oval 124"/>
              <p:cNvSpPr/>
              <p:nvPr/>
            </p:nvSpPr>
            <p:spPr>
              <a:xfrm>
                <a:off x="4787515" y="3740727"/>
                <a:ext cx="192424" cy="192424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26" name="Straight Arrow Connector 125"/>
              <p:cNvCxnSpPr>
                <a:stCxn id="125" idx="0"/>
              </p:cNvCxnSpPr>
              <p:nvPr/>
            </p:nvCxnSpPr>
            <p:spPr>
              <a:xfrm flipH="1" flipV="1">
                <a:off x="4872182" y="3471333"/>
                <a:ext cx="11545" cy="2693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stealth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0" name="Group 89"/>
            <p:cNvGrpSpPr/>
            <p:nvPr/>
          </p:nvGrpSpPr>
          <p:grpSpPr>
            <a:xfrm rot="1200000">
              <a:off x="3070864" y="2802913"/>
              <a:ext cx="147525" cy="354061"/>
              <a:chOff x="4787515" y="3471333"/>
              <a:chExt cx="192424" cy="461818"/>
            </a:xfrm>
          </p:grpSpPr>
          <p:sp>
            <p:nvSpPr>
              <p:cNvPr id="123" name="Oval 122"/>
              <p:cNvSpPr/>
              <p:nvPr/>
            </p:nvSpPr>
            <p:spPr>
              <a:xfrm>
                <a:off x="4787515" y="3740727"/>
                <a:ext cx="192424" cy="192424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24" name="Straight Arrow Connector 123"/>
              <p:cNvCxnSpPr>
                <a:stCxn id="123" idx="0"/>
              </p:cNvCxnSpPr>
              <p:nvPr/>
            </p:nvCxnSpPr>
            <p:spPr>
              <a:xfrm flipH="1" flipV="1">
                <a:off x="4872182" y="3471333"/>
                <a:ext cx="11545" cy="2693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stealth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1" name="Group 90"/>
            <p:cNvGrpSpPr/>
            <p:nvPr/>
          </p:nvGrpSpPr>
          <p:grpSpPr>
            <a:xfrm rot="20400000">
              <a:off x="2371834" y="3022223"/>
              <a:ext cx="147525" cy="354061"/>
              <a:chOff x="4787515" y="3471333"/>
              <a:chExt cx="192424" cy="461818"/>
            </a:xfrm>
          </p:grpSpPr>
          <p:sp>
            <p:nvSpPr>
              <p:cNvPr id="121" name="Oval 120"/>
              <p:cNvSpPr/>
              <p:nvPr/>
            </p:nvSpPr>
            <p:spPr>
              <a:xfrm>
                <a:off x="4787515" y="3740727"/>
                <a:ext cx="192424" cy="192424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22" name="Straight Arrow Connector 121"/>
              <p:cNvCxnSpPr>
                <a:stCxn id="121" idx="0"/>
              </p:cNvCxnSpPr>
              <p:nvPr/>
            </p:nvCxnSpPr>
            <p:spPr>
              <a:xfrm flipH="1" flipV="1">
                <a:off x="4872182" y="3471333"/>
                <a:ext cx="11545" cy="2693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stealth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2" name="Group 91"/>
            <p:cNvGrpSpPr/>
            <p:nvPr/>
          </p:nvGrpSpPr>
          <p:grpSpPr>
            <a:xfrm rot="360000">
              <a:off x="2817376" y="3146852"/>
              <a:ext cx="147525" cy="354061"/>
              <a:chOff x="4787515" y="3471333"/>
              <a:chExt cx="192424" cy="461818"/>
            </a:xfrm>
          </p:grpSpPr>
          <p:sp>
            <p:nvSpPr>
              <p:cNvPr id="119" name="Oval 118"/>
              <p:cNvSpPr/>
              <p:nvPr/>
            </p:nvSpPr>
            <p:spPr>
              <a:xfrm>
                <a:off x="4787515" y="3740727"/>
                <a:ext cx="192424" cy="192424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20" name="Straight Arrow Connector 119"/>
              <p:cNvCxnSpPr>
                <a:stCxn id="119" idx="0"/>
              </p:cNvCxnSpPr>
              <p:nvPr/>
            </p:nvCxnSpPr>
            <p:spPr>
              <a:xfrm flipH="1" flipV="1">
                <a:off x="4872182" y="3471333"/>
                <a:ext cx="11545" cy="2693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stealth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3" name="Group 92"/>
            <p:cNvGrpSpPr/>
            <p:nvPr/>
          </p:nvGrpSpPr>
          <p:grpSpPr>
            <a:xfrm rot="12000000">
              <a:off x="2263342" y="4330653"/>
              <a:ext cx="147525" cy="354061"/>
              <a:chOff x="4787515" y="3471333"/>
              <a:chExt cx="192424" cy="461818"/>
            </a:xfrm>
          </p:grpSpPr>
          <p:sp>
            <p:nvSpPr>
              <p:cNvPr id="117" name="Oval 116"/>
              <p:cNvSpPr/>
              <p:nvPr/>
            </p:nvSpPr>
            <p:spPr>
              <a:xfrm>
                <a:off x="4787515" y="3740727"/>
                <a:ext cx="192424" cy="192424"/>
              </a:xfrm>
              <a:prstGeom prst="ellipse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18" name="Straight Arrow Connector 117"/>
              <p:cNvCxnSpPr>
                <a:stCxn id="117" idx="0"/>
              </p:cNvCxnSpPr>
              <p:nvPr/>
            </p:nvCxnSpPr>
            <p:spPr>
              <a:xfrm flipH="1" flipV="1">
                <a:off x="4872182" y="3471333"/>
                <a:ext cx="11545" cy="2693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stealth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4" name="Group 93"/>
            <p:cNvGrpSpPr/>
            <p:nvPr/>
          </p:nvGrpSpPr>
          <p:grpSpPr>
            <a:xfrm rot="12420000">
              <a:off x="2488967" y="4425648"/>
              <a:ext cx="147525" cy="354061"/>
              <a:chOff x="4787515" y="3471333"/>
              <a:chExt cx="192424" cy="461818"/>
            </a:xfrm>
          </p:grpSpPr>
          <p:sp>
            <p:nvSpPr>
              <p:cNvPr id="115" name="Oval 114"/>
              <p:cNvSpPr/>
              <p:nvPr/>
            </p:nvSpPr>
            <p:spPr>
              <a:xfrm>
                <a:off x="4787515" y="3740727"/>
                <a:ext cx="192424" cy="192424"/>
              </a:xfrm>
              <a:prstGeom prst="ellipse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16" name="Straight Arrow Connector 115"/>
              <p:cNvCxnSpPr>
                <a:stCxn id="115" idx="0"/>
              </p:cNvCxnSpPr>
              <p:nvPr/>
            </p:nvCxnSpPr>
            <p:spPr>
              <a:xfrm flipH="1" flipV="1">
                <a:off x="4872182" y="3471333"/>
                <a:ext cx="11545" cy="2693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stealth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5" name="Group 94"/>
            <p:cNvGrpSpPr/>
            <p:nvPr/>
          </p:nvGrpSpPr>
          <p:grpSpPr>
            <a:xfrm rot="9600000">
              <a:off x="2835881" y="4395820"/>
              <a:ext cx="147525" cy="354061"/>
              <a:chOff x="4787515" y="3471333"/>
              <a:chExt cx="192424" cy="461818"/>
            </a:xfrm>
          </p:grpSpPr>
          <p:sp>
            <p:nvSpPr>
              <p:cNvPr id="113" name="Oval 112"/>
              <p:cNvSpPr/>
              <p:nvPr/>
            </p:nvSpPr>
            <p:spPr>
              <a:xfrm>
                <a:off x="4787515" y="3740727"/>
                <a:ext cx="192424" cy="192424"/>
              </a:xfrm>
              <a:prstGeom prst="ellipse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14" name="Straight Arrow Connector 113"/>
              <p:cNvCxnSpPr>
                <a:stCxn id="113" idx="0"/>
              </p:cNvCxnSpPr>
              <p:nvPr/>
            </p:nvCxnSpPr>
            <p:spPr>
              <a:xfrm flipH="1" flipV="1">
                <a:off x="4872182" y="3471333"/>
                <a:ext cx="11545" cy="2693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stealth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6" name="Group 95"/>
            <p:cNvGrpSpPr/>
            <p:nvPr/>
          </p:nvGrpSpPr>
          <p:grpSpPr>
            <a:xfrm rot="12000000">
              <a:off x="2507673" y="4012652"/>
              <a:ext cx="147525" cy="354062"/>
              <a:chOff x="4825251" y="3457597"/>
              <a:chExt cx="192424" cy="461819"/>
            </a:xfrm>
          </p:grpSpPr>
          <p:sp>
            <p:nvSpPr>
              <p:cNvPr id="111" name="Oval 110"/>
              <p:cNvSpPr/>
              <p:nvPr/>
            </p:nvSpPr>
            <p:spPr>
              <a:xfrm>
                <a:off x="4825251" y="3726993"/>
                <a:ext cx="192424" cy="192423"/>
              </a:xfrm>
              <a:prstGeom prst="ellipse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12" name="Straight Arrow Connector 111"/>
              <p:cNvCxnSpPr>
                <a:stCxn id="111" idx="0"/>
              </p:cNvCxnSpPr>
              <p:nvPr/>
            </p:nvCxnSpPr>
            <p:spPr>
              <a:xfrm flipH="1" flipV="1">
                <a:off x="4909918" y="3457597"/>
                <a:ext cx="11545" cy="2693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stealth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7" name="Group 96"/>
            <p:cNvGrpSpPr/>
            <p:nvPr/>
          </p:nvGrpSpPr>
          <p:grpSpPr>
            <a:xfrm rot="9600000">
              <a:off x="3000225" y="4254128"/>
              <a:ext cx="147525" cy="354061"/>
              <a:chOff x="4787515" y="3471333"/>
              <a:chExt cx="192424" cy="461818"/>
            </a:xfrm>
          </p:grpSpPr>
          <p:sp>
            <p:nvSpPr>
              <p:cNvPr id="109" name="Oval 108"/>
              <p:cNvSpPr/>
              <p:nvPr/>
            </p:nvSpPr>
            <p:spPr>
              <a:xfrm>
                <a:off x="4787515" y="3740727"/>
                <a:ext cx="192424" cy="192424"/>
              </a:xfrm>
              <a:prstGeom prst="ellipse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10" name="Straight Arrow Connector 109"/>
              <p:cNvCxnSpPr>
                <a:stCxn id="109" idx="0"/>
              </p:cNvCxnSpPr>
              <p:nvPr/>
            </p:nvCxnSpPr>
            <p:spPr>
              <a:xfrm flipH="1" flipV="1">
                <a:off x="4872182" y="3471333"/>
                <a:ext cx="11545" cy="2693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stealth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8" name="Group 97"/>
            <p:cNvGrpSpPr/>
            <p:nvPr/>
          </p:nvGrpSpPr>
          <p:grpSpPr>
            <a:xfrm rot="10080000">
              <a:off x="2810324" y="3548675"/>
              <a:ext cx="147525" cy="354061"/>
              <a:chOff x="4787515" y="3471333"/>
              <a:chExt cx="192424" cy="461818"/>
            </a:xfrm>
          </p:grpSpPr>
          <p:sp>
            <p:nvSpPr>
              <p:cNvPr id="107" name="Oval 106"/>
              <p:cNvSpPr/>
              <p:nvPr/>
            </p:nvSpPr>
            <p:spPr>
              <a:xfrm>
                <a:off x="4787515" y="3740727"/>
                <a:ext cx="192424" cy="192424"/>
              </a:xfrm>
              <a:prstGeom prst="ellipse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08" name="Straight Arrow Connector 107"/>
              <p:cNvCxnSpPr>
                <a:stCxn id="107" idx="0"/>
              </p:cNvCxnSpPr>
              <p:nvPr/>
            </p:nvCxnSpPr>
            <p:spPr>
              <a:xfrm flipH="1" flipV="1">
                <a:off x="4872182" y="3471333"/>
                <a:ext cx="11545" cy="2693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stealth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9" name="Group 98"/>
            <p:cNvGrpSpPr/>
            <p:nvPr/>
          </p:nvGrpSpPr>
          <p:grpSpPr>
            <a:xfrm rot="11280000">
              <a:off x="2353764" y="3897611"/>
              <a:ext cx="147525" cy="354061"/>
              <a:chOff x="4787515" y="3471333"/>
              <a:chExt cx="192424" cy="461818"/>
            </a:xfrm>
          </p:grpSpPr>
          <p:sp>
            <p:nvSpPr>
              <p:cNvPr id="105" name="Oval 104"/>
              <p:cNvSpPr/>
              <p:nvPr/>
            </p:nvSpPr>
            <p:spPr>
              <a:xfrm>
                <a:off x="4787515" y="3740727"/>
                <a:ext cx="192424" cy="192424"/>
              </a:xfrm>
              <a:prstGeom prst="ellipse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06" name="Straight Arrow Connector 105"/>
              <p:cNvCxnSpPr>
                <a:stCxn id="105" idx="0"/>
              </p:cNvCxnSpPr>
              <p:nvPr/>
            </p:nvCxnSpPr>
            <p:spPr>
              <a:xfrm flipH="1" flipV="1">
                <a:off x="4872182" y="3471333"/>
                <a:ext cx="11545" cy="2693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stealth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0" name="TextBox 99"/>
            <p:cNvSpPr txBox="1"/>
            <p:nvPr/>
          </p:nvSpPr>
          <p:spPr>
            <a:xfrm>
              <a:off x="3177101" y="2875872"/>
              <a:ext cx="1638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h</a:t>
              </a:r>
              <a:endParaRPr lang="en-US" dirty="0"/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3096671" y="4109599"/>
              <a:ext cx="1638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e</a:t>
              </a:r>
              <a:endParaRPr lang="en-US" dirty="0"/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2023942" y="1993833"/>
              <a:ext cx="540161" cy="5121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p</a:t>
              </a:r>
              <a:r>
                <a:rPr lang="en-US" sz="1600" baseline="30000" dirty="0" smtClean="0"/>
                <a:t>+</a:t>
              </a:r>
              <a:endParaRPr lang="en-US" sz="1600" baseline="30000" dirty="0"/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3111207" y="2008983"/>
              <a:ext cx="551968" cy="5121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p</a:t>
              </a:r>
              <a:r>
                <a:rPr lang="en-US" sz="1600" baseline="30000" dirty="0" smtClean="0"/>
                <a:t>+</a:t>
              </a:r>
              <a:endParaRPr lang="en-US" sz="1600" baseline="30000" dirty="0"/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3142854" y="4937743"/>
              <a:ext cx="556062" cy="5121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n</a:t>
              </a:r>
              <a:r>
                <a:rPr lang="en-US" sz="1600" baseline="30000" dirty="0" smtClean="0"/>
                <a:t>+</a:t>
              </a:r>
              <a:endParaRPr lang="en-US" sz="1600" baseline="30000" dirty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385587" y="3874955"/>
            <a:ext cx="1632502" cy="2252222"/>
            <a:chOff x="5385587" y="3874955"/>
            <a:chExt cx="1632502" cy="2252222"/>
          </a:xfrm>
        </p:grpSpPr>
        <p:sp>
          <p:nvSpPr>
            <p:cNvPr id="140" name="TextBox 139"/>
            <p:cNvSpPr txBox="1"/>
            <p:nvPr/>
          </p:nvSpPr>
          <p:spPr>
            <a:xfrm>
              <a:off x="5678437" y="3874955"/>
              <a:ext cx="51779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FF0000"/>
                  </a:solidFill>
                </a:rPr>
                <a:t>MIP</a:t>
              </a:r>
              <a:endParaRPr lang="en-US" sz="1600" dirty="0">
                <a:solidFill>
                  <a:srgbClr val="FF0000"/>
                </a:solidFill>
              </a:endParaRPr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5385587" y="3909728"/>
              <a:ext cx="1632502" cy="2217449"/>
              <a:chOff x="4265845" y="3909728"/>
              <a:chExt cx="1632502" cy="2217449"/>
            </a:xfrm>
          </p:grpSpPr>
          <p:sp>
            <p:nvSpPr>
              <p:cNvPr id="194" name="Rectangle 193"/>
              <p:cNvSpPr/>
              <p:nvPr/>
            </p:nvSpPr>
            <p:spPr>
              <a:xfrm rot="5400000">
                <a:off x="4847485" y="5012448"/>
                <a:ext cx="1658874" cy="114845"/>
              </a:xfrm>
              <a:prstGeom prst="rect">
                <a:avLst/>
              </a:prstGeom>
              <a:solidFill>
                <a:srgbClr val="79D2DA"/>
              </a:solidFill>
              <a:ln w="254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3" name="Rectangle 192"/>
              <p:cNvSpPr/>
              <p:nvPr/>
            </p:nvSpPr>
            <p:spPr>
              <a:xfrm rot="5400000">
                <a:off x="4260110" y="5013418"/>
                <a:ext cx="1658874" cy="114845"/>
              </a:xfrm>
              <a:prstGeom prst="rect">
                <a:avLst/>
              </a:prstGeom>
              <a:solidFill>
                <a:srgbClr val="E9ED2F"/>
              </a:solidFill>
              <a:ln w="254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2" name="Rectangle 191"/>
              <p:cNvSpPr/>
              <p:nvPr/>
            </p:nvSpPr>
            <p:spPr>
              <a:xfrm rot="5400000">
                <a:off x="3655458" y="5013781"/>
                <a:ext cx="1658874" cy="114845"/>
              </a:xfrm>
              <a:prstGeom prst="rect">
                <a:avLst/>
              </a:prstGeom>
              <a:solidFill>
                <a:srgbClr val="79D2DA"/>
              </a:solidFill>
              <a:ln w="254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0" name="Rectangle 189"/>
              <p:cNvSpPr/>
              <p:nvPr/>
            </p:nvSpPr>
            <p:spPr>
              <a:xfrm>
                <a:off x="4265845" y="4242659"/>
                <a:ext cx="1632502" cy="1657618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39" name="Straight Arrow Connector 138"/>
              <p:cNvCxnSpPr/>
              <p:nvPr/>
            </p:nvCxnSpPr>
            <p:spPr>
              <a:xfrm>
                <a:off x="4794494" y="4157343"/>
                <a:ext cx="0" cy="1969834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stealth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41" name="Group 140"/>
              <p:cNvGrpSpPr/>
              <p:nvPr/>
            </p:nvGrpSpPr>
            <p:grpSpPr>
              <a:xfrm rot="4680000">
                <a:off x="4916830" y="4552524"/>
                <a:ext cx="97526" cy="234063"/>
                <a:chOff x="4787515" y="3471333"/>
                <a:chExt cx="192424" cy="461818"/>
              </a:xfrm>
            </p:grpSpPr>
            <p:sp>
              <p:nvSpPr>
                <p:cNvPr id="186" name="Oval 185"/>
                <p:cNvSpPr/>
                <p:nvPr/>
              </p:nvSpPr>
              <p:spPr>
                <a:xfrm>
                  <a:off x="4787515" y="3740727"/>
                  <a:ext cx="192424" cy="192424"/>
                </a:xfrm>
                <a:prstGeom prst="ellipse">
                  <a:avLst/>
                </a:prstGeom>
                <a:noFill/>
                <a:ln w="2540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87" name="Straight Arrow Connector 186"/>
                <p:cNvCxnSpPr>
                  <a:stCxn id="186" idx="0"/>
                </p:cNvCxnSpPr>
                <p:nvPr/>
              </p:nvCxnSpPr>
              <p:spPr>
                <a:xfrm flipH="1" flipV="1">
                  <a:off x="4872182" y="3471333"/>
                  <a:ext cx="11545" cy="269394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2" name="Group 141"/>
              <p:cNvGrpSpPr/>
              <p:nvPr/>
            </p:nvGrpSpPr>
            <p:grpSpPr>
              <a:xfrm rot="7020000">
                <a:off x="4906817" y="5376456"/>
                <a:ext cx="97526" cy="234063"/>
                <a:chOff x="4787515" y="3471333"/>
                <a:chExt cx="192424" cy="461818"/>
              </a:xfrm>
            </p:grpSpPr>
            <p:sp>
              <p:nvSpPr>
                <p:cNvPr id="184" name="Oval 183"/>
                <p:cNvSpPr/>
                <p:nvPr/>
              </p:nvSpPr>
              <p:spPr>
                <a:xfrm>
                  <a:off x="4787515" y="3740727"/>
                  <a:ext cx="192424" cy="192424"/>
                </a:xfrm>
                <a:prstGeom prst="ellipse">
                  <a:avLst/>
                </a:prstGeom>
                <a:noFill/>
                <a:ln w="2540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85" name="Straight Arrow Connector 184"/>
                <p:cNvCxnSpPr>
                  <a:stCxn id="184" idx="0"/>
                </p:cNvCxnSpPr>
                <p:nvPr/>
              </p:nvCxnSpPr>
              <p:spPr>
                <a:xfrm flipH="1" flipV="1">
                  <a:off x="4872182" y="3471333"/>
                  <a:ext cx="11545" cy="269394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3" name="Group 142"/>
              <p:cNvGrpSpPr/>
              <p:nvPr/>
            </p:nvGrpSpPr>
            <p:grpSpPr>
              <a:xfrm rot="5100000">
                <a:off x="4907146" y="5522367"/>
                <a:ext cx="97526" cy="234063"/>
                <a:chOff x="4787515" y="3471333"/>
                <a:chExt cx="192424" cy="461818"/>
              </a:xfrm>
            </p:grpSpPr>
            <p:sp>
              <p:nvSpPr>
                <p:cNvPr id="182" name="Oval 181"/>
                <p:cNvSpPr/>
                <p:nvPr/>
              </p:nvSpPr>
              <p:spPr>
                <a:xfrm>
                  <a:off x="4787515" y="3740727"/>
                  <a:ext cx="192424" cy="192424"/>
                </a:xfrm>
                <a:prstGeom prst="ellipse">
                  <a:avLst/>
                </a:prstGeom>
                <a:noFill/>
                <a:ln w="2540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83" name="Straight Arrow Connector 182"/>
                <p:cNvCxnSpPr>
                  <a:stCxn id="182" idx="0"/>
                </p:cNvCxnSpPr>
                <p:nvPr/>
              </p:nvCxnSpPr>
              <p:spPr>
                <a:xfrm flipH="1" flipV="1">
                  <a:off x="4872182" y="3471333"/>
                  <a:ext cx="11545" cy="269394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4" name="Group 143"/>
              <p:cNvGrpSpPr/>
              <p:nvPr/>
            </p:nvGrpSpPr>
            <p:grpSpPr>
              <a:xfrm rot="5880000">
                <a:off x="4908453" y="4385028"/>
                <a:ext cx="97526" cy="234063"/>
                <a:chOff x="4787515" y="3471333"/>
                <a:chExt cx="192424" cy="461818"/>
              </a:xfrm>
            </p:grpSpPr>
            <p:sp>
              <p:nvSpPr>
                <p:cNvPr id="180" name="Oval 179"/>
                <p:cNvSpPr/>
                <p:nvPr/>
              </p:nvSpPr>
              <p:spPr>
                <a:xfrm>
                  <a:off x="4787515" y="3740727"/>
                  <a:ext cx="192424" cy="192424"/>
                </a:xfrm>
                <a:prstGeom prst="ellipse">
                  <a:avLst/>
                </a:prstGeom>
                <a:noFill/>
                <a:ln w="2540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81" name="Straight Arrow Connector 180"/>
                <p:cNvCxnSpPr>
                  <a:stCxn id="180" idx="0"/>
                </p:cNvCxnSpPr>
                <p:nvPr/>
              </p:nvCxnSpPr>
              <p:spPr>
                <a:xfrm flipH="1" flipV="1">
                  <a:off x="4872182" y="3471333"/>
                  <a:ext cx="11545" cy="269394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5" name="Group 144"/>
              <p:cNvGrpSpPr/>
              <p:nvPr/>
            </p:nvGrpSpPr>
            <p:grpSpPr>
              <a:xfrm rot="6600000">
                <a:off x="4907157" y="4787129"/>
                <a:ext cx="97526" cy="234063"/>
                <a:chOff x="4787515" y="3471333"/>
                <a:chExt cx="192424" cy="461818"/>
              </a:xfrm>
            </p:grpSpPr>
            <p:sp>
              <p:nvSpPr>
                <p:cNvPr id="178" name="Oval 177"/>
                <p:cNvSpPr/>
                <p:nvPr/>
              </p:nvSpPr>
              <p:spPr>
                <a:xfrm>
                  <a:off x="4787515" y="3740727"/>
                  <a:ext cx="192424" cy="192424"/>
                </a:xfrm>
                <a:prstGeom prst="ellipse">
                  <a:avLst/>
                </a:prstGeom>
                <a:noFill/>
                <a:ln w="2540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79" name="Straight Arrow Connector 178"/>
                <p:cNvCxnSpPr>
                  <a:stCxn id="178" idx="0"/>
                </p:cNvCxnSpPr>
                <p:nvPr/>
              </p:nvCxnSpPr>
              <p:spPr>
                <a:xfrm flipH="1" flipV="1">
                  <a:off x="4872182" y="3471333"/>
                  <a:ext cx="11545" cy="269394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6" name="Group 145"/>
              <p:cNvGrpSpPr/>
              <p:nvPr/>
            </p:nvGrpSpPr>
            <p:grpSpPr>
              <a:xfrm rot="4200000">
                <a:off x="4904653" y="4932435"/>
                <a:ext cx="97526" cy="234063"/>
                <a:chOff x="4787515" y="3471333"/>
                <a:chExt cx="192424" cy="461818"/>
              </a:xfrm>
            </p:grpSpPr>
            <p:sp>
              <p:nvSpPr>
                <p:cNvPr id="176" name="Oval 175"/>
                <p:cNvSpPr/>
                <p:nvPr/>
              </p:nvSpPr>
              <p:spPr>
                <a:xfrm>
                  <a:off x="4787515" y="3740727"/>
                  <a:ext cx="192424" cy="192424"/>
                </a:xfrm>
                <a:prstGeom prst="ellipse">
                  <a:avLst/>
                </a:prstGeom>
                <a:noFill/>
                <a:ln w="2540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77" name="Straight Arrow Connector 176"/>
                <p:cNvCxnSpPr>
                  <a:stCxn id="176" idx="0"/>
                </p:cNvCxnSpPr>
                <p:nvPr/>
              </p:nvCxnSpPr>
              <p:spPr>
                <a:xfrm flipH="1" flipV="1">
                  <a:off x="4872182" y="3471333"/>
                  <a:ext cx="11545" cy="269394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7" name="Group 146"/>
              <p:cNvGrpSpPr/>
              <p:nvPr/>
            </p:nvGrpSpPr>
            <p:grpSpPr>
              <a:xfrm rot="5760000">
                <a:off x="4909817" y="5167293"/>
                <a:ext cx="97526" cy="234063"/>
                <a:chOff x="4787515" y="3471333"/>
                <a:chExt cx="192424" cy="461818"/>
              </a:xfrm>
            </p:grpSpPr>
            <p:sp>
              <p:nvSpPr>
                <p:cNvPr id="174" name="Oval 173"/>
                <p:cNvSpPr/>
                <p:nvPr/>
              </p:nvSpPr>
              <p:spPr>
                <a:xfrm>
                  <a:off x="4787515" y="3740727"/>
                  <a:ext cx="192424" cy="192424"/>
                </a:xfrm>
                <a:prstGeom prst="ellipse">
                  <a:avLst/>
                </a:prstGeom>
                <a:noFill/>
                <a:ln w="2540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75" name="Straight Arrow Connector 174"/>
                <p:cNvCxnSpPr>
                  <a:stCxn id="174" idx="0"/>
                </p:cNvCxnSpPr>
                <p:nvPr/>
              </p:nvCxnSpPr>
              <p:spPr>
                <a:xfrm flipH="1" flipV="1">
                  <a:off x="4872182" y="3471333"/>
                  <a:ext cx="11545" cy="269394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8" name="Group 147"/>
              <p:cNvGrpSpPr/>
              <p:nvPr/>
            </p:nvGrpSpPr>
            <p:grpSpPr>
              <a:xfrm rot="17400000">
                <a:off x="4584969" y="5524067"/>
                <a:ext cx="97526" cy="234063"/>
                <a:chOff x="4787515" y="3471333"/>
                <a:chExt cx="192424" cy="461818"/>
              </a:xfrm>
            </p:grpSpPr>
            <p:sp>
              <p:nvSpPr>
                <p:cNvPr id="172" name="Oval 171"/>
                <p:cNvSpPr/>
                <p:nvPr/>
              </p:nvSpPr>
              <p:spPr>
                <a:xfrm>
                  <a:off x="4787515" y="3740727"/>
                  <a:ext cx="192424" cy="192424"/>
                </a:xfrm>
                <a:prstGeom prst="ellipse">
                  <a:avLst/>
                </a:prstGeom>
                <a:solidFill>
                  <a:srgbClr val="000000"/>
                </a:solidFill>
                <a:ln w="2540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73" name="Straight Arrow Connector 172"/>
                <p:cNvCxnSpPr>
                  <a:stCxn id="172" idx="0"/>
                </p:cNvCxnSpPr>
                <p:nvPr/>
              </p:nvCxnSpPr>
              <p:spPr>
                <a:xfrm flipH="1" flipV="1">
                  <a:off x="4872182" y="3471333"/>
                  <a:ext cx="11545" cy="269394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9" name="Group 148"/>
              <p:cNvGrpSpPr/>
              <p:nvPr/>
            </p:nvGrpSpPr>
            <p:grpSpPr>
              <a:xfrm rot="17820000">
                <a:off x="4586756" y="4353147"/>
                <a:ext cx="97526" cy="234063"/>
                <a:chOff x="4787515" y="3471333"/>
                <a:chExt cx="192424" cy="461818"/>
              </a:xfrm>
            </p:grpSpPr>
            <p:sp>
              <p:nvSpPr>
                <p:cNvPr id="170" name="Oval 169"/>
                <p:cNvSpPr/>
                <p:nvPr/>
              </p:nvSpPr>
              <p:spPr>
                <a:xfrm>
                  <a:off x="4787515" y="3740727"/>
                  <a:ext cx="192424" cy="192424"/>
                </a:xfrm>
                <a:prstGeom prst="ellipse">
                  <a:avLst/>
                </a:prstGeom>
                <a:solidFill>
                  <a:srgbClr val="000000"/>
                </a:solidFill>
                <a:ln w="2540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71" name="Straight Arrow Connector 170"/>
                <p:cNvCxnSpPr>
                  <a:stCxn id="170" idx="0"/>
                </p:cNvCxnSpPr>
                <p:nvPr/>
              </p:nvCxnSpPr>
              <p:spPr>
                <a:xfrm flipH="1" flipV="1">
                  <a:off x="4872182" y="3471333"/>
                  <a:ext cx="11545" cy="269394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0" name="Group 149"/>
              <p:cNvGrpSpPr/>
              <p:nvPr/>
            </p:nvGrpSpPr>
            <p:grpSpPr>
              <a:xfrm rot="15000000">
                <a:off x="4576453" y="4981361"/>
                <a:ext cx="97526" cy="234063"/>
                <a:chOff x="4787515" y="3471333"/>
                <a:chExt cx="192424" cy="461818"/>
              </a:xfrm>
            </p:grpSpPr>
            <p:sp>
              <p:nvSpPr>
                <p:cNvPr id="168" name="Oval 167"/>
                <p:cNvSpPr/>
                <p:nvPr/>
              </p:nvSpPr>
              <p:spPr>
                <a:xfrm>
                  <a:off x="4787515" y="3740727"/>
                  <a:ext cx="192424" cy="192424"/>
                </a:xfrm>
                <a:prstGeom prst="ellipse">
                  <a:avLst/>
                </a:prstGeom>
                <a:solidFill>
                  <a:srgbClr val="000000"/>
                </a:solidFill>
                <a:ln w="2540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69" name="Straight Arrow Connector 168"/>
                <p:cNvCxnSpPr>
                  <a:stCxn id="168" idx="0"/>
                </p:cNvCxnSpPr>
                <p:nvPr/>
              </p:nvCxnSpPr>
              <p:spPr>
                <a:xfrm flipH="1" flipV="1">
                  <a:off x="4872182" y="3471333"/>
                  <a:ext cx="11545" cy="269394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1" name="Group 150"/>
              <p:cNvGrpSpPr/>
              <p:nvPr/>
            </p:nvGrpSpPr>
            <p:grpSpPr>
              <a:xfrm rot="17400000">
                <a:off x="4583226" y="5338947"/>
                <a:ext cx="97526" cy="234064"/>
                <a:chOff x="4825251" y="3457597"/>
                <a:chExt cx="192424" cy="461819"/>
              </a:xfrm>
            </p:grpSpPr>
            <p:sp>
              <p:nvSpPr>
                <p:cNvPr id="166" name="Oval 165"/>
                <p:cNvSpPr/>
                <p:nvPr/>
              </p:nvSpPr>
              <p:spPr>
                <a:xfrm>
                  <a:off x="4825251" y="3726993"/>
                  <a:ext cx="192424" cy="192423"/>
                </a:xfrm>
                <a:prstGeom prst="ellipse">
                  <a:avLst/>
                </a:prstGeom>
                <a:solidFill>
                  <a:srgbClr val="000000"/>
                </a:solidFill>
                <a:ln w="2540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67" name="Straight Arrow Connector 166"/>
                <p:cNvCxnSpPr>
                  <a:stCxn id="166" idx="0"/>
                </p:cNvCxnSpPr>
                <p:nvPr/>
              </p:nvCxnSpPr>
              <p:spPr>
                <a:xfrm flipH="1" flipV="1">
                  <a:off x="4909918" y="3457597"/>
                  <a:ext cx="11545" cy="269394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2" name="Group 151"/>
              <p:cNvGrpSpPr/>
              <p:nvPr/>
            </p:nvGrpSpPr>
            <p:grpSpPr>
              <a:xfrm rot="15000000">
                <a:off x="4582547" y="4595653"/>
                <a:ext cx="97526" cy="234063"/>
                <a:chOff x="4787515" y="3471333"/>
                <a:chExt cx="192424" cy="461818"/>
              </a:xfrm>
            </p:grpSpPr>
            <p:sp>
              <p:nvSpPr>
                <p:cNvPr id="164" name="Oval 163"/>
                <p:cNvSpPr/>
                <p:nvPr/>
              </p:nvSpPr>
              <p:spPr>
                <a:xfrm>
                  <a:off x="4787515" y="3740727"/>
                  <a:ext cx="192424" cy="192424"/>
                </a:xfrm>
                <a:prstGeom prst="ellipse">
                  <a:avLst/>
                </a:prstGeom>
                <a:solidFill>
                  <a:srgbClr val="000000"/>
                </a:solidFill>
                <a:ln w="2540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65" name="Straight Arrow Connector 164"/>
                <p:cNvCxnSpPr>
                  <a:stCxn id="164" idx="0"/>
                </p:cNvCxnSpPr>
                <p:nvPr/>
              </p:nvCxnSpPr>
              <p:spPr>
                <a:xfrm flipH="1" flipV="1">
                  <a:off x="4872182" y="3471333"/>
                  <a:ext cx="11545" cy="269394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3" name="Group 152"/>
              <p:cNvGrpSpPr/>
              <p:nvPr/>
            </p:nvGrpSpPr>
            <p:grpSpPr>
              <a:xfrm rot="15480000">
                <a:off x="4572383" y="4782287"/>
                <a:ext cx="97526" cy="234063"/>
                <a:chOff x="4787515" y="3471333"/>
                <a:chExt cx="192424" cy="461818"/>
              </a:xfrm>
            </p:grpSpPr>
            <p:sp>
              <p:nvSpPr>
                <p:cNvPr id="162" name="Oval 161"/>
                <p:cNvSpPr/>
                <p:nvPr/>
              </p:nvSpPr>
              <p:spPr>
                <a:xfrm>
                  <a:off x="4787515" y="3740727"/>
                  <a:ext cx="192424" cy="192424"/>
                </a:xfrm>
                <a:prstGeom prst="ellipse">
                  <a:avLst/>
                </a:prstGeom>
                <a:solidFill>
                  <a:srgbClr val="000000"/>
                </a:solidFill>
                <a:ln w="2540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63" name="Straight Arrow Connector 162"/>
                <p:cNvCxnSpPr>
                  <a:stCxn id="162" idx="0"/>
                </p:cNvCxnSpPr>
                <p:nvPr/>
              </p:nvCxnSpPr>
              <p:spPr>
                <a:xfrm flipH="1" flipV="1">
                  <a:off x="4872182" y="3471333"/>
                  <a:ext cx="11545" cy="269394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4" name="Group 153"/>
              <p:cNvGrpSpPr/>
              <p:nvPr/>
            </p:nvGrpSpPr>
            <p:grpSpPr>
              <a:xfrm rot="16680000">
                <a:off x="4575384" y="5150204"/>
                <a:ext cx="97526" cy="234063"/>
                <a:chOff x="4787515" y="3471333"/>
                <a:chExt cx="192424" cy="461818"/>
              </a:xfrm>
            </p:grpSpPr>
            <p:sp>
              <p:nvSpPr>
                <p:cNvPr id="160" name="Oval 159"/>
                <p:cNvSpPr/>
                <p:nvPr/>
              </p:nvSpPr>
              <p:spPr>
                <a:xfrm>
                  <a:off x="4787515" y="3740727"/>
                  <a:ext cx="192424" cy="192424"/>
                </a:xfrm>
                <a:prstGeom prst="ellipse">
                  <a:avLst/>
                </a:prstGeom>
                <a:solidFill>
                  <a:srgbClr val="000000"/>
                </a:solidFill>
                <a:ln w="2540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61" name="Straight Arrow Connector 160"/>
                <p:cNvCxnSpPr>
                  <a:stCxn id="160" idx="0"/>
                </p:cNvCxnSpPr>
                <p:nvPr/>
              </p:nvCxnSpPr>
              <p:spPr>
                <a:xfrm flipH="1" flipV="1">
                  <a:off x="4872182" y="3471333"/>
                  <a:ext cx="11545" cy="269394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55" name="TextBox 154"/>
              <p:cNvSpPr txBox="1"/>
              <p:nvPr/>
            </p:nvSpPr>
            <p:spPr>
              <a:xfrm>
                <a:off x="4841205" y="5591506"/>
                <a:ext cx="108313" cy="2441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h</a:t>
                </a:r>
                <a:endParaRPr lang="en-US" dirty="0"/>
              </a:p>
            </p:txBody>
          </p:sp>
          <p:sp>
            <p:nvSpPr>
              <p:cNvPr id="156" name="TextBox 155"/>
              <p:cNvSpPr txBox="1"/>
              <p:nvPr/>
            </p:nvSpPr>
            <p:spPr>
              <a:xfrm>
                <a:off x="4561855" y="4137365"/>
                <a:ext cx="108313" cy="2441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e</a:t>
                </a:r>
                <a:endParaRPr lang="en-US" dirty="0"/>
              </a:p>
            </p:txBody>
          </p:sp>
          <p:sp>
            <p:nvSpPr>
              <p:cNvPr id="157" name="TextBox 156"/>
              <p:cNvSpPr txBox="1"/>
              <p:nvPr/>
            </p:nvSpPr>
            <p:spPr>
              <a:xfrm>
                <a:off x="4356353" y="3909728"/>
                <a:ext cx="35709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/>
                  <a:t>n</a:t>
                </a:r>
                <a:r>
                  <a:rPr lang="en-US" sz="1600" baseline="30000" dirty="0" smtClean="0"/>
                  <a:t>+</a:t>
                </a:r>
                <a:endParaRPr lang="en-US" sz="1600" baseline="30000" dirty="0"/>
              </a:p>
            </p:txBody>
          </p:sp>
          <p:sp>
            <p:nvSpPr>
              <p:cNvPr id="158" name="TextBox 157"/>
              <p:cNvSpPr txBox="1"/>
              <p:nvPr/>
            </p:nvSpPr>
            <p:spPr>
              <a:xfrm>
                <a:off x="5524055" y="3919743"/>
                <a:ext cx="36489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/>
                  <a:t>n</a:t>
                </a:r>
                <a:r>
                  <a:rPr lang="en-US" sz="1600" baseline="30000" dirty="0" smtClean="0"/>
                  <a:t>+</a:t>
                </a:r>
                <a:endParaRPr lang="en-US" sz="1600" baseline="30000" dirty="0"/>
              </a:p>
            </p:txBody>
          </p:sp>
          <p:sp>
            <p:nvSpPr>
              <p:cNvPr id="159" name="TextBox 158"/>
              <p:cNvSpPr txBox="1"/>
              <p:nvPr/>
            </p:nvSpPr>
            <p:spPr>
              <a:xfrm>
                <a:off x="4944976" y="3921212"/>
                <a:ext cx="36760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/>
                  <a:t>p</a:t>
                </a:r>
                <a:r>
                  <a:rPr lang="en-US" sz="1600" baseline="30000" dirty="0" smtClean="0"/>
                  <a:t>+</a:t>
                </a:r>
                <a:endParaRPr lang="en-US" sz="1600" baseline="30000" dirty="0"/>
              </a:p>
            </p:txBody>
          </p:sp>
        </p:grpSp>
      </p:grpSp>
      <p:cxnSp>
        <p:nvCxnSpPr>
          <p:cNvPr id="195" name="Straight Arrow Connector 194"/>
          <p:cNvCxnSpPr/>
          <p:nvPr/>
        </p:nvCxnSpPr>
        <p:spPr>
          <a:xfrm>
            <a:off x="4031233" y="5169471"/>
            <a:ext cx="0" cy="745830"/>
          </a:xfrm>
          <a:prstGeom prst="straightConnector1">
            <a:avLst/>
          </a:prstGeom>
          <a:ln w="38100">
            <a:solidFill>
              <a:schemeClr val="tx1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6" name="Straight Arrow Connector 195"/>
          <p:cNvCxnSpPr/>
          <p:nvPr/>
        </p:nvCxnSpPr>
        <p:spPr>
          <a:xfrm flipV="1">
            <a:off x="4031233" y="4243021"/>
            <a:ext cx="0" cy="667826"/>
          </a:xfrm>
          <a:prstGeom prst="straightConnector1">
            <a:avLst/>
          </a:prstGeom>
          <a:ln w="38100">
            <a:solidFill>
              <a:schemeClr val="tx1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7" name="TextBox 196"/>
          <p:cNvSpPr txBox="1"/>
          <p:nvPr/>
        </p:nvSpPr>
        <p:spPr>
          <a:xfrm>
            <a:off x="3880991" y="4849319"/>
            <a:ext cx="3492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err="1" smtClean="0">
                <a:solidFill>
                  <a:srgbClr val="ED8C56"/>
                </a:solidFill>
              </a:rPr>
              <a:t>Δ</a:t>
            </a:r>
            <a:endParaRPr lang="en-US" sz="1600" i="1" dirty="0">
              <a:solidFill>
                <a:srgbClr val="ED8C56"/>
              </a:solidFill>
            </a:endParaRPr>
          </a:p>
        </p:txBody>
      </p:sp>
      <p:cxnSp>
        <p:nvCxnSpPr>
          <p:cNvPr id="198" name="Straight Arrow Connector 197"/>
          <p:cNvCxnSpPr/>
          <p:nvPr/>
        </p:nvCxnSpPr>
        <p:spPr>
          <a:xfrm>
            <a:off x="3643636" y="5143918"/>
            <a:ext cx="0" cy="623228"/>
          </a:xfrm>
          <a:prstGeom prst="straightConnector1">
            <a:avLst/>
          </a:prstGeom>
          <a:ln w="38100">
            <a:solidFill>
              <a:schemeClr val="tx1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9" name="Straight Arrow Connector 198"/>
          <p:cNvCxnSpPr/>
          <p:nvPr/>
        </p:nvCxnSpPr>
        <p:spPr>
          <a:xfrm flipV="1">
            <a:off x="3643636" y="4265679"/>
            <a:ext cx="0" cy="619615"/>
          </a:xfrm>
          <a:prstGeom prst="straightConnector1">
            <a:avLst/>
          </a:prstGeom>
          <a:ln w="38100">
            <a:solidFill>
              <a:schemeClr val="tx1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0" name="TextBox 199"/>
          <p:cNvSpPr txBox="1"/>
          <p:nvPr/>
        </p:nvSpPr>
        <p:spPr>
          <a:xfrm>
            <a:off x="3493394" y="4823766"/>
            <a:ext cx="3197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err="1">
                <a:solidFill>
                  <a:srgbClr val="008000"/>
                </a:solidFill>
              </a:rPr>
              <a:t>L</a:t>
            </a:r>
            <a:endParaRPr lang="en-US" sz="1600" i="1" dirty="0">
              <a:solidFill>
                <a:srgbClr val="008000"/>
              </a:solidFill>
            </a:endParaRPr>
          </a:p>
        </p:txBody>
      </p:sp>
      <p:cxnSp>
        <p:nvCxnSpPr>
          <p:cNvPr id="205" name="Straight Arrow Connector 204"/>
          <p:cNvCxnSpPr/>
          <p:nvPr/>
        </p:nvCxnSpPr>
        <p:spPr>
          <a:xfrm>
            <a:off x="7212026" y="5150050"/>
            <a:ext cx="0" cy="745830"/>
          </a:xfrm>
          <a:prstGeom prst="straightConnector1">
            <a:avLst/>
          </a:prstGeom>
          <a:ln w="38100">
            <a:solidFill>
              <a:schemeClr val="tx1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6" name="Straight Arrow Connector 205"/>
          <p:cNvCxnSpPr/>
          <p:nvPr/>
        </p:nvCxnSpPr>
        <p:spPr>
          <a:xfrm flipV="1">
            <a:off x="7212026" y="4223600"/>
            <a:ext cx="0" cy="667826"/>
          </a:xfrm>
          <a:prstGeom prst="straightConnector1">
            <a:avLst/>
          </a:prstGeom>
          <a:ln w="38100">
            <a:solidFill>
              <a:schemeClr val="tx1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7" name="TextBox 206"/>
          <p:cNvSpPr txBox="1"/>
          <p:nvPr/>
        </p:nvSpPr>
        <p:spPr>
          <a:xfrm>
            <a:off x="7061784" y="4829898"/>
            <a:ext cx="3492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err="1" smtClean="0">
                <a:solidFill>
                  <a:srgbClr val="ED8C56"/>
                </a:solidFill>
              </a:rPr>
              <a:t>Δ</a:t>
            </a:r>
            <a:endParaRPr lang="en-US" sz="1600" i="1" dirty="0">
              <a:solidFill>
                <a:srgbClr val="ED8C56"/>
              </a:solidFill>
            </a:endParaRPr>
          </a:p>
        </p:txBody>
      </p:sp>
      <p:cxnSp>
        <p:nvCxnSpPr>
          <p:cNvPr id="208" name="Straight Arrow Connector 207"/>
          <p:cNvCxnSpPr/>
          <p:nvPr/>
        </p:nvCxnSpPr>
        <p:spPr>
          <a:xfrm flipH="1">
            <a:off x="6246118" y="6103277"/>
            <a:ext cx="172832" cy="0"/>
          </a:xfrm>
          <a:prstGeom prst="straightConnector1">
            <a:avLst/>
          </a:prstGeom>
          <a:ln w="38100">
            <a:solidFill>
              <a:schemeClr val="tx1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9" name="Straight Arrow Connector 208"/>
          <p:cNvCxnSpPr/>
          <p:nvPr/>
        </p:nvCxnSpPr>
        <p:spPr>
          <a:xfrm>
            <a:off x="6609472" y="6110142"/>
            <a:ext cx="198147" cy="0"/>
          </a:xfrm>
          <a:prstGeom prst="straightConnector1">
            <a:avLst/>
          </a:prstGeom>
          <a:ln w="38100">
            <a:solidFill>
              <a:schemeClr val="tx1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0" name="TextBox 209"/>
          <p:cNvSpPr txBox="1"/>
          <p:nvPr/>
        </p:nvSpPr>
        <p:spPr>
          <a:xfrm>
            <a:off x="6385089" y="5910206"/>
            <a:ext cx="3197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err="1">
                <a:solidFill>
                  <a:srgbClr val="008000"/>
                </a:solidFill>
              </a:rPr>
              <a:t>L</a:t>
            </a:r>
            <a:endParaRPr lang="en-US" sz="1600" i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77780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University of Manchester new logo 300 x 300 (1)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991" y="117620"/>
            <a:ext cx="2307218" cy="2307218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AA939-B055-1C4F-86C8-4746DA8B00DB}" type="slidenum">
              <a:rPr lang="en-US" smtClean="0"/>
              <a:t>7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801938" y="-257175"/>
            <a:ext cx="6797675" cy="1008063"/>
          </a:xfrm>
          <a:prstGeom prst="rect">
            <a:avLst/>
          </a:prstGeom>
          <a:solidFill>
            <a:srgbClr val="DD90A5">
              <a:alpha val="89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 rot="16200000">
            <a:off x="-4682332" y="2704306"/>
            <a:ext cx="9728201" cy="1008063"/>
          </a:xfrm>
          <a:prstGeom prst="rect">
            <a:avLst/>
          </a:prstGeom>
          <a:solidFill>
            <a:srgbClr val="DD90A5">
              <a:alpha val="89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-212725" y="0"/>
            <a:ext cx="2738438" cy="2495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8" name="Picture 7" descr="University of Manchester new logo 300 x 300 (1)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991" y="117620"/>
            <a:ext cx="2307218" cy="230721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801938" y="117475"/>
            <a:ext cx="8180387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latin typeface="+mn-lt"/>
                <a:ea typeface="+mn-ea"/>
                <a:cs typeface="+mn-cs"/>
              </a:rPr>
              <a:t>			</a:t>
            </a:r>
            <a:r>
              <a:rPr lang="en-US" sz="3200" dirty="0" smtClean="0">
                <a:solidFill>
                  <a:srgbClr val="FFFFFF"/>
                </a:solidFill>
              </a:rPr>
              <a:t>Silicon</a:t>
            </a:r>
            <a:endParaRPr lang="en-US" sz="3200" dirty="0">
              <a:solidFill>
                <a:srgbClr val="FFFFFF"/>
              </a:solidFill>
              <a:latin typeface="+mj-lt"/>
              <a:cs typeface="Andale Mono"/>
            </a:endParaRPr>
          </a:p>
        </p:txBody>
      </p:sp>
      <p:sp>
        <p:nvSpPr>
          <p:cNvPr id="10" name="TextBox 16"/>
          <p:cNvSpPr txBox="1">
            <a:spLocks noChangeArrowheads="1"/>
          </p:cNvSpPr>
          <p:nvPr/>
        </p:nvSpPr>
        <p:spPr bwMode="auto">
          <a:xfrm>
            <a:off x="965200" y="675112"/>
            <a:ext cx="59309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3200" dirty="0" smtClean="0">
                <a:solidFill>
                  <a:srgbClr val="D092A7"/>
                </a:solidFill>
              </a:rPr>
              <a:t>3D Silicon Fabrication</a:t>
            </a:r>
            <a:endParaRPr lang="en-US" sz="3200" dirty="0">
              <a:solidFill>
                <a:srgbClr val="D092A7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236599" y="1489984"/>
            <a:ext cx="3502985" cy="4363927"/>
            <a:chOff x="2828571" y="1406466"/>
            <a:chExt cx="3502985" cy="4363927"/>
          </a:xfrm>
        </p:grpSpPr>
        <p:sp>
          <p:nvSpPr>
            <p:cNvPr id="12" name="TextBox 11"/>
            <p:cNvSpPr txBox="1"/>
            <p:nvPr/>
          </p:nvSpPr>
          <p:spPr>
            <a:xfrm>
              <a:off x="3242916" y="1523076"/>
              <a:ext cx="3088640" cy="42473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Wafer cleaning.</a:t>
              </a:r>
            </a:p>
            <a:p>
              <a:pPr algn="ctr"/>
              <a:endParaRPr lang="en-US" dirty="0" smtClean="0"/>
            </a:p>
            <a:p>
              <a:pPr algn="ctr"/>
              <a:r>
                <a:rPr lang="en-US" dirty="0" smtClean="0"/>
                <a:t>Mask production.</a:t>
              </a:r>
            </a:p>
            <a:p>
              <a:pPr algn="ctr"/>
              <a:endParaRPr lang="en-US" dirty="0" smtClean="0"/>
            </a:p>
            <a:p>
              <a:pPr algn="ctr"/>
              <a:r>
                <a:rPr lang="en-US" dirty="0" smtClean="0"/>
                <a:t>Deep Reactive Ion Etching of column holes.</a:t>
              </a:r>
            </a:p>
            <a:p>
              <a:pPr algn="ctr"/>
              <a:endParaRPr lang="en-US" dirty="0" smtClean="0"/>
            </a:p>
            <a:p>
              <a:pPr algn="ctr"/>
              <a:r>
                <a:rPr lang="en-US" dirty="0" smtClean="0"/>
                <a:t>column hole filling with poly silicon.</a:t>
              </a:r>
            </a:p>
            <a:p>
              <a:pPr algn="ctr"/>
              <a:endParaRPr lang="en-US" dirty="0" smtClean="0"/>
            </a:p>
            <a:p>
              <a:pPr algn="ctr"/>
              <a:r>
                <a:rPr lang="en-US" dirty="0" smtClean="0"/>
                <a:t>Introduction n+ and p+ dopants.</a:t>
              </a:r>
            </a:p>
            <a:p>
              <a:pPr algn="ctr"/>
              <a:endParaRPr lang="en-US" dirty="0"/>
            </a:p>
            <a:p>
              <a:pPr algn="ctr"/>
              <a:r>
                <a:rPr lang="en-US" dirty="0" smtClean="0"/>
                <a:t>Addition of </a:t>
              </a:r>
              <a:r>
                <a:rPr lang="en-US" dirty="0" err="1" smtClean="0"/>
                <a:t>metallisation</a:t>
              </a:r>
              <a:r>
                <a:rPr lang="en-US" dirty="0" smtClean="0"/>
                <a:t> layer.	</a:t>
              </a:r>
              <a:endParaRPr lang="en-US" dirty="0"/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2829928" y="1406466"/>
              <a:ext cx="2740351" cy="470713"/>
              <a:chOff x="2783748" y="1429556"/>
              <a:chExt cx="2740351" cy="470713"/>
            </a:xfrm>
          </p:grpSpPr>
          <p:grpSp>
            <p:nvGrpSpPr>
              <p:cNvPr id="39" name="Group 38"/>
              <p:cNvGrpSpPr/>
              <p:nvPr/>
            </p:nvGrpSpPr>
            <p:grpSpPr>
              <a:xfrm>
                <a:off x="2783748" y="1429556"/>
                <a:ext cx="459168" cy="459168"/>
                <a:chOff x="877856" y="2424838"/>
                <a:chExt cx="459168" cy="459168"/>
              </a:xfrm>
            </p:grpSpPr>
            <p:sp>
              <p:nvSpPr>
                <p:cNvPr id="41" name="TextBox 40"/>
                <p:cNvSpPr txBox="1"/>
                <p:nvPr/>
              </p:nvSpPr>
              <p:spPr>
                <a:xfrm>
                  <a:off x="965200" y="2438867"/>
                  <a:ext cx="29267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1</a:t>
                  </a:r>
                  <a:endParaRPr lang="en-US" dirty="0"/>
                </a:p>
              </p:txBody>
            </p:sp>
            <p:sp>
              <p:nvSpPr>
                <p:cNvPr id="42" name="Oval 41"/>
                <p:cNvSpPr/>
                <p:nvPr/>
              </p:nvSpPr>
              <p:spPr>
                <a:xfrm>
                  <a:off x="877856" y="2424838"/>
                  <a:ext cx="459168" cy="459168"/>
                </a:xfrm>
                <a:prstGeom prst="ellipse">
                  <a:avLst/>
                </a:prstGeom>
                <a:noFill/>
                <a:ln w="66675">
                  <a:solidFill>
                    <a:srgbClr val="ED8C56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40" name="Straight Connector 39"/>
              <p:cNvCxnSpPr/>
              <p:nvPr/>
            </p:nvCxnSpPr>
            <p:spPr>
              <a:xfrm>
                <a:off x="3013332" y="1900269"/>
                <a:ext cx="2510767" cy="0"/>
              </a:xfrm>
              <a:prstGeom prst="line">
                <a:avLst/>
              </a:prstGeom>
              <a:ln>
                <a:solidFill>
                  <a:srgbClr val="ED8C56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Group 13"/>
            <p:cNvGrpSpPr/>
            <p:nvPr/>
          </p:nvGrpSpPr>
          <p:grpSpPr>
            <a:xfrm>
              <a:off x="2829928" y="1954125"/>
              <a:ext cx="2804254" cy="468292"/>
              <a:chOff x="2829928" y="1954125"/>
              <a:chExt cx="2804254" cy="468292"/>
            </a:xfrm>
          </p:grpSpPr>
          <p:grpSp>
            <p:nvGrpSpPr>
              <p:cNvPr id="35" name="Group 34"/>
              <p:cNvGrpSpPr/>
              <p:nvPr/>
            </p:nvGrpSpPr>
            <p:grpSpPr>
              <a:xfrm>
                <a:off x="2829928" y="1954125"/>
                <a:ext cx="459168" cy="459168"/>
                <a:chOff x="877856" y="2424838"/>
                <a:chExt cx="459168" cy="459168"/>
              </a:xfrm>
            </p:grpSpPr>
            <p:sp>
              <p:nvSpPr>
                <p:cNvPr id="37" name="TextBox 36"/>
                <p:cNvSpPr txBox="1"/>
                <p:nvPr/>
              </p:nvSpPr>
              <p:spPr>
                <a:xfrm>
                  <a:off x="965200" y="2438867"/>
                  <a:ext cx="292674" cy="3693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/>
                    <a:t>2</a:t>
                  </a:r>
                </a:p>
              </p:txBody>
            </p:sp>
            <p:sp>
              <p:nvSpPr>
                <p:cNvPr id="38" name="Oval 37"/>
                <p:cNvSpPr/>
                <p:nvPr/>
              </p:nvSpPr>
              <p:spPr>
                <a:xfrm>
                  <a:off x="877856" y="2424838"/>
                  <a:ext cx="459168" cy="459168"/>
                </a:xfrm>
                <a:prstGeom prst="ellipse">
                  <a:avLst/>
                </a:prstGeom>
                <a:noFill/>
                <a:ln w="66675">
                  <a:solidFill>
                    <a:srgbClr val="79D2DA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36" name="Straight Connector 35"/>
              <p:cNvCxnSpPr/>
              <p:nvPr/>
            </p:nvCxnSpPr>
            <p:spPr>
              <a:xfrm flipV="1">
                <a:off x="3059512" y="2413293"/>
                <a:ext cx="2574670" cy="9124"/>
              </a:xfrm>
              <a:prstGeom prst="line">
                <a:avLst/>
              </a:prstGeom>
              <a:ln>
                <a:solidFill>
                  <a:srgbClr val="79D2DA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Group 14"/>
            <p:cNvGrpSpPr/>
            <p:nvPr/>
          </p:nvGrpSpPr>
          <p:grpSpPr>
            <a:xfrm>
              <a:off x="2828571" y="2757879"/>
              <a:ext cx="3403289" cy="479837"/>
              <a:chOff x="2828571" y="2757879"/>
              <a:chExt cx="3403289" cy="479837"/>
            </a:xfrm>
          </p:grpSpPr>
          <p:grpSp>
            <p:nvGrpSpPr>
              <p:cNvPr id="31" name="Group 30"/>
              <p:cNvGrpSpPr/>
              <p:nvPr/>
            </p:nvGrpSpPr>
            <p:grpSpPr>
              <a:xfrm>
                <a:off x="2828571" y="2757879"/>
                <a:ext cx="459168" cy="459168"/>
                <a:chOff x="877856" y="2424838"/>
                <a:chExt cx="459168" cy="459168"/>
              </a:xfrm>
            </p:grpSpPr>
            <p:sp>
              <p:nvSpPr>
                <p:cNvPr id="33" name="TextBox 32"/>
                <p:cNvSpPr txBox="1"/>
                <p:nvPr/>
              </p:nvSpPr>
              <p:spPr>
                <a:xfrm>
                  <a:off x="965200" y="2438867"/>
                  <a:ext cx="292674" cy="369332"/>
                </a:xfrm>
                <a:prstGeom prst="rect">
                  <a:avLst/>
                </a:prstGeom>
                <a:noFill/>
                <a:ln>
                  <a:solidFill>
                    <a:srgbClr val="FFFFFF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/>
                    <a:t>3</a:t>
                  </a:r>
                </a:p>
              </p:txBody>
            </p:sp>
            <p:sp>
              <p:nvSpPr>
                <p:cNvPr id="34" name="Oval 33"/>
                <p:cNvSpPr/>
                <p:nvPr/>
              </p:nvSpPr>
              <p:spPr>
                <a:xfrm>
                  <a:off x="877856" y="2424838"/>
                  <a:ext cx="459168" cy="459168"/>
                </a:xfrm>
                <a:prstGeom prst="ellipse">
                  <a:avLst/>
                </a:prstGeom>
                <a:noFill/>
                <a:ln w="66675">
                  <a:solidFill>
                    <a:srgbClr val="B0F274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32" name="Straight Connector 31"/>
              <p:cNvCxnSpPr/>
              <p:nvPr/>
            </p:nvCxnSpPr>
            <p:spPr>
              <a:xfrm>
                <a:off x="3047967" y="3237716"/>
                <a:ext cx="3183893" cy="0"/>
              </a:xfrm>
              <a:prstGeom prst="line">
                <a:avLst/>
              </a:prstGeom>
              <a:ln>
                <a:solidFill>
                  <a:srgbClr val="B0F274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/>
            <p:cNvGrpSpPr/>
            <p:nvPr/>
          </p:nvGrpSpPr>
          <p:grpSpPr>
            <a:xfrm>
              <a:off x="2829928" y="3577767"/>
              <a:ext cx="2297328" cy="479837"/>
              <a:chOff x="2828571" y="2757879"/>
              <a:chExt cx="2297328" cy="479837"/>
            </a:xfrm>
          </p:grpSpPr>
          <p:grpSp>
            <p:nvGrpSpPr>
              <p:cNvPr id="27" name="Group 26"/>
              <p:cNvGrpSpPr/>
              <p:nvPr/>
            </p:nvGrpSpPr>
            <p:grpSpPr>
              <a:xfrm>
                <a:off x="2828571" y="2757879"/>
                <a:ext cx="459168" cy="459168"/>
                <a:chOff x="877856" y="2424838"/>
                <a:chExt cx="459168" cy="459168"/>
              </a:xfrm>
            </p:grpSpPr>
            <p:sp>
              <p:nvSpPr>
                <p:cNvPr id="29" name="TextBox 28"/>
                <p:cNvSpPr txBox="1"/>
                <p:nvPr/>
              </p:nvSpPr>
              <p:spPr>
                <a:xfrm>
                  <a:off x="965200" y="2438867"/>
                  <a:ext cx="292674" cy="369332"/>
                </a:xfrm>
                <a:prstGeom prst="rect">
                  <a:avLst/>
                </a:prstGeom>
                <a:noFill/>
                <a:ln>
                  <a:solidFill>
                    <a:srgbClr val="FFFFFF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/>
                    <a:t>4</a:t>
                  </a:r>
                </a:p>
              </p:txBody>
            </p:sp>
            <p:sp>
              <p:nvSpPr>
                <p:cNvPr id="30" name="Oval 29"/>
                <p:cNvSpPr/>
                <p:nvPr/>
              </p:nvSpPr>
              <p:spPr>
                <a:xfrm>
                  <a:off x="877856" y="2424838"/>
                  <a:ext cx="459168" cy="459168"/>
                </a:xfrm>
                <a:prstGeom prst="ellipse">
                  <a:avLst/>
                </a:prstGeom>
                <a:noFill/>
                <a:ln w="66675">
                  <a:solidFill>
                    <a:srgbClr val="E9ED2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28" name="Straight Connector 27"/>
              <p:cNvCxnSpPr/>
              <p:nvPr/>
            </p:nvCxnSpPr>
            <p:spPr>
              <a:xfrm>
                <a:off x="3047967" y="3237716"/>
                <a:ext cx="2077932" cy="0"/>
              </a:xfrm>
              <a:prstGeom prst="line">
                <a:avLst/>
              </a:prstGeom>
              <a:ln>
                <a:solidFill>
                  <a:srgbClr val="E9ED2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Group 16"/>
            <p:cNvGrpSpPr/>
            <p:nvPr/>
          </p:nvGrpSpPr>
          <p:grpSpPr>
            <a:xfrm>
              <a:off x="2829928" y="4416558"/>
              <a:ext cx="2380025" cy="479837"/>
              <a:chOff x="2828571" y="2757879"/>
              <a:chExt cx="2380025" cy="479837"/>
            </a:xfrm>
          </p:grpSpPr>
          <p:grpSp>
            <p:nvGrpSpPr>
              <p:cNvPr id="23" name="Group 22"/>
              <p:cNvGrpSpPr/>
              <p:nvPr/>
            </p:nvGrpSpPr>
            <p:grpSpPr>
              <a:xfrm>
                <a:off x="2828571" y="2757879"/>
                <a:ext cx="459168" cy="459168"/>
                <a:chOff x="877856" y="2424838"/>
                <a:chExt cx="459168" cy="459168"/>
              </a:xfrm>
            </p:grpSpPr>
            <p:sp>
              <p:nvSpPr>
                <p:cNvPr id="25" name="TextBox 24"/>
                <p:cNvSpPr txBox="1"/>
                <p:nvPr/>
              </p:nvSpPr>
              <p:spPr>
                <a:xfrm>
                  <a:off x="965200" y="2438867"/>
                  <a:ext cx="292674" cy="369332"/>
                </a:xfrm>
                <a:prstGeom prst="rect">
                  <a:avLst/>
                </a:prstGeom>
                <a:noFill/>
                <a:ln>
                  <a:solidFill>
                    <a:srgbClr val="FFFFFF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/>
                    <a:t>5</a:t>
                  </a:r>
                </a:p>
              </p:txBody>
            </p:sp>
            <p:sp>
              <p:nvSpPr>
                <p:cNvPr id="26" name="Oval 25"/>
                <p:cNvSpPr/>
                <p:nvPr/>
              </p:nvSpPr>
              <p:spPr>
                <a:xfrm>
                  <a:off x="877856" y="2424838"/>
                  <a:ext cx="459168" cy="459168"/>
                </a:xfrm>
                <a:prstGeom prst="ellipse">
                  <a:avLst/>
                </a:prstGeom>
                <a:noFill/>
                <a:ln w="66675">
                  <a:solidFill>
                    <a:schemeClr val="accent4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24" name="Straight Connector 23"/>
              <p:cNvCxnSpPr/>
              <p:nvPr/>
            </p:nvCxnSpPr>
            <p:spPr>
              <a:xfrm>
                <a:off x="3047967" y="3237716"/>
                <a:ext cx="2160629" cy="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Group 17"/>
            <p:cNvGrpSpPr/>
            <p:nvPr/>
          </p:nvGrpSpPr>
          <p:grpSpPr>
            <a:xfrm>
              <a:off x="2828571" y="4968122"/>
              <a:ext cx="3403289" cy="479837"/>
              <a:chOff x="2828571" y="2757879"/>
              <a:chExt cx="3403289" cy="479837"/>
            </a:xfrm>
          </p:grpSpPr>
          <p:grpSp>
            <p:nvGrpSpPr>
              <p:cNvPr id="19" name="Group 18"/>
              <p:cNvGrpSpPr/>
              <p:nvPr/>
            </p:nvGrpSpPr>
            <p:grpSpPr>
              <a:xfrm>
                <a:off x="2828571" y="2757879"/>
                <a:ext cx="459168" cy="459168"/>
                <a:chOff x="877856" y="2424838"/>
                <a:chExt cx="459168" cy="459168"/>
              </a:xfrm>
            </p:grpSpPr>
            <p:sp>
              <p:nvSpPr>
                <p:cNvPr id="21" name="TextBox 20"/>
                <p:cNvSpPr txBox="1"/>
                <p:nvPr/>
              </p:nvSpPr>
              <p:spPr>
                <a:xfrm>
                  <a:off x="965200" y="2438867"/>
                  <a:ext cx="292674" cy="369332"/>
                </a:xfrm>
                <a:prstGeom prst="rect">
                  <a:avLst/>
                </a:prstGeom>
                <a:noFill/>
                <a:ln>
                  <a:solidFill>
                    <a:srgbClr val="FFFFFF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/>
                    <a:t>6</a:t>
                  </a:r>
                </a:p>
              </p:txBody>
            </p:sp>
            <p:sp>
              <p:nvSpPr>
                <p:cNvPr id="22" name="Oval 21"/>
                <p:cNvSpPr/>
                <p:nvPr/>
              </p:nvSpPr>
              <p:spPr>
                <a:xfrm>
                  <a:off x="877856" y="2424838"/>
                  <a:ext cx="459168" cy="459168"/>
                </a:xfrm>
                <a:prstGeom prst="ellipse">
                  <a:avLst/>
                </a:prstGeom>
                <a:noFill/>
                <a:ln w="66675">
                  <a:solidFill>
                    <a:schemeClr val="accent6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20" name="Straight Connector 19"/>
              <p:cNvCxnSpPr/>
              <p:nvPr/>
            </p:nvCxnSpPr>
            <p:spPr>
              <a:xfrm>
                <a:off x="3047967" y="3237716"/>
                <a:ext cx="3183893" cy="0"/>
              </a:xfrm>
              <a:prstGeom prst="line">
                <a:avLst/>
              </a:prstGeom>
              <a:ln>
                <a:solidFill>
                  <a:schemeClr val="accent6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5" name="Group 44"/>
          <p:cNvGrpSpPr/>
          <p:nvPr/>
        </p:nvGrpSpPr>
        <p:grpSpPr>
          <a:xfrm>
            <a:off x="4754887" y="1486282"/>
            <a:ext cx="3968841" cy="1494192"/>
            <a:chOff x="4307075" y="2587465"/>
            <a:chExt cx="5908842" cy="2033899"/>
          </a:xfrm>
        </p:grpSpPr>
        <p:pic>
          <p:nvPicPr>
            <p:cNvPr id="4" name="Picture 3" descr="IonEtching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5380"/>
            <a:stretch/>
          </p:blipFill>
          <p:spPr>
            <a:xfrm>
              <a:off x="4307075" y="2587465"/>
              <a:ext cx="5908842" cy="2033899"/>
            </a:xfrm>
            <a:prstGeom prst="rect">
              <a:avLst/>
            </a:prstGeom>
          </p:spPr>
        </p:pic>
        <p:sp>
          <p:nvSpPr>
            <p:cNvPr id="43" name="Rectangle 42"/>
            <p:cNvSpPr/>
            <p:nvPr/>
          </p:nvSpPr>
          <p:spPr>
            <a:xfrm>
              <a:off x="4520961" y="4157326"/>
              <a:ext cx="2477646" cy="31942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7412935" y="4168155"/>
              <a:ext cx="2477646" cy="31942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6" name="Picture 45" descr="Wafer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015"/>
          <a:stretch/>
        </p:blipFill>
        <p:spPr>
          <a:xfrm>
            <a:off x="6149865" y="5065669"/>
            <a:ext cx="2328606" cy="1304710"/>
          </a:xfrm>
          <a:prstGeom prst="rect">
            <a:avLst/>
          </a:prstGeom>
        </p:spPr>
      </p:pic>
      <p:sp>
        <p:nvSpPr>
          <p:cNvPr id="47" name="Rectangle 46"/>
          <p:cNvSpPr/>
          <p:nvPr/>
        </p:nvSpPr>
        <p:spPr>
          <a:xfrm>
            <a:off x="4639888" y="1286048"/>
            <a:ext cx="4276849" cy="2032286"/>
          </a:xfrm>
          <a:prstGeom prst="rect">
            <a:avLst/>
          </a:prstGeom>
          <a:noFill/>
          <a:ln w="25400">
            <a:solidFill>
              <a:srgbClr val="B0F27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9" name="Picture 48" descr="Wafer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422"/>
          <a:stretch/>
        </p:blipFill>
        <p:spPr>
          <a:xfrm>
            <a:off x="5261402" y="3661285"/>
            <a:ext cx="2328606" cy="1321172"/>
          </a:xfrm>
          <a:prstGeom prst="rect">
            <a:avLst/>
          </a:prstGeom>
        </p:spPr>
      </p:pic>
      <p:sp>
        <p:nvSpPr>
          <p:cNvPr id="50" name="Circular Arrow 49"/>
          <p:cNvSpPr/>
          <p:nvPr/>
        </p:nvSpPr>
        <p:spPr>
          <a:xfrm rot="9751094" flipH="1">
            <a:off x="3175032" y="4924878"/>
            <a:ext cx="4238975" cy="1004089"/>
          </a:xfrm>
          <a:prstGeom prst="circularArrow">
            <a:avLst>
              <a:gd name="adj1" fmla="val 6956"/>
              <a:gd name="adj2" fmla="val 3204105"/>
              <a:gd name="adj3" fmla="val 15375260"/>
              <a:gd name="adj4" fmla="val 10735770"/>
              <a:gd name="adj5" fmla="val 19412"/>
            </a:avLst>
          </a:prstGeom>
          <a:solidFill>
            <a:schemeClr val="accent3"/>
          </a:solidFill>
          <a:ln w="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56812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University of Manchester new logo 300 x 300 (1)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991" y="117620"/>
            <a:ext cx="2307218" cy="2307218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AA939-B055-1C4F-86C8-4746DA8B00DB}" type="slidenum">
              <a:rPr lang="en-US" smtClean="0"/>
              <a:t>8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801938" y="-257175"/>
            <a:ext cx="6797675" cy="1008063"/>
          </a:xfrm>
          <a:prstGeom prst="rect">
            <a:avLst/>
          </a:prstGeom>
          <a:solidFill>
            <a:srgbClr val="DD90A5">
              <a:alpha val="89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 rot="16200000">
            <a:off x="-4682332" y="2704306"/>
            <a:ext cx="9728201" cy="1008063"/>
          </a:xfrm>
          <a:prstGeom prst="rect">
            <a:avLst/>
          </a:prstGeom>
          <a:solidFill>
            <a:srgbClr val="DD90A5">
              <a:alpha val="89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-212725" y="0"/>
            <a:ext cx="2738438" cy="2495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8" name="Picture 7" descr="University of Manchester new logo 300 x 300 (1)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991" y="117620"/>
            <a:ext cx="2307218" cy="230721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801938" y="117475"/>
            <a:ext cx="8180387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latin typeface="+mn-lt"/>
                <a:ea typeface="+mn-ea"/>
                <a:cs typeface="+mn-cs"/>
              </a:rPr>
              <a:t>			</a:t>
            </a:r>
            <a:r>
              <a:rPr lang="en-US" sz="3200" dirty="0" smtClean="0">
                <a:solidFill>
                  <a:srgbClr val="FFFFFF"/>
                </a:solidFill>
                <a:ea typeface="+mn-ea"/>
              </a:rPr>
              <a:t>Silicon</a:t>
            </a:r>
            <a:endParaRPr lang="en-US" sz="3200" dirty="0">
              <a:solidFill>
                <a:srgbClr val="FFFFFF"/>
              </a:solidFill>
              <a:latin typeface="+mj-lt"/>
              <a:ea typeface="+mn-ea"/>
              <a:cs typeface="Andale Mono"/>
            </a:endParaRPr>
          </a:p>
        </p:txBody>
      </p:sp>
      <p:sp>
        <p:nvSpPr>
          <p:cNvPr id="10" name="TextBox 16"/>
          <p:cNvSpPr txBox="1">
            <a:spLocks noChangeArrowheads="1"/>
          </p:cNvSpPr>
          <p:nvPr/>
        </p:nvSpPr>
        <p:spPr bwMode="auto">
          <a:xfrm>
            <a:off x="965200" y="675112"/>
            <a:ext cx="59309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3200" dirty="0" smtClean="0">
                <a:solidFill>
                  <a:srgbClr val="D092A7"/>
                </a:solidFill>
              </a:rPr>
              <a:t>3D Silicon for the HL LHC </a:t>
            </a:r>
            <a:endParaRPr lang="en-US" sz="3200" dirty="0">
              <a:solidFill>
                <a:srgbClr val="D092A7"/>
              </a:solidFill>
            </a:endParaRPr>
          </a:p>
        </p:txBody>
      </p:sp>
      <p:pic>
        <p:nvPicPr>
          <p:cNvPr id="4" name="Picture 3" descr="SetupDiagram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1573" y="750888"/>
            <a:ext cx="4846211" cy="6858000"/>
          </a:xfrm>
          <a:prstGeom prst="rect">
            <a:avLst/>
          </a:prstGeom>
        </p:spPr>
      </p:pic>
      <p:pic>
        <p:nvPicPr>
          <p:cNvPr id="11" name="Picture 10" descr="Signal_vs_Fluence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433414" y="2530666"/>
            <a:ext cx="2537231" cy="374638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921813" y="2827138"/>
            <a:ext cx="22993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IES = 56μm</a:t>
            </a:r>
            <a:endParaRPr lang="en-US" dirty="0"/>
          </a:p>
        </p:txBody>
      </p:sp>
      <p:cxnSp>
        <p:nvCxnSpPr>
          <p:cNvPr id="13" name="Straight Connector 12"/>
          <p:cNvCxnSpPr>
            <a:stCxn id="14" idx="0"/>
          </p:cNvCxnSpPr>
          <p:nvPr/>
        </p:nvCxnSpPr>
        <p:spPr>
          <a:xfrm flipV="1">
            <a:off x="2707063" y="4572000"/>
            <a:ext cx="1013533" cy="1137125"/>
          </a:xfrm>
          <a:prstGeom prst="line">
            <a:avLst/>
          </a:prstGeom>
          <a:ln w="50800">
            <a:solidFill>
              <a:srgbClr val="0000FF"/>
            </a:solidFill>
            <a:prstDash val="sysDash"/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350125" y="5709125"/>
            <a:ext cx="27138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FF"/>
                </a:solidFill>
              </a:rPr>
              <a:t>50% signal efficiency</a:t>
            </a:r>
          </a:p>
          <a:p>
            <a:pPr algn="ctr"/>
            <a:r>
              <a:rPr lang="en-US" dirty="0">
                <a:solidFill>
                  <a:srgbClr val="0000FF"/>
                </a:solidFill>
              </a:rPr>
              <a:t>a</a:t>
            </a:r>
            <a:r>
              <a:rPr lang="en-US" dirty="0" smtClean="0">
                <a:solidFill>
                  <a:srgbClr val="0000FF"/>
                </a:solidFill>
              </a:rPr>
              <a:t>fter 2×10</a:t>
            </a:r>
            <a:r>
              <a:rPr lang="en-US" baseline="30000" dirty="0" smtClean="0">
                <a:solidFill>
                  <a:srgbClr val="0000FF"/>
                </a:solidFill>
              </a:rPr>
              <a:t>16</a:t>
            </a:r>
            <a:r>
              <a:rPr lang="en-US" dirty="0" smtClean="0">
                <a:solidFill>
                  <a:srgbClr val="0000FF"/>
                </a:solidFill>
              </a:rPr>
              <a:t> 1MeV </a:t>
            </a:r>
            <a:r>
              <a:rPr lang="en-US" dirty="0" err="1" smtClean="0">
                <a:solidFill>
                  <a:srgbClr val="0000FF"/>
                </a:solidFill>
              </a:rPr>
              <a:t>n</a:t>
            </a:r>
            <a:r>
              <a:rPr lang="en-US" baseline="-25000" dirty="0" err="1" smtClean="0">
                <a:solidFill>
                  <a:srgbClr val="0000FF"/>
                </a:solidFill>
              </a:rPr>
              <a:t>eq</a:t>
            </a:r>
            <a:r>
              <a:rPr lang="en-US" dirty="0" smtClean="0">
                <a:solidFill>
                  <a:srgbClr val="0000FF"/>
                </a:solidFill>
              </a:rPr>
              <a:t>/cm</a:t>
            </a:r>
            <a:r>
              <a:rPr lang="en-US" baseline="30000" dirty="0" smtClean="0">
                <a:solidFill>
                  <a:srgbClr val="0000FF"/>
                </a:solidFill>
              </a:rPr>
              <a:t>2</a:t>
            </a:r>
          </a:p>
        </p:txBody>
      </p:sp>
      <p:grpSp>
        <p:nvGrpSpPr>
          <p:cNvPr id="43" name="Group 42"/>
          <p:cNvGrpSpPr/>
          <p:nvPr/>
        </p:nvGrpSpPr>
        <p:grpSpPr>
          <a:xfrm>
            <a:off x="1465230" y="1196909"/>
            <a:ext cx="3089670" cy="1738022"/>
            <a:chOff x="1485550" y="1318829"/>
            <a:chExt cx="3089670" cy="1738022"/>
          </a:xfrm>
        </p:grpSpPr>
        <p:grpSp>
          <p:nvGrpSpPr>
            <p:cNvPr id="40" name="Group 39"/>
            <p:cNvGrpSpPr/>
            <p:nvPr/>
          </p:nvGrpSpPr>
          <p:grpSpPr>
            <a:xfrm>
              <a:off x="1485550" y="1637890"/>
              <a:ext cx="2255366" cy="1418961"/>
              <a:chOff x="1757836" y="1411712"/>
              <a:chExt cx="2255366" cy="1418961"/>
            </a:xfrm>
          </p:grpSpPr>
          <p:grpSp>
            <p:nvGrpSpPr>
              <p:cNvPr id="19" name="Group 18"/>
              <p:cNvGrpSpPr/>
              <p:nvPr/>
            </p:nvGrpSpPr>
            <p:grpSpPr>
              <a:xfrm>
                <a:off x="3834284" y="1814783"/>
                <a:ext cx="178918" cy="857297"/>
                <a:chOff x="6939010" y="929736"/>
                <a:chExt cx="238236" cy="2126890"/>
              </a:xfrm>
            </p:grpSpPr>
            <p:cxnSp>
              <p:nvCxnSpPr>
                <p:cNvPr id="20" name="Straight Arrow Connector 19"/>
                <p:cNvCxnSpPr/>
                <p:nvPr/>
              </p:nvCxnSpPr>
              <p:spPr>
                <a:xfrm>
                  <a:off x="7056761" y="929736"/>
                  <a:ext cx="0" cy="2126890"/>
                </a:xfrm>
                <a:prstGeom prst="straightConnector1">
                  <a:avLst/>
                </a:prstGeom>
                <a:ln w="25400">
                  <a:solidFill>
                    <a:schemeClr val="tx1"/>
                  </a:solidFill>
                  <a:headEnd type="arrow"/>
                  <a:tailEnd type="arrow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Connector 20"/>
                <p:cNvCxnSpPr/>
                <p:nvPr/>
              </p:nvCxnSpPr>
              <p:spPr>
                <a:xfrm>
                  <a:off x="6941744" y="929736"/>
                  <a:ext cx="235502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Connector 21"/>
                <p:cNvCxnSpPr/>
                <p:nvPr/>
              </p:nvCxnSpPr>
              <p:spPr>
                <a:xfrm>
                  <a:off x="6939010" y="3056626"/>
                  <a:ext cx="235502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5" name="Oval 14"/>
              <p:cNvSpPr/>
              <p:nvPr/>
            </p:nvSpPr>
            <p:spPr>
              <a:xfrm>
                <a:off x="1757836" y="1657163"/>
                <a:ext cx="355443" cy="355443"/>
              </a:xfrm>
              <a:prstGeom prst="ellipse">
                <a:avLst/>
              </a:prstGeom>
              <a:solidFill>
                <a:srgbClr val="E9ED2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1757836" y="2475230"/>
                <a:ext cx="355443" cy="355443"/>
              </a:xfrm>
              <a:prstGeom prst="ellipse">
                <a:avLst/>
              </a:prstGeom>
              <a:solidFill>
                <a:srgbClr val="E9ED2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3394585" y="1657163"/>
                <a:ext cx="355443" cy="355443"/>
              </a:xfrm>
              <a:prstGeom prst="ellipse">
                <a:avLst/>
              </a:prstGeom>
              <a:solidFill>
                <a:srgbClr val="E9ED2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Oval 29"/>
              <p:cNvSpPr/>
              <p:nvPr/>
            </p:nvSpPr>
            <p:spPr>
              <a:xfrm>
                <a:off x="2586168" y="2069395"/>
                <a:ext cx="355443" cy="355443"/>
              </a:xfrm>
              <a:prstGeom prst="ellipse">
                <a:avLst/>
              </a:prstGeom>
              <a:solidFill>
                <a:srgbClr val="79D2DA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Oval 28"/>
              <p:cNvSpPr/>
              <p:nvPr/>
            </p:nvSpPr>
            <p:spPr>
              <a:xfrm>
                <a:off x="3394584" y="2475230"/>
                <a:ext cx="355443" cy="355443"/>
              </a:xfrm>
              <a:prstGeom prst="ellipse">
                <a:avLst/>
              </a:prstGeom>
              <a:solidFill>
                <a:srgbClr val="E9ED2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3443285" y="1647003"/>
                <a:ext cx="35709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/>
                  <a:t>p</a:t>
                </a:r>
                <a:r>
                  <a:rPr lang="en-US" sz="1600" baseline="30000" dirty="0" smtClean="0"/>
                  <a:t>+</a:t>
                </a:r>
                <a:endParaRPr lang="en-US" sz="1600" baseline="30000" dirty="0"/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3443285" y="2463559"/>
                <a:ext cx="35709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/>
                  <a:t>p</a:t>
                </a:r>
                <a:r>
                  <a:rPr lang="en-US" sz="1600" baseline="30000" dirty="0" smtClean="0"/>
                  <a:t>+</a:t>
                </a:r>
                <a:endParaRPr lang="en-US" sz="1600" baseline="30000" dirty="0"/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1801332" y="1637890"/>
                <a:ext cx="35709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/>
                  <a:t>p</a:t>
                </a:r>
                <a:r>
                  <a:rPr lang="en-US" sz="1600" baseline="30000" dirty="0" smtClean="0"/>
                  <a:t>+</a:t>
                </a:r>
                <a:endParaRPr lang="en-US" sz="1600" baseline="30000" dirty="0"/>
              </a:p>
            </p:txBody>
          </p:sp>
          <p:grpSp>
            <p:nvGrpSpPr>
              <p:cNvPr id="23" name="Group 22"/>
              <p:cNvGrpSpPr/>
              <p:nvPr/>
            </p:nvGrpSpPr>
            <p:grpSpPr>
              <a:xfrm rot="5400000">
                <a:off x="2670515" y="671596"/>
                <a:ext cx="145368" cy="1625599"/>
                <a:chOff x="6939010" y="929736"/>
                <a:chExt cx="238236" cy="2126890"/>
              </a:xfrm>
            </p:grpSpPr>
            <p:cxnSp>
              <p:nvCxnSpPr>
                <p:cNvPr id="24" name="Straight Arrow Connector 23"/>
                <p:cNvCxnSpPr/>
                <p:nvPr/>
              </p:nvCxnSpPr>
              <p:spPr>
                <a:xfrm>
                  <a:off x="7056761" y="929736"/>
                  <a:ext cx="0" cy="2126890"/>
                </a:xfrm>
                <a:prstGeom prst="straightConnector1">
                  <a:avLst/>
                </a:prstGeom>
                <a:ln w="25400">
                  <a:solidFill>
                    <a:schemeClr val="tx1"/>
                  </a:solidFill>
                  <a:headEnd type="arrow"/>
                  <a:tailEnd type="arrow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Connector 24"/>
                <p:cNvCxnSpPr/>
                <p:nvPr/>
              </p:nvCxnSpPr>
              <p:spPr>
                <a:xfrm>
                  <a:off x="6941744" y="929736"/>
                  <a:ext cx="235502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Connector 25"/>
                <p:cNvCxnSpPr/>
                <p:nvPr/>
              </p:nvCxnSpPr>
              <p:spPr>
                <a:xfrm>
                  <a:off x="6939010" y="3056626"/>
                  <a:ext cx="235502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1" name="TextBox 30"/>
              <p:cNvSpPr txBox="1"/>
              <p:nvPr/>
            </p:nvSpPr>
            <p:spPr>
              <a:xfrm>
                <a:off x="2613233" y="2067260"/>
                <a:ext cx="35709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/>
                  <a:t>n</a:t>
                </a:r>
                <a:r>
                  <a:rPr lang="en-US" sz="1600" baseline="30000" dirty="0" smtClean="0"/>
                  <a:t>+</a:t>
                </a:r>
                <a:endParaRPr lang="en-US" sz="1600" baseline="30000" dirty="0"/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1801332" y="2462163"/>
                <a:ext cx="35709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/>
                  <a:t>p</a:t>
                </a:r>
                <a:r>
                  <a:rPr lang="en-US" sz="1600" baseline="30000" dirty="0" smtClean="0"/>
                  <a:t>+</a:t>
                </a:r>
                <a:endParaRPr lang="en-US" sz="1600" baseline="30000" dirty="0"/>
              </a:p>
            </p:txBody>
          </p:sp>
        </p:grpSp>
        <p:sp>
          <p:nvSpPr>
            <p:cNvPr id="41" name="TextBox 40"/>
            <p:cNvSpPr txBox="1"/>
            <p:nvPr/>
          </p:nvSpPr>
          <p:spPr>
            <a:xfrm>
              <a:off x="2053893" y="1318829"/>
              <a:ext cx="94330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100</a:t>
              </a:r>
              <a:r>
                <a:rPr lang="en-US" dirty="0" smtClean="0"/>
                <a:t>μm</a:t>
              </a:r>
              <a:endParaRPr lang="en-US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3631913" y="2269816"/>
              <a:ext cx="94330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50</a:t>
              </a:r>
              <a:r>
                <a:rPr lang="en-US" dirty="0" smtClean="0"/>
                <a:t>μm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1821051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28250</TotalTime>
  <Words>392</Words>
  <Application>Microsoft Macintosh PowerPoint</Application>
  <PresentationFormat>On-screen Show (4:3)</PresentationFormat>
  <Paragraphs>167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Manchester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Iain Haughton</dc:creator>
  <cp:lastModifiedBy>Iain Haughton</cp:lastModifiedBy>
  <cp:revision>257</cp:revision>
  <dcterms:created xsi:type="dcterms:W3CDTF">2012-12-11T15:36:09Z</dcterms:created>
  <dcterms:modified xsi:type="dcterms:W3CDTF">2014-04-08T13:00:40Z</dcterms:modified>
</cp:coreProperties>
</file>