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24"/>
  </p:notesMasterIdLst>
  <p:sldIdLst>
    <p:sldId id="266" r:id="rId2"/>
    <p:sldId id="273" r:id="rId3"/>
    <p:sldId id="287" r:id="rId4"/>
    <p:sldId id="288" r:id="rId5"/>
    <p:sldId id="267" r:id="rId6"/>
    <p:sldId id="268" r:id="rId7"/>
    <p:sldId id="280" r:id="rId8"/>
    <p:sldId id="258" r:id="rId9"/>
    <p:sldId id="275" r:id="rId10"/>
    <p:sldId id="279" r:id="rId11"/>
    <p:sldId id="283" r:id="rId12"/>
    <p:sldId id="290" r:id="rId13"/>
    <p:sldId id="277" r:id="rId14"/>
    <p:sldId id="281" r:id="rId15"/>
    <p:sldId id="286" r:id="rId16"/>
    <p:sldId id="282" r:id="rId17"/>
    <p:sldId id="284" r:id="rId18"/>
    <p:sldId id="285" r:id="rId19"/>
    <p:sldId id="278" r:id="rId20"/>
    <p:sldId id="270" r:id="rId21"/>
    <p:sldId id="271" r:id="rId22"/>
    <p:sldId id="289"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5" d="100"/>
          <a:sy n="95" d="100"/>
        </p:scale>
        <p:origin x="-546" y="84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5CD352F-F501-4797-A579-F5D612CF3810}" type="datetimeFigureOut">
              <a:rPr lang="en-US" smtClean="0"/>
              <a:t>9/5/2013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9CD5807-EBAC-4FAB-8D15-AB03799B41F8}" type="slidenum">
              <a:rPr lang="en-US" smtClean="0"/>
              <a:t>‹#›</a:t>
            </a:fld>
            <a:endParaRPr lang="en-US"/>
          </a:p>
        </p:txBody>
      </p:sp>
    </p:spTree>
    <p:extLst>
      <p:ext uri="{BB962C8B-B14F-4D97-AF65-F5344CB8AC3E}">
        <p14:creationId xmlns:p14="http://schemas.microsoft.com/office/powerpoint/2010/main" val="41261601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CD5807-EBAC-4FAB-8D15-AB03799B41F8}" type="slidenum">
              <a:rPr lang="en-US" smtClean="0"/>
              <a:t>17</a:t>
            </a:fld>
            <a:endParaRPr lang="en-US"/>
          </a:p>
        </p:txBody>
      </p:sp>
    </p:spTree>
    <p:extLst>
      <p:ext uri="{BB962C8B-B14F-4D97-AF65-F5344CB8AC3E}">
        <p14:creationId xmlns:p14="http://schemas.microsoft.com/office/powerpoint/2010/main" val="17087799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9/03/2013</a:t>
            </a:r>
            <a:endParaRPr lang="en-US"/>
          </a:p>
        </p:txBody>
      </p:sp>
      <p:sp>
        <p:nvSpPr>
          <p:cNvPr id="5" name="Footer Placeholder 4"/>
          <p:cNvSpPr>
            <a:spLocks noGrp="1"/>
          </p:cNvSpPr>
          <p:nvPr>
            <p:ph type="ftr" sz="quarter" idx="11"/>
          </p:nvPr>
        </p:nvSpPr>
        <p:spPr/>
        <p:txBody>
          <a:bodyPr/>
          <a:lstStyle/>
          <a:p>
            <a:r>
              <a:rPr lang="en-US" smtClean="0"/>
              <a:t>PanDA Workshop @ UTA. Panda Monitoring</a:t>
            </a:r>
            <a:endParaRPr lang="en-US"/>
          </a:p>
        </p:txBody>
      </p:sp>
      <p:sp>
        <p:nvSpPr>
          <p:cNvPr id="6" name="Slide Number Placeholder 5"/>
          <p:cNvSpPr>
            <a:spLocks noGrp="1"/>
          </p:cNvSpPr>
          <p:nvPr>
            <p:ph type="sldNum" sz="quarter" idx="12"/>
          </p:nvPr>
        </p:nvSpPr>
        <p:spPr/>
        <p:txBody>
          <a:bodyPr/>
          <a:lstStyle/>
          <a:p>
            <a:fld id="{E232371A-3D61-40EB-9285-2CE5A915156B}" type="slidenum">
              <a:rPr lang="en-US" smtClean="0"/>
              <a:t>‹#›</a:t>
            </a:fld>
            <a:endParaRPr lang="en-US"/>
          </a:p>
        </p:txBody>
      </p:sp>
    </p:spTree>
    <p:extLst>
      <p:ext uri="{BB962C8B-B14F-4D97-AF65-F5344CB8AC3E}">
        <p14:creationId xmlns:p14="http://schemas.microsoft.com/office/powerpoint/2010/main" val="503436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9/03/2013</a:t>
            </a:r>
            <a:endParaRPr lang="en-US"/>
          </a:p>
        </p:txBody>
      </p:sp>
      <p:sp>
        <p:nvSpPr>
          <p:cNvPr id="5" name="Footer Placeholder 4"/>
          <p:cNvSpPr>
            <a:spLocks noGrp="1"/>
          </p:cNvSpPr>
          <p:nvPr>
            <p:ph type="ftr" sz="quarter" idx="11"/>
          </p:nvPr>
        </p:nvSpPr>
        <p:spPr/>
        <p:txBody>
          <a:bodyPr/>
          <a:lstStyle/>
          <a:p>
            <a:r>
              <a:rPr lang="en-US" smtClean="0"/>
              <a:t>PanDA Workshop @ UTA. Panda Monitoring</a:t>
            </a:r>
            <a:endParaRPr lang="en-US"/>
          </a:p>
        </p:txBody>
      </p:sp>
      <p:sp>
        <p:nvSpPr>
          <p:cNvPr id="6" name="Slide Number Placeholder 5"/>
          <p:cNvSpPr>
            <a:spLocks noGrp="1"/>
          </p:cNvSpPr>
          <p:nvPr>
            <p:ph type="sldNum" sz="quarter" idx="12"/>
          </p:nvPr>
        </p:nvSpPr>
        <p:spPr/>
        <p:txBody>
          <a:bodyPr/>
          <a:lstStyle/>
          <a:p>
            <a:fld id="{E232371A-3D61-40EB-9285-2CE5A915156B}" type="slidenum">
              <a:rPr lang="en-US" smtClean="0"/>
              <a:t>‹#›</a:t>
            </a:fld>
            <a:endParaRPr lang="en-US"/>
          </a:p>
        </p:txBody>
      </p:sp>
    </p:spTree>
    <p:extLst>
      <p:ext uri="{BB962C8B-B14F-4D97-AF65-F5344CB8AC3E}">
        <p14:creationId xmlns:p14="http://schemas.microsoft.com/office/powerpoint/2010/main" val="17660621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9/03/2013</a:t>
            </a:r>
            <a:endParaRPr lang="en-US"/>
          </a:p>
        </p:txBody>
      </p:sp>
      <p:sp>
        <p:nvSpPr>
          <p:cNvPr id="5" name="Footer Placeholder 4"/>
          <p:cNvSpPr>
            <a:spLocks noGrp="1"/>
          </p:cNvSpPr>
          <p:nvPr>
            <p:ph type="ftr" sz="quarter" idx="11"/>
          </p:nvPr>
        </p:nvSpPr>
        <p:spPr/>
        <p:txBody>
          <a:bodyPr/>
          <a:lstStyle/>
          <a:p>
            <a:r>
              <a:rPr lang="en-US" smtClean="0"/>
              <a:t>PanDA Workshop @ UTA. Panda Monitoring</a:t>
            </a:r>
            <a:endParaRPr lang="en-US"/>
          </a:p>
        </p:txBody>
      </p:sp>
      <p:sp>
        <p:nvSpPr>
          <p:cNvPr id="6" name="Slide Number Placeholder 5"/>
          <p:cNvSpPr>
            <a:spLocks noGrp="1"/>
          </p:cNvSpPr>
          <p:nvPr>
            <p:ph type="sldNum" sz="quarter" idx="12"/>
          </p:nvPr>
        </p:nvSpPr>
        <p:spPr/>
        <p:txBody>
          <a:bodyPr/>
          <a:lstStyle/>
          <a:p>
            <a:fld id="{E232371A-3D61-40EB-9285-2CE5A915156B}" type="slidenum">
              <a:rPr lang="en-US" smtClean="0"/>
              <a:t>‹#›</a:t>
            </a:fld>
            <a:endParaRPr lang="en-US"/>
          </a:p>
        </p:txBody>
      </p:sp>
    </p:spTree>
    <p:extLst>
      <p:ext uri="{BB962C8B-B14F-4D97-AF65-F5344CB8AC3E}">
        <p14:creationId xmlns:p14="http://schemas.microsoft.com/office/powerpoint/2010/main" val="33782551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9/03/2013</a:t>
            </a:r>
            <a:endParaRPr lang="en-US"/>
          </a:p>
        </p:txBody>
      </p:sp>
      <p:sp>
        <p:nvSpPr>
          <p:cNvPr id="5" name="Footer Placeholder 4"/>
          <p:cNvSpPr>
            <a:spLocks noGrp="1"/>
          </p:cNvSpPr>
          <p:nvPr>
            <p:ph type="ftr" sz="quarter" idx="11"/>
          </p:nvPr>
        </p:nvSpPr>
        <p:spPr/>
        <p:txBody>
          <a:bodyPr/>
          <a:lstStyle/>
          <a:p>
            <a:r>
              <a:rPr lang="en-US" smtClean="0"/>
              <a:t>PanDA Workshop @ UTA. Panda Monitoring</a:t>
            </a:r>
            <a:endParaRPr lang="en-US" dirty="0"/>
          </a:p>
        </p:txBody>
      </p:sp>
      <p:sp>
        <p:nvSpPr>
          <p:cNvPr id="6" name="Slide Number Placeholder 5"/>
          <p:cNvSpPr>
            <a:spLocks noGrp="1"/>
          </p:cNvSpPr>
          <p:nvPr>
            <p:ph type="sldNum" sz="quarter" idx="12"/>
          </p:nvPr>
        </p:nvSpPr>
        <p:spPr/>
        <p:txBody>
          <a:bodyPr/>
          <a:lstStyle/>
          <a:p>
            <a:fld id="{E232371A-3D61-40EB-9285-2CE5A915156B}" type="slidenum">
              <a:rPr lang="en-US" smtClean="0"/>
              <a:t>‹#›</a:t>
            </a:fld>
            <a:endParaRPr lang="en-US"/>
          </a:p>
        </p:txBody>
      </p:sp>
      <p:pic>
        <p:nvPicPr>
          <p:cNvPr id="7" name="Picture 6"/>
          <p:cNvPicPr>
            <a:picLocks noChangeAspect="1" noChangeArrowheads="1"/>
          </p:cNvPicPr>
          <p:nvPr userDrawn="1"/>
        </p:nvPicPr>
        <p:blipFill>
          <a:blip r:embed="rId2" cstate="print"/>
          <a:srcRect/>
          <a:stretch>
            <a:fillRect/>
          </a:stretch>
        </p:blipFill>
        <p:spPr bwMode="auto">
          <a:xfrm>
            <a:off x="6324600" y="6209868"/>
            <a:ext cx="1863287" cy="682731"/>
          </a:xfrm>
          <a:prstGeom prst="rect">
            <a:avLst/>
          </a:prstGeom>
          <a:noFill/>
          <a:ln w="9525">
            <a:noFill/>
            <a:round/>
            <a:headEnd/>
            <a:tailEnd/>
          </a:ln>
          <a:effectLst/>
        </p:spPr>
      </p:pic>
    </p:spTree>
    <p:extLst>
      <p:ext uri="{BB962C8B-B14F-4D97-AF65-F5344CB8AC3E}">
        <p14:creationId xmlns:p14="http://schemas.microsoft.com/office/powerpoint/2010/main" val="2942814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9/03/2013</a:t>
            </a:r>
            <a:endParaRPr lang="en-US"/>
          </a:p>
        </p:txBody>
      </p:sp>
      <p:sp>
        <p:nvSpPr>
          <p:cNvPr id="5" name="Footer Placeholder 4"/>
          <p:cNvSpPr>
            <a:spLocks noGrp="1"/>
          </p:cNvSpPr>
          <p:nvPr>
            <p:ph type="ftr" sz="quarter" idx="11"/>
          </p:nvPr>
        </p:nvSpPr>
        <p:spPr/>
        <p:txBody>
          <a:bodyPr/>
          <a:lstStyle/>
          <a:p>
            <a:r>
              <a:rPr lang="en-US" smtClean="0"/>
              <a:t>PanDA Workshop @ UTA. Panda Monitoring</a:t>
            </a:r>
            <a:endParaRPr lang="en-US"/>
          </a:p>
        </p:txBody>
      </p:sp>
      <p:sp>
        <p:nvSpPr>
          <p:cNvPr id="6" name="Slide Number Placeholder 5"/>
          <p:cNvSpPr>
            <a:spLocks noGrp="1"/>
          </p:cNvSpPr>
          <p:nvPr>
            <p:ph type="sldNum" sz="quarter" idx="12"/>
          </p:nvPr>
        </p:nvSpPr>
        <p:spPr/>
        <p:txBody>
          <a:bodyPr/>
          <a:lstStyle/>
          <a:p>
            <a:fld id="{E232371A-3D61-40EB-9285-2CE5A915156B}" type="slidenum">
              <a:rPr lang="en-US" smtClean="0"/>
              <a:t>‹#›</a:t>
            </a:fld>
            <a:endParaRPr lang="en-US"/>
          </a:p>
        </p:txBody>
      </p:sp>
    </p:spTree>
    <p:extLst>
      <p:ext uri="{BB962C8B-B14F-4D97-AF65-F5344CB8AC3E}">
        <p14:creationId xmlns:p14="http://schemas.microsoft.com/office/powerpoint/2010/main" val="14281851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9/03/2013</a:t>
            </a:r>
            <a:endParaRPr lang="en-US"/>
          </a:p>
        </p:txBody>
      </p:sp>
      <p:sp>
        <p:nvSpPr>
          <p:cNvPr id="6" name="Footer Placeholder 5"/>
          <p:cNvSpPr>
            <a:spLocks noGrp="1"/>
          </p:cNvSpPr>
          <p:nvPr>
            <p:ph type="ftr" sz="quarter" idx="11"/>
          </p:nvPr>
        </p:nvSpPr>
        <p:spPr/>
        <p:txBody>
          <a:bodyPr/>
          <a:lstStyle/>
          <a:p>
            <a:r>
              <a:rPr lang="en-US" smtClean="0"/>
              <a:t>PanDA Workshop @ UTA. Panda Monitoring</a:t>
            </a:r>
            <a:endParaRPr lang="en-US" dirty="0"/>
          </a:p>
        </p:txBody>
      </p:sp>
      <p:sp>
        <p:nvSpPr>
          <p:cNvPr id="7" name="Slide Number Placeholder 6"/>
          <p:cNvSpPr>
            <a:spLocks noGrp="1"/>
          </p:cNvSpPr>
          <p:nvPr>
            <p:ph type="sldNum" sz="quarter" idx="12"/>
          </p:nvPr>
        </p:nvSpPr>
        <p:spPr/>
        <p:txBody>
          <a:bodyPr/>
          <a:lstStyle/>
          <a:p>
            <a:fld id="{E232371A-3D61-40EB-9285-2CE5A915156B}" type="slidenum">
              <a:rPr lang="en-US" smtClean="0"/>
              <a:t>‹#›</a:t>
            </a:fld>
            <a:endParaRPr lang="en-US"/>
          </a:p>
        </p:txBody>
      </p:sp>
      <p:pic>
        <p:nvPicPr>
          <p:cNvPr id="8" name="Picture 7"/>
          <p:cNvPicPr>
            <a:picLocks noChangeAspect="1" noChangeArrowheads="1"/>
          </p:cNvPicPr>
          <p:nvPr userDrawn="1"/>
        </p:nvPicPr>
        <p:blipFill>
          <a:blip r:embed="rId2" cstate="print"/>
          <a:srcRect/>
          <a:stretch>
            <a:fillRect/>
          </a:stretch>
        </p:blipFill>
        <p:spPr bwMode="auto">
          <a:xfrm>
            <a:off x="6400800" y="6209868"/>
            <a:ext cx="1863287" cy="682731"/>
          </a:xfrm>
          <a:prstGeom prst="rect">
            <a:avLst/>
          </a:prstGeom>
          <a:noFill/>
          <a:ln w="9525">
            <a:noFill/>
            <a:round/>
            <a:headEnd/>
            <a:tailEnd/>
          </a:ln>
          <a:effectLst/>
        </p:spPr>
      </p:pic>
    </p:spTree>
    <p:extLst>
      <p:ext uri="{BB962C8B-B14F-4D97-AF65-F5344CB8AC3E}">
        <p14:creationId xmlns:p14="http://schemas.microsoft.com/office/powerpoint/2010/main" val="37200681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9/03/2013</a:t>
            </a:r>
            <a:endParaRPr lang="en-US"/>
          </a:p>
        </p:txBody>
      </p:sp>
      <p:sp>
        <p:nvSpPr>
          <p:cNvPr id="8" name="Footer Placeholder 7"/>
          <p:cNvSpPr>
            <a:spLocks noGrp="1"/>
          </p:cNvSpPr>
          <p:nvPr>
            <p:ph type="ftr" sz="quarter" idx="11"/>
          </p:nvPr>
        </p:nvSpPr>
        <p:spPr/>
        <p:txBody>
          <a:bodyPr/>
          <a:lstStyle/>
          <a:p>
            <a:r>
              <a:rPr lang="en-US" smtClean="0"/>
              <a:t>PanDA Workshop @ UTA. Panda Monitoring</a:t>
            </a:r>
            <a:endParaRPr lang="en-US"/>
          </a:p>
        </p:txBody>
      </p:sp>
      <p:sp>
        <p:nvSpPr>
          <p:cNvPr id="9" name="Slide Number Placeholder 8"/>
          <p:cNvSpPr>
            <a:spLocks noGrp="1"/>
          </p:cNvSpPr>
          <p:nvPr>
            <p:ph type="sldNum" sz="quarter" idx="12"/>
          </p:nvPr>
        </p:nvSpPr>
        <p:spPr/>
        <p:txBody>
          <a:bodyPr/>
          <a:lstStyle/>
          <a:p>
            <a:fld id="{E232371A-3D61-40EB-9285-2CE5A915156B}" type="slidenum">
              <a:rPr lang="en-US" smtClean="0"/>
              <a:t>‹#›</a:t>
            </a:fld>
            <a:endParaRPr lang="en-US"/>
          </a:p>
        </p:txBody>
      </p:sp>
    </p:spTree>
    <p:extLst>
      <p:ext uri="{BB962C8B-B14F-4D97-AF65-F5344CB8AC3E}">
        <p14:creationId xmlns:p14="http://schemas.microsoft.com/office/powerpoint/2010/main" val="14920443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9/03/2013</a:t>
            </a:r>
            <a:endParaRPr lang="en-US"/>
          </a:p>
        </p:txBody>
      </p:sp>
      <p:sp>
        <p:nvSpPr>
          <p:cNvPr id="4" name="Footer Placeholder 3"/>
          <p:cNvSpPr>
            <a:spLocks noGrp="1"/>
          </p:cNvSpPr>
          <p:nvPr>
            <p:ph type="ftr" sz="quarter" idx="11"/>
          </p:nvPr>
        </p:nvSpPr>
        <p:spPr/>
        <p:txBody>
          <a:bodyPr/>
          <a:lstStyle/>
          <a:p>
            <a:r>
              <a:rPr lang="en-US" smtClean="0"/>
              <a:t>PanDA Workshop @ UTA. Panda Monitoring</a:t>
            </a:r>
            <a:endParaRPr lang="en-US" dirty="0"/>
          </a:p>
        </p:txBody>
      </p:sp>
      <p:sp>
        <p:nvSpPr>
          <p:cNvPr id="5" name="Slide Number Placeholder 4"/>
          <p:cNvSpPr>
            <a:spLocks noGrp="1"/>
          </p:cNvSpPr>
          <p:nvPr>
            <p:ph type="sldNum" sz="quarter" idx="12"/>
          </p:nvPr>
        </p:nvSpPr>
        <p:spPr/>
        <p:txBody>
          <a:bodyPr/>
          <a:lstStyle/>
          <a:p>
            <a:fld id="{E232371A-3D61-40EB-9285-2CE5A915156B}" type="slidenum">
              <a:rPr lang="en-US" smtClean="0"/>
              <a:t>‹#›</a:t>
            </a:fld>
            <a:endParaRPr lang="en-US" dirty="0"/>
          </a:p>
        </p:txBody>
      </p:sp>
    </p:spTree>
    <p:extLst>
      <p:ext uri="{BB962C8B-B14F-4D97-AF65-F5344CB8AC3E}">
        <p14:creationId xmlns:p14="http://schemas.microsoft.com/office/powerpoint/2010/main" val="4955669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9/03/2013</a:t>
            </a:r>
            <a:endParaRPr lang="en-US"/>
          </a:p>
        </p:txBody>
      </p:sp>
      <p:sp>
        <p:nvSpPr>
          <p:cNvPr id="3" name="Footer Placeholder 2"/>
          <p:cNvSpPr>
            <a:spLocks noGrp="1"/>
          </p:cNvSpPr>
          <p:nvPr>
            <p:ph type="ftr" sz="quarter" idx="11"/>
          </p:nvPr>
        </p:nvSpPr>
        <p:spPr/>
        <p:txBody>
          <a:bodyPr/>
          <a:lstStyle/>
          <a:p>
            <a:r>
              <a:rPr lang="en-US" smtClean="0"/>
              <a:t>PanDA Workshop @ UTA. Panda Monitoring</a:t>
            </a:r>
            <a:endParaRPr lang="en-US"/>
          </a:p>
        </p:txBody>
      </p:sp>
      <p:sp>
        <p:nvSpPr>
          <p:cNvPr id="4" name="Slide Number Placeholder 3"/>
          <p:cNvSpPr>
            <a:spLocks noGrp="1"/>
          </p:cNvSpPr>
          <p:nvPr>
            <p:ph type="sldNum" sz="quarter" idx="12"/>
          </p:nvPr>
        </p:nvSpPr>
        <p:spPr/>
        <p:txBody>
          <a:bodyPr/>
          <a:lstStyle/>
          <a:p>
            <a:fld id="{E232371A-3D61-40EB-9285-2CE5A915156B}" type="slidenum">
              <a:rPr lang="en-US" smtClean="0"/>
              <a:t>‹#›</a:t>
            </a:fld>
            <a:endParaRPr lang="en-US"/>
          </a:p>
        </p:txBody>
      </p:sp>
    </p:spTree>
    <p:extLst>
      <p:ext uri="{BB962C8B-B14F-4D97-AF65-F5344CB8AC3E}">
        <p14:creationId xmlns:p14="http://schemas.microsoft.com/office/powerpoint/2010/main" val="4311505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9/03/2013</a:t>
            </a:r>
            <a:endParaRPr lang="en-US"/>
          </a:p>
        </p:txBody>
      </p:sp>
      <p:sp>
        <p:nvSpPr>
          <p:cNvPr id="6" name="Footer Placeholder 5"/>
          <p:cNvSpPr>
            <a:spLocks noGrp="1"/>
          </p:cNvSpPr>
          <p:nvPr>
            <p:ph type="ftr" sz="quarter" idx="11"/>
          </p:nvPr>
        </p:nvSpPr>
        <p:spPr/>
        <p:txBody>
          <a:bodyPr/>
          <a:lstStyle/>
          <a:p>
            <a:r>
              <a:rPr lang="en-US" smtClean="0"/>
              <a:t>PanDA Workshop @ UTA. Panda Monitoring</a:t>
            </a:r>
            <a:endParaRPr lang="en-US"/>
          </a:p>
        </p:txBody>
      </p:sp>
      <p:sp>
        <p:nvSpPr>
          <p:cNvPr id="7" name="Slide Number Placeholder 6"/>
          <p:cNvSpPr>
            <a:spLocks noGrp="1"/>
          </p:cNvSpPr>
          <p:nvPr>
            <p:ph type="sldNum" sz="quarter" idx="12"/>
          </p:nvPr>
        </p:nvSpPr>
        <p:spPr/>
        <p:txBody>
          <a:bodyPr/>
          <a:lstStyle/>
          <a:p>
            <a:fld id="{E232371A-3D61-40EB-9285-2CE5A915156B}" type="slidenum">
              <a:rPr lang="en-US" smtClean="0"/>
              <a:t>‹#›</a:t>
            </a:fld>
            <a:endParaRPr lang="en-US"/>
          </a:p>
        </p:txBody>
      </p:sp>
    </p:spTree>
    <p:extLst>
      <p:ext uri="{BB962C8B-B14F-4D97-AF65-F5344CB8AC3E}">
        <p14:creationId xmlns:p14="http://schemas.microsoft.com/office/powerpoint/2010/main" val="38538611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9/03/2013</a:t>
            </a:r>
            <a:endParaRPr lang="en-US"/>
          </a:p>
        </p:txBody>
      </p:sp>
      <p:sp>
        <p:nvSpPr>
          <p:cNvPr id="6" name="Footer Placeholder 5"/>
          <p:cNvSpPr>
            <a:spLocks noGrp="1"/>
          </p:cNvSpPr>
          <p:nvPr>
            <p:ph type="ftr" sz="quarter" idx="11"/>
          </p:nvPr>
        </p:nvSpPr>
        <p:spPr/>
        <p:txBody>
          <a:bodyPr/>
          <a:lstStyle/>
          <a:p>
            <a:r>
              <a:rPr lang="en-US" smtClean="0"/>
              <a:t>PanDA Workshop @ UTA. Panda Monitoring</a:t>
            </a:r>
            <a:endParaRPr lang="en-US"/>
          </a:p>
        </p:txBody>
      </p:sp>
      <p:sp>
        <p:nvSpPr>
          <p:cNvPr id="7" name="Slide Number Placeholder 6"/>
          <p:cNvSpPr>
            <a:spLocks noGrp="1"/>
          </p:cNvSpPr>
          <p:nvPr>
            <p:ph type="sldNum" sz="quarter" idx="12"/>
          </p:nvPr>
        </p:nvSpPr>
        <p:spPr/>
        <p:txBody>
          <a:bodyPr/>
          <a:lstStyle/>
          <a:p>
            <a:fld id="{E232371A-3D61-40EB-9285-2CE5A915156B}" type="slidenum">
              <a:rPr lang="en-US" smtClean="0"/>
              <a:t>‹#›</a:t>
            </a:fld>
            <a:endParaRPr lang="en-US"/>
          </a:p>
        </p:txBody>
      </p:sp>
    </p:spTree>
    <p:extLst>
      <p:ext uri="{BB962C8B-B14F-4D97-AF65-F5344CB8AC3E}">
        <p14:creationId xmlns:p14="http://schemas.microsoft.com/office/powerpoint/2010/main" val="19777956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9/03/2013</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PanDA Workshop @ UTA. Panda Monitoring</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32371A-3D61-40EB-9285-2CE5A915156B}" type="slidenum">
              <a:rPr lang="en-US" smtClean="0"/>
              <a:t>‹#›</a:t>
            </a:fld>
            <a:endParaRPr lang="en-US"/>
          </a:p>
        </p:txBody>
      </p:sp>
      <p:pic>
        <p:nvPicPr>
          <p:cNvPr id="7" name="Picture 6"/>
          <p:cNvPicPr>
            <a:picLocks noChangeAspect="1" noChangeArrowheads="1"/>
          </p:cNvPicPr>
          <p:nvPr/>
        </p:nvPicPr>
        <p:blipFill>
          <a:blip r:embed="rId13" cstate="print"/>
          <a:srcRect/>
          <a:stretch>
            <a:fillRect/>
          </a:stretch>
        </p:blipFill>
        <p:spPr bwMode="auto">
          <a:xfrm>
            <a:off x="8404724" y="0"/>
            <a:ext cx="752414" cy="875867"/>
          </a:xfrm>
          <a:prstGeom prst="rect">
            <a:avLst/>
          </a:prstGeom>
          <a:noFill/>
          <a:ln w="9525">
            <a:noFill/>
            <a:round/>
            <a:headEnd/>
            <a:tailEnd/>
          </a:ln>
          <a:effectLst/>
        </p:spPr>
      </p:pic>
    </p:spTree>
    <p:extLst>
      <p:ext uri="{BB962C8B-B14F-4D97-AF65-F5344CB8AC3E}">
        <p14:creationId xmlns:p14="http://schemas.microsoft.com/office/powerpoint/2010/main" val="9485037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s://twiki.cern.ch/twiki/bin/edit/AtlasComputing/JavaScript?topicparent=AtlasComputing.PandaPlatformDevelopers;nowysiwyg=1" TargetMode="External"/><Relationship Id="rId2" Type="http://schemas.openxmlformats.org/officeDocument/2006/relationships/hyperlink" Target="https://twiki.cern.ch/twiki/bin/view/AtlasComputing/PandaPlatform"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pandamon.cern.ch/~dev/jobinfo" TargetMode="External"/><Relationship Id="rId2" Type="http://schemas.openxmlformats.org/officeDocument/2006/relationships/hyperlink" Target="http://pandamon.cern.ch/jobinfo" TargetMode="Externa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developers.google.com/speed/articles/reflow"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pubs.opengroup.org/onlinepubs/007908799/xbd/re.html"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twiki.cern.ch/twiki/bin/viewauth/Atlas/PandaPlatform" TargetMode="External"/><Relationship Id="rId1" Type="http://schemas.openxmlformats.org/officeDocument/2006/relationships/slideLayout" Target="../slideLayouts/slideLayout2.xml"/><Relationship Id="rId4" Type="http://schemas.openxmlformats.org/officeDocument/2006/relationships/hyperlink" Target="https://twiki.cern.ch/twiki/bin/viewauth/AtlasComputing/PandaPlatform"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0"/>
            <a:ext cx="8229600" cy="2011362"/>
          </a:xfrm>
        </p:spPr>
        <p:txBody>
          <a:bodyPr>
            <a:normAutofit/>
          </a:bodyPr>
          <a:lstStyle/>
          <a:p>
            <a:r>
              <a:rPr lang="en-US" dirty="0" smtClean="0"/>
              <a:t>Panda Monitoring  </a:t>
            </a:r>
            <a:br>
              <a:rPr lang="en-US" dirty="0" smtClean="0"/>
            </a:br>
            <a:endParaRPr lang="en-US" dirty="0"/>
          </a:p>
        </p:txBody>
      </p:sp>
      <p:sp>
        <p:nvSpPr>
          <p:cNvPr id="3" name="Content Placeholder 2"/>
          <p:cNvSpPr>
            <a:spLocks noGrp="1"/>
          </p:cNvSpPr>
          <p:nvPr>
            <p:ph idx="1"/>
          </p:nvPr>
        </p:nvSpPr>
        <p:spPr>
          <a:xfrm>
            <a:off x="1219200" y="3352800"/>
            <a:ext cx="6629400" cy="1371600"/>
          </a:xfrm>
        </p:spPr>
        <p:txBody>
          <a:bodyPr/>
          <a:lstStyle/>
          <a:p>
            <a:pPr marL="0" indent="0" algn="ctr">
              <a:buNone/>
            </a:pPr>
            <a:r>
              <a:rPr lang="en-US" dirty="0"/>
              <a:t>b</a:t>
            </a:r>
            <a:r>
              <a:rPr lang="en-US" dirty="0" smtClean="0"/>
              <a:t>y Dr. Valeri Fine</a:t>
            </a:r>
          </a:p>
          <a:p>
            <a:pPr marL="0" indent="0" algn="ctr">
              <a:buNone/>
            </a:pPr>
            <a:r>
              <a:rPr lang="en-US" dirty="0" smtClean="0"/>
              <a:t>PAS / BNL</a:t>
            </a:r>
            <a:endParaRPr lang="en-US" dirty="0"/>
          </a:p>
        </p:txBody>
      </p:sp>
      <p:sp>
        <p:nvSpPr>
          <p:cNvPr id="4" name="Date Placeholder 3"/>
          <p:cNvSpPr>
            <a:spLocks noGrp="1"/>
          </p:cNvSpPr>
          <p:nvPr>
            <p:ph type="dt" sz="half" idx="10"/>
          </p:nvPr>
        </p:nvSpPr>
        <p:spPr/>
        <p:txBody>
          <a:bodyPr/>
          <a:lstStyle/>
          <a:p>
            <a:r>
              <a:rPr lang="en-US" smtClean="0"/>
              <a:t>9/03/2013</a:t>
            </a:r>
            <a:endParaRPr lang="en-US"/>
          </a:p>
        </p:txBody>
      </p:sp>
      <p:sp>
        <p:nvSpPr>
          <p:cNvPr id="5" name="Footer Placeholder 4"/>
          <p:cNvSpPr>
            <a:spLocks noGrp="1"/>
          </p:cNvSpPr>
          <p:nvPr>
            <p:ph type="ftr" sz="quarter" idx="11"/>
          </p:nvPr>
        </p:nvSpPr>
        <p:spPr/>
        <p:txBody>
          <a:bodyPr/>
          <a:lstStyle/>
          <a:p>
            <a:r>
              <a:rPr lang="en-US" smtClean="0"/>
              <a:t>PanDA Workshop @ UTA. Panda Monitoring</a:t>
            </a:r>
            <a:endParaRPr lang="en-US" dirty="0"/>
          </a:p>
        </p:txBody>
      </p:sp>
      <p:sp>
        <p:nvSpPr>
          <p:cNvPr id="6" name="Slide Number Placeholder 5"/>
          <p:cNvSpPr>
            <a:spLocks noGrp="1"/>
          </p:cNvSpPr>
          <p:nvPr>
            <p:ph type="sldNum" sz="quarter" idx="12"/>
          </p:nvPr>
        </p:nvSpPr>
        <p:spPr/>
        <p:txBody>
          <a:bodyPr/>
          <a:lstStyle/>
          <a:p>
            <a:fld id="{E232371A-3D61-40EB-9285-2CE5A915156B}" type="slidenum">
              <a:rPr lang="en-US" smtClean="0"/>
              <a:t>1</a:t>
            </a:fld>
            <a:endParaRPr lang="en-US"/>
          </a:p>
        </p:txBody>
      </p:sp>
    </p:spTree>
    <p:extLst>
      <p:ext uri="{BB962C8B-B14F-4D97-AF65-F5344CB8AC3E}">
        <p14:creationId xmlns:p14="http://schemas.microsoft.com/office/powerpoint/2010/main" val="9964000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Easy to contribute: 3 components</a:t>
            </a:r>
            <a:endParaRPr lang="en-US" dirty="0"/>
          </a:p>
        </p:txBody>
      </p:sp>
      <p:sp>
        <p:nvSpPr>
          <p:cNvPr id="3" name="Content Placeholder 2"/>
          <p:cNvSpPr>
            <a:spLocks noGrp="1"/>
          </p:cNvSpPr>
          <p:nvPr>
            <p:ph idx="1"/>
          </p:nvPr>
        </p:nvSpPr>
        <p:spPr>
          <a:xfrm>
            <a:off x="381000" y="1219200"/>
            <a:ext cx="8534400" cy="4648200"/>
          </a:xfrm>
        </p:spPr>
        <p:txBody>
          <a:bodyPr>
            <a:noAutofit/>
          </a:bodyPr>
          <a:lstStyle/>
          <a:p>
            <a:pPr marL="0" indent="0">
              <a:buNone/>
            </a:pPr>
            <a:r>
              <a:rPr lang="en-US" sz="1600" dirty="0" smtClean="0"/>
              <a:t>To </a:t>
            </a:r>
            <a:r>
              <a:rPr lang="en-US" sz="1600" dirty="0"/>
              <a:t>introduce the new Web application backed by the </a:t>
            </a:r>
            <a:r>
              <a:rPr lang="en-US" sz="1600" dirty="0">
                <a:hlinkClick r:id="rId2"/>
              </a:rPr>
              <a:t>“Panda Web Platform”</a:t>
            </a:r>
            <a:r>
              <a:rPr lang="en-US" sz="1600" dirty="0"/>
              <a:t> one needs to design and provide up to 3 software components, one mandatory and 2 optional </a:t>
            </a:r>
          </a:p>
          <a:p>
            <a:r>
              <a:rPr lang="en-US" sz="1600" b="1" dirty="0"/>
              <a:t>Python </a:t>
            </a:r>
            <a:r>
              <a:rPr lang="en-US" sz="1600" b="1" dirty="0" smtClean="0"/>
              <a:t>module (Panda plugin)</a:t>
            </a:r>
            <a:r>
              <a:rPr lang="en-US" sz="1600" dirty="0" smtClean="0"/>
              <a:t> </a:t>
            </a:r>
            <a:r>
              <a:rPr lang="en-US" sz="1600" dirty="0"/>
              <a:t>to publish the application Web API and the custom Web Content </a:t>
            </a:r>
            <a:r>
              <a:rPr lang="en-US" sz="1600" i="1" dirty="0"/>
              <a:t>(OO programming with “python” language is required)</a:t>
            </a:r>
            <a:r>
              <a:rPr lang="en-US" sz="1600" dirty="0"/>
              <a:t> </a:t>
            </a:r>
            <a:endParaRPr lang="en-US" sz="1600" dirty="0" smtClean="0"/>
          </a:p>
          <a:p>
            <a:pPr marL="457200" lvl="1" indent="0">
              <a:buNone/>
            </a:pPr>
            <a:r>
              <a:rPr lang="en-US" sz="1600" b="1" dirty="0" smtClean="0"/>
              <a:t>Panda Plugin  </a:t>
            </a:r>
            <a:r>
              <a:rPr lang="en-US" sz="1600" b="1" dirty="0"/>
              <a:t>“Objectives” </a:t>
            </a:r>
          </a:p>
          <a:p>
            <a:pPr lvl="1"/>
            <a:r>
              <a:rPr lang="en-US" sz="1600" dirty="0" smtClean="0"/>
              <a:t>Panda Plugin is </a:t>
            </a:r>
            <a:r>
              <a:rPr lang="en-US" sz="1600" dirty="0"/>
              <a:t>the subclass of </a:t>
            </a:r>
            <a:r>
              <a:rPr lang="en-US" sz="1600" dirty="0" err="1"/>
              <a:t>pmModule</a:t>
            </a:r>
            <a:r>
              <a:rPr lang="en-US" sz="1600" dirty="0"/>
              <a:t> </a:t>
            </a:r>
            <a:r>
              <a:rPr lang="en-US" sz="1600" dirty="0" smtClean="0"/>
              <a:t>class</a:t>
            </a:r>
            <a:r>
              <a:rPr lang="en-US" sz="1600" dirty="0"/>
              <a:t> </a:t>
            </a:r>
            <a:r>
              <a:rPr lang="en-US" sz="1600" dirty="0" smtClean="0"/>
              <a:t>to</a:t>
            </a:r>
            <a:endParaRPr lang="en-US" sz="1600" dirty="0"/>
          </a:p>
          <a:p>
            <a:pPr lvl="2"/>
            <a:r>
              <a:rPr lang="en-US" sz="1600" b="1" dirty="0" smtClean="0"/>
              <a:t>publish</a:t>
            </a:r>
            <a:r>
              <a:rPr lang="en-US" sz="1600" dirty="0" smtClean="0"/>
              <a:t> </a:t>
            </a:r>
            <a:r>
              <a:rPr lang="en-US" sz="1600" dirty="0"/>
              <a:t>one of its* own method* as “UI API” using </a:t>
            </a:r>
            <a:r>
              <a:rPr lang="en-US" sz="1600" b="1" dirty="0" err="1"/>
              <a:t>pmModule.publishUI</a:t>
            </a:r>
            <a:r>
              <a:rPr lang="en-US" sz="1600" dirty="0"/>
              <a:t> method (optional) </a:t>
            </a:r>
          </a:p>
          <a:p>
            <a:pPr lvl="2"/>
            <a:r>
              <a:rPr lang="en-US" sz="1600" b="1" dirty="0" smtClean="0"/>
              <a:t>create</a:t>
            </a:r>
            <a:r>
              <a:rPr lang="en-US" sz="1600" dirty="0" smtClean="0"/>
              <a:t> </a:t>
            </a:r>
            <a:r>
              <a:rPr lang="en-US" sz="1600" dirty="0"/>
              <a:t>some Python </a:t>
            </a:r>
            <a:r>
              <a:rPr lang="en-US" sz="1600" b="1" dirty="0"/>
              <a:t>object</a:t>
            </a:r>
            <a:r>
              <a:rPr lang="en-US" sz="1600" dirty="0"/>
              <a:t> and </a:t>
            </a:r>
            <a:r>
              <a:rPr lang="en-US" sz="1600" dirty="0" err="1"/>
              <a:t>and</a:t>
            </a:r>
            <a:r>
              <a:rPr lang="en-US" sz="1600" dirty="0"/>
              <a:t> </a:t>
            </a:r>
            <a:r>
              <a:rPr lang="en-US" sz="1600" b="1" dirty="0"/>
              <a:t>publish</a:t>
            </a:r>
            <a:r>
              <a:rPr lang="en-US" sz="1600" dirty="0"/>
              <a:t> it as the “Page Content” using </a:t>
            </a:r>
            <a:r>
              <a:rPr lang="en-US" sz="1600" b="1" dirty="0" err="1"/>
              <a:t>pmModule.publish</a:t>
            </a:r>
            <a:r>
              <a:rPr lang="en-US" sz="1600" dirty="0"/>
              <a:t>; method </a:t>
            </a:r>
          </a:p>
          <a:p>
            <a:pPr lvl="2"/>
            <a:r>
              <a:rPr lang="en-US" sz="1600" dirty="0" smtClean="0"/>
              <a:t>Create and publish (optional</a:t>
            </a:r>
            <a:r>
              <a:rPr lang="en-US" sz="1600" dirty="0"/>
              <a:t>) </a:t>
            </a:r>
            <a:r>
              <a:rPr lang="en-US" sz="1600" dirty="0" smtClean="0"/>
              <a:t>via </a:t>
            </a:r>
            <a:r>
              <a:rPr lang="en-US" sz="1600" b="1" dirty="0" err="1" smtClean="0"/>
              <a:t>pmModule.publish</a:t>
            </a:r>
            <a:r>
              <a:rPr lang="en-US" sz="1600" dirty="0" smtClean="0"/>
              <a:t> </a:t>
            </a:r>
            <a:r>
              <a:rPr lang="en-US" sz="1600" dirty="0"/>
              <a:t>method  </a:t>
            </a:r>
            <a:r>
              <a:rPr lang="en-US" sz="1600" dirty="0" smtClean="0"/>
              <a:t>the </a:t>
            </a:r>
            <a:r>
              <a:rPr lang="en-US" sz="1600" dirty="0"/>
              <a:t>custom </a:t>
            </a:r>
            <a:r>
              <a:rPr lang="en-US" sz="1600" b="1" dirty="0"/>
              <a:t>JavaScript</a:t>
            </a:r>
            <a:r>
              <a:rPr lang="en-US" sz="1600" dirty="0"/>
              <a:t> function to render the "Page Content" </a:t>
            </a:r>
          </a:p>
          <a:p>
            <a:r>
              <a:rPr lang="en-US" sz="1600" dirty="0"/>
              <a:t>(opt) </a:t>
            </a:r>
            <a:r>
              <a:rPr lang="en-US" sz="1600" b="1" dirty="0"/>
              <a:t>JavaScript function</a:t>
            </a:r>
            <a:r>
              <a:rPr lang="en-US" sz="1600" dirty="0"/>
              <a:t> to render the published Web Content </a:t>
            </a:r>
            <a:r>
              <a:rPr lang="en-US" sz="1600" i="1" dirty="0"/>
              <a:t>( programming with </a:t>
            </a:r>
            <a:r>
              <a:rPr lang="en-US" sz="1600" i="1" dirty="0">
                <a:hlinkClick r:id="rId3" tooltip="this topic does not yet exist; you can create tit"/>
              </a:rPr>
              <a:t>JavaScript</a:t>
            </a:r>
            <a:r>
              <a:rPr lang="en-US" sz="1600" i="1" dirty="0"/>
              <a:t>, </a:t>
            </a:r>
            <a:r>
              <a:rPr lang="en-US" sz="1600" i="1" dirty="0" err="1"/>
              <a:t>JQuery</a:t>
            </a:r>
            <a:r>
              <a:rPr lang="en-US" sz="1600" i="1" dirty="0"/>
              <a:t>, and HTML are required)</a:t>
            </a:r>
            <a:r>
              <a:rPr lang="en-US" sz="1600" dirty="0"/>
              <a:t> </a:t>
            </a:r>
          </a:p>
          <a:p>
            <a:r>
              <a:rPr lang="en-US" sz="1600" dirty="0"/>
              <a:t>(opt) </a:t>
            </a:r>
            <a:r>
              <a:rPr lang="en-US" sz="1600" b="1" dirty="0"/>
              <a:t>Data Access Layer</a:t>
            </a:r>
            <a:r>
              <a:rPr lang="en-US" sz="1600" dirty="0"/>
              <a:t> to fetch the external data used to generate the Web Content</a:t>
            </a:r>
            <a:r>
              <a:rPr lang="en-US" sz="1600" i="1" dirty="0"/>
              <a:t> ( the required skill is defined by the nature of the data. For example, to fetch the data from </a:t>
            </a:r>
            <a:r>
              <a:rPr lang="en-US" sz="1600" i="1" dirty="0" err="1"/>
              <a:t>Db</a:t>
            </a:r>
            <a:r>
              <a:rPr lang="en-US" sz="1600" i="1" dirty="0"/>
              <a:t> one needs to know SQL ) </a:t>
            </a:r>
            <a:endParaRPr lang="en-US" sz="1600" dirty="0"/>
          </a:p>
          <a:p>
            <a:endParaRPr lang="en-US" sz="1600" dirty="0"/>
          </a:p>
        </p:txBody>
      </p:sp>
      <p:sp>
        <p:nvSpPr>
          <p:cNvPr id="4" name="Date Placeholder 3"/>
          <p:cNvSpPr>
            <a:spLocks noGrp="1"/>
          </p:cNvSpPr>
          <p:nvPr>
            <p:ph type="dt" sz="half" idx="10"/>
          </p:nvPr>
        </p:nvSpPr>
        <p:spPr/>
        <p:txBody>
          <a:bodyPr/>
          <a:lstStyle/>
          <a:p>
            <a:r>
              <a:rPr lang="en-US" smtClean="0"/>
              <a:t>9/03/2013</a:t>
            </a:r>
            <a:endParaRPr lang="en-US"/>
          </a:p>
        </p:txBody>
      </p:sp>
      <p:sp>
        <p:nvSpPr>
          <p:cNvPr id="5" name="Footer Placeholder 4"/>
          <p:cNvSpPr>
            <a:spLocks noGrp="1"/>
          </p:cNvSpPr>
          <p:nvPr>
            <p:ph type="ftr" sz="quarter" idx="11"/>
          </p:nvPr>
        </p:nvSpPr>
        <p:spPr/>
        <p:txBody>
          <a:bodyPr/>
          <a:lstStyle/>
          <a:p>
            <a:r>
              <a:rPr lang="en-US" smtClean="0"/>
              <a:t>PanDA Workshop @ UTA. Panda Monitoring</a:t>
            </a:r>
            <a:endParaRPr lang="en-US" dirty="0"/>
          </a:p>
        </p:txBody>
      </p:sp>
      <p:sp>
        <p:nvSpPr>
          <p:cNvPr id="6" name="Slide Number Placeholder 5"/>
          <p:cNvSpPr>
            <a:spLocks noGrp="1"/>
          </p:cNvSpPr>
          <p:nvPr>
            <p:ph type="sldNum" sz="quarter" idx="12"/>
          </p:nvPr>
        </p:nvSpPr>
        <p:spPr/>
        <p:txBody>
          <a:bodyPr/>
          <a:lstStyle/>
          <a:p>
            <a:fld id="{E232371A-3D61-40EB-9285-2CE5A915156B}" type="slidenum">
              <a:rPr lang="en-US" smtClean="0"/>
              <a:t>10</a:t>
            </a:fld>
            <a:endParaRPr lang="en-US"/>
          </a:p>
        </p:txBody>
      </p:sp>
    </p:spTree>
    <p:extLst>
      <p:ext uri="{BB962C8B-B14F-4D97-AF65-F5344CB8AC3E}">
        <p14:creationId xmlns:p14="http://schemas.microsoft.com/office/powerpoint/2010/main" val="14766916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Panda Plugin API</a:t>
            </a:r>
            <a:endParaRPr lang="en-US" dirty="0"/>
          </a:p>
        </p:txBody>
      </p:sp>
      <p:sp>
        <p:nvSpPr>
          <p:cNvPr id="3" name="Content Placeholder 2"/>
          <p:cNvSpPr>
            <a:spLocks noGrp="1"/>
          </p:cNvSpPr>
          <p:nvPr>
            <p:ph idx="1"/>
          </p:nvPr>
        </p:nvSpPr>
        <p:spPr>
          <a:xfrm>
            <a:off x="381000" y="1371600"/>
            <a:ext cx="8229600" cy="4525963"/>
          </a:xfrm>
        </p:spPr>
        <p:txBody>
          <a:bodyPr>
            <a:normAutofit fontScale="92500" lnSpcReduction="20000"/>
          </a:bodyPr>
          <a:lstStyle/>
          <a:p>
            <a:r>
              <a:rPr lang="en-US" dirty="0" smtClean="0"/>
              <a:t>Any plugin can be invoked via either HTTP or HTTPS. CERN SSO  is available also. No special </a:t>
            </a:r>
            <a:r>
              <a:rPr lang="en-US" dirty="0" err="1" smtClean="0"/>
              <a:t>httpd</a:t>
            </a:r>
            <a:r>
              <a:rPr lang="en-US" dirty="0" smtClean="0"/>
              <a:t> port configuration is required.</a:t>
            </a:r>
          </a:p>
          <a:p>
            <a:pPr marL="800100" lvl="2" indent="0">
              <a:buNone/>
            </a:pPr>
            <a:r>
              <a:rPr lang="en-US" dirty="0" smtClean="0"/>
              <a:t>The later means no special configuration to perform some “special” functions like “Logger” / “controller”. With the new platform the “logger” and “controller” both are the regular plugins.</a:t>
            </a:r>
          </a:p>
          <a:p>
            <a:r>
              <a:rPr lang="en-US" dirty="0" smtClean="0"/>
              <a:t>The </a:t>
            </a:r>
            <a:r>
              <a:rPr lang="en-US" dirty="0" err="1" smtClean="0"/>
              <a:t>Db</a:t>
            </a:r>
            <a:r>
              <a:rPr lang="en-US" dirty="0" smtClean="0"/>
              <a:t> schema components (column names) can be published as an element of the plugin  API</a:t>
            </a:r>
          </a:p>
          <a:p>
            <a:r>
              <a:rPr lang="en-US" dirty="0" smtClean="0"/>
              <a:t>The time constrain API (days, hours, </a:t>
            </a:r>
            <a:r>
              <a:rPr lang="en-US" dirty="0" err="1" smtClean="0"/>
              <a:t>tstart</a:t>
            </a:r>
            <a:r>
              <a:rPr lang="en-US" dirty="0" smtClean="0"/>
              <a:t>, tend) can be added published as the components of API also</a:t>
            </a:r>
            <a:endParaRPr lang="en-US" dirty="0"/>
          </a:p>
        </p:txBody>
      </p:sp>
      <p:sp>
        <p:nvSpPr>
          <p:cNvPr id="4" name="Date Placeholder 3"/>
          <p:cNvSpPr>
            <a:spLocks noGrp="1"/>
          </p:cNvSpPr>
          <p:nvPr>
            <p:ph type="dt" sz="half" idx="10"/>
          </p:nvPr>
        </p:nvSpPr>
        <p:spPr/>
        <p:txBody>
          <a:bodyPr/>
          <a:lstStyle/>
          <a:p>
            <a:r>
              <a:rPr lang="en-US" smtClean="0"/>
              <a:t>9/03/2013</a:t>
            </a:r>
            <a:endParaRPr lang="en-US"/>
          </a:p>
        </p:txBody>
      </p:sp>
      <p:sp>
        <p:nvSpPr>
          <p:cNvPr id="5" name="Footer Placeholder 4"/>
          <p:cNvSpPr>
            <a:spLocks noGrp="1"/>
          </p:cNvSpPr>
          <p:nvPr>
            <p:ph type="ftr" sz="quarter" idx="11"/>
          </p:nvPr>
        </p:nvSpPr>
        <p:spPr/>
        <p:txBody>
          <a:bodyPr/>
          <a:lstStyle/>
          <a:p>
            <a:r>
              <a:rPr lang="en-US" smtClean="0"/>
              <a:t>PanDA Workshop @ UTA. Panda Monitoring</a:t>
            </a:r>
            <a:endParaRPr lang="en-US" dirty="0"/>
          </a:p>
        </p:txBody>
      </p:sp>
      <p:sp>
        <p:nvSpPr>
          <p:cNvPr id="6" name="Slide Number Placeholder 5"/>
          <p:cNvSpPr>
            <a:spLocks noGrp="1"/>
          </p:cNvSpPr>
          <p:nvPr>
            <p:ph type="sldNum" sz="quarter" idx="12"/>
          </p:nvPr>
        </p:nvSpPr>
        <p:spPr/>
        <p:txBody>
          <a:bodyPr/>
          <a:lstStyle/>
          <a:p>
            <a:fld id="{E232371A-3D61-40EB-9285-2CE5A915156B}" type="slidenum">
              <a:rPr lang="en-US" smtClean="0"/>
              <a:t>11</a:t>
            </a:fld>
            <a:endParaRPr lang="en-US"/>
          </a:p>
        </p:txBody>
      </p:sp>
    </p:spTree>
    <p:extLst>
      <p:ext uri="{BB962C8B-B14F-4D97-AF65-F5344CB8AC3E}">
        <p14:creationId xmlns:p14="http://schemas.microsoft.com/office/powerpoint/2010/main" val="14642966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 Platform API</a:t>
            </a:r>
            <a:endParaRPr lang="en-US" dirty="0"/>
          </a:p>
        </p:txBody>
      </p:sp>
      <p:sp>
        <p:nvSpPr>
          <p:cNvPr id="6" name="Date Placeholder 5"/>
          <p:cNvSpPr>
            <a:spLocks noGrp="1"/>
          </p:cNvSpPr>
          <p:nvPr>
            <p:ph type="dt" sz="half" idx="10"/>
          </p:nvPr>
        </p:nvSpPr>
        <p:spPr/>
        <p:txBody>
          <a:bodyPr/>
          <a:lstStyle/>
          <a:p>
            <a:r>
              <a:rPr lang="en-US" smtClean="0"/>
              <a:t>6/12/2013</a:t>
            </a:r>
            <a:endParaRPr lang="en-US"/>
          </a:p>
        </p:txBody>
      </p:sp>
      <p:sp>
        <p:nvSpPr>
          <p:cNvPr id="7" name="Footer Placeholder 6"/>
          <p:cNvSpPr>
            <a:spLocks noGrp="1"/>
          </p:cNvSpPr>
          <p:nvPr>
            <p:ph type="ftr" sz="quarter" idx="11"/>
          </p:nvPr>
        </p:nvSpPr>
        <p:spPr/>
        <p:txBody>
          <a:bodyPr/>
          <a:lstStyle/>
          <a:p>
            <a:r>
              <a:rPr lang="en-US" smtClean="0"/>
              <a:t>Atlas S&amp;C Workshop. New Panda Monitor</a:t>
            </a:r>
            <a:endParaRPr lang="en-US" dirty="0"/>
          </a:p>
        </p:txBody>
      </p:sp>
      <p:sp>
        <p:nvSpPr>
          <p:cNvPr id="8" name="Slide Number Placeholder 7"/>
          <p:cNvSpPr>
            <a:spLocks noGrp="1"/>
          </p:cNvSpPr>
          <p:nvPr>
            <p:ph type="sldNum" sz="quarter" idx="12"/>
          </p:nvPr>
        </p:nvSpPr>
        <p:spPr/>
        <p:txBody>
          <a:bodyPr/>
          <a:lstStyle/>
          <a:p>
            <a:fld id="{E232371A-3D61-40EB-9285-2CE5A915156B}" type="slidenum">
              <a:rPr lang="en-US" smtClean="0"/>
              <a:t>12</a:t>
            </a:fld>
            <a:endParaRPr lang="en-US"/>
          </a:p>
        </p:txBody>
      </p:sp>
      <p:sp>
        <p:nvSpPr>
          <p:cNvPr id="4" name="Rounded Rectangle 3"/>
          <p:cNvSpPr/>
          <p:nvPr/>
        </p:nvSpPr>
        <p:spPr>
          <a:xfrm>
            <a:off x="251604" y="1219200"/>
            <a:ext cx="8763000" cy="2310442"/>
          </a:xfrm>
          <a:prstGeom prst="roundRect">
            <a:avLst>
              <a:gd name="adj" fmla="val 6195"/>
            </a:avLst>
          </a:prstGeom>
          <a:solidFill>
            <a:srgbClr val="FFFF00">
              <a:alpha val="14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fontAlgn="base">
              <a:spcBef>
                <a:spcPct val="0"/>
              </a:spcBef>
              <a:spcAft>
                <a:spcPct val="0"/>
              </a:spcAft>
            </a:pPr>
            <a:endParaRPr lang="en-US" sz="1200" b="1" dirty="0" smtClean="0">
              <a:solidFill>
                <a:schemeClr val="tx1"/>
              </a:solidFill>
              <a:latin typeface="Courier New" pitchFamily="49" charset="0"/>
              <a:cs typeface="Courier New" pitchFamily="49" charset="0"/>
            </a:endParaRPr>
          </a:p>
          <a:p>
            <a:pPr lvl="0" fontAlgn="base">
              <a:spcBef>
                <a:spcPct val="0"/>
              </a:spcBef>
              <a:spcAft>
                <a:spcPct val="0"/>
              </a:spcAft>
            </a:pPr>
            <a:r>
              <a:rPr lang="en-US" sz="1200" b="1" dirty="0" smtClean="0">
                <a:solidFill>
                  <a:schemeClr val="tx1"/>
                </a:solidFill>
                <a:latin typeface="Courier New" pitchFamily="49" charset="0"/>
                <a:cs typeface="Courier New" pitchFamily="49" charset="0"/>
              </a:rPr>
              <a:t>http[s</a:t>
            </a:r>
            <a:r>
              <a:rPr lang="en-US" sz="1200" b="1" dirty="0">
                <a:solidFill>
                  <a:schemeClr val="tx1"/>
                </a:solidFill>
                <a:latin typeface="Courier New" pitchFamily="49" charset="0"/>
                <a:cs typeface="Courier New" pitchFamily="49" charset="0"/>
              </a:rPr>
              <a:t>]://pandamon.cern.ch/[~version/][context/][application]</a:t>
            </a:r>
          </a:p>
          <a:p>
            <a:pPr lvl="0" fontAlgn="base">
              <a:spcBef>
                <a:spcPct val="0"/>
              </a:spcBef>
              <a:spcAft>
                <a:spcPct val="0"/>
              </a:spcAft>
            </a:pPr>
            <a:r>
              <a:rPr lang="en-US" sz="1200" b="1" dirty="0">
                <a:latin typeface="Courier New" pitchFamily="49" charset="0"/>
                <a:cs typeface="Courier New" pitchFamily="49" charset="0"/>
              </a:rPr>
              <a:t>            </a:t>
            </a:r>
            <a:r>
              <a:rPr lang="en-US" sz="1200" b="1" dirty="0">
                <a:solidFill>
                  <a:schemeClr val="tx1"/>
                </a:solidFill>
                <a:latin typeface="Courier New" pitchFamily="49" charset="0"/>
                <a:cs typeface="Courier New" pitchFamily="49" charset="0"/>
              </a:rPr>
              <a:t>[?param1=value1[&amp;param2=value2[&amp; . . . . [&amp;</a:t>
            </a:r>
            <a:r>
              <a:rPr lang="en-US" sz="1200" b="1" dirty="0" err="1">
                <a:solidFill>
                  <a:schemeClr val="tx1"/>
                </a:solidFill>
                <a:latin typeface="Courier New" pitchFamily="49" charset="0"/>
                <a:cs typeface="Courier New" pitchFamily="49" charset="0"/>
              </a:rPr>
              <a:t>paramN</a:t>
            </a:r>
            <a:r>
              <a:rPr lang="en-US" sz="1200" b="1" dirty="0">
                <a:solidFill>
                  <a:schemeClr val="tx1"/>
                </a:solidFill>
                <a:latin typeface="Courier New" pitchFamily="49" charset="0"/>
                <a:cs typeface="Courier New" pitchFamily="49" charset="0"/>
              </a:rPr>
              <a:t>=</a:t>
            </a:r>
            <a:r>
              <a:rPr lang="en-US" sz="1200" b="1" dirty="0" err="1">
                <a:solidFill>
                  <a:schemeClr val="tx1"/>
                </a:solidFill>
                <a:latin typeface="Courier New" pitchFamily="49" charset="0"/>
                <a:cs typeface="Courier New" pitchFamily="49" charset="0"/>
              </a:rPr>
              <a:t>valueN</a:t>
            </a:r>
            <a:r>
              <a:rPr lang="en-US" sz="1200" b="1" dirty="0">
                <a:solidFill>
                  <a:schemeClr val="tx1"/>
                </a:solidFill>
                <a:latin typeface="Courier New" pitchFamily="49" charset="0"/>
                <a:cs typeface="Courier New" pitchFamily="49" charset="0"/>
              </a:rPr>
              <a:t>] </a:t>
            </a:r>
          </a:p>
          <a:p>
            <a:pPr lvl="0" eaLnBrk="0" fontAlgn="base" hangingPunct="0">
              <a:spcBef>
                <a:spcPct val="0"/>
              </a:spcBef>
              <a:spcAft>
                <a:spcPct val="0"/>
              </a:spcAft>
            </a:pPr>
            <a:r>
              <a:rPr lang="en-US" sz="1400" b="1" dirty="0">
                <a:solidFill>
                  <a:schemeClr val="tx1"/>
                </a:solidFill>
                <a:latin typeface="Courier New" pitchFamily="49" charset="0"/>
                <a:cs typeface="Courier New" pitchFamily="49" charset="0"/>
              </a:rPr>
              <a:t>where </a:t>
            </a:r>
            <a:endParaRPr lang="en-US" sz="800" b="1" dirty="0">
              <a:solidFill>
                <a:schemeClr val="tx1"/>
              </a:solidFill>
              <a:latin typeface="Courier New" pitchFamily="49" charset="0"/>
              <a:cs typeface="Courier New" pitchFamily="49" charset="0"/>
            </a:endParaRPr>
          </a:p>
          <a:p>
            <a:pPr marL="285750" lvl="0" indent="-285750" eaLnBrk="0" fontAlgn="base" hangingPunct="0">
              <a:spcBef>
                <a:spcPct val="0"/>
              </a:spcBef>
              <a:spcAft>
                <a:spcPct val="0"/>
              </a:spcAft>
              <a:buFont typeface="Arial" pitchFamily="34" charset="0"/>
              <a:buChar char="•"/>
            </a:pPr>
            <a:r>
              <a:rPr lang="en-US" sz="1200" b="1" dirty="0">
                <a:solidFill>
                  <a:schemeClr val="tx1"/>
                </a:solidFill>
                <a:latin typeface="Courier New" pitchFamily="49" charset="0"/>
                <a:cs typeface="Courier New" pitchFamily="49" charset="0"/>
              </a:rPr>
              <a:t>http: | https: - the network protocol </a:t>
            </a:r>
          </a:p>
          <a:p>
            <a:pPr marL="285750" lvl="0" indent="-285750" eaLnBrk="0" fontAlgn="base" hangingPunct="0">
              <a:spcBef>
                <a:spcPct val="0"/>
              </a:spcBef>
              <a:spcAft>
                <a:spcPct val="0"/>
              </a:spcAft>
              <a:buFont typeface="Arial" pitchFamily="34" charset="0"/>
              <a:buChar char="•"/>
            </a:pPr>
            <a:r>
              <a:rPr lang="en-US" sz="1200" b="1" dirty="0">
                <a:solidFill>
                  <a:schemeClr val="tx1"/>
                </a:solidFill>
                <a:latin typeface="Courier New" pitchFamily="49" charset="0"/>
                <a:cs typeface="Courier New" pitchFamily="49" charset="0"/>
              </a:rPr>
              <a:t>//pandamon.cern.ch - the platform Web Server host name</a:t>
            </a:r>
          </a:p>
          <a:p>
            <a:pPr marL="285750" lvl="0" indent="-285750" eaLnBrk="0" fontAlgn="base" hangingPunct="0">
              <a:spcBef>
                <a:spcPct val="0"/>
              </a:spcBef>
              <a:spcAft>
                <a:spcPct val="0"/>
              </a:spcAft>
              <a:buFont typeface="Arial" pitchFamily="34" charset="0"/>
              <a:buChar char="•"/>
            </a:pPr>
            <a:r>
              <a:rPr lang="en-US" sz="1200" b="1" dirty="0">
                <a:solidFill>
                  <a:schemeClr val="tx1"/>
                </a:solidFill>
                <a:latin typeface="Courier New" pitchFamily="49" charset="0"/>
                <a:cs typeface="Courier New" pitchFamily="49" charset="0"/>
              </a:rPr>
              <a:t>/~dev          - The framework version (optional) </a:t>
            </a:r>
          </a:p>
          <a:p>
            <a:pPr marL="285750" lvl="0" indent="-285750" eaLnBrk="0" fontAlgn="base" hangingPunct="0">
              <a:spcBef>
                <a:spcPct val="0"/>
              </a:spcBef>
              <a:spcAft>
                <a:spcPct val="0"/>
              </a:spcAft>
              <a:buFont typeface="Arial" pitchFamily="34" charset="0"/>
              <a:buChar char="•"/>
            </a:pPr>
            <a:r>
              <a:rPr lang="en-US" sz="1200" b="1" dirty="0">
                <a:solidFill>
                  <a:schemeClr val="tx1"/>
                </a:solidFill>
                <a:latin typeface="Courier New" pitchFamily="49" charset="0"/>
                <a:cs typeface="Courier New" pitchFamily="49" charset="0"/>
              </a:rPr>
              <a:t>/context       - the arbitrary application context name (optional)</a:t>
            </a:r>
          </a:p>
          <a:p>
            <a:pPr marL="285750" lvl="0" indent="-285750" eaLnBrk="0" fontAlgn="base" hangingPunct="0">
              <a:spcBef>
                <a:spcPct val="0"/>
              </a:spcBef>
              <a:spcAft>
                <a:spcPct val="0"/>
              </a:spcAft>
              <a:buFont typeface="Arial" pitchFamily="34" charset="0"/>
              <a:buChar char="•"/>
            </a:pPr>
            <a:r>
              <a:rPr lang="en-US" sz="1200" b="1" dirty="0">
                <a:solidFill>
                  <a:schemeClr val="tx1"/>
                </a:solidFill>
                <a:latin typeface="Courier New" pitchFamily="49" charset="0"/>
                <a:cs typeface="Courier New" pitchFamily="49" charset="0"/>
              </a:rPr>
              <a:t>/application   - the application name (optional) followed by the list of the non default parameter values</a:t>
            </a:r>
          </a:p>
          <a:p>
            <a:pPr marL="285750" lvl="0" indent="-285750" eaLnBrk="0" fontAlgn="base" hangingPunct="0">
              <a:spcBef>
                <a:spcPct val="0"/>
              </a:spcBef>
              <a:spcAft>
                <a:spcPct val="0"/>
              </a:spcAft>
              <a:buFont typeface="Arial" pitchFamily="34" charset="0"/>
              <a:buChar char="•"/>
            </a:pPr>
            <a:endParaRPr lang="en-US" sz="1200" b="1" dirty="0">
              <a:latin typeface="Courier New" pitchFamily="49" charset="0"/>
              <a:cs typeface="Courier New" pitchFamily="49" charset="0"/>
            </a:endParaRPr>
          </a:p>
          <a:p>
            <a:pPr marL="285750" lvl="0" indent="-285750" eaLnBrk="0" fontAlgn="base" hangingPunct="0">
              <a:spcBef>
                <a:spcPct val="0"/>
              </a:spcBef>
              <a:spcAft>
                <a:spcPct val="0"/>
              </a:spcAft>
              <a:buFont typeface="Arial" pitchFamily="34" charset="0"/>
              <a:buChar char="•"/>
            </a:pPr>
            <a:r>
              <a:rPr lang="en-US" sz="1200" b="1" dirty="0">
                <a:solidFill>
                  <a:srgbClr val="FF0000"/>
                </a:solidFill>
                <a:latin typeface="Courier New" pitchFamily="49" charset="0"/>
                <a:cs typeface="Courier New" pitchFamily="49" charset="0"/>
              </a:rPr>
              <a:t>value&lt;n&gt;    - single value | regex pattern | comma-separated regex’s</a:t>
            </a:r>
          </a:p>
          <a:p>
            <a:pPr lvl="0" eaLnBrk="0" fontAlgn="base" hangingPunct="0">
              <a:spcBef>
                <a:spcPct val="0"/>
              </a:spcBef>
              <a:spcAft>
                <a:spcPct val="0"/>
              </a:spcAft>
            </a:pPr>
            <a:r>
              <a:rPr lang="en-US" b="1" dirty="0">
                <a:solidFill>
                  <a:schemeClr val="tx1"/>
                </a:solidFill>
                <a:latin typeface="Courier New" pitchFamily="49" charset="0"/>
                <a:cs typeface="Courier New" pitchFamily="49" charset="0"/>
              </a:rPr>
              <a:t> </a:t>
            </a:r>
            <a:endParaRPr lang="en-US" sz="4000" b="1" dirty="0">
              <a:solidFill>
                <a:schemeClr val="tx1"/>
              </a:solidFill>
              <a:latin typeface="Courier New" pitchFamily="49" charset="0"/>
              <a:cs typeface="Courier New" pitchFamily="49" charset="0"/>
            </a:endParaRPr>
          </a:p>
        </p:txBody>
      </p:sp>
      <p:sp>
        <p:nvSpPr>
          <p:cNvPr id="9" name="TextBox 8"/>
          <p:cNvSpPr txBox="1"/>
          <p:nvPr/>
        </p:nvSpPr>
        <p:spPr>
          <a:xfrm>
            <a:off x="518304" y="3657600"/>
            <a:ext cx="8229600" cy="2062103"/>
          </a:xfrm>
          <a:prstGeom prst="rect">
            <a:avLst/>
          </a:prstGeom>
          <a:noFill/>
        </p:spPr>
        <p:txBody>
          <a:bodyPr wrap="square" rtlCol="0">
            <a:spAutoFit/>
          </a:bodyPr>
          <a:lstStyle/>
          <a:p>
            <a:r>
              <a:rPr lang="en-US" sz="1600" dirty="0" smtClean="0"/>
              <a:t>The framework support the arbitrary number of the concurrent versions. It allows to resolve the “Monitor version issue”. Since we can provide the latest urgent corrections via the separate “dev” version and preserve the “stable tagged version” as well (For example: “pro” default version and the “dev” version )</a:t>
            </a:r>
          </a:p>
          <a:p>
            <a:r>
              <a:rPr lang="en-US" sz="1600" dirty="0" smtClean="0"/>
              <a:t>For example:</a:t>
            </a:r>
          </a:p>
          <a:p>
            <a:r>
              <a:rPr lang="en-US" sz="1600" b="1" dirty="0" smtClean="0">
                <a:latin typeface="Courier New" pitchFamily="49" charset="0"/>
                <a:cs typeface="Courier New" pitchFamily="49" charset="0"/>
                <a:hlinkClick r:id="rId2"/>
              </a:rPr>
              <a:t>http://pandamon.cern.ch/jobinfo</a:t>
            </a:r>
            <a:r>
              <a:rPr lang="en-US" sz="1600" b="1" dirty="0" smtClean="0">
                <a:latin typeface="Courier New" pitchFamily="49" charset="0"/>
                <a:cs typeface="Courier New" pitchFamily="49" charset="0"/>
              </a:rPr>
              <a:t> - stable tagged version</a:t>
            </a:r>
          </a:p>
          <a:p>
            <a:r>
              <a:rPr lang="en-US" sz="1600" b="1" dirty="0">
                <a:latin typeface="Courier New" pitchFamily="49" charset="0"/>
                <a:cs typeface="Courier New" pitchFamily="49" charset="0"/>
                <a:hlinkClick r:id="rId3"/>
              </a:rPr>
              <a:t>http://pandamon.cern.ch</a:t>
            </a:r>
            <a:r>
              <a:rPr lang="en-US" sz="1600" b="1" dirty="0" smtClean="0">
                <a:latin typeface="Courier New" pitchFamily="49" charset="0"/>
                <a:cs typeface="Courier New" pitchFamily="49" charset="0"/>
                <a:hlinkClick r:id="rId3"/>
              </a:rPr>
              <a:t>/~dev/jobinfo</a:t>
            </a:r>
            <a:r>
              <a:rPr lang="en-US" sz="1600" b="1" dirty="0" smtClean="0">
                <a:latin typeface="Courier New" pitchFamily="49" charset="0"/>
                <a:cs typeface="Courier New" pitchFamily="49" charset="0"/>
              </a:rPr>
              <a:t> - the latest corrections and                    features</a:t>
            </a:r>
            <a:endParaRPr lang="en-US" sz="1600" dirty="0"/>
          </a:p>
        </p:txBody>
      </p:sp>
    </p:spTree>
    <p:extLst>
      <p:ext uri="{BB962C8B-B14F-4D97-AF65-F5344CB8AC3E}">
        <p14:creationId xmlns:p14="http://schemas.microsoft.com/office/powerpoint/2010/main" val="37614392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Monitoring  Navigation</a:t>
            </a:r>
            <a:endParaRPr lang="en-US" dirty="0"/>
          </a:p>
        </p:txBody>
      </p:sp>
      <p:sp>
        <p:nvSpPr>
          <p:cNvPr id="3" name="Content Placeholder 2"/>
          <p:cNvSpPr>
            <a:spLocks noGrp="1"/>
          </p:cNvSpPr>
          <p:nvPr>
            <p:ph idx="1"/>
          </p:nvPr>
        </p:nvSpPr>
        <p:spPr>
          <a:xfrm>
            <a:off x="457200" y="1219200"/>
            <a:ext cx="8229600" cy="4525963"/>
          </a:xfrm>
        </p:spPr>
        <p:txBody>
          <a:bodyPr/>
          <a:lstStyle/>
          <a:p>
            <a:r>
              <a:rPr lang="en-US" dirty="0" smtClean="0"/>
              <a:t>Drill down (narrow search)</a:t>
            </a:r>
          </a:p>
          <a:p>
            <a:r>
              <a:rPr lang="en-US" smtClean="0"/>
              <a:t>Drill </a:t>
            </a:r>
            <a:r>
              <a:rPr lang="en-US" smtClean="0"/>
              <a:t>up     ( </a:t>
            </a:r>
            <a:r>
              <a:rPr lang="en-US" dirty="0" smtClean="0"/>
              <a:t>wider scope)</a:t>
            </a:r>
          </a:p>
          <a:p>
            <a:r>
              <a:rPr lang="en-US" dirty="0" smtClean="0"/>
              <a:t>Switch context </a:t>
            </a:r>
          </a:p>
          <a:p>
            <a:pPr marL="0" indent="0" algn="ctr">
              <a:buNone/>
            </a:pPr>
            <a:r>
              <a:rPr lang="en-US" dirty="0" smtClean="0"/>
              <a:t>Watch for the </a:t>
            </a:r>
            <a:r>
              <a:rPr lang="en-US" dirty="0" smtClean="0">
                <a:hlinkClick r:id="rId2"/>
              </a:rPr>
              <a:t>browser reflow </a:t>
            </a:r>
            <a:endParaRPr lang="en-US" dirty="0" smtClean="0"/>
          </a:p>
          <a:p>
            <a:endParaRPr lang="en-US" dirty="0"/>
          </a:p>
        </p:txBody>
      </p:sp>
      <p:sp>
        <p:nvSpPr>
          <p:cNvPr id="4" name="Date Placeholder 3"/>
          <p:cNvSpPr>
            <a:spLocks noGrp="1"/>
          </p:cNvSpPr>
          <p:nvPr>
            <p:ph type="dt" sz="half" idx="10"/>
          </p:nvPr>
        </p:nvSpPr>
        <p:spPr/>
        <p:txBody>
          <a:bodyPr/>
          <a:lstStyle/>
          <a:p>
            <a:r>
              <a:rPr lang="en-US" smtClean="0"/>
              <a:t>9/03/2013</a:t>
            </a:r>
            <a:endParaRPr lang="en-US"/>
          </a:p>
        </p:txBody>
      </p:sp>
      <p:sp>
        <p:nvSpPr>
          <p:cNvPr id="5" name="Footer Placeholder 4"/>
          <p:cNvSpPr>
            <a:spLocks noGrp="1"/>
          </p:cNvSpPr>
          <p:nvPr>
            <p:ph type="ftr" sz="quarter" idx="11"/>
          </p:nvPr>
        </p:nvSpPr>
        <p:spPr/>
        <p:txBody>
          <a:bodyPr/>
          <a:lstStyle/>
          <a:p>
            <a:r>
              <a:rPr lang="en-US" smtClean="0"/>
              <a:t>PanDA Workshop @ UTA. Panda Monitoring</a:t>
            </a:r>
            <a:endParaRPr lang="en-US" dirty="0"/>
          </a:p>
        </p:txBody>
      </p:sp>
      <p:sp>
        <p:nvSpPr>
          <p:cNvPr id="6" name="Slide Number Placeholder 5"/>
          <p:cNvSpPr>
            <a:spLocks noGrp="1"/>
          </p:cNvSpPr>
          <p:nvPr>
            <p:ph type="sldNum" sz="quarter" idx="12"/>
          </p:nvPr>
        </p:nvSpPr>
        <p:spPr/>
        <p:txBody>
          <a:bodyPr/>
          <a:lstStyle/>
          <a:p>
            <a:fld id="{E232371A-3D61-40EB-9285-2CE5A915156B}" type="slidenum">
              <a:rPr lang="en-US" smtClean="0"/>
              <a:t>13</a:t>
            </a:fld>
            <a:endParaRPr lang="en-US"/>
          </a:p>
        </p:txBody>
      </p:sp>
      <p:pic>
        <p:nvPicPr>
          <p:cNvPr id="1026" name="Picture 2">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0801" y="3505200"/>
            <a:ext cx="3597104" cy="26955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521390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
            <a:ext cx="8229600" cy="1143000"/>
          </a:xfrm>
        </p:spPr>
        <p:txBody>
          <a:bodyPr/>
          <a:lstStyle/>
          <a:p>
            <a:endParaRPr lang="en-US"/>
          </a:p>
        </p:txBody>
      </p:sp>
      <p:sp>
        <p:nvSpPr>
          <p:cNvPr id="3" name="Content Placeholder 2"/>
          <p:cNvSpPr>
            <a:spLocks noGrp="1"/>
          </p:cNvSpPr>
          <p:nvPr>
            <p:ph idx="1"/>
          </p:nvPr>
        </p:nvSpPr>
        <p:spPr>
          <a:xfrm>
            <a:off x="457200" y="1356878"/>
            <a:ext cx="8229600" cy="4525963"/>
          </a:xfrm>
        </p:spPr>
        <p:txBody>
          <a:bodyPr>
            <a:normAutofit fontScale="85000" lnSpcReduction="20000"/>
          </a:bodyPr>
          <a:lstStyle/>
          <a:p>
            <a:r>
              <a:rPr lang="en-US" dirty="0" smtClean="0"/>
              <a:t>Select jobs: explicitly or via “drill up/down”,  switch context GUI.</a:t>
            </a:r>
          </a:p>
          <a:p>
            <a:endParaRPr lang="en-US" dirty="0"/>
          </a:p>
          <a:p>
            <a:endParaRPr lang="en-US" dirty="0" smtClean="0"/>
          </a:p>
          <a:p>
            <a:endParaRPr lang="en-US" dirty="0"/>
          </a:p>
          <a:p>
            <a:endParaRPr lang="en-US" dirty="0" smtClean="0"/>
          </a:p>
          <a:p>
            <a:endParaRPr lang="en-US" dirty="0"/>
          </a:p>
          <a:p>
            <a:endParaRPr lang="en-US" dirty="0" smtClean="0"/>
          </a:p>
          <a:p>
            <a:endParaRPr lang="en-US" dirty="0" smtClean="0"/>
          </a:p>
          <a:p>
            <a:endParaRPr lang="en-US" dirty="0"/>
          </a:p>
          <a:p>
            <a:r>
              <a:rPr lang="en-US" dirty="0" smtClean="0"/>
              <a:t>Histogram “job”/”job resource” / hours</a:t>
            </a:r>
            <a:endParaRPr lang="en-US" dirty="0"/>
          </a:p>
        </p:txBody>
      </p:sp>
      <p:sp>
        <p:nvSpPr>
          <p:cNvPr id="4" name="Date Placeholder 3"/>
          <p:cNvSpPr>
            <a:spLocks noGrp="1"/>
          </p:cNvSpPr>
          <p:nvPr>
            <p:ph type="dt" sz="half" idx="10"/>
          </p:nvPr>
        </p:nvSpPr>
        <p:spPr/>
        <p:txBody>
          <a:bodyPr/>
          <a:lstStyle/>
          <a:p>
            <a:r>
              <a:rPr lang="en-US" smtClean="0"/>
              <a:t>9/03/2013</a:t>
            </a:r>
            <a:endParaRPr lang="en-US"/>
          </a:p>
        </p:txBody>
      </p:sp>
      <p:sp>
        <p:nvSpPr>
          <p:cNvPr id="5" name="Footer Placeholder 4"/>
          <p:cNvSpPr>
            <a:spLocks noGrp="1"/>
          </p:cNvSpPr>
          <p:nvPr>
            <p:ph type="ftr" sz="quarter" idx="11"/>
          </p:nvPr>
        </p:nvSpPr>
        <p:spPr/>
        <p:txBody>
          <a:bodyPr/>
          <a:lstStyle/>
          <a:p>
            <a:r>
              <a:rPr lang="en-US" smtClean="0"/>
              <a:t>PanDA Workshop @ UTA. Panda Monitoring</a:t>
            </a:r>
            <a:endParaRPr lang="en-US" dirty="0"/>
          </a:p>
        </p:txBody>
      </p:sp>
      <p:sp>
        <p:nvSpPr>
          <p:cNvPr id="6" name="Slide Number Placeholder 5"/>
          <p:cNvSpPr>
            <a:spLocks noGrp="1"/>
          </p:cNvSpPr>
          <p:nvPr>
            <p:ph type="sldNum" sz="quarter" idx="12"/>
          </p:nvPr>
        </p:nvSpPr>
        <p:spPr/>
        <p:txBody>
          <a:bodyPr/>
          <a:lstStyle/>
          <a:p>
            <a:fld id="{E232371A-3D61-40EB-9285-2CE5A915156B}" type="slidenum">
              <a:rPr lang="en-US" smtClean="0"/>
              <a:t>14</a:t>
            </a:fld>
            <a:endParaRPr lang="en-US"/>
          </a:p>
        </p:txBody>
      </p:sp>
      <p:grpSp>
        <p:nvGrpSpPr>
          <p:cNvPr id="8" name="Group 7"/>
          <p:cNvGrpSpPr/>
          <p:nvPr/>
        </p:nvGrpSpPr>
        <p:grpSpPr>
          <a:xfrm>
            <a:off x="152400" y="2057400"/>
            <a:ext cx="8802810" cy="3518517"/>
            <a:chOff x="233053" y="1574470"/>
            <a:chExt cx="8741245" cy="3911929"/>
          </a:xfrm>
        </p:grpSpPr>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2931915"/>
              <a:ext cx="8288498" cy="7035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Down Arrow 9"/>
            <p:cNvSpPr/>
            <p:nvPr/>
          </p:nvSpPr>
          <p:spPr>
            <a:xfrm>
              <a:off x="728353" y="2438400"/>
              <a:ext cx="152400" cy="64591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233053" y="1931719"/>
              <a:ext cx="11430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Extra Plot indicator</a:t>
              </a:r>
              <a:endParaRPr lang="en-US" dirty="0"/>
            </a:p>
          </p:txBody>
        </p:sp>
        <p:sp>
          <p:nvSpPr>
            <p:cNvPr id="12" name="Down Arrow 11"/>
            <p:cNvSpPr/>
            <p:nvPr/>
          </p:nvSpPr>
          <p:spPr>
            <a:xfrm flipV="1">
              <a:off x="1066800" y="3283703"/>
              <a:ext cx="152400" cy="78410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a:off x="533400" y="4067810"/>
              <a:ext cx="1360219" cy="10058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Item name and plot link</a:t>
              </a:r>
              <a:endParaRPr lang="en-US" dirty="0"/>
            </a:p>
          </p:txBody>
        </p:sp>
        <p:sp>
          <p:nvSpPr>
            <p:cNvPr id="14" name="Down Arrow 13"/>
            <p:cNvSpPr/>
            <p:nvPr/>
          </p:nvSpPr>
          <p:spPr>
            <a:xfrm>
              <a:off x="2057400" y="2459525"/>
              <a:ext cx="152400" cy="64591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a:off x="1600200" y="1905000"/>
              <a:ext cx="11430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Sort by name ctrl</a:t>
              </a:r>
              <a:endParaRPr lang="en-US" dirty="0"/>
            </a:p>
          </p:txBody>
        </p:sp>
        <p:sp>
          <p:nvSpPr>
            <p:cNvPr id="16" name="Down Arrow 15"/>
            <p:cNvSpPr/>
            <p:nvPr/>
          </p:nvSpPr>
          <p:spPr>
            <a:xfrm flipV="1">
              <a:off x="2438400" y="3283702"/>
              <a:ext cx="152400" cy="78410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6"/>
            <p:cNvSpPr/>
            <p:nvPr/>
          </p:nvSpPr>
          <p:spPr>
            <a:xfrm>
              <a:off x="1943100" y="4024780"/>
              <a:ext cx="11430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Number of items</a:t>
              </a:r>
              <a:endParaRPr lang="en-US" dirty="0"/>
            </a:p>
          </p:txBody>
        </p:sp>
        <p:sp>
          <p:nvSpPr>
            <p:cNvPr id="18" name="Down Arrow 17"/>
            <p:cNvSpPr/>
            <p:nvPr/>
          </p:nvSpPr>
          <p:spPr>
            <a:xfrm>
              <a:off x="3086100" y="2107871"/>
              <a:ext cx="218704" cy="10031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a:off x="2743200" y="1574470"/>
              <a:ext cx="11430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Total # of jobs</a:t>
              </a:r>
              <a:endParaRPr lang="en-US" dirty="0"/>
            </a:p>
          </p:txBody>
        </p:sp>
        <p:sp>
          <p:nvSpPr>
            <p:cNvPr id="20" name="Down Arrow 19"/>
            <p:cNvSpPr/>
            <p:nvPr/>
          </p:nvSpPr>
          <p:spPr>
            <a:xfrm flipV="1">
              <a:off x="3467100" y="3297390"/>
              <a:ext cx="228600" cy="127447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ounded Rectangle 20"/>
            <p:cNvSpPr/>
            <p:nvPr/>
          </p:nvSpPr>
          <p:spPr>
            <a:xfrm>
              <a:off x="3009900" y="4558180"/>
              <a:ext cx="11430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Sort by jobs ctrl</a:t>
              </a:r>
              <a:endParaRPr lang="en-US" dirty="0"/>
            </a:p>
          </p:txBody>
        </p:sp>
        <p:sp>
          <p:nvSpPr>
            <p:cNvPr id="22" name="Down Arrow 21"/>
            <p:cNvSpPr/>
            <p:nvPr/>
          </p:nvSpPr>
          <p:spPr>
            <a:xfrm>
              <a:off x="5791200" y="2107870"/>
              <a:ext cx="218704" cy="10031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5329052" y="1574470"/>
              <a:ext cx="1143000" cy="86393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Switch context link</a:t>
              </a:r>
              <a:endParaRPr lang="en-US" dirty="0"/>
            </a:p>
          </p:txBody>
        </p:sp>
        <p:sp>
          <p:nvSpPr>
            <p:cNvPr id="24" name="Down Arrow 23"/>
            <p:cNvSpPr/>
            <p:nvPr/>
          </p:nvSpPr>
          <p:spPr>
            <a:xfrm flipV="1">
              <a:off x="6819900" y="3326735"/>
              <a:ext cx="228600" cy="127447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ounded Rectangle 24"/>
            <p:cNvSpPr/>
            <p:nvPr/>
          </p:nvSpPr>
          <p:spPr>
            <a:xfrm>
              <a:off x="6324600" y="4660982"/>
              <a:ext cx="1219200" cy="82541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“Drill Down” link</a:t>
              </a:r>
              <a:endParaRPr lang="en-US" dirty="0"/>
            </a:p>
          </p:txBody>
        </p:sp>
        <p:sp>
          <p:nvSpPr>
            <p:cNvPr id="26" name="Down Arrow 25"/>
            <p:cNvSpPr/>
            <p:nvPr/>
          </p:nvSpPr>
          <p:spPr>
            <a:xfrm flipV="1">
              <a:off x="4830049" y="3326735"/>
              <a:ext cx="228600" cy="154117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ounded Rectangle 26"/>
            <p:cNvSpPr/>
            <p:nvPr/>
          </p:nvSpPr>
          <p:spPr>
            <a:xfrm>
              <a:off x="4406623" y="4867911"/>
              <a:ext cx="1304051"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Jobs/Item </a:t>
              </a:r>
              <a:r>
                <a:rPr lang="en-US" dirty="0" err="1" smtClean="0"/>
                <a:t>distr</a:t>
              </a:r>
              <a:endParaRPr lang="en-US" dirty="0"/>
            </a:p>
          </p:txBody>
        </p:sp>
      </p:grpSp>
    </p:spTree>
    <p:extLst>
      <p:ext uri="{BB962C8B-B14F-4D97-AF65-F5344CB8AC3E}">
        <p14:creationId xmlns:p14="http://schemas.microsoft.com/office/powerpoint/2010/main" val="10760982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3407" y="152400"/>
            <a:ext cx="8229600" cy="1143000"/>
          </a:xfrm>
        </p:spPr>
        <p:txBody>
          <a:bodyPr/>
          <a:lstStyle/>
          <a:p>
            <a:r>
              <a:rPr lang="en-US" dirty="0" smtClean="0"/>
              <a:t>Histogram Package</a:t>
            </a:r>
            <a:endParaRPr lang="en-US" dirty="0"/>
          </a:p>
        </p:txBody>
      </p:sp>
      <p:sp>
        <p:nvSpPr>
          <p:cNvPr id="3" name="Content Placeholder 2"/>
          <p:cNvSpPr>
            <a:spLocks noGrp="1"/>
          </p:cNvSpPr>
          <p:nvPr>
            <p:ph idx="1"/>
          </p:nvPr>
        </p:nvSpPr>
        <p:spPr>
          <a:xfrm>
            <a:off x="304800" y="960437"/>
            <a:ext cx="8229600" cy="4525963"/>
          </a:xfrm>
        </p:spPr>
        <p:txBody>
          <a:bodyPr/>
          <a:lstStyle/>
          <a:p>
            <a:pPr marL="0" indent="0">
              <a:buNone/>
            </a:pPr>
            <a:r>
              <a:rPr lang="en-US" sz="2400" dirty="0" smtClean="0"/>
              <a:t>The Python class </a:t>
            </a:r>
            <a:r>
              <a:rPr lang="en-US" sz="2400" dirty="0" err="1" smtClean="0"/>
              <a:t>PandaHistogram</a:t>
            </a:r>
            <a:r>
              <a:rPr lang="en-US" sz="2400" dirty="0" smtClean="0"/>
              <a:t> allows to create and publish the histogram objects. The client has the built-in capability to visualize it</a:t>
            </a:r>
            <a:endParaRPr lang="en-US" dirty="0"/>
          </a:p>
        </p:txBody>
      </p:sp>
      <p:sp>
        <p:nvSpPr>
          <p:cNvPr id="4" name="Date Placeholder 3"/>
          <p:cNvSpPr>
            <a:spLocks noGrp="1"/>
          </p:cNvSpPr>
          <p:nvPr>
            <p:ph type="dt" sz="half" idx="10"/>
          </p:nvPr>
        </p:nvSpPr>
        <p:spPr/>
        <p:txBody>
          <a:bodyPr/>
          <a:lstStyle/>
          <a:p>
            <a:r>
              <a:rPr lang="en-US" smtClean="0"/>
              <a:t>9/03/2013</a:t>
            </a:r>
            <a:endParaRPr lang="en-US"/>
          </a:p>
        </p:txBody>
      </p:sp>
      <p:sp>
        <p:nvSpPr>
          <p:cNvPr id="5" name="Footer Placeholder 4"/>
          <p:cNvSpPr>
            <a:spLocks noGrp="1"/>
          </p:cNvSpPr>
          <p:nvPr>
            <p:ph type="ftr" sz="quarter" idx="11"/>
          </p:nvPr>
        </p:nvSpPr>
        <p:spPr/>
        <p:txBody>
          <a:bodyPr/>
          <a:lstStyle/>
          <a:p>
            <a:r>
              <a:rPr lang="en-US" smtClean="0"/>
              <a:t>PanDA Workshop @ UTA. Panda Monitoring</a:t>
            </a:r>
            <a:endParaRPr lang="en-US" dirty="0"/>
          </a:p>
        </p:txBody>
      </p:sp>
      <p:sp>
        <p:nvSpPr>
          <p:cNvPr id="6" name="Slide Number Placeholder 5"/>
          <p:cNvSpPr>
            <a:spLocks noGrp="1"/>
          </p:cNvSpPr>
          <p:nvPr>
            <p:ph type="sldNum" sz="quarter" idx="12"/>
          </p:nvPr>
        </p:nvSpPr>
        <p:spPr/>
        <p:txBody>
          <a:bodyPr/>
          <a:lstStyle/>
          <a:p>
            <a:fld id="{E232371A-3D61-40EB-9285-2CE5A915156B}" type="slidenum">
              <a:rPr lang="en-US" smtClean="0"/>
              <a:t>15</a:t>
            </a:fld>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2209800"/>
            <a:ext cx="8102014" cy="327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693391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Concurrency for </a:t>
            </a:r>
            <a:r>
              <a:rPr lang="en-US" dirty="0" err="1" smtClean="0"/>
              <a:t>JavaScripts</a:t>
            </a:r>
            <a:endParaRPr lang="en-US" dirty="0"/>
          </a:p>
        </p:txBody>
      </p:sp>
      <p:sp>
        <p:nvSpPr>
          <p:cNvPr id="3" name="Content Placeholder 2"/>
          <p:cNvSpPr>
            <a:spLocks noGrp="1"/>
          </p:cNvSpPr>
          <p:nvPr>
            <p:ph idx="1"/>
          </p:nvPr>
        </p:nvSpPr>
        <p:spPr/>
        <p:txBody>
          <a:bodyPr/>
          <a:lstStyle/>
          <a:p>
            <a:r>
              <a:rPr lang="en-US" dirty="0" smtClean="0"/>
              <a:t>Event though the JavaScript is the single thread Web application any Web browser does allow to fetch the data from the Web server concurrently. </a:t>
            </a:r>
          </a:p>
          <a:p>
            <a:r>
              <a:rPr lang="en-US" dirty="0" smtClean="0"/>
              <a:t>The feature is used to  engage several server–side processes/ threads and nodes concurrently  to build the single Web page content.</a:t>
            </a:r>
            <a:endParaRPr lang="en-US" dirty="0"/>
          </a:p>
        </p:txBody>
      </p:sp>
      <p:sp>
        <p:nvSpPr>
          <p:cNvPr id="4" name="Date Placeholder 3"/>
          <p:cNvSpPr>
            <a:spLocks noGrp="1"/>
          </p:cNvSpPr>
          <p:nvPr>
            <p:ph type="dt" sz="half" idx="10"/>
          </p:nvPr>
        </p:nvSpPr>
        <p:spPr/>
        <p:txBody>
          <a:bodyPr/>
          <a:lstStyle/>
          <a:p>
            <a:r>
              <a:rPr lang="en-US" smtClean="0"/>
              <a:t>9/03/2013</a:t>
            </a:r>
            <a:endParaRPr lang="en-US"/>
          </a:p>
        </p:txBody>
      </p:sp>
      <p:sp>
        <p:nvSpPr>
          <p:cNvPr id="5" name="Footer Placeholder 4"/>
          <p:cNvSpPr>
            <a:spLocks noGrp="1"/>
          </p:cNvSpPr>
          <p:nvPr>
            <p:ph type="ftr" sz="quarter" idx="11"/>
          </p:nvPr>
        </p:nvSpPr>
        <p:spPr/>
        <p:txBody>
          <a:bodyPr/>
          <a:lstStyle/>
          <a:p>
            <a:r>
              <a:rPr lang="en-US" smtClean="0"/>
              <a:t>PanDA Workshop @ UTA. Panda Monitoring</a:t>
            </a:r>
            <a:endParaRPr lang="en-US" dirty="0"/>
          </a:p>
        </p:txBody>
      </p:sp>
      <p:sp>
        <p:nvSpPr>
          <p:cNvPr id="6" name="Slide Number Placeholder 5"/>
          <p:cNvSpPr>
            <a:spLocks noGrp="1"/>
          </p:cNvSpPr>
          <p:nvPr>
            <p:ph type="sldNum" sz="quarter" idx="12"/>
          </p:nvPr>
        </p:nvSpPr>
        <p:spPr/>
        <p:txBody>
          <a:bodyPr/>
          <a:lstStyle/>
          <a:p>
            <a:fld id="{E232371A-3D61-40EB-9285-2CE5A915156B}" type="slidenum">
              <a:rPr lang="en-US" smtClean="0"/>
              <a:t>16</a:t>
            </a:fld>
            <a:endParaRPr lang="en-US"/>
          </a:p>
        </p:txBody>
      </p:sp>
    </p:spTree>
    <p:extLst>
      <p:ext uri="{BB962C8B-B14F-4D97-AF65-F5344CB8AC3E}">
        <p14:creationId xmlns:p14="http://schemas.microsoft.com/office/powerpoint/2010/main" val="27707831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t>Data-layer </a:t>
            </a:r>
            <a:r>
              <a:rPr lang="en-US" dirty="0" smtClean="0"/>
              <a:t>and API parameters</a:t>
            </a:r>
            <a:endParaRPr lang="en-US" dirty="0"/>
          </a:p>
        </p:txBody>
      </p:sp>
      <p:sp>
        <p:nvSpPr>
          <p:cNvPr id="3" name="Content Placeholder 2"/>
          <p:cNvSpPr>
            <a:spLocks noGrp="1"/>
          </p:cNvSpPr>
          <p:nvPr>
            <p:ph idx="1"/>
          </p:nvPr>
        </p:nvSpPr>
        <p:spPr>
          <a:xfrm>
            <a:off x="228600" y="1066800"/>
            <a:ext cx="8915400" cy="5486400"/>
          </a:xfrm>
        </p:spPr>
        <p:txBody>
          <a:bodyPr>
            <a:normAutofit fontScale="77500" lnSpcReduction="20000"/>
          </a:bodyPr>
          <a:lstStyle/>
          <a:p>
            <a:pPr marL="0" indent="0">
              <a:buNone/>
            </a:pPr>
            <a:endParaRPr lang="en-US" b="1" dirty="0"/>
          </a:p>
          <a:p>
            <a:pPr marL="0" indent="0">
              <a:buNone/>
            </a:pPr>
            <a:r>
              <a:rPr lang="en-US" dirty="0"/>
              <a:t>Each </a:t>
            </a:r>
            <a:r>
              <a:rPr lang="en-US" dirty="0" smtClean="0"/>
              <a:t>‘Panda Plugin' </a:t>
            </a:r>
            <a:r>
              <a:rPr lang="en-US" dirty="0"/>
              <a:t>is free to define the format of the value it accepts. However, one can distinguish thee different formats, . </a:t>
            </a:r>
          </a:p>
          <a:p>
            <a:r>
              <a:rPr lang="en-US" b="1" dirty="0"/>
              <a:t>single value</a:t>
            </a:r>
            <a:r>
              <a:rPr lang="en-US" dirty="0"/>
              <a:t> </a:t>
            </a:r>
            <a:r>
              <a:rPr lang="en-US" b="1" dirty="0"/>
              <a:t>This is default format</a:t>
            </a:r>
            <a:r>
              <a:rPr lang="en-US" dirty="0"/>
              <a:t> The single value is the string defining the value that has no "," comma or '*' symbols. This is default format </a:t>
            </a:r>
            <a:endParaRPr lang="en-US" dirty="0" smtClean="0"/>
          </a:p>
          <a:p>
            <a:r>
              <a:rPr lang="en-US" b="1" dirty="0" err="1" smtClean="0"/>
              <a:t>regexp</a:t>
            </a:r>
            <a:r>
              <a:rPr lang="en-US" b="1" dirty="0" smtClean="0"/>
              <a:t> </a:t>
            </a:r>
            <a:r>
              <a:rPr lang="en-US" b="1" dirty="0"/>
              <a:t>pattern</a:t>
            </a:r>
            <a:r>
              <a:rPr lang="en-US" dirty="0"/>
              <a:t> Slightly modified </a:t>
            </a:r>
            <a:r>
              <a:rPr lang="en-US" dirty="0">
                <a:hlinkClick r:id="rId3"/>
              </a:rPr>
              <a:t>*</a:t>
            </a:r>
            <a:r>
              <a:rPr lang="en-US" dirty="0" err="1">
                <a:hlinkClick r:id="rId3"/>
              </a:rPr>
              <a:t>regexp</a:t>
            </a:r>
            <a:r>
              <a:rPr lang="en-US" dirty="0">
                <a:hlinkClick r:id="rId3"/>
              </a:rPr>
              <a:t> pattern*</a:t>
            </a:r>
            <a:r>
              <a:rPr lang="en-US" dirty="0"/>
              <a:t> can be used to define the range of the possible parameter values. </a:t>
            </a:r>
            <a:br>
              <a:rPr lang="en-US" dirty="0"/>
            </a:br>
            <a:r>
              <a:rPr lang="en-US" dirty="0" smtClean="0"/>
              <a:t>The </a:t>
            </a:r>
            <a:r>
              <a:rPr lang="en-US" dirty="0"/>
              <a:t>symbol </a:t>
            </a:r>
            <a:r>
              <a:rPr lang="en-US" b="1" dirty="0"/>
              <a:t>dot</a:t>
            </a:r>
            <a:r>
              <a:rPr lang="en-US" dirty="0"/>
              <a:t> - "." is always just the ordinary character "." rather the special "pattern" for "any symbol". </a:t>
            </a:r>
            <a:br>
              <a:rPr lang="en-US" dirty="0"/>
            </a:br>
            <a:r>
              <a:rPr lang="en-US" dirty="0"/>
              <a:t>The symbol '*' is treated as the </a:t>
            </a:r>
            <a:r>
              <a:rPr lang="en-US" dirty="0" err="1"/>
              <a:t>regexp</a:t>
            </a:r>
            <a:r>
              <a:rPr lang="en-US" dirty="0"/>
              <a:t> expression '.*' </a:t>
            </a:r>
            <a:r>
              <a:rPr lang="en-US" b="1" dirty="0" err="1"/>
              <a:t>dot+asteric</a:t>
            </a:r>
            <a:r>
              <a:rPr lang="en-US" dirty="0"/>
              <a:t>, i.e. it is a "wildcard-like' pattern for "any number of any symbol"*. </a:t>
            </a:r>
            <a:endParaRPr lang="en-US" dirty="0" smtClean="0"/>
          </a:p>
          <a:p>
            <a:r>
              <a:rPr lang="en-US" b="1" dirty="0" smtClean="0"/>
              <a:t>comma-separated</a:t>
            </a:r>
            <a:r>
              <a:rPr lang="en-US" dirty="0" smtClean="0"/>
              <a:t> </a:t>
            </a:r>
            <a:r>
              <a:rPr lang="en-US" b="1" dirty="0"/>
              <a:t>The list of the "comma-separated"</a:t>
            </a:r>
            <a:r>
              <a:rPr lang="en-US" dirty="0"/>
              <a:t> values. Each value can be either "single value" or "</a:t>
            </a:r>
            <a:r>
              <a:rPr lang="en-US" dirty="0" err="1"/>
              <a:t>regexp</a:t>
            </a:r>
            <a:r>
              <a:rPr lang="en-US" dirty="0"/>
              <a:t> pattern". </a:t>
            </a:r>
            <a:br>
              <a:rPr lang="en-US" dirty="0"/>
            </a:br>
            <a:endParaRPr lang="en-US" dirty="0"/>
          </a:p>
        </p:txBody>
      </p:sp>
      <p:sp>
        <p:nvSpPr>
          <p:cNvPr id="4" name="Date Placeholder 3"/>
          <p:cNvSpPr>
            <a:spLocks noGrp="1"/>
          </p:cNvSpPr>
          <p:nvPr>
            <p:ph type="dt" sz="half" idx="10"/>
          </p:nvPr>
        </p:nvSpPr>
        <p:spPr/>
        <p:txBody>
          <a:bodyPr/>
          <a:lstStyle/>
          <a:p>
            <a:r>
              <a:rPr lang="en-US" smtClean="0"/>
              <a:t>9/03/2013</a:t>
            </a:r>
            <a:endParaRPr lang="en-US"/>
          </a:p>
        </p:txBody>
      </p:sp>
      <p:sp>
        <p:nvSpPr>
          <p:cNvPr id="5" name="Footer Placeholder 4"/>
          <p:cNvSpPr>
            <a:spLocks noGrp="1"/>
          </p:cNvSpPr>
          <p:nvPr>
            <p:ph type="ftr" sz="quarter" idx="11"/>
          </p:nvPr>
        </p:nvSpPr>
        <p:spPr/>
        <p:txBody>
          <a:bodyPr/>
          <a:lstStyle/>
          <a:p>
            <a:r>
              <a:rPr lang="en-US" smtClean="0"/>
              <a:t>PanDA Workshop @ UTA. Panda Monitoring</a:t>
            </a:r>
            <a:endParaRPr lang="en-US" dirty="0"/>
          </a:p>
        </p:txBody>
      </p:sp>
      <p:sp>
        <p:nvSpPr>
          <p:cNvPr id="6" name="Slide Number Placeholder 5"/>
          <p:cNvSpPr>
            <a:spLocks noGrp="1"/>
          </p:cNvSpPr>
          <p:nvPr>
            <p:ph type="sldNum" sz="quarter" idx="12"/>
          </p:nvPr>
        </p:nvSpPr>
        <p:spPr/>
        <p:txBody>
          <a:bodyPr/>
          <a:lstStyle/>
          <a:p>
            <a:fld id="{E232371A-3D61-40EB-9285-2CE5A915156B}" type="slidenum">
              <a:rPr lang="en-US" smtClean="0"/>
              <a:t>17</a:t>
            </a:fld>
            <a:endParaRPr lang="en-US"/>
          </a:p>
        </p:txBody>
      </p:sp>
    </p:spTree>
    <p:extLst>
      <p:ext uri="{BB962C8B-B14F-4D97-AF65-F5344CB8AC3E}">
        <p14:creationId xmlns:p14="http://schemas.microsoft.com/office/powerpoint/2010/main" val="30633939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marL="0" indent="0" algn="just">
              <a:buNone/>
            </a:pPr>
            <a:r>
              <a:rPr lang="en-US" dirty="0" smtClean="0"/>
              <a:t>To handle all possible Platform  API values the methods of the </a:t>
            </a:r>
            <a:r>
              <a:rPr lang="en-US" dirty="0" err="1" smtClean="0"/>
              <a:t>TaskBuffer</a:t>
            </a:r>
            <a:r>
              <a:rPr lang="en-US" dirty="0" smtClean="0"/>
              <a:t> sub-class have no hardcoded SQL queries. </a:t>
            </a:r>
          </a:p>
          <a:p>
            <a:pPr marL="0" indent="0" algn="just">
              <a:buNone/>
            </a:pPr>
            <a:r>
              <a:rPr lang="en-US" dirty="0" smtClean="0"/>
              <a:t>The class methods use the special class ‘</a:t>
            </a:r>
            <a:r>
              <a:rPr lang="en-US" dirty="0" err="1" smtClean="0"/>
              <a:t>sqlSelect</a:t>
            </a:r>
            <a:r>
              <a:rPr lang="en-US" dirty="0" smtClean="0"/>
              <a:t>’ to generate the query.</a:t>
            </a:r>
          </a:p>
          <a:p>
            <a:pPr marL="0" indent="0">
              <a:buNone/>
            </a:pPr>
            <a:endParaRPr lang="en-US" dirty="0" smtClean="0"/>
          </a:p>
          <a:p>
            <a:pPr marL="0" indent="0">
              <a:buNone/>
            </a:pPr>
            <a:r>
              <a:rPr lang="en-US" dirty="0" smtClean="0"/>
              <a:t>It is to parse to the API values to generate the appropriated SQL “where” clause. </a:t>
            </a:r>
          </a:p>
          <a:p>
            <a:pPr marL="0" indent="0">
              <a:buNone/>
            </a:pPr>
            <a:endParaRPr lang="en-US" dirty="0" smtClean="0"/>
          </a:p>
          <a:p>
            <a:pPr marL="0" indent="0" algn="just">
              <a:buNone/>
            </a:pPr>
            <a:r>
              <a:rPr lang="en-US" dirty="0" smtClean="0"/>
              <a:t>The “side effect” of such approach. To switch from one </a:t>
            </a:r>
            <a:r>
              <a:rPr lang="en-US" dirty="0" err="1" smtClean="0"/>
              <a:t>Db</a:t>
            </a:r>
            <a:r>
              <a:rPr lang="en-US" dirty="0" smtClean="0"/>
              <a:t> (Oracle) to another one (MySQL) it is enough to re-implement two methods of the said class: </a:t>
            </a:r>
            <a:r>
              <a:rPr lang="en-US" sz="2800" b="1" dirty="0" err="1" smtClean="0">
                <a:latin typeface="Courier New" pitchFamily="49" charset="0"/>
                <a:cs typeface="Courier New" pitchFamily="49" charset="0"/>
              </a:rPr>
              <a:t>sqlSelect.vars</a:t>
            </a:r>
            <a:r>
              <a:rPr lang="en-US" sz="2800" b="1" dirty="0" smtClean="0">
                <a:latin typeface="Courier New" pitchFamily="49" charset="0"/>
                <a:cs typeface="Courier New" pitchFamily="49" charset="0"/>
              </a:rPr>
              <a:t>() </a:t>
            </a:r>
            <a:r>
              <a:rPr lang="en-US" dirty="0" smtClean="0"/>
              <a:t>and </a:t>
            </a:r>
            <a:r>
              <a:rPr lang="en-US" sz="2800" b="1" dirty="0" err="1" smtClean="0">
                <a:latin typeface="Courier New" pitchFamily="49" charset="0"/>
                <a:cs typeface="Courier New" pitchFamily="49" charset="0"/>
              </a:rPr>
              <a:t>sqlSelect.makeWhere</a:t>
            </a:r>
            <a:r>
              <a:rPr lang="en-US" sz="2800" b="1" dirty="0" smtClean="0">
                <a:latin typeface="Courier New" pitchFamily="49" charset="0"/>
                <a:cs typeface="Courier New" pitchFamily="49" charset="0"/>
              </a:rPr>
              <a:t>()</a:t>
            </a:r>
          </a:p>
          <a:p>
            <a:pPr marL="0" indent="0">
              <a:buNone/>
            </a:pPr>
            <a:endParaRPr lang="en-US" dirty="0"/>
          </a:p>
        </p:txBody>
      </p:sp>
      <p:sp>
        <p:nvSpPr>
          <p:cNvPr id="4" name="Date Placeholder 3"/>
          <p:cNvSpPr>
            <a:spLocks noGrp="1"/>
          </p:cNvSpPr>
          <p:nvPr>
            <p:ph type="dt" sz="half" idx="10"/>
          </p:nvPr>
        </p:nvSpPr>
        <p:spPr/>
        <p:txBody>
          <a:bodyPr/>
          <a:lstStyle/>
          <a:p>
            <a:r>
              <a:rPr lang="en-US" smtClean="0"/>
              <a:t>9/03/2013</a:t>
            </a:r>
            <a:endParaRPr lang="en-US"/>
          </a:p>
        </p:txBody>
      </p:sp>
      <p:sp>
        <p:nvSpPr>
          <p:cNvPr id="5" name="Footer Placeholder 4"/>
          <p:cNvSpPr>
            <a:spLocks noGrp="1"/>
          </p:cNvSpPr>
          <p:nvPr>
            <p:ph type="ftr" sz="quarter" idx="11"/>
          </p:nvPr>
        </p:nvSpPr>
        <p:spPr/>
        <p:txBody>
          <a:bodyPr/>
          <a:lstStyle/>
          <a:p>
            <a:r>
              <a:rPr lang="en-US" smtClean="0"/>
              <a:t>PanDA Workshop @ UTA. Panda Monitoring</a:t>
            </a:r>
            <a:endParaRPr lang="en-US" dirty="0"/>
          </a:p>
        </p:txBody>
      </p:sp>
      <p:sp>
        <p:nvSpPr>
          <p:cNvPr id="6" name="Slide Number Placeholder 5"/>
          <p:cNvSpPr>
            <a:spLocks noGrp="1"/>
          </p:cNvSpPr>
          <p:nvPr>
            <p:ph type="sldNum" sz="quarter" idx="12"/>
          </p:nvPr>
        </p:nvSpPr>
        <p:spPr/>
        <p:txBody>
          <a:bodyPr/>
          <a:lstStyle/>
          <a:p>
            <a:fld id="{E232371A-3D61-40EB-9285-2CE5A915156B}" type="slidenum">
              <a:rPr lang="en-US" smtClean="0"/>
              <a:t>18</a:t>
            </a:fld>
            <a:endParaRPr lang="en-US"/>
          </a:p>
        </p:txBody>
      </p:sp>
      <p:sp>
        <p:nvSpPr>
          <p:cNvPr id="7" name="Title 1"/>
          <p:cNvSpPr>
            <a:spLocks noGrp="1"/>
          </p:cNvSpPr>
          <p:nvPr>
            <p:ph type="title"/>
          </p:nvPr>
        </p:nvSpPr>
        <p:spPr/>
        <p:txBody>
          <a:bodyPr>
            <a:normAutofit fontScale="90000"/>
          </a:bodyPr>
          <a:lstStyle/>
          <a:p>
            <a:r>
              <a:rPr lang="en-US" sz="4800" dirty="0" smtClean="0"/>
              <a:t>Data-layer </a:t>
            </a:r>
            <a:r>
              <a:rPr lang="en-US" dirty="0" smtClean="0"/>
              <a:t>and API parameters (cont.)</a:t>
            </a:r>
            <a:endParaRPr lang="en-US" dirty="0"/>
          </a:p>
        </p:txBody>
      </p:sp>
    </p:spTree>
    <p:extLst>
      <p:ext uri="{BB962C8B-B14F-4D97-AF65-F5344CB8AC3E}">
        <p14:creationId xmlns:p14="http://schemas.microsoft.com/office/powerpoint/2010/main" val="37556533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Mobile applications.</a:t>
            </a:r>
            <a:endParaRPr lang="en-US" dirty="0"/>
          </a:p>
        </p:txBody>
      </p:sp>
      <p:sp>
        <p:nvSpPr>
          <p:cNvPr id="3" name="Content Placeholder 2"/>
          <p:cNvSpPr>
            <a:spLocks noGrp="1"/>
          </p:cNvSpPr>
          <p:nvPr>
            <p:ph idx="1"/>
          </p:nvPr>
        </p:nvSpPr>
        <p:spPr>
          <a:xfrm>
            <a:off x="457200" y="1295400"/>
            <a:ext cx="8305800" cy="4800600"/>
          </a:xfrm>
        </p:spPr>
        <p:txBody>
          <a:bodyPr>
            <a:normAutofit fontScale="77500" lnSpcReduction="20000"/>
          </a:bodyPr>
          <a:lstStyle/>
          <a:p>
            <a:pPr marL="0" indent="0">
              <a:buNone/>
            </a:pPr>
            <a:r>
              <a:rPr lang="en-US" dirty="0"/>
              <a:t>The </a:t>
            </a:r>
            <a:r>
              <a:rPr lang="en-US" dirty="0" smtClean="0"/>
              <a:t>collaboration demand </a:t>
            </a:r>
            <a:r>
              <a:rPr lang="en-US" dirty="0"/>
              <a:t>to </a:t>
            </a:r>
            <a:r>
              <a:rPr lang="en-US" dirty="0" smtClean="0"/>
              <a:t>provide </a:t>
            </a:r>
            <a:r>
              <a:rPr lang="en-US" dirty="0"/>
              <a:t>the </a:t>
            </a:r>
            <a:r>
              <a:rPr lang="en-US" dirty="0" smtClean="0"/>
              <a:t>mobile monitoring application has </a:t>
            </a:r>
            <a:r>
              <a:rPr lang="en-US" dirty="0"/>
              <a:t>to </a:t>
            </a:r>
            <a:r>
              <a:rPr lang="en-US" dirty="0" smtClean="0"/>
              <a:t>be foreseen now</a:t>
            </a:r>
          </a:p>
          <a:p>
            <a:r>
              <a:rPr lang="en-US" dirty="0" smtClean="0"/>
              <a:t>Full screen JavaScript/HTML5 application with no Web browser involved in between will become norm for the Linux  desktop  (for the Mac/ Windows and mobile devices it is already the norm)</a:t>
            </a:r>
          </a:p>
          <a:p>
            <a:r>
              <a:rPr lang="en-US" dirty="0" smtClean="0"/>
              <a:t>The current “Panda Platform” was designed to meet this new reality. However someone still has to write the code to take in account the mobile application </a:t>
            </a:r>
            <a:r>
              <a:rPr lang="en-US" dirty="0" err="1" smtClean="0"/>
              <a:t>feastures</a:t>
            </a:r>
            <a:endParaRPr lang="en-US" dirty="0" smtClean="0"/>
          </a:p>
          <a:p>
            <a:r>
              <a:rPr lang="en-US" dirty="0" smtClean="0"/>
              <a:t> Limited bandwidth</a:t>
            </a:r>
            <a:endParaRPr lang="en-US" dirty="0"/>
          </a:p>
          <a:p>
            <a:r>
              <a:rPr lang="en-US" dirty="0" smtClean="0"/>
              <a:t> limited screen real estate space. </a:t>
            </a:r>
          </a:p>
          <a:p>
            <a:r>
              <a:rPr lang="en-US" dirty="0" smtClean="0"/>
              <a:t>The array of the different form-factors to fit in.</a:t>
            </a:r>
          </a:p>
          <a:p>
            <a:r>
              <a:rPr lang="en-US" dirty="0" smtClean="0"/>
              <a:t>A lot of CPU/GPU power to be enjoy.</a:t>
            </a:r>
          </a:p>
          <a:p>
            <a:endParaRPr lang="en-US" dirty="0" smtClean="0"/>
          </a:p>
          <a:p>
            <a:endParaRPr lang="en-US" dirty="0" smtClean="0"/>
          </a:p>
        </p:txBody>
      </p:sp>
      <p:sp>
        <p:nvSpPr>
          <p:cNvPr id="4" name="Date Placeholder 3"/>
          <p:cNvSpPr>
            <a:spLocks noGrp="1"/>
          </p:cNvSpPr>
          <p:nvPr>
            <p:ph type="dt" sz="half" idx="10"/>
          </p:nvPr>
        </p:nvSpPr>
        <p:spPr/>
        <p:txBody>
          <a:bodyPr/>
          <a:lstStyle/>
          <a:p>
            <a:r>
              <a:rPr lang="en-US" smtClean="0"/>
              <a:t>9/03/2013</a:t>
            </a:r>
            <a:endParaRPr lang="en-US"/>
          </a:p>
        </p:txBody>
      </p:sp>
      <p:sp>
        <p:nvSpPr>
          <p:cNvPr id="5" name="Footer Placeholder 4"/>
          <p:cNvSpPr>
            <a:spLocks noGrp="1"/>
          </p:cNvSpPr>
          <p:nvPr>
            <p:ph type="ftr" sz="quarter" idx="11"/>
          </p:nvPr>
        </p:nvSpPr>
        <p:spPr/>
        <p:txBody>
          <a:bodyPr/>
          <a:lstStyle/>
          <a:p>
            <a:r>
              <a:rPr lang="en-US" smtClean="0"/>
              <a:t>PanDA Workshop @ UTA. Panda Monitoring</a:t>
            </a:r>
            <a:endParaRPr lang="en-US" dirty="0"/>
          </a:p>
        </p:txBody>
      </p:sp>
      <p:sp>
        <p:nvSpPr>
          <p:cNvPr id="6" name="Slide Number Placeholder 5"/>
          <p:cNvSpPr>
            <a:spLocks noGrp="1"/>
          </p:cNvSpPr>
          <p:nvPr>
            <p:ph type="sldNum" sz="quarter" idx="12"/>
          </p:nvPr>
        </p:nvSpPr>
        <p:spPr/>
        <p:txBody>
          <a:bodyPr/>
          <a:lstStyle/>
          <a:p>
            <a:fld id="{E232371A-3D61-40EB-9285-2CE5A915156B}" type="slidenum">
              <a:rPr lang="en-US" smtClean="0"/>
              <a:t>19</a:t>
            </a:fld>
            <a:endParaRPr lang="en-US"/>
          </a:p>
        </p:txBody>
      </p:sp>
    </p:spTree>
    <p:extLst>
      <p:ext uri="{BB962C8B-B14F-4D97-AF65-F5344CB8AC3E}">
        <p14:creationId xmlns:p14="http://schemas.microsoft.com/office/powerpoint/2010/main" val="5277727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“Classic” Monitor</a:t>
            </a:r>
            <a:endParaRPr lang="en-US" dirty="0"/>
          </a:p>
        </p:txBody>
      </p:sp>
      <p:sp>
        <p:nvSpPr>
          <p:cNvPr id="3" name="Content Placeholder 2"/>
          <p:cNvSpPr>
            <a:spLocks noGrp="1"/>
          </p:cNvSpPr>
          <p:nvPr>
            <p:ph idx="1"/>
          </p:nvPr>
        </p:nvSpPr>
        <p:spPr>
          <a:xfrm>
            <a:off x="457200" y="1371600"/>
            <a:ext cx="8229600" cy="4525963"/>
          </a:xfrm>
        </p:spPr>
        <p:txBody>
          <a:bodyPr>
            <a:normAutofit lnSpcReduction="10000"/>
          </a:bodyPr>
          <a:lstStyle/>
          <a:p>
            <a:r>
              <a:rPr lang="en-US" dirty="0" smtClean="0"/>
              <a:t>Slow to render</a:t>
            </a:r>
          </a:p>
          <a:p>
            <a:r>
              <a:rPr lang="en-US" dirty="0" smtClean="0"/>
              <a:t>Unreliable ( confusing) ;</a:t>
            </a:r>
          </a:p>
          <a:p>
            <a:r>
              <a:rPr lang="en-US" dirty="0" smtClean="0"/>
              <a:t>Hard to customize</a:t>
            </a:r>
          </a:p>
          <a:p>
            <a:r>
              <a:rPr lang="en-US" dirty="0" smtClean="0"/>
              <a:t>Hard to access the monitoring info for the custom processing</a:t>
            </a:r>
          </a:p>
          <a:p>
            <a:r>
              <a:rPr lang="en-US" dirty="0" smtClean="0"/>
              <a:t>Buggy ( crashes too often)</a:t>
            </a:r>
          </a:p>
          <a:p>
            <a:r>
              <a:rPr lang="en-US" dirty="0" smtClean="0"/>
              <a:t>Impose unnecessary </a:t>
            </a:r>
            <a:r>
              <a:rPr lang="en-US" dirty="0" err="1" smtClean="0"/>
              <a:t>Db</a:t>
            </a:r>
            <a:r>
              <a:rPr lang="en-US" dirty="0" smtClean="0"/>
              <a:t> load</a:t>
            </a:r>
          </a:p>
          <a:p>
            <a:r>
              <a:rPr lang="en-US" dirty="0" smtClean="0"/>
              <a:t>Luck of the API  documentation.</a:t>
            </a:r>
          </a:p>
          <a:p>
            <a:pPr marL="0" indent="0">
              <a:buNone/>
            </a:pPr>
            <a:endParaRPr lang="en-US" dirty="0"/>
          </a:p>
        </p:txBody>
      </p:sp>
      <p:sp>
        <p:nvSpPr>
          <p:cNvPr id="4" name="Date Placeholder 3"/>
          <p:cNvSpPr>
            <a:spLocks noGrp="1"/>
          </p:cNvSpPr>
          <p:nvPr>
            <p:ph type="dt" sz="half" idx="10"/>
          </p:nvPr>
        </p:nvSpPr>
        <p:spPr/>
        <p:txBody>
          <a:bodyPr/>
          <a:lstStyle/>
          <a:p>
            <a:r>
              <a:rPr lang="en-US" smtClean="0"/>
              <a:t>9/03/2013</a:t>
            </a:r>
            <a:endParaRPr lang="en-US"/>
          </a:p>
        </p:txBody>
      </p:sp>
      <p:sp>
        <p:nvSpPr>
          <p:cNvPr id="5" name="Footer Placeholder 4"/>
          <p:cNvSpPr>
            <a:spLocks noGrp="1"/>
          </p:cNvSpPr>
          <p:nvPr>
            <p:ph type="ftr" sz="quarter" idx="11"/>
          </p:nvPr>
        </p:nvSpPr>
        <p:spPr/>
        <p:txBody>
          <a:bodyPr/>
          <a:lstStyle/>
          <a:p>
            <a:r>
              <a:rPr lang="en-US" smtClean="0"/>
              <a:t>PanDA Workshop @ UTA. Panda Monitoring</a:t>
            </a:r>
            <a:endParaRPr lang="en-US" dirty="0"/>
          </a:p>
        </p:txBody>
      </p:sp>
      <p:sp>
        <p:nvSpPr>
          <p:cNvPr id="6" name="Slide Number Placeholder 5"/>
          <p:cNvSpPr>
            <a:spLocks noGrp="1"/>
          </p:cNvSpPr>
          <p:nvPr>
            <p:ph type="sldNum" sz="quarter" idx="12"/>
          </p:nvPr>
        </p:nvSpPr>
        <p:spPr/>
        <p:txBody>
          <a:bodyPr/>
          <a:lstStyle/>
          <a:p>
            <a:fld id="{E232371A-3D61-40EB-9285-2CE5A915156B}" type="slidenum">
              <a:rPr lang="en-US" smtClean="0"/>
              <a:t>2</a:t>
            </a:fld>
            <a:endParaRPr lang="en-US"/>
          </a:p>
        </p:txBody>
      </p:sp>
    </p:spTree>
    <p:extLst>
      <p:ext uri="{BB962C8B-B14F-4D97-AF65-F5344CB8AC3E}">
        <p14:creationId xmlns:p14="http://schemas.microsoft.com/office/powerpoint/2010/main" val="12584094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a:t>
            </a:r>
            <a:endParaRPr lang="en-US" dirty="0"/>
          </a:p>
        </p:txBody>
      </p:sp>
      <p:sp>
        <p:nvSpPr>
          <p:cNvPr id="5" name="Date Placeholder 4"/>
          <p:cNvSpPr>
            <a:spLocks noGrp="1"/>
          </p:cNvSpPr>
          <p:nvPr>
            <p:ph type="dt" sz="half" idx="10"/>
          </p:nvPr>
        </p:nvSpPr>
        <p:spPr/>
        <p:txBody>
          <a:bodyPr/>
          <a:lstStyle/>
          <a:p>
            <a:r>
              <a:rPr lang="en-US" smtClean="0"/>
              <a:t>9/03/2013</a:t>
            </a:r>
            <a:endParaRPr lang="en-US"/>
          </a:p>
        </p:txBody>
      </p:sp>
      <p:sp>
        <p:nvSpPr>
          <p:cNvPr id="6" name="Footer Placeholder 5"/>
          <p:cNvSpPr>
            <a:spLocks noGrp="1"/>
          </p:cNvSpPr>
          <p:nvPr>
            <p:ph type="ftr" sz="quarter" idx="11"/>
          </p:nvPr>
        </p:nvSpPr>
        <p:spPr/>
        <p:txBody>
          <a:bodyPr/>
          <a:lstStyle/>
          <a:p>
            <a:r>
              <a:rPr lang="en-US" smtClean="0"/>
              <a:t>PanDA Workshop @ UTA. Panda Monitoring</a:t>
            </a:r>
            <a:endParaRPr lang="en-US" dirty="0"/>
          </a:p>
        </p:txBody>
      </p:sp>
      <p:sp>
        <p:nvSpPr>
          <p:cNvPr id="7" name="Slide Number Placeholder 6"/>
          <p:cNvSpPr>
            <a:spLocks noGrp="1"/>
          </p:cNvSpPr>
          <p:nvPr>
            <p:ph type="sldNum" sz="quarter" idx="12"/>
          </p:nvPr>
        </p:nvSpPr>
        <p:spPr/>
        <p:txBody>
          <a:bodyPr/>
          <a:lstStyle/>
          <a:p>
            <a:fld id="{E232371A-3D61-40EB-9285-2CE5A915156B}" type="slidenum">
              <a:rPr lang="en-US" smtClean="0"/>
              <a:t>20</a:t>
            </a:fld>
            <a:endParaRPr lang="en-US"/>
          </a:p>
        </p:txBody>
      </p:sp>
      <p:sp>
        <p:nvSpPr>
          <p:cNvPr id="8" name="TextBox 7"/>
          <p:cNvSpPr txBox="1"/>
          <p:nvPr/>
        </p:nvSpPr>
        <p:spPr>
          <a:xfrm>
            <a:off x="1295400" y="1332016"/>
            <a:ext cx="6019800" cy="2554545"/>
          </a:xfrm>
          <a:prstGeom prst="rect">
            <a:avLst/>
          </a:prstGeom>
          <a:noFill/>
        </p:spPr>
        <p:txBody>
          <a:bodyPr wrap="square" rtlCol="0">
            <a:spAutoFit/>
          </a:bodyPr>
          <a:lstStyle/>
          <a:p>
            <a:pPr marL="285750" indent="-285750">
              <a:buFont typeface="Arial" pitchFamily="34" charset="0"/>
              <a:buChar char="•"/>
            </a:pPr>
            <a:r>
              <a:rPr lang="en-US" sz="4000" dirty="0" smtClean="0"/>
              <a:t>File Info</a:t>
            </a:r>
          </a:p>
          <a:p>
            <a:pPr marL="285750" indent="-285750">
              <a:buFont typeface="Arial" pitchFamily="34" charset="0"/>
              <a:buChar char="•"/>
            </a:pPr>
            <a:r>
              <a:rPr lang="en-US" sz="4000" dirty="0" smtClean="0"/>
              <a:t>Pilot Info</a:t>
            </a:r>
          </a:p>
          <a:p>
            <a:pPr marL="285750" indent="-285750">
              <a:buFont typeface="Arial" pitchFamily="34" charset="0"/>
              <a:buChar char="•"/>
            </a:pPr>
            <a:r>
              <a:rPr lang="en-US" sz="4000" dirty="0" smtClean="0"/>
              <a:t>Dataset Info</a:t>
            </a:r>
          </a:p>
          <a:p>
            <a:pPr marL="285750" indent="-285750">
              <a:buFont typeface="Arial" pitchFamily="34" charset="0"/>
              <a:buChar char="•"/>
            </a:pPr>
            <a:r>
              <a:rPr lang="en-US" sz="4000" dirty="0" smtClean="0"/>
              <a:t>Summaries</a:t>
            </a:r>
            <a:endParaRPr lang="en-US" sz="4000" dirty="0"/>
          </a:p>
        </p:txBody>
      </p:sp>
      <p:sp>
        <p:nvSpPr>
          <p:cNvPr id="9" name="TextBox 8"/>
          <p:cNvSpPr txBox="1"/>
          <p:nvPr/>
        </p:nvSpPr>
        <p:spPr>
          <a:xfrm>
            <a:off x="838200" y="4236218"/>
            <a:ext cx="7543800" cy="923330"/>
          </a:xfrm>
          <a:prstGeom prst="rect">
            <a:avLst/>
          </a:prstGeom>
          <a:noFill/>
        </p:spPr>
        <p:txBody>
          <a:bodyPr wrap="square" rtlCol="0">
            <a:spAutoFit/>
          </a:bodyPr>
          <a:lstStyle/>
          <a:p>
            <a:r>
              <a:rPr lang="en-US" dirty="0" smtClean="0"/>
              <a:t>The original plan reported during the  last S&amp;C Workshop was to complete the transition of the pages above by the end of the year  ( One should expect some 2-3 months delay due my Atlas-ROOT6 project  participation )</a:t>
            </a:r>
          </a:p>
        </p:txBody>
      </p:sp>
    </p:spTree>
    <p:extLst>
      <p:ext uri="{BB962C8B-B14F-4D97-AF65-F5344CB8AC3E}">
        <p14:creationId xmlns:p14="http://schemas.microsoft.com/office/powerpoint/2010/main" val="22062851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Q/A ?</a:t>
            </a:r>
            <a:endParaRPr lang="en-US" dirty="0"/>
          </a:p>
        </p:txBody>
      </p:sp>
      <p:sp>
        <p:nvSpPr>
          <p:cNvPr id="5" name="Date Placeholder 4"/>
          <p:cNvSpPr>
            <a:spLocks noGrp="1"/>
          </p:cNvSpPr>
          <p:nvPr>
            <p:ph type="dt" sz="half" idx="10"/>
          </p:nvPr>
        </p:nvSpPr>
        <p:spPr/>
        <p:txBody>
          <a:bodyPr/>
          <a:lstStyle/>
          <a:p>
            <a:r>
              <a:rPr lang="en-US" smtClean="0"/>
              <a:t>9/03/2013</a:t>
            </a:r>
            <a:endParaRPr lang="en-US"/>
          </a:p>
        </p:txBody>
      </p:sp>
      <p:sp>
        <p:nvSpPr>
          <p:cNvPr id="6" name="Footer Placeholder 5"/>
          <p:cNvSpPr>
            <a:spLocks noGrp="1"/>
          </p:cNvSpPr>
          <p:nvPr>
            <p:ph type="ftr" sz="quarter" idx="11"/>
          </p:nvPr>
        </p:nvSpPr>
        <p:spPr/>
        <p:txBody>
          <a:bodyPr/>
          <a:lstStyle/>
          <a:p>
            <a:r>
              <a:rPr lang="en-US" smtClean="0"/>
              <a:t>PanDA Workshop @ UTA. Panda Monitoring</a:t>
            </a:r>
            <a:endParaRPr lang="en-US" dirty="0"/>
          </a:p>
        </p:txBody>
      </p:sp>
      <p:sp>
        <p:nvSpPr>
          <p:cNvPr id="7" name="Slide Number Placeholder 6"/>
          <p:cNvSpPr>
            <a:spLocks noGrp="1"/>
          </p:cNvSpPr>
          <p:nvPr>
            <p:ph type="sldNum" sz="quarter" idx="12"/>
          </p:nvPr>
        </p:nvSpPr>
        <p:spPr/>
        <p:txBody>
          <a:bodyPr/>
          <a:lstStyle/>
          <a:p>
            <a:fld id="{E232371A-3D61-40EB-9285-2CE5A915156B}" type="slidenum">
              <a:rPr lang="en-US" smtClean="0"/>
              <a:t>21</a:t>
            </a:fld>
            <a:endParaRPr lang="en-US"/>
          </a:p>
        </p:txBody>
      </p:sp>
    </p:spTree>
    <p:extLst>
      <p:ext uri="{BB962C8B-B14F-4D97-AF65-F5344CB8AC3E}">
        <p14:creationId xmlns:p14="http://schemas.microsoft.com/office/powerpoint/2010/main" val="42706948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backups</a:t>
            </a:r>
            <a:endParaRPr lang="en-US" dirty="0"/>
          </a:p>
        </p:txBody>
      </p:sp>
      <p:sp>
        <p:nvSpPr>
          <p:cNvPr id="3" name="Content Placeholder 2"/>
          <p:cNvSpPr>
            <a:spLocks noGrp="1"/>
          </p:cNvSpPr>
          <p:nvPr>
            <p:ph sz="half" idx="1"/>
          </p:nvPr>
        </p:nvSpPr>
        <p:spPr/>
        <p:txBody>
          <a:bodyPr/>
          <a:lstStyle/>
          <a:p>
            <a:endParaRPr lang="en-US"/>
          </a:p>
        </p:txBody>
      </p:sp>
      <p:sp>
        <p:nvSpPr>
          <p:cNvPr id="4" name="Content Placeholder 3"/>
          <p:cNvSpPr>
            <a:spLocks noGrp="1"/>
          </p:cNvSpPr>
          <p:nvPr>
            <p:ph sz="half" idx="2"/>
          </p:nvPr>
        </p:nvSpPr>
        <p:spPr/>
        <p:txBody>
          <a:bodyPr/>
          <a:lstStyle/>
          <a:p>
            <a:endParaRPr lang="en-US"/>
          </a:p>
        </p:txBody>
      </p:sp>
      <p:sp>
        <p:nvSpPr>
          <p:cNvPr id="5" name="Date Placeholder 4"/>
          <p:cNvSpPr>
            <a:spLocks noGrp="1"/>
          </p:cNvSpPr>
          <p:nvPr>
            <p:ph type="dt" sz="half" idx="10"/>
          </p:nvPr>
        </p:nvSpPr>
        <p:spPr/>
        <p:txBody>
          <a:bodyPr/>
          <a:lstStyle/>
          <a:p>
            <a:r>
              <a:rPr lang="en-US" smtClean="0"/>
              <a:t>9/03/2013</a:t>
            </a:r>
            <a:endParaRPr lang="en-US"/>
          </a:p>
        </p:txBody>
      </p:sp>
      <p:sp>
        <p:nvSpPr>
          <p:cNvPr id="6" name="Footer Placeholder 5"/>
          <p:cNvSpPr>
            <a:spLocks noGrp="1"/>
          </p:cNvSpPr>
          <p:nvPr>
            <p:ph type="ftr" sz="quarter" idx="11"/>
          </p:nvPr>
        </p:nvSpPr>
        <p:spPr/>
        <p:txBody>
          <a:bodyPr/>
          <a:lstStyle/>
          <a:p>
            <a:r>
              <a:rPr lang="en-US" smtClean="0"/>
              <a:t>PanDA Workshop @ UTA. Panda Monitoring</a:t>
            </a:r>
            <a:endParaRPr lang="en-US" dirty="0"/>
          </a:p>
        </p:txBody>
      </p:sp>
      <p:sp>
        <p:nvSpPr>
          <p:cNvPr id="7" name="Slide Number Placeholder 6"/>
          <p:cNvSpPr>
            <a:spLocks noGrp="1"/>
          </p:cNvSpPr>
          <p:nvPr>
            <p:ph type="sldNum" sz="quarter" idx="12"/>
          </p:nvPr>
        </p:nvSpPr>
        <p:spPr/>
        <p:txBody>
          <a:bodyPr/>
          <a:lstStyle/>
          <a:p>
            <a:fld id="{E232371A-3D61-40EB-9285-2CE5A915156B}" type="slidenum">
              <a:rPr lang="en-US" smtClean="0"/>
              <a:t>22</a:t>
            </a:fld>
            <a:endParaRPr lang="en-US"/>
          </a:p>
        </p:txBody>
      </p:sp>
    </p:spTree>
    <p:extLst>
      <p:ext uri="{BB962C8B-B14F-4D97-AF65-F5344CB8AC3E}">
        <p14:creationId xmlns:p14="http://schemas.microsoft.com/office/powerpoint/2010/main" val="26789071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Classic” Monitor</a:t>
            </a:r>
          </a:p>
        </p:txBody>
      </p:sp>
      <p:sp>
        <p:nvSpPr>
          <p:cNvPr id="3" name="Content Placeholder 2"/>
          <p:cNvSpPr>
            <a:spLocks noGrp="1"/>
          </p:cNvSpPr>
          <p:nvPr>
            <p:ph idx="1"/>
          </p:nvPr>
        </p:nvSpPr>
        <p:spPr/>
        <p:txBody>
          <a:bodyPr>
            <a:normAutofit fontScale="92500" lnSpcReduction="10000"/>
          </a:bodyPr>
          <a:lstStyle/>
          <a:p>
            <a:r>
              <a:rPr lang="en-US" dirty="0" smtClean="0"/>
              <a:t>Slow to render</a:t>
            </a:r>
          </a:p>
          <a:p>
            <a:r>
              <a:rPr lang="en-US" dirty="0" smtClean="0"/>
              <a:t>Unreliable ( confusing) ;</a:t>
            </a:r>
          </a:p>
          <a:p>
            <a:r>
              <a:rPr lang="en-US" dirty="0" smtClean="0"/>
              <a:t>Hard to customize</a:t>
            </a:r>
          </a:p>
          <a:p>
            <a:r>
              <a:rPr lang="en-US" dirty="0" smtClean="0"/>
              <a:t>Hard to access the monitoring info for the custom processing</a:t>
            </a:r>
          </a:p>
          <a:p>
            <a:r>
              <a:rPr lang="en-US" dirty="0" smtClean="0"/>
              <a:t>Buggy ( crashes too often )</a:t>
            </a:r>
          </a:p>
          <a:p>
            <a:r>
              <a:rPr lang="en-US" dirty="0" smtClean="0"/>
              <a:t>Impose unnecessary </a:t>
            </a:r>
            <a:r>
              <a:rPr lang="en-US" dirty="0" err="1" smtClean="0"/>
              <a:t>Db</a:t>
            </a:r>
            <a:r>
              <a:rPr lang="en-US" dirty="0" smtClean="0"/>
              <a:t> load</a:t>
            </a:r>
          </a:p>
          <a:p>
            <a:r>
              <a:rPr lang="en-US" dirty="0" smtClean="0"/>
              <a:t>Luck of the API documentation.</a:t>
            </a:r>
          </a:p>
          <a:p>
            <a:r>
              <a:rPr lang="en-US" dirty="0" smtClean="0"/>
              <a:t>. . . . </a:t>
            </a:r>
          </a:p>
          <a:p>
            <a:pPr marL="0" indent="0">
              <a:buNone/>
            </a:pPr>
            <a:endParaRPr lang="en-US" dirty="0"/>
          </a:p>
        </p:txBody>
      </p:sp>
      <p:sp>
        <p:nvSpPr>
          <p:cNvPr id="4" name="Date Placeholder 3"/>
          <p:cNvSpPr>
            <a:spLocks noGrp="1"/>
          </p:cNvSpPr>
          <p:nvPr>
            <p:ph type="dt" sz="half" idx="10"/>
          </p:nvPr>
        </p:nvSpPr>
        <p:spPr/>
        <p:txBody>
          <a:bodyPr/>
          <a:lstStyle/>
          <a:p>
            <a:r>
              <a:rPr lang="en-US" smtClean="0"/>
              <a:t>9/03/2013</a:t>
            </a:r>
            <a:endParaRPr lang="en-US"/>
          </a:p>
        </p:txBody>
      </p:sp>
      <p:sp>
        <p:nvSpPr>
          <p:cNvPr id="5" name="Footer Placeholder 4"/>
          <p:cNvSpPr>
            <a:spLocks noGrp="1"/>
          </p:cNvSpPr>
          <p:nvPr>
            <p:ph type="ftr" sz="quarter" idx="11"/>
          </p:nvPr>
        </p:nvSpPr>
        <p:spPr/>
        <p:txBody>
          <a:bodyPr/>
          <a:lstStyle/>
          <a:p>
            <a:r>
              <a:rPr lang="en-US" smtClean="0"/>
              <a:t>PanDA Workshop @ UTA. Panda Monitoring</a:t>
            </a:r>
            <a:endParaRPr lang="en-US" dirty="0"/>
          </a:p>
        </p:txBody>
      </p:sp>
      <p:sp>
        <p:nvSpPr>
          <p:cNvPr id="6" name="Slide Number Placeholder 5"/>
          <p:cNvSpPr>
            <a:spLocks noGrp="1"/>
          </p:cNvSpPr>
          <p:nvPr>
            <p:ph type="sldNum" sz="quarter" idx="12"/>
          </p:nvPr>
        </p:nvSpPr>
        <p:spPr/>
        <p:txBody>
          <a:bodyPr/>
          <a:lstStyle/>
          <a:p>
            <a:fld id="{E232371A-3D61-40EB-9285-2CE5A915156B}" type="slidenum">
              <a:rPr lang="en-US" smtClean="0"/>
              <a:t>3</a:t>
            </a:fld>
            <a:endParaRPr lang="en-US"/>
          </a:p>
        </p:txBody>
      </p:sp>
      <p:sp>
        <p:nvSpPr>
          <p:cNvPr id="7" name="Rounded Rectangle 6"/>
          <p:cNvSpPr/>
          <p:nvPr/>
        </p:nvSpPr>
        <p:spPr>
          <a:xfrm rot="18793860">
            <a:off x="1526830" y="3048678"/>
            <a:ext cx="4998977" cy="914400"/>
          </a:xfrm>
          <a:prstGeom prst="roundRect">
            <a:avLst/>
          </a:prstGeom>
          <a:solidFill>
            <a:schemeClr val="accent2">
              <a:alpha val="3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dirty="0" smtClean="0"/>
              <a:t>RESOLVED !</a:t>
            </a:r>
            <a:endParaRPr lang="en-US" sz="5400" dirty="0"/>
          </a:p>
        </p:txBody>
      </p:sp>
    </p:spTree>
    <p:extLst>
      <p:ext uri="{BB962C8B-B14F-4D97-AF65-F5344CB8AC3E}">
        <p14:creationId xmlns:p14="http://schemas.microsoft.com/office/powerpoint/2010/main" val="28129758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Classic” Monitor</a:t>
            </a:r>
          </a:p>
        </p:txBody>
      </p:sp>
      <p:sp>
        <p:nvSpPr>
          <p:cNvPr id="3" name="Content Placeholder 2"/>
          <p:cNvSpPr>
            <a:spLocks noGrp="1"/>
          </p:cNvSpPr>
          <p:nvPr>
            <p:ph idx="1"/>
          </p:nvPr>
        </p:nvSpPr>
        <p:spPr/>
        <p:txBody>
          <a:bodyPr>
            <a:normAutofit fontScale="85000" lnSpcReduction="20000"/>
          </a:bodyPr>
          <a:lstStyle/>
          <a:p>
            <a:r>
              <a:rPr lang="en-US" dirty="0" smtClean="0"/>
              <a:t>Slow to render</a:t>
            </a:r>
          </a:p>
          <a:p>
            <a:r>
              <a:rPr lang="en-US" dirty="0" smtClean="0"/>
              <a:t>Unreliable ( confusing) ;</a:t>
            </a:r>
          </a:p>
          <a:p>
            <a:r>
              <a:rPr lang="en-US" dirty="0" smtClean="0"/>
              <a:t>Hard to customize</a:t>
            </a:r>
          </a:p>
          <a:p>
            <a:r>
              <a:rPr lang="en-US" dirty="0" smtClean="0"/>
              <a:t>Hard to access the monitoring info for the custom processing</a:t>
            </a:r>
          </a:p>
          <a:p>
            <a:r>
              <a:rPr lang="en-US" dirty="0" smtClean="0"/>
              <a:t>Buggy ( crashes too often )</a:t>
            </a:r>
          </a:p>
          <a:p>
            <a:r>
              <a:rPr lang="en-US" dirty="0" smtClean="0"/>
              <a:t>Impose unnecessary </a:t>
            </a:r>
            <a:r>
              <a:rPr lang="en-US" dirty="0" err="1" smtClean="0"/>
              <a:t>Db</a:t>
            </a:r>
            <a:r>
              <a:rPr lang="en-US" dirty="0" smtClean="0"/>
              <a:t> load</a:t>
            </a:r>
          </a:p>
          <a:p>
            <a:r>
              <a:rPr lang="en-US" dirty="0" smtClean="0"/>
              <a:t>Luck of the API documentation.</a:t>
            </a:r>
          </a:p>
          <a:p>
            <a:r>
              <a:rPr lang="en-US" dirty="0" smtClean="0"/>
              <a:t>. . . . </a:t>
            </a:r>
          </a:p>
          <a:p>
            <a:endParaRPr lang="en-US" dirty="0"/>
          </a:p>
          <a:p>
            <a:pPr marL="0" indent="0">
              <a:buNone/>
            </a:pPr>
            <a:r>
              <a:rPr lang="en-US" dirty="0" smtClean="0"/>
              <a:t>Mean time the other tools were evolving too.</a:t>
            </a:r>
            <a:endParaRPr lang="en-US" dirty="0"/>
          </a:p>
        </p:txBody>
      </p:sp>
      <p:sp>
        <p:nvSpPr>
          <p:cNvPr id="4" name="Date Placeholder 3"/>
          <p:cNvSpPr>
            <a:spLocks noGrp="1"/>
          </p:cNvSpPr>
          <p:nvPr>
            <p:ph type="dt" sz="half" idx="10"/>
          </p:nvPr>
        </p:nvSpPr>
        <p:spPr/>
        <p:txBody>
          <a:bodyPr/>
          <a:lstStyle/>
          <a:p>
            <a:r>
              <a:rPr lang="en-US" smtClean="0"/>
              <a:t>9/03/2013</a:t>
            </a:r>
            <a:endParaRPr lang="en-US"/>
          </a:p>
        </p:txBody>
      </p:sp>
      <p:sp>
        <p:nvSpPr>
          <p:cNvPr id="5" name="Footer Placeholder 4"/>
          <p:cNvSpPr>
            <a:spLocks noGrp="1"/>
          </p:cNvSpPr>
          <p:nvPr>
            <p:ph type="ftr" sz="quarter" idx="11"/>
          </p:nvPr>
        </p:nvSpPr>
        <p:spPr/>
        <p:txBody>
          <a:bodyPr/>
          <a:lstStyle/>
          <a:p>
            <a:r>
              <a:rPr lang="en-US" smtClean="0"/>
              <a:t>PanDA Workshop @ UTA. Panda Monitoring</a:t>
            </a:r>
            <a:endParaRPr lang="en-US" dirty="0"/>
          </a:p>
        </p:txBody>
      </p:sp>
      <p:sp>
        <p:nvSpPr>
          <p:cNvPr id="6" name="Slide Number Placeholder 5"/>
          <p:cNvSpPr>
            <a:spLocks noGrp="1"/>
          </p:cNvSpPr>
          <p:nvPr>
            <p:ph type="sldNum" sz="quarter" idx="12"/>
          </p:nvPr>
        </p:nvSpPr>
        <p:spPr/>
        <p:txBody>
          <a:bodyPr/>
          <a:lstStyle/>
          <a:p>
            <a:fld id="{E232371A-3D61-40EB-9285-2CE5A915156B}" type="slidenum">
              <a:rPr lang="en-US" smtClean="0"/>
              <a:t>4</a:t>
            </a:fld>
            <a:endParaRPr lang="en-US"/>
          </a:p>
        </p:txBody>
      </p:sp>
      <p:sp>
        <p:nvSpPr>
          <p:cNvPr id="7" name="Rounded Rectangle 6"/>
          <p:cNvSpPr/>
          <p:nvPr/>
        </p:nvSpPr>
        <p:spPr>
          <a:xfrm rot="18793860">
            <a:off x="1526830" y="3048678"/>
            <a:ext cx="4998977" cy="914400"/>
          </a:xfrm>
          <a:prstGeom prst="roundRect">
            <a:avLst/>
          </a:prstGeom>
          <a:solidFill>
            <a:schemeClr val="accent2">
              <a:alpha val="3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dirty="0" smtClean="0"/>
              <a:t>RESOLVED !</a:t>
            </a:r>
            <a:endParaRPr lang="en-US" sz="5400" dirty="0"/>
          </a:p>
        </p:txBody>
      </p:sp>
    </p:spTree>
    <p:extLst>
      <p:ext uri="{BB962C8B-B14F-4D97-AF65-F5344CB8AC3E}">
        <p14:creationId xmlns:p14="http://schemas.microsoft.com/office/powerpoint/2010/main" val="1649628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066800"/>
          </a:xfrm>
        </p:spPr>
        <p:txBody>
          <a:bodyPr>
            <a:normAutofit fontScale="90000"/>
          </a:bodyPr>
          <a:lstStyle/>
          <a:p>
            <a:r>
              <a:rPr lang="en-US" dirty="0" smtClean="0"/>
              <a:t>From “Classic” to the “New Platform”</a:t>
            </a:r>
            <a:endParaRPr lang="en-US" dirty="0"/>
          </a:p>
        </p:txBody>
      </p:sp>
      <p:sp>
        <p:nvSpPr>
          <p:cNvPr id="3" name="Content Placeholder 2"/>
          <p:cNvSpPr>
            <a:spLocks noGrp="1"/>
          </p:cNvSpPr>
          <p:nvPr>
            <p:ph idx="1"/>
          </p:nvPr>
        </p:nvSpPr>
        <p:spPr>
          <a:xfrm>
            <a:off x="457200" y="1295400"/>
            <a:ext cx="8229600" cy="4525963"/>
          </a:xfrm>
        </p:spPr>
        <p:txBody>
          <a:bodyPr>
            <a:normAutofit/>
          </a:bodyPr>
          <a:lstStyle/>
          <a:p>
            <a:r>
              <a:rPr lang="en-US" dirty="0" smtClean="0"/>
              <a:t>The well-known “Classic Panda Monitor” I/F </a:t>
            </a:r>
            <a:r>
              <a:rPr lang="en-US" dirty="0"/>
              <a:t> </a:t>
            </a:r>
            <a:r>
              <a:rPr lang="en-US" dirty="0" smtClean="0"/>
              <a:t>has been preserved.</a:t>
            </a:r>
          </a:p>
          <a:p>
            <a:r>
              <a:rPr lang="en-US" dirty="0" smtClean="0"/>
              <a:t>The “Classic Monitor” </a:t>
            </a:r>
            <a:r>
              <a:rPr lang="en-US" dirty="0"/>
              <a:t>w</a:t>
            </a:r>
            <a:r>
              <a:rPr lang="en-US" dirty="0" smtClean="0"/>
              <a:t>ill not be deleted / removed. There is no technical reason to do that. I will  be running  “as is” albeit it will be “frozen”.</a:t>
            </a:r>
            <a:endParaRPr lang="en-US" dirty="0"/>
          </a:p>
          <a:p>
            <a:r>
              <a:rPr lang="en-US" dirty="0" smtClean="0"/>
              <a:t>If one knows how to use the old Monitor one already knows and can use the new one too.</a:t>
            </a:r>
            <a:endParaRPr lang="en-US" dirty="0"/>
          </a:p>
        </p:txBody>
      </p:sp>
      <p:sp>
        <p:nvSpPr>
          <p:cNvPr id="4" name="Date Placeholder 3"/>
          <p:cNvSpPr>
            <a:spLocks noGrp="1"/>
          </p:cNvSpPr>
          <p:nvPr>
            <p:ph type="dt" sz="half" idx="10"/>
          </p:nvPr>
        </p:nvSpPr>
        <p:spPr/>
        <p:txBody>
          <a:bodyPr/>
          <a:lstStyle/>
          <a:p>
            <a:r>
              <a:rPr lang="en-US" smtClean="0"/>
              <a:t>9/03/2013</a:t>
            </a:r>
            <a:endParaRPr lang="en-US"/>
          </a:p>
        </p:txBody>
      </p:sp>
      <p:sp>
        <p:nvSpPr>
          <p:cNvPr id="5" name="Footer Placeholder 4"/>
          <p:cNvSpPr>
            <a:spLocks noGrp="1"/>
          </p:cNvSpPr>
          <p:nvPr>
            <p:ph type="ftr" sz="quarter" idx="11"/>
          </p:nvPr>
        </p:nvSpPr>
        <p:spPr/>
        <p:txBody>
          <a:bodyPr/>
          <a:lstStyle/>
          <a:p>
            <a:r>
              <a:rPr lang="en-US" smtClean="0"/>
              <a:t>PanDA Workshop @ UTA. Panda Monitoring</a:t>
            </a:r>
            <a:endParaRPr lang="en-US" dirty="0"/>
          </a:p>
        </p:txBody>
      </p:sp>
      <p:sp>
        <p:nvSpPr>
          <p:cNvPr id="6" name="Slide Number Placeholder 5"/>
          <p:cNvSpPr>
            <a:spLocks noGrp="1"/>
          </p:cNvSpPr>
          <p:nvPr>
            <p:ph type="sldNum" sz="quarter" idx="12"/>
          </p:nvPr>
        </p:nvSpPr>
        <p:spPr/>
        <p:txBody>
          <a:bodyPr/>
          <a:lstStyle/>
          <a:p>
            <a:fld id="{E232371A-3D61-40EB-9285-2CE5A915156B}" type="slidenum">
              <a:rPr lang="en-US" smtClean="0"/>
              <a:t>5</a:t>
            </a:fld>
            <a:endParaRPr lang="en-US"/>
          </a:p>
        </p:txBody>
      </p:sp>
    </p:spTree>
    <p:extLst>
      <p:ext uri="{BB962C8B-B14F-4D97-AF65-F5344CB8AC3E}">
        <p14:creationId xmlns:p14="http://schemas.microsoft.com/office/powerpoint/2010/main" val="41733818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Monitor Project objectives </a:t>
            </a:r>
            <a:endParaRPr lang="en-US" dirty="0"/>
          </a:p>
        </p:txBody>
      </p:sp>
      <p:sp>
        <p:nvSpPr>
          <p:cNvPr id="3" name="Content Placeholder 2"/>
          <p:cNvSpPr>
            <a:spLocks noGrp="1"/>
          </p:cNvSpPr>
          <p:nvPr>
            <p:ph idx="1"/>
          </p:nvPr>
        </p:nvSpPr>
        <p:spPr>
          <a:xfrm>
            <a:off x="457200" y="1524000"/>
            <a:ext cx="8229600" cy="4525963"/>
          </a:xfrm>
        </p:spPr>
        <p:txBody>
          <a:bodyPr/>
          <a:lstStyle/>
          <a:p>
            <a:r>
              <a:rPr lang="en-US" dirty="0" smtClean="0"/>
              <a:t>The primary  goal of the “new Monitor” project was not to change its look and feel rather to redesign its implementation to make it manageable. </a:t>
            </a:r>
          </a:p>
          <a:p>
            <a:r>
              <a:rPr lang="en-US" dirty="0" smtClean="0"/>
              <a:t>Separate the server and client code and provide the access the modern Web JavaScript / HTML5 tools – to  provide the  improve the existing Web client GUI. </a:t>
            </a:r>
          </a:p>
        </p:txBody>
      </p:sp>
      <p:sp>
        <p:nvSpPr>
          <p:cNvPr id="4" name="Date Placeholder 3"/>
          <p:cNvSpPr>
            <a:spLocks noGrp="1"/>
          </p:cNvSpPr>
          <p:nvPr>
            <p:ph type="dt" sz="half" idx="10"/>
          </p:nvPr>
        </p:nvSpPr>
        <p:spPr/>
        <p:txBody>
          <a:bodyPr/>
          <a:lstStyle/>
          <a:p>
            <a:r>
              <a:rPr lang="en-US" smtClean="0"/>
              <a:t>9/03/2013</a:t>
            </a:r>
            <a:endParaRPr lang="en-US"/>
          </a:p>
        </p:txBody>
      </p:sp>
      <p:sp>
        <p:nvSpPr>
          <p:cNvPr id="5" name="Footer Placeholder 4"/>
          <p:cNvSpPr>
            <a:spLocks noGrp="1"/>
          </p:cNvSpPr>
          <p:nvPr>
            <p:ph type="ftr" sz="quarter" idx="11"/>
          </p:nvPr>
        </p:nvSpPr>
        <p:spPr/>
        <p:txBody>
          <a:bodyPr/>
          <a:lstStyle/>
          <a:p>
            <a:r>
              <a:rPr lang="en-US" smtClean="0"/>
              <a:t>PanDA Workshop @ UTA. Panda Monitoring</a:t>
            </a:r>
            <a:endParaRPr lang="en-US" dirty="0"/>
          </a:p>
        </p:txBody>
      </p:sp>
      <p:sp>
        <p:nvSpPr>
          <p:cNvPr id="6" name="Slide Number Placeholder 5"/>
          <p:cNvSpPr>
            <a:spLocks noGrp="1"/>
          </p:cNvSpPr>
          <p:nvPr>
            <p:ph type="sldNum" sz="quarter" idx="12"/>
          </p:nvPr>
        </p:nvSpPr>
        <p:spPr/>
        <p:txBody>
          <a:bodyPr/>
          <a:lstStyle/>
          <a:p>
            <a:fld id="{E232371A-3D61-40EB-9285-2CE5A915156B}" type="slidenum">
              <a:rPr lang="en-US" smtClean="0"/>
              <a:t>6</a:t>
            </a:fld>
            <a:endParaRPr lang="en-US"/>
          </a:p>
        </p:txBody>
      </p:sp>
    </p:spTree>
    <p:extLst>
      <p:ext uri="{BB962C8B-B14F-4D97-AF65-F5344CB8AC3E}">
        <p14:creationId xmlns:p14="http://schemas.microsoft.com/office/powerpoint/2010/main" val="25487616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609600"/>
          </a:xfrm>
        </p:spPr>
        <p:txBody>
          <a:bodyPr>
            <a:normAutofit fontScale="90000"/>
          </a:bodyPr>
          <a:lstStyle/>
          <a:p>
            <a:r>
              <a:rPr lang="en-US" dirty="0" smtClean="0"/>
              <a:t>Man power</a:t>
            </a:r>
            <a:endParaRPr lang="en-US" dirty="0"/>
          </a:p>
        </p:txBody>
      </p:sp>
      <p:sp>
        <p:nvSpPr>
          <p:cNvPr id="3" name="Content Placeholder 2"/>
          <p:cNvSpPr>
            <a:spLocks noGrp="1"/>
          </p:cNvSpPr>
          <p:nvPr>
            <p:ph idx="1"/>
          </p:nvPr>
        </p:nvSpPr>
        <p:spPr>
          <a:xfrm>
            <a:off x="304800" y="838200"/>
            <a:ext cx="8305800" cy="4830763"/>
          </a:xfrm>
        </p:spPr>
        <p:txBody>
          <a:bodyPr>
            <a:noAutofit/>
          </a:bodyPr>
          <a:lstStyle/>
          <a:p>
            <a:pPr marL="0" indent="0">
              <a:buNone/>
            </a:pPr>
            <a:r>
              <a:rPr lang="en-US" sz="2100" dirty="0" smtClean="0"/>
              <a:t>Good:</a:t>
            </a:r>
          </a:p>
          <a:p>
            <a:r>
              <a:rPr lang="en-US" sz="2100" dirty="0" smtClean="0"/>
              <a:t>Time spent to design and implement the framework was about  2.5 months   (~10% of my time for the last 2 years) </a:t>
            </a:r>
          </a:p>
          <a:p>
            <a:r>
              <a:rPr lang="en-US" sz="2100" dirty="0" smtClean="0"/>
              <a:t>2-3 new feature requests / week to fulfill.</a:t>
            </a:r>
          </a:p>
          <a:p>
            <a:pPr marL="0" indent="0">
              <a:buNone/>
            </a:pPr>
            <a:r>
              <a:rPr lang="en-US" sz="2100" dirty="0" smtClean="0"/>
              <a:t>Bad:</a:t>
            </a:r>
          </a:p>
          <a:p>
            <a:pPr marL="400050" lvl="1" indent="0">
              <a:buNone/>
            </a:pPr>
            <a:r>
              <a:rPr lang="en-US" sz="2100" dirty="0" smtClean="0"/>
              <a:t>The “classic” Panda Monitor  is about 80K lines from  the 170 undocumented </a:t>
            </a:r>
            <a:r>
              <a:rPr lang="en-US" sz="2100" dirty="0"/>
              <a:t>Python </a:t>
            </a:r>
            <a:r>
              <a:rPr lang="en-US" sz="2100" dirty="0" smtClean="0"/>
              <a:t>files. (10K to back </a:t>
            </a:r>
            <a:r>
              <a:rPr lang="en-US" sz="2100" dirty="0" err="1" smtClean="0"/>
              <a:t>prodsys</a:t>
            </a:r>
            <a:r>
              <a:rPr lang="en-US" sz="2100" dirty="0" smtClean="0"/>
              <a:t>-I) </a:t>
            </a:r>
          </a:p>
          <a:p>
            <a:pPr marL="400050" lvl="1" indent="0">
              <a:buNone/>
            </a:pPr>
            <a:r>
              <a:rPr lang="en-US" sz="2100" dirty="0" smtClean="0"/>
              <a:t>To  reproduce its functionality and its “look and feel” one has to read those files line by line with  the naked eye to understand  the logic and create the new platform compliant Python / JavaScript / Data-layer triad.</a:t>
            </a:r>
          </a:p>
          <a:p>
            <a:pPr marL="400050" lvl="1" indent="0">
              <a:buNone/>
            </a:pPr>
            <a:r>
              <a:rPr lang="en-US" sz="2100" dirty="0" smtClean="0"/>
              <a:t>It is simpler to erect the new house from the scratch rather to rebuild the old one with the habitants keeping living inside.</a:t>
            </a:r>
            <a:endParaRPr lang="en-US" sz="2100" dirty="0"/>
          </a:p>
        </p:txBody>
      </p:sp>
      <p:sp>
        <p:nvSpPr>
          <p:cNvPr id="4" name="Date Placeholder 3"/>
          <p:cNvSpPr>
            <a:spLocks noGrp="1"/>
          </p:cNvSpPr>
          <p:nvPr>
            <p:ph type="dt" sz="half" idx="10"/>
          </p:nvPr>
        </p:nvSpPr>
        <p:spPr/>
        <p:txBody>
          <a:bodyPr/>
          <a:lstStyle/>
          <a:p>
            <a:r>
              <a:rPr lang="en-US" smtClean="0"/>
              <a:t>9/03/2013</a:t>
            </a:r>
            <a:endParaRPr lang="en-US"/>
          </a:p>
        </p:txBody>
      </p:sp>
      <p:sp>
        <p:nvSpPr>
          <p:cNvPr id="5" name="Footer Placeholder 4"/>
          <p:cNvSpPr>
            <a:spLocks noGrp="1"/>
          </p:cNvSpPr>
          <p:nvPr>
            <p:ph type="ftr" sz="quarter" idx="11"/>
          </p:nvPr>
        </p:nvSpPr>
        <p:spPr/>
        <p:txBody>
          <a:bodyPr/>
          <a:lstStyle/>
          <a:p>
            <a:r>
              <a:rPr lang="en-US" smtClean="0"/>
              <a:t>PanDA Workshop @ UTA. Panda Monitoring</a:t>
            </a:r>
            <a:endParaRPr lang="en-US" dirty="0"/>
          </a:p>
        </p:txBody>
      </p:sp>
      <p:sp>
        <p:nvSpPr>
          <p:cNvPr id="6" name="Slide Number Placeholder 5"/>
          <p:cNvSpPr>
            <a:spLocks noGrp="1"/>
          </p:cNvSpPr>
          <p:nvPr>
            <p:ph type="sldNum" sz="quarter" idx="12"/>
          </p:nvPr>
        </p:nvSpPr>
        <p:spPr/>
        <p:txBody>
          <a:bodyPr/>
          <a:lstStyle/>
          <a:p>
            <a:fld id="{E232371A-3D61-40EB-9285-2CE5A915156B}" type="slidenum">
              <a:rPr lang="en-US" smtClean="0"/>
              <a:t>7</a:t>
            </a:fld>
            <a:endParaRPr lang="en-US"/>
          </a:p>
        </p:txBody>
      </p:sp>
    </p:spTree>
    <p:extLst>
      <p:ext uri="{BB962C8B-B14F-4D97-AF65-F5344CB8AC3E}">
        <p14:creationId xmlns:p14="http://schemas.microsoft.com/office/powerpoint/2010/main" val="39242682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1653" y="166208"/>
            <a:ext cx="8229600" cy="1143000"/>
          </a:xfrm>
        </p:spPr>
        <p:txBody>
          <a:bodyPr/>
          <a:lstStyle/>
          <a:p>
            <a:r>
              <a:rPr lang="en-US" dirty="0" smtClean="0"/>
              <a:t>New Panda Web Platform</a:t>
            </a:r>
            <a:endParaRPr lang="en-US" dirty="0"/>
          </a:p>
        </p:txBody>
      </p:sp>
      <p:pic>
        <p:nvPicPr>
          <p:cNvPr id="2050" name="Picture 2" descr="C:\Users\fine\Pictures\untitled.p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371600"/>
            <a:ext cx="7810500" cy="4881563"/>
          </a:xfrm>
          <a:prstGeom prst="rect">
            <a:avLst/>
          </a:prstGeom>
          <a:noFill/>
          <a:extLst>
            <a:ext uri="{909E8E84-426E-40DD-AFC4-6F175D3DCCD1}">
              <a14:hiddenFill xmlns:a14="http://schemas.microsoft.com/office/drawing/2010/main">
                <a:solidFill>
                  <a:srgbClr val="FFFFFF"/>
                </a:solidFill>
              </a14:hiddenFill>
            </a:ext>
          </a:extLst>
        </p:spPr>
      </p:pic>
      <p:sp>
        <p:nvSpPr>
          <p:cNvPr id="4" name="Date Placeholder 3"/>
          <p:cNvSpPr>
            <a:spLocks noGrp="1"/>
          </p:cNvSpPr>
          <p:nvPr>
            <p:ph type="dt" sz="half" idx="10"/>
          </p:nvPr>
        </p:nvSpPr>
        <p:spPr/>
        <p:txBody>
          <a:bodyPr/>
          <a:lstStyle/>
          <a:p>
            <a:r>
              <a:rPr lang="en-US" smtClean="0"/>
              <a:t>9/03/2013</a:t>
            </a:r>
            <a:endParaRPr lang="en-US"/>
          </a:p>
        </p:txBody>
      </p:sp>
      <p:sp>
        <p:nvSpPr>
          <p:cNvPr id="5" name="Footer Placeholder 4"/>
          <p:cNvSpPr>
            <a:spLocks noGrp="1"/>
          </p:cNvSpPr>
          <p:nvPr>
            <p:ph type="ftr" sz="quarter" idx="11"/>
          </p:nvPr>
        </p:nvSpPr>
        <p:spPr/>
        <p:txBody>
          <a:bodyPr/>
          <a:lstStyle/>
          <a:p>
            <a:r>
              <a:rPr lang="en-US" smtClean="0"/>
              <a:t>PanDA Workshop @ UTA. Panda Monitoring</a:t>
            </a:r>
            <a:endParaRPr lang="en-US" dirty="0"/>
          </a:p>
        </p:txBody>
      </p:sp>
      <p:sp>
        <p:nvSpPr>
          <p:cNvPr id="6" name="Slide Number Placeholder 5"/>
          <p:cNvSpPr>
            <a:spLocks noGrp="1"/>
          </p:cNvSpPr>
          <p:nvPr>
            <p:ph type="sldNum" sz="quarter" idx="12"/>
          </p:nvPr>
        </p:nvSpPr>
        <p:spPr/>
        <p:txBody>
          <a:bodyPr/>
          <a:lstStyle/>
          <a:p>
            <a:fld id="{E232371A-3D61-40EB-9285-2CE5A915156B}" type="slidenum">
              <a:rPr lang="en-US" smtClean="0"/>
              <a:t>8</a:t>
            </a:fld>
            <a:endParaRPr lang="en-US"/>
          </a:p>
        </p:txBody>
      </p:sp>
      <p:sp>
        <p:nvSpPr>
          <p:cNvPr id="7" name="TextBox 6"/>
          <p:cNvSpPr txBox="1"/>
          <p:nvPr/>
        </p:nvSpPr>
        <p:spPr>
          <a:xfrm>
            <a:off x="-19792" y="1012424"/>
            <a:ext cx="9135094" cy="338554"/>
          </a:xfrm>
          <a:prstGeom prst="rect">
            <a:avLst/>
          </a:prstGeom>
          <a:noFill/>
        </p:spPr>
        <p:txBody>
          <a:bodyPr wrap="square" rtlCol="0">
            <a:spAutoFit/>
          </a:bodyPr>
          <a:lstStyle/>
          <a:p>
            <a:pPr algn="ctr"/>
            <a:r>
              <a:rPr lang="en-US" sz="1600" b="1" dirty="0">
                <a:latin typeface="Courier New" pitchFamily="49" charset="0"/>
                <a:cs typeface="Courier New" pitchFamily="49" charset="0"/>
                <a:hlinkClick r:id="rId4"/>
              </a:rPr>
              <a:t>https://twiki.cern.ch/twiki/bin/viewauth/AtlasComputing/PandaPlatform </a:t>
            </a:r>
            <a:endParaRPr lang="en-US" sz="1600" b="1" dirty="0">
              <a:latin typeface="Courier New" pitchFamily="49" charset="0"/>
              <a:cs typeface="Courier New" pitchFamily="49" charset="0"/>
            </a:endParaRPr>
          </a:p>
        </p:txBody>
      </p:sp>
    </p:spTree>
    <p:extLst>
      <p:ext uri="{BB962C8B-B14F-4D97-AF65-F5344CB8AC3E}">
        <p14:creationId xmlns:p14="http://schemas.microsoft.com/office/powerpoint/2010/main" val="35988487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Monitoring goals:</a:t>
            </a:r>
            <a:endParaRPr lang="en-US" dirty="0"/>
          </a:p>
        </p:txBody>
      </p:sp>
      <p:sp>
        <p:nvSpPr>
          <p:cNvPr id="3" name="Content Placeholder 2"/>
          <p:cNvSpPr>
            <a:spLocks noGrp="1"/>
          </p:cNvSpPr>
          <p:nvPr>
            <p:ph idx="1"/>
          </p:nvPr>
        </p:nvSpPr>
        <p:spPr/>
        <p:txBody>
          <a:bodyPr/>
          <a:lstStyle/>
          <a:p>
            <a:r>
              <a:rPr lang="en-US" dirty="0" smtClean="0"/>
              <a:t>Identify exception</a:t>
            </a:r>
          </a:p>
          <a:p>
            <a:r>
              <a:rPr lang="en-US" dirty="0" smtClean="0"/>
              <a:t>Predict and avoid exception</a:t>
            </a:r>
          </a:p>
          <a:p>
            <a:r>
              <a:rPr lang="en-US" dirty="0" smtClean="0"/>
              <a:t>Gather the information to replicate ( reproduce ) the job flow  if needed.</a:t>
            </a:r>
            <a:endParaRPr lang="en-US" dirty="0"/>
          </a:p>
        </p:txBody>
      </p:sp>
      <p:sp>
        <p:nvSpPr>
          <p:cNvPr id="4" name="Date Placeholder 3"/>
          <p:cNvSpPr>
            <a:spLocks noGrp="1"/>
          </p:cNvSpPr>
          <p:nvPr>
            <p:ph type="dt" sz="half" idx="10"/>
          </p:nvPr>
        </p:nvSpPr>
        <p:spPr/>
        <p:txBody>
          <a:bodyPr/>
          <a:lstStyle/>
          <a:p>
            <a:r>
              <a:rPr lang="en-US" smtClean="0"/>
              <a:t>9/03/2013</a:t>
            </a:r>
            <a:endParaRPr lang="en-US"/>
          </a:p>
        </p:txBody>
      </p:sp>
      <p:sp>
        <p:nvSpPr>
          <p:cNvPr id="5" name="Footer Placeholder 4"/>
          <p:cNvSpPr>
            <a:spLocks noGrp="1"/>
          </p:cNvSpPr>
          <p:nvPr>
            <p:ph type="ftr" sz="quarter" idx="11"/>
          </p:nvPr>
        </p:nvSpPr>
        <p:spPr/>
        <p:txBody>
          <a:bodyPr/>
          <a:lstStyle/>
          <a:p>
            <a:r>
              <a:rPr lang="en-US" smtClean="0"/>
              <a:t>PanDA Workshop @ UTA. Panda Monitoring</a:t>
            </a:r>
            <a:endParaRPr lang="en-US" dirty="0"/>
          </a:p>
        </p:txBody>
      </p:sp>
      <p:sp>
        <p:nvSpPr>
          <p:cNvPr id="6" name="Slide Number Placeholder 5"/>
          <p:cNvSpPr>
            <a:spLocks noGrp="1"/>
          </p:cNvSpPr>
          <p:nvPr>
            <p:ph type="sldNum" sz="quarter" idx="12"/>
          </p:nvPr>
        </p:nvSpPr>
        <p:spPr/>
        <p:txBody>
          <a:bodyPr/>
          <a:lstStyle/>
          <a:p>
            <a:fld id="{E232371A-3D61-40EB-9285-2CE5A915156B}" type="slidenum">
              <a:rPr lang="en-US" smtClean="0"/>
              <a:t>9</a:t>
            </a:fld>
            <a:endParaRPr lang="en-US"/>
          </a:p>
        </p:txBody>
      </p:sp>
    </p:spTree>
    <p:extLst>
      <p:ext uri="{BB962C8B-B14F-4D97-AF65-F5344CB8AC3E}">
        <p14:creationId xmlns:p14="http://schemas.microsoft.com/office/powerpoint/2010/main" val="34106952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2288</TotalTime>
  <Words>1625</Words>
  <Application>Microsoft Office PowerPoint</Application>
  <PresentationFormat>On-screen Show (4:3)</PresentationFormat>
  <Paragraphs>211</Paragraphs>
  <Slides>22</Slides>
  <Notes>1</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Panda Monitoring   </vt:lpstr>
      <vt:lpstr>“Classic” Monitor</vt:lpstr>
      <vt:lpstr>Classic” Monitor</vt:lpstr>
      <vt:lpstr>Classic” Monitor</vt:lpstr>
      <vt:lpstr>From “Classic” to the “New Platform”</vt:lpstr>
      <vt:lpstr>New Monitor Project objectives </vt:lpstr>
      <vt:lpstr>Man power</vt:lpstr>
      <vt:lpstr>New Panda Web Platform</vt:lpstr>
      <vt:lpstr>Monitoring goals:</vt:lpstr>
      <vt:lpstr>Easy to contribute: 3 components</vt:lpstr>
      <vt:lpstr>Panda Plugin API</vt:lpstr>
      <vt:lpstr>Web Platform API</vt:lpstr>
      <vt:lpstr>Monitoring  Navigation</vt:lpstr>
      <vt:lpstr>PowerPoint Presentation</vt:lpstr>
      <vt:lpstr>Histogram Package</vt:lpstr>
      <vt:lpstr>Concurrency for JavaScripts</vt:lpstr>
      <vt:lpstr>Data-layer and API parameters</vt:lpstr>
      <vt:lpstr>Data-layer and API parameters (cont.)</vt:lpstr>
      <vt:lpstr>Mobile applications.</vt:lpstr>
      <vt:lpstr>Next</vt:lpstr>
      <vt:lpstr>Q/A ?</vt:lpstr>
      <vt:lpstr>backups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fine</dc:creator>
  <cp:lastModifiedBy>fine</cp:lastModifiedBy>
  <cp:revision>85</cp:revision>
  <dcterms:created xsi:type="dcterms:W3CDTF">2013-02-14T17:27:56Z</dcterms:created>
  <dcterms:modified xsi:type="dcterms:W3CDTF">2013-09-05T13:43:39Z</dcterms:modified>
</cp:coreProperties>
</file>