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412" r:id="rId3"/>
    <p:sldId id="355" r:id="rId4"/>
    <p:sldId id="281" r:id="rId5"/>
    <p:sldId id="321" r:id="rId6"/>
    <p:sldId id="349" r:id="rId7"/>
    <p:sldId id="350" r:id="rId8"/>
    <p:sldId id="351" r:id="rId9"/>
    <p:sldId id="352" r:id="rId10"/>
    <p:sldId id="353" r:id="rId11"/>
    <p:sldId id="356" r:id="rId12"/>
    <p:sldId id="408" r:id="rId13"/>
    <p:sldId id="319" r:id="rId14"/>
    <p:sldId id="409" r:id="rId15"/>
    <p:sldId id="359" r:id="rId16"/>
    <p:sldId id="392" r:id="rId17"/>
    <p:sldId id="361" r:id="rId18"/>
    <p:sldId id="393" r:id="rId19"/>
    <p:sldId id="398" r:id="rId20"/>
    <p:sldId id="368" r:id="rId21"/>
    <p:sldId id="370" r:id="rId22"/>
    <p:sldId id="312" r:id="rId23"/>
    <p:sldId id="399" r:id="rId24"/>
    <p:sldId id="400" r:id="rId25"/>
    <p:sldId id="374" r:id="rId26"/>
    <p:sldId id="347" r:id="rId27"/>
    <p:sldId id="348" r:id="rId28"/>
    <p:sldId id="401" r:id="rId29"/>
    <p:sldId id="402" r:id="rId30"/>
    <p:sldId id="354" r:id="rId31"/>
    <p:sldId id="322" r:id="rId32"/>
    <p:sldId id="375" r:id="rId33"/>
    <p:sldId id="324" r:id="rId34"/>
    <p:sldId id="376" r:id="rId35"/>
    <p:sldId id="329" r:id="rId36"/>
    <p:sldId id="410" r:id="rId37"/>
    <p:sldId id="389" r:id="rId38"/>
    <p:sldId id="411" r:id="rId39"/>
    <p:sldId id="377" r:id="rId40"/>
    <p:sldId id="403" r:id="rId41"/>
    <p:sldId id="395" r:id="rId42"/>
    <p:sldId id="396" r:id="rId43"/>
    <p:sldId id="394" r:id="rId44"/>
    <p:sldId id="397" r:id="rId45"/>
    <p:sldId id="379" r:id="rId46"/>
    <p:sldId id="380" r:id="rId47"/>
    <p:sldId id="404" r:id="rId48"/>
    <p:sldId id="405" r:id="rId49"/>
    <p:sldId id="384" r:id="rId50"/>
    <p:sldId id="385" r:id="rId51"/>
    <p:sldId id="386" r:id="rId52"/>
    <p:sldId id="387" r:id="rId53"/>
    <p:sldId id="406" r:id="rId54"/>
    <p:sldId id="407" r:id="rId55"/>
  </p:sldIdLst>
  <p:sldSz cx="9144000" cy="6858000" type="screen4x3"/>
  <p:notesSz cx="6718300" cy="9855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E0000"/>
    <a:srgbClr val="99CCFF"/>
    <a:srgbClr val="99FF99"/>
    <a:srgbClr val="CCFF99"/>
    <a:srgbClr val="E2D3BC"/>
    <a:srgbClr val="BBE0E3"/>
    <a:srgbClr val="D2D2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6986" autoAdjust="0"/>
    <p:restoredTop sz="99768" autoAdjust="0"/>
  </p:normalViewPr>
  <p:slideViewPr>
    <p:cSldViewPr>
      <p:cViewPr>
        <p:scale>
          <a:sx n="75" d="100"/>
          <a:sy n="75" d="100"/>
        </p:scale>
        <p:origin x="-1344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0949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6" tIns="45368" rIns="90736" bIns="4536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7352" y="0"/>
            <a:ext cx="2910948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6" tIns="45368" rIns="90736" bIns="4536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63071"/>
            <a:ext cx="2910949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6" tIns="45368" rIns="90736" bIns="4536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7352" y="9363071"/>
            <a:ext cx="2910948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6" tIns="45368" rIns="90736" bIns="4536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C320C0C-CA7E-4E78-8944-27C4A497A3A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0949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6" tIns="45368" rIns="90736" bIns="4536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7352" y="0"/>
            <a:ext cx="2910948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6" tIns="45368" rIns="90736" bIns="4536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403" y="4681536"/>
            <a:ext cx="4925495" cy="443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6" tIns="45368" rIns="90736" bIns="45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3071"/>
            <a:ext cx="2910949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6" tIns="45368" rIns="90736" bIns="4536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7352" y="9363071"/>
            <a:ext cx="2910948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6" tIns="45368" rIns="90736" bIns="4536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12875F-BB79-45F0-8B3E-63D38A905D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CD7C05-A0EB-4AE2-8B28-48E1AA7FB1A3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85DD4E-2060-4870-AEDE-0274206243D2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57DB15-D20B-42B0-92F2-95BE716426C4}" type="slidenum">
              <a:rPr lang="fr-FR" smtClean="0"/>
              <a:pPr/>
              <a:t>26</a:t>
            </a:fld>
            <a:endParaRPr lang="fr-FR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084616-B557-4102-A610-11EC63F34BB0}" type="slidenum">
              <a:rPr lang="fr-FR" smtClean="0"/>
              <a:pPr/>
              <a:t>27</a:t>
            </a:fld>
            <a:endParaRPr lang="fr-FR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99A6C8-F5FE-4539-AC7C-83D28E51579E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12B30D-6705-4006-9AFB-C9C995200711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7FBC52-CF3B-4824-82A8-2C95E1794441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A347F3-A6D1-43C0-890E-12321A9E2247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3275C4-E9F7-40D6-BBA4-1CE24191E27A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E32F07-E97D-4E7C-8568-CC01AC9E6C62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4A9E02-9B6A-422D-B1B0-F6AAE36E41C2}" type="slidenum">
              <a:rPr lang="fr-FR" smtClean="0"/>
              <a:pPr/>
              <a:t>10</a:t>
            </a:fld>
            <a:endParaRPr lang="fr-FR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5E9E3B-C212-4C98-BC42-7284DBCE3F9C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1A63F-52C3-444C-B3F6-1206A813B59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41C94-F3B3-4417-88ED-D3529EB26BC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C484F-4266-4E7B-81B2-14B3A3E94F1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A15FC-32D2-48DA-B906-FC18E2D0F4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FD4D1-2ABC-48FE-B4EB-7843FC0440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28FCF-A9AB-486A-97EB-B1488C2CDC9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1FBC3-355A-4D46-803D-2C90A9C6157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EED7B-AD5E-417B-8810-74E86EC709F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D405A-D365-4F55-829C-849D101B4D2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6B0D1-5C2D-4506-8637-B36A1ED239A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52062-8EC6-40CF-97CC-4ABEFA26DF1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DC9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A3A367-11E4-45F8-8027-51F22E9675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25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7" Type="http://schemas.openxmlformats.org/officeDocument/2006/relationships/image" Target="../media/image19.png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wmf"/><Relationship Id="rId4" Type="http://schemas.openxmlformats.org/officeDocument/2006/relationships/image" Target="../media/image62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4A7D07-7048-42FF-AEBD-DE490F9214D3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11267" name="Rectangle 12"/>
          <p:cNvSpPr>
            <a:spLocks noChangeArrowheads="1"/>
          </p:cNvSpPr>
          <p:nvPr/>
        </p:nvSpPr>
        <p:spPr bwMode="auto">
          <a:xfrm>
            <a:off x="360363" y="2276475"/>
            <a:ext cx="8424862" cy="1754188"/>
          </a:xfrm>
          <a:prstGeom prst="rect">
            <a:avLst/>
          </a:prstGeom>
          <a:solidFill>
            <a:schemeClr val="bg1">
              <a:alpha val="14902"/>
            </a:schemeClr>
          </a:solidFill>
          <a:ln w="38100" cmpd="dbl">
            <a:noFill/>
            <a:miter lim="800000"/>
            <a:headEnd/>
            <a:tailEnd/>
          </a:ln>
        </p:spPr>
        <p:txBody>
          <a:bodyPr anchor="ctr" anchorCtr="1">
            <a:spAutoFit/>
          </a:bodyPr>
          <a:lstStyle/>
          <a:p>
            <a:pPr algn="ctr"/>
            <a:r>
              <a:rPr lang="fr-FR" sz="3600">
                <a:solidFill>
                  <a:srgbClr val="0000FF"/>
                </a:solidFill>
                <a:latin typeface="Garamond" pitchFamily="18" charset="0"/>
              </a:rPr>
              <a:t>Sources of « high energy » particles obtained with UHI lasers for nuclear physics applications</a:t>
            </a:r>
          </a:p>
        </p:txBody>
      </p:sp>
      <p:pic>
        <p:nvPicPr>
          <p:cNvPr id="11268" name="Picture 22" descr="Bx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86450"/>
            <a:ext cx="9112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3" descr="Aquitai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34325" y="5884863"/>
            <a:ext cx="1209675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25" descr="logo-cenbg"/>
          <p:cNvPicPr>
            <a:picLocks noChangeAspect="1" noChangeArrowheads="1"/>
          </p:cNvPicPr>
          <p:nvPr/>
        </p:nvPicPr>
        <p:blipFill>
          <a:blip r:embed="rId5"/>
          <a:srcRect l="7976" t="10718" r="9589" b="15858"/>
          <a:stretch>
            <a:fillRect/>
          </a:stretch>
        </p:blipFill>
        <p:spPr bwMode="auto">
          <a:xfrm>
            <a:off x="0" y="0"/>
            <a:ext cx="29432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6" descr="logo_in2p3_gfor_tran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5250" y="0"/>
            <a:ext cx="2698750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152525" y="4298950"/>
            <a:ext cx="6840538" cy="431800"/>
          </a:xfrm>
          <a:prstGeom prst="rect">
            <a:avLst/>
          </a:prstGeom>
          <a:solidFill>
            <a:schemeClr val="bg1">
              <a:alpha val="14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fr-FR" dirty="0">
                <a:solidFill>
                  <a:schemeClr val="bg2"/>
                </a:solidFill>
                <a:latin typeface="Tempus Sans ITC" pitchFamily="82" charset="0"/>
              </a:rPr>
              <a:t>Excitations Nucléaires par Laser </a:t>
            </a:r>
            <a:r>
              <a:rPr lang="fr-FR" sz="1050" dirty="0">
                <a:solidFill>
                  <a:schemeClr val="bg2"/>
                </a:solidFill>
                <a:latin typeface="Tempus Sans ITC" pitchFamily="82" charset="0"/>
              </a:rPr>
              <a:t>Group</a:t>
            </a:r>
            <a:r>
              <a:rPr lang="fr-FR" dirty="0">
                <a:solidFill>
                  <a:schemeClr val="bg2"/>
                </a:solidFill>
                <a:latin typeface="Tempus Sans ITC" pitchFamily="82" charset="0"/>
              </a:rPr>
              <a:t>: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989013" y="4756150"/>
            <a:ext cx="71659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2400">
                <a:latin typeface="Tempus Sans ITC" pitchFamily="82" charset="0"/>
              </a:rPr>
              <a:t>M.M. Aléonard, </a:t>
            </a:r>
            <a:r>
              <a:rPr lang="fr-FR" sz="2400" u="sng">
                <a:latin typeface="Tempus Sans ITC" pitchFamily="82" charset="0"/>
              </a:rPr>
              <a:t>M. Gerbaux</a:t>
            </a:r>
            <a:r>
              <a:rPr lang="fr-FR" sz="2400">
                <a:latin typeface="Tempus Sans ITC" pitchFamily="82" charset="0"/>
              </a:rPr>
              <a:t>, F. Gobet, F. Hannachi, G. Malka, C. Plaisir, J.N. Scheurer, M. Tarisien.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067050" y="6583363"/>
            <a:ext cx="300990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chemeClr val="bg2"/>
                </a:solidFill>
              </a:rPr>
              <a:t>CERN, CLIC meeting  - October, 3</a:t>
            </a:r>
            <a:r>
              <a:rPr lang="fr-FR" sz="1200" baseline="30000">
                <a:solidFill>
                  <a:schemeClr val="bg2"/>
                </a:solidFill>
              </a:rPr>
              <a:t>rd</a:t>
            </a:r>
            <a:r>
              <a:rPr lang="fr-FR" sz="1200">
                <a:solidFill>
                  <a:schemeClr val="bg2"/>
                </a:solidFill>
              </a:rPr>
              <a:t>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111043-41B4-4280-9494-0E9AD30F8319}" type="slidenum">
              <a:rPr lang="fr-FR" smtClean="0"/>
              <a:pPr/>
              <a:t>10</a:t>
            </a:fld>
            <a:endParaRPr lang="fr-FR" smtClean="0"/>
          </a:p>
        </p:txBody>
      </p:sp>
      <p:sp>
        <p:nvSpPr>
          <p:cNvPr id="18435" name="AutoShape 10"/>
          <p:cNvSpPr>
            <a:spLocks noChangeArrowheads="1"/>
          </p:cNvSpPr>
          <p:nvPr/>
        </p:nvSpPr>
        <p:spPr bwMode="auto">
          <a:xfrm>
            <a:off x="4183063" y="1976438"/>
            <a:ext cx="2333625" cy="3027362"/>
          </a:xfrm>
          <a:prstGeom prst="roundRect">
            <a:avLst>
              <a:gd name="adj" fmla="val 48282"/>
            </a:avLst>
          </a:prstGeom>
          <a:gradFill rotWithShape="1">
            <a:gsLst>
              <a:gs pos="0">
                <a:srgbClr val="00FF00"/>
              </a:gs>
              <a:gs pos="100000">
                <a:srgbClr val="FFFFFF">
                  <a:alpha val="20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18436" name="Oval 11"/>
          <p:cNvSpPr>
            <a:spLocks noChangeArrowheads="1"/>
          </p:cNvSpPr>
          <p:nvPr/>
        </p:nvSpPr>
        <p:spPr bwMode="auto">
          <a:xfrm>
            <a:off x="3602038" y="2589213"/>
            <a:ext cx="831850" cy="1801812"/>
          </a:xfrm>
          <a:prstGeom prst="ellipse">
            <a:avLst/>
          </a:prstGeom>
          <a:gradFill rotWithShape="1">
            <a:gsLst>
              <a:gs pos="0">
                <a:srgbClr val="4D0808"/>
              </a:gs>
              <a:gs pos="30000">
                <a:srgbClr val="FF0300"/>
              </a:gs>
              <a:gs pos="55000">
                <a:srgbClr val="FF7A00"/>
              </a:gs>
              <a:gs pos="100000">
                <a:srgbClr val="FFF2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14028" name="Freeform 12"/>
          <p:cNvSpPr>
            <a:spLocks/>
          </p:cNvSpPr>
          <p:nvPr/>
        </p:nvSpPr>
        <p:spPr bwMode="auto">
          <a:xfrm>
            <a:off x="2266950" y="2386013"/>
            <a:ext cx="2082800" cy="22082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3" y="329"/>
              </a:cxn>
              <a:cxn ang="0">
                <a:pos x="939" y="454"/>
              </a:cxn>
              <a:cxn ang="0">
                <a:pos x="939" y="681"/>
              </a:cxn>
              <a:cxn ang="0">
                <a:pos x="453" y="797"/>
              </a:cxn>
              <a:cxn ang="0">
                <a:pos x="0" y="1134"/>
              </a:cxn>
            </a:cxnLst>
            <a:rect l="0" t="0" r="r" b="b"/>
            <a:pathLst>
              <a:path w="1020" h="1134">
                <a:moveTo>
                  <a:pt x="0" y="0"/>
                </a:moveTo>
                <a:cubicBezTo>
                  <a:pt x="75" y="55"/>
                  <a:pt x="297" y="253"/>
                  <a:pt x="453" y="329"/>
                </a:cubicBezTo>
                <a:cubicBezTo>
                  <a:pt x="609" y="405"/>
                  <a:pt x="858" y="395"/>
                  <a:pt x="939" y="454"/>
                </a:cubicBezTo>
                <a:cubicBezTo>
                  <a:pt x="1020" y="513"/>
                  <a:pt x="1020" y="624"/>
                  <a:pt x="939" y="681"/>
                </a:cubicBezTo>
                <a:cubicBezTo>
                  <a:pt x="858" y="738"/>
                  <a:pt x="609" y="722"/>
                  <a:pt x="453" y="797"/>
                </a:cubicBezTo>
                <a:cubicBezTo>
                  <a:pt x="297" y="872"/>
                  <a:pt x="94" y="1064"/>
                  <a:pt x="0" y="1134"/>
                </a:cubicBezTo>
              </a:path>
            </a:pathLst>
          </a:custGeom>
          <a:gradFill rotWithShape="1">
            <a:gsLst>
              <a:gs pos="0">
                <a:srgbClr val="FF1414">
                  <a:alpha val="3000"/>
                </a:srgbClr>
              </a:gs>
              <a:gs pos="50000">
                <a:srgbClr val="A80000"/>
              </a:gs>
              <a:gs pos="100000">
                <a:srgbClr val="FF1414">
                  <a:alpha val="3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18440" name="Oval 13"/>
          <p:cNvSpPr>
            <a:spLocks noChangeArrowheads="1"/>
          </p:cNvSpPr>
          <p:nvPr/>
        </p:nvSpPr>
        <p:spPr bwMode="auto">
          <a:xfrm>
            <a:off x="3851275" y="2957513"/>
            <a:ext cx="498475" cy="1065212"/>
          </a:xfrm>
          <a:prstGeom prst="ellipse">
            <a:avLst/>
          </a:prstGeom>
          <a:gradFill rotWithShape="1">
            <a:gsLst>
              <a:gs pos="0">
                <a:srgbClr val="380000"/>
              </a:gs>
              <a:gs pos="100000">
                <a:srgbClr val="79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18441" name="Freeform 14"/>
          <p:cNvSpPr>
            <a:spLocks/>
          </p:cNvSpPr>
          <p:nvPr/>
        </p:nvSpPr>
        <p:spPr bwMode="auto">
          <a:xfrm>
            <a:off x="4016375" y="1893888"/>
            <a:ext cx="1084263" cy="3190875"/>
          </a:xfrm>
          <a:custGeom>
            <a:avLst/>
            <a:gdLst>
              <a:gd name="T0" fmla="*/ 1 w 590"/>
              <a:gd name="T1" fmla="*/ 363 h 1769"/>
              <a:gd name="T2" fmla="*/ 1 w 590"/>
              <a:gd name="T3" fmla="*/ 0 h 1769"/>
              <a:gd name="T4" fmla="*/ 590 w 590"/>
              <a:gd name="T5" fmla="*/ 0 h 1769"/>
              <a:gd name="T6" fmla="*/ 590 w 590"/>
              <a:gd name="T7" fmla="*/ 1769 h 1769"/>
              <a:gd name="T8" fmla="*/ 1 w 590"/>
              <a:gd name="T9" fmla="*/ 1769 h 1769"/>
              <a:gd name="T10" fmla="*/ 8 w 590"/>
              <a:gd name="T11" fmla="*/ 1385 h 1769"/>
              <a:gd name="T12" fmla="*/ 17 w 590"/>
              <a:gd name="T13" fmla="*/ 1383 h 1769"/>
              <a:gd name="T14" fmla="*/ 24 w 590"/>
              <a:gd name="T15" fmla="*/ 1376 h 1769"/>
              <a:gd name="T16" fmla="*/ 33 w 590"/>
              <a:gd name="T17" fmla="*/ 1349 h 1769"/>
              <a:gd name="T18" fmla="*/ 39 w 590"/>
              <a:gd name="T19" fmla="*/ 1331 h 1769"/>
              <a:gd name="T20" fmla="*/ 59 w 590"/>
              <a:gd name="T21" fmla="*/ 1274 h 1769"/>
              <a:gd name="T22" fmla="*/ 70 w 590"/>
              <a:gd name="T23" fmla="*/ 1222 h 1769"/>
              <a:gd name="T24" fmla="*/ 77 w 590"/>
              <a:gd name="T25" fmla="*/ 1136 h 1769"/>
              <a:gd name="T26" fmla="*/ 84 w 590"/>
              <a:gd name="T27" fmla="*/ 1076 h 1769"/>
              <a:gd name="T28" fmla="*/ 90 w 590"/>
              <a:gd name="T29" fmla="*/ 1013 h 1769"/>
              <a:gd name="T30" fmla="*/ 87 w 590"/>
              <a:gd name="T31" fmla="*/ 947 h 1769"/>
              <a:gd name="T32" fmla="*/ 89 w 590"/>
              <a:gd name="T33" fmla="*/ 890 h 1769"/>
              <a:gd name="T34" fmla="*/ 86 w 590"/>
              <a:gd name="T35" fmla="*/ 755 h 1769"/>
              <a:gd name="T36" fmla="*/ 81 w 590"/>
              <a:gd name="T37" fmla="*/ 641 h 1769"/>
              <a:gd name="T38" fmla="*/ 69 w 590"/>
              <a:gd name="T39" fmla="*/ 548 h 1769"/>
              <a:gd name="T40" fmla="*/ 44 w 590"/>
              <a:gd name="T41" fmla="*/ 456 h 1769"/>
              <a:gd name="T42" fmla="*/ 4 w 590"/>
              <a:gd name="T43" fmla="*/ 383 h 1769"/>
              <a:gd name="T44" fmla="*/ 1 w 590"/>
              <a:gd name="T45" fmla="*/ 363 h 176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590"/>
              <a:gd name="T70" fmla="*/ 0 h 1769"/>
              <a:gd name="T71" fmla="*/ 590 w 590"/>
              <a:gd name="T72" fmla="*/ 1769 h 1769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590" h="1769">
                <a:moveTo>
                  <a:pt x="1" y="363"/>
                </a:moveTo>
                <a:lnTo>
                  <a:pt x="1" y="0"/>
                </a:lnTo>
                <a:lnTo>
                  <a:pt x="590" y="0"/>
                </a:lnTo>
                <a:lnTo>
                  <a:pt x="590" y="1769"/>
                </a:lnTo>
                <a:lnTo>
                  <a:pt x="1" y="1769"/>
                </a:lnTo>
                <a:cubicBezTo>
                  <a:pt x="3" y="1641"/>
                  <a:pt x="3" y="1513"/>
                  <a:pt x="8" y="1385"/>
                </a:cubicBezTo>
                <a:cubicBezTo>
                  <a:pt x="8" y="1382"/>
                  <a:pt x="14" y="1385"/>
                  <a:pt x="17" y="1383"/>
                </a:cubicBezTo>
                <a:cubicBezTo>
                  <a:pt x="20" y="1381"/>
                  <a:pt x="22" y="1378"/>
                  <a:pt x="24" y="1376"/>
                </a:cubicBezTo>
                <a:cubicBezTo>
                  <a:pt x="27" y="1364"/>
                  <a:pt x="30" y="1361"/>
                  <a:pt x="33" y="1349"/>
                </a:cubicBezTo>
                <a:cubicBezTo>
                  <a:pt x="34" y="1345"/>
                  <a:pt x="37" y="1335"/>
                  <a:pt x="39" y="1331"/>
                </a:cubicBezTo>
                <a:cubicBezTo>
                  <a:pt x="44" y="1321"/>
                  <a:pt x="53" y="1295"/>
                  <a:pt x="59" y="1274"/>
                </a:cubicBezTo>
                <a:cubicBezTo>
                  <a:pt x="64" y="1253"/>
                  <a:pt x="56" y="1240"/>
                  <a:pt x="70" y="1222"/>
                </a:cubicBezTo>
                <a:cubicBezTo>
                  <a:pt x="74" y="1180"/>
                  <a:pt x="75" y="1160"/>
                  <a:pt x="77" y="1136"/>
                </a:cubicBezTo>
                <a:cubicBezTo>
                  <a:pt x="79" y="1112"/>
                  <a:pt x="82" y="1096"/>
                  <a:pt x="84" y="1076"/>
                </a:cubicBezTo>
                <a:cubicBezTo>
                  <a:pt x="85" y="1045"/>
                  <a:pt x="88" y="1044"/>
                  <a:pt x="90" y="1013"/>
                </a:cubicBezTo>
                <a:cubicBezTo>
                  <a:pt x="90" y="999"/>
                  <a:pt x="87" y="947"/>
                  <a:pt x="87" y="947"/>
                </a:cubicBezTo>
                <a:cubicBezTo>
                  <a:pt x="91" y="934"/>
                  <a:pt x="88" y="903"/>
                  <a:pt x="89" y="890"/>
                </a:cubicBezTo>
                <a:cubicBezTo>
                  <a:pt x="86" y="847"/>
                  <a:pt x="91" y="830"/>
                  <a:pt x="86" y="755"/>
                </a:cubicBezTo>
                <a:cubicBezTo>
                  <a:pt x="85" y="662"/>
                  <a:pt x="89" y="713"/>
                  <a:pt x="81" y="641"/>
                </a:cubicBezTo>
                <a:cubicBezTo>
                  <a:pt x="80" y="603"/>
                  <a:pt x="75" y="579"/>
                  <a:pt x="69" y="548"/>
                </a:cubicBezTo>
                <a:cubicBezTo>
                  <a:pt x="63" y="517"/>
                  <a:pt x="55" y="483"/>
                  <a:pt x="44" y="456"/>
                </a:cubicBezTo>
                <a:cubicBezTo>
                  <a:pt x="33" y="423"/>
                  <a:pt x="42" y="407"/>
                  <a:pt x="4" y="383"/>
                </a:cubicBezTo>
                <a:cubicBezTo>
                  <a:pt x="0" y="377"/>
                  <a:pt x="1" y="371"/>
                  <a:pt x="1" y="363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2700000" scaled="1"/>
          </a:gradFill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18442" name="Rectangle 15"/>
          <p:cNvSpPr>
            <a:spLocks noChangeArrowheads="1"/>
          </p:cNvSpPr>
          <p:nvPr/>
        </p:nvSpPr>
        <p:spPr bwMode="auto">
          <a:xfrm>
            <a:off x="5099050" y="1893888"/>
            <a:ext cx="42863" cy="3190875"/>
          </a:xfrm>
          <a:prstGeom prst="rect">
            <a:avLst/>
          </a:prstGeom>
          <a:blipFill dpi="0" rotWithShape="1">
            <a:blip r:embed="rId3">
              <a:alphaModFix amt="6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14032" name="Text Box 16"/>
          <p:cNvSpPr txBox="1">
            <a:spLocks noChangeArrowheads="1"/>
          </p:cNvSpPr>
          <p:nvPr/>
        </p:nvSpPr>
        <p:spPr bwMode="auto">
          <a:xfrm>
            <a:off x="5948363" y="2671763"/>
            <a:ext cx="352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</a:t>
            </a:r>
            <a:r>
              <a:rPr lang="fr-FR" sz="2000" baseline="3000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18444" name="Text Box 17"/>
          <p:cNvSpPr txBox="1">
            <a:spLocks noChangeArrowheads="1"/>
          </p:cNvSpPr>
          <p:nvPr/>
        </p:nvSpPr>
        <p:spPr bwMode="auto">
          <a:xfrm>
            <a:off x="4071938" y="1893888"/>
            <a:ext cx="1012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Times New Roman" pitchFamily="18" charset="0"/>
              </a:rPr>
              <a:t>Solid target</a:t>
            </a:r>
          </a:p>
        </p:txBody>
      </p:sp>
      <p:sp>
        <p:nvSpPr>
          <p:cNvPr id="18445" name="Text Box 18"/>
          <p:cNvSpPr txBox="1">
            <a:spLocks noChangeArrowheads="1"/>
          </p:cNvSpPr>
          <p:nvPr/>
        </p:nvSpPr>
        <p:spPr bwMode="auto">
          <a:xfrm>
            <a:off x="5338763" y="1557338"/>
            <a:ext cx="1233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Times New Roman" pitchFamily="18" charset="0"/>
              </a:rPr>
              <a:t>Hydrogen-rich deposit</a:t>
            </a:r>
          </a:p>
        </p:txBody>
      </p:sp>
      <p:sp>
        <p:nvSpPr>
          <p:cNvPr id="18446" name="Line 19"/>
          <p:cNvSpPr>
            <a:spLocks noChangeShapeType="1"/>
          </p:cNvSpPr>
          <p:nvPr/>
        </p:nvSpPr>
        <p:spPr bwMode="auto">
          <a:xfrm flipH="1">
            <a:off x="5099050" y="1928813"/>
            <a:ext cx="473075" cy="293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8447" name="Text Box 20"/>
          <p:cNvSpPr txBox="1">
            <a:spLocks noChangeArrowheads="1"/>
          </p:cNvSpPr>
          <p:nvPr/>
        </p:nvSpPr>
        <p:spPr bwMode="auto">
          <a:xfrm>
            <a:off x="2903538" y="1731963"/>
            <a:ext cx="690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Times New Roman" pitchFamily="18" charset="0"/>
              </a:rPr>
              <a:t>plasma</a:t>
            </a:r>
          </a:p>
        </p:txBody>
      </p:sp>
      <p:sp>
        <p:nvSpPr>
          <p:cNvPr id="18448" name="Line 21"/>
          <p:cNvSpPr>
            <a:spLocks noChangeShapeType="1"/>
          </p:cNvSpPr>
          <p:nvPr/>
        </p:nvSpPr>
        <p:spPr bwMode="auto">
          <a:xfrm>
            <a:off x="3267075" y="2057400"/>
            <a:ext cx="582613" cy="81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5099050" y="3352800"/>
            <a:ext cx="549275" cy="660400"/>
            <a:chOff x="3212" y="2112"/>
            <a:chExt cx="346" cy="416"/>
          </a:xfrm>
        </p:grpSpPr>
        <p:sp>
          <p:nvSpPr>
            <p:cNvPr id="18509" name="Line 23"/>
            <p:cNvSpPr>
              <a:spLocks noChangeShapeType="1"/>
            </p:cNvSpPr>
            <p:nvPr/>
          </p:nvSpPr>
          <p:spPr bwMode="auto">
            <a:xfrm rot="600000" flipV="1">
              <a:off x="3218" y="2250"/>
              <a:ext cx="255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0" name="Line 24"/>
            <p:cNvSpPr>
              <a:spLocks noChangeShapeType="1"/>
            </p:cNvSpPr>
            <p:nvPr/>
          </p:nvSpPr>
          <p:spPr bwMode="auto">
            <a:xfrm rot="1200000" flipV="1">
              <a:off x="3212" y="2295"/>
              <a:ext cx="255" cy="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prstDash val="sysDot"/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1" name="Line 25"/>
            <p:cNvSpPr>
              <a:spLocks noChangeShapeType="1"/>
            </p:cNvSpPr>
            <p:nvPr/>
          </p:nvSpPr>
          <p:spPr bwMode="auto">
            <a:xfrm rot="-600000">
              <a:off x="3218" y="2160"/>
              <a:ext cx="255" cy="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sysDot"/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2" name="Line 26"/>
            <p:cNvSpPr>
              <a:spLocks noChangeShapeType="1"/>
            </p:cNvSpPr>
            <p:nvPr/>
          </p:nvSpPr>
          <p:spPr bwMode="auto">
            <a:xfrm rot="-1200000">
              <a:off x="3212" y="2112"/>
              <a:ext cx="255" cy="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prstDash val="sysDot"/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3" name="Text Box 27"/>
            <p:cNvSpPr txBox="1">
              <a:spLocks noChangeArrowheads="1"/>
            </p:cNvSpPr>
            <p:nvPr/>
          </p:nvSpPr>
          <p:spPr bwMode="auto">
            <a:xfrm>
              <a:off x="3370" y="2296"/>
              <a:ext cx="188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0000FF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18514" name="Line 28"/>
            <p:cNvSpPr>
              <a:spLocks noChangeShapeType="1"/>
            </p:cNvSpPr>
            <p:nvPr/>
          </p:nvSpPr>
          <p:spPr bwMode="auto">
            <a:xfrm>
              <a:off x="3212" y="2206"/>
              <a:ext cx="26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14045" name="Freeform 29"/>
          <p:cNvSpPr>
            <a:spLocks/>
          </p:cNvSpPr>
          <p:nvPr/>
        </p:nvSpPr>
        <p:spPr bwMode="auto">
          <a:xfrm>
            <a:off x="4067175" y="3297238"/>
            <a:ext cx="1009650" cy="382587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590" y="0"/>
              </a:cxn>
              <a:cxn ang="0">
                <a:pos x="590" y="226"/>
              </a:cxn>
              <a:cxn ang="0">
                <a:pos x="0" y="136"/>
              </a:cxn>
              <a:cxn ang="0">
                <a:pos x="0" y="90"/>
              </a:cxn>
            </a:cxnLst>
            <a:rect l="0" t="0" r="r" b="b"/>
            <a:pathLst>
              <a:path w="590" h="226">
                <a:moveTo>
                  <a:pt x="0" y="90"/>
                </a:moveTo>
                <a:lnTo>
                  <a:pt x="590" y="0"/>
                </a:lnTo>
                <a:lnTo>
                  <a:pt x="590" y="226"/>
                </a:lnTo>
                <a:lnTo>
                  <a:pt x="0" y="136"/>
                </a:lnTo>
                <a:lnTo>
                  <a:pt x="0" y="90"/>
                </a:lnTo>
                <a:close/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  <a:alpha val="0"/>
                </a:srgbClr>
              </a:gs>
              <a:gs pos="50000">
                <a:srgbClr val="00FF00">
                  <a:alpha val="50000"/>
                </a:srgbClr>
              </a:gs>
              <a:gs pos="100000">
                <a:srgbClr val="00FF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214046" name="Freeform 30"/>
          <p:cNvSpPr>
            <a:spLocks/>
          </p:cNvSpPr>
          <p:nvPr/>
        </p:nvSpPr>
        <p:spPr bwMode="auto">
          <a:xfrm>
            <a:off x="4067175" y="3260725"/>
            <a:ext cx="1009650" cy="458788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590" y="0"/>
              </a:cxn>
              <a:cxn ang="0">
                <a:pos x="590" y="226"/>
              </a:cxn>
              <a:cxn ang="0">
                <a:pos x="0" y="136"/>
              </a:cxn>
              <a:cxn ang="0">
                <a:pos x="0" y="90"/>
              </a:cxn>
            </a:cxnLst>
            <a:rect l="0" t="0" r="r" b="b"/>
            <a:pathLst>
              <a:path w="590" h="226">
                <a:moveTo>
                  <a:pt x="0" y="90"/>
                </a:moveTo>
                <a:lnTo>
                  <a:pt x="590" y="0"/>
                </a:lnTo>
                <a:lnTo>
                  <a:pt x="590" y="226"/>
                </a:lnTo>
                <a:lnTo>
                  <a:pt x="0" y="136"/>
                </a:lnTo>
                <a:lnTo>
                  <a:pt x="0" y="90"/>
                </a:lnTo>
                <a:close/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  <a:alpha val="0"/>
                </a:srgbClr>
              </a:gs>
              <a:gs pos="50000">
                <a:srgbClr val="00FF00">
                  <a:alpha val="45000"/>
                </a:srgbClr>
              </a:gs>
              <a:gs pos="100000">
                <a:srgbClr val="00FF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214047" name="Freeform 31"/>
          <p:cNvSpPr>
            <a:spLocks/>
          </p:cNvSpPr>
          <p:nvPr/>
        </p:nvSpPr>
        <p:spPr bwMode="auto">
          <a:xfrm>
            <a:off x="4067175" y="3214688"/>
            <a:ext cx="1009650" cy="550862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590" y="0"/>
              </a:cxn>
              <a:cxn ang="0">
                <a:pos x="590" y="226"/>
              </a:cxn>
              <a:cxn ang="0">
                <a:pos x="0" y="136"/>
              </a:cxn>
              <a:cxn ang="0">
                <a:pos x="0" y="90"/>
              </a:cxn>
            </a:cxnLst>
            <a:rect l="0" t="0" r="r" b="b"/>
            <a:pathLst>
              <a:path w="590" h="226">
                <a:moveTo>
                  <a:pt x="0" y="90"/>
                </a:moveTo>
                <a:lnTo>
                  <a:pt x="590" y="0"/>
                </a:lnTo>
                <a:lnTo>
                  <a:pt x="590" y="226"/>
                </a:lnTo>
                <a:lnTo>
                  <a:pt x="0" y="136"/>
                </a:lnTo>
                <a:lnTo>
                  <a:pt x="0" y="90"/>
                </a:lnTo>
                <a:close/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  <a:alpha val="0"/>
                </a:srgbClr>
              </a:gs>
              <a:gs pos="50000">
                <a:srgbClr val="00FF00">
                  <a:alpha val="39999"/>
                </a:srgbClr>
              </a:gs>
              <a:gs pos="100000">
                <a:srgbClr val="00FF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214048" name="Freeform 32"/>
          <p:cNvSpPr>
            <a:spLocks/>
          </p:cNvSpPr>
          <p:nvPr/>
        </p:nvSpPr>
        <p:spPr bwMode="auto">
          <a:xfrm>
            <a:off x="4067175" y="3159125"/>
            <a:ext cx="1009650" cy="658813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590" y="0"/>
              </a:cxn>
              <a:cxn ang="0">
                <a:pos x="590" y="226"/>
              </a:cxn>
              <a:cxn ang="0">
                <a:pos x="0" y="136"/>
              </a:cxn>
              <a:cxn ang="0">
                <a:pos x="0" y="90"/>
              </a:cxn>
            </a:cxnLst>
            <a:rect l="0" t="0" r="r" b="b"/>
            <a:pathLst>
              <a:path w="590" h="226">
                <a:moveTo>
                  <a:pt x="0" y="90"/>
                </a:moveTo>
                <a:lnTo>
                  <a:pt x="590" y="0"/>
                </a:lnTo>
                <a:lnTo>
                  <a:pt x="590" y="226"/>
                </a:lnTo>
                <a:lnTo>
                  <a:pt x="0" y="136"/>
                </a:lnTo>
                <a:lnTo>
                  <a:pt x="0" y="90"/>
                </a:lnTo>
                <a:close/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  <a:alpha val="0"/>
                </a:srgbClr>
              </a:gs>
              <a:gs pos="50000">
                <a:srgbClr val="00FF00">
                  <a:alpha val="35001"/>
                </a:srgbClr>
              </a:gs>
              <a:gs pos="100000">
                <a:srgbClr val="00FF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214049" name="Freeform 33"/>
          <p:cNvSpPr>
            <a:spLocks/>
          </p:cNvSpPr>
          <p:nvPr/>
        </p:nvSpPr>
        <p:spPr bwMode="auto">
          <a:xfrm>
            <a:off x="4067175" y="3094038"/>
            <a:ext cx="1009650" cy="792162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590" y="0"/>
              </a:cxn>
              <a:cxn ang="0">
                <a:pos x="590" y="226"/>
              </a:cxn>
              <a:cxn ang="0">
                <a:pos x="0" y="136"/>
              </a:cxn>
              <a:cxn ang="0">
                <a:pos x="0" y="90"/>
              </a:cxn>
            </a:cxnLst>
            <a:rect l="0" t="0" r="r" b="b"/>
            <a:pathLst>
              <a:path w="590" h="226">
                <a:moveTo>
                  <a:pt x="0" y="90"/>
                </a:moveTo>
                <a:lnTo>
                  <a:pt x="590" y="0"/>
                </a:lnTo>
                <a:lnTo>
                  <a:pt x="590" y="226"/>
                </a:lnTo>
                <a:lnTo>
                  <a:pt x="0" y="136"/>
                </a:lnTo>
                <a:lnTo>
                  <a:pt x="0" y="90"/>
                </a:lnTo>
                <a:close/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  <a:alpha val="0"/>
                </a:srgbClr>
              </a:gs>
              <a:gs pos="50000">
                <a:srgbClr val="00FF00">
                  <a:alpha val="30000"/>
                </a:srgbClr>
              </a:gs>
              <a:gs pos="100000">
                <a:srgbClr val="00FF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214050" name="Freeform 34"/>
          <p:cNvSpPr>
            <a:spLocks/>
          </p:cNvSpPr>
          <p:nvPr/>
        </p:nvSpPr>
        <p:spPr bwMode="auto">
          <a:xfrm>
            <a:off x="4067175" y="3014663"/>
            <a:ext cx="1009650" cy="954087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590" y="0"/>
              </a:cxn>
              <a:cxn ang="0">
                <a:pos x="590" y="226"/>
              </a:cxn>
              <a:cxn ang="0">
                <a:pos x="0" y="136"/>
              </a:cxn>
              <a:cxn ang="0">
                <a:pos x="0" y="90"/>
              </a:cxn>
            </a:cxnLst>
            <a:rect l="0" t="0" r="r" b="b"/>
            <a:pathLst>
              <a:path w="590" h="226">
                <a:moveTo>
                  <a:pt x="0" y="90"/>
                </a:moveTo>
                <a:lnTo>
                  <a:pt x="590" y="0"/>
                </a:lnTo>
                <a:lnTo>
                  <a:pt x="590" y="226"/>
                </a:lnTo>
                <a:lnTo>
                  <a:pt x="0" y="136"/>
                </a:lnTo>
                <a:lnTo>
                  <a:pt x="0" y="90"/>
                </a:lnTo>
                <a:close/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  <a:alpha val="0"/>
                </a:srgbClr>
              </a:gs>
              <a:gs pos="50000">
                <a:srgbClr val="00FF00">
                  <a:alpha val="25000"/>
                </a:srgbClr>
              </a:gs>
              <a:gs pos="100000">
                <a:srgbClr val="00FF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214051" name="Freeform 35"/>
          <p:cNvSpPr>
            <a:spLocks/>
          </p:cNvSpPr>
          <p:nvPr/>
        </p:nvSpPr>
        <p:spPr bwMode="auto">
          <a:xfrm>
            <a:off x="4067175" y="2919413"/>
            <a:ext cx="1009650" cy="1144587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590" y="0"/>
              </a:cxn>
              <a:cxn ang="0">
                <a:pos x="590" y="226"/>
              </a:cxn>
              <a:cxn ang="0">
                <a:pos x="0" y="136"/>
              </a:cxn>
              <a:cxn ang="0">
                <a:pos x="0" y="90"/>
              </a:cxn>
            </a:cxnLst>
            <a:rect l="0" t="0" r="r" b="b"/>
            <a:pathLst>
              <a:path w="590" h="226">
                <a:moveTo>
                  <a:pt x="0" y="90"/>
                </a:moveTo>
                <a:lnTo>
                  <a:pt x="590" y="0"/>
                </a:lnTo>
                <a:lnTo>
                  <a:pt x="590" y="226"/>
                </a:lnTo>
                <a:lnTo>
                  <a:pt x="0" y="136"/>
                </a:lnTo>
                <a:lnTo>
                  <a:pt x="0" y="90"/>
                </a:lnTo>
                <a:close/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  <a:alpha val="0"/>
                </a:srgbClr>
              </a:gs>
              <a:gs pos="50000">
                <a:srgbClr val="00FF00">
                  <a:alpha val="20000"/>
                </a:srgbClr>
              </a:gs>
              <a:gs pos="100000">
                <a:srgbClr val="00FF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214052" name="Freeform 36"/>
          <p:cNvSpPr>
            <a:spLocks/>
          </p:cNvSpPr>
          <p:nvPr/>
        </p:nvSpPr>
        <p:spPr bwMode="auto">
          <a:xfrm>
            <a:off x="4067175" y="2803525"/>
            <a:ext cx="1009650" cy="1373188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590" y="0"/>
              </a:cxn>
              <a:cxn ang="0">
                <a:pos x="590" y="226"/>
              </a:cxn>
              <a:cxn ang="0">
                <a:pos x="0" y="136"/>
              </a:cxn>
              <a:cxn ang="0">
                <a:pos x="0" y="90"/>
              </a:cxn>
            </a:cxnLst>
            <a:rect l="0" t="0" r="r" b="b"/>
            <a:pathLst>
              <a:path w="590" h="226">
                <a:moveTo>
                  <a:pt x="0" y="90"/>
                </a:moveTo>
                <a:lnTo>
                  <a:pt x="590" y="0"/>
                </a:lnTo>
                <a:lnTo>
                  <a:pt x="590" y="226"/>
                </a:lnTo>
                <a:lnTo>
                  <a:pt x="0" y="136"/>
                </a:lnTo>
                <a:lnTo>
                  <a:pt x="0" y="90"/>
                </a:lnTo>
                <a:close/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  <a:alpha val="0"/>
                </a:srgbClr>
              </a:gs>
              <a:gs pos="50000">
                <a:srgbClr val="00FF00">
                  <a:alpha val="14999"/>
                </a:srgbClr>
              </a:gs>
              <a:gs pos="100000">
                <a:srgbClr val="00FF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214053" name="Freeform 37"/>
          <p:cNvSpPr>
            <a:spLocks/>
          </p:cNvSpPr>
          <p:nvPr/>
        </p:nvSpPr>
        <p:spPr bwMode="auto">
          <a:xfrm>
            <a:off x="4067175" y="2665413"/>
            <a:ext cx="1009650" cy="1649412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590" y="0"/>
              </a:cxn>
              <a:cxn ang="0">
                <a:pos x="590" y="226"/>
              </a:cxn>
              <a:cxn ang="0">
                <a:pos x="0" y="136"/>
              </a:cxn>
              <a:cxn ang="0">
                <a:pos x="0" y="90"/>
              </a:cxn>
            </a:cxnLst>
            <a:rect l="0" t="0" r="r" b="b"/>
            <a:pathLst>
              <a:path w="590" h="226">
                <a:moveTo>
                  <a:pt x="0" y="90"/>
                </a:moveTo>
                <a:lnTo>
                  <a:pt x="590" y="0"/>
                </a:lnTo>
                <a:lnTo>
                  <a:pt x="590" y="226"/>
                </a:lnTo>
                <a:lnTo>
                  <a:pt x="0" y="136"/>
                </a:lnTo>
                <a:lnTo>
                  <a:pt x="0" y="90"/>
                </a:lnTo>
                <a:close/>
              </a:path>
            </a:pathLst>
          </a:custGeom>
          <a:gradFill rotWithShape="1">
            <a:gsLst>
              <a:gs pos="0">
                <a:srgbClr val="00FF00">
                  <a:gamma/>
                  <a:tint val="0"/>
                  <a:invGamma/>
                  <a:alpha val="0"/>
                </a:srgbClr>
              </a:gs>
              <a:gs pos="50000">
                <a:srgbClr val="00FF00">
                  <a:alpha val="10001"/>
                </a:srgbClr>
              </a:gs>
              <a:gs pos="100000">
                <a:srgbClr val="00FF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/>
          </a:p>
        </p:txBody>
      </p:sp>
      <p:sp>
        <p:nvSpPr>
          <p:cNvPr id="18477" name="Text Box 38"/>
          <p:cNvSpPr txBox="1">
            <a:spLocks noChangeArrowheads="1"/>
          </p:cNvSpPr>
          <p:nvPr/>
        </p:nvSpPr>
        <p:spPr bwMode="auto">
          <a:xfrm>
            <a:off x="2259013" y="549275"/>
            <a:ext cx="462597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/>
              <a:t>Proton and/or ion acceleration</a:t>
            </a:r>
          </a:p>
        </p:txBody>
      </p:sp>
      <p:sp>
        <p:nvSpPr>
          <p:cNvPr id="18478" name="Text Box 39"/>
          <p:cNvSpPr txBox="1">
            <a:spLocks noChangeArrowheads="1"/>
          </p:cNvSpPr>
          <p:nvPr/>
        </p:nvSpPr>
        <p:spPr bwMode="auto">
          <a:xfrm>
            <a:off x="538163" y="5643578"/>
            <a:ext cx="7430239" cy="3942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dirty="0"/>
              <a:t>Protons </a:t>
            </a:r>
            <a:r>
              <a:rPr lang="fr-FR" dirty="0" err="1"/>
              <a:t>acceleration</a:t>
            </a:r>
            <a:r>
              <a:rPr lang="fr-FR" dirty="0"/>
              <a:t> by the </a:t>
            </a:r>
            <a:r>
              <a:rPr lang="fr-FR" dirty="0" err="1"/>
              <a:t>electric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created</a:t>
            </a:r>
            <a:r>
              <a:rPr lang="fr-FR" dirty="0"/>
              <a:t> by the </a:t>
            </a:r>
            <a:r>
              <a:rPr lang="fr-FR" dirty="0" err="1"/>
              <a:t>electron</a:t>
            </a:r>
            <a:r>
              <a:rPr lang="fr-FR" dirty="0"/>
              <a:t> </a:t>
            </a:r>
            <a:r>
              <a:rPr lang="fr-FR" dirty="0" err="1" smtClean="0"/>
              <a:t>sheath</a:t>
            </a:r>
            <a:endParaRPr lang="fr-FR" dirty="0"/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4624388" y="2386013"/>
            <a:ext cx="1100137" cy="2087562"/>
            <a:chOff x="680" y="1752"/>
            <a:chExt cx="693" cy="1315"/>
          </a:xfrm>
        </p:grpSpPr>
        <p:grpSp>
          <p:nvGrpSpPr>
            <p:cNvPr id="18497" name="Group 41"/>
            <p:cNvGrpSpPr>
              <a:grpSpLocks/>
            </p:cNvGrpSpPr>
            <p:nvPr/>
          </p:nvGrpSpPr>
          <p:grpSpPr bwMode="auto">
            <a:xfrm>
              <a:off x="680" y="1752"/>
              <a:ext cx="693" cy="404"/>
              <a:chOff x="703" y="1752"/>
              <a:chExt cx="693" cy="404"/>
            </a:xfrm>
          </p:grpSpPr>
          <p:sp>
            <p:nvSpPr>
              <p:cNvPr id="18507" name="Text Box 42"/>
              <p:cNvSpPr txBox="1">
                <a:spLocks noChangeArrowheads="1"/>
              </p:cNvSpPr>
              <p:nvPr/>
            </p:nvSpPr>
            <p:spPr bwMode="auto">
              <a:xfrm>
                <a:off x="703" y="1752"/>
                <a:ext cx="284" cy="4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3600">
                    <a:solidFill>
                      <a:srgbClr val="0000FF"/>
                    </a:solidFill>
                  </a:rPr>
                  <a:t>+</a:t>
                </a:r>
              </a:p>
            </p:txBody>
          </p:sp>
          <p:sp>
            <p:nvSpPr>
              <p:cNvPr id="18508" name="Text Box 43"/>
              <p:cNvSpPr txBox="1">
                <a:spLocks noChangeArrowheads="1"/>
              </p:cNvSpPr>
              <p:nvPr/>
            </p:nvSpPr>
            <p:spPr bwMode="auto">
              <a:xfrm>
                <a:off x="1184" y="1752"/>
                <a:ext cx="212" cy="4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3600">
                    <a:solidFill>
                      <a:srgbClr val="0000FF"/>
                    </a:solidFill>
                  </a:rPr>
                  <a:t>-</a:t>
                </a:r>
              </a:p>
            </p:txBody>
          </p:sp>
        </p:grpSp>
        <p:grpSp>
          <p:nvGrpSpPr>
            <p:cNvPr id="18498" name="Group 44"/>
            <p:cNvGrpSpPr>
              <a:grpSpLocks/>
            </p:cNvGrpSpPr>
            <p:nvPr/>
          </p:nvGrpSpPr>
          <p:grpSpPr bwMode="auto">
            <a:xfrm>
              <a:off x="680" y="2056"/>
              <a:ext cx="693" cy="404"/>
              <a:chOff x="703" y="1752"/>
              <a:chExt cx="693" cy="404"/>
            </a:xfrm>
          </p:grpSpPr>
          <p:sp>
            <p:nvSpPr>
              <p:cNvPr id="18505" name="Text Box 45"/>
              <p:cNvSpPr txBox="1">
                <a:spLocks noChangeArrowheads="1"/>
              </p:cNvSpPr>
              <p:nvPr/>
            </p:nvSpPr>
            <p:spPr bwMode="auto">
              <a:xfrm>
                <a:off x="703" y="1752"/>
                <a:ext cx="284" cy="4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3600">
                    <a:solidFill>
                      <a:srgbClr val="0000FF"/>
                    </a:solidFill>
                  </a:rPr>
                  <a:t>+</a:t>
                </a:r>
              </a:p>
            </p:txBody>
          </p:sp>
          <p:sp>
            <p:nvSpPr>
              <p:cNvPr id="18506" name="Text Box 46"/>
              <p:cNvSpPr txBox="1">
                <a:spLocks noChangeArrowheads="1"/>
              </p:cNvSpPr>
              <p:nvPr/>
            </p:nvSpPr>
            <p:spPr bwMode="auto">
              <a:xfrm>
                <a:off x="1184" y="1752"/>
                <a:ext cx="212" cy="4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3600">
                    <a:solidFill>
                      <a:srgbClr val="0000FF"/>
                    </a:solidFill>
                  </a:rPr>
                  <a:t>-</a:t>
                </a:r>
              </a:p>
            </p:txBody>
          </p:sp>
        </p:grpSp>
        <p:grpSp>
          <p:nvGrpSpPr>
            <p:cNvPr id="18499" name="Group 47"/>
            <p:cNvGrpSpPr>
              <a:grpSpLocks/>
            </p:cNvGrpSpPr>
            <p:nvPr/>
          </p:nvGrpSpPr>
          <p:grpSpPr bwMode="auto">
            <a:xfrm>
              <a:off x="680" y="2360"/>
              <a:ext cx="693" cy="404"/>
              <a:chOff x="703" y="1752"/>
              <a:chExt cx="693" cy="404"/>
            </a:xfrm>
          </p:grpSpPr>
          <p:sp>
            <p:nvSpPr>
              <p:cNvPr id="18503" name="Text Box 48"/>
              <p:cNvSpPr txBox="1">
                <a:spLocks noChangeArrowheads="1"/>
              </p:cNvSpPr>
              <p:nvPr/>
            </p:nvSpPr>
            <p:spPr bwMode="auto">
              <a:xfrm>
                <a:off x="703" y="1752"/>
                <a:ext cx="284" cy="4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3600">
                    <a:solidFill>
                      <a:srgbClr val="0000FF"/>
                    </a:solidFill>
                  </a:rPr>
                  <a:t>+</a:t>
                </a:r>
              </a:p>
            </p:txBody>
          </p:sp>
          <p:sp>
            <p:nvSpPr>
              <p:cNvPr id="18504" name="Text Box 49"/>
              <p:cNvSpPr txBox="1">
                <a:spLocks noChangeArrowheads="1"/>
              </p:cNvSpPr>
              <p:nvPr/>
            </p:nvSpPr>
            <p:spPr bwMode="auto">
              <a:xfrm>
                <a:off x="1184" y="1752"/>
                <a:ext cx="212" cy="4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3600">
                    <a:solidFill>
                      <a:srgbClr val="0000FF"/>
                    </a:solidFill>
                  </a:rPr>
                  <a:t>-</a:t>
                </a:r>
              </a:p>
            </p:txBody>
          </p:sp>
        </p:grpSp>
        <p:grpSp>
          <p:nvGrpSpPr>
            <p:cNvPr id="18500" name="Group 50"/>
            <p:cNvGrpSpPr>
              <a:grpSpLocks/>
            </p:cNvGrpSpPr>
            <p:nvPr/>
          </p:nvGrpSpPr>
          <p:grpSpPr bwMode="auto">
            <a:xfrm>
              <a:off x="680" y="2663"/>
              <a:ext cx="693" cy="404"/>
              <a:chOff x="703" y="1752"/>
              <a:chExt cx="693" cy="404"/>
            </a:xfrm>
          </p:grpSpPr>
          <p:sp>
            <p:nvSpPr>
              <p:cNvPr id="18501" name="Text Box 51"/>
              <p:cNvSpPr txBox="1">
                <a:spLocks noChangeArrowheads="1"/>
              </p:cNvSpPr>
              <p:nvPr/>
            </p:nvSpPr>
            <p:spPr bwMode="auto">
              <a:xfrm>
                <a:off x="703" y="1752"/>
                <a:ext cx="284" cy="4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3600">
                    <a:solidFill>
                      <a:srgbClr val="0000FF"/>
                    </a:solidFill>
                  </a:rPr>
                  <a:t>+</a:t>
                </a:r>
              </a:p>
            </p:txBody>
          </p:sp>
          <p:sp>
            <p:nvSpPr>
              <p:cNvPr id="18502" name="Text Box 52"/>
              <p:cNvSpPr txBox="1">
                <a:spLocks noChangeArrowheads="1"/>
              </p:cNvSpPr>
              <p:nvPr/>
            </p:nvSpPr>
            <p:spPr bwMode="auto">
              <a:xfrm>
                <a:off x="1184" y="1752"/>
                <a:ext cx="212" cy="4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3600">
                    <a:solidFill>
                      <a:srgbClr val="0000FF"/>
                    </a:solidFill>
                  </a:rPr>
                  <a:t>-</a:t>
                </a:r>
              </a:p>
            </p:txBody>
          </p:sp>
        </p:grpSp>
      </p:grpSp>
      <p:grpSp>
        <p:nvGrpSpPr>
          <p:cNvPr id="18480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18481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18489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8490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18491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18492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18493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18494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18495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18496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18482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8483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Particle acceleration</a:t>
              </a:r>
            </a:p>
          </p:txBody>
        </p:sp>
        <p:sp>
          <p:nvSpPr>
            <p:cNvPr id="18484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18485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18486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18487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18488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  <p:sp>
        <p:nvSpPr>
          <p:cNvPr id="63" name="Text Box 39"/>
          <p:cNvSpPr txBox="1">
            <a:spLocks noChangeArrowheads="1"/>
          </p:cNvSpPr>
          <p:nvPr/>
        </p:nvSpPr>
        <p:spPr bwMode="auto">
          <a:xfrm>
            <a:off x="1782093" y="6072206"/>
            <a:ext cx="4942379" cy="3942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/>
              <a:t>and </a:t>
            </a:r>
            <a:r>
              <a:rPr lang="fr-FR" dirty="0" err="1"/>
              <a:t>decreasing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8" grpId="0"/>
      <p:bldP spid="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C6CB54-C9D9-46BB-AC18-AB8CF8422319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539750" y="1052513"/>
            <a:ext cx="7848600" cy="2363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8775" indent="-179388" algn="ctr">
              <a:lnSpc>
                <a:spcPct val="120000"/>
              </a:lnSpc>
            </a:pPr>
            <a:r>
              <a:rPr lang="fr-FR" sz="2400"/>
              <a:t>Specific features of these beams :</a:t>
            </a:r>
          </a:p>
          <a:p>
            <a:pPr marL="358775" indent="-179388" algn="ctr">
              <a:lnSpc>
                <a:spcPct val="120000"/>
              </a:lnSpc>
            </a:pPr>
            <a:endParaRPr lang="fr-FR" sz="2000"/>
          </a:p>
          <a:p>
            <a:pPr marL="358775" indent="-179388">
              <a:lnSpc>
                <a:spcPct val="120000"/>
              </a:lnSpc>
              <a:buFontTx/>
              <a:buChar char="•"/>
            </a:pPr>
            <a:r>
              <a:rPr lang="fr-FR" sz="1600" u="sng"/>
              <a:t>Short duration</a:t>
            </a:r>
            <a:r>
              <a:rPr lang="fr-FR" sz="1600"/>
              <a:t> </a:t>
            </a:r>
            <a:r>
              <a:rPr lang="fr-FR" sz="1200">
                <a:solidFill>
                  <a:schemeClr val="bg2"/>
                </a:solidFill>
              </a:rPr>
              <a:t>(bunch duration </a:t>
            </a:r>
            <a:r>
              <a:rPr lang="en-US" sz="1200">
                <a:solidFill>
                  <a:schemeClr val="bg2"/>
                </a:solidFill>
                <a:cs typeface="Times New Roman" pitchFamily="18" charset="0"/>
              </a:rPr>
              <a:t>~ pulse duration</a:t>
            </a:r>
            <a:r>
              <a:rPr lang="fr-FR" sz="1200">
                <a:solidFill>
                  <a:schemeClr val="bg2"/>
                </a:solidFill>
              </a:rPr>
              <a:t> </a:t>
            </a:r>
            <a:r>
              <a:rPr lang="en-US" sz="1200">
                <a:solidFill>
                  <a:schemeClr val="bg2"/>
                </a:solidFill>
              </a:rPr>
              <a:t>~ ps</a:t>
            </a:r>
            <a:r>
              <a:rPr lang="en-US" sz="1200">
                <a:solidFill>
                  <a:schemeClr val="bg2"/>
                </a:solidFill>
                <a:cs typeface="Times New Roman" pitchFamily="18" charset="0"/>
              </a:rPr>
              <a:t> )</a:t>
            </a:r>
            <a:r>
              <a:rPr lang="en-US" sz="1600" u="sng">
                <a:solidFill>
                  <a:schemeClr val="bg2"/>
                </a:solidFill>
                <a:cs typeface="Times New Roman" pitchFamily="18" charset="0"/>
              </a:rPr>
              <a:t> </a:t>
            </a:r>
            <a:endParaRPr lang="fr-FR" sz="1600" baseline="30000">
              <a:solidFill>
                <a:schemeClr val="bg2"/>
              </a:solidFill>
            </a:endParaRPr>
          </a:p>
          <a:p>
            <a:pPr marL="358775" indent="-179388">
              <a:lnSpc>
                <a:spcPct val="120000"/>
              </a:lnSpc>
              <a:buFontTx/>
              <a:buChar char="•"/>
            </a:pPr>
            <a:r>
              <a:rPr lang="fr-FR" sz="1600"/>
              <a:t>Source size : a few µm</a:t>
            </a:r>
            <a:r>
              <a:rPr lang="fr-FR" sz="1600" baseline="30000"/>
              <a:t>2 </a:t>
            </a:r>
          </a:p>
          <a:p>
            <a:pPr marL="358775" indent="-179388">
              <a:lnSpc>
                <a:spcPct val="120000"/>
              </a:lnSpc>
              <a:buFontTx/>
              <a:buChar char="•"/>
            </a:pPr>
            <a:r>
              <a:rPr lang="fr-FR" sz="1600"/>
              <a:t>Large number of particles / pulse </a:t>
            </a:r>
            <a:r>
              <a:rPr lang="fr-FR" sz="1200">
                <a:solidFill>
                  <a:schemeClr val="bg2"/>
                </a:solidFill>
              </a:rPr>
              <a:t>(</a:t>
            </a:r>
            <a:r>
              <a:rPr lang="en-US" sz="1200">
                <a:solidFill>
                  <a:schemeClr val="bg2"/>
                </a:solidFill>
              </a:rPr>
              <a:t>~</a:t>
            </a:r>
            <a:r>
              <a:rPr lang="fr-FR" sz="1200">
                <a:solidFill>
                  <a:schemeClr val="bg2"/>
                </a:solidFill>
              </a:rPr>
              <a:t> 10</a:t>
            </a:r>
            <a:r>
              <a:rPr lang="fr-FR" sz="1200" baseline="30000">
                <a:solidFill>
                  <a:schemeClr val="bg2"/>
                </a:solidFill>
              </a:rPr>
              <a:t>9</a:t>
            </a:r>
            <a:r>
              <a:rPr lang="fr-FR" sz="1200">
                <a:solidFill>
                  <a:schemeClr val="bg2"/>
                </a:solidFill>
              </a:rPr>
              <a:t> electrons above 10 MeV at LOA in 2004)</a:t>
            </a:r>
          </a:p>
          <a:p>
            <a:pPr marL="358775" indent="-179388">
              <a:lnSpc>
                <a:spcPct val="120000"/>
              </a:lnSpc>
              <a:buFontTx/>
              <a:buChar char="•"/>
            </a:pPr>
            <a:r>
              <a:rPr lang="fr-FR" sz="1600"/>
              <a:t>High current density </a:t>
            </a:r>
            <a:r>
              <a:rPr lang="fr-FR" sz="1200">
                <a:solidFill>
                  <a:schemeClr val="bg2"/>
                </a:solidFill>
              </a:rPr>
              <a:t>(</a:t>
            </a:r>
            <a:r>
              <a:rPr lang="en-US" sz="1200">
                <a:solidFill>
                  <a:schemeClr val="bg2"/>
                </a:solidFill>
              </a:rPr>
              <a:t>~</a:t>
            </a:r>
            <a:r>
              <a:rPr lang="fr-FR" sz="1200">
                <a:solidFill>
                  <a:schemeClr val="bg2"/>
                </a:solidFill>
              </a:rPr>
              <a:t> 10</a:t>
            </a:r>
            <a:r>
              <a:rPr lang="fr-FR" sz="1200" baseline="30000">
                <a:solidFill>
                  <a:schemeClr val="bg2"/>
                </a:solidFill>
              </a:rPr>
              <a:t>13</a:t>
            </a:r>
            <a:r>
              <a:rPr lang="fr-FR" sz="1200">
                <a:solidFill>
                  <a:schemeClr val="bg2"/>
                </a:solidFill>
              </a:rPr>
              <a:t> A.cm</a:t>
            </a:r>
            <a:r>
              <a:rPr lang="fr-FR" sz="1200" baseline="30000">
                <a:solidFill>
                  <a:schemeClr val="bg2"/>
                </a:solidFill>
              </a:rPr>
              <a:t>-2</a:t>
            </a:r>
            <a:r>
              <a:rPr lang="fr-FR" sz="1200">
                <a:solidFill>
                  <a:schemeClr val="bg2"/>
                </a:solidFill>
              </a:rPr>
              <a:t>)</a:t>
            </a:r>
          </a:p>
          <a:p>
            <a:pPr marL="358775" indent="-179388">
              <a:lnSpc>
                <a:spcPct val="120000"/>
              </a:lnSpc>
              <a:buFontTx/>
              <a:buChar char="•"/>
            </a:pPr>
            <a:r>
              <a:rPr lang="fr-FR" sz="1600"/>
              <a:t>Possibility to synchronise several beams (laser and particles)</a:t>
            </a:r>
          </a:p>
        </p:txBody>
      </p:sp>
      <p:sp>
        <p:nvSpPr>
          <p:cNvPr id="19460" name="Text Box 11"/>
          <p:cNvSpPr txBox="1">
            <a:spLocks noChangeArrowheads="1"/>
          </p:cNvSpPr>
          <p:nvPr/>
        </p:nvSpPr>
        <p:spPr bwMode="auto">
          <a:xfrm>
            <a:off x="647700" y="3933825"/>
            <a:ext cx="7848600" cy="2547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8775" indent="-179388" algn="ctr">
              <a:lnSpc>
                <a:spcPct val="120000"/>
              </a:lnSpc>
            </a:pPr>
            <a:r>
              <a:rPr lang="fr-FR" sz="2400" dirty="0" err="1"/>
              <a:t>Experimental</a:t>
            </a:r>
            <a:r>
              <a:rPr lang="fr-FR" sz="2400" dirty="0"/>
              <a:t> </a:t>
            </a:r>
            <a:r>
              <a:rPr lang="fr-FR" sz="2400" dirty="0" err="1"/>
              <a:t>difficulties</a:t>
            </a:r>
            <a:r>
              <a:rPr lang="fr-FR" sz="2400" dirty="0"/>
              <a:t>:</a:t>
            </a:r>
          </a:p>
          <a:p>
            <a:pPr marL="358775" indent="-179388" algn="ctr">
              <a:lnSpc>
                <a:spcPct val="120000"/>
              </a:lnSpc>
            </a:pPr>
            <a:endParaRPr lang="fr-FR" dirty="0"/>
          </a:p>
          <a:p>
            <a:pPr marL="358775" indent="-179388">
              <a:lnSpc>
                <a:spcPct val="120000"/>
              </a:lnSpc>
              <a:buFontTx/>
              <a:buChar char="•"/>
            </a:pPr>
            <a:r>
              <a:rPr lang="fr-FR" sz="1600" dirty="0"/>
              <a:t>Large </a:t>
            </a:r>
            <a:r>
              <a:rPr lang="fr-FR" sz="1600" dirty="0" err="1"/>
              <a:t>number</a:t>
            </a:r>
            <a:r>
              <a:rPr lang="fr-FR" sz="1600" dirty="0"/>
              <a:t> of particules in a short time </a:t>
            </a:r>
            <a:r>
              <a:rPr lang="fr-FR" sz="1200" dirty="0">
                <a:solidFill>
                  <a:schemeClr val="bg2"/>
                </a:solidFill>
              </a:rPr>
              <a:t>(+ </a:t>
            </a:r>
            <a:r>
              <a:rPr lang="fr-FR" sz="1200" dirty="0" err="1">
                <a:solidFill>
                  <a:schemeClr val="bg2"/>
                </a:solidFill>
              </a:rPr>
              <a:t>continuous</a:t>
            </a:r>
            <a:r>
              <a:rPr lang="fr-FR" sz="1200" dirty="0">
                <a:solidFill>
                  <a:schemeClr val="bg2"/>
                </a:solidFill>
              </a:rPr>
              <a:t> </a:t>
            </a:r>
            <a:r>
              <a:rPr lang="fr-FR" sz="1200" dirty="0" err="1">
                <a:solidFill>
                  <a:schemeClr val="bg2"/>
                </a:solidFill>
              </a:rPr>
              <a:t>energy</a:t>
            </a:r>
            <a:r>
              <a:rPr lang="fr-FR" sz="1200" dirty="0">
                <a:solidFill>
                  <a:schemeClr val="bg2"/>
                </a:solidFill>
              </a:rPr>
              <a:t> distribution)</a:t>
            </a:r>
          </a:p>
          <a:p>
            <a:pPr marL="358775" indent="-179388">
              <a:lnSpc>
                <a:spcPct val="120000"/>
              </a:lnSpc>
              <a:buFontTx/>
              <a:buChar char="•"/>
            </a:pPr>
            <a:r>
              <a:rPr lang="fr-FR" sz="1600" dirty="0" err="1"/>
              <a:t>Shot</a:t>
            </a:r>
            <a:r>
              <a:rPr lang="fr-FR" sz="1600" dirty="0"/>
              <a:t> to </a:t>
            </a:r>
            <a:r>
              <a:rPr lang="fr-FR" sz="1600" dirty="0" err="1"/>
              <a:t>shot</a:t>
            </a:r>
            <a:r>
              <a:rPr lang="fr-FR" sz="1600" dirty="0"/>
              <a:t> </a:t>
            </a:r>
            <a:r>
              <a:rPr lang="fr-FR" sz="1600" dirty="0" err="1"/>
              <a:t>reproducibility</a:t>
            </a:r>
            <a:r>
              <a:rPr lang="fr-FR" sz="1600" dirty="0"/>
              <a:t> </a:t>
            </a:r>
            <a:r>
              <a:rPr lang="fr-FR" sz="1200" dirty="0">
                <a:solidFill>
                  <a:schemeClr val="bg2"/>
                </a:solidFill>
              </a:rPr>
              <a:t>(</a:t>
            </a:r>
            <a:r>
              <a:rPr lang="fr-FR" sz="1200" dirty="0" err="1">
                <a:solidFill>
                  <a:schemeClr val="bg2"/>
                </a:solidFill>
              </a:rPr>
              <a:t>duration</a:t>
            </a:r>
            <a:r>
              <a:rPr lang="fr-FR" sz="1200" dirty="0">
                <a:solidFill>
                  <a:schemeClr val="bg2"/>
                </a:solidFill>
              </a:rPr>
              <a:t>, </a:t>
            </a:r>
            <a:r>
              <a:rPr lang="fr-FR" sz="1200" dirty="0" err="1">
                <a:solidFill>
                  <a:schemeClr val="bg2"/>
                </a:solidFill>
              </a:rPr>
              <a:t>contrast</a:t>
            </a:r>
            <a:r>
              <a:rPr lang="fr-FR" sz="1200" dirty="0">
                <a:solidFill>
                  <a:schemeClr val="bg2"/>
                </a:solidFill>
              </a:rPr>
              <a:t>, </a:t>
            </a:r>
            <a:r>
              <a:rPr lang="fr-FR" sz="1200" dirty="0" err="1">
                <a:solidFill>
                  <a:schemeClr val="bg2"/>
                </a:solidFill>
              </a:rPr>
              <a:t>energy</a:t>
            </a:r>
            <a:r>
              <a:rPr lang="fr-FR" sz="1200" dirty="0">
                <a:solidFill>
                  <a:schemeClr val="bg2"/>
                </a:solidFill>
              </a:rPr>
              <a:t>, focal spot, </a:t>
            </a:r>
            <a:r>
              <a:rPr lang="fr-FR" sz="1200" dirty="0" err="1">
                <a:solidFill>
                  <a:schemeClr val="bg2"/>
                </a:solidFill>
              </a:rPr>
              <a:t>target</a:t>
            </a:r>
            <a:r>
              <a:rPr lang="fr-FR" sz="1200" dirty="0">
                <a:solidFill>
                  <a:schemeClr val="bg2"/>
                </a:solidFill>
              </a:rPr>
              <a:t> surface and position…)</a:t>
            </a:r>
          </a:p>
          <a:p>
            <a:pPr marL="358775" indent="-179388">
              <a:lnSpc>
                <a:spcPct val="120000"/>
              </a:lnSpc>
              <a:buFontTx/>
              <a:buChar char="•"/>
            </a:pPr>
            <a:r>
              <a:rPr lang="fr-FR" sz="1600" dirty="0"/>
              <a:t>High flux of photons </a:t>
            </a:r>
            <a:r>
              <a:rPr lang="fr-FR" sz="1600" dirty="0">
                <a:sym typeface="Symbol" pitchFamily="18" charset="2"/>
              </a:rPr>
              <a:t></a:t>
            </a:r>
            <a:r>
              <a:rPr lang="fr-FR" sz="1600" dirty="0"/>
              <a:t> no prompt </a:t>
            </a:r>
            <a:r>
              <a:rPr lang="fr-FR" sz="1600" dirty="0" err="1"/>
              <a:t>measurement</a:t>
            </a:r>
            <a:r>
              <a:rPr lang="fr-FR" sz="1600" dirty="0"/>
              <a:t> in the </a:t>
            </a:r>
            <a:r>
              <a:rPr lang="fr-FR" sz="1600" dirty="0" err="1"/>
              <a:t>target</a:t>
            </a:r>
            <a:r>
              <a:rPr lang="fr-FR" sz="1600" dirty="0"/>
              <a:t> </a:t>
            </a:r>
            <a:r>
              <a:rPr lang="fr-FR" sz="1600" dirty="0" err="1"/>
              <a:t>chamber</a:t>
            </a:r>
            <a:r>
              <a:rPr lang="fr-FR" sz="1600" dirty="0"/>
              <a:t>.</a:t>
            </a:r>
          </a:p>
        </p:txBody>
      </p:sp>
      <p:grpSp>
        <p:nvGrpSpPr>
          <p:cNvPr id="19461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19462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19470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9471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19472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19473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19474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19475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19476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19477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19463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9464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Particle acceleration</a:t>
              </a:r>
            </a:p>
          </p:txBody>
        </p:sp>
        <p:sp>
          <p:nvSpPr>
            <p:cNvPr id="19465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19466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19467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19468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19469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C63966-1D81-4031-8268-050A697BB2C3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11188" y="1773238"/>
            <a:ext cx="7993062" cy="2733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1463" indent="-271463">
              <a:lnSpc>
                <a:spcPct val="120000"/>
              </a:lnSpc>
              <a:buFontTx/>
              <a:buChar char="•"/>
            </a:pPr>
            <a:r>
              <a:rPr lang="fr-FR"/>
              <a:t>Nuclear reaction rates in plasmas as a function of their density.</a:t>
            </a:r>
          </a:p>
          <a:p>
            <a:pPr marL="271463" indent="-271463">
              <a:lnSpc>
                <a:spcPct val="120000"/>
              </a:lnSpc>
              <a:buFontTx/>
              <a:buChar char="•"/>
            </a:pPr>
            <a:endParaRPr lang="fr-FR"/>
          </a:p>
          <a:p>
            <a:pPr marL="271463" indent="-271463">
              <a:lnSpc>
                <a:spcPct val="120000"/>
              </a:lnSpc>
              <a:buFontTx/>
              <a:buChar char="•"/>
            </a:pPr>
            <a:r>
              <a:rPr lang="fr-FR"/>
              <a:t>Effect of the atom ionization on nuclear states </a:t>
            </a:r>
            <a:r>
              <a:rPr lang="fr-FR" sz="1400">
                <a:solidFill>
                  <a:schemeClr val="bg2"/>
                </a:solidFill>
              </a:rPr>
              <a:t>(cf </a:t>
            </a:r>
            <a:r>
              <a:rPr lang="fr-FR" sz="1400" baseline="30000">
                <a:solidFill>
                  <a:schemeClr val="bg2"/>
                </a:solidFill>
              </a:rPr>
              <a:t>125</a:t>
            </a:r>
            <a:r>
              <a:rPr lang="fr-FR" sz="1400">
                <a:solidFill>
                  <a:schemeClr val="bg2"/>
                </a:solidFill>
              </a:rPr>
              <a:t>Te)</a:t>
            </a:r>
            <a:r>
              <a:rPr lang="fr-FR"/>
              <a:t>.</a:t>
            </a:r>
          </a:p>
          <a:p>
            <a:pPr marL="271463" indent="-271463">
              <a:lnSpc>
                <a:spcPct val="120000"/>
              </a:lnSpc>
            </a:pPr>
            <a:endParaRPr lang="fr-FR"/>
          </a:p>
          <a:p>
            <a:pPr marL="271463" indent="-271463">
              <a:lnSpc>
                <a:spcPct val="120000"/>
              </a:lnSpc>
              <a:buFontTx/>
              <a:buChar char="•"/>
            </a:pPr>
            <a:r>
              <a:rPr lang="fr-FR"/>
              <a:t>Effect of a strong electromagnetic field on the coupling between the nucleus  and the electronic shells </a:t>
            </a:r>
            <a:r>
              <a:rPr lang="fr-FR" sz="1400">
                <a:solidFill>
                  <a:schemeClr val="bg2"/>
                </a:solidFill>
              </a:rPr>
              <a:t>(ex : modification of the internal conversion)</a:t>
            </a:r>
            <a:r>
              <a:rPr lang="fr-FR"/>
              <a:t>.</a:t>
            </a:r>
          </a:p>
          <a:p>
            <a:pPr marL="271463" indent="-271463">
              <a:lnSpc>
                <a:spcPct val="120000"/>
              </a:lnSpc>
            </a:pPr>
            <a:endParaRPr lang="fr-FR"/>
          </a:p>
          <a:p>
            <a:pPr marL="271463" indent="-271463">
              <a:lnSpc>
                <a:spcPct val="120000"/>
              </a:lnSpc>
              <a:buFontTx/>
              <a:buChar char="•"/>
            </a:pPr>
            <a:r>
              <a:rPr lang="fr-FR"/>
              <a:t>…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468313" y="549275"/>
            <a:ext cx="82089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Examples of nuclear physics themes that can make use of laser-plasma interaction :</a:t>
            </a:r>
          </a:p>
        </p:txBody>
      </p:sp>
      <p:sp>
        <p:nvSpPr>
          <p:cNvPr id="278532" name="AutoShape 4"/>
          <p:cNvSpPr>
            <a:spLocks/>
          </p:cNvSpPr>
          <p:nvPr/>
        </p:nvSpPr>
        <p:spPr bwMode="auto">
          <a:xfrm>
            <a:off x="4368800" y="4878388"/>
            <a:ext cx="84138" cy="1223962"/>
          </a:xfrm>
          <a:prstGeom prst="rightBrace">
            <a:avLst>
              <a:gd name="adj1" fmla="val 12122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78533" name="Text Box 5"/>
          <p:cNvSpPr txBox="1">
            <a:spLocks noChangeArrowheads="1"/>
          </p:cNvSpPr>
          <p:nvPr/>
        </p:nvSpPr>
        <p:spPr bwMode="auto">
          <a:xfrm>
            <a:off x="4524375" y="5280025"/>
            <a:ext cx="3486150" cy="422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71463" indent="-271463">
              <a:lnSpc>
                <a:spcPct val="120000"/>
              </a:lnSpc>
            </a:pPr>
            <a:r>
              <a:rPr lang="fr-FR"/>
              <a:t>Need </a:t>
            </a:r>
            <a:r>
              <a:rPr lang="fr-FR">
                <a:solidFill>
                  <a:srgbClr val="0000FF"/>
                </a:solidFill>
              </a:rPr>
              <a:t>metrology of these beams</a:t>
            </a:r>
            <a:r>
              <a:rPr lang="fr-FR"/>
              <a:t> </a:t>
            </a:r>
            <a:endParaRPr lang="el-GR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17500" y="5689600"/>
            <a:ext cx="3795713" cy="422275"/>
            <a:chOff x="260" y="3841"/>
            <a:chExt cx="2391" cy="266"/>
          </a:xfrm>
        </p:grpSpPr>
        <p:sp>
          <p:nvSpPr>
            <p:cNvPr id="20514" name="Text Box 7"/>
            <p:cNvSpPr txBox="1">
              <a:spLocks noChangeArrowheads="1"/>
            </p:cNvSpPr>
            <p:nvPr/>
          </p:nvSpPr>
          <p:spPr bwMode="auto">
            <a:xfrm>
              <a:off x="260" y="3841"/>
              <a:ext cx="612" cy="2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271463" indent="-271463">
                <a:lnSpc>
                  <a:spcPct val="120000"/>
                </a:lnSpc>
              </a:pPr>
              <a:r>
                <a:rPr lang="fr-FR">
                  <a:cs typeface="Arial" charset="0"/>
                </a:rPr>
                <a:t>Protons</a:t>
              </a:r>
              <a:endParaRPr lang="el-GR"/>
            </a:p>
          </p:txBody>
        </p:sp>
        <p:sp>
          <p:nvSpPr>
            <p:cNvPr id="20515" name="Text Box 8"/>
            <p:cNvSpPr txBox="1">
              <a:spLocks noChangeArrowheads="1"/>
            </p:cNvSpPr>
            <p:nvPr/>
          </p:nvSpPr>
          <p:spPr bwMode="auto">
            <a:xfrm>
              <a:off x="1111" y="3841"/>
              <a:ext cx="1540" cy="2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271463" indent="-271463">
                <a:lnSpc>
                  <a:spcPct val="120000"/>
                </a:lnSpc>
              </a:pPr>
              <a:r>
                <a:rPr lang="fr-FR"/>
                <a:t>(p,</a:t>
              </a:r>
              <a:r>
                <a:rPr lang="el-GR">
                  <a:latin typeface="Times New Roman" pitchFamily="18" charset="0"/>
                </a:rPr>
                <a:t>γ</a:t>
              </a:r>
              <a:r>
                <a:rPr lang="fr-FR"/>
                <a:t>), (p,n) reactions…</a:t>
              </a:r>
              <a:endParaRPr lang="el-GR"/>
            </a:p>
          </p:txBody>
        </p:sp>
        <p:sp>
          <p:nvSpPr>
            <p:cNvPr id="20516" name="Line 9"/>
            <p:cNvSpPr>
              <a:spLocks noChangeShapeType="1"/>
            </p:cNvSpPr>
            <p:nvPr/>
          </p:nvSpPr>
          <p:spPr bwMode="auto">
            <a:xfrm>
              <a:off x="884" y="3996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17500" y="4868863"/>
            <a:ext cx="4105275" cy="747712"/>
            <a:chOff x="158" y="3231"/>
            <a:chExt cx="2586" cy="471"/>
          </a:xfrm>
        </p:grpSpPr>
        <p:sp>
          <p:nvSpPr>
            <p:cNvPr id="20507" name="Text Box 11"/>
            <p:cNvSpPr txBox="1">
              <a:spLocks noChangeArrowheads="1"/>
            </p:cNvSpPr>
            <p:nvPr/>
          </p:nvSpPr>
          <p:spPr bwMode="auto">
            <a:xfrm>
              <a:off x="158" y="3231"/>
              <a:ext cx="760" cy="2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71463" indent="-271463">
                <a:lnSpc>
                  <a:spcPct val="120000"/>
                </a:lnSpc>
              </a:pPr>
              <a:r>
                <a:rPr lang="fr-FR"/>
                <a:t>Electrons</a:t>
              </a:r>
              <a:endParaRPr lang="el-GR"/>
            </a:p>
          </p:txBody>
        </p:sp>
        <p:sp>
          <p:nvSpPr>
            <p:cNvPr id="20508" name="Text Box 12"/>
            <p:cNvSpPr txBox="1">
              <a:spLocks noChangeArrowheads="1"/>
            </p:cNvSpPr>
            <p:nvPr/>
          </p:nvSpPr>
          <p:spPr bwMode="auto">
            <a:xfrm>
              <a:off x="1580" y="3231"/>
              <a:ext cx="1164" cy="2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271463" indent="-271463">
                <a:lnSpc>
                  <a:spcPct val="120000"/>
                </a:lnSpc>
              </a:pPr>
              <a:r>
                <a:rPr lang="fr-FR">
                  <a:cs typeface="Arial" charset="0"/>
                </a:rPr>
                <a:t>(</a:t>
              </a:r>
              <a:r>
                <a:rPr lang="el-GR">
                  <a:latin typeface="Times New Roman" pitchFamily="18" charset="0"/>
                  <a:cs typeface="Times New Roman" pitchFamily="18" charset="0"/>
                </a:rPr>
                <a:t>γ</a:t>
              </a:r>
              <a:r>
                <a:rPr lang="fr-FR">
                  <a:cs typeface="Arial" charset="0"/>
                </a:rPr>
                <a:t>,n) reactions…</a:t>
              </a:r>
              <a:endParaRPr lang="el-GR">
                <a:cs typeface="Arial" charset="0"/>
              </a:endParaRPr>
            </a:p>
          </p:txBody>
        </p:sp>
        <p:sp>
          <p:nvSpPr>
            <p:cNvPr id="20509" name="Line 13"/>
            <p:cNvSpPr>
              <a:spLocks noChangeShapeType="1"/>
            </p:cNvSpPr>
            <p:nvPr/>
          </p:nvSpPr>
          <p:spPr bwMode="auto">
            <a:xfrm>
              <a:off x="925" y="3385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510" name="Text Box 14"/>
            <p:cNvSpPr txBox="1">
              <a:spLocks noChangeArrowheads="1"/>
            </p:cNvSpPr>
            <p:nvPr/>
          </p:nvSpPr>
          <p:spPr bwMode="auto">
            <a:xfrm>
              <a:off x="1159" y="3231"/>
              <a:ext cx="180" cy="2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271463" indent="-271463">
                <a:lnSpc>
                  <a:spcPct val="120000"/>
                </a:lnSpc>
              </a:pPr>
              <a:r>
                <a:rPr lang="el-GR">
                  <a:latin typeface="Times New Roman" pitchFamily="18" charset="0"/>
                  <a:cs typeface="Times New Roman" pitchFamily="18" charset="0"/>
                </a:rPr>
                <a:t>γ</a:t>
              </a:r>
              <a:endParaRPr lang="el-GR"/>
            </a:p>
          </p:txBody>
        </p:sp>
        <p:sp>
          <p:nvSpPr>
            <p:cNvPr id="20511" name="Line 15"/>
            <p:cNvSpPr>
              <a:spLocks noChangeShapeType="1"/>
            </p:cNvSpPr>
            <p:nvPr/>
          </p:nvSpPr>
          <p:spPr bwMode="auto">
            <a:xfrm>
              <a:off x="1346" y="3385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512" name="Line 16"/>
            <p:cNvSpPr>
              <a:spLocks noChangeShapeType="1"/>
            </p:cNvSpPr>
            <p:nvPr/>
          </p:nvSpPr>
          <p:spPr bwMode="auto">
            <a:xfrm rot="1765736">
              <a:off x="910" y="3521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513" name="Text Box 17"/>
            <p:cNvSpPr txBox="1">
              <a:spLocks noChangeArrowheads="1"/>
            </p:cNvSpPr>
            <p:nvPr/>
          </p:nvSpPr>
          <p:spPr bwMode="auto">
            <a:xfrm>
              <a:off x="1156" y="3436"/>
              <a:ext cx="1108" cy="2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271463" indent="-271463">
                <a:lnSpc>
                  <a:spcPct val="120000"/>
                </a:lnSpc>
              </a:pPr>
              <a:r>
                <a:rPr lang="fr-FR">
                  <a:cs typeface="Arial" charset="0"/>
                </a:rPr>
                <a:t>(e,e’) scattering</a:t>
              </a:r>
              <a:endParaRPr lang="el-GR">
                <a:cs typeface="Arial" charset="0"/>
              </a:endParaRPr>
            </a:p>
          </p:txBody>
        </p:sp>
      </p:grpSp>
      <p:sp>
        <p:nvSpPr>
          <p:cNvPr id="278546" name="Text Box 18"/>
          <p:cNvSpPr txBox="1">
            <a:spLocks noChangeArrowheads="1"/>
          </p:cNvSpPr>
          <p:nvPr/>
        </p:nvSpPr>
        <p:spPr bwMode="auto">
          <a:xfrm>
            <a:off x="309563" y="6237288"/>
            <a:ext cx="145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>
                <a:solidFill>
                  <a:schemeClr val="bg2"/>
                </a:solidFill>
              </a:rPr>
              <a:t>Heavier ions</a:t>
            </a:r>
          </a:p>
        </p:txBody>
      </p:sp>
      <p:grpSp>
        <p:nvGrpSpPr>
          <p:cNvPr id="20490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0491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20499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0500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20501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20502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20503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20504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20505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20506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0492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0493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Particle acceleration</a:t>
              </a:r>
            </a:p>
          </p:txBody>
        </p:sp>
        <p:sp>
          <p:nvSpPr>
            <p:cNvPr id="20494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20495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0496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0497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20498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2" grpId="0" animBg="1"/>
      <p:bldP spid="278533" grpId="0"/>
      <p:bldP spid="2785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DA893F-EFB3-44AC-B93C-2003D2454208}" type="slidenum">
              <a:rPr lang="fr-FR" smtClean="0"/>
              <a:pPr/>
              <a:t>13</a:t>
            </a:fld>
            <a:endParaRPr lang="fr-FR" smtClean="0"/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1385888" y="2620963"/>
            <a:ext cx="6372225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400">
                <a:solidFill>
                  <a:srgbClr val="0000FF"/>
                </a:solidFill>
              </a:rPr>
              <a:t>II</a:t>
            </a:r>
          </a:p>
          <a:p>
            <a:pPr algn="ctr"/>
            <a:r>
              <a:rPr lang="fr-FR" sz="2800">
                <a:solidFill>
                  <a:srgbClr val="0000FF"/>
                </a:solidFill>
              </a:rPr>
              <a:t>Electron beam characterization in laser-solid target experiments</a:t>
            </a:r>
          </a:p>
        </p:txBody>
      </p:sp>
      <p:grpSp>
        <p:nvGrpSpPr>
          <p:cNvPr id="21508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1509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21517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1518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21519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21520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21521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21522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21523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21524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1510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1511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21512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21513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1514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1515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21516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5A444D-4E97-4FE4-B24A-ACA45DF6E9CE}" type="slidenum">
              <a:rPr lang="fr-FR" smtClean="0"/>
              <a:pPr/>
              <a:t>14</a:t>
            </a:fld>
            <a:endParaRPr lang="fr-FR" smtClean="0"/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6588125" y="1052513"/>
            <a:ext cx="2376488" cy="16541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lnSpc>
                <a:spcPct val="120000"/>
              </a:lnSpc>
            </a:pPr>
            <a:r>
              <a:rPr lang="fr-FR" sz="1300" u="sng"/>
              <a:t>Laser characteristics :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Energy on target </a:t>
            </a:r>
            <a:r>
              <a:rPr lang="en-US" sz="1200"/>
              <a:t>~</a:t>
            </a:r>
            <a:r>
              <a:rPr lang="fr-FR" sz="1200"/>
              <a:t> 1 J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>
                <a:cs typeface="Times New Roman" pitchFamily="18" charset="0"/>
              </a:rPr>
              <a:t>Duration</a:t>
            </a:r>
            <a:r>
              <a:rPr lang="fr-FR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/>
              <a:t>~</a:t>
            </a:r>
            <a:r>
              <a:rPr lang="fr-FR" sz="1200"/>
              <a:t> 40 fs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w</a:t>
            </a:r>
            <a:r>
              <a:rPr lang="fr-FR" sz="1200" baseline="-25000"/>
              <a:t>0</a:t>
            </a:r>
            <a:r>
              <a:rPr lang="fr-FR" sz="1200"/>
              <a:t> </a:t>
            </a:r>
            <a:r>
              <a:rPr lang="en-US" sz="1200"/>
              <a:t>~ 3 µm</a:t>
            </a:r>
            <a:r>
              <a:rPr lang="fr-FR" sz="1200"/>
              <a:t> (fwhm)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Number of shots : 10 à 60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Repetition rate </a:t>
            </a:r>
            <a:r>
              <a:rPr lang="en-US" sz="1200">
                <a:cs typeface="Arial" charset="0"/>
              </a:rPr>
              <a:t>~</a:t>
            </a:r>
            <a:r>
              <a:rPr lang="fr-FR" sz="1200"/>
              <a:t> 0,5 Hz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Contrast ~10</a:t>
            </a:r>
            <a:r>
              <a:rPr lang="fr-FR" sz="1200" baseline="30000"/>
              <a:t>-6</a:t>
            </a:r>
          </a:p>
        </p:txBody>
      </p:sp>
      <p:grpSp>
        <p:nvGrpSpPr>
          <p:cNvPr id="22532" name="Group 8"/>
          <p:cNvGrpSpPr>
            <a:grpSpLocks noChangeAspect="1"/>
          </p:cNvGrpSpPr>
          <p:nvPr/>
        </p:nvGrpSpPr>
        <p:grpSpPr bwMode="auto">
          <a:xfrm>
            <a:off x="3509963" y="3560763"/>
            <a:ext cx="544512" cy="654050"/>
            <a:chOff x="2821" y="2278"/>
            <a:chExt cx="381" cy="458"/>
          </a:xfrm>
        </p:grpSpPr>
        <p:sp>
          <p:nvSpPr>
            <p:cNvPr id="22637" name="Line 9"/>
            <p:cNvSpPr>
              <a:spLocks noChangeAspect="1" noChangeShapeType="1"/>
            </p:cNvSpPr>
            <p:nvPr/>
          </p:nvSpPr>
          <p:spPr bwMode="auto">
            <a:xfrm flipH="1" flipV="1">
              <a:off x="2821" y="2392"/>
              <a:ext cx="381" cy="344"/>
            </a:xfrm>
            <a:prstGeom prst="line">
              <a:avLst/>
            </a:prstGeom>
            <a:noFill/>
            <a:ln w="9525">
              <a:solidFill>
                <a:srgbClr val="D2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638" name="Line 10"/>
            <p:cNvSpPr>
              <a:spLocks noChangeAspect="1" noChangeShapeType="1"/>
            </p:cNvSpPr>
            <p:nvPr/>
          </p:nvSpPr>
          <p:spPr bwMode="auto">
            <a:xfrm flipH="1" flipV="1">
              <a:off x="2936" y="2354"/>
              <a:ext cx="266" cy="382"/>
            </a:xfrm>
            <a:prstGeom prst="line">
              <a:avLst/>
            </a:prstGeom>
            <a:noFill/>
            <a:ln w="9525">
              <a:solidFill>
                <a:srgbClr val="D2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639" name="Line 11"/>
            <p:cNvSpPr>
              <a:spLocks noChangeAspect="1" noChangeShapeType="1"/>
            </p:cNvSpPr>
            <p:nvPr/>
          </p:nvSpPr>
          <p:spPr bwMode="auto">
            <a:xfrm flipH="1" flipV="1">
              <a:off x="3011" y="2316"/>
              <a:ext cx="191" cy="420"/>
            </a:xfrm>
            <a:prstGeom prst="line">
              <a:avLst/>
            </a:prstGeom>
            <a:noFill/>
            <a:ln w="9525">
              <a:solidFill>
                <a:srgbClr val="D2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640" name="Line 12"/>
            <p:cNvSpPr>
              <a:spLocks noChangeAspect="1" noChangeShapeType="1"/>
            </p:cNvSpPr>
            <p:nvPr/>
          </p:nvSpPr>
          <p:spPr bwMode="auto">
            <a:xfrm flipH="1" flipV="1">
              <a:off x="3088" y="2278"/>
              <a:ext cx="114" cy="458"/>
            </a:xfrm>
            <a:prstGeom prst="line">
              <a:avLst/>
            </a:prstGeom>
            <a:noFill/>
            <a:ln w="9525">
              <a:solidFill>
                <a:srgbClr val="D2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2533" name="Text Box 13"/>
          <p:cNvSpPr txBox="1">
            <a:spLocks noChangeAspect="1" noChangeArrowheads="1"/>
          </p:cNvSpPr>
          <p:nvPr/>
        </p:nvSpPr>
        <p:spPr bwMode="auto">
          <a:xfrm>
            <a:off x="3727450" y="4144963"/>
            <a:ext cx="1074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>
                <a:solidFill>
                  <a:srgbClr val="D20000"/>
                </a:solidFill>
              </a:rPr>
              <a:t>Si diodes </a:t>
            </a:r>
          </a:p>
        </p:txBody>
      </p:sp>
      <p:grpSp>
        <p:nvGrpSpPr>
          <p:cNvPr id="22534" name="Group 14"/>
          <p:cNvGrpSpPr>
            <a:grpSpLocks/>
          </p:cNvGrpSpPr>
          <p:nvPr/>
        </p:nvGrpSpPr>
        <p:grpSpPr bwMode="auto">
          <a:xfrm>
            <a:off x="5064125" y="2960688"/>
            <a:ext cx="2216150" cy="1376362"/>
            <a:chOff x="3190" y="1750"/>
            <a:chExt cx="1396" cy="867"/>
          </a:xfrm>
        </p:grpSpPr>
        <p:sp>
          <p:nvSpPr>
            <p:cNvPr id="22629" name="Rectangle 15"/>
            <p:cNvSpPr>
              <a:spLocks noChangeAspect="1" noChangeArrowheads="1"/>
            </p:cNvSpPr>
            <p:nvPr/>
          </p:nvSpPr>
          <p:spPr bwMode="auto">
            <a:xfrm>
              <a:off x="3913" y="1806"/>
              <a:ext cx="214" cy="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grpSp>
          <p:nvGrpSpPr>
            <p:cNvPr id="22630" name="Group 16"/>
            <p:cNvGrpSpPr>
              <a:grpSpLocks/>
            </p:cNvGrpSpPr>
            <p:nvPr/>
          </p:nvGrpSpPr>
          <p:grpSpPr bwMode="auto">
            <a:xfrm>
              <a:off x="3190" y="1750"/>
              <a:ext cx="1396" cy="867"/>
              <a:chOff x="3190" y="1750"/>
              <a:chExt cx="1396" cy="867"/>
            </a:xfrm>
          </p:grpSpPr>
          <p:sp>
            <p:nvSpPr>
              <p:cNvPr id="22631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3857" y="1750"/>
                <a:ext cx="326" cy="189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100000">
                    <a:srgbClr val="4D4D4D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22632" name="Group 18"/>
              <p:cNvGrpSpPr>
                <a:grpSpLocks noChangeAspect="1"/>
              </p:cNvGrpSpPr>
              <p:nvPr/>
            </p:nvGrpSpPr>
            <p:grpSpPr bwMode="auto">
              <a:xfrm>
                <a:off x="3917" y="1810"/>
                <a:ext cx="206" cy="68"/>
                <a:chOff x="5148" y="2160"/>
                <a:chExt cx="272" cy="91"/>
              </a:xfrm>
            </p:grpSpPr>
            <p:sp>
              <p:nvSpPr>
                <p:cNvPr id="22635" name="Rectangle 19"/>
                <p:cNvSpPr>
                  <a:spLocks noChangeAspect="1" noChangeArrowheads="1"/>
                </p:cNvSpPr>
                <p:nvPr/>
              </p:nvSpPr>
              <p:spPr bwMode="auto">
                <a:xfrm>
                  <a:off x="5148" y="2160"/>
                  <a:ext cx="91" cy="9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EAEAEA"/>
                    </a:gs>
                  </a:gsLst>
                  <a:lin ang="0" scaled="1"/>
                </a:gra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636" name="Rectangl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5239" y="2160"/>
                  <a:ext cx="181" cy="91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/>
                    </a:gs>
                    <a:gs pos="100000">
                      <a:srgbClr val="969696"/>
                    </a:gs>
                  </a:gsLst>
                  <a:lin ang="0" scaled="1"/>
                </a:gradFill>
                <a:ln w="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2633" name="Line 21"/>
              <p:cNvSpPr>
                <a:spLocks noChangeAspect="1" noChangeShapeType="1"/>
              </p:cNvSpPr>
              <p:nvPr/>
            </p:nvSpPr>
            <p:spPr bwMode="auto">
              <a:xfrm rot="20814372" flipV="1">
                <a:off x="3800" y="1853"/>
                <a:ext cx="301" cy="489"/>
              </a:xfrm>
              <a:prstGeom prst="line">
                <a:avLst/>
              </a:prstGeom>
              <a:noFill/>
              <a:ln w="9525">
                <a:solidFill>
                  <a:srgbClr val="D2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34" name="Text Box 22"/>
              <p:cNvSpPr txBox="1">
                <a:spLocks noChangeAspect="1" noChangeArrowheads="1"/>
              </p:cNvSpPr>
              <p:nvPr/>
            </p:nvSpPr>
            <p:spPr bwMode="auto">
              <a:xfrm>
                <a:off x="3190" y="2309"/>
                <a:ext cx="1396" cy="3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600">
                    <a:solidFill>
                      <a:srgbClr val="D20000"/>
                    </a:solidFill>
                  </a:rPr>
                  <a:t>Monitor</a:t>
                </a:r>
                <a:r>
                  <a:rPr lang="fr-FR" sz="1200">
                    <a:solidFill>
                      <a:srgbClr val="D20000"/>
                    </a:solidFill>
                  </a:rPr>
                  <a:t> (= scintillator + PM)</a:t>
                </a:r>
              </a:p>
              <a:p>
                <a:pPr algn="ctr"/>
                <a:r>
                  <a:rPr lang="fr-FR" sz="1000">
                    <a:solidFill>
                      <a:srgbClr val="D20000"/>
                    </a:solidFill>
                  </a:rPr>
                  <a:t>Shielded and collimated</a:t>
                </a:r>
              </a:p>
            </p:txBody>
          </p:sp>
        </p:grpSp>
      </p:grpSp>
      <p:grpSp>
        <p:nvGrpSpPr>
          <p:cNvPr id="22535" name="Group 23"/>
          <p:cNvGrpSpPr>
            <a:grpSpLocks/>
          </p:cNvGrpSpPr>
          <p:nvPr/>
        </p:nvGrpSpPr>
        <p:grpSpPr bwMode="auto">
          <a:xfrm>
            <a:off x="3127375" y="1504950"/>
            <a:ext cx="2525713" cy="2000250"/>
            <a:chOff x="1970" y="833"/>
            <a:chExt cx="1591" cy="1260"/>
          </a:xfrm>
        </p:grpSpPr>
        <p:sp>
          <p:nvSpPr>
            <p:cNvPr id="22623" name="Line 24"/>
            <p:cNvSpPr>
              <a:spLocks noChangeAspect="1" noChangeShapeType="1"/>
            </p:cNvSpPr>
            <p:nvPr/>
          </p:nvSpPr>
          <p:spPr bwMode="auto">
            <a:xfrm flipH="1">
              <a:off x="2279" y="996"/>
              <a:ext cx="411" cy="789"/>
            </a:xfrm>
            <a:prstGeom prst="line">
              <a:avLst/>
            </a:prstGeom>
            <a:noFill/>
            <a:ln w="9525">
              <a:solidFill>
                <a:srgbClr val="D2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624" name="Text Box 25"/>
            <p:cNvSpPr txBox="1">
              <a:spLocks noChangeAspect="1" noChangeArrowheads="1"/>
            </p:cNvSpPr>
            <p:nvPr/>
          </p:nvSpPr>
          <p:spPr bwMode="auto">
            <a:xfrm>
              <a:off x="2550" y="833"/>
              <a:ext cx="101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>
                  <a:solidFill>
                    <a:srgbClr val="D20000"/>
                  </a:solidFill>
                </a:rPr>
                <a:t>Magnetic dipole</a:t>
              </a:r>
            </a:p>
          </p:txBody>
        </p:sp>
        <p:grpSp>
          <p:nvGrpSpPr>
            <p:cNvPr id="22625" name="Group 26"/>
            <p:cNvGrpSpPr>
              <a:grpSpLocks noChangeAspect="1"/>
            </p:cNvGrpSpPr>
            <p:nvPr/>
          </p:nvGrpSpPr>
          <p:grpSpPr bwMode="auto">
            <a:xfrm rot="-8400000">
              <a:off x="1970" y="1716"/>
              <a:ext cx="343" cy="377"/>
              <a:chOff x="3470" y="3113"/>
              <a:chExt cx="453" cy="499"/>
            </a:xfrm>
          </p:grpSpPr>
          <p:sp>
            <p:nvSpPr>
              <p:cNvPr id="22626" name="Freeform 27"/>
              <p:cNvSpPr>
                <a:spLocks noChangeAspect="1"/>
              </p:cNvSpPr>
              <p:nvPr/>
            </p:nvSpPr>
            <p:spPr bwMode="auto">
              <a:xfrm>
                <a:off x="3470" y="3566"/>
                <a:ext cx="453" cy="46"/>
              </a:xfrm>
              <a:custGeom>
                <a:avLst/>
                <a:gdLst>
                  <a:gd name="T0" fmla="*/ 0 w 453"/>
                  <a:gd name="T1" fmla="*/ 0 h 46"/>
                  <a:gd name="T2" fmla="*/ 226 w 453"/>
                  <a:gd name="T3" fmla="*/ 46 h 46"/>
                  <a:gd name="T4" fmla="*/ 453 w 453"/>
                  <a:gd name="T5" fmla="*/ 0 h 46"/>
                  <a:gd name="T6" fmla="*/ 0 60000 65536"/>
                  <a:gd name="T7" fmla="*/ 0 60000 65536"/>
                  <a:gd name="T8" fmla="*/ 0 60000 65536"/>
                  <a:gd name="T9" fmla="*/ 0 w 453"/>
                  <a:gd name="T10" fmla="*/ 0 h 46"/>
                  <a:gd name="T11" fmla="*/ 453 w 453"/>
                  <a:gd name="T12" fmla="*/ 46 h 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3" h="46">
                    <a:moveTo>
                      <a:pt x="0" y="0"/>
                    </a:moveTo>
                    <a:cubicBezTo>
                      <a:pt x="75" y="23"/>
                      <a:pt x="151" y="46"/>
                      <a:pt x="226" y="46"/>
                    </a:cubicBezTo>
                    <a:cubicBezTo>
                      <a:pt x="301" y="46"/>
                      <a:pt x="377" y="23"/>
                      <a:pt x="453" y="0"/>
                    </a:cubicBez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2627" name="Line 28"/>
              <p:cNvSpPr>
                <a:spLocks noChangeAspect="1" noChangeShapeType="1"/>
              </p:cNvSpPr>
              <p:nvPr/>
            </p:nvSpPr>
            <p:spPr bwMode="auto">
              <a:xfrm flipV="1">
                <a:off x="3470" y="3113"/>
                <a:ext cx="226" cy="4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28" name="Line 29"/>
              <p:cNvSpPr>
                <a:spLocks noChangeAspect="1" noChangeShapeType="1"/>
              </p:cNvSpPr>
              <p:nvPr/>
            </p:nvSpPr>
            <p:spPr bwMode="auto">
              <a:xfrm>
                <a:off x="3696" y="3113"/>
                <a:ext cx="227" cy="4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22536" name="Group 30"/>
          <p:cNvGrpSpPr>
            <a:grpSpLocks/>
          </p:cNvGrpSpPr>
          <p:nvPr/>
        </p:nvGrpSpPr>
        <p:grpSpPr bwMode="auto">
          <a:xfrm>
            <a:off x="1649413" y="1308100"/>
            <a:ext cx="1922462" cy="1952625"/>
            <a:chOff x="1039" y="709"/>
            <a:chExt cx="1211" cy="1230"/>
          </a:xfrm>
        </p:grpSpPr>
        <p:sp>
          <p:nvSpPr>
            <p:cNvPr id="22620" name="Line 31"/>
            <p:cNvSpPr>
              <a:spLocks noChangeAspect="1" noChangeShapeType="1"/>
            </p:cNvSpPr>
            <p:nvPr/>
          </p:nvSpPr>
          <p:spPr bwMode="auto">
            <a:xfrm flipH="1">
              <a:off x="1149" y="1030"/>
              <a:ext cx="376" cy="720"/>
            </a:xfrm>
            <a:prstGeom prst="line">
              <a:avLst/>
            </a:prstGeom>
            <a:noFill/>
            <a:ln w="9525">
              <a:solidFill>
                <a:srgbClr val="D2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621" name="Text Box 32"/>
            <p:cNvSpPr txBox="1">
              <a:spLocks noChangeAspect="1" noChangeArrowheads="1"/>
            </p:cNvSpPr>
            <p:nvPr/>
          </p:nvSpPr>
          <p:spPr bwMode="auto">
            <a:xfrm>
              <a:off x="1325" y="709"/>
              <a:ext cx="925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600">
                  <a:solidFill>
                    <a:srgbClr val="D20000"/>
                  </a:solidFill>
                </a:rPr>
                <a:t>Activation sample(s)</a:t>
              </a:r>
            </a:p>
          </p:txBody>
        </p:sp>
        <p:sp>
          <p:nvSpPr>
            <p:cNvPr id="22622" name="Rectangle 33"/>
            <p:cNvSpPr>
              <a:spLocks noChangeAspect="1" noChangeArrowheads="1"/>
            </p:cNvSpPr>
            <p:nvPr/>
          </p:nvSpPr>
          <p:spPr bwMode="auto">
            <a:xfrm>
              <a:off x="1039" y="1777"/>
              <a:ext cx="103" cy="162"/>
            </a:xfrm>
            <a:prstGeom prst="rect">
              <a:avLst/>
            </a:prstGeom>
            <a:noFill/>
            <a:ln w="9525">
              <a:solidFill>
                <a:srgbClr val="C8000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22569" name="Rectangle 35"/>
          <p:cNvSpPr>
            <a:spLocks noChangeAspect="1" noChangeArrowheads="1"/>
          </p:cNvSpPr>
          <p:nvPr/>
        </p:nvSpPr>
        <p:spPr bwMode="auto">
          <a:xfrm>
            <a:off x="1550988" y="3081338"/>
            <a:ext cx="1587" cy="8255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2570" name="Oval 36"/>
          <p:cNvSpPr>
            <a:spLocks noChangeAspect="1" noChangeArrowheads="1"/>
          </p:cNvSpPr>
          <p:nvPr/>
        </p:nvSpPr>
        <p:spPr bwMode="auto">
          <a:xfrm>
            <a:off x="244475" y="1762125"/>
            <a:ext cx="2720975" cy="2722563"/>
          </a:xfrm>
          <a:prstGeom prst="ellipse">
            <a:avLst/>
          </a:prstGeom>
          <a:noFill/>
          <a:ln w="50800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2571" name="Rectangle 37"/>
          <p:cNvSpPr>
            <a:spLocks noChangeAspect="1" noChangeArrowheads="1"/>
          </p:cNvSpPr>
          <p:nvPr/>
        </p:nvSpPr>
        <p:spPr bwMode="auto">
          <a:xfrm>
            <a:off x="2857500" y="3124200"/>
            <a:ext cx="163513" cy="19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grpSp>
        <p:nvGrpSpPr>
          <p:cNvPr id="22572" name="Group 38"/>
          <p:cNvGrpSpPr>
            <a:grpSpLocks noChangeAspect="1"/>
          </p:cNvGrpSpPr>
          <p:nvPr/>
        </p:nvGrpSpPr>
        <p:grpSpPr bwMode="auto">
          <a:xfrm>
            <a:off x="461963" y="2797175"/>
            <a:ext cx="1250950" cy="1714500"/>
            <a:chOff x="295" y="1933"/>
            <a:chExt cx="1043" cy="1406"/>
          </a:xfrm>
        </p:grpSpPr>
        <p:sp>
          <p:nvSpPr>
            <p:cNvPr id="22615" name="Rectangle 39"/>
            <p:cNvSpPr>
              <a:spLocks noChangeAspect="1" noChangeArrowheads="1"/>
            </p:cNvSpPr>
            <p:nvPr/>
          </p:nvSpPr>
          <p:spPr bwMode="auto">
            <a:xfrm>
              <a:off x="1156" y="2614"/>
              <a:ext cx="91" cy="725"/>
            </a:xfrm>
            <a:prstGeom prst="rect">
              <a:avLst/>
            </a:prstGeom>
            <a:solidFill>
              <a:srgbClr val="FFC5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2616" name="Rectangle 40"/>
            <p:cNvSpPr>
              <a:spLocks noChangeAspect="1" noChangeArrowheads="1"/>
            </p:cNvSpPr>
            <p:nvPr/>
          </p:nvSpPr>
          <p:spPr bwMode="auto">
            <a:xfrm rot="7329388">
              <a:off x="765" y="1957"/>
              <a:ext cx="151" cy="995"/>
            </a:xfrm>
            <a:prstGeom prst="rect">
              <a:avLst/>
            </a:prstGeom>
            <a:solidFill>
              <a:srgbClr val="FFC5C5"/>
            </a:soli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fr-FR"/>
            </a:p>
          </p:txBody>
        </p:sp>
        <p:sp>
          <p:nvSpPr>
            <p:cNvPr id="22617" name="Freeform 41"/>
            <p:cNvSpPr>
              <a:spLocks noChangeAspect="1"/>
            </p:cNvSpPr>
            <p:nvPr/>
          </p:nvSpPr>
          <p:spPr bwMode="auto">
            <a:xfrm>
              <a:off x="340" y="2024"/>
              <a:ext cx="862" cy="227"/>
            </a:xfrm>
            <a:custGeom>
              <a:avLst/>
              <a:gdLst>
                <a:gd name="T0" fmla="*/ 817 w 817"/>
                <a:gd name="T1" fmla="*/ 181 h 227"/>
                <a:gd name="T2" fmla="*/ 46 w 817"/>
                <a:gd name="T3" fmla="*/ 227 h 227"/>
                <a:gd name="T4" fmla="*/ 0 w 817"/>
                <a:gd name="T5" fmla="*/ 0 h 227"/>
                <a:gd name="T6" fmla="*/ 817 w 817"/>
                <a:gd name="T7" fmla="*/ 181 h 2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7"/>
                <a:gd name="T13" fmla="*/ 0 h 227"/>
                <a:gd name="T14" fmla="*/ 817 w 817"/>
                <a:gd name="T15" fmla="*/ 227 h 2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7" h="227">
                  <a:moveTo>
                    <a:pt x="817" y="181"/>
                  </a:moveTo>
                  <a:lnTo>
                    <a:pt x="46" y="227"/>
                  </a:lnTo>
                  <a:lnTo>
                    <a:pt x="0" y="0"/>
                  </a:lnTo>
                  <a:lnTo>
                    <a:pt x="817" y="181"/>
                  </a:lnTo>
                  <a:close/>
                </a:path>
              </a:pathLst>
            </a:custGeom>
            <a:gradFill rotWithShape="1">
              <a:gsLst>
                <a:gs pos="0">
                  <a:srgbClr val="FFE1E1"/>
                </a:gs>
                <a:gs pos="100000">
                  <a:srgbClr val="F600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22618" name="AutoShape 42"/>
            <p:cNvSpPr>
              <a:spLocks noChangeAspect="1" noChangeArrowheads="1"/>
            </p:cNvSpPr>
            <p:nvPr/>
          </p:nvSpPr>
          <p:spPr bwMode="auto">
            <a:xfrm rot="626107">
              <a:off x="295" y="1933"/>
              <a:ext cx="181" cy="408"/>
            </a:xfrm>
            <a:prstGeom prst="moon">
              <a:avLst>
                <a:gd name="adj" fmla="val 49315"/>
              </a:avLst>
            </a:prstGeom>
            <a:pattFill prst="wdUpDiag">
              <a:fgClr>
                <a:srgbClr val="DDDDDD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2619" name="Rectangle 43"/>
            <p:cNvSpPr>
              <a:spLocks noChangeAspect="1" noChangeArrowheads="1"/>
            </p:cNvSpPr>
            <p:nvPr/>
          </p:nvSpPr>
          <p:spPr bwMode="auto">
            <a:xfrm rot="-1451925">
              <a:off x="1213" y="2546"/>
              <a:ext cx="34" cy="204"/>
            </a:xfrm>
            <a:prstGeom prst="rect">
              <a:avLst/>
            </a:prstGeom>
            <a:pattFill prst="wdUpDiag">
              <a:fgClr>
                <a:srgbClr val="DDDDDD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22573" name="Rectangle 44"/>
          <p:cNvSpPr>
            <a:spLocks noChangeAspect="1" noChangeArrowheads="1"/>
          </p:cNvSpPr>
          <p:nvPr/>
        </p:nvSpPr>
        <p:spPr bwMode="auto">
          <a:xfrm rot="670675">
            <a:off x="2911475" y="3289300"/>
            <a:ext cx="163513" cy="815975"/>
          </a:xfrm>
          <a:prstGeom prst="rect">
            <a:avLst/>
          </a:prstGeom>
          <a:gradFill rotWithShape="0">
            <a:gsLst>
              <a:gs pos="0">
                <a:srgbClr val="4D4D4D"/>
              </a:gs>
              <a:gs pos="100000">
                <a:srgbClr val="777777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2574" name="Line 45"/>
          <p:cNvSpPr>
            <a:spLocks noChangeAspect="1" noChangeShapeType="1"/>
          </p:cNvSpPr>
          <p:nvPr/>
        </p:nvSpPr>
        <p:spPr bwMode="auto">
          <a:xfrm>
            <a:off x="1331913" y="1708150"/>
            <a:ext cx="219075" cy="13620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2575" name="Text Box 46"/>
          <p:cNvSpPr txBox="1">
            <a:spLocks noChangeAspect="1" noChangeArrowheads="1"/>
          </p:cNvSpPr>
          <p:nvPr/>
        </p:nvSpPr>
        <p:spPr bwMode="auto">
          <a:xfrm>
            <a:off x="395288" y="1436688"/>
            <a:ext cx="15128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200">
                <a:solidFill>
                  <a:srgbClr val="0000FF"/>
                </a:solidFill>
              </a:rPr>
              <a:t>10 µm thick target</a:t>
            </a:r>
          </a:p>
        </p:txBody>
      </p:sp>
      <p:sp>
        <p:nvSpPr>
          <p:cNvPr id="22576" name="Line 47"/>
          <p:cNvSpPr>
            <a:spLocks noChangeAspect="1" noChangeShapeType="1"/>
          </p:cNvSpPr>
          <p:nvPr/>
        </p:nvSpPr>
        <p:spPr bwMode="auto">
          <a:xfrm flipH="1" flipV="1">
            <a:off x="2909888" y="4000500"/>
            <a:ext cx="273050" cy="48418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2577" name="Text Box 48"/>
          <p:cNvSpPr txBox="1">
            <a:spLocks noChangeAspect="1" noChangeArrowheads="1"/>
          </p:cNvSpPr>
          <p:nvPr/>
        </p:nvSpPr>
        <p:spPr bwMode="auto">
          <a:xfrm>
            <a:off x="2922588" y="4419600"/>
            <a:ext cx="673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solidFill>
                  <a:srgbClr val="0000FF"/>
                </a:solidFill>
              </a:rPr>
              <a:t>Pb wall</a:t>
            </a:r>
          </a:p>
        </p:txBody>
      </p:sp>
      <p:sp>
        <p:nvSpPr>
          <p:cNvPr id="22578" name="Line 49"/>
          <p:cNvSpPr>
            <a:spLocks noChangeAspect="1" noChangeShapeType="1"/>
          </p:cNvSpPr>
          <p:nvPr/>
        </p:nvSpPr>
        <p:spPr bwMode="auto">
          <a:xfrm flipV="1">
            <a:off x="515938" y="3287713"/>
            <a:ext cx="53975" cy="15255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2579" name="Text Box 50"/>
          <p:cNvSpPr txBox="1">
            <a:spLocks noChangeAspect="1" noChangeArrowheads="1"/>
          </p:cNvSpPr>
          <p:nvPr/>
        </p:nvSpPr>
        <p:spPr bwMode="auto">
          <a:xfrm>
            <a:off x="134938" y="4786313"/>
            <a:ext cx="773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rgbClr val="0000FF"/>
                </a:solidFill>
              </a:rPr>
              <a:t>Off-axis</a:t>
            </a:r>
          </a:p>
          <a:p>
            <a:pPr algn="ctr"/>
            <a:r>
              <a:rPr lang="fr-FR" sz="1200">
                <a:solidFill>
                  <a:srgbClr val="0000FF"/>
                </a:solidFill>
              </a:rPr>
              <a:t>parabola</a:t>
            </a:r>
          </a:p>
        </p:txBody>
      </p:sp>
      <p:sp>
        <p:nvSpPr>
          <p:cNvPr id="22580" name="Line 51"/>
          <p:cNvSpPr>
            <a:spLocks noChangeAspect="1" noChangeShapeType="1"/>
          </p:cNvSpPr>
          <p:nvPr/>
        </p:nvSpPr>
        <p:spPr bwMode="auto">
          <a:xfrm>
            <a:off x="2965450" y="2797175"/>
            <a:ext cx="3157538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2581" name="Text Box 52"/>
          <p:cNvSpPr txBox="1">
            <a:spLocks noChangeAspect="1" noChangeArrowheads="1"/>
          </p:cNvSpPr>
          <p:nvPr/>
        </p:nvSpPr>
        <p:spPr bwMode="auto">
          <a:xfrm>
            <a:off x="4711700" y="2484438"/>
            <a:ext cx="631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FF"/>
                </a:solidFill>
                <a:cs typeface="Arial" charset="0"/>
              </a:rPr>
              <a:t>~ 5 m</a:t>
            </a:r>
          </a:p>
        </p:txBody>
      </p:sp>
      <p:sp>
        <p:nvSpPr>
          <p:cNvPr id="22582" name="Line 53"/>
          <p:cNvSpPr>
            <a:spLocks noChangeAspect="1" noChangeShapeType="1"/>
          </p:cNvSpPr>
          <p:nvPr/>
        </p:nvSpPr>
        <p:spPr bwMode="auto">
          <a:xfrm flipV="1">
            <a:off x="1550988" y="2906713"/>
            <a:ext cx="1033462" cy="217487"/>
          </a:xfrm>
          <a:prstGeom prst="line">
            <a:avLst/>
          </a:prstGeom>
          <a:noFill/>
          <a:ln w="6350">
            <a:solidFill>
              <a:srgbClr val="00FF00"/>
            </a:solidFill>
            <a:round/>
            <a:headEnd/>
            <a:tailEnd type="stealth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2583" name="Line 54"/>
          <p:cNvSpPr>
            <a:spLocks noChangeAspect="1" noChangeShapeType="1"/>
          </p:cNvSpPr>
          <p:nvPr/>
        </p:nvSpPr>
        <p:spPr bwMode="auto">
          <a:xfrm>
            <a:off x="1550988" y="3124200"/>
            <a:ext cx="273050" cy="107950"/>
          </a:xfrm>
          <a:prstGeom prst="line">
            <a:avLst/>
          </a:prstGeom>
          <a:noFill/>
          <a:ln w="6350">
            <a:solidFill>
              <a:srgbClr val="00FF00"/>
            </a:solidFill>
            <a:round/>
            <a:headEnd/>
            <a:tailEnd type="stealth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2584" name="Line 55"/>
          <p:cNvSpPr>
            <a:spLocks noChangeAspect="1" noChangeShapeType="1"/>
          </p:cNvSpPr>
          <p:nvPr/>
        </p:nvSpPr>
        <p:spPr bwMode="auto">
          <a:xfrm>
            <a:off x="1550988" y="3124200"/>
            <a:ext cx="706437" cy="163513"/>
          </a:xfrm>
          <a:prstGeom prst="line">
            <a:avLst/>
          </a:prstGeom>
          <a:noFill/>
          <a:ln w="6350">
            <a:solidFill>
              <a:srgbClr val="00FF00"/>
            </a:solidFill>
            <a:round/>
            <a:headEnd/>
            <a:tailEnd type="stealth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2585" name="Line 56"/>
          <p:cNvSpPr>
            <a:spLocks noChangeAspect="1" noChangeShapeType="1"/>
          </p:cNvSpPr>
          <p:nvPr/>
        </p:nvSpPr>
        <p:spPr bwMode="auto">
          <a:xfrm>
            <a:off x="1550988" y="3124200"/>
            <a:ext cx="1741487" cy="0"/>
          </a:xfrm>
          <a:prstGeom prst="line">
            <a:avLst/>
          </a:prstGeom>
          <a:noFill/>
          <a:ln w="6350">
            <a:solidFill>
              <a:srgbClr val="00FF00"/>
            </a:solidFill>
            <a:round/>
            <a:headEnd/>
            <a:tailEnd type="none" w="sm" len="sm"/>
          </a:ln>
        </p:spPr>
        <p:txBody>
          <a:bodyPr/>
          <a:lstStyle/>
          <a:p>
            <a:endParaRPr lang="fr-FR"/>
          </a:p>
        </p:txBody>
      </p:sp>
      <p:grpSp>
        <p:nvGrpSpPr>
          <p:cNvPr id="22586" name="Group 57"/>
          <p:cNvGrpSpPr>
            <a:grpSpLocks noChangeAspect="1"/>
          </p:cNvGrpSpPr>
          <p:nvPr/>
        </p:nvGrpSpPr>
        <p:grpSpPr bwMode="auto">
          <a:xfrm>
            <a:off x="2855913" y="3005138"/>
            <a:ext cx="109537" cy="242887"/>
            <a:chOff x="2290" y="2115"/>
            <a:chExt cx="91" cy="203"/>
          </a:xfrm>
        </p:grpSpPr>
        <p:sp>
          <p:nvSpPr>
            <p:cNvPr id="22613" name="Rectangle 58"/>
            <p:cNvSpPr>
              <a:spLocks noChangeAspect="1" noChangeArrowheads="1"/>
            </p:cNvSpPr>
            <p:nvPr/>
          </p:nvSpPr>
          <p:spPr bwMode="auto">
            <a:xfrm>
              <a:off x="2290" y="2115"/>
              <a:ext cx="91" cy="90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2614" name="Rectangle 59"/>
            <p:cNvSpPr>
              <a:spLocks noChangeAspect="1" noChangeArrowheads="1"/>
            </p:cNvSpPr>
            <p:nvPr/>
          </p:nvSpPr>
          <p:spPr bwMode="auto">
            <a:xfrm>
              <a:off x="2290" y="2228"/>
              <a:ext cx="91" cy="90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22587" name="Arc 60"/>
          <p:cNvSpPr>
            <a:spLocks noChangeAspect="1"/>
          </p:cNvSpPr>
          <p:nvPr/>
        </p:nvSpPr>
        <p:spPr bwMode="auto">
          <a:xfrm>
            <a:off x="3292475" y="3124200"/>
            <a:ext cx="271463" cy="638175"/>
          </a:xfrm>
          <a:custGeom>
            <a:avLst/>
            <a:gdLst>
              <a:gd name="T0" fmla="*/ 0 w 14453"/>
              <a:gd name="T1" fmla="*/ 0 h 21600"/>
              <a:gd name="T2" fmla="*/ 171 w 14453"/>
              <a:gd name="T3" fmla="*/ 103 h 21600"/>
              <a:gd name="T4" fmla="*/ 0 w 14453"/>
              <a:gd name="T5" fmla="*/ 402 h 21600"/>
              <a:gd name="T6" fmla="*/ 0 60000 65536"/>
              <a:gd name="T7" fmla="*/ 0 60000 65536"/>
              <a:gd name="T8" fmla="*/ 0 60000 65536"/>
              <a:gd name="T9" fmla="*/ 0 w 14453"/>
              <a:gd name="T10" fmla="*/ 0 h 21600"/>
              <a:gd name="T11" fmla="*/ 14453 w 1445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53" h="21600" fill="none" extrusionOk="0">
                <a:moveTo>
                  <a:pt x="-1" y="0"/>
                </a:moveTo>
                <a:cubicBezTo>
                  <a:pt x="5337" y="0"/>
                  <a:pt x="10486" y="1976"/>
                  <a:pt x="14453" y="5547"/>
                </a:cubicBezTo>
              </a:path>
              <a:path w="14453" h="21600" stroke="0" extrusionOk="0">
                <a:moveTo>
                  <a:pt x="-1" y="0"/>
                </a:moveTo>
                <a:cubicBezTo>
                  <a:pt x="5337" y="0"/>
                  <a:pt x="10486" y="1976"/>
                  <a:pt x="14453" y="5547"/>
                </a:cubicBezTo>
                <a:lnTo>
                  <a:pt x="0" y="21600"/>
                </a:lnTo>
                <a:close/>
              </a:path>
            </a:pathLst>
          </a:custGeom>
          <a:noFill/>
          <a:ln w="635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2588" name="Line 61"/>
          <p:cNvSpPr>
            <a:spLocks noChangeAspect="1" noChangeShapeType="1"/>
          </p:cNvSpPr>
          <p:nvPr/>
        </p:nvSpPr>
        <p:spPr bwMode="auto">
          <a:xfrm rot="-671345">
            <a:off x="3584575" y="3265488"/>
            <a:ext cx="109538" cy="273050"/>
          </a:xfrm>
          <a:prstGeom prst="line">
            <a:avLst/>
          </a:prstGeom>
          <a:noFill/>
          <a:ln w="6350">
            <a:solidFill>
              <a:srgbClr val="00FF00"/>
            </a:solidFill>
            <a:round/>
            <a:headEnd/>
            <a:tailEnd type="stealth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2589" name="Arc 62"/>
          <p:cNvSpPr>
            <a:spLocks noChangeAspect="1"/>
          </p:cNvSpPr>
          <p:nvPr/>
        </p:nvSpPr>
        <p:spPr bwMode="auto">
          <a:xfrm>
            <a:off x="3292475" y="3124200"/>
            <a:ext cx="504825" cy="692150"/>
          </a:xfrm>
          <a:custGeom>
            <a:avLst/>
            <a:gdLst>
              <a:gd name="T0" fmla="*/ 0 w 15799"/>
              <a:gd name="T1" fmla="*/ 0 h 21600"/>
              <a:gd name="T2" fmla="*/ 318 w 15799"/>
              <a:gd name="T3" fmla="*/ 139 h 21600"/>
              <a:gd name="T4" fmla="*/ 0 w 15799"/>
              <a:gd name="T5" fmla="*/ 436 h 21600"/>
              <a:gd name="T6" fmla="*/ 0 60000 65536"/>
              <a:gd name="T7" fmla="*/ 0 60000 65536"/>
              <a:gd name="T8" fmla="*/ 0 60000 65536"/>
              <a:gd name="T9" fmla="*/ 0 w 15799"/>
              <a:gd name="T10" fmla="*/ 0 h 21600"/>
              <a:gd name="T11" fmla="*/ 15799 w 1579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99" h="21600" fill="none" extrusionOk="0">
                <a:moveTo>
                  <a:pt x="-1" y="0"/>
                </a:moveTo>
                <a:cubicBezTo>
                  <a:pt x="5991" y="0"/>
                  <a:pt x="11713" y="2488"/>
                  <a:pt x="15799" y="6870"/>
                </a:cubicBezTo>
              </a:path>
              <a:path w="15799" h="21600" stroke="0" extrusionOk="0">
                <a:moveTo>
                  <a:pt x="-1" y="0"/>
                </a:moveTo>
                <a:cubicBezTo>
                  <a:pt x="5991" y="0"/>
                  <a:pt x="11713" y="2488"/>
                  <a:pt x="15799" y="6870"/>
                </a:cubicBezTo>
                <a:lnTo>
                  <a:pt x="0" y="21600"/>
                </a:lnTo>
                <a:close/>
              </a:path>
            </a:pathLst>
          </a:custGeom>
          <a:noFill/>
          <a:ln w="6350">
            <a:solidFill>
              <a:srgbClr val="00FF00"/>
            </a:solidFill>
            <a:round/>
            <a:headEnd/>
            <a:tailEnd type="stealth" w="sm" len="sm"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2590" name="Arc 63"/>
          <p:cNvSpPr>
            <a:spLocks noChangeAspect="1"/>
          </p:cNvSpPr>
          <p:nvPr/>
        </p:nvSpPr>
        <p:spPr bwMode="auto">
          <a:xfrm>
            <a:off x="3292475" y="3125788"/>
            <a:ext cx="185738" cy="192087"/>
          </a:xfrm>
          <a:custGeom>
            <a:avLst/>
            <a:gdLst>
              <a:gd name="T0" fmla="*/ 0 w 21600"/>
              <a:gd name="T1" fmla="*/ 0 h 23440"/>
              <a:gd name="T2" fmla="*/ 117 w 21600"/>
              <a:gd name="T3" fmla="*/ 121 h 23440"/>
              <a:gd name="T4" fmla="*/ 0 w 21600"/>
              <a:gd name="T5" fmla="*/ 112 h 23440"/>
              <a:gd name="T6" fmla="*/ 0 60000 65536"/>
              <a:gd name="T7" fmla="*/ 0 60000 65536"/>
              <a:gd name="T8" fmla="*/ 0 60000 65536"/>
              <a:gd name="T9" fmla="*/ 0 w 21600"/>
              <a:gd name="T10" fmla="*/ 0 h 23440"/>
              <a:gd name="T11" fmla="*/ 21600 w 21600"/>
              <a:gd name="T12" fmla="*/ 23440 h 23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344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214"/>
                  <a:pt x="21573" y="22828"/>
                  <a:pt x="21521" y="23440"/>
                </a:cubicBezTo>
              </a:path>
              <a:path w="21600" h="2344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214"/>
                  <a:pt x="21573" y="22828"/>
                  <a:pt x="21521" y="23440"/>
                </a:cubicBezTo>
                <a:lnTo>
                  <a:pt x="0" y="21600"/>
                </a:lnTo>
                <a:close/>
              </a:path>
            </a:pathLst>
          </a:custGeom>
          <a:noFill/>
          <a:ln w="6350">
            <a:solidFill>
              <a:srgbClr val="00FF00"/>
            </a:solidFill>
            <a:round/>
            <a:headEnd/>
            <a:tailEnd type="none" w="sm" len="sm"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2591" name="Line 64"/>
          <p:cNvSpPr>
            <a:spLocks noChangeAspect="1" noChangeShapeType="1"/>
          </p:cNvSpPr>
          <p:nvPr/>
        </p:nvSpPr>
        <p:spPr bwMode="auto">
          <a:xfrm rot="1416439">
            <a:off x="3417888" y="3321050"/>
            <a:ext cx="109537" cy="271463"/>
          </a:xfrm>
          <a:prstGeom prst="line">
            <a:avLst/>
          </a:prstGeom>
          <a:noFill/>
          <a:ln w="6350">
            <a:solidFill>
              <a:srgbClr val="00FF00"/>
            </a:solidFill>
            <a:round/>
            <a:headEnd/>
            <a:tailEnd type="stealth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2592" name="Rectangle 65"/>
          <p:cNvSpPr>
            <a:spLocks noChangeAspect="1" noChangeArrowheads="1"/>
          </p:cNvSpPr>
          <p:nvPr/>
        </p:nvSpPr>
        <p:spPr bwMode="auto">
          <a:xfrm>
            <a:off x="4979988" y="2770188"/>
            <a:ext cx="52387" cy="55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grpSp>
        <p:nvGrpSpPr>
          <p:cNvPr id="22593" name="Group 66"/>
          <p:cNvGrpSpPr>
            <a:grpSpLocks noChangeAspect="1"/>
          </p:cNvGrpSpPr>
          <p:nvPr/>
        </p:nvGrpSpPr>
        <p:grpSpPr bwMode="auto">
          <a:xfrm>
            <a:off x="4949825" y="2744788"/>
            <a:ext cx="109538" cy="107950"/>
            <a:chOff x="4059" y="1888"/>
            <a:chExt cx="91" cy="91"/>
          </a:xfrm>
        </p:grpSpPr>
        <p:sp>
          <p:nvSpPr>
            <p:cNvPr id="22611" name="Line 67"/>
            <p:cNvSpPr>
              <a:spLocks noChangeAspect="1" noChangeShapeType="1"/>
            </p:cNvSpPr>
            <p:nvPr/>
          </p:nvSpPr>
          <p:spPr bwMode="auto">
            <a:xfrm flipH="1">
              <a:off x="4059" y="1888"/>
              <a:ext cx="46" cy="9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612" name="Line 68"/>
            <p:cNvSpPr>
              <a:spLocks noChangeAspect="1" noChangeShapeType="1"/>
            </p:cNvSpPr>
            <p:nvPr/>
          </p:nvSpPr>
          <p:spPr bwMode="auto">
            <a:xfrm flipH="1">
              <a:off x="4104" y="1888"/>
              <a:ext cx="46" cy="9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2594" name="Freeform 69"/>
          <p:cNvSpPr>
            <a:spLocks noChangeAspect="1"/>
          </p:cNvSpPr>
          <p:nvPr/>
        </p:nvSpPr>
        <p:spPr bwMode="auto">
          <a:xfrm rot="-180000">
            <a:off x="1560513" y="3519488"/>
            <a:ext cx="217487" cy="287337"/>
          </a:xfrm>
          <a:custGeom>
            <a:avLst/>
            <a:gdLst>
              <a:gd name="T0" fmla="*/ 0 w 181"/>
              <a:gd name="T1" fmla="*/ 0 h 240"/>
              <a:gd name="T2" fmla="*/ 90 w 181"/>
              <a:gd name="T3" fmla="*/ 227 h 240"/>
              <a:gd name="T4" fmla="*/ 99 w 181"/>
              <a:gd name="T5" fmla="*/ 240 h 240"/>
              <a:gd name="T6" fmla="*/ 181 w 181"/>
              <a:gd name="T7" fmla="*/ 91 h 240"/>
              <a:gd name="T8" fmla="*/ 0 w 181"/>
              <a:gd name="T9" fmla="*/ 0 h 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40"/>
              <a:gd name="T17" fmla="*/ 181 w 181"/>
              <a:gd name="T18" fmla="*/ 240 h 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40">
                <a:moveTo>
                  <a:pt x="0" y="0"/>
                </a:moveTo>
                <a:cubicBezTo>
                  <a:pt x="30" y="76"/>
                  <a:pt x="60" y="151"/>
                  <a:pt x="90" y="227"/>
                </a:cubicBezTo>
                <a:cubicBezTo>
                  <a:pt x="92" y="232"/>
                  <a:pt x="99" y="240"/>
                  <a:pt x="99" y="240"/>
                </a:cubicBezTo>
                <a:lnTo>
                  <a:pt x="181" y="9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2595" name="Text Box 70"/>
          <p:cNvSpPr txBox="1">
            <a:spLocks noChangeAspect="1" noChangeArrowheads="1"/>
          </p:cNvSpPr>
          <p:nvPr/>
        </p:nvSpPr>
        <p:spPr bwMode="auto">
          <a:xfrm>
            <a:off x="2268538" y="3106738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00FF00"/>
                </a:solidFill>
              </a:rPr>
              <a:t>e</a:t>
            </a:r>
            <a:r>
              <a:rPr lang="fr-FR" baseline="30000">
                <a:solidFill>
                  <a:srgbClr val="00FF00"/>
                </a:solidFill>
              </a:rPr>
              <a:t>-</a:t>
            </a:r>
          </a:p>
        </p:txBody>
      </p:sp>
      <p:sp>
        <p:nvSpPr>
          <p:cNvPr id="22596" name="Line 71"/>
          <p:cNvSpPr>
            <a:spLocks noChangeAspect="1" noChangeShapeType="1"/>
          </p:cNvSpPr>
          <p:nvPr/>
        </p:nvSpPr>
        <p:spPr bwMode="auto">
          <a:xfrm flipV="1">
            <a:off x="2584450" y="3287713"/>
            <a:ext cx="271463" cy="163353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2597" name="Text Box 72"/>
          <p:cNvSpPr txBox="1">
            <a:spLocks noChangeAspect="1" noChangeArrowheads="1"/>
          </p:cNvSpPr>
          <p:nvPr/>
        </p:nvSpPr>
        <p:spPr bwMode="auto">
          <a:xfrm>
            <a:off x="2093913" y="4873625"/>
            <a:ext cx="91916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solidFill>
                  <a:srgbClr val="0000FF"/>
                </a:solidFill>
              </a:rPr>
              <a:t>Collimator</a:t>
            </a:r>
          </a:p>
          <a:p>
            <a:r>
              <a:rPr lang="fr-FR" sz="1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1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FR" sz="1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= 8.10</a:t>
            </a:r>
            <a:r>
              <a:rPr lang="fr-FR" sz="1000" baseline="30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fr-FR" sz="1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sr)</a:t>
            </a:r>
            <a:endParaRPr lang="el-GR" sz="100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98" name="Rectangle 73"/>
          <p:cNvSpPr>
            <a:spLocks noChangeAspect="1" noChangeArrowheads="1"/>
          </p:cNvSpPr>
          <p:nvPr/>
        </p:nvSpPr>
        <p:spPr bwMode="auto">
          <a:xfrm>
            <a:off x="6149975" y="3108325"/>
            <a:ext cx="63500" cy="12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2599" name="Text Box 74"/>
          <p:cNvSpPr txBox="1">
            <a:spLocks noChangeAspect="1" noChangeArrowheads="1"/>
          </p:cNvSpPr>
          <p:nvPr/>
        </p:nvSpPr>
        <p:spPr bwMode="auto">
          <a:xfrm>
            <a:off x="1282700" y="4806950"/>
            <a:ext cx="5619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rgbClr val="0000FF"/>
                </a:solidFill>
              </a:rPr>
              <a:t>Laser</a:t>
            </a:r>
          </a:p>
        </p:txBody>
      </p:sp>
      <p:sp>
        <p:nvSpPr>
          <p:cNvPr id="22600" name="Line 75"/>
          <p:cNvSpPr>
            <a:spLocks noChangeAspect="1" noChangeShapeType="1"/>
          </p:cNvSpPr>
          <p:nvPr/>
        </p:nvSpPr>
        <p:spPr bwMode="auto">
          <a:xfrm flipV="1">
            <a:off x="1550988" y="4378325"/>
            <a:ext cx="0" cy="4889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22601" name="Group 76"/>
          <p:cNvGrpSpPr>
            <a:grpSpLocks noChangeAspect="1"/>
          </p:cNvGrpSpPr>
          <p:nvPr/>
        </p:nvGrpSpPr>
        <p:grpSpPr bwMode="auto">
          <a:xfrm>
            <a:off x="5019675" y="3067050"/>
            <a:ext cx="1038225" cy="130175"/>
            <a:chOff x="3169" y="1933"/>
            <a:chExt cx="890" cy="91"/>
          </a:xfrm>
        </p:grpSpPr>
        <p:sp>
          <p:nvSpPr>
            <p:cNvPr id="22609" name="Freeform 77"/>
            <p:cNvSpPr>
              <a:spLocks noChangeAspect="1"/>
            </p:cNvSpPr>
            <p:nvPr/>
          </p:nvSpPr>
          <p:spPr bwMode="auto">
            <a:xfrm rot="-60000">
              <a:off x="3169" y="1933"/>
              <a:ext cx="664" cy="45"/>
            </a:xfrm>
            <a:custGeom>
              <a:avLst/>
              <a:gdLst>
                <a:gd name="T0" fmla="*/ 664 w 664"/>
                <a:gd name="T1" fmla="*/ 36 h 158"/>
                <a:gd name="T2" fmla="*/ 633 w 664"/>
                <a:gd name="T3" fmla="*/ 40 h 158"/>
                <a:gd name="T4" fmla="*/ 592 w 664"/>
                <a:gd name="T5" fmla="*/ 8 h 158"/>
                <a:gd name="T6" fmla="*/ 557 w 664"/>
                <a:gd name="T7" fmla="*/ 91 h 158"/>
                <a:gd name="T8" fmla="*/ 485 w 664"/>
                <a:gd name="T9" fmla="*/ 15 h 158"/>
                <a:gd name="T10" fmla="*/ 434 w 664"/>
                <a:gd name="T11" fmla="*/ 106 h 158"/>
                <a:gd name="T12" fmla="*/ 363 w 664"/>
                <a:gd name="T13" fmla="*/ 30 h 158"/>
                <a:gd name="T14" fmla="*/ 311 w 664"/>
                <a:gd name="T15" fmla="*/ 120 h 158"/>
                <a:gd name="T16" fmla="*/ 241 w 664"/>
                <a:gd name="T17" fmla="*/ 44 h 158"/>
                <a:gd name="T18" fmla="*/ 189 w 664"/>
                <a:gd name="T19" fmla="*/ 135 h 158"/>
                <a:gd name="T20" fmla="*/ 118 w 664"/>
                <a:gd name="T21" fmla="*/ 59 h 158"/>
                <a:gd name="T22" fmla="*/ 67 w 664"/>
                <a:gd name="T23" fmla="*/ 149 h 158"/>
                <a:gd name="T24" fmla="*/ 31 w 664"/>
                <a:gd name="T25" fmla="*/ 111 h 158"/>
                <a:gd name="T26" fmla="*/ 0 w 664"/>
                <a:gd name="T27" fmla="*/ 115 h 1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64"/>
                <a:gd name="T43" fmla="*/ 0 h 158"/>
                <a:gd name="T44" fmla="*/ 664 w 664"/>
                <a:gd name="T45" fmla="*/ 158 h 1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64" h="158">
                  <a:moveTo>
                    <a:pt x="664" y="36"/>
                  </a:moveTo>
                  <a:cubicBezTo>
                    <a:pt x="655" y="37"/>
                    <a:pt x="645" y="45"/>
                    <a:pt x="633" y="40"/>
                  </a:cubicBezTo>
                  <a:cubicBezTo>
                    <a:pt x="621" y="35"/>
                    <a:pt x="605" y="0"/>
                    <a:pt x="592" y="8"/>
                  </a:cubicBezTo>
                  <a:cubicBezTo>
                    <a:pt x="579" y="16"/>
                    <a:pt x="575" y="90"/>
                    <a:pt x="557" y="91"/>
                  </a:cubicBezTo>
                  <a:cubicBezTo>
                    <a:pt x="539" y="92"/>
                    <a:pt x="506" y="12"/>
                    <a:pt x="485" y="15"/>
                  </a:cubicBezTo>
                  <a:cubicBezTo>
                    <a:pt x="465" y="17"/>
                    <a:pt x="454" y="103"/>
                    <a:pt x="434" y="106"/>
                  </a:cubicBezTo>
                  <a:cubicBezTo>
                    <a:pt x="414" y="108"/>
                    <a:pt x="384" y="27"/>
                    <a:pt x="363" y="30"/>
                  </a:cubicBezTo>
                  <a:cubicBezTo>
                    <a:pt x="342" y="32"/>
                    <a:pt x="332" y="118"/>
                    <a:pt x="311" y="120"/>
                  </a:cubicBezTo>
                  <a:cubicBezTo>
                    <a:pt x="291" y="123"/>
                    <a:pt x="261" y="42"/>
                    <a:pt x="241" y="44"/>
                  </a:cubicBezTo>
                  <a:cubicBezTo>
                    <a:pt x="220" y="47"/>
                    <a:pt x="210" y="132"/>
                    <a:pt x="189" y="135"/>
                  </a:cubicBezTo>
                  <a:cubicBezTo>
                    <a:pt x="168" y="137"/>
                    <a:pt x="139" y="56"/>
                    <a:pt x="118" y="59"/>
                  </a:cubicBezTo>
                  <a:cubicBezTo>
                    <a:pt x="98" y="61"/>
                    <a:pt x="81" y="141"/>
                    <a:pt x="67" y="149"/>
                  </a:cubicBezTo>
                  <a:cubicBezTo>
                    <a:pt x="52" y="158"/>
                    <a:pt x="42" y="117"/>
                    <a:pt x="31" y="111"/>
                  </a:cubicBezTo>
                  <a:cubicBezTo>
                    <a:pt x="21" y="106"/>
                    <a:pt x="5" y="115"/>
                    <a:pt x="0" y="115"/>
                  </a:cubicBezTo>
                </a:path>
              </a:pathLst>
            </a:custGeom>
            <a:noFill/>
            <a:ln w="15875">
              <a:solidFill>
                <a:srgbClr val="FF99CC"/>
              </a:solidFill>
              <a:round/>
              <a:headEnd type="triangle" w="sm" len="sm"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22610" name="Freeform 78"/>
            <p:cNvSpPr>
              <a:spLocks noChangeAspect="1"/>
            </p:cNvSpPr>
            <p:nvPr/>
          </p:nvSpPr>
          <p:spPr bwMode="auto">
            <a:xfrm rot="60000" flipV="1">
              <a:off x="3395" y="1979"/>
              <a:ext cx="664" cy="45"/>
            </a:xfrm>
            <a:custGeom>
              <a:avLst/>
              <a:gdLst>
                <a:gd name="T0" fmla="*/ 664 w 664"/>
                <a:gd name="T1" fmla="*/ 36 h 158"/>
                <a:gd name="T2" fmla="*/ 633 w 664"/>
                <a:gd name="T3" fmla="*/ 40 h 158"/>
                <a:gd name="T4" fmla="*/ 592 w 664"/>
                <a:gd name="T5" fmla="*/ 8 h 158"/>
                <a:gd name="T6" fmla="*/ 557 w 664"/>
                <a:gd name="T7" fmla="*/ 91 h 158"/>
                <a:gd name="T8" fmla="*/ 485 w 664"/>
                <a:gd name="T9" fmla="*/ 15 h 158"/>
                <a:gd name="T10" fmla="*/ 434 w 664"/>
                <a:gd name="T11" fmla="*/ 106 h 158"/>
                <a:gd name="T12" fmla="*/ 363 w 664"/>
                <a:gd name="T13" fmla="*/ 30 h 158"/>
                <a:gd name="T14" fmla="*/ 311 w 664"/>
                <a:gd name="T15" fmla="*/ 120 h 158"/>
                <a:gd name="T16" fmla="*/ 241 w 664"/>
                <a:gd name="T17" fmla="*/ 44 h 158"/>
                <a:gd name="T18" fmla="*/ 189 w 664"/>
                <a:gd name="T19" fmla="*/ 135 h 158"/>
                <a:gd name="T20" fmla="*/ 118 w 664"/>
                <a:gd name="T21" fmla="*/ 59 h 158"/>
                <a:gd name="T22" fmla="*/ 67 w 664"/>
                <a:gd name="T23" fmla="*/ 149 h 158"/>
                <a:gd name="T24" fmla="*/ 31 w 664"/>
                <a:gd name="T25" fmla="*/ 111 h 158"/>
                <a:gd name="T26" fmla="*/ 0 w 664"/>
                <a:gd name="T27" fmla="*/ 115 h 1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64"/>
                <a:gd name="T43" fmla="*/ 0 h 158"/>
                <a:gd name="T44" fmla="*/ 664 w 664"/>
                <a:gd name="T45" fmla="*/ 158 h 1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64" h="158">
                  <a:moveTo>
                    <a:pt x="664" y="36"/>
                  </a:moveTo>
                  <a:cubicBezTo>
                    <a:pt x="655" y="37"/>
                    <a:pt x="645" y="45"/>
                    <a:pt x="633" y="40"/>
                  </a:cubicBezTo>
                  <a:cubicBezTo>
                    <a:pt x="621" y="35"/>
                    <a:pt x="605" y="0"/>
                    <a:pt x="592" y="8"/>
                  </a:cubicBezTo>
                  <a:cubicBezTo>
                    <a:pt x="579" y="16"/>
                    <a:pt x="575" y="90"/>
                    <a:pt x="557" y="91"/>
                  </a:cubicBezTo>
                  <a:cubicBezTo>
                    <a:pt x="539" y="92"/>
                    <a:pt x="506" y="12"/>
                    <a:pt x="485" y="15"/>
                  </a:cubicBezTo>
                  <a:cubicBezTo>
                    <a:pt x="465" y="17"/>
                    <a:pt x="454" y="103"/>
                    <a:pt x="434" y="106"/>
                  </a:cubicBezTo>
                  <a:cubicBezTo>
                    <a:pt x="414" y="108"/>
                    <a:pt x="384" y="27"/>
                    <a:pt x="363" y="30"/>
                  </a:cubicBezTo>
                  <a:cubicBezTo>
                    <a:pt x="342" y="32"/>
                    <a:pt x="332" y="118"/>
                    <a:pt x="311" y="120"/>
                  </a:cubicBezTo>
                  <a:cubicBezTo>
                    <a:pt x="291" y="123"/>
                    <a:pt x="261" y="42"/>
                    <a:pt x="241" y="44"/>
                  </a:cubicBezTo>
                  <a:cubicBezTo>
                    <a:pt x="220" y="47"/>
                    <a:pt x="210" y="132"/>
                    <a:pt x="189" y="135"/>
                  </a:cubicBezTo>
                  <a:cubicBezTo>
                    <a:pt x="168" y="137"/>
                    <a:pt x="139" y="56"/>
                    <a:pt x="118" y="59"/>
                  </a:cubicBezTo>
                  <a:cubicBezTo>
                    <a:pt x="98" y="61"/>
                    <a:pt x="81" y="141"/>
                    <a:pt x="67" y="149"/>
                  </a:cubicBezTo>
                  <a:cubicBezTo>
                    <a:pt x="52" y="158"/>
                    <a:pt x="42" y="117"/>
                    <a:pt x="31" y="111"/>
                  </a:cubicBezTo>
                  <a:cubicBezTo>
                    <a:pt x="21" y="106"/>
                    <a:pt x="5" y="115"/>
                    <a:pt x="0" y="115"/>
                  </a:cubicBezTo>
                </a:path>
              </a:pathLst>
            </a:custGeom>
            <a:noFill/>
            <a:ln w="15875">
              <a:solidFill>
                <a:srgbClr val="FF99CC"/>
              </a:solidFill>
              <a:round/>
              <a:headEnd type="triangle" w="sm" len="sm"/>
              <a:tailEnd/>
            </a:ln>
          </p:spPr>
          <p:txBody>
            <a:bodyPr rot="10800000"/>
            <a:lstStyle/>
            <a:p>
              <a:pPr algn="ctr"/>
              <a:endParaRPr lang="fr-FR"/>
            </a:p>
          </p:txBody>
        </p:sp>
      </p:grpSp>
      <p:grpSp>
        <p:nvGrpSpPr>
          <p:cNvPr id="22602" name="Group 79"/>
          <p:cNvGrpSpPr>
            <a:grpSpLocks noChangeAspect="1"/>
          </p:cNvGrpSpPr>
          <p:nvPr/>
        </p:nvGrpSpPr>
        <p:grpSpPr bwMode="auto">
          <a:xfrm>
            <a:off x="4048125" y="3067050"/>
            <a:ext cx="1076325" cy="130175"/>
            <a:chOff x="3169" y="1933"/>
            <a:chExt cx="890" cy="91"/>
          </a:xfrm>
        </p:grpSpPr>
        <p:sp>
          <p:nvSpPr>
            <p:cNvPr id="22607" name="Freeform 80"/>
            <p:cNvSpPr>
              <a:spLocks noChangeAspect="1"/>
            </p:cNvSpPr>
            <p:nvPr/>
          </p:nvSpPr>
          <p:spPr bwMode="auto">
            <a:xfrm rot="-60000">
              <a:off x="3169" y="1933"/>
              <a:ext cx="664" cy="45"/>
            </a:xfrm>
            <a:custGeom>
              <a:avLst/>
              <a:gdLst>
                <a:gd name="T0" fmla="*/ 664 w 664"/>
                <a:gd name="T1" fmla="*/ 36 h 158"/>
                <a:gd name="T2" fmla="*/ 633 w 664"/>
                <a:gd name="T3" fmla="*/ 40 h 158"/>
                <a:gd name="T4" fmla="*/ 592 w 664"/>
                <a:gd name="T5" fmla="*/ 8 h 158"/>
                <a:gd name="T6" fmla="*/ 557 w 664"/>
                <a:gd name="T7" fmla="*/ 91 h 158"/>
                <a:gd name="T8" fmla="*/ 485 w 664"/>
                <a:gd name="T9" fmla="*/ 15 h 158"/>
                <a:gd name="T10" fmla="*/ 434 w 664"/>
                <a:gd name="T11" fmla="*/ 106 h 158"/>
                <a:gd name="T12" fmla="*/ 363 w 664"/>
                <a:gd name="T13" fmla="*/ 30 h 158"/>
                <a:gd name="T14" fmla="*/ 311 w 664"/>
                <a:gd name="T15" fmla="*/ 120 h 158"/>
                <a:gd name="T16" fmla="*/ 241 w 664"/>
                <a:gd name="T17" fmla="*/ 44 h 158"/>
                <a:gd name="T18" fmla="*/ 189 w 664"/>
                <a:gd name="T19" fmla="*/ 135 h 158"/>
                <a:gd name="T20" fmla="*/ 118 w 664"/>
                <a:gd name="T21" fmla="*/ 59 h 158"/>
                <a:gd name="T22" fmla="*/ 67 w 664"/>
                <a:gd name="T23" fmla="*/ 149 h 158"/>
                <a:gd name="T24" fmla="*/ 31 w 664"/>
                <a:gd name="T25" fmla="*/ 111 h 158"/>
                <a:gd name="T26" fmla="*/ 0 w 664"/>
                <a:gd name="T27" fmla="*/ 115 h 1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64"/>
                <a:gd name="T43" fmla="*/ 0 h 158"/>
                <a:gd name="T44" fmla="*/ 664 w 664"/>
                <a:gd name="T45" fmla="*/ 158 h 1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64" h="158">
                  <a:moveTo>
                    <a:pt x="664" y="36"/>
                  </a:moveTo>
                  <a:cubicBezTo>
                    <a:pt x="655" y="37"/>
                    <a:pt x="645" y="45"/>
                    <a:pt x="633" y="40"/>
                  </a:cubicBezTo>
                  <a:cubicBezTo>
                    <a:pt x="621" y="35"/>
                    <a:pt x="605" y="0"/>
                    <a:pt x="592" y="8"/>
                  </a:cubicBezTo>
                  <a:cubicBezTo>
                    <a:pt x="579" y="16"/>
                    <a:pt x="575" y="90"/>
                    <a:pt x="557" y="91"/>
                  </a:cubicBezTo>
                  <a:cubicBezTo>
                    <a:pt x="539" y="92"/>
                    <a:pt x="506" y="12"/>
                    <a:pt x="485" y="15"/>
                  </a:cubicBezTo>
                  <a:cubicBezTo>
                    <a:pt x="465" y="17"/>
                    <a:pt x="454" y="103"/>
                    <a:pt x="434" y="106"/>
                  </a:cubicBezTo>
                  <a:cubicBezTo>
                    <a:pt x="414" y="108"/>
                    <a:pt x="384" y="27"/>
                    <a:pt x="363" y="30"/>
                  </a:cubicBezTo>
                  <a:cubicBezTo>
                    <a:pt x="342" y="32"/>
                    <a:pt x="332" y="118"/>
                    <a:pt x="311" y="120"/>
                  </a:cubicBezTo>
                  <a:cubicBezTo>
                    <a:pt x="291" y="123"/>
                    <a:pt x="261" y="42"/>
                    <a:pt x="241" y="44"/>
                  </a:cubicBezTo>
                  <a:cubicBezTo>
                    <a:pt x="220" y="47"/>
                    <a:pt x="210" y="132"/>
                    <a:pt x="189" y="135"/>
                  </a:cubicBezTo>
                  <a:cubicBezTo>
                    <a:pt x="168" y="137"/>
                    <a:pt x="139" y="56"/>
                    <a:pt x="118" y="59"/>
                  </a:cubicBezTo>
                  <a:cubicBezTo>
                    <a:pt x="98" y="61"/>
                    <a:pt x="81" y="141"/>
                    <a:pt x="67" y="149"/>
                  </a:cubicBezTo>
                  <a:cubicBezTo>
                    <a:pt x="52" y="158"/>
                    <a:pt x="42" y="117"/>
                    <a:pt x="31" y="111"/>
                  </a:cubicBezTo>
                  <a:cubicBezTo>
                    <a:pt x="21" y="106"/>
                    <a:pt x="5" y="115"/>
                    <a:pt x="0" y="115"/>
                  </a:cubicBezTo>
                </a:path>
              </a:pathLst>
            </a:custGeom>
            <a:noFill/>
            <a:ln w="15875">
              <a:solidFill>
                <a:srgbClr val="FF99CC"/>
              </a:solidFill>
              <a:round/>
              <a:headEnd type="triangle" w="sm" len="sm"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22608" name="Freeform 81"/>
            <p:cNvSpPr>
              <a:spLocks noChangeAspect="1"/>
            </p:cNvSpPr>
            <p:nvPr/>
          </p:nvSpPr>
          <p:spPr bwMode="auto">
            <a:xfrm rot="60000" flipV="1">
              <a:off x="3395" y="1979"/>
              <a:ext cx="664" cy="45"/>
            </a:xfrm>
            <a:custGeom>
              <a:avLst/>
              <a:gdLst>
                <a:gd name="T0" fmla="*/ 664 w 664"/>
                <a:gd name="T1" fmla="*/ 36 h 158"/>
                <a:gd name="T2" fmla="*/ 633 w 664"/>
                <a:gd name="T3" fmla="*/ 40 h 158"/>
                <a:gd name="T4" fmla="*/ 592 w 664"/>
                <a:gd name="T5" fmla="*/ 8 h 158"/>
                <a:gd name="T6" fmla="*/ 557 w 664"/>
                <a:gd name="T7" fmla="*/ 91 h 158"/>
                <a:gd name="T8" fmla="*/ 485 w 664"/>
                <a:gd name="T9" fmla="*/ 15 h 158"/>
                <a:gd name="T10" fmla="*/ 434 w 664"/>
                <a:gd name="T11" fmla="*/ 106 h 158"/>
                <a:gd name="T12" fmla="*/ 363 w 664"/>
                <a:gd name="T13" fmla="*/ 30 h 158"/>
                <a:gd name="T14" fmla="*/ 311 w 664"/>
                <a:gd name="T15" fmla="*/ 120 h 158"/>
                <a:gd name="T16" fmla="*/ 241 w 664"/>
                <a:gd name="T17" fmla="*/ 44 h 158"/>
                <a:gd name="T18" fmla="*/ 189 w 664"/>
                <a:gd name="T19" fmla="*/ 135 h 158"/>
                <a:gd name="T20" fmla="*/ 118 w 664"/>
                <a:gd name="T21" fmla="*/ 59 h 158"/>
                <a:gd name="T22" fmla="*/ 67 w 664"/>
                <a:gd name="T23" fmla="*/ 149 h 158"/>
                <a:gd name="T24" fmla="*/ 31 w 664"/>
                <a:gd name="T25" fmla="*/ 111 h 158"/>
                <a:gd name="T26" fmla="*/ 0 w 664"/>
                <a:gd name="T27" fmla="*/ 115 h 1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64"/>
                <a:gd name="T43" fmla="*/ 0 h 158"/>
                <a:gd name="T44" fmla="*/ 664 w 664"/>
                <a:gd name="T45" fmla="*/ 158 h 1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64" h="158">
                  <a:moveTo>
                    <a:pt x="664" y="36"/>
                  </a:moveTo>
                  <a:cubicBezTo>
                    <a:pt x="655" y="37"/>
                    <a:pt x="645" y="45"/>
                    <a:pt x="633" y="40"/>
                  </a:cubicBezTo>
                  <a:cubicBezTo>
                    <a:pt x="621" y="35"/>
                    <a:pt x="605" y="0"/>
                    <a:pt x="592" y="8"/>
                  </a:cubicBezTo>
                  <a:cubicBezTo>
                    <a:pt x="579" y="16"/>
                    <a:pt x="575" y="90"/>
                    <a:pt x="557" y="91"/>
                  </a:cubicBezTo>
                  <a:cubicBezTo>
                    <a:pt x="539" y="92"/>
                    <a:pt x="506" y="12"/>
                    <a:pt x="485" y="15"/>
                  </a:cubicBezTo>
                  <a:cubicBezTo>
                    <a:pt x="465" y="17"/>
                    <a:pt x="454" y="103"/>
                    <a:pt x="434" y="106"/>
                  </a:cubicBezTo>
                  <a:cubicBezTo>
                    <a:pt x="414" y="108"/>
                    <a:pt x="384" y="27"/>
                    <a:pt x="363" y="30"/>
                  </a:cubicBezTo>
                  <a:cubicBezTo>
                    <a:pt x="342" y="32"/>
                    <a:pt x="332" y="118"/>
                    <a:pt x="311" y="120"/>
                  </a:cubicBezTo>
                  <a:cubicBezTo>
                    <a:pt x="291" y="123"/>
                    <a:pt x="261" y="42"/>
                    <a:pt x="241" y="44"/>
                  </a:cubicBezTo>
                  <a:cubicBezTo>
                    <a:pt x="220" y="47"/>
                    <a:pt x="210" y="132"/>
                    <a:pt x="189" y="135"/>
                  </a:cubicBezTo>
                  <a:cubicBezTo>
                    <a:pt x="168" y="137"/>
                    <a:pt x="139" y="56"/>
                    <a:pt x="118" y="59"/>
                  </a:cubicBezTo>
                  <a:cubicBezTo>
                    <a:pt x="98" y="61"/>
                    <a:pt x="81" y="141"/>
                    <a:pt x="67" y="149"/>
                  </a:cubicBezTo>
                  <a:cubicBezTo>
                    <a:pt x="52" y="158"/>
                    <a:pt x="42" y="117"/>
                    <a:pt x="31" y="111"/>
                  </a:cubicBezTo>
                  <a:cubicBezTo>
                    <a:pt x="21" y="106"/>
                    <a:pt x="5" y="115"/>
                    <a:pt x="0" y="115"/>
                  </a:cubicBezTo>
                </a:path>
              </a:pathLst>
            </a:custGeom>
            <a:noFill/>
            <a:ln w="15875">
              <a:solidFill>
                <a:srgbClr val="FF99CC"/>
              </a:solidFill>
              <a:round/>
              <a:headEnd type="triangle" w="sm" len="sm"/>
              <a:tailEnd/>
            </a:ln>
          </p:spPr>
          <p:txBody>
            <a:bodyPr rot="10800000"/>
            <a:lstStyle/>
            <a:p>
              <a:pPr algn="ctr"/>
              <a:endParaRPr lang="fr-FR"/>
            </a:p>
          </p:txBody>
        </p:sp>
      </p:grpSp>
      <p:grpSp>
        <p:nvGrpSpPr>
          <p:cNvPr id="22603" name="Group 82"/>
          <p:cNvGrpSpPr>
            <a:grpSpLocks noChangeAspect="1"/>
          </p:cNvGrpSpPr>
          <p:nvPr/>
        </p:nvGrpSpPr>
        <p:grpSpPr bwMode="auto">
          <a:xfrm>
            <a:off x="1649413" y="3067050"/>
            <a:ext cx="1076325" cy="130175"/>
            <a:chOff x="3169" y="1933"/>
            <a:chExt cx="890" cy="91"/>
          </a:xfrm>
        </p:grpSpPr>
        <p:sp>
          <p:nvSpPr>
            <p:cNvPr id="22605" name="Freeform 83"/>
            <p:cNvSpPr>
              <a:spLocks noChangeAspect="1"/>
            </p:cNvSpPr>
            <p:nvPr/>
          </p:nvSpPr>
          <p:spPr bwMode="auto">
            <a:xfrm rot="-60000">
              <a:off x="3169" y="1933"/>
              <a:ext cx="664" cy="45"/>
            </a:xfrm>
            <a:custGeom>
              <a:avLst/>
              <a:gdLst>
                <a:gd name="T0" fmla="*/ 664 w 664"/>
                <a:gd name="T1" fmla="*/ 36 h 158"/>
                <a:gd name="T2" fmla="*/ 633 w 664"/>
                <a:gd name="T3" fmla="*/ 40 h 158"/>
                <a:gd name="T4" fmla="*/ 592 w 664"/>
                <a:gd name="T5" fmla="*/ 8 h 158"/>
                <a:gd name="T6" fmla="*/ 557 w 664"/>
                <a:gd name="T7" fmla="*/ 91 h 158"/>
                <a:gd name="T8" fmla="*/ 485 w 664"/>
                <a:gd name="T9" fmla="*/ 15 h 158"/>
                <a:gd name="T10" fmla="*/ 434 w 664"/>
                <a:gd name="T11" fmla="*/ 106 h 158"/>
                <a:gd name="T12" fmla="*/ 363 w 664"/>
                <a:gd name="T13" fmla="*/ 30 h 158"/>
                <a:gd name="T14" fmla="*/ 311 w 664"/>
                <a:gd name="T15" fmla="*/ 120 h 158"/>
                <a:gd name="T16" fmla="*/ 241 w 664"/>
                <a:gd name="T17" fmla="*/ 44 h 158"/>
                <a:gd name="T18" fmla="*/ 189 w 664"/>
                <a:gd name="T19" fmla="*/ 135 h 158"/>
                <a:gd name="T20" fmla="*/ 118 w 664"/>
                <a:gd name="T21" fmla="*/ 59 h 158"/>
                <a:gd name="T22" fmla="*/ 67 w 664"/>
                <a:gd name="T23" fmla="*/ 149 h 158"/>
                <a:gd name="T24" fmla="*/ 31 w 664"/>
                <a:gd name="T25" fmla="*/ 111 h 158"/>
                <a:gd name="T26" fmla="*/ 0 w 664"/>
                <a:gd name="T27" fmla="*/ 115 h 1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64"/>
                <a:gd name="T43" fmla="*/ 0 h 158"/>
                <a:gd name="T44" fmla="*/ 664 w 664"/>
                <a:gd name="T45" fmla="*/ 158 h 1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64" h="158">
                  <a:moveTo>
                    <a:pt x="664" y="36"/>
                  </a:moveTo>
                  <a:cubicBezTo>
                    <a:pt x="655" y="37"/>
                    <a:pt x="645" y="45"/>
                    <a:pt x="633" y="40"/>
                  </a:cubicBezTo>
                  <a:cubicBezTo>
                    <a:pt x="621" y="35"/>
                    <a:pt x="605" y="0"/>
                    <a:pt x="592" y="8"/>
                  </a:cubicBezTo>
                  <a:cubicBezTo>
                    <a:pt x="579" y="16"/>
                    <a:pt x="575" y="90"/>
                    <a:pt x="557" y="91"/>
                  </a:cubicBezTo>
                  <a:cubicBezTo>
                    <a:pt x="539" y="92"/>
                    <a:pt x="506" y="12"/>
                    <a:pt x="485" y="15"/>
                  </a:cubicBezTo>
                  <a:cubicBezTo>
                    <a:pt x="465" y="17"/>
                    <a:pt x="454" y="103"/>
                    <a:pt x="434" y="106"/>
                  </a:cubicBezTo>
                  <a:cubicBezTo>
                    <a:pt x="414" y="108"/>
                    <a:pt x="384" y="27"/>
                    <a:pt x="363" y="30"/>
                  </a:cubicBezTo>
                  <a:cubicBezTo>
                    <a:pt x="342" y="32"/>
                    <a:pt x="332" y="118"/>
                    <a:pt x="311" y="120"/>
                  </a:cubicBezTo>
                  <a:cubicBezTo>
                    <a:pt x="291" y="123"/>
                    <a:pt x="261" y="42"/>
                    <a:pt x="241" y="44"/>
                  </a:cubicBezTo>
                  <a:cubicBezTo>
                    <a:pt x="220" y="47"/>
                    <a:pt x="210" y="132"/>
                    <a:pt x="189" y="135"/>
                  </a:cubicBezTo>
                  <a:cubicBezTo>
                    <a:pt x="168" y="137"/>
                    <a:pt x="139" y="56"/>
                    <a:pt x="118" y="59"/>
                  </a:cubicBezTo>
                  <a:cubicBezTo>
                    <a:pt x="98" y="61"/>
                    <a:pt x="81" y="141"/>
                    <a:pt x="67" y="149"/>
                  </a:cubicBezTo>
                  <a:cubicBezTo>
                    <a:pt x="52" y="158"/>
                    <a:pt x="42" y="117"/>
                    <a:pt x="31" y="111"/>
                  </a:cubicBezTo>
                  <a:cubicBezTo>
                    <a:pt x="21" y="106"/>
                    <a:pt x="5" y="115"/>
                    <a:pt x="0" y="115"/>
                  </a:cubicBezTo>
                </a:path>
              </a:pathLst>
            </a:custGeom>
            <a:noFill/>
            <a:ln w="15875">
              <a:solidFill>
                <a:srgbClr val="FF99CC"/>
              </a:solidFill>
              <a:round/>
              <a:headEnd type="triangle" w="sm" len="sm"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22606" name="Freeform 84"/>
            <p:cNvSpPr>
              <a:spLocks noChangeAspect="1"/>
            </p:cNvSpPr>
            <p:nvPr/>
          </p:nvSpPr>
          <p:spPr bwMode="auto">
            <a:xfrm rot="60000" flipV="1">
              <a:off x="3395" y="1979"/>
              <a:ext cx="664" cy="45"/>
            </a:xfrm>
            <a:custGeom>
              <a:avLst/>
              <a:gdLst>
                <a:gd name="T0" fmla="*/ 664 w 664"/>
                <a:gd name="T1" fmla="*/ 36 h 158"/>
                <a:gd name="T2" fmla="*/ 633 w 664"/>
                <a:gd name="T3" fmla="*/ 40 h 158"/>
                <a:gd name="T4" fmla="*/ 592 w 664"/>
                <a:gd name="T5" fmla="*/ 8 h 158"/>
                <a:gd name="T6" fmla="*/ 557 w 664"/>
                <a:gd name="T7" fmla="*/ 91 h 158"/>
                <a:gd name="T8" fmla="*/ 485 w 664"/>
                <a:gd name="T9" fmla="*/ 15 h 158"/>
                <a:gd name="T10" fmla="*/ 434 w 664"/>
                <a:gd name="T11" fmla="*/ 106 h 158"/>
                <a:gd name="T12" fmla="*/ 363 w 664"/>
                <a:gd name="T13" fmla="*/ 30 h 158"/>
                <a:gd name="T14" fmla="*/ 311 w 664"/>
                <a:gd name="T15" fmla="*/ 120 h 158"/>
                <a:gd name="T16" fmla="*/ 241 w 664"/>
                <a:gd name="T17" fmla="*/ 44 h 158"/>
                <a:gd name="T18" fmla="*/ 189 w 664"/>
                <a:gd name="T19" fmla="*/ 135 h 158"/>
                <a:gd name="T20" fmla="*/ 118 w 664"/>
                <a:gd name="T21" fmla="*/ 59 h 158"/>
                <a:gd name="T22" fmla="*/ 67 w 664"/>
                <a:gd name="T23" fmla="*/ 149 h 158"/>
                <a:gd name="T24" fmla="*/ 31 w 664"/>
                <a:gd name="T25" fmla="*/ 111 h 158"/>
                <a:gd name="T26" fmla="*/ 0 w 664"/>
                <a:gd name="T27" fmla="*/ 115 h 1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64"/>
                <a:gd name="T43" fmla="*/ 0 h 158"/>
                <a:gd name="T44" fmla="*/ 664 w 664"/>
                <a:gd name="T45" fmla="*/ 158 h 1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64" h="158">
                  <a:moveTo>
                    <a:pt x="664" y="36"/>
                  </a:moveTo>
                  <a:cubicBezTo>
                    <a:pt x="655" y="37"/>
                    <a:pt x="645" y="45"/>
                    <a:pt x="633" y="40"/>
                  </a:cubicBezTo>
                  <a:cubicBezTo>
                    <a:pt x="621" y="35"/>
                    <a:pt x="605" y="0"/>
                    <a:pt x="592" y="8"/>
                  </a:cubicBezTo>
                  <a:cubicBezTo>
                    <a:pt x="579" y="16"/>
                    <a:pt x="575" y="90"/>
                    <a:pt x="557" y="91"/>
                  </a:cubicBezTo>
                  <a:cubicBezTo>
                    <a:pt x="539" y="92"/>
                    <a:pt x="506" y="12"/>
                    <a:pt x="485" y="15"/>
                  </a:cubicBezTo>
                  <a:cubicBezTo>
                    <a:pt x="465" y="17"/>
                    <a:pt x="454" y="103"/>
                    <a:pt x="434" y="106"/>
                  </a:cubicBezTo>
                  <a:cubicBezTo>
                    <a:pt x="414" y="108"/>
                    <a:pt x="384" y="27"/>
                    <a:pt x="363" y="30"/>
                  </a:cubicBezTo>
                  <a:cubicBezTo>
                    <a:pt x="342" y="32"/>
                    <a:pt x="332" y="118"/>
                    <a:pt x="311" y="120"/>
                  </a:cubicBezTo>
                  <a:cubicBezTo>
                    <a:pt x="291" y="123"/>
                    <a:pt x="261" y="42"/>
                    <a:pt x="241" y="44"/>
                  </a:cubicBezTo>
                  <a:cubicBezTo>
                    <a:pt x="220" y="47"/>
                    <a:pt x="210" y="132"/>
                    <a:pt x="189" y="135"/>
                  </a:cubicBezTo>
                  <a:cubicBezTo>
                    <a:pt x="168" y="137"/>
                    <a:pt x="139" y="56"/>
                    <a:pt x="118" y="59"/>
                  </a:cubicBezTo>
                  <a:cubicBezTo>
                    <a:pt x="98" y="61"/>
                    <a:pt x="81" y="141"/>
                    <a:pt x="67" y="149"/>
                  </a:cubicBezTo>
                  <a:cubicBezTo>
                    <a:pt x="52" y="158"/>
                    <a:pt x="42" y="117"/>
                    <a:pt x="31" y="111"/>
                  </a:cubicBezTo>
                  <a:cubicBezTo>
                    <a:pt x="21" y="106"/>
                    <a:pt x="5" y="115"/>
                    <a:pt x="0" y="115"/>
                  </a:cubicBezTo>
                </a:path>
              </a:pathLst>
            </a:custGeom>
            <a:noFill/>
            <a:ln w="15875">
              <a:solidFill>
                <a:srgbClr val="FF99CC"/>
              </a:solidFill>
              <a:round/>
              <a:headEnd type="triangle" w="sm" len="sm"/>
              <a:tailEnd/>
            </a:ln>
          </p:spPr>
          <p:txBody>
            <a:bodyPr rot="10800000"/>
            <a:lstStyle/>
            <a:p>
              <a:pPr algn="ctr"/>
              <a:endParaRPr lang="fr-FR"/>
            </a:p>
          </p:txBody>
        </p:sp>
      </p:grpSp>
      <p:sp>
        <p:nvSpPr>
          <p:cNvPr id="22604" name="Text Box 85"/>
          <p:cNvSpPr txBox="1">
            <a:spLocks noChangeAspect="1" noChangeArrowheads="1"/>
          </p:cNvSpPr>
          <p:nvPr/>
        </p:nvSpPr>
        <p:spPr bwMode="auto">
          <a:xfrm>
            <a:off x="4630738" y="3125788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FF99CC"/>
                </a:solidFill>
                <a:sym typeface="Symbol" pitchFamily="18" charset="2"/>
              </a:rPr>
              <a:t></a:t>
            </a:r>
          </a:p>
        </p:txBody>
      </p:sp>
      <p:sp>
        <p:nvSpPr>
          <p:cNvPr id="22538" name="Text Box 86"/>
          <p:cNvSpPr txBox="1">
            <a:spLocks noChangeArrowheads="1"/>
          </p:cNvSpPr>
          <p:nvPr/>
        </p:nvSpPr>
        <p:spPr bwMode="auto">
          <a:xfrm>
            <a:off x="2659063" y="476250"/>
            <a:ext cx="38274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Experimental setup at LOA</a:t>
            </a:r>
            <a:endParaRPr lang="en-US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22539" name="Text Box 87"/>
          <p:cNvSpPr txBox="1">
            <a:spLocks noChangeArrowheads="1"/>
          </p:cNvSpPr>
          <p:nvPr/>
        </p:nvSpPr>
        <p:spPr bwMode="auto">
          <a:xfrm>
            <a:off x="1835150" y="5402263"/>
            <a:ext cx="5195888" cy="1266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7800" indent="-177800">
              <a:lnSpc>
                <a:spcPct val="120000"/>
              </a:lnSpc>
            </a:pPr>
            <a:r>
              <a:rPr lang="fr-FR" sz="1600" u="sng"/>
              <a:t>Observables :</a:t>
            </a:r>
          </a:p>
          <a:p>
            <a:pPr marL="177800" indent="-177800">
              <a:lnSpc>
                <a:spcPct val="120000"/>
              </a:lnSpc>
              <a:buFontTx/>
              <a:buChar char="•"/>
            </a:pPr>
            <a:r>
              <a:rPr lang="fr-FR" sz="1600"/>
              <a:t>Energy deposited by the electrons in the diodes</a:t>
            </a:r>
          </a:p>
          <a:p>
            <a:pPr marL="177800" indent="-177800">
              <a:lnSpc>
                <a:spcPct val="120000"/>
              </a:lnSpc>
              <a:buFontTx/>
              <a:buChar char="•"/>
            </a:pPr>
            <a:r>
              <a:rPr lang="fr-FR" sz="1600"/>
              <a:t>Number of nuclear reactions in the activation samples</a:t>
            </a:r>
          </a:p>
          <a:p>
            <a:pPr marL="177800" indent="-177800">
              <a:lnSpc>
                <a:spcPct val="120000"/>
              </a:lnSpc>
              <a:buFontTx/>
              <a:buChar char="•"/>
            </a:pPr>
            <a:r>
              <a:rPr lang="fr-FR" sz="1600"/>
              <a:t>Energy deposited by the </a:t>
            </a:r>
            <a:r>
              <a:rPr lang="en-US" sz="1600">
                <a:cs typeface="Times New Roman" pitchFamily="18" charset="0"/>
                <a:sym typeface="Symbol" pitchFamily="18" charset="2"/>
              </a:rPr>
              <a:t>-rays</a:t>
            </a:r>
            <a:r>
              <a:rPr lang="fr-FR" sz="1600"/>
              <a:t> in the monitor</a:t>
            </a:r>
          </a:p>
        </p:txBody>
      </p:sp>
      <p:grpSp>
        <p:nvGrpSpPr>
          <p:cNvPr id="22540" name="Group 110"/>
          <p:cNvGrpSpPr>
            <a:grpSpLocks/>
          </p:cNvGrpSpPr>
          <p:nvPr/>
        </p:nvGrpSpPr>
        <p:grpSpPr bwMode="auto">
          <a:xfrm>
            <a:off x="3454400" y="3627438"/>
            <a:ext cx="55563" cy="71437"/>
            <a:chOff x="2176" y="2285"/>
            <a:chExt cx="35" cy="45"/>
          </a:xfrm>
        </p:grpSpPr>
        <p:sp>
          <p:nvSpPr>
            <p:cNvPr id="22567" name="Rectangle 4"/>
            <p:cNvSpPr>
              <a:spLocks noChangeArrowheads="1"/>
            </p:cNvSpPr>
            <p:nvPr/>
          </p:nvSpPr>
          <p:spPr bwMode="auto">
            <a:xfrm>
              <a:off x="2177" y="2294"/>
              <a:ext cx="34" cy="36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2568" name="Rectangle 106"/>
            <p:cNvSpPr>
              <a:spLocks noChangeArrowheads="1"/>
            </p:cNvSpPr>
            <p:nvPr/>
          </p:nvSpPr>
          <p:spPr bwMode="auto">
            <a:xfrm>
              <a:off x="2176" y="2285"/>
              <a:ext cx="34" cy="2"/>
            </a:xfrm>
            <a:prstGeom prst="rect">
              <a:avLst/>
            </a:prstGeom>
            <a:gradFill rotWithShape="1">
              <a:gsLst>
                <a:gs pos="0">
                  <a:srgbClr val="825600"/>
                </a:gs>
                <a:gs pos="6500">
                  <a:srgbClr val="FFA800"/>
                </a:gs>
                <a:gs pos="14000">
                  <a:srgbClr val="825600"/>
                </a:gs>
                <a:gs pos="21500">
                  <a:srgbClr val="FFA800"/>
                </a:gs>
                <a:gs pos="28999">
                  <a:srgbClr val="825600"/>
                </a:gs>
                <a:gs pos="36000">
                  <a:srgbClr val="FFA800"/>
                </a:gs>
                <a:gs pos="43500">
                  <a:srgbClr val="825600"/>
                </a:gs>
                <a:gs pos="50000">
                  <a:srgbClr val="FFA800"/>
                </a:gs>
                <a:gs pos="56500">
                  <a:srgbClr val="825600"/>
                </a:gs>
                <a:gs pos="64000">
                  <a:srgbClr val="FFA800"/>
                </a:gs>
                <a:gs pos="71001">
                  <a:srgbClr val="825600"/>
                </a:gs>
                <a:gs pos="78500">
                  <a:srgbClr val="FFA800"/>
                </a:gs>
                <a:gs pos="86000">
                  <a:srgbClr val="825600"/>
                </a:gs>
                <a:gs pos="93500">
                  <a:srgbClr val="FFA800"/>
                </a:gs>
                <a:gs pos="100000">
                  <a:srgbClr val="825600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22541" name="Group 111"/>
          <p:cNvGrpSpPr>
            <a:grpSpLocks/>
          </p:cNvGrpSpPr>
          <p:nvPr/>
        </p:nvGrpSpPr>
        <p:grpSpPr bwMode="auto">
          <a:xfrm>
            <a:off x="3608388" y="3573463"/>
            <a:ext cx="61912" cy="71437"/>
            <a:chOff x="2273" y="2242"/>
            <a:chExt cx="39" cy="45"/>
          </a:xfrm>
        </p:grpSpPr>
        <p:sp>
          <p:nvSpPr>
            <p:cNvPr id="22565" name="Rectangle 5"/>
            <p:cNvSpPr>
              <a:spLocks noChangeArrowheads="1"/>
            </p:cNvSpPr>
            <p:nvPr/>
          </p:nvSpPr>
          <p:spPr bwMode="auto">
            <a:xfrm rot="-600000">
              <a:off x="2277" y="2251"/>
              <a:ext cx="35" cy="36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2566" name="Rectangle 107"/>
            <p:cNvSpPr>
              <a:spLocks noChangeArrowheads="1"/>
            </p:cNvSpPr>
            <p:nvPr/>
          </p:nvSpPr>
          <p:spPr bwMode="auto">
            <a:xfrm rot="-600000">
              <a:off x="2273" y="2242"/>
              <a:ext cx="34" cy="2"/>
            </a:xfrm>
            <a:prstGeom prst="rect">
              <a:avLst/>
            </a:prstGeom>
            <a:gradFill rotWithShape="1">
              <a:gsLst>
                <a:gs pos="0">
                  <a:srgbClr val="825600"/>
                </a:gs>
                <a:gs pos="6500">
                  <a:srgbClr val="FFA800"/>
                </a:gs>
                <a:gs pos="14000">
                  <a:srgbClr val="825600"/>
                </a:gs>
                <a:gs pos="21500">
                  <a:srgbClr val="FFA800"/>
                </a:gs>
                <a:gs pos="28999">
                  <a:srgbClr val="825600"/>
                </a:gs>
                <a:gs pos="36000">
                  <a:srgbClr val="FFA800"/>
                </a:gs>
                <a:gs pos="43500">
                  <a:srgbClr val="825600"/>
                </a:gs>
                <a:gs pos="50000">
                  <a:srgbClr val="FFA800"/>
                </a:gs>
                <a:gs pos="56500">
                  <a:srgbClr val="825600"/>
                </a:gs>
                <a:gs pos="64000">
                  <a:srgbClr val="FFA800"/>
                </a:gs>
                <a:gs pos="71001">
                  <a:srgbClr val="825600"/>
                </a:gs>
                <a:gs pos="78500">
                  <a:srgbClr val="FFA800"/>
                </a:gs>
                <a:gs pos="86000">
                  <a:srgbClr val="825600"/>
                </a:gs>
                <a:gs pos="93500">
                  <a:srgbClr val="FFA800"/>
                </a:gs>
                <a:gs pos="100000">
                  <a:srgbClr val="825600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22542" name="Group 113"/>
          <p:cNvGrpSpPr>
            <a:grpSpLocks/>
          </p:cNvGrpSpPr>
          <p:nvPr/>
        </p:nvGrpSpPr>
        <p:grpSpPr bwMode="auto">
          <a:xfrm>
            <a:off x="3716338" y="3525838"/>
            <a:ext cx="73025" cy="71437"/>
            <a:chOff x="2344" y="2212"/>
            <a:chExt cx="46" cy="45"/>
          </a:xfrm>
        </p:grpSpPr>
        <p:sp>
          <p:nvSpPr>
            <p:cNvPr id="22563" name="Rectangle 6"/>
            <p:cNvSpPr>
              <a:spLocks noChangeArrowheads="1"/>
            </p:cNvSpPr>
            <p:nvPr/>
          </p:nvSpPr>
          <p:spPr bwMode="auto">
            <a:xfrm rot="-1193726">
              <a:off x="2355" y="2221"/>
              <a:ext cx="35" cy="36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2564" name="Rectangle 108"/>
            <p:cNvSpPr>
              <a:spLocks noChangeArrowheads="1"/>
            </p:cNvSpPr>
            <p:nvPr/>
          </p:nvSpPr>
          <p:spPr bwMode="auto">
            <a:xfrm rot="-1200000">
              <a:off x="2344" y="2212"/>
              <a:ext cx="34" cy="2"/>
            </a:xfrm>
            <a:prstGeom prst="rect">
              <a:avLst/>
            </a:prstGeom>
            <a:gradFill rotWithShape="1">
              <a:gsLst>
                <a:gs pos="0">
                  <a:srgbClr val="825600"/>
                </a:gs>
                <a:gs pos="6500">
                  <a:srgbClr val="FFA800"/>
                </a:gs>
                <a:gs pos="14000">
                  <a:srgbClr val="825600"/>
                </a:gs>
                <a:gs pos="21500">
                  <a:srgbClr val="FFA800"/>
                </a:gs>
                <a:gs pos="28999">
                  <a:srgbClr val="825600"/>
                </a:gs>
                <a:gs pos="36000">
                  <a:srgbClr val="FFA800"/>
                </a:gs>
                <a:gs pos="43500">
                  <a:srgbClr val="825600"/>
                </a:gs>
                <a:gs pos="50000">
                  <a:srgbClr val="FFA800"/>
                </a:gs>
                <a:gs pos="56500">
                  <a:srgbClr val="825600"/>
                </a:gs>
                <a:gs pos="64000">
                  <a:srgbClr val="FFA800"/>
                </a:gs>
                <a:gs pos="71001">
                  <a:srgbClr val="825600"/>
                </a:gs>
                <a:gs pos="78500">
                  <a:srgbClr val="FFA800"/>
                </a:gs>
                <a:gs pos="86000">
                  <a:srgbClr val="825600"/>
                </a:gs>
                <a:gs pos="93500">
                  <a:srgbClr val="FFA800"/>
                </a:gs>
                <a:gs pos="100000">
                  <a:srgbClr val="825600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22543" name="Group 112"/>
          <p:cNvGrpSpPr>
            <a:grpSpLocks/>
          </p:cNvGrpSpPr>
          <p:nvPr/>
        </p:nvGrpSpPr>
        <p:grpSpPr bwMode="auto">
          <a:xfrm>
            <a:off x="3803650" y="3471863"/>
            <a:ext cx="82550" cy="65087"/>
            <a:chOff x="2396" y="2187"/>
            <a:chExt cx="52" cy="41"/>
          </a:xfrm>
        </p:grpSpPr>
        <p:sp>
          <p:nvSpPr>
            <p:cNvPr id="22561" name="Rectangle 7"/>
            <p:cNvSpPr>
              <a:spLocks noChangeArrowheads="1"/>
            </p:cNvSpPr>
            <p:nvPr/>
          </p:nvSpPr>
          <p:spPr bwMode="auto">
            <a:xfrm rot="-2100000">
              <a:off x="2413" y="2191"/>
              <a:ext cx="35" cy="37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2562" name="Rectangle 109"/>
            <p:cNvSpPr>
              <a:spLocks noChangeArrowheads="1"/>
            </p:cNvSpPr>
            <p:nvPr/>
          </p:nvSpPr>
          <p:spPr bwMode="auto">
            <a:xfrm rot="-2100000">
              <a:off x="2396" y="2187"/>
              <a:ext cx="34" cy="2"/>
            </a:xfrm>
            <a:prstGeom prst="rect">
              <a:avLst/>
            </a:prstGeom>
            <a:gradFill rotWithShape="1">
              <a:gsLst>
                <a:gs pos="0">
                  <a:srgbClr val="825600"/>
                </a:gs>
                <a:gs pos="6500">
                  <a:srgbClr val="FFA800"/>
                </a:gs>
                <a:gs pos="14000">
                  <a:srgbClr val="825600"/>
                </a:gs>
                <a:gs pos="21500">
                  <a:srgbClr val="FFA800"/>
                </a:gs>
                <a:gs pos="28999">
                  <a:srgbClr val="825600"/>
                </a:gs>
                <a:gs pos="36000">
                  <a:srgbClr val="FFA800"/>
                </a:gs>
                <a:gs pos="43500">
                  <a:srgbClr val="825600"/>
                </a:gs>
                <a:gs pos="50000">
                  <a:srgbClr val="FFA800"/>
                </a:gs>
                <a:gs pos="56500">
                  <a:srgbClr val="825600"/>
                </a:gs>
                <a:gs pos="64000">
                  <a:srgbClr val="FFA800"/>
                </a:gs>
                <a:gs pos="71001">
                  <a:srgbClr val="825600"/>
                </a:gs>
                <a:gs pos="78500">
                  <a:srgbClr val="FFA800"/>
                </a:gs>
                <a:gs pos="86000">
                  <a:srgbClr val="825600"/>
                </a:gs>
                <a:gs pos="93500">
                  <a:srgbClr val="FFA800"/>
                </a:gs>
                <a:gs pos="100000">
                  <a:srgbClr val="825600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22544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2545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22553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2554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22555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22556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22557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22558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22559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22560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2546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2547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22548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22549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2550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2551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22552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63DF03-E22B-4C01-83C2-69F89607C9D3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549275"/>
            <a:ext cx="73009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 b="1"/>
              <a:t>Spectrometer </a:t>
            </a:r>
            <a:r>
              <a:rPr lang="fr-FR" sz="2000" b="1">
                <a:sym typeface="Symbol" pitchFamily="18" charset="2"/>
              </a:rPr>
              <a:t></a:t>
            </a:r>
            <a:r>
              <a:rPr lang="fr-FR" sz="2000" b="1"/>
              <a:t> energy distribution on the laser beam axis</a:t>
            </a:r>
          </a:p>
        </p:txBody>
      </p:sp>
      <p:grpSp>
        <p:nvGrpSpPr>
          <p:cNvPr id="23593" name="Group 41"/>
          <p:cNvGrpSpPr>
            <a:grpSpLocks/>
          </p:cNvGrpSpPr>
          <p:nvPr/>
        </p:nvGrpSpPr>
        <p:grpSpPr bwMode="auto">
          <a:xfrm>
            <a:off x="271463" y="1268413"/>
            <a:ext cx="3086100" cy="3530600"/>
            <a:chOff x="171" y="799"/>
            <a:chExt cx="1944" cy="2224"/>
          </a:xfrm>
        </p:grpSpPr>
        <p:pic>
          <p:nvPicPr>
            <p:cNvPr id="23583" name="Picture 4"/>
            <p:cNvPicPr>
              <a:picLocks noChangeAspect="1" noChangeArrowheads="1"/>
            </p:cNvPicPr>
            <p:nvPr/>
          </p:nvPicPr>
          <p:blipFill>
            <a:blip r:embed="rId3"/>
            <a:srcRect t="10278"/>
            <a:stretch>
              <a:fillRect/>
            </a:stretch>
          </p:blipFill>
          <p:spPr bwMode="auto">
            <a:xfrm>
              <a:off x="297" y="799"/>
              <a:ext cx="1772" cy="2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23584" name="Text Box 5"/>
            <p:cNvSpPr txBox="1">
              <a:spLocks noChangeAspect="1" noChangeArrowheads="1"/>
            </p:cNvSpPr>
            <p:nvPr/>
          </p:nvSpPr>
          <p:spPr bwMode="auto">
            <a:xfrm>
              <a:off x="171" y="2869"/>
              <a:ext cx="1037" cy="154"/>
            </a:xfrm>
            <a:prstGeom prst="rect">
              <a:avLst/>
            </a:prstGeom>
            <a:solidFill>
              <a:schemeClr val="bg1">
                <a:alpha val="39999"/>
              </a:scheme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000"/>
                <a:t>Photo : thèse de Y. Glinec</a:t>
              </a:r>
            </a:p>
          </p:txBody>
        </p:sp>
        <p:sp>
          <p:nvSpPr>
            <p:cNvPr id="223238" name="Text Box 6"/>
            <p:cNvSpPr txBox="1">
              <a:spLocks noChangeAspect="1" noChangeArrowheads="1"/>
            </p:cNvSpPr>
            <p:nvPr/>
          </p:nvSpPr>
          <p:spPr bwMode="auto">
            <a:xfrm>
              <a:off x="1551" y="979"/>
              <a:ext cx="56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Diodes</a:t>
              </a:r>
            </a:p>
          </p:txBody>
        </p:sp>
        <p:sp>
          <p:nvSpPr>
            <p:cNvPr id="23586" name="Line 7"/>
            <p:cNvSpPr>
              <a:spLocks noChangeAspect="1" noChangeShapeType="1"/>
            </p:cNvSpPr>
            <p:nvPr/>
          </p:nvSpPr>
          <p:spPr bwMode="auto">
            <a:xfrm flipH="1">
              <a:off x="1635" y="1159"/>
              <a:ext cx="102" cy="35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587" name="Line 8"/>
            <p:cNvSpPr>
              <a:spLocks noChangeAspect="1" noChangeShapeType="1"/>
            </p:cNvSpPr>
            <p:nvPr/>
          </p:nvSpPr>
          <p:spPr bwMode="auto">
            <a:xfrm flipH="1">
              <a:off x="1566" y="1159"/>
              <a:ext cx="171" cy="215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588" name="Line 9"/>
            <p:cNvSpPr>
              <a:spLocks noChangeAspect="1" noChangeShapeType="1"/>
            </p:cNvSpPr>
            <p:nvPr/>
          </p:nvSpPr>
          <p:spPr bwMode="auto">
            <a:xfrm flipH="1">
              <a:off x="1532" y="1159"/>
              <a:ext cx="205" cy="43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589" name="Line 10"/>
            <p:cNvSpPr>
              <a:spLocks noChangeAspect="1" noChangeShapeType="1"/>
            </p:cNvSpPr>
            <p:nvPr/>
          </p:nvSpPr>
          <p:spPr bwMode="auto">
            <a:xfrm flipH="1">
              <a:off x="1566" y="1159"/>
              <a:ext cx="171" cy="539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3243" name="Text Box 11"/>
            <p:cNvSpPr txBox="1">
              <a:spLocks noChangeAspect="1" noChangeArrowheads="1"/>
            </p:cNvSpPr>
            <p:nvPr/>
          </p:nvSpPr>
          <p:spPr bwMode="auto">
            <a:xfrm>
              <a:off x="617" y="1302"/>
              <a:ext cx="612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fr-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Electro-</a:t>
              </a:r>
            </a:p>
            <a:p>
              <a:pPr algn="ctr"/>
              <a:r>
                <a:rPr lang="fr-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magnet</a:t>
              </a:r>
            </a:p>
          </p:txBody>
        </p:sp>
        <p:sp>
          <p:nvSpPr>
            <p:cNvPr id="223244" name="Text Box 12"/>
            <p:cNvSpPr txBox="1">
              <a:spLocks noChangeAspect="1" noChangeArrowheads="1"/>
            </p:cNvSpPr>
            <p:nvPr/>
          </p:nvSpPr>
          <p:spPr bwMode="auto">
            <a:xfrm>
              <a:off x="1383" y="2791"/>
              <a:ext cx="70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fr-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Chamber</a:t>
              </a:r>
            </a:p>
          </p:txBody>
        </p:sp>
      </p:grpSp>
      <p:sp>
        <p:nvSpPr>
          <p:cNvPr id="23557" name="Text Box 21"/>
          <p:cNvSpPr txBox="1">
            <a:spLocks noChangeArrowheads="1"/>
          </p:cNvSpPr>
          <p:nvPr/>
        </p:nvSpPr>
        <p:spPr bwMode="auto">
          <a:xfrm>
            <a:off x="827088" y="5916613"/>
            <a:ext cx="74898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buFontTx/>
              <a:buChar char="•"/>
            </a:pPr>
            <a:r>
              <a:rPr lang="fr-FR" sz="1600"/>
              <a:t>know the response of each diode </a:t>
            </a:r>
          </a:p>
          <a:p>
            <a:pPr marL="177800" indent="-177800">
              <a:buFontTx/>
              <a:buChar char="•"/>
            </a:pPr>
            <a:r>
              <a:rPr lang="fr-FR" sz="1600"/>
              <a:t>compute the energy deposited by an electron as a function of its initial energy</a:t>
            </a:r>
          </a:p>
        </p:txBody>
      </p:sp>
      <p:sp>
        <p:nvSpPr>
          <p:cNvPr id="23558" name="Rectangle 22"/>
          <p:cNvSpPr>
            <a:spLocks noChangeArrowheads="1"/>
          </p:cNvSpPr>
          <p:nvPr/>
        </p:nvSpPr>
        <p:spPr bwMode="auto">
          <a:xfrm>
            <a:off x="3276600" y="1268413"/>
            <a:ext cx="58674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Energy deposited in 1 mm of Si </a:t>
            </a:r>
            <a:r>
              <a:rPr lang="fr-FR" sz="1400">
                <a:solidFill>
                  <a:schemeClr val="bg2"/>
                </a:solidFill>
              </a:rPr>
              <a:t>(shielded by 0.5 mm of Cu)</a:t>
            </a:r>
          </a:p>
        </p:txBody>
      </p:sp>
      <p:sp>
        <p:nvSpPr>
          <p:cNvPr id="23559" name="Rectangle 23"/>
          <p:cNvSpPr>
            <a:spLocks noChangeArrowheads="1"/>
          </p:cNvSpPr>
          <p:nvPr/>
        </p:nvSpPr>
        <p:spPr bwMode="auto">
          <a:xfrm>
            <a:off x="1303338" y="5516563"/>
            <a:ext cx="65373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To trace back to the electron energy distribution, one need to :</a:t>
            </a:r>
          </a:p>
        </p:txBody>
      </p:sp>
      <p:pic>
        <p:nvPicPr>
          <p:cNvPr id="23560" name="Picture 24" descr="signal diode"/>
          <p:cNvPicPr>
            <a:picLocks noChangeAspect="1" noChangeArrowheads="1"/>
          </p:cNvPicPr>
          <p:nvPr/>
        </p:nvPicPr>
        <p:blipFill>
          <a:blip r:embed="rId4"/>
          <a:srcRect t="5042" r="18332"/>
          <a:stretch>
            <a:fillRect/>
          </a:stretch>
        </p:blipFill>
        <p:spPr bwMode="auto">
          <a:xfrm>
            <a:off x="5148263" y="2786063"/>
            <a:ext cx="2665412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25"/>
          <p:cNvSpPr>
            <a:spLocks noChangeArrowheads="1"/>
          </p:cNvSpPr>
          <p:nvPr/>
        </p:nvSpPr>
        <p:spPr bwMode="auto">
          <a:xfrm>
            <a:off x="4211638" y="1693863"/>
            <a:ext cx="302418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e</a:t>
            </a:r>
            <a:r>
              <a:rPr lang="fr-FR" baseline="30000"/>
              <a:t>- </a:t>
            </a:r>
            <a:r>
              <a:rPr lang="fr-FR"/>
              <a:t>- hole pair creation</a:t>
            </a:r>
          </a:p>
        </p:txBody>
      </p:sp>
      <p:cxnSp>
        <p:nvCxnSpPr>
          <p:cNvPr id="23562" name="AutoShape 26"/>
          <p:cNvCxnSpPr>
            <a:cxnSpLocks noChangeShapeType="1"/>
          </p:cNvCxnSpPr>
          <p:nvPr/>
        </p:nvCxnSpPr>
        <p:spPr bwMode="auto">
          <a:xfrm>
            <a:off x="3924300" y="1628775"/>
            <a:ext cx="287338" cy="252413"/>
          </a:xfrm>
          <a:prstGeom prst="bentConnector3">
            <a:avLst>
              <a:gd name="adj1" fmla="val 88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3563" name="Rectangle 27"/>
          <p:cNvSpPr>
            <a:spLocks noChangeArrowheads="1"/>
          </p:cNvSpPr>
          <p:nvPr/>
        </p:nvSpPr>
        <p:spPr bwMode="auto">
          <a:xfrm>
            <a:off x="5076825" y="2132013"/>
            <a:ext cx="273526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Collection of a current on an oscilloscope</a:t>
            </a:r>
          </a:p>
        </p:txBody>
      </p:sp>
      <p:cxnSp>
        <p:nvCxnSpPr>
          <p:cNvPr id="23564" name="AutoShape 28"/>
          <p:cNvCxnSpPr>
            <a:cxnSpLocks noChangeShapeType="1"/>
          </p:cNvCxnSpPr>
          <p:nvPr/>
        </p:nvCxnSpPr>
        <p:spPr bwMode="auto">
          <a:xfrm>
            <a:off x="4789488" y="2066925"/>
            <a:ext cx="287337" cy="252413"/>
          </a:xfrm>
          <a:prstGeom prst="bentConnector3">
            <a:avLst>
              <a:gd name="adj1" fmla="val 88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3565" name="Rectangle 29"/>
          <p:cNvSpPr>
            <a:spLocks noChangeArrowheads="1"/>
          </p:cNvSpPr>
          <p:nvPr/>
        </p:nvSpPr>
        <p:spPr bwMode="auto">
          <a:xfrm>
            <a:off x="6416675" y="1725613"/>
            <a:ext cx="22177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solidFill>
                  <a:schemeClr val="bg2"/>
                </a:solidFill>
              </a:rPr>
              <a:t>+ polarisation of the diode</a:t>
            </a:r>
          </a:p>
        </p:txBody>
      </p:sp>
      <p:grpSp>
        <p:nvGrpSpPr>
          <p:cNvPr id="23566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3567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23575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3576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23577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23578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23579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23580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23581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23582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3568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3569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23570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23571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3572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3573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23574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59B2A9-F8DB-434F-9617-404B79111587}" type="slidenum">
              <a:rPr lang="fr-FR" smtClean="0"/>
              <a:pPr/>
              <a:t>16</a:t>
            </a:fld>
            <a:endParaRPr lang="fr-FR" smtClean="0"/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2378075" y="476250"/>
            <a:ext cx="43894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Response function of the diode</a:t>
            </a:r>
            <a:endParaRPr lang="en-US" sz="2400">
              <a:solidFill>
                <a:schemeClr val="bg2"/>
              </a:solidFill>
              <a:cs typeface="Arial" charset="0"/>
            </a:endParaRP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827088" y="5799138"/>
          <a:ext cx="1873250" cy="660400"/>
        </p:xfrm>
        <a:graphic>
          <a:graphicData uri="http://schemas.openxmlformats.org/presentationml/2006/ole">
            <p:oleObj spid="_x0000_s3074" name="Equation" r:id="rId3" imgW="1079280" imgH="380880" progId="Equation.3">
              <p:embed/>
            </p:oleObj>
          </a:graphicData>
        </a:graphic>
      </p:graphicFrame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3348038" y="5661025"/>
            <a:ext cx="4338637" cy="935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120000"/>
              </a:lnSpc>
            </a:pPr>
            <a:r>
              <a:rPr lang="fr-FR" sz="1200">
                <a:latin typeface="Times New Roman" pitchFamily="18" charset="0"/>
              </a:rPr>
              <a:t>C</a:t>
            </a:r>
            <a:r>
              <a:rPr lang="fr-FR" sz="1200"/>
              <a:t> : integral of the diode signal measured with the oscilloscope</a:t>
            </a:r>
          </a:p>
          <a:p>
            <a:pPr>
              <a:lnSpc>
                <a:spcPct val="120000"/>
              </a:lnSpc>
            </a:pPr>
            <a:r>
              <a:rPr lang="fr-FR" sz="1200">
                <a:latin typeface="Times New Roman" pitchFamily="18" charset="0"/>
              </a:rPr>
              <a:t>G</a:t>
            </a:r>
            <a:r>
              <a:rPr lang="fr-FR" sz="1200"/>
              <a:t> </a:t>
            </a:r>
            <a:r>
              <a:rPr lang="fr-FR" sz="1200">
                <a:latin typeface="Times New Roman" pitchFamily="18" charset="0"/>
              </a:rPr>
              <a:t>(=3,66 eV)</a:t>
            </a:r>
            <a:r>
              <a:rPr lang="fr-FR" sz="1200"/>
              <a:t> : mean energy to create an e</a:t>
            </a:r>
            <a:r>
              <a:rPr lang="fr-FR" sz="1200" baseline="30000"/>
              <a:t>– </a:t>
            </a:r>
            <a:r>
              <a:rPr lang="fr-FR" sz="1200"/>
              <a:t>hole pair in Si</a:t>
            </a:r>
          </a:p>
          <a:p>
            <a:pPr>
              <a:lnSpc>
                <a:spcPct val="120000"/>
              </a:lnSpc>
            </a:pPr>
            <a:r>
              <a:rPr lang="fr-FR" sz="1200">
                <a:latin typeface="Times New Roman" pitchFamily="18" charset="0"/>
              </a:rPr>
              <a:t>R</a:t>
            </a:r>
            <a:r>
              <a:rPr lang="fr-FR" sz="1200"/>
              <a:t> : oscilloscope impedance</a:t>
            </a:r>
          </a:p>
          <a:p>
            <a:pPr>
              <a:lnSpc>
                <a:spcPct val="120000"/>
              </a:lnSpc>
            </a:pPr>
            <a:r>
              <a:rPr lang="fr-FR" sz="1200">
                <a:latin typeface="Times New Roman" pitchFamily="18" charset="0"/>
              </a:rPr>
              <a:t>e</a:t>
            </a:r>
            <a:r>
              <a:rPr lang="fr-FR" sz="1200"/>
              <a:t> </a:t>
            </a:r>
            <a:r>
              <a:rPr lang="fr-FR" sz="1200">
                <a:latin typeface="Times New Roman" pitchFamily="18" charset="0"/>
              </a:rPr>
              <a:t>(=1,6.10</a:t>
            </a:r>
            <a:r>
              <a:rPr lang="fr-FR" sz="1200" baseline="30000">
                <a:latin typeface="Times New Roman" pitchFamily="18" charset="0"/>
              </a:rPr>
              <a:t>-19</a:t>
            </a:r>
            <a:r>
              <a:rPr lang="fr-FR" sz="1200">
                <a:latin typeface="Times New Roman" pitchFamily="18" charset="0"/>
              </a:rPr>
              <a:t> C)</a:t>
            </a:r>
            <a:r>
              <a:rPr lang="fr-FR" sz="1200"/>
              <a:t> : elementary charge</a:t>
            </a:r>
          </a:p>
        </p:txBody>
      </p:sp>
      <p:grpSp>
        <p:nvGrpSpPr>
          <p:cNvPr id="3078" name="Group 5"/>
          <p:cNvGrpSpPr>
            <a:grpSpLocks/>
          </p:cNvGrpSpPr>
          <p:nvPr/>
        </p:nvGrpSpPr>
        <p:grpSpPr bwMode="auto">
          <a:xfrm>
            <a:off x="12700" y="1643063"/>
            <a:ext cx="3919538" cy="3514725"/>
            <a:chOff x="8" y="845"/>
            <a:chExt cx="2469" cy="2214"/>
          </a:xfrm>
        </p:grpSpPr>
        <p:pic>
          <p:nvPicPr>
            <p:cNvPr id="3103" name="Picture 6" descr="calib_diode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998" t="9590" r="40454" b="58759"/>
            <a:stretch>
              <a:fillRect/>
            </a:stretch>
          </p:blipFill>
          <p:spPr bwMode="auto">
            <a:xfrm>
              <a:off x="211" y="1181"/>
              <a:ext cx="2079" cy="1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4" name="Text Box 7"/>
            <p:cNvSpPr txBox="1">
              <a:spLocks noChangeArrowheads="1"/>
            </p:cNvSpPr>
            <p:nvPr/>
          </p:nvSpPr>
          <p:spPr bwMode="auto">
            <a:xfrm>
              <a:off x="8" y="845"/>
              <a:ext cx="2469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600"/>
                <a:t>Relative calibration of the diodes at ELSA</a:t>
              </a:r>
            </a:p>
          </p:txBody>
        </p:sp>
        <p:sp>
          <p:nvSpPr>
            <p:cNvPr id="3105" name="Text Box 8"/>
            <p:cNvSpPr txBox="1">
              <a:spLocks noChangeArrowheads="1"/>
            </p:cNvSpPr>
            <p:nvPr/>
          </p:nvSpPr>
          <p:spPr bwMode="auto">
            <a:xfrm>
              <a:off x="1429" y="2341"/>
              <a:ext cx="704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solidFill>
                    <a:schemeClr val="bg2"/>
                  </a:solidFill>
                </a:rPr>
                <a:t>E(e</a:t>
              </a:r>
              <a:r>
                <a:rPr lang="fr-FR" sz="1200" baseline="30000">
                  <a:solidFill>
                    <a:schemeClr val="bg2"/>
                  </a:solidFill>
                </a:rPr>
                <a:t>-</a:t>
              </a:r>
              <a:r>
                <a:rPr lang="fr-FR" sz="1200">
                  <a:solidFill>
                    <a:schemeClr val="bg2"/>
                  </a:solidFill>
                </a:rPr>
                <a:t>)=10 MeV</a:t>
              </a:r>
            </a:p>
          </p:txBody>
        </p:sp>
      </p:grpSp>
      <p:grpSp>
        <p:nvGrpSpPr>
          <p:cNvPr id="3097" name="Group 27"/>
          <p:cNvGrpSpPr>
            <a:grpSpLocks/>
          </p:cNvGrpSpPr>
          <p:nvPr/>
        </p:nvGrpSpPr>
        <p:grpSpPr bwMode="auto">
          <a:xfrm>
            <a:off x="4643438" y="1498600"/>
            <a:ext cx="4103687" cy="3497263"/>
            <a:chOff x="2925" y="754"/>
            <a:chExt cx="2585" cy="2203"/>
          </a:xfrm>
        </p:grpSpPr>
        <p:sp>
          <p:nvSpPr>
            <p:cNvPr id="3099" name="Text Box 28"/>
            <p:cNvSpPr txBox="1">
              <a:spLocks noChangeArrowheads="1"/>
            </p:cNvSpPr>
            <p:nvPr/>
          </p:nvSpPr>
          <p:spPr bwMode="auto">
            <a:xfrm>
              <a:off x="3016" y="754"/>
              <a:ext cx="2494" cy="3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600"/>
                <a:t>            simulations of the deposited energy </a:t>
              </a:r>
              <a:r>
                <a:rPr lang="el-GR" sz="1600"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fr-FR" sz="1600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fr-FR" sz="1600" baseline="-25000">
                  <a:latin typeface="Times New Roman" pitchFamily="18" charset="0"/>
                  <a:cs typeface="Times New Roman" pitchFamily="18" charset="0"/>
                </a:rPr>
                <a:t>Si</a:t>
              </a:r>
              <a:r>
                <a:rPr lang="fr-FR" sz="1600"/>
                <a:t> in the diodes</a:t>
              </a:r>
            </a:p>
          </p:txBody>
        </p:sp>
        <p:pic>
          <p:nvPicPr>
            <p:cNvPr id="3100" name="Picture 29" descr="Edep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800" t="9590" r="23314" b="58759"/>
            <a:stretch>
              <a:fillRect/>
            </a:stretch>
          </p:blipFill>
          <p:spPr bwMode="auto">
            <a:xfrm>
              <a:off x="2925" y="1181"/>
              <a:ext cx="2494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1" name="Text Box 30"/>
            <p:cNvSpPr txBox="1">
              <a:spLocks noChangeArrowheads="1"/>
            </p:cNvSpPr>
            <p:nvPr/>
          </p:nvSpPr>
          <p:spPr bwMode="auto">
            <a:xfrm rot="-490161">
              <a:off x="4649" y="1326"/>
              <a:ext cx="507" cy="1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rgbClr val="0000A8"/>
                  </a:solidFill>
                </a:rPr>
                <a:t>500 µm Cu</a:t>
              </a:r>
            </a:p>
          </p:txBody>
        </p:sp>
        <p:sp>
          <p:nvSpPr>
            <p:cNvPr id="3102" name="Text Box 31"/>
            <p:cNvSpPr txBox="1">
              <a:spLocks noChangeArrowheads="1"/>
            </p:cNvSpPr>
            <p:nvPr/>
          </p:nvSpPr>
          <p:spPr bwMode="auto">
            <a:xfrm rot="-754395">
              <a:off x="3582" y="1661"/>
              <a:ext cx="432" cy="1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rgbClr val="FF0000"/>
                  </a:solidFill>
                </a:rPr>
                <a:t>50 µm Al</a:t>
              </a:r>
            </a:p>
          </p:txBody>
        </p:sp>
      </p:grpSp>
      <p:pic>
        <p:nvPicPr>
          <p:cNvPr id="3098" name="Picture 32" descr="GEANT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3156"/>
          <a:stretch>
            <a:fillRect/>
          </a:stretch>
        </p:blipFill>
        <p:spPr bwMode="auto">
          <a:xfrm>
            <a:off x="4716463" y="1557338"/>
            <a:ext cx="115411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80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081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089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090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091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092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093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094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095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096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082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083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084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3085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3086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087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3088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0B65AA-6B8B-472C-A208-4076AC006367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4101" name="Text Box 2"/>
          <p:cNvSpPr txBox="1">
            <a:spLocks noChangeArrowheads="1"/>
          </p:cNvSpPr>
          <p:nvPr/>
        </p:nvSpPr>
        <p:spPr bwMode="auto">
          <a:xfrm>
            <a:off x="4140200" y="6092825"/>
            <a:ext cx="3960813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with T : « electronic temperature» </a:t>
            </a:r>
          </a:p>
          <a:p>
            <a:pPr algn="ctr"/>
            <a:r>
              <a:rPr lang="fr-FR" sz="1200"/>
              <a:t>(</a:t>
            </a:r>
            <a:r>
              <a:rPr lang="fr-FR" sz="1200">
                <a:cs typeface="Arial" charset="0"/>
              </a:rPr>
              <a:t>≡ mean energy of the electrons)</a:t>
            </a:r>
          </a:p>
        </p:txBody>
      </p:sp>
      <p:sp>
        <p:nvSpPr>
          <p:cNvPr id="4102" name="Text Box 3"/>
          <p:cNvSpPr txBox="1">
            <a:spLocks noChangeArrowheads="1"/>
          </p:cNvSpPr>
          <p:nvPr/>
        </p:nvSpPr>
        <p:spPr bwMode="auto">
          <a:xfrm>
            <a:off x="5129213" y="5608638"/>
            <a:ext cx="1876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>
                <a:solidFill>
                  <a:srgbClr val="0000FF"/>
                </a:solidFill>
              </a:rPr>
              <a:t>N(E)=N</a:t>
            </a:r>
            <a:r>
              <a:rPr lang="fr-FR" sz="2400" baseline="-25000">
                <a:solidFill>
                  <a:srgbClr val="0000FF"/>
                </a:solidFill>
              </a:rPr>
              <a:t>0</a:t>
            </a:r>
            <a:r>
              <a:rPr lang="fr-FR" sz="2400">
                <a:solidFill>
                  <a:srgbClr val="0000FF"/>
                </a:solidFill>
              </a:rPr>
              <a:t>e</a:t>
            </a:r>
            <a:r>
              <a:rPr lang="fr-FR" sz="2400" baseline="30000">
                <a:solidFill>
                  <a:srgbClr val="0000FF"/>
                </a:solidFill>
              </a:rPr>
              <a:t>-E/T</a:t>
            </a:r>
          </a:p>
        </p:txBody>
      </p:sp>
      <p:sp>
        <p:nvSpPr>
          <p:cNvPr id="4103" name="Text Box 12"/>
          <p:cNvSpPr txBox="1">
            <a:spLocks noChangeArrowheads="1"/>
          </p:cNvSpPr>
          <p:nvPr/>
        </p:nvSpPr>
        <p:spPr bwMode="auto">
          <a:xfrm>
            <a:off x="611188" y="5516563"/>
            <a:ext cx="42481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/>
              <a:t>High energy component approximated by a Boltzmann law :</a:t>
            </a:r>
          </a:p>
        </p:txBody>
      </p:sp>
      <p:sp>
        <p:nvSpPr>
          <p:cNvPr id="4104" name="Text Box 13"/>
          <p:cNvSpPr txBox="1">
            <a:spLocks noChangeArrowheads="1"/>
          </p:cNvSpPr>
          <p:nvPr/>
        </p:nvSpPr>
        <p:spPr bwMode="auto">
          <a:xfrm>
            <a:off x="1082675" y="476250"/>
            <a:ext cx="70342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Electron energy distribution on the laser beam axis</a:t>
            </a:r>
            <a:endParaRPr lang="en-US" sz="2400">
              <a:solidFill>
                <a:schemeClr val="bg2"/>
              </a:solidFill>
              <a:cs typeface="Arial" charset="0"/>
            </a:endParaRPr>
          </a:p>
        </p:txBody>
      </p:sp>
      <p:grpSp>
        <p:nvGrpSpPr>
          <p:cNvPr id="4105" name="Group 14"/>
          <p:cNvGrpSpPr>
            <a:grpSpLocks/>
          </p:cNvGrpSpPr>
          <p:nvPr/>
        </p:nvGrpSpPr>
        <p:grpSpPr bwMode="auto">
          <a:xfrm>
            <a:off x="1817688" y="1125538"/>
            <a:ext cx="5510212" cy="4149725"/>
            <a:chOff x="1405" y="754"/>
            <a:chExt cx="3471" cy="2614"/>
          </a:xfrm>
        </p:grpSpPr>
        <p:grpSp>
          <p:nvGrpSpPr>
            <p:cNvPr id="4125" name="Group 15"/>
            <p:cNvGrpSpPr>
              <a:grpSpLocks/>
            </p:cNvGrpSpPr>
            <p:nvPr/>
          </p:nvGrpSpPr>
          <p:grpSpPr bwMode="auto">
            <a:xfrm>
              <a:off x="1405" y="754"/>
              <a:ext cx="3471" cy="2614"/>
              <a:chOff x="1020" y="527"/>
              <a:chExt cx="3471" cy="2614"/>
            </a:xfrm>
          </p:grpSpPr>
          <p:pic>
            <p:nvPicPr>
              <p:cNvPr id="4127" name="Picture 16" descr="Al 10µm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20" y="527"/>
                <a:ext cx="3471" cy="2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4098" name="Object 17"/>
              <p:cNvGraphicFramePr>
                <a:graphicFrameLocks noChangeAspect="1"/>
              </p:cNvGraphicFramePr>
              <p:nvPr/>
            </p:nvGraphicFramePr>
            <p:xfrm>
              <a:off x="1701" y="1253"/>
              <a:ext cx="248" cy="136"/>
            </p:xfrm>
            <a:graphic>
              <a:graphicData uri="http://schemas.openxmlformats.org/presentationml/2006/ole">
                <p:oleObj spid="_x0000_s4098" name="Equation" r:id="rId4" imgW="393480" imgH="215640" progId="Equation.3">
                  <p:embed/>
                </p:oleObj>
              </a:graphicData>
            </a:graphic>
          </p:graphicFrame>
          <p:graphicFrame>
            <p:nvGraphicFramePr>
              <p:cNvPr id="4099" name="Object 18"/>
              <p:cNvGraphicFramePr>
                <a:graphicFrameLocks noChangeAspect="1"/>
              </p:cNvGraphicFramePr>
              <p:nvPr/>
            </p:nvGraphicFramePr>
            <p:xfrm>
              <a:off x="1754" y="1752"/>
              <a:ext cx="264" cy="136"/>
            </p:xfrm>
            <a:graphic>
              <a:graphicData uri="http://schemas.openxmlformats.org/presentationml/2006/ole">
                <p:oleObj spid="_x0000_s4099" name="Equation" r:id="rId5" imgW="419040" imgH="215640" progId="Equation.3">
                  <p:embed/>
                </p:oleObj>
              </a:graphicData>
            </a:graphic>
          </p:graphicFrame>
        </p:grpSp>
        <p:sp>
          <p:nvSpPr>
            <p:cNvPr id="4126" name="Text Box 19"/>
            <p:cNvSpPr txBox="1">
              <a:spLocks noChangeArrowheads="1"/>
            </p:cNvSpPr>
            <p:nvPr/>
          </p:nvSpPr>
          <p:spPr bwMode="auto">
            <a:xfrm>
              <a:off x="2796" y="890"/>
              <a:ext cx="129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/>
                <a:t>Targets : Al 10 µm</a:t>
              </a:r>
            </a:p>
          </p:txBody>
        </p:sp>
      </p:grpSp>
      <p:sp>
        <p:nvSpPr>
          <p:cNvPr id="4106" name="Text Box 20"/>
          <p:cNvSpPr txBox="1">
            <a:spLocks noChangeArrowheads="1"/>
          </p:cNvSpPr>
          <p:nvPr/>
        </p:nvSpPr>
        <p:spPr bwMode="auto">
          <a:xfrm>
            <a:off x="7235825" y="3860800"/>
            <a:ext cx="1006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rgbClr val="FF0000"/>
                </a:solidFill>
              </a:rPr>
              <a:t>T</a:t>
            </a:r>
            <a:r>
              <a:rPr lang="fr-FR" sz="1200" baseline="-25000">
                <a:solidFill>
                  <a:srgbClr val="FF0000"/>
                </a:solidFill>
              </a:rPr>
              <a:t>LOA</a:t>
            </a:r>
            <a:r>
              <a:rPr lang="fr-FR" sz="1200">
                <a:solidFill>
                  <a:srgbClr val="FF0000"/>
                </a:solidFill>
                <a:cs typeface="Arial" charset="0"/>
              </a:rPr>
              <a:t>≈7 MeV</a:t>
            </a:r>
          </a:p>
        </p:txBody>
      </p:sp>
      <p:sp>
        <p:nvSpPr>
          <p:cNvPr id="4107" name="Text Box 21"/>
          <p:cNvSpPr txBox="1">
            <a:spLocks noChangeArrowheads="1"/>
          </p:cNvSpPr>
          <p:nvPr/>
        </p:nvSpPr>
        <p:spPr bwMode="auto">
          <a:xfrm>
            <a:off x="7308850" y="4581525"/>
            <a:ext cx="11160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rgbClr val="0000FF"/>
                </a:solidFill>
              </a:rPr>
              <a:t>T</a:t>
            </a:r>
            <a:r>
              <a:rPr lang="fr-FR" sz="1200" baseline="-25000">
                <a:solidFill>
                  <a:srgbClr val="0000FF"/>
                </a:solidFill>
              </a:rPr>
              <a:t>IOQ</a:t>
            </a:r>
            <a:r>
              <a:rPr lang="fr-FR" sz="1200">
                <a:solidFill>
                  <a:srgbClr val="0000FF"/>
                </a:solidFill>
                <a:cs typeface="Arial" charset="0"/>
              </a:rPr>
              <a:t>≈2,5 MeV</a:t>
            </a:r>
          </a:p>
        </p:txBody>
      </p:sp>
      <p:grpSp>
        <p:nvGrpSpPr>
          <p:cNvPr id="4108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4109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4117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4118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4119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4120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4121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4122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4123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4124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4110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4111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4112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4113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4114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4115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4116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 35"/>
          <p:cNvGrpSpPr>
            <a:grpSpLocks/>
          </p:cNvGrpSpPr>
          <p:nvPr/>
        </p:nvGrpSpPr>
        <p:grpSpPr bwMode="auto">
          <a:xfrm>
            <a:off x="827088" y="3257550"/>
            <a:ext cx="7685087" cy="3556000"/>
            <a:chOff x="521" y="2052"/>
            <a:chExt cx="4841" cy="2240"/>
          </a:xfrm>
        </p:grpSpPr>
        <p:sp>
          <p:nvSpPr>
            <p:cNvPr id="145" name="Text Box 36"/>
            <p:cNvSpPr txBox="1">
              <a:spLocks noChangeArrowheads="1"/>
            </p:cNvSpPr>
            <p:nvPr/>
          </p:nvSpPr>
          <p:spPr bwMode="auto">
            <a:xfrm>
              <a:off x="659" y="4060"/>
              <a:ext cx="148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u="sng"/>
                <a:t>« Integral activation »</a:t>
              </a:r>
            </a:p>
          </p:txBody>
        </p:sp>
        <p:sp>
          <p:nvSpPr>
            <p:cNvPr id="146" name="Text Box 37"/>
            <p:cNvSpPr txBox="1">
              <a:spLocks noChangeArrowheads="1"/>
            </p:cNvSpPr>
            <p:nvPr/>
          </p:nvSpPr>
          <p:spPr bwMode="auto">
            <a:xfrm>
              <a:off x="3350" y="4061"/>
              <a:ext cx="1588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u="sng"/>
                <a:t>« Angular distribution »</a:t>
              </a:r>
            </a:p>
          </p:txBody>
        </p:sp>
        <p:grpSp>
          <p:nvGrpSpPr>
            <p:cNvPr id="147" name="Group 38"/>
            <p:cNvGrpSpPr>
              <a:grpSpLocks/>
            </p:cNvGrpSpPr>
            <p:nvPr/>
          </p:nvGrpSpPr>
          <p:grpSpPr bwMode="auto">
            <a:xfrm>
              <a:off x="521" y="2052"/>
              <a:ext cx="4841" cy="2058"/>
              <a:chOff x="521" y="2052"/>
              <a:chExt cx="4841" cy="2058"/>
            </a:xfrm>
          </p:grpSpPr>
          <p:grpSp>
            <p:nvGrpSpPr>
              <p:cNvPr id="148" name="Group 39"/>
              <p:cNvGrpSpPr>
                <a:grpSpLocks/>
              </p:cNvGrpSpPr>
              <p:nvPr/>
            </p:nvGrpSpPr>
            <p:grpSpPr bwMode="auto">
              <a:xfrm>
                <a:off x="521" y="2052"/>
                <a:ext cx="4718" cy="2058"/>
                <a:chOff x="521" y="1916"/>
                <a:chExt cx="4718" cy="2058"/>
              </a:xfrm>
            </p:grpSpPr>
            <p:grpSp>
              <p:nvGrpSpPr>
                <p:cNvPr id="160" name="Group 40"/>
                <p:cNvGrpSpPr>
                  <a:grpSpLocks/>
                </p:cNvGrpSpPr>
                <p:nvPr/>
              </p:nvGrpSpPr>
              <p:grpSpPr bwMode="auto">
                <a:xfrm>
                  <a:off x="3063" y="1916"/>
                  <a:ext cx="2176" cy="2058"/>
                  <a:chOff x="1641" y="-40"/>
                  <a:chExt cx="2176" cy="2058"/>
                </a:xfrm>
              </p:grpSpPr>
              <p:pic>
                <p:nvPicPr>
                  <p:cNvPr id="197" name="Picture 41" descr="distrib_ang3bis_convertisseur_sansaxe_N&amp;B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12949" t="19057" r="15813" b="6798"/>
                  <a:stretch>
                    <a:fillRect/>
                  </a:stretch>
                </p:blipFill>
                <p:spPr bwMode="auto">
                  <a:xfrm>
                    <a:off x="1928" y="321"/>
                    <a:ext cx="1735" cy="16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98" name="Arc 42"/>
                  <p:cNvSpPr>
                    <a:spLocks noChangeAspect="1"/>
                  </p:cNvSpPr>
                  <p:nvPr/>
                </p:nvSpPr>
                <p:spPr bwMode="auto">
                  <a:xfrm rot="21281429" flipV="1">
                    <a:off x="2985" y="798"/>
                    <a:ext cx="584" cy="497"/>
                  </a:xfrm>
                  <a:custGeom>
                    <a:avLst/>
                    <a:gdLst>
                      <a:gd name="T0" fmla="*/ 87 w 17520"/>
                      <a:gd name="T1" fmla="*/ 0 h 21443"/>
                      <a:gd name="T2" fmla="*/ 584 w 17520"/>
                      <a:gd name="T3" fmla="*/ 204 h 21443"/>
                      <a:gd name="T4" fmla="*/ 0 w 17520"/>
                      <a:gd name="T5" fmla="*/ 497 h 21443"/>
                      <a:gd name="T6" fmla="*/ 0 60000 65536"/>
                      <a:gd name="T7" fmla="*/ 0 60000 65536"/>
                      <a:gd name="T8" fmla="*/ 0 60000 65536"/>
                      <a:gd name="T9" fmla="*/ 0 w 17520"/>
                      <a:gd name="T10" fmla="*/ 0 h 21443"/>
                      <a:gd name="T11" fmla="*/ 17520 w 17520"/>
                      <a:gd name="T12" fmla="*/ 21443 h 2144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7520" h="21443" fill="none" extrusionOk="0">
                        <a:moveTo>
                          <a:pt x="2601" y="0"/>
                        </a:moveTo>
                        <a:cubicBezTo>
                          <a:pt x="8585" y="726"/>
                          <a:pt x="13994" y="3919"/>
                          <a:pt x="17519" y="8809"/>
                        </a:cubicBezTo>
                      </a:path>
                      <a:path w="17520" h="21443" stroke="0" extrusionOk="0">
                        <a:moveTo>
                          <a:pt x="2601" y="0"/>
                        </a:moveTo>
                        <a:cubicBezTo>
                          <a:pt x="8585" y="726"/>
                          <a:pt x="13994" y="3919"/>
                          <a:pt x="17519" y="8809"/>
                        </a:cubicBezTo>
                        <a:lnTo>
                          <a:pt x="0" y="21443"/>
                        </a:lnTo>
                        <a:close/>
                      </a:path>
                    </a:pathLst>
                  </a:cu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 type="stealth" w="med" len="med"/>
                  </a:ln>
                </p:spPr>
                <p:txBody>
                  <a:bodyPr wrap="none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9" name="Text Box 4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333" y="1199"/>
                    <a:ext cx="159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l-GR" sz="1000" b="1"/>
                      <a:t>θ</a:t>
                    </a:r>
                    <a:endParaRPr lang="fr-FR"/>
                  </a:p>
                </p:txBody>
              </p:sp>
              <p:sp>
                <p:nvSpPr>
                  <p:cNvPr id="200" name="Text Box 4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888" y="798"/>
                    <a:ext cx="436" cy="1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fr-FR" sz="900" b="1">
                        <a:latin typeface="Times New Roman" pitchFamily="18" charset="0"/>
                      </a:rPr>
                      <a:t> </a:t>
                    </a:r>
                    <a:r>
                      <a:rPr lang="el-GR" sz="900" b="1"/>
                      <a:t>φ</a:t>
                    </a:r>
                    <a:r>
                      <a:rPr lang="fr-FR" sz="900" b="1">
                        <a:latin typeface="Times New Roman" pitchFamily="18" charset="0"/>
                      </a:rPr>
                      <a:t> = 180</a:t>
                    </a:r>
                    <a:r>
                      <a:rPr lang="fr-FR" sz="900" b="1"/>
                      <a:t>°</a:t>
                    </a:r>
                    <a:endParaRPr lang="fr-FR"/>
                  </a:p>
                </p:txBody>
              </p:sp>
              <p:sp>
                <p:nvSpPr>
                  <p:cNvPr id="201" name="Line 45"/>
                  <p:cNvSpPr>
                    <a:spLocks noChangeAspect="1" noChangeShapeType="1"/>
                  </p:cNvSpPr>
                  <p:nvPr/>
                </p:nvSpPr>
                <p:spPr bwMode="auto">
                  <a:xfrm rot="14816033" flipV="1">
                    <a:off x="2121" y="26"/>
                    <a:ext cx="168" cy="106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dash"/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2" name="Text Box 46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6" y="-40"/>
                    <a:ext cx="156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fr-FR" sz="1000">
                        <a:latin typeface="Times New Roman" pitchFamily="18" charset="0"/>
                      </a:rPr>
                      <a:t>x</a:t>
                    </a:r>
                    <a:endParaRPr lang="fr-FR"/>
                  </a:p>
                </p:txBody>
              </p:sp>
              <p:sp>
                <p:nvSpPr>
                  <p:cNvPr id="203" name="Text Box 47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641" y="668"/>
                    <a:ext cx="156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fr-FR" sz="1000">
                        <a:latin typeface="Times New Roman" pitchFamily="18" charset="0"/>
                      </a:rPr>
                      <a:t>y</a:t>
                    </a:r>
                    <a:endParaRPr lang="fr-FR"/>
                  </a:p>
                </p:txBody>
              </p:sp>
              <p:sp>
                <p:nvSpPr>
                  <p:cNvPr id="204" name="Text Box 4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949" y="75"/>
                    <a:ext cx="347" cy="1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fr-FR" sz="900" b="1">
                        <a:latin typeface="Times New Roman" pitchFamily="18" charset="0"/>
                      </a:rPr>
                      <a:t> </a:t>
                    </a:r>
                    <a:r>
                      <a:rPr lang="el-GR" sz="900" b="1"/>
                      <a:t>φ</a:t>
                    </a:r>
                    <a:r>
                      <a:rPr lang="fr-FR" sz="900" b="1">
                        <a:latin typeface="Times New Roman" pitchFamily="18" charset="0"/>
                      </a:rPr>
                      <a:t> = 0</a:t>
                    </a:r>
                    <a:r>
                      <a:rPr lang="fr-FR" sz="900" b="1"/>
                      <a:t>°</a:t>
                    </a:r>
                    <a:endParaRPr lang="fr-FR"/>
                  </a:p>
                </p:txBody>
              </p:sp>
              <p:sp>
                <p:nvSpPr>
                  <p:cNvPr id="205" name="Text Box 49"/>
                  <p:cNvSpPr txBox="1">
                    <a:spLocks noChangeAspect="1" noChangeArrowheads="1"/>
                  </p:cNvSpPr>
                  <p:nvPr/>
                </p:nvSpPr>
                <p:spPr bwMode="auto">
                  <a:xfrm rot="-760169">
                    <a:off x="1696" y="521"/>
                    <a:ext cx="365" cy="1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fr-FR" sz="900" b="1">
                        <a:latin typeface="Times New Roman" pitchFamily="18" charset="0"/>
                      </a:rPr>
                      <a:t> </a:t>
                    </a:r>
                    <a:r>
                      <a:rPr lang="el-GR" sz="900" b="1"/>
                      <a:t>φ</a:t>
                    </a:r>
                    <a:r>
                      <a:rPr lang="fr-FR" sz="900" b="1">
                        <a:latin typeface="Times New Roman" pitchFamily="18" charset="0"/>
                      </a:rPr>
                      <a:t> = 90</a:t>
                    </a:r>
                    <a:r>
                      <a:rPr lang="fr-FR" sz="900" b="1"/>
                      <a:t>°</a:t>
                    </a:r>
                    <a:endParaRPr lang="fr-FR"/>
                  </a:p>
                </p:txBody>
              </p:sp>
              <p:sp>
                <p:nvSpPr>
                  <p:cNvPr id="206" name="Text Box 50"/>
                  <p:cNvSpPr txBox="1">
                    <a:spLocks noChangeAspect="1" noChangeArrowheads="1"/>
                  </p:cNvSpPr>
                  <p:nvPr/>
                </p:nvSpPr>
                <p:spPr bwMode="auto">
                  <a:xfrm rot="-777098">
                    <a:off x="2445" y="326"/>
                    <a:ext cx="415" cy="1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fr-FR" sz="900" b="1">
                        <a:latin typeface="Times New Roman" pitchFamily="18" charset="0"/>
                      </a:rPr>
                      <a:t> </a:t>
                    </a:r>
                    <a:r>
                      <a:rPr lang="el-GR" sz="900" b="1"/>
                      <a:t>φ</a:t>
                    </a:r>
                    <a:r>
                      <a:rPr lang="fr-FR" sz="900" b="1">
                        <a:latin typeface="Times New Roman" pitchFamily="18" charset="0"/>
                      </a:rPr>
                      <a:t> = 270</a:t>
                    </a:r>
                    <a:r>
                      <a:rPr lang="fr-FR" sz="900" b="1"/>
                      <a:t>°</a:t>
                    </a:r>
                    <a:endParaRPr lang="fr-FR"/>
                  </a:p>
                </p:txBody>
              </p:sp>
              <p:sp>
                <p:nvSpPr>
                  <p:cNvPr id="207" name="Line 5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253" y="59"/>
                    <a:ext cx="0" cy="80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dash"/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8" name="Line 52"/>
                  <p:cNvSpPr>
                    <a:spLocks noChangeAspect="1" noChangeShapeType="1"/>
                  </p:cNvSpPr>
                  <p:nvPr/>
                </p:nvSpPr>
                <p:spPr bwMode="auto">
                  <a:xfrm rot="180000">
                    <a:off x="3548" y="1053"/>
                    <a:ext cx="107" cy="3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9" name="Text Box 5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084" y="1584"/>
                    <a:ext cx="733" cy="15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fr-FR" sz="1000"/>
                      <a:t>Beam axis</a:t>
                    </a:r>
                    <a:endParaRPr lang="fr-FR"/>
                  </a:p>
                </p:txBody>
              </p:sp>
            </p:grpSp>
            <p:grpSp>
              <p:nvGrpSpPr>
                <p:cNvPr id="161" name="Group 54"/>
                <p:cNvGrpSpPr>
                  <a:grpSpLocks/>
                </p:cNvGrpSpPr>
                <p:nvPr/>
              </p:nvGrpSpPr>
              <p:grpSpPr bwMode="auto">
                <a:xfrm>
                  <a:off x="521" y="2160"/>
                  <a:ext cx="1671" cy="1443"/>
                  <a:chOff x="521" y="2160"/>
                  <a:chExt cx="1671" cy="1443"/>
                </a:xfrm>
              </p:grpSpPr>
              <p:sp>
                <p:nvSpPr>
                  <p:cNvPr id="162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399" y="2509"/>
                    <a:ext cx="504" cy="505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9900"/>
                      </a:gs>
                      <a:gs pos="50000">
                        <a:srgbClr val="993300"/>
                      </a:gs>
                      <a:gs pos="100000">
                        <a:srgbClr val="FF9900"/>
                      </a:gs>
                    </a:gsLst>
                    <a:lin ang="189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>
                      <a:rot lat="0" lon="1799999" rev="0"/>
                    </a:camera>
                    <a:lightRig rig="legacyFlat2" dir="t"/>
                  </a:scene3d>
                  <a:sp3d extrusionH="176200" prstMaterial="legacyMetal">
                    <a:bevelT w="13500" h="13500" prst="angle"/>
                    <a:bevelB w="13500" h="13500" prst="angle"/>
                    <a:extrusionClr>
                      <a:srgbClr val="FF9900"/>
                    </a:extrusionClr>
                  </a:sp3d>
                </p:spPr>
                <p:txBody>
                  <a:bodyPr>
                    <a:flatTx/>
                  </a:bodyPr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3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1255" y="2580"/>
                    <a:ext cx="504" cy="50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4D4D4D"/>
                      </a:gs>
                      <a:gs pos="50000">
                        <a:srgbClr val="1C1C1C"/>
                      </a:gs>
                      <a:gs pos="100000">
                        <a:srgbClr val="4D4D4D"/>
                      </a:gs>
                    </a:gsLst>
                    <a:lin ang="18900000" scaled="1"/>
                  </a:gradFill>
                  <a:ln w="9525">
                    <a:miter lim="800000"/>
                    <a:headEnd/>
                    <a:tailEnd/>
                  </a:ln>
                  <a:scene3d>
                    <a:camera prst="legacyObliqueTopRight">
                      <a:rot lat="0" lon="1799999" rev="0"/>
                    </a:camera>
                    <a:lightRig rig="legacyFlat2" dir="t"/>
                  </a:scene3d>
                  <a:sp3d extrusionH="23800" prstMaterial="legacyMatte">
                    <a:bevelT w="13500" h="13500" prst="angle"/>
                    <a:bevelB w="13500" h="13500" prst="angle"/>
                    <a:extrusionClr>
                      <a:srgbClr val="1C1C1C"/>
                    </a:extrusionClr>
                  </a:sp3d>
                </p:spPr>
                <p:txBody>
                  <a:bodyPr>
                    <a:flatTx/>
                  </a:bodyPr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4" name="AutoShape 5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966" y="2776"/>
                    <a:ext cx="432" cy="288"/>
                  </a:xfrm>
                  <a:prstGeom prst="parallelogram">
                    <a:avLst>
                      <a:gd name="adj" fmla="val 27083"/>
                    </a:avLst>
                  </a:prstGeom>
                  <a:gradFill rotWithShape="1">
                    <a:gsLst>
                      <a:gs pos="0">
                        <a:srgbClr val="969696"/>
                      </a:gs>
                      <a:gs pos="50000">
                        <a:srgbClr val="EAEAEA"/>
                      </a:gs>
                      <a:gs pos="100000">
                        <a:srgbClr val="969696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165" name="Group 58"/>
                  <p:cNvGrpSpPr>
                    <a:grpSpLocks/>
                  </p:cNvGrpSpPr>
                  <p:nvPr/>
                </p:nvGrpSpPr>
                <p:grpSpPr bwMode="auto">
                  <a:xfrm>
                    <a:off x="1110" y="2777"/>
                    <a:ext cx="141" cy="264"/>
                    <a:chOff x="2857" y="14377"/>
                    <a:chExt cx="353" cy="660"/>
                  </a:xfrm>
                </p:grpSpPr>
                <p:sp>
                  <p:nvSpPr>
                    <p:cNvPr id="191" name="Oval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57" y="14377"/>
                      <a:ext cx="113" cy="11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2700000" scaled="1"/>
                    </a:gradFill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192" name="Oval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97" y="14444"/>
                      <a:ext cx="113" cy="11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2700000" scaled="1"/>
                    </a:gradFill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193" name="Oval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57" y="14617"/>
                      <a:ext cx="113" cy="11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2700000" scaled="1"/>
                    </a:gradFill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194" name="Oval 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97" y="14684"/>
                      <a:ext cx="113" cy="11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2700000" scaled="1"/>
                    </a:gradFill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195" name="Oval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57" y="14857"/>
                      <a:ext cx="113" cy="11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2700000" scaled="1"/>
                    </a:gradFill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196" name="Oval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97" y="14924"/>
                      <a:ext cx="113" cy="11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2700000" scaled="1"/>
                    </a:gradFill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166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1999" y="2488"/>
                    <a:ext cx="0" cy="504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sm"/>
                    <a:tailEnd type="triangle" w="sm" len="sm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7" name="Text Box 66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1784" y="2689"/>
                    <a:ext cx="475" cy="99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fr-FR" sz="900">
                        <a:solidFill>
                          <a:srgbClr val="0000FF"/>
                        </a:solidFill>
                        <a:latin typeface="Times New Roman" pitchFamily="18" charset="0"/>
                      </a:rPr>
                      <a:t>1,8 cm</a:t>
                    </a:r>
                    <a:endParaRPr lang="fr-FR"/>
                  </a:p>
                </p:txBody>
              </p:sp>
              <p:sp>
                <p:nvSpPr>
                  <p:cNvPr id="168" name="Freeform 67"/>
                  <p:cNvSpPr>
                    <a:spLocks/>
                  </p:cNvSpPr>
                  <p:nvPr/>
                </p:nvSpPr>
                <p:spPr bwMode="auto">
                  <a:xfrm>
                    <a:off x="579" y="2873"/>
                    <a:ext cx="664" cy="559"/>
                  </a:xfrm>
                  <a:custGeom>
                    <a:avLst/>
                    <a:gdLst>
                      <a:gd name="T0" fmla="*/ 0 w 664"/>
                      <a:gd name="T1" fmla="*/ 0 h 559"/>
                      <a:gd name="T2" fmla="*/ 664 w 664"/>
                      <a:gd name="T3" fmla="*/ 43 h 559"/>
                      <a:gd name="T4" fmla="*/ 135 w 664"/>
                      <a:gd name="T5" fmla="*/ 559 h 559"/>
                      <a:gd name="T6" fmla="*/ 0 60000 65536"/>
                      <a:gd name="T7" fmla="*/ 0 60000 65536"/>
                      <a:gd name="T8" fmla="*/ 0 60000 65536"/>
                      <a:gd name="T9" fmla="*/ 0 w 664"/>
                      <a:gd name="T10" fmla="*/ 0 h 559"/>
                      <a:gd name="T11" fmla="*/ 664 w 664"/>
                      <a:gd name="T12" fmla="*/ 559 h 55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64" h="559">
                        <a:moveTo>
                          <a:pt x="0" y="0"/>
                        </a:moveTo>
                        <a:lnTo>
                          <a:pt x="664" y="43"/>
                        </a:lnTo>
                        <a:lnTo>
                          <a:pt x="135" y="559"/>
                        </a:lnTo>
                      </a:path>
                    </a:pathLst>
                  </a:custGeom>
                  <a:gradFill rotWithShape="1">
                    <a:gsLst>
                      <a:gs pos="0">
                        <a:srgbClr val="FF7D7D"/>
                      </a:gs>
                      <a:gs pos="100000">
                        <a:srgbClr val="800000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9" name="Oval 68"/>
                  <p:cNvSpPr>
                    <a:spLocks noChangeArrowheads="1"/>
                  </p:cNvSpPr>
                  <p:nvPr/>
                </p:nvSpPr>
                <p:spPr bwMode="auto">
                  <a:xfrm rot="-780000">
                    <a:off x="521" y="2868"/>
                    <a:ext cx="226" cy="576"/>
                  </a:xfrm>
                  <a:prstGeom prst="ellipse">
                    <a:avLst/>
                  </a:prstGeom>
                  <a:solidFill>
                    <a:srgbClr val="FF7D7D"/>
                  </a:solidFill>
                  <a:ln w="3175">
                    <a:solidFill>
                      <a:srgbClr val="FF4343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0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1220" y="2909"/>
                    <a:ext cx="23" cy="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A4F0C"/>
                      </a:gs>
                      <a:gs pos="100000">
                        <a:srgbClr val="FFFF00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1" name="Text Box 70"/>
                  <p:cNvSpPr txBox="1">
                    <a:spLocks noChangeArrowheads="1"/>
                  </p:cNvSpPr>
                  <p:nvPr/>
                </p:nvSpPr>
                <p:spPr bwMode="auto">
                  <a:xfrm rot="-1260000">
                    <a:off x="1552" y="3166"/>
                    <a:ext cx="314" cy="15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fr-FR" sz="900">
                        <a:solidFill>
                          <a:srgbClr val="0000FF"/>
                        </a:solidFill>
                        <a:latin typeface="Times New Roman" pitchFamily="18" charset="0"/>
                      </a:rPr>
                      <a:t>2 mm</a:t>
                    </a:r>
                    <a:endParaRPr lang="fr-FR"/>
                  </a:p>
                </p:txBody>
              </p:sp>
              <p:sp>
                <p:nvSpPr>
                  <p:cNvPr id="172" name="Text Box 71"/>
                  <p:cNvSpPr txBox="1">
                    <a:spLocks noChangeArrowheads="1"/>
                  </p:cNvSpPr>
                  <p:nvPr/>
                </p:nvSpPr>
                <p:spPr bwMode="auto">
                  <a:xfrm rot="-1260000">
                    <a:off x="1737" y="3090"/>
                    <a:ext cx="314" cy="15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fr-FR" sz="900">
                        <a:solidFill>
                          <a:srgbClr val="0000FF"/>
                        </a:solidFill>
                        <a:latin typeface="Times New Roman" pitchFamily="18" charset="0"/>
                      </a:rPr>
                      <a:t>4 mm</a:t>
                    </a:r>
                    <a:endParaRPr lang="fr-FR"/>
                  </a:p>
                </p:txBody>
              </p:sp>
              <p:grpSp>
                <p:nvGrpSpPr>
                  <p:cNvPr id="173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1022" y="2468"/>
                    <a:ext cx="1041" cy="757"/>
                    <a:chOff x="529" y="512"/>
                    <a:chExt cx="1041" cy="757"/>
                  </a:xfrm>
                </p:grpSpPr>
                <p:sp>
                  <p:nvSpPr>
                    <p:cNvPr id="181" name="Line 73"/>
                    <p:cNvSpPr>
                      <a:spLocks noChangeShapeType="1"/>
                    </p:cNvSpPr>
                    <p:nvPr/>
                  </p:nvSpPr>
                  <p:spPr bwMode="auto">
                    <a:xfrm rot="-1297451">
                      <a:off x="1330" y="1157"/>
                      <a:ext cx="10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triangle" w="sm" len="sm"/>
                      <a:tailEnd type="triangle" w="sm" len="sm"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2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2" y="1111"/>
                      <a:ext cx="0" cy="9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3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34" y="1066"/>
                      <a:ext cx="0" cy="9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4" name="Line 76"/>
                    <p:cNvSpPr>
                      <a:spLocks noChangeShapeType="1"/>
                    </p:cNvSpPr>
                    <p:nvPr/>
                  </p:nvSpPr>
                  <p:spPr bwMode="auto">
                    <a:xfrm rot="21480000" flipV="1">
                      <a:off x="1434" y="1015"/>
                      <a:ext cx="136" cy="45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5" name="Line 77"/>
                    <p:cNvSpPr>
                      <a:spLocks noChangeShapeType="1"/>
                    </p:cNvSpPr>
                    <p:nvPr/>
                  </p:nvSpPr>
                  <p:spPr bwMode="auto">
                    <a:xfrm rot="21480000" flipV="1">
                      <a:off x="1434" y="512"/>
                      <a:ext cx="136" cy="45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6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89" y="1178"/>
                      <a:ext cx="0" cy="9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7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12" y="1165"/>
                      <a:ext cx="0" cy="9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8" name="Line 80"/>
                    <p:cNvSpPr>
                      <a:spLocks noChangeShapeType="1"/>
                    </p:cNvSpPr>
                    <p:nvPr/>
                  </p:nvSpPr>
                  <p:spPr bwMode="auto">
                    <a:xfrm rot="-1297451">
                      <a:off x="1155" y="1251"/>
                      <a:ext cx="3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sm"/>
                      <a:tailEnd type="triangle" w="sm" len="sm"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9" name="Line 81"/>
                    <p:cNvSpPr>
                      <a:spLocks noChangeShapeType="1"/>
                    </p:cNvSpPr>
                    <p:nvPr/>
                  </p:nvSpPr>
                  <p:spPr bwMode="auto">
                    <a:xfrm rot="-1297451">
                      <a:off x="1212" y="1228"/>
                      <a:ext cx="3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triangl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90" name="Line 82"/>
                    <p:cNvSpPr>
                      <a:spLocks noChangeAspect="1" noChangeShapeType="1"/>
                    </p:cNvSpPr>
                    <p:nvPr/>
                  </p:nvSpPr>
                  <p:spPr bwMode="auto">
                    <a:xfrm rot="-1297451">
                      <a:off x="529" y="612"/>
                      <a:ext cx="304" cy="2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round/>
                      <a:headEnd type="triangle" w="sm" len="sm"/>
                      <a:tailEnd type="triangle" w="sm" len="sm"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174" name="Text Box 83"/>
                  <p:cNvSpPr txBox="1">
                    <a:spLocks noChangeArrowheads="1"/>
                  </p:cNvSpPr>
                  <p:nvPr/>
                </p:nvSpPr>
                <p:spPr bwMode="auto">
                  <a:xfrm rot="-1260000">
                    <a:off x="915" y="2468"/>
                    <a:ext cx="363" cy="15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fr-FR" sz="900">
                        <a:solidFill>
                          <a:srgbClr val="0000FF"/>
                        </a:solidFill>
                        <a:latin typeface="Times New Roman" pitchFamily="18" charset="0"/>
                      </a:rPr>
                      <a:t>≈ 7 mm</a:t>
                    </a:r>
                    <a:endParaRPr lang="fr-FR"/>
                  </a:p>
                </p:txBody>
              </p:sp>
              <p:sp>
                <p:nvSpPr>
                  <p:cNvPr id="175" name="Text Box 84"/>
                  <p:cNvSpPr txBox="1">
                    <a:spLocks noChangeArrowheads="1"/>
                  </p:cNvSpPr>
                  <p:nvPr/>
                </p:nvSpPr>
                <p:spPr bwMode="auto">
                  <a:xfrm rot="-1380000">
                    <a:off x="677" y="2931"/>
                    <a:ext cx="388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fr-FR">
                        <a:solidFill>
                          <a:schemeClr val="bg1"/>
                        </a:solidFill>
                        <a:latin typeface="Times New Roman" pitchFamily="18" charset="0"/>
                      </a:rPr>
                      <a:t>laser</a:t>
                    </a:r>
                    <a:endParaRPr lang="fr-FR"/>
                  </a:p>
                </p:txBody>
              </p:sp>
              <p:sp>
                <p:nvSpPr>
                  <p:cNvPr id="176" name="Text Box 85"/>
                  <p:cNvSpPr txBox="1">
                    <a:spLocks noChangeArrowheads="1"/>
                  </p:cNvSpPr>
                  <p:nvPr/>
                </p:nvSpPr>
                <p:spPr bwMode="auto">
                  <a:xfrm rot="880583">
                    <a:off x="1005" y="3067"/>
                    <a:ext cx="336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fr-FR" sz="1200">
                        <a:latin typeface="Times New Roman" pitchFamily="18" charset="0"/>
                      </a:rPr>
                      <a:t>target</a:t>
                    </a:r>
                    <a:endParaRPr lang="fr-FR"/>
                  </a:p>
                </p:txBody>
              </p:sp>
              <p:sp>
                <p:nvSpPr>
                  <p:cNvPr id="177" name="Text Box 8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72" y="2160"/>
                    <a:ext cx="820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fr-FR" sz="1200">
                        <a:latin typeface="Times New Roman" pitchFamily="18" charset="0"/>
                      </a:rPr>
                      <a:t>Activation sample</a:t>
                    </a:r>
                    <a:endParaRPr lang="fr-FR"/>
                  </a:p>
                </p:txBody>
              </p:sp>
              <p:sp>
                <p:nvSpPr>
                  <p:cNvPr id="178" name="Line 8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55" y="2296"/>
                    <a:ext cx="45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79" name="Text Box 8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43" y="3430"/>
                    <a:ext cx="606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fr-FR" sz="1200">
                        <a:latin typeface="Times New Roman" pitchFamily="18" charset="0"/>
                      </a:rPr>
                      <a:t>Ta converter</a:t>
                    </a:r>
                    <a:endParaRPr lang="fr-FR"/>
                  </a:p>
                </p:txBody>
              </p:sp>
              <p:sp>
                <p:nvSpPr>
                  <p:cNvPr id="180" name="Line 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3" y="3067"/>
                    <a:ext cx="1" cy="40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149" name="Line 90"/>
              <p:cNvSpPr>
                <a:spLocks noChangeAspect="1" noChangeShapeType="1"/>
              </p:cNvSpPr>
              <p:nvPr/>
            </p:nvSpPr>
            <p:spPr bwMode="auto">
              <a:xfrm rot="-120000">
                <a:off x="4710" y="2697"/>
                <a:ext cx="340" cy="9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 type="triangle" w="sm" len="sm"/>
                <a:tailEnd type="triangle" w="sm" len="sm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" name="Text Box 91"/>
              <p:cNvSpPr txBox="1">
                <a:spLocks noChangeArrowheads="1"/>
              </p:cNvSpPr>
              <p:nvPr/>
            </p:nvSpPr>
            <p:spPr bwMode="auto">
              <a:xfrm rot="840000">
                <a:off x="4740" y="2625"/>
                <a:ext cx="318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0000FF"/>
                    </a:solidFill>
                    <a:latin typeface="Times New Roman" pitchFamily="18" charset="0"/>
                  </a:rPr>
                  <a:t>10 mm</a:t>
                </a:r>
              </a:p>
            </p:txBody>
          </p:sp>
          <p:sp>
            <p:nvSpPr>
              <p:cNvPr id="151" name="Line 92"/>
              <p:cNvSpPr>
                <a:spLocks noChangeShapeType="1"/>
              </p:cNvSpPr>
              <p:nvPr/>
            </p:nvSpPr>
            <p:spPr bwMode="auto">
              <a:xfrm>
                <a:off x="5096" y="2833"/>
                <a:ext cx="0" cy="16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 type="triangle" w="sm" len="sm"/>
                <a:tailEnd type="triangle" w="sm" len="sm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" name="Text Box 93"/>
              <p:cNvSpPr txBox="1">
                <a:spLocks noChangeArrowheads="1"/>
              </p:cNvSpPr>
              <p:nvPr/>
            </p:nvSpPr>
            <p:spPr bwMode="auto">
              <a:xfrm>
                <a:off x="5080" y="2840"/>
                <a:ext cx="282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0000FF"/>
                    </a:solidFill>
                    <a:latin typeface="Times New Roman" pitchFamily="18" charset="0"/>
                  </a:rPr>
                  <a:t>5 mm</a:t>
                </a:r>
              </a:p>
            </p:txBody>
          </p:sp>
          <p:sp>
            <p:nvSpPr>
              <p:cNvPr id="153" name="Line 94"/>
              <p:cNvSpPr>
                <a:spLocks noChangeAspect="1" noChangeShapeType="1"/>
              </p:cNvSpPr>
              <p:nvPr/>
            </p:nvSpPr>
            <p:spPr bwMode="auto">
              <a:xfrm rot="-120000">
                <a:off x="4637" y="2637"/>
                <a:ext cx="70" cy="2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 type="triangle" w="sm" len="sm"/>
                <a:tailEnd type="triangle" w="sm" len="sm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" name="Line 95"/>
              <p:cNvSpPr>
                <a:spLocks noChangeShapeType="1"/>
              </p:cNvSpPr>
              <p:nvPr/>
            </p:nvSpPr>
            <p:spPr bwMode="auto">
              <a:xfrm flipV="1">
                <a:off x="4706" y="2659"/>
                <a:ext cx="0" cy="91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" name="Line 96"/>
              <p:cNvSpPr>
                <a:spLocks noChangeShapeType="1"/>
              </p:cNvSpPr>
              <p:nvPr/>
            </p:nvSpPr>
            <p:spPr bwMode="auto">
              <a:xfrm flipV="1">
                <a:off x="5053" y="2765"/>
                <a:ext cx="0" cy="68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" name="Line 97"/>
              <p:cNvSpPr>
                <a:spLocks noChangeShapeType="1"/>
              </p:cNvSpPr>
              <p:nvPr/>
            </p:nvSpPr>
            <p:spPr bwMode="auto">
              <a:xfrm rot="5400000" flipV="1">
                <a:off x="5084" y="2797"/>
                <a:ext cx="0" cy="68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" name="Line 98"/>
              <p:cNvSpPr>
                <a:spLocks noChangeShapeType="1"/>
              </p:cNvSpPr>
              <p:nvPr/>
            </p:nvSpPr>
            <p:spPr bwMode="auto">
              <a:xfrm rot="5400000" flipV="1">
                <a:off x="5082" y="2960"/>
                <a:ext cx="0" cy="68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" name="Line 99"/>
              <p:cNvSpPr>
                <a:spLocks noChangeShapeType="1"/>
              </p:cNvSpPr>
              <p:nvPr/>
            </p:nvSpPr>
            <p:spPr bwMode="auto">
              <a:xfrm flipV="1">
                <a:off x="4638" y="2643"/>
                <a:ext cx="0" cy="91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" name="Text Box 100"/>
              <p:cNvSpPr txBox="1">
                <a:spLocks noChangeArrowheads="1"/>
              </p:cNvSpPr>
              <p:nvPr/>
            </p:nvSpPr>
            <p:spPr bwMode="auto">
              <a:xfrm rot="840000">
                <a:off x="4548" y="2515"/>
                <a:ext cx="282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0000FF"/>
                    </a:solidFill>
                    <a:latin typeface="Times New Roman" pitchFamily="18" charset="0"/>
                  </a:rPr>
                  <a:t>2 mm</a:t>
                </a:r>
              </a:p>
            </p:txBody>
          </p:sp>
        </p:grpSp>
      </p:grpSp>
      <p:sp>
        <p:nvSpPr>
          <p:cNvPr id="51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A67575-33CB-4028-BA71-01198044977B}" type="slidenum">
              <a:rPr lang="fr-FR" smtClean="0"/>
              <a:pPr/>
              <a:t>18</a:t>
            </a:fld>
            <a:endParaRPr lang="fr-FR" smtClean="0"/>
          </a:p>
        </p:txBody>
      </p:sp>
      <p:sp>
        <p:nvSpPr>
          <p:cNvPr id="260098" name="Rectangle 2"/>
          <p:cNvSpPr>
            <a:spLocks noChangeArrowheads="1"/>
          </p:cNvSpPr>
          <p:nvPr/>
        </p:nvSpPr>
        <p:spPr bwMode="auto">
          <a:xfrm>
            <a:off x="1944688" y="1265238"/>
            <a:ext cx="287337" cy="574675"/>
          </a:xfrm>
          <a:prstGeom prst="rect">
            <a:avLst/>
          </a:prstGeom>
          <a:gradFill rotWithShape="1">
            <a:gsLst>
              <a:gs pos="0">
                <a:srgbClr val="CC6600"/>
              </a:gs>
              <a:gs pos="50000">
                <a:srgbClr val="993300"/>
              </a:gs>
              <a:gs pos="100000">
                <a:srgbClr val="CC6600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6600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62163" y="1338263"/>
            <a:ext cx="528637" cy="290512"/>
            <a:chOff x="1299" y="1025"/>
            <a:chExt cx="333" cy="183"/>
          </a:xfrm>
        </p:grpSpPr>
        <p:sp>
          <p:nvSpPr>
            <p:cNvPr id="5180" name="AutoShape 4"/>
            <p:cNvSpPr>
              <a:spLocks noChangeArrowheads="1"/>
            </p:cNvSpPr>
            <p:nvPr/>
          </p:nvSpPr>
          <p:spPr bwMode="auto">
            <a:xfrm>
              <a:off x="1299" y="1025"/>
              <a:ext cx="91" cy="136"/>
            </a:xfrm>
            <a:prstGeom prst="irregularSeal1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181" name="Line 5"/>
            <p:cNvSpPr>
              <a:spLocks noChangeShapeType="1"/>
            </p:cNvSpPr>
            <p:nvPr/>
          </p:nvSpPr>
          <p:spPr bwMode="auto">
            <a:xfrm>
              <a:off x="1344" y="1093"/>
              <a:ext cx="260" cy="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82" name="Text Box 6"/>
            <p:cNvSpPr txBox="1">
              <a:spLocks noChangeArrowheads="1"/>
            </p:cNvSpPr>
            <p:nvPr/>
          </p:nvSpPr>
          <p:spPr bwMode="auto">
            <a:xfrm>
              <a:off x="1468" y="1035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latin typeface="Times New Roman" pitchFamily="18" charset="0"/>
                </a:rPr>
                <a:t>n</a:t>
              </a:r>
              <a:endParaRPr lang="fr-FR" sz="1200" baseline="30000">
                <a:latin typeface="Times New Roman" pitchFamily="18" charset="0"/>
              </a:endParaRPr>
            </a:p>
          </p:txBody>
        </p:sp>
      </p:grpSp>
      <p:sp>
        <p:nvSpPr>
          <p:cNvPr id="260103" name="Rectangle 7"/>
          <p:cNvSpPr>
            <a:spLocks noChangeArrowheads="1"/>
          </p:cNvSpPr>
          <p:nvPr/>
        </p:nvSpPr>
        <p:spPr bwMode="auto">
          <a:xfrm>
            <a:off x="982663" y="1049338"/>
            <a:ext cx="215900" cy="1009650"/>
          </a:xfrm>
          <a:prstGeom prst="rect">
            <a:avLst/>
          </a:prstGeom>
          <a:gradFill rotWithShape="1">
            <a:gsLst>
              <a:gs pos="0">
                <a:srgbClr val="292929"/>
              </a:gs>
              <a:gs pos="50000">
                <a:srgbClr val="5F5F5F"/>
              </a:gs>
              <a:gs pos="100000">
                <a:srgbClr val="292929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t"/>
          </a:scene3d>
          <a:sp3d extrusionH="430200" prstMaterial="legacyMetal">
            <a:bevelT w="13500" h="13500" prst="angle"/>
            <a:bevelB w="13500" h="13500" prst="angle"/>
            <a:extrusionClr>
              <a:srgbClr val="4D4D4D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fr-FR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07950" y="941388"/>
            <a:ext cx="2019300" cy="1476375"/>
            <a:chOff x="68" y="775"/>
            <a:chExt cx="1272" cy="930"/>
          </a:xfrm>
        </p:grpSpPr>
        <p:sp>
          <p:nvSpPr>
            <p:cNvPr id="5174" name="Freeform 9"/>
            <p:cNvSpPr>
              <a:spLocks/>
            </p:cNvSpPr>
            <p:nvPr/>
          </p:nvSpPr>
          <p:spPr bwMode="auto">
            <a:xfrm rot="7873054">
              <a:off x="571" y="959"/>
              <a:ext cx="424" cy="56"/>
            </a:xfrm>
            <a:custGeom>
              <a:avLst/>
              <a:gdLst>
                <a:gd name="T0" fmla="*/ 0 w 9360"/>
                <a:gd name="T1" fmla="*/ 1680 h 3120"/>
                <a:gd name="T2" fmla="*/ 432 w 9360"/>
                <a:gd name="T3" fmla="*/ 1680 h 3120"/>
                <a:gd name="T4" fmla="*/ 1152 w 9360"/>
                <a:gd name="T5" fmla="*/ 1680 h 3120"/>
                <a:gd name="T6" fmla="*/ 1584 w 9360"/>
                <a:gd name="T7" fmla="*/ 240 h 3120"/>
                <a:gd name="T8" fmla="*/ 2448 w 9360"/>
                <a:gd name="T9" fmla="*/ 3120 h 3120"/>
                <a:gd name="T10" fmla="*/ 3312 w 9360"/>
                <a:gd name="T11" fmla="*/ 240 h 3120"/>
                <a:gd name="T12" fmla="*/ 4176 w 9360"/>
                <a:gd name="T13" fmla="*/ 3120 h 3120"/>
                <a:gd name="T14" fmla="*/ 5040 w 9360"/>
                <a:gd name="T15" fmla="*/ 240 h 3120"/>
                <a:gd name="T16" fmla="*/ 5904 w 9360"/>
                <a:gd name="T17" fmla="*/ 3120 h 3120"/>
                <a:gd name="T18" fmla="*/ 6768 w 9360"/>
                <a:gd name="T19" fmla="*/ 240 h 3120"/>
                <a:gd name="T20" fmla="*/ 7632 w 9360"/>
                <a:gd name="T21" fmla="*/ 3120 h 3120"/>
                <a:gd name="T22" fmla="*/ 8496 w 9360"/>
                <a:gd name="T23" fmla="*/ 240 h 3120"/>
                <a:gd name="T24" fmla="*/ 8928 w 9360"/>
                <a:gd name="T25" fmla="*/ 1680 h 3120"/>
                <a:gd name="T26" fmla="*/ 9360 w 9360"/>
                <a:gd name="T27" fmla="*/ 1680 h 31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360"/>
                <a:gd name="T43" fmla="*/ 0 h 3120"/>
                <a:gd name="T44" fmla="*/ 9360 w 9360"/>
                <a:gd name="T45" fmla="*/ 3120 h 31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360" h="3120">
                  <a:moveTo>
                    <a:pt x="0" y="1680"/>
                  </a:moveTo>
                  <a:cubicBezTo>
                    <a:pt x="120" y="1680"/>
                    <a:pt x="240" y="1680"/>
                    <a:pt x="432" y="1680"/>
                  </a:cubicBezTo>
                  <a:cubicBezTo>
                    <a:pt x="624" y="1680"/>
                    <a:pt x="960" y="1920"/>
                    <a:pt x="1152" y="1680"/>
                  </a:cubicBezTo>
                  <a:cubicBezTo>
                    <a:pt x="1344" y="1440"/>
                    <a:pt x="1368" y="0"/>
                    <a:pt x="1584" y="240"/>
                  </a:cubicBezTo>
                  <a:cubicBezTo>
                    <a:pt x="1800" y="480"/>
                    <a:pt x="2160" y="3120"/>
                    <a:pt x="2448" y="3120"/>
                  </a:cubicBezTo>
                  <a:cubicBezTo>
                    <a:pt x="2736" y="3120"/>
                    <a:pt x="3024" y="240"/>
                    <a:pt x="3312" y="240"/>
                  </a:cubicBezTo>
                  <a:cubicBezTo>
                    <a:pt x="3600" y="240"/>
                    <a:pt x="3888" y="3120"/>
                    <a:pt x="4176" y="3120"/>
                  </a:cubicBezTo>
                  <a:cubicBezTo>
                    <a:pt x="4464" y="3120"/>
                    <a:pt x="4752" y="240"/>
                    <a:pt x="5040" y="240"/>
                  </a:cubicBezTo>
                  <a:cubicBezTo>
                    <a:pt x="5328" y="240"/>
                    <a:pt x="5616" y="3120"/>
                    <a:pt x="5904" y="3120"/>
                  </a:cubicBezTo>
                  <a:cubicBezTo>
                    <a:pt x="6192" y="3120"/>
                    <a:pt x="6480" y="240"/>
                    <a:pt x="6768" y="240"/>
                  </a:cubicBezTo>
                  <a:cubicBezTo>
                    <a:pt x="7056" y="240"/>
                    <a:pt x="7344" y="3120"/>
                    <a:pt x="7632" y="3120"/>
                  </a:cubicBezTo>
                  <a:cubicBezTo>
                    <a:pt x="7920" y="3120"/>
                    <a:pt x="8280" y="480"/>
                    <a:pt x="8496" y="240"/>
                  </a:cubicBezTo>
                  <a:cubicBezTo>
                    <a:pt x="8712" y="0"/>
                    <a:pt x="8784" y="1440"/>
                    <a:pt x="8928" y="1680"/>
                  </a:cubicBezTo>
                  <a:cubicBezTo>
                    <a:pt x="9072" y="1920"/>
                    <a:pt x="9288" y="1680"/>
                    <a:pt x="9360" y="1680"/>
                  </a:cubicBezTo>
                </a:path>
              </a:pathLst>
            </a:custGeom>
            <a:noFill/>
            <a:ln w="15875">
              <a:solidFill>
                <a:srgbClr val="3366FF"/>
              </a:solidFill>
              <a:round/>
              <a:headEnd type="triangle" w="sm" len="sm"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75" name="Text Box 10"/>
            <p:cNvSpPr txBox="1">
              <a:spLocks noChangeArrowheads="1"/>
            </p:cNvSpPr>
            <p:nvPr/>
          </p:nvSpPr>
          <p:spPr bwMode="auto">
            <a:xfrm>
              <a:off x="68" y="886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b="1">
                  <a:solidFill>
                    <a:srgbClr val="009900"/>
                  </a:solidFill>
                  <a:latin typeface="Times New Roman" pitchFamily="18" charset="0"/>
                </a:rPr>
                <a:t>e</a:t>
              </a:r>
              <a:r>
                <a:rPr lang="fr-FR" b="1" baseline="30000">
                  <a:solidFill>
                    <a:srgbClr val="009900"/>
                  </a:solidFill>
                  <a:latin typeface="Times New Roman" pitchFamily="18" charset="0"/>
                </a:rPr>
                <a:t>-</a:t>
              </a:r>
            </a:p>
          </p:txBody>
        </p:sp>
        <p:sp>
          <p:nvSpPr>
            <p:cNvPr id="5176" name="Line 11"/>
            <p:cNvSpPr>
              <a:spLocks noChangeShapeType="1"/>
            </p:cNvSpPr>
            <p:nvPr/>
          </p:nvSpPr>
          <p:spPr bwMode="auto">
            <a:xfrm>
              <a:off x="136" y="1158"/>
              <a:ext cx="574" cy="2"/>
            </a:xfrm>
            <a:prstGeom prst="line">
              <a:avLst/>
            </a:prstGeom>
            <a:noFill/>
            <a:ln w="41275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77" name="Freeform 12"/>
            <p:cNvSpPr>
              <a:spLocks/>
            </p:cNvSpPr>
            <p:nvPr/>
          </p:nvSpPr>
          <p:spPr bwMode="auto">
            <a:xfrm>
              <a:off x="676" y="1057"/>
              <a:ext cx="664" cy="158"/>
            </a:xfrm>
            <a:custGeom>
              <a:avLst/>
              <a:gdLst>
                <a:gd name="T0" fmla="*/ 664 w 664"/>
                <a:gd name="T1" fmla="*/ 36 h 158"/>
                <a:gd name="T2" fmla="*/ 633 w 664"/>
                <a:gd name="T3" fmla="*/ 40 h 158"/>
                <a:gd name="T4" fmla="*/ 592 w 664"/>
                <a:gd name="T5" fmla="*/ 8 h 158"/>
                <a:gd name="T6" fmla="*/ 557 w 664"/>
                <a:gd name="T7" fmla="*/ 91 h 158"/>
                <a:gd name="T8" fmla="*/ 485 w 664"/>
                <a:gd name="T9" fmla="*/ 15 h 158"/>
                <a:gd name="T10" fmla="*/ 434 w 664"/>
                <a:gd name="T11" fmla="*/ 106 h 158"/>
                <a:gd name="T12" fmla="*/ 363 w 664"/>
                <a:gd name="T13" fmla="*/ 30 h 158"/>
                <a:gd name="T14" fmla="*/ 311 w 664"/>
                <a:gd name="T15" fmla="*/ 120 h 158"/>
                <a:gd name="T16" fmla="*/ 241 w 664"/>
                <a:gd name="T17" fmla="*/ 44 h 158"/>
                <a:gd name="T18" fmla="*/ 189 w 664"/>
                <a:gd name="T19" fmla="*/ 135 h 158"/>
                <a:gd name="T20" fmla="*/ 118 w 664"/>
                <a:gd name="T21" fmla="*/ 59 h 158"/>
                <a:gd name="T22" fmla="*/ 67 w 664"/>
                <a:gd name="T23" fmla="*/ 149 h 158"/>
                <a:gd name="T24" fmla="*/ 31 w 664"/>
                <a:gd name="T25" fmla="*/ 111 h 158"/>
                <a:gd name="T26" fmla="*/ 0 w 664"/>
                <a:gd name="T27" fmla="*/ 115 h 1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64"/>
                <a:gd name="T43" fmla="*/ 0 h 158"/>
                <a:gd name="T44" fmla="*/ 664 w 664"/>
                <a:gd name="T45" fmla="*/ 158 h 1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64" h="158">
                  <a:moveTo>
                    <a:pt x="664" y="36"/>
                  </a:moveTo>
                  <a:cubicBezTo>
                    <a:pt x="655" y="37"/>
                    <a:pt x="645" y="45"/>
                    <a:pt x="633" y="40"/>
                  </a:cubicBezTo>
                  <a:cubicBezTo>
                    <a:pt x="621" y="35"/>
                    <a:pt x="605" y="0"/>
                    <a:pt x="592" y="8"/>
                  </a:cubicBezTo>
                  <a:cubicBezTo>
                    <a:pt x="579" y="16"/>
                    <a:pt x="575" y="90"/>
                    <a:pt x="557" y="91"/>
                  </a:cubicBezTo>
                  <a:cubicBezTo>
                    <a:pt x="539" y="92"/>
                    <a:pt x="506" y="12"/>
                    <a:pt x="485" y="15"/>
                  </a:cubicBezTo>
                  <a:cubicBezTo>
                    <a:pt x="465" y="17"/>
                    <a:pt x="454" y="103"/>
                    <a:pt x="434" y="106"/>
                  </a:cubicBezTo>
                  <a:cubicBezTo>
                    <a:pt x="414" y="108"/>
                    <a:pt x="384" y="27"/>
                    <a:pt x="363" y="30"/>
                  </a:cubicBezTo>
                  <a:cubicBezTo>
                    <a:pt x="342" y="32"/>
                    <a:pt x="332" y="118"/>
                    <a:pt x="311" y="120"/>
                  </a:cubicBezTo>
                  <a:cubicBezTo>
                    <a:pt x="291" y="123"/>
                    <a:pt x="261" y="42"/>
                    <a:pt x="241" y="44"/>
                  </a:cubicBezTo>
                  <a:cubicBezTo>
                    <a:pt x="220" y="47"/>
                    <a:pt x="210" y="132"/>
                    <a:pt x="189" y="135"/>
                  </a:cubicBezTo>
                  <a:cubicBezTo>
                    <a:pt x="168" y="137"/>
                    <a:pt x="139" y="56"/>
                    <a:pt x="118" y="59"/>
                  </a:cubicBezTo>
                  <a:cubicBezTo>
                    <a:pt x="98" y="61"/>
                    <a:pt x="81" y="141"/>
                    <a:pt x="67" y="149"/>
                  </a:cubicBezTo>
                  <a:cubicBezTo>
                    <a:pt x="52" y="158"/>
                    <a:pt x="42" y="117"/>
                    <a:pt x="31" y="111"/>
                  </a:cubicBezTo>
                  <a:cubicBezTo>
                    <a:pt x="21" y="106"/>
                    <a:pt x="5" y="115"/>
                    <a:pt x="0" y="115"/>
                  </a:cubicBezTo>
                </a:path>
              </a:pathLst>
            </a:custGeom>
            <a:noFill/>
            <a:ln w="15875">
              <a:solidFill>
                <a:srgbClr val="0000FF"/>
              </a:solidFill>
              <a:round/>
              <a:headEnd type="triangle" w="sm" len="sm"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78" name="Text Box 13"/>
            <p:cNvSpPr txBox="1">
              <a:spLocks noChangeArrowheads="1"/>
            </p:cNvSpPr>
            <p:nvPr/>
          </p:nvSpPr>
          <p:spPr bwMode="auto">
            <a:xfrm>
              <a:off x="897" y="886"/>
              <a:ext cx="19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20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γ</a:t>
              </a:r>
              <a:endParaRPr lang="el-GR" sz="2000" b="1" baseline="30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79" name="Freeform 14"/>
            <p:cNvSpPr>
              <a:spLocks/>
            </p:cNvSpPr>
            <p:nvPr/>
          </p:nvSpPr>
          <p:spPr bwMode="auto">
            <a:xfrm rot="-7933065">
              <a:off x="572" y="1374"/>
              <a:ext cx="603" cy="60"/>
            </a:xfrm>
            <a:custGeom>
              <a:avLst/>
              <a:gdLst>
                <a:gd name="T0" fmla="*/ 0 w 9360"/>
                <a:gd name="T1" fmla="*/ 1680 h 3120"/>
                <a:gd name="T2" fmla="*/ 432 w 9360"/>
                <a:gd name="T3" fmla="*/ 1680 h 3120"/>
                <a:gd name="T4" fmla="*/ 1152 w 9360"/>
                <a:gd name="T5" fmla="*/ 1680 h 3120"/>
                <a:gd name="T6" fmla="*/ 1584 w 9360"/>
                <a:gd name="T7" fmla="*/ 240 h 3120"/>
                <a:gd name="T8" fmla="*/ 2448 w 9360"/>
                <a:gd name="T9" fmla="*/ 3120 h 3120"/>
                <a:gd name="T10" fmla="*/ 3312 w 9360"/>
                <a:gd name="T11" fmla="*/ 240 h 3120"/>
                <a:gd name="T12" fmla="*/ 4176 w 9360"/>
                <a:gd name="T13" fmla="*/ 3120 h 3120"/>
                <a:gd name="T14" fmla="*/ 5040 w 9360"/>
                <a:gd name="T15" fmla="*/ 240 h 3120"/>
                <a:gd name="T16" fmla="*/ 5904 w 9360"/>
                <a:gd name="T17" fmla="*/ 3120 h 3120"/>
                <a:gd name="T18" fmla="*/ 6768 w 9360"/>
                <a:gd name="T19" fmla="*/ 240 h 3120"/>
                <a:gd name="T20" fmla="*/ 7632 w 9360"/>
                <a:gd name="T21" fmla="*/ 3120 h 3120"/>
                <a:gd name="T22" fmla="*/ 8496 w 9360"/>
                <a:gd name="T23" fmla="*/ 240 h 3120"/>
                <a:gd name="T24" fmla="*/ 8928 w 9360"/>
                <a:gd name="T25" fmla="*/ 1680 h 3120"/>
                <a:gd name="T26" fmla="*/ 9360 w 9360"/>
                <a:gd name="T27" fmla="*/ 1680 h 31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360"/>
                <a:gd name="T43" fmla="*/ 0 h 3120"/>
                <a:gd name="T44" fmla="*/ 9360 w 9360"/>
                <a:gd name="T45" fmla="*/ 3120 h 31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360" h="3120">
                  <a:moveTo>
                    <a:pt x="0" y="1680"/>
                  </a:moveTo>
                  <a:cubicBezTo>
                    <a:pt x="120" y="1680"/>
                    <a:pt x="240" y="1680"/>
                    <a:pt x="432" y="1680"/>
                  </a:cubicBezTo>
                  <a:cubicBezTo>
                    <a:pt x="624" y="1680"/>
                    <a:pt x="960" y="1920"/>
                    <a:pt x="1152" y="1680"/>
                  </a:cubicBezTo>
                  <a:cubicBezTo>
                    <a:pt x="1344" y="1440"/>
                    <a:pt x="1368" y="0"/>
                    <a:pt x="1584" y="240"/>
                  </a:cubicBezTo>
                  <a:cubicBezTo>
                    <a:pt x="1800" y="480"/>
                    <a:pt x="2160" y="3120"/>
                    <a:pt x="2448" y="3120"/>
                  </a:cubicBezTo>
                  <a:cubicBezTo>
                    <a:pt x="2736" y="3120"/>
                    <a:pt x="3024" y="240"/>
                    <a:pt x="3312" y="240"/>
                  </a:cubicBezTo>
                  <a:cubicBezTo>
                    <a:pt x="3600" y="240"/>
                    <a:pt x="3888" y="3120"/>
                    <a:pt x="4176" y="3120"/>
                  </a:cubicBezTo>
                  <a:cubicBezTo>
                    <a:pt x="4464" y="3120"/>
                    <a:pt x="4752" y="240"/>
                    <a:pt x="5040" y="240"/>
                  </a:cubicBezTo>
                  <a:cubicBezTo>
                    <a:pt x="5328" y="240"/>
                    <a:pt x="5616" y="3120"/>
                    <a:pt x="5904" y="3120"/>
                  </a:cubicBezTo>
                  <a:cubicBezTo>
                    <a:pt x="6192" y="3120"/>
                    <a:pt x="6480" y="240"/>
                    <a:pt x="6768" y="240"/>
                  </a:cubicBezTo>
                  <a:cubicBezTo>
                    <a:pt x="7056" y="240"/>
                    <a:pt x="7344" y="3120"/>
                    <a:pt x="7632" y="3120"/>
                  </a:cubicBezTo>
                  <a:cubicBezTo>
                    <a:pt x="7920" y="3120"/>
                    <a:pt x="8280" y="480"/>
                    <a:pt x="8496" y="240"/>
                  </a:cubicBezTo>
                  <a:cubicBezTo>
                    <a:pt x="8712" y="0"/>
                    <a:pt x="8784" y="1440"/>
                    <a:pt x="8928" y="1680"/>
                  </a:cubicBezTo>
                  <a:cubicBezTo>
                    <a:pt x="9072" y="1920"/>
                    <a:pt x="9288" y="1680"/>
                    <a:pt x="9360" y="1680"/>
                  </a:cubicBezTo>
                </a:path>
              </a:pathLst>
            </a:custGeom>
            <a:noFill/>
            <a:ln w="15875">
              <a:solidFill>
                <a:srgbClr val="3366FF"/>
              </a:solidFill>
              <a:round/>
              <a:headEnd type="triangle" w="sm" len="sm"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117975" y="836613"/>
            <a:ext cx="4486275" cy="1296987"/>
            <a:chOff x="2594" y="709"/>
            <a:chExt cx="2826" cy="817"/>
          </a:xfrm>
        </p:grpSpPr>
        <p:sp>
          <p:nvSpPr>
            <p:cNvPr id="5170" name="Oval 16"/>
            <p:cNvSpPr>
              <a:spLocks noChangeArrowheads="1"/>
            </p:cNvSpPr>
            <p:nvPr/>
          </p:nvSpPr>
          <p:spPr bwMode="auto">
            <a:xfrm>
              <a:off x="3061" y="709"/>
              <a:ext cx="635" cy="817"/>
            </a:xfrm>
            <a:prstGeom prst="ellipse">
              <a:avLst/>
            </a:prstGeom>
            <a:pattFill prst="sphere">
              <a:fgClr>
                <a:srgbClr val="C0C0C0"/>
              </a:fgClr>
              <a:bgClr>
                <a:schemeClr val="bg1"/>
              </a:bgClr>
            </a:pattFill>
            <a:ln w="9525">
              <a:round/>
              <a:headEnd/>
              <a:tailEnd/>
            </a:ln>
            <a:scene3d>
              <a:camera prst="legacyObliqueLeft">
                <a:rot lat="0" lon="19199998" rev="0"/>
              </a:camera>
              <a:lightRig rig="legacyFlat3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fr-FR"/>
            </a:p>
          </p:txBody>
        </p:sp>
        <p:sp>
          <p:nvSpPr>
            <p:cNvPr id="5171" name="Text Box 17"/>
            <p:cNvSpPr txBox="1">
              <a:spLocks noChangeArrowheads="1"/>
            </p:cNvSpPr>
            <p:nvPr/>
          </p:nvSpPr>
          <p:spPr bwMode="auto">
            <a:xfrm>
              <a:off x="2594" y="1031"/>
              <a:ext cx="69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>
                  <a:latin typeface="Times New Roman" pitchFamily="18" charset="0"/>
                </a:rPr>
                <a:t>Scintillator</a:t>
              </a:r>
            </a:p>
          </p:txBody>
        </p:sp>
        <p:sp>
          <p:nvSpPr>
            <p:cNvPr id="5172" name="Oval 18"/>
            <p:cNvSpPr>
              <a:spLocks noChangeArrowheads="1"/>
            </p:cNvSpPr>
            <p:nvPr/>
          </p:nvSpPr>
          <p:spPr bwMode="auto">
            <a:xfrm>
              <a:off x="4785" y="709"/>
              <a:ext cx="635" cy="817"/>
            </a:xfrm>
            <a:prstGeom prst="ellipse">
              <a:avLst/>
            </a:prstGeom>
            <a:pattFill prst="sphere">
              <a:fgClr>
                <a:srgbClr val="C0C0C0"/>
              </a:fgClr>
              <a:bgClr>
                <a:schemeClr val="bg1"/>
              </a:bgClr>
            </a:pattFill>
            <a:ln w="9525">
              <a:round/>
              <a:headEnd/>
              <a:tailEnd/>
            </a:ln>
            <a:scene3d>
              <a:camera prst="legacyObliqueLeft">
                <a:rot lat="0" lon="19199998" rev="0"/>
              </a:camera>
              <a:lightRig rig="legacyFlat3" dir="t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fr-FR"/>
            </a:p>
          </p:txBody>
        </p:sp>
        <p:sp>
          <p:nvSpPr>
            <p:cNvPr id="5173" name="Text Box 19"/>
            <p:cNvSpPr txBox="1">
              <a:spLocks noChangeArrowheads="1"/>
            </p:cNvSpPr>
            <p:nvPr/>
          </p:nvSpPr>
          <p:spPr bwMode="auto">
            <a:xfrm>
              <a:off x="4318" y="1031"/>
              <a:ext cx="69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>
                  <a:latin typeface="Times New Roman" pitchFamily="18" charset="0"/>
                </a:rPr>
                <a:t>Scintillator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5003800" y="860425"/>
            <a:ext cx="2417763" cy="1511300"/>
            <a:chOff x="3152" y="724"/>
            <a:chExt cx="1523" cy="952"/>
          </a:xfrm>
        </p:grpSpPr>
        <p:sp>
          <p:nvSpPr>
            <p:cNvPr id="5163" name="Freeform 21"/>
            <p:cNvSpPr>
              <a:spLocks/>
            </p:cNvSpPr>
            <p:nvPr/>
          </p:nvSpPr>
          <p:spPr bwMode="auto">
            <a:xfrm rot="1517710">
              <a:off x="3458" y="986"/>
              <a:ext cx="526" cy="60"/>
            </a:xfrm>
            <a:custGeom>
              <a:avLst/>
              <a:gdLst>
                <a:gd name="T0" fmla="*/ 0 w 9360"/>
                <a:gd name="T1" fmla="*/ 1680 h 3120"/>
                <a:gd name="T2" fmla="*/ 432 w 9360"/>
                <a:gd name="T3" fmla="*/ 1680 h 3120"/>
                <a:gd name="T4" fmla="*/ 1152 w 9360"/>
                <a:gd name="T5" fmla="*/ 1680 h 3120"/>
                <a:gd name="T6" fmla="*/ 1584 w 9360"/>
                <a:gd name="T7" fmla="*/ 240 h 3120"/>
                <a:gd name="T8" fmla="*/ 2448 w 9360"/>
                <a:gd name="T9" fmla="*/ 3120 h 3120"/>
                <a:gd name="T10" fmla="*/ 3312 w 9360"/>
                <a:gd name="T11" fmla="*/ 240 h 3120"/>
                <a:gd name="T12" fmla="*/ 4176 w 9360"/>
                <a:gd name="T13" fmla="*/ 3120 h 3120"/>
                <a:gd name="T14" fmla="*/ 5040 w 9360"/>
                <a:gd name="T15" fmla="*/ 240 h 3120"/>
                <a:gd name="T16" fmla="*/ 5904 w 9360"/>
                <a:gd name="T17" fmla="*/ 3120 h 3120"/>
                <a:gd name="T18" fmla="*/ 6768 w 9360"/>
                <a:gd name="T19" fmla="*/ 240 h 3120"/>
                <a:gd name="T20" fmla="*/ 7632 w 9360"/>
                <a:gd name="T21" fmla="*/ 3120 h 3120"/>
                <a:gd name="T22" fmla="*/ 8496 w 9360"/>
                <a:gd name="T23" fmla="*/ 240 h 3120"/>
                <a:gd name="T24" fmla="*/ 8928 w 9360"/>
                <a:gd name="T25" fmla="*/ 1680 h 3120"/>
                <a:gd name="T26" fmla="*/ 9360 w 9360"/>
                <a:gd name="T27" fmla="*/ 1680 h 31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360"/>
                <a:gd name="T43" fmla="*/ 0 h 3120"/>
                <a:gd name="T44" fmla="*/ 9360 w 9360"/>
                <a:gd name="T45" fmla="*/ 3120 h 31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360" h="3120">
                  <a:moveTo>
                    <a:pt x="0" y="1680"/>
                  </a:moveTo>
                  <a:cubicBezTo>
                    <a:pt x="120" y="1680"/>
                    <a:pt x="240" y="1680"/>
                    <a:pt x="432" y="1680"/>
                  </a:cubicBezTo>
                  <a:cubicBezTo>
                    <a:pt x="624" y="1680"/>
                    <a:pt x="960" y="1920"/>
                    <a:pt x="1152" y="1680"/>
                  </a:cubicBezTo>
                  <a:cubicBezTo>
                    <a:pt x="1344" y="1440"/>
                    <a:pt x="1368" y="0"/>
                    <a:pt x="1584" y="240"/>
                  </a:cubicBezTo>
                  <a:cubicBezTo>
                    <a:pt x="1800" y="480"/>
                    <a:pt x="2160" y="3120"/>
                    <a:pt x="2448" y="3120"/>
                  </a:cubicBezTo>
                  <a:cubicBezTo>
                    <a:pt x="2736" y="3120"/>
                    <a:pt x="3024" y="240"/>
                    <a:pt x="3312" y="240"/>
                  </a:cubicBezTo>
                  <a:cubicBezTo>
                    <a:pt x="3600" y="240"/>
                    <a:pt x="3888" y="3120"/>
                    <a:pt x="4176" y="3120"/>
                  </a:cubicBezTo>
                  <a:cubicBezTo>
                    <a:pt x="4464" y="3120"/>
                    <a:pt x="4752" y="240"/>
                    <a:pt x="5040" y="240"/>
                  </a:cubicBezTo>
                  <a:cubicBezTo>
                    <a:pt x="5328" y="240"/>
                    <a:pt x="5616" y="3120"/>
                    <a:pt x="5904" y="3120"/>
                  </a:cubicBezTo>
                  <a:cubicBezTo>
                    <a:pt x="6192" y="3120"/>
                    <a:pt x="6480" y="240"/>
                    <a:pt x="6768" y="240"/>
                  </a:cubicBezTo>
                  <a:cubicBezTo>
                    <a:pt x="7056" y="240"/>
                    <a:pt x="7344" y="3120"/>
                    <a:pt x="7632" y="3120"/>
                  </a:cubicBezTo>
                  <a:cubicBezTo>
                    <a:pt x="7920" y="3120"/>
                    <a:pt x="8280" y="480"/>
                    <a:pt x="8496" y="240"/>
                  </a:cubicBezTo>
                  <a:cubicBezTo>
                    <a:pt x="8712" y="0"/>
                    <a:pt x="8784" y="1440"/>
                    <a:pt x="8928" y="1680"/>
                  </a:cubicBezTo>
                  <a:cubicBezTo>
                    <a:pt x="9072" y="1920"/>
                    <a:pt x="9288" y="1680"/>
                    <a:pt x="9360" y="168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 type="triangle" w="med" len="lg"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64" name="Freeform 22"/>
            <p:cNvSpPr>
              <a:spLocks/>
            </p:cNvSpPr>
            <p:nvPr/>
          </p:nvSpPr>
          <p:spPr bwMode="auto">
            <a:xfrm rot="-9282290">
              <a:off x="3946" y="1223"/>
              <a:ext cx="525" cy="60"/>
            </a:xfrm>
            <a:custGeom>
              <a:avLst/>
              <a:gdLst>
                <a:gd name="T0" fmla="*/ 0 w 9360"/>
                <a:gd name="T1" fmla="*/ 1680 h 3120"/>
                <a:gd name="T2" fmla="*/ 432 w 9360"/>
                <a:gd name="T3" fmla="*/ 1680 h 3120"/>
                <a:gd name="T4" fmla="*/ 1152 w 9360"/>
                <a:gd name="T5" fmla="*/ 1680 h 3120"/>
                <a:gd name="T6" fmla="*/ 1584 w 9360"/>
                <a:gd name="T7" fmla="*/ 240 h 3120"/>
                <a:gd name="T8" fmla="*/ 2448 w 9360"/>
                <a:gd name="T9" fmla="*/ 3120 h 3120"/>
                <a:gd name="T10" fmla="*/ 3312 w 9360"/>
                <a:gd name="T11" fmla="*/ 240 h 3120"/>
                <a:gd name="T12" fmla="*/ 4176 w 9360"/>
                <a:gd name="T13" fmla="*/ 3120 h 3120"/>
                <a:gd name="T14" fmla="*/ 5040 w 9360"/>
                <a:gd name="T15" fmla="*/ 240 h 3120"/>
                <a:gd name="T16" fmla="*/ 5904 w 9360"/>
                <a:gd name="T17" fmla="*/ 3120 h 3120"/>
                <a:gd name="T18" fmla="*/ 6768 w 9360"/>
                <a:gd name="T19" fmla="*/ 240 h 3120"/>
                <a:gd name="T20" fmla="*/ 7632 w 9360"/>
                <a:gd name="T21" fmla="*/ 3120 h 3120"/>
                <a:gd name="T22" fmla="*/ 8496 w 9360"/>
                <a:gd name="T23" fmla="*/ 240 h 3120"/>
                <a:gd name="T24" fmla="*/ 8928 w 9360"/>
                <a:gd name="T25" fmla="*/ 1680 h 3120"/>
                <a:gd name="T26" fmla="*/ 9360 w 9360"/>
                <a:gd name="T27" fmla="*/ 1680 h 31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360"/>
                <a:gd name="T43" fmla="*/ 0 h 3120"/>
                <a:gd name="T44" fmla="*/ 9360 w 9360"/>
                <a:gd name="T45" fmla="*/ 3120 h 31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360" h="3120">
                  <a:moveTo>
                    <a:pt x="0" y="1680"/>
                  </a:moveTo>
                  <a:cubicBezTo>
                    <a:pt x="120" y="1680"/>
                    <a:pt x="240" y="1680"/>
                    <a:pt x="432" y="1680"/>
                  </a:cubicBezTo>
                  <a:cubicBezTo>
                    <a:pt x="624" y="1680"/>
                    <a:pt x="960" y="1920"/>
                    <a:pt x="1152" y="1680"/>
                  </a:cubicBezTo>
                  <a:cubicBezTo>
                    <a:pt x="1344" y="1440"/>
                    <a:pt x="1368" y="0"/>
                    <a:pt x="1584" y="240"/>
                  </a:cubicBezTo>
                  <a:cubicBezTo>
                    <a:pt x="1800" y="480"/>
                    <a:pt x="2160" y="3120"/>
                    <a:pt x="2448" y="3120"/>
                  </a:cubicBezTo>
                  <a:cubicBezTo>
                    <a:pt x="2736" y="3120"/>
                    <a:pt x="3024" y="240"/>
                    <a:pt x="3312" y="240"/>
                  </a:cubicBezTo>
                  <a:cubicBezTo>
                    <a:pt x="3600" y="240"/>
                    <a:pt x="3888" y="3120"/>
                    <a:pt x="4176" y="3120"/>
                  </a:cubicBezTo>
                  <a:cubicBezTo>
                    <a:pt x="4464" y="3120"/>
                    <a:pt x="4752" y="240"/>
                    <a:pt x="5040" y="240"/>
                  </a:cubicBezTo>
                  <a:cubicBezTo>
                    <a:pt x="5328" y="240"/>
                    <a:pt x="5616" y="3120"/>
                    <a:pt x="5904" y="3120"/>
                  </a:cubicBezTo>
                  <a:cubicBezTo>
                    <a:pt x="6192" y="3120"/>
                    <a:pt x="6480" y="240"/>
                    <a:pt x="6768" y="240"/>
                  </a:cubicBezTo>
                  <a:cubicBezTo>
                    <a:pt x="7056" y="240"/>
                    <a:pt x="7344" y="3120"/>
                    <a:pt x="7632" y="3120"/>
                  </a:cubicBezTo>
                  <a:cubicBezTo>
                    <a:pt x="7920" y="3120"/>
                    <a:pt x="8280" y="480"/>
                    <a:pt x="8496" y="240"/>
                  </a:cubicBezTo>
                  <a:cubicBezTo>
                    <a:pt x="8712" y="0"/>
                    <a:pt x="8784" y="1440"/>
                    <a:pt x="8928" y="1680"/>
                  </a:cubicBezTo>
                  <a:cubicBezTo>
                    <a:pt x="9072" y="1920"/>
                    <a:pt x="9288" y="1680"/>
                    <a:pt x="9360" y="168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 type="triangle" w="med" len="lg"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65" name="Text Box 23"/>
            <p:cNvSpPr txBox="1">
              <a:spLocks noChangeArrowheads="1"/>
            </p:cNvSpPr>
            <p:nvPr/>
          </p:nvSpPr>
          <p:spPr bwMode="auto">
            <a:xfrm>
              <a:off x="3152" y="724"/>
              <a:ext cx="6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γ</a:t>
              </a:r>
              <a:r>
                <a:rPr lang="fr-FR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fr-FR" sz="12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(511 keV)</a:t>
              </a:r>
              <a:endParaRPr lang="el-GR" sz="1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66" name="Text Box 24"/>
            <p:cNvSpPr txBox="1">
              <a:spLocks noChangeArrowheads="1"/>
            </p:cNvSpPr>
            <p:nvPr/>
          </p:nvSpPr>
          <p:spPr bwMode="auto">
            <a:xfrm>
              <a:off x="3376" y="1522"/>
              <a:ext cx="43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000">
                  <a:latin typeface="Times New Roman" pitchFamily="18" charset="0"/>
                  <a:cs typeface="Times New Roman" pitchFamily="18" charset="0"/>
                </a:rPr>
                <a:t>β</a:t>
              </a:r>
              <a:r>
                <a:rPr lang="fr-FR" sz="1000" baseline="30000"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fr-FR" sz="1000">
                  <a:latin typeface="Times New Roman" pitchFamily="18" charset="0"/>
                  <a:cs typeface="Times New Roman" pitchFamily="18" charset="0"/>
                </a:rPr>
                <a:t> emitter</a:t>
              </a:r>
              <a:endParaRPr lang="el-GR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67" name="AutoShape 25"/>
            <p:cNvSpPr>
              <a:spLocks noChangeArrowheads="1"/>
            </p:cNvSpPr>
            <p:nvPr/>
          </p:nvSpPr>
          <p:spPr bwMode="auto">
            <a:xfrm>
              <a:off x="3923" y="1042"/>
              <a:ext cx="91" cy="136"/>
            </a:xfrm>
            <a:prstGeom prst="irregularSeal1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168" name="Line 26"/>
            <p:cNvSpPr>
              <a:spLocks noChangeShapeType="1"/>
            </p:cNvSpPr>
            <p:nvPr/>
          </p:nvSpPr>
          <p:spPr bwMode="auto">
            <a:xfrm flipV="1">
              <a:off x="3774" y="1086"/>
              <a:ext cx="194" cy="4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69" name="Text Box 27"/>
            <p:cNvSpPr txBox="1">
              <a:spLocks noChangeArrowheads="1"/>
            </p:cNvSpPr>
            <p:nvPr/>
          </p:nvSpPr>
          <p:spPr bwMode="auto">
            <a:xfrm>
              <a:off x="4059" y="1309"/>
              <a:ext cx="6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γ</a:t>
              </a:r>
              <a:r>
                <a:rPr lang="fr-FR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fr-FR" sz="12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(511 keV)</a:t>
              </a:r>
              <a:endParaRPr lang="el-GR" sz="1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0124" name="Text Box 28"/>
          <p:cNvSpPr txBox="1">
            <a:spLocks noChangeArrowheads="1"/>
          </p:cNvSpPr>
          <p:nvPr/>
        </p:nvSpPr>
        <p:spPr bwMode="auto">
          <a:xfrm>
            <a:off x="4479925" y="2420938"/>
            <a:ext cx="3611563" cy="487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Low-background coincidence measurement</a:t>
            </a:r>
          </a:p>
          <a:p>
            <a:pPr algn="ctr"/>
            <a:r>
              <a:rPr lang="fr-FR" sz="1200">
                <a:solidFill>
                  <a:srgbClr val="808080"/>
                </a:solidFill>
              </a:rPr>
              <a:t>(0,9 events / 3 min, without source)</a:t>
            </a:r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142844" y="2714620"/>
            <a:ext cx="4832350" cy="2860675"/>
            <a:chOff x="129" y="1752"/>
            <a:chExt cx="3044" cy="1802"/>
          </a:xfrm>
        </p:grpSpPr>
        <p:grpSp>
          <p:nvGrpSpPr>
            <p:cNvPr id="5157" name="Group 30"/>
            <p:cNvGrpSpPr>
              <a:grpSpLocks/>
            </p:cNvGrpSpPr>
            <p:nvPr/>
          </p:nvGrpSpPr>
          <p:grpSpPr bwMode="auto">
            <a:xfrm>
              <a:off x="129" y="1752"/>
              <a:ext cx="2297" cy="1802"/>
              <a:chOff x="129" y="1752"/>
              <a:chExt cx="2297" cy="1802"/>
            </a:xfrm>
          </p:grpSpPr>
          <p:sp>
            <p:nvSpPr>
              <p:cNvPr id="5159" name="Text Box 31" descr="Parchemin"/>
              <p:cNvSpPr txBox="1">
                <a:spLocks noChangeAspect="1" noChangeArrowheads="1"/>
              </p:cNvSpPr>
              <p:nvPr/>
            </p:nvSpPr>
            <p:spPr bwMode="auto">
              <a:xfrm>
                <a:off x="476" y="1752"/>
                <a:ext cx="1903" cy="259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lIns="89998" tIns="46798" rIns="89998" bIns="0">
                <a:spAutoFit/>
              </a:bodyPr>
              <a:lstStyle/>
              <a:p>
                <a:pPr algn="ctr" defTabSz="912813" eaLnBrk="0" hangingPunct="0"/>
                <a:r>
                  <a:rPr lang="fr-FR" sz="1200">
                    <a:solidFill>
                      <a:srgbClr val="0000FF"/>
                    </a:solidFill>
                    <a:latin typeface="Times New Roman" pitchFamily="18" charset="0"/>
                  </a:rPr>
                  <a:t>Experimental decay curve of the </a:t>
                </a:r>
                <a:r>
                  <a:rPr lang="fr-FR" sz="1200" baseline="30000">
                    <a:solidFill>
                      <a:srgbClr val="0000FF"/>
                    </a:solidFill>
                    <a:latin typeface="Times New Roman" pitchFamily="18" charset="0"/>
                  </a:rPr>
                  <a:t>62</a:t>
                </a:r>
                <a:r>
                  <a:rPr lang="fr-FR" sz="1200">
                    <a:solidFill>
                      <a:srgbClr val="0000FF"/>
                    </a:solidFill>
                    <a:latin typeface="Times New Roman" pitchFamily="18" charset="0"/>
                  </a:rPr>
                  <a:t>Cu nuclei created by (</a:t>
                </a:r>
                <a:r>
                  <a:rPr lang="fr-FR" sz="1200">
                    <a:solidFill>
                      <a:srgbClr val="0000FF"/>
                    </a:solidFill>
                    <a:latin typeface="Times New Roman" pitchFamily="18" charset="0"/>
                    <a:sym typeface="Symbol" pitchFamily="18" charset="2"/>
                  </a:rPr>
                  <a:t></a:t>
                </a:r>
                <a:r>
                  <a:rPr lang="fr-FR" sz="1200">
                    <a:solidFill>
                      <a:srgbClr val="0000FF"/>
                    </a:solidFill>
                    <a:latin typeface="Times New Roman" pitchFamily="18" charset="0"/>
                  </a:rPr>
                  <a:t>,n) reactions</a:t>
                </a:r>
              </a:p>
            </p:txBody>
          </p:sp>
          <p:pic>
            <p:nvPicPr>
              <p:cNvPr id="5160" name="Picture 32" descr="plot(g,n)poster"/>
              <p:cNvPicPr>
                <a:picLocks noChangeAspect="1" noChangeArrowheads="1"/>
              </p:cNvPicPr>
              <p:nvPr/>
            </p:nvPicPr>
            <p:blipFill>
              <a:blip r:embed="rId4"/>
              <a:srcRect l="6120" b="7608"/>
              <a:stretch>
                <a:fillRect/>
              </a:stretch>
            </p:blipFill>
            <p:spPr bwMode="auto">
              <a:xfrm>
                <a:off x="288" y="1982"/>
                <a:ext cx="2138" cy="13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61" name="Text Box 33"/>
              <p:cNvSpPr txBox="1">
                <a:spLocks noChangeAspect="1" noChangeArrowheads="1"/>
              </p:cNvSpPr>
              <p:nvPr/>
            </p:nvSpPr>
            <p:spPr bwMode="auto">
              <a:xfrm rot="-5400000">
                <a:off x="-506" y="2597"/>
                <a:ext cx="142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fr-FR" sz="1000">
                    <a:solidFill>
                      <a:srgbClr val="000000"/>
                    </a:solidFill>
                  </a:rPr>
                  <a:t>Nombre de décroissances (en 3 min)</a:t>
                </a:r>
              </a:p>
            </p:txBody>
          </p:sp>
          <p:sp>
            <p:nvSpPr>
              <p:cNvPr id="5162" name="Text Box 34"/>
              <p:cNvSpPr txBox="1">
                <a:spLocks noChangeAspect="1" noChangeArrowheads="1"/>
              </p:cNvSpPr>
              <p:nvPr/>
            </p:nvSpPr>
            <p:spPr bwMode="auto">
              <a:xfrm>
                <a:off x="584" y="3400"/>
                <a:ext cx="154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kumimoji="1" lang="fr-FR" sz="1000">
                    <a:solidFill>
                      <a:srgbClr val="000000"/>
                    </a:solidFill>
                  </a:rPr>
                  <a:t>Temps après le dernier tir laser (min)</a:t>
                </a:r>
              </a:p>
            </p:txBody>
          </p:sp>
          <p:graphicFrame>
            <p:nvGraphicFramePr>
              <p:cNvPr id="5122" name="Object 35"/>
              <p:cNvGraphicFramePr>
                <a:graphicFrameLocks noChangeAspect="1"/>
              </p:cNvGraphicFramePr>
              <p:nvPr/>
            </p:nvGraphicFramePr>
            <p:xfrm>
              <a:off x="696" y="2822"/>
              <a:ext cx="714" cy="282"/>
            </p:xfrm>
            <a:graphic>
              <a:graphicData uri="http://schemas.openxmlformats.org/presentationml/2006/ole">
                <p:oleObj spid="_x0000_s5122" name="Equation" r:id="rId5" imgW="1307880" imgH="444240" progId="Equation.3">
                  <p:embed/>
                </p:oleObj>
              </a:graphicData>
            </a:graphic>
          </p:graphicFrame>
        </p:grpSp>
        <p:sp>
          <p:nvSpPr>
            <p:cNvPr id="5158" name="AutoShape 36"/>
            <p:cNvSpPr>
              <a:spLocks noChangeArrowheads="1"/>
            </p:cNvSpPr>
            <p:nvPr/>
          </p:nvSpPr>
          <p:spPr bwMode="auto">
            <a:xfrm rot="3612438">
              <a:off x="2694" y="1596"/>
              <a:ext cx="164" cy="795"/>
            </a:xfrm>
            <a:prstGeom prst="downArrow">
              <a:avLst>
                <a:gd name="adj1" fmla="val 50000"/>
                <a:gd name="adj2" fmla="val 121189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069557" y="3357562"/>
            <a:ext cx="4860161" cy="369332"/>
            <a:chOff x="4069557" y="3357562"/>
            <a:chExt cx="4860161" cy="369332"/>
          </a:xfrm>
        </p:grpSpPr>
        <p:sp>
          <p:nvSpPr>
            <p:cNvPr id="5155" name="AutoShape 38"/>
            <p:cNvSpPr>
              <a:spLocks noChangeArrowheads="1"/>
            </p:cNvSpPr>
            <p:nvPr/>
          </p:nvSpPr>
          <p:spPr bwMode="auto">
            <a:xfrm rot="16200000">
              <a:off x="4547795" y="2949968"/>
              <a:ext cx="260350" cy="1216825"/>
            </a:xfrm>
            <a:prstGeom prst="downArrow">
              <a:avLst>
                <a:gd name="adj1" fmla="val 50000"/>
                <a:gd name="adj2" fmla="val 89787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156" name="Text Box 39"/>
            <p:cNvSpPr txBox="1">
              <a:spLocks noChangeArrowheads="1"/>
            </p:cNvSpPr>
            <p:nvPr/>
          </p:nvSpPr>
          <p:spPr bwMode="auto">
            <a:xfrm>
              <a:off x="5291138" y="3357562"/>
              <a:ext cx="3638580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dirty="0" err="1"/>
                <a:t>Number</a:t>
              </a:r>
              <a:r>
                <a:rPr lang="fr-FR" dirty="0"/>
                <a:t> of </a:t>
              </a:r>
              <a:r>
                <a:rPr lang="fr-FR" baseline="30000" dirty="0"/>
                <a:t>62</a:t>
              </a:r>
              <a:r>
                <a:rPr lang="fr-FR" dirty="0"/>
                <a:t>Cu </a:t>
              </a:r>
              <a:r>
                <a:rPr lang="fr-FR" dirty="0" err="1"/>
                <a:t>decays</a:t>
              </a:r>
              <a:r>
                <a:rPr lang="fr-FR" dirty="0"/>
                <a:t> </a:t>
              </a:r>
              <a:r>
                <a:rPr lang="fr-FR" dirty="0" err="1"/>
                <a:t>detected</a:t>
              </a:r>
              <a:endParaRPr lang="fr-FR" dirty="0"/>
            </a:p>
          </p:txBody>
        </p:sp>
      </p:grpSp>
      <p:sp>
        <p:nvSpPr>
          <p:cNvPr id="5153" name="Text Box 59"/>
          <p:cNvSpPr txBox="1">
            <a:spLocks noChangeArrowheads="1"/>
          </p:cNvSpPr>
          <p:nvPr/>
        </p:nvSpPr>
        <p:spPr bwMode="auto">
          <a:xfrm>
            <a:off x="3857620" y="4643446"/>
            <a:ext cx="45275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</a:t>
            </a:r>
          </a:p>
          <a:p>
            <a:pPr algn="ctr"/>
            <a:r>
              <a:rPr lang="fr-FR" b="1" i="1" dirty="0">
                <a:solidFill>
                  <a:srgbClr val="DB0000"/>
                </a:solidFill>
                <a:sym typeface="Symbol" pitchFamily="18" charset="2"/>
              </a:rPr>
              <a:t>Total</a:t>
            </a:r>
            <a:r>
              <a:rPr lang="fr-FR" i="1" dirty="0">
                <a:solidFill>
                  <a:srgbClr val="DB0000"/>
                </a:solidFill>
                <a:sym typeface="Symbol" pitchFamily="18" charset="2"/>
              </a:rPr>
              <a:t>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number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of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reactions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induced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in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each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sample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(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sum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of all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shots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)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4410107" y="3714752"/>
            <a:ext cx="4733925" cy="915987"/>
            <a:chOff x="4410107" y="3714752"/>
            <a:chExt cx="4733925" cy="915987"/>
          </a:xfrm>
        </p:grpSpPr>
        <p:sp>
          <p:nvSpPr>
            <p:cNvPr id="5154" name="Text Box 60"/>
            <p:cNvSpPr txBox="1">
              <a:spLocks noChangeArrowheads="1"/>
            </p:cNvSpPr>
            <p:nvPr/>
          </p:nvSpPr>
          <p:spPr bwMode="auto">
            <a:xfrm>
              <a:off x="4410107" y="3714752"/>
              <a:ext cx="4733925" cy="9159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dirty="0"/>
                <a:t>+</a:t>
              </a:r>
            </a:p>
            <a:p>
              <a:pPr algn="ctr"/>
              <a:r>
                <a:rPr lang="fr-FR" b="1" dirty="0"/>
                <a:t>               Simulations </a:t>
              </a:r>
              <a:r>
                <a:rPr lang="fr-FR" dirty="0"/>
                <a:t>of the </a:t>
              </a:r>
              <a:r>
                <a:rPr lang="fr-FR" dirty="0" err="1"/>
                <a:t>detection</a:t>
              </a:r>
              <a:r>
                <a:rPr lang="fr-FR" dirty="0"/>
                <a:t> </a:t>
              </a:r>
              <a:r>
                <a:rPr lang="fr-FR" dirty="0" err="1"/>
                <a:t>efficiency</a:t>
              </a:r>
              <a:r>
                <a:rPr lang="fr-FR" dirty="0"/>
                <a:t> for a </a:t>
              </a:r>
              <a:r>
                <a:rPr lang="fr-FR" dirty="0" err="1"/>
                <a:t>spread</a:t>
              </a:r>
              <a:r>
                <a:rPr lang="fr-FR" dirty="0"/>
                <a:t> </a:t>
              </a:r>
              <a:r>
                <a:rPr lang="fr-FR" b="1" baseline="30000" dirty="0"/>
                <a:t>62</a:t>
              </a:r>
              <a:r>
                <a:rPr lang="fr-FR" b="1" dirty="0"/>
                <a:t>Cu</a:t>
              </a:r>
              <a:r>
                <a:rPr lang="fr-FR" dirty="0"/>
                <a:t> source</a:t>
              </a:r>
            </a:p>
          </p:txBody>
        </p:sp>
        <p:pic>
          <p:nvPicPr>
            <p:cNvPr id="5152" name="Picture 61" descr="GEANT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3156"/>
            <a:stretch>
              <a:fillRect/>
            </a:stretch>
          </p:blipFill>
          <p:spPr bwMode="auto">
            <a:xfrm>
              <a:off x="4632333" y="4051307"/>
              <a:ext cx="1154113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34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5135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5143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5144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5145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5146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5147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5148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5149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5150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5136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137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5138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5139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5140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5141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5142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  <p:sp>
        <p:nvSpPr>
          <p:cNvPr id="67" name="Text Box 59"/>
          <p:cNvSpPr txBox="1">
            <a:spLocks noChangeArrowheads="1"/>
          </p:cNvSpPr>
          <p:nvPr/>
        </p:nvSpPr>
        <p:spPr bwMode="auto">
          <a:xfrm>
            <a:off x="1881980" y="6143644"/>
            <a:ext cx="583329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</a:t>
            </a:r>
          </a:p>
          <a:p>
            <a:pPr algn="ctr"/>
            <a:r>
              <a:rPr lang="fr-FR" dirty="0" err="1" smtClean="0">
                <a:solidFill>
                  <a:srgbClr val="DB0000"/>
                </a:solidFill>
                <a:sym typeface="Symbol" pitchFamily="18" charset="2"/>
              </a:rPr>
              <a:t>Number</a:t>
            </a:r>
            <a:r>
              <a:rPr lang="fr-FR" dirty="0" smtClean="0">
                <a:solidFill>
                  <a:srgbClr val="DB0000"/>
                </a:solidFill>
                <a:sym typeface="Symbol" pitchFamily="18" charset="2"/>
              </a:rPr>
              <a:t> of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reactions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induced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in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each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</a:t>
            </a:r>
            <a:r>
              <a:rPr lang="fr-FR" dirty="0" err="1">
                <a:solidFill>
                  <a:srgbClr val="DB0000"/>
                </a:solidFill>
                <a:sym typeface="Symbol" pitchFamily="18" charset="2"/>
              </a:rPr>
              <a:t>sample</a:t>
            </a:r>
            <a:r>
              <a:rPr lang="fr-FR" dirty="0">
                <a:solidFill>
                  <a:srgbClr val="DB0000"/>
                </a:solidFill>
                <a:sym typeface="Symbol" pitchFamily="18" charset="2"/>
              </a:rPr>
              <a:t> </a:t>
            </a:r>
            <a:r>
              <a:rPr lang="fr-FR" b="1" i="1" dirty="0" smtClean="0">
                <a:solidFill>
                  <a:srgbClr val="DB0000"/>
                </a:solidFill>
                <a:sym typeface="Symbol" pitchFamily="18" charset="2"/>
              </a:rPr>
              <a:t>per </a:t>
            </a:r>
            <a:r>
              <a:rPr lang="fr-FR" b="1" i="1" dirty="0" err="1" smtClean="0">
                <a:solidFill>
                  <a:srgbClr val="DB0000"/>
                </a:solidFill>
                <a:sym typeface="Symbol" pitchFamily="18" charset="2"/>
              </a:rPr>
              <a:t>shot</a:t>
            </a:r>
            <a:endParaRPr lang="fr-FR" b="1" i="1" dirty="0">
              <a:solidFill>
                <a:srgbClr val="DB0000"/>
              </a:solidFill>
              <a:sym typeface="Symbol" pitchFamily="18" charset="2"/>
            </a:endParaRPr>
          </a:p>
        </p:txBody>
      </p:sp>
      <p:sp>
        <p:nvSpPr>
          <p:cNvPr id="68" name="Text Box 60"/>
          <p:cNvSpPr txBox="1">
            <a:spLocks noChangeArrowheads="1"/>
          </p:cNvSpPr>
          <p:nvPr/>
        </p:nvSpPr>
        <p:spPr bwMode="auto">
          <a:xfrm>
            <a:off x="3000364" y="5500702"/>
            <a:ext cx="5000660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+</a:t>
            </a:r>
          </a:p>
          <a:p>
            <a:pPr algn="ctr"/>
            <a:r>
              <a:rPr lang="en-US" dirty="0" smtClean="0"/>
              <a:t>Monitor data (reproducibility)</a:t>
            </a:r>
            <a:endParaRPr lang="fr-FR" dirty="0"/>
          </a:p>
        </p:txBody>
      </p:sp>
      <p:grpSp>
        <p:nvGrpSpPr>
          <p:cNvPr id="77" name="Group 76"/>
          <p:cNvGrpSpPr/>
          <p:nvPr/>
        </p:nvGrpSpPr>
        <p:grpSpPr>
          <a:xfrm>
            <a:off x="714348" y="571480"/>
            <a:ext cx="8213752" cy="1552493"/>
            <a:chOff x="714348" y="571480"/>
            <a:chExt cx="8213752" cy="1552493"/>
          </a:xfrm>
        </p:grpSpPr>
        <p:sp>
          <p:nvSpPr>
            <p:cNvPr id="73" name="Rectangle 26"/>
            <p:cNvSpPr>
              <a:spLocks noChangeArrowheads="1"/>
            </p:cNvSpPr>
            <p:nvPr/>
          </p:nvSpPr>
          <p:spPr bwMode="auto">
            <a:xfrm>
              <a:off x="3714744" y="714356"/>
              <a:ext cx="5213356" cy="1409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400" dirty="0" err="1" smtClean="0">
                  <a:solidFill>
                    <a:srgbClr val="0000FF"/>
                  </a:solidFill>
                  <a:latin typeface="+mj-lt"/>
                </a:rPr>
                <a:t>Practically</a:t>
              </a:r>
              <a:r>
                <a:rPr lang="fr-FR" sz="1400" dirty="0" smtClean="0">
                  <a:solidFill>
                    <a:srgbClr val="0000FF"/>
                  </a:solidFill>
                  <a:latin typeface="+mj-lt"/>
                </a:rPr>
                <a:t>, </a:t>
              </a:r>
              <a:r>
                <a:rPr lang="fr-FR" sz="1400" dirty="0" err="1">
                  <a:solidFill>
                    <a:srgbClr val="0000FF"/>
                  </a:solidFill>
                  <a:latin typeface="+mj-lt"/>
                </a:rPr>
                <a:t>we</a:t>
              </a:r>
              <a:r>
                <a:rPr lang="fr-FR" sz="1400" dirty="0">
                  <a:solidFill>
                    <a:srgbClr val="0000FF"/>
                  </a:solidFill>
                  <a:latin typeface="+mj-lt"/>
                </a:rPr>
                <a:t> </a:t>
              </a:r>
              <a:r>
                <a:rPr lang="fr-FR" sz="1400" dirty="0" err="1">
                  <a:solidFill>
                    <a:srgbClr val="0000FF"/>
                  </a:solidFill>
                  <a:latin typeface="+mj-lt"/>
                </a:rPr>
                <a:t>used</a:t>
              </a:r>
              <a:r>
                <a:rPr lang="fr-FR" sz="1400" dirty="0">
                  <a:solidFill>
                    <a:srgbClr val="0000FF"/>
                  </a:solidFill>
                  <a:latin typeface="+mj-lt"/>
                </a:rPr>
                <a:t> </a:t>
              </a:r>
              <a:r>
                <a:rPr lang="fr-FR" sz="1400" dirty="0" err="1">
                  <a:solidFill>
                    <a:srgbClr val="0000FF"/>
                  </a:solidFill>
                  <a:latin typeface="+mj-lt"/>
                </a:rPr>
                <a:t>natural</a:t>
              </a:r>
              <a:r>
                <a:rPr lang="fr-FR" sz="1400" dirty="0">
                  <a:solidFill>
                    <a:srgbClr val="0000FF"/>
                  </a:solidFill>
                  <a:latin typeface="+mj-lt"/>
                </a:rPr>
                <a:t> Cu </a:t>
              </a:r>
              <a:r>
                <a:rPr lang="fr-FR" sz="1400" dirty="0" err="1">
                  <a:solidFill>
                    <a:srgbClr val="0000FF"/>
                  </a:solidFill>
                  <a:latin typeface="+mj-lt"/>
                </a:rPr>
                <a:t>samples</a:t>
              </a:r>
              <a:r>
                <a:rPr lang="fr-FR" sz="1400" dirty="0">
                  <a:solidFill>
                    <a:srgbClr val="0000FF"/>
                  </a:solidFill>
                  <a:latin typeface="+mj-lt"/>
                </a:rPr>
                <a:t> </a:t>
              </a:r>
              <a:r>
                <a:rPr lang="fr-FR" sz="1400" dirty="0" smtClean="0">
                  <a:solidFill>
                    <a:srgbClr val="0000FF"/>
                  </a:solidFill>
                  <a:latin typeface="+mj-lt"/>
                </a:rPr>
                <a:t>:</a:t>
              </a:r>
            </a:p>
            <a:p>
              <a:pPr algn="ctr"/>
              <a:endParaRPr lang="fr-FR" sz="1400" dirty="0">
                <a:solidFill>
                  <a:srgbClr val="0000FF"/>
                </a:solidFill>
                <a:latin typeface="+mj-lt"/>
              </a:endParaRPr>
            </a:p>
            <a:p>
              <a:pPr algn="ctr">
                <a:lnSpc>
                  <a:spcPct val="40000"/>
                </a:lnSpc>
              </a:pPr>
              <a:endParaRPr lang="fr-FR" sz="1600" dirty="0">
                <a:solidFill>
                  <a:srgbClr val="0000FF"/>
                </a:solidFill>
                <a:latin typeface="Times New Roman" pitchFamily="18" charset="0"/>
              </a:endParaRPr>
            </a:p>
            <a:p>
              <a:pPr algn="ctr"/>
              <a:r>
                <a:rPr lang="fr-FR" sz="1600" baseline="30000" dirty="0">
                  <a:solidFill>
                    <a:srgbClr val="006666"/>
                  </a:solidFill>
                  <a:latin typeface="Times New Roman" pitchFamily="18" charset="0"/>
                </a:rPr>
                <a:t>63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</a:rPr>
                <a:t>Cu + 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 →</a:t>
              </a:r>
              <a:r>
                <a:rPr lang="fr-FR" sz="1600" dirty="0">
                  <a:solidFill>
                    <a:srgbClr val="003366"/>
                  </a:solidFill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fr-FR" sz="1600" b="1" baseline="30000" dirty="0">
                  <a:solidFill>
                    <a:srgbClr val="003366"/>
                  </a:solidFill>
                  <a:latin typeface="Times New Roman" pitchFamily="18" charset="0"/>
                  <a:sym typeface="Symbol" pitchFamily="18" charset="2"/>
                </a:rPr>
                <a:t>62</a:t>
              </a:r>
              <a:r>
                <a:rPr lang="fr-FR" sz="1600" b="1" dirty="0">
                  <a:solidFill>
                    <a:srgbClr val="003366"/>
                  </a:solidFill>
                  <a:latin typeface="Times New Roman" pitchFamily="18" charset="0"/>
                  <a:sym typeface="Symbol" pitchFamily="18" charset="2"/>
                </a:rPr>
                <a:t>Cu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 + n   </a:t>
              </a:r>
              <a:r>
                <a:rPr lang="fr-FR" sz="1400" dirty="0">
                  <a:solidFill>
                    <a:srgbClr val="006666"/>
                  </a:solidFill>
                  <a:latin typeface="+mj-lt"/>
                  <a:sym typeface="Symbol" pitchFamily="18" charset="2"/>
                </a:rPr>
                <a:t>and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   </a:t>
              </a:r>
              <a:r>
                <a:rPr lang="fr-FR" sz="1600" b="1" baseline="30000" dirty="0">
                  <a:solidFill>
                    <a:srgbClr val="003366"/>
                  </a:solidFill>
                  <a:latin typeface="Times New Roman" pitchFamily="18" charset="0"/>
                  <a:sym typeface="Symbol" pitchFamily="18" charset="2"/>
                </a:rPr>
                <a:t>62</a:t>
              </a:r>
              <a:r>
                <a:rPr lang="fr-FR" sz="1600" b="1" dirty="0">
                  <a:solidFill>
                    <a:srgbClr val="003366"/>
                  </a:solidFill>
                  <a:latin typeface="Times New Roman" pitchFamily="18" charset="0"/>
                  <a:sym typeface="Symbol" pitchFamily="18" charset="2"/>
                </a:rPr>
                <a:t>Cu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 → </a:t>
              </a:r>
              <a:r>
                <a:rPr lang="fr-FR" sz="1600" baseline="300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62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Ni + e</a:t>
              </a:r>
              <a:r>
                <a:rPr lang="fr-FR" sz="1600" baseline="300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 + </a:t>
              </a:r>
              <a:r>
                <a:rPr lang="el-GR" sz="1600" dirty="0">
                  <a:solidFill>
                    <a:srgbClr val="006666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fr-FR" sz="1600" baseline="-25000" dirty="0" smtClean="0">
                  <a:solidFill>
                    <a:srgbClr val="006666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e</a:t>
              </a:r>
            </a:p>
            <a:p>
              <a:pPr algn="ctr"/>
              <a:endParaRPr lang="fr-FR" sz="1600" dirty="0" smtClean="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endParaRPr>
            </a:p>
            <a:p>
              <a:pPr algn="ctr"/>
              <a:r>
                <a:rPr lang="fr-FR" sz="1600" dirty="0" smtClean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fr-FR" sz="1400" dirty="0" err="1">
                  <a:solidFill>
                    <a:srgbClr val="006666"/>
                  </a:solidFill>
                  <a:latin typeface="+mn-lt"/>
                  <a:sym typeface="Symbol" pitchFamily="18" charset="2"/>
                </a:rPr>
                <a:t>with</a:t>
              </a:r>
              <a:r>
                <a:rPr lang="fr-FR" sz="1400" dirty="0">
                  <a:solidFill>
                    <a:srgbClr val="006666"/>
                  </a:solidFill>
                  <a:latin typeface="+mn-lt"/>
                  <a:sym typeface="Symbol" pitchFamily="18" charset="2"/>
                </a:rPr>
                <a:t> 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T</a:t>
              </a:r>
              <a:r>
                <a:rPr lang="fr-FR" sz="1600" baseline="-250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1/2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(</a:t>
              </a:r>
              <a:r>
                <a:rPr lang="fr-FR" sz="1600" b="1" baseline="30000" dirty="0">
                  <a:solidFill>
                    <a:srgbClr val="003366"/>
                  </a:solidFill>
                  <a:latin typeface="Times New Roman" pitchFamily="18" charset="0"/>
                  <a:sym typeface="Symbol" pitchFamily="18" charset="2"/>
                </a:rPr>
                <a:t>62</a:t>
              </a:r>
              <a:r>
                <a:rPr lang="fr-FR" sz="1600" b="1" dirty="0">
                  <a:solidFill>
                    <a:srgbClr val="003366"/>
                  </a:solidFill>
                  <a:latin typeface="Times New Roman" pitchFamily="18" charset="0"/>
                  <a:sym typeface="Symbol" pitchFamily="18" charset="2"/>
                </a:rPr>
                <a:t>Cu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) = </a:t>
              </a:r>
              <a:r>
                <a:rPr lang="fr-FR" sz="1600" dirty="0" smtClean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9.73 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min </a:t>
              </a:r>
              <a:r>
                <a:rPr lang="fr-FR" sz="1400" dirty="0" smtClean="0">
                  <a:solidFill>
                    <a:srgbClr val="006666"/>
                  </a:solidFill>
                  <a:latin typeface="+mn-lt"/>
                  <a:sym typeface="Symbol" pitchFamily="18" charset="2"/>
                </a:rPr>
                <a:t>and</a:t>
              </a:r>
              <a:r>
                <a:rPr lang="fr-FR" sz="1600" dirty="0" smtClean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fr-FR" sz="1600" dirty="0" err="1" smtClean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E</a:t>
              </a:r>
              <a:r>
                <a:rPr lang="fr-FR" sz="1600" baseline="-25000" dirty="0" err="1" smtClean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threshold</a:t>
              </a:r>
              <a:r>
                <a:rPr lang="fr-FR" sz="1600" dirty="0" smtClean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fr-FR" sz="1600" dirty="0">
                  <a:solidFill>
                    <a:srgbClr val="006666"/>
                  </a:solidFill>
                  <a:latin typeface="Times New Roman" pitchFamily="18" charset="0"/>
                  <a:sym typeface="Symbol" pitchFamily="18" charset="2"/>
                </a:rPr>
                <a:t>= 9.8 MeV</a:t>
              </a:r>
            </a:p>
            <a:p>
              <a:pPr algn="ctr">
                <a:lnSpc>
                  <a:spcPct val="30000"/>
                </a:lnSpc>
              </a:pPr>
              <a:endParaRPr lang="fr-FR" sz="1600" baseline="30000" dirty="0">
                <a:solidFill>
                  <a:srgbClr val="006666"/>
                </a:solidFill>
                <a:latin typeface="Times New Roman" pitchFamily="18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14348" y="571480"/>
              <a:ext cx="1030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Ta converter</a:t>
              </a:r>
              <a:endParaRPr lang="fr-FR" sz="12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821419" y="681319"/>
              <a:ext cx="8931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Activation </a:t>
              </a:r>
            </a:p>
            <a:p>
              <a:pPr algn="ctr"/>
              <a:r>
                <a:rPr lang="en-US" sz="1200" dirty="0" smtClean="0"/>
                <a:t>sample</a:t>
              </a:r>
              <a:endParaRPr lang="fr-FR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48148E-6 L 0.44496 0.0004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6010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60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260098" grpId="0" animBg="1"/>
      <p:bldP spid="260103" grpId="0" animBg="1"/>
      <p:bldP spid="260124" grpId="0"/>
      <p:bldP spid="260124" grpId="1"/>
      <p:bldP spid="5153" grpId="0"/>
      <p:bldP spid="5153" grpId="1"/>
      <p:bldP spid="67" grpId="0"/>
      <p:bldP spid="67" grpId="1"/>
      <p:bldP spid="68" grpId="0"/>
      <p:bldP spid="6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9E1B2-05EC-4BBA-BC66-FD8DAA570E57}" type="slidenum">
              <a:rPr lang="fr-FR" smtClean="0"/>
              <a:pPr/>
              <a:t>19</a:t>
            </a:fld>
            <a:endParaRPr lang="fr-FR" smtClean="0"/>
          </a:p>
        </p:txBody>
      </p:sp>
      <p:sp>
        <p:nvSpPr>
          <p:cNvPr id="265219" name="Text Box 3"/>
          <p:cNvSpPr txBox="1">
            <a:spLocks noChangeArrowheads="1"/>
          </p:cNvSpPr>
          <p:nvPr/>
        </p:nvSpPr>
        <p:spPr bwMode="auto">
          <a:xfrm>
            <a:off x="2092325" y="4941888"/>
            <a:ext cx="49593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/>
              <a:t>Strong dependence on the laser characteristics</a:t>
            </a: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2203450" y="1511300"/>
            <a:ext cx="2682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rgbClr val="8181FF"/>
                </a:solidFill>
                <a:latin typeface="Freestyle Script" pitchFamily="66" charset="0"/>
              </a:rPr>
              <a:t>?</a:t>
            </a:r>
          </a:p>
        </p:txBody>
      </p:sp>
      <p:graphicFrame>
        <p:nvGraphicFramePr>
          <p:cNvPr id="30057" name="Group 361"/>
          <p:cNvGraphicFramePr>
            <a:graphicFrameLocks noGrp="1"/>
          </p:cNvGraphicFramePr>
          <p:nvPr/>
        </p:nvGraphicFramePr>
        <p:xfrm>
          <a:off x="2052638" y="5516563"/>
          <a:ext cx="4967287" cy="1238350"/>
        </p:xfrm>
        <a:graphic>
          <a:graphicData uri="http://schemas.openxmlformats.org/drawingml/2006/table">
            <a:tbl>
              <a:tblPr/>
              <a:tblGrid>
                <a:gridCol w="2038350"/>
                <a:gridCol w="1452562"/>
                <a:gridCol w="1476375"/>
              </a:tblGrid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Characteristics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Salle jaune (LOA)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JETI (IOQ)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Energy on target</a:t>
                      </a:r>
                    </a:p>
                  </a:txBody>
                  <a:tcPr marL="72000" marR="72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1 J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0,8 J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Pulse duration (FWHM)</a:t>
                      </a:r>
                    </a:p>
                  </a:txBody>
                  <a:tcPr marL="72000" marR="72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 fs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 fs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Intensity on target</a:t>
                      </a:r>
                    </a:p>
                  </a:txBody>
                  <a:tcPr marL="72000" marR="72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4.10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W.cm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</a:t>
                      </a:r>
                      <a:endParaRPr kumimoji="0" lang="fr-FR" sz="10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2.10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W.cm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Contrast (ns scale)</a:t>
                      </a:r>
                    </a:p>
                  </a:txBody>
                  <a:tcPr marL="72000" marR="72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-6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-7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28" name="Freeform 50"/>
          <p:cNvSpPr>
            <a:spLocks/>
          </p:cNvSpPr>
          <p:nvPr/>
        </p:nvSpPr>
        <p:spPr bwMode="auto">
          <a:xfrm>
            <a:off x="1993900" y="1887538"/>
            <a:ext cx="1588" cy="52387"/>
          </a:xfrm>
          <a:custGeom>
            <a:avLst/>
            <a:gdLst>
              <a:gd name="T0" fmla="*/ 0 w 1588"/>
              <a:gd name="T1" fmla="*/ 31 h 31"/>
              <a:gd name="T2" fmla="*/ 0 w 1588"/>
              <a:gd name="T3" fmla="*/ 1 h 31"/>
              <a:gd name="T4" fmla="*/ 0 w 1588"/>
              <a:gd name="T5" fmla="*/ 0 h 31"/>
              <a:gd name="T6" fmla="*/ 0 60000 65536"/>
              <a:gd name="T7" fmla="*/ 0 60000 65536"/>
              <a:gd name="T8" fmla="*/ 0 60000 65536"/>
              <a:gd name="T9" fmla="*/ 0 w 1588"/>
              <a:gd name="T10" fmla="*/ 0 h 31"/>
              <a:gd name="T11" fmla="*/ 1588 w 1588"/>
              <a:gd name="T12" fmla="*/ 31 h 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1">
                <a:moveTo>
                  <a:pt x="0" y="31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29" name="Freeform 51"/>
          <p:cNvSpPr>
            <a:spLocks/>
          </p:cNvSpPr>
          <p:nvPr/>
        </p:nvSpPr>
        <p:spPr bwMode="auto">
          <a:xfrm>
            <a:off x="1976438" y="1889125"/>
            <a:ext cx="36512" cy="1588"/>
          </a:xfrm>
          <a:custGeom>
            <a:avLst/>
            <a:gdLst>
              <a:gd name="T0" fmla="*/ 0 w 21"/>
              <a:gd name="T1" fmla="*/ 0 h 1588"/>
              <a:gd name="T2" fmla="*/ 20 w 21"/>
              <a:gd name="T3" fmla="*/ 0 h 1588"/>
              <a:gd name="T4" fmla="*/ 21 w 21"/>
              <a:gd name="T5" fmla="*/ 0 h 1588"/>
              <a:gd name="T6" fmla="*/ 0 60000 65536"/>
              <a:gd name="T7" fmla="*/ 0 60000 65536"/>
              <a:gd name="T8" fmla="*/ 0 60000 65536"/>
              <a:gd name="T9" fmla="*/ 0 w 21"/>
              <a:gd name="T10" fmla="*/ 0 h 1588"/>
              <a:gd name="T11" fmla="*/ 21 w 21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" h="1588">
                <a:moveTo>
                  <a:pt x="0" y="0"/>
                </a:moveTo>
                <a:lnTo>
                  <a:pt x="20" y="0"/>
                </a:lnTo>
                <a:lnTo>
                  <a:pt x="21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0" name="Freeform 52"/>
          <p:cNvSpPr>
            <a:spLocks/>
          </p:cNvSpPr>
          <p:nvPr/>
        </p:nvSpPr>
        <p:spPr bwMode="auto">
          <a:xfrm>
            <a:off x="1993900" y="1939925"/>
            <a:ext cx="1588" cy="66675"/>
          </a:xfrm>
          <a:custGeom>
            <a:avLst/>
            <a:gdLst>
              <a:gd name="T0" fmla="*/ 0 w 1588"/>
              <a:gd name="T1" fmla="*/ 0 h 39"/>
              <a:gd name="T2" fmla="*/ 0 w 1588"/>
              <a:gd name="T3" fmla="*/ 38 h 39"/>
              <a:gd name="T4" fmla="*/ 0 w 1588"/>
              <a:gd name="T5" fmla="*/ 39 h 39"/>
              <a:gd name="T6" fmla="*/ 0 60000 65536"/>
              <a:gd name="T7" fmla="*/ 0 60000 65536"/>
              <a:gd name="T8" fmla="*/ 0 60000 65536"/>
              <a:gd name="T9" fmla="*/ 0 w 1588"/>
              <a:gd name="T10" fmla="*/ 0 h 39"/>
              <a:gd name="T11" fmla="*/ 1588 w 1588"/>
              <a:gd name="T12" fmla="*/ 39 h 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9">
                <a:moveTo>
                  <a:pt x="0" y="0"/>
                </a:moveTo>
                <a:lnTo>
                  <a:pt x="0" y="38"/>
                </a:lnTo>
                <a:lnTo>
                  <a:pt x="0" y="39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1" name="Freeform 53"/>
          <p:cNvSpPr>
            <a:spLocks/>
          </p:cNvSpPr>
          <p:nvPr/>
        </p:nvSpPr>
        <p:spPr bwMode="auto">
          <a:xfrm>
            <a:off x="1976438" y="2005013"/>
            <a:ext cx="36512" cy="1587"/>
          </a:xfrm>
          <a:custGeom>
            <a:avLst/>
            <a:gdLst>
              <a:gd name="T0" fmla="*/ 0 w 21"/>
              <a:gd name="T1" fmla="*/ 0 h 1587"/>
              <a:gd name="T2" fmla="*/ 20 w 21"/>
              <a:gd name="T3" fmla="*/ 0 h 1587"/>
              <a:gd name="T4" fmla="*/ 21 w 21"/>
              <a:gd name="T5" fmla="*/ 0 h 1587"/>
              <a:gd name="T6" fmla="*/ 0 60000 65536"/>
              <a:gd name="T7" fmla="*/ 0 60000 65536"/>
              <a:gd name="T8" fmla="*/ 0 60000 65536"/>
              <a:gd name="T9" fmla="*/ 0 w 21"/>
              <a:gd name="T10" fmla="*/ 0 h 1587"/>
              <a:gd name="T11" fmla="*/ 21 w 21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" h="1587">
                <a:moveTo>
                  <a:pt x="0" y="0"/>
                </a:moveTo>
                <a:lnTo>
                  <a:pt x="20" y="0"/>
                </a:lnTo>
                <a:lnTo>
                  <a:pt x="21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2" name="Freeform 54"/>
          <p:cNvSpPr>
            <a:spLocks/>
          </p:cNvSpPr>
          <p:nvPr/>
        </p:nvSpPr>
        <p:spPr bwMode="auto">
          <a:xfrm>
            <a:off x="2309813" y="2489200"/>
            <a:ext cx="1587" cy="38100"/>
          </a:xfrm>
          <a:custGeom>
            <a:avLst/>
            <a:gdLst>
              <a:gd name="T0" fmla="*/ 0 w 1587"/>
              <a:gd name="T1" fmla="*/ 22 h 22"/>
              <a:gd name="T2" fmla="*/ 0 w 1587"/>
              <a:gd name="T3" fmla="*/ 2 h 22"/>
              <a:gd name="T4" fmla="*/ 0 w 1587"/>
              <a:gd name="T5" fmla="*/ 0 h 22"/>
              <a:gd name="T6" fmla="*/ 0 60000 65536"/>
              <a:gd name="T7" fmla="*/ 0 60000 65536"/>
              <a:gd name="T8" fmla="*/ 0 60000 65536"/>
              <a:gd name="T9" fmla="*/ 0 w 1587"/>
              <a:gd name="T10" fmla="*/ 0 h 22"/>
              <a:gd name="T11" fmla="*/ 1587 w 1587"/>
              <a:gd name="T12" fmla="*/ 22 h 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22">
                <a:moveTo>
                  <a:pt x="0" y="22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3" name="Freeform 55"/>
          <p:cNvSpPr>
            <a:spLocks/>
          </p:cNvSpPr>
          <p:nvPr/>
        </p:nvSpPr>
        <p:spPr bwMode="auto">
          <a:xfrm>
            <a:off x="2292350" y="2492375"/>
            <a:ext cx="38100" cy="1588"/>
          </a:xfrm>
          <a:custGeom>
            <a:avLst/>
            <a:gdLst>
              <a:gd name="T0" fmla="*/ 0 w 22"/>
              <a:gd name="T1" fmla="*/ 0 h 1588"/>
              <a:gd name="T2" fmla="*/ 20 w 22"/>
              <a:gd name="T3" fmla="*/ 0 h 1588"/>
              <a:gd name="T4" fmla="*/ 22 w 22"/>
              <a:gd name="T5" fmla="*/ 0 h 1588"/>
              <a:gd name="T6" fmla="*/ 0 60000 65536"/>
              <a:gd name="T7" fmla="*/ 0 60000 65536"/>
              <a:gd name="T8" fmla="*/ 0 60000 65536"/>
              <a:gd name="T9" fmla="*/ 0 w 22"/>
              <a:gd name="T10" fmla="*/ 0 h 1588"/>
              <a:gd name="T11" fmla="*/ 22 w 22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" h="1588">
                <a:moveTo>
                  <a:pt x="0" y="0"/>
                </a:moveTo>
                <a:lnTo>
                  <a:pt x="20" y="0"/>
                </a:lnTo>
                <a:lnTo>
                  <a:pt x="2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4" name="Freeform 56"/>
          <p:cNvSpPr>
            <a:spLocks/>
          </p:cNvSpPr>
          <p:nvPr/>
        </p:nvSpPr>
        <p:spPr bwMode="auto">
          <a:xfrm>
            <a:off x="2309813" y="2527300"/>
            <a:ext cx="1587" cy="36513"/>
          </a:xfrm>
          <a:custGeom>
            <a:avLst/>
            <a:gdLst>
              <a:gd name="T0" fmla="*/ 0 w 1587"/>
              <a:gd name="T1" fmla="*/ 0 h 22"/>
              <a:gd name="T2" fmla="*/ 0 w 1587"/>
              <a:gd name="T3" fmla="*/ 21 h 22"/>
              <a:gd name="T4" fmla="*/ 0 w 1587"/>
              <a:gd name="T5" fmla="*/ 22 h 22"/>
              <a:gd name="T6" fmla="*/ 0 60000 65536"/>
              <a:gd name="T7" fmla="*/ 0 60000 65536"/>
              <a:gd name="T8" fmla="*/ 0 60000 65536"/>
              <a:gd name="T9" fmla="*/ 0 w 1587"/>
              <a:gd name="T10" fmla="*/ 0 h 22"/>
              <a:gd name="T11" fmla="*/ 1587 w 1587"/>
              <a:gd name="T12" fmla="*/ 22 h 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22">
                <a:moveTo>
                  <a:pt x="0" y="0"/>
                </a:moveTo>
                <a:lnTo>
                  <a:pt x="0" y="21"/>
                </a:lnTo>
                <a:lnTo>
                  <a:pt x="0" y="22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5" name="Freeform 57"/>
          <p:cNvSpPr>
            <a:spLocks/>
          </p:cNvSpPr>
          <p:nvPr/>
        </p:nvSpPr>
        <p:spPr bwMode="auto">
          <a:xfrm>
            <a:off x="2292350" y="2562225"/>
            <a:ext cx="38100" cy="1588"/>
          </a:xfrm>
          <a:custGeom>
            <a:avLst/>
            <a:gdLst>
              <a:gd name="T0" fmla="*/ 0 w 22"/>
              <a:gd name="T1" fmla="*/ 0 h 1588"/>
              <a:gd name="T2" fmla="*/ 20 w 22"/>
              <a:gd name="T3" fmla="*/ 0 h 1588"/>
              <a:gd name="T4" fmla="*/ 22 w 22"/>
              <a:gd name="T5" fmla="*/ 0 h 1588"/>
              <a:gd name="T6" fmla="*/ 0 60000 65536"/>
              <a:gd name="T7" fmla="*/ 0 60000 65536"/>
              <a:gd name="T8" fmla="*/ 0 60000 65536"/>
              <a:gd name="T9" fmla="*/ 0 w 22"/>
              <a:gd name="T10" fmla="*/ 0 h 1588"/>
              <a:gd name="T11" fmla="*/ 22 w 22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" h="1588">
                <a:moveTo>
                  <a:pt x="0" y="0"/>
                </a:moveTo>
                <a:lnTo>
                  <a:pt x="20" y="0"/>
                </a:lnTo>
                <a:lnTo>
                  <a:pt x="2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6" name="Freeform 58"/>
          <p:cNvSpPr>
            <a:spLocks/>
          </p:cNvSpPr>
          <p:nvPr/>
        </p:nvSpPr>
        <p:spPr bwMode="auto">
          <a:xfrm>
            <a:off x="2841625" y="2105025"/>
            <a:ext cx="1588" cy="28575"/>
          </a:xfrm>
          <a:custGeom>
            <a:avLst/>
            <a:gdLst>
              <a:gd name="T0" fmla="*/ 0 w 1588"/>
              <a:gd name="T1" fmla="*/ 17 h 17"/>
              <a:gd name="T2" fmla="*/ 0 w 1588"/>
              <a:gd name="T3" fmla="*/ 1 h 17"/>
              <a:gd name="T4" fmla="*/ 0 w 1588"/>
              <a:gd name="T5" fmla="*/ 0 h 17"/>
              <a:gd name="T6" fmla="*/ 0 60000 65536"/>
              <a:gd name="T7" fmla="*/ 0 60000 65536"/>
              <a:gd name="T8" fmla="*/ 0 60000 65536"/>
              <a:gd name="T9" fmla="*/ 0 w 1588"/>
              <a:gd name="T10" fmla="*/ 0 h 17"/>
              <a:gd name="T11" fmla="*/ 1588 w 1588"/>
              <a:gd name="T12" fmla="*/ 17 h 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7">
                <a:moveTo>
                  <a:pt x="0" y="17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7" name="Freeform 59"/>
          <p:cNvSpPr>
            <a:spLocks/>
          </p:cNvSpPr>
          <p:nvPr/>
        </p:nvSpPr>
        <p:spPr bwMode="auto">
          <a:xfrm>
            <a:off x="2825750" y="2106613"/>
            <a:ext cx="36513" cy="1587"/>
          </a:xfrm>
          <a:custGeom>
            <a:avLst/>
            <a:gdLst>
              <a:gd name="T0" fmla="*/ 0 w 22"/>
              <a:gd name="T1" fmla="*/ 0 h 1587"/>
              <a:gd name="T2" fmla="*/ 20 w 22"/>
              <a:gd name="T3" fmla="*/ 0 h 1587"/>
              <a:gd name="T4" fmla="*/ 22 w 22"/>
              <a:gd name="T5" fmla="*/ 0 h 1587"/>
              <a:gd name="T6" fmla="*/ 0 60000 65536"/>
              <a:gd name="T7" fmla="*/ 0 60000 65536"/>
              <a:gd name="T8" fmla="*/ 0 60000 65536"/>
              <a:gd name="T9" fmla="*/ 0 w 22"/>
              <a:gd name="T10" fmla="*/ 0 h 1587"/>
              <a:gd name="T11" fmla="*/ 22 w 22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" h="1587">
                <a:moveTo>
                  <a:pt x="0" y="0"/>
                </a:moveTo>
                <a:lnTo>
                  <a:pt x="20" y="0"/>
                </a:lnTo>
                <a:lnTo>
                  <a:pt x="2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8" name="Freeform 60"/>
          <p:cNvSpPr>
            <a:spLocks/>
          </p:cNvSpPr>
          <p:nvPr/>
        </p:nvSpPr>
        <p:spPr bwMode="auto">
          <a:xfrm>
            <a:off x="2841625" y="2133600"/>
            <a:ext cx="1588" cy="33338"/>
          </a:xfrm>
          <a:custGeom>
            <a:avLst/>
            <a:gdLst>
              <a:gd name="T0" fmla="*/ 0 w 1588"/>
              <a:gd name="T1" fmla="*/ 0 h 20"/>
              <a:gd name="T2" fmla="*/ 0 w 1588"/>
              <a:gd name="T3" fmla="*/ 19 h 20"/>
              <a:gd name="T4" fmla="*/ 0 w 1588"/>
              <a:gd name="T5" fmla="*/ 20 h 20"/>
              <a:gd name="T6" fmla="*/ 0 60000 65536"/>
              <a:gd name="T7" fmla="*/ 0 60000 65536"/>
              <a:gd name="T8" fmla="*/ 0 60000 65536"/>
              <a:gd name="T9" fmla="*/ 0 w 1588"/>
              <a:gd name="T10" fmla="*/ 0 h 20"/>
              <a:gd name="T11" fmla="*/ 1588 w 1588"/>
              <a:gd name="T12" fmla="*/ 20 h 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20">
                <a:moveTo>
                  <a:pt x="0" y="0"/>
                </a:moveTo>
                <a:lnTo>
                  <a:pt x="0" y="19"/>
                </a:lnTo>
                <a:lnTo>
                  <a:pt x="0" y="2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39" name="Freeform 61"/>
          <p:cNvSpPr>
            <a:spLocks/>
          </p:cNvSpPr>
          <p:nvPr/>
        </p:nvSpPr>
        <p:spPr bwMode="auto">
          <a:xfrm>
            <a:off x="2825750" y="2165350"/>
            <a:ext cx="36513" cy="1588"/>
          </a:xfrm>
          <a:custGeom>
            <a:avLst/>
            <a:gdLst>
              <a:gd name="T0" fmla="*/ 0 w 22"/>
              <a:gd name="T1" fmla="*/ 0 h 1588"/>
              <a:gd name="T2" fmla="*/ 20 w 22"/>
              <a:gd name="T3" fmla="*/ 0 h 1588"/>
              <a:gd name="T4" fmla="*/ 22 w 22"/>
              <a:gd name="T5" fmla="*/ 0 h 1588"/>
              <a:gd name="T6" fmla="*/ 0 60000 65536"/>
              <a:gd name="T7" fmla="*/ 0 60000 65536"/>
              <a:gd name="T8" fmla="*/ 0 60000 65536"/>
              <a:gd name="T9" fmla="*/ 0 w 22"/>
              <a:gd name="T10" fmla="*/ 0 h 1588"/>
              <a:gd name="T11" fmla="*/ 22 w 22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" h="1588">
                <a:moveTo>
                  <a:pt x="0" y="0"/>
                </a:moveTo>
                <a:lnTo>
                  <a:pt x="20" y="0"/>
                </a:lnTo>
                <a:lnTo>
                  <a:pt x="2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0" name="Freeform 62"/>
          <p:cNvSpPr>
            <a:spLocks/>
          </p:cNvSpPr>
          <p:nvPr/>
        </p:nvSpPr>
        <p:spPr bwMode="auto">
          <a:xfrm>
            <a:off x="4510088" y="1614488"/>
            <a:ext cx="1587" cy="153987"/>
          </a:xfrm>
          <a:custGeom>
            <a:avLst/>
            <a:gdLst>
              <a:gd name="T0" fmla="*/ 0 w 1587"/>
              <a:gd name="T1" fmla="*/ 91 h 91"/>
              <a:gd name="T2" fmla="*/ 0 w 1587"/>
              <a:gd name="T3" fmla="*/ 1 h 91"/>
              <a:gd name="T4" fmla="*/ 0 w 1587"/>
              <a:gd name="T5" fmla="*/ 0 h 91"/>
              <a:gd name="T6" fmla="*/ 0 60000 65536"/>
              <a:gd name="T7" fmla="*/ 0 60000 65536"/>
              <a:gd name="T8" fmla="*/ 0 60000 65536"/>
              <a:gd name="T9" fmla="*/ 0 w 1587"/>
              <a:gd name="T10" fmla="*/ 0 h 91"/>
              <a:gd name="T11" fmla="*/ 1587 w 1587"/>
              <a:gd name="T12" fmla="*/ 91 h 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91">
                <a:moveTo>
                  <a:pt x="0" y="91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1" name="Freeform 63"/>
          <p:cNvSpPr>
            <a:spLocks/>
          </p:cNvSpPr>
          <p:nvPr/>
        </p:nvSpPr>
        <p:spPr bwMode="auto">
          <a:xfrm>
            <a:off x="4492625" y="1616075"/>
            <a:ext cx="36513" cy="1588"/>
          </a:xfrm>
          <a:custGeom>
            <a:avLst/>
            <a:gdLst>
              <a:gd name="T0" fmla="*/ 0 w 21"/>
              <a:gd name="T1" fmla="*/ 0 h 1588"/>
              <a:gd name="T2" fmla="*/ 20 w 21"/>
              <a:gd name="T3" fmla="*/ 0 h 1588"/>
              <a:gd name="T4" fmla="*/ 21 w 21"/>
              <a:gd name="T5" fmla="*/ 0 h 1588"/>
              <a:gd name="T6" fmla="*/ 0 60000 65536"/>
              <a:gd name="T7" fmla="*/ 0 60000 65536"/>
              <a:gd name="T8" fmla="*/ 0 60000 65536"/>
              <a:gd name="T9" fmla="*/ 0 w 21"/>
              <a:gd name="T10" fmla="*/ 0 h 1588"/>
              <a:gd name="T11" fmla="*/ 21 w 21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" h="1588">
                <a:moveTo>
                  <a:pt x="0" y="0"/>
                </a:moveTo>
                <a:lnTo>
                  <a:pt x="20" y="0"/>
                </a:lnTo>
                <a:lnTo>
                  <a:pt x="21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2" name="Freeform 64"/>
          <p:cNvSpPr>
            <a:spLocks/>
          </p:cNvSpPr>
          <p:nvPr/>
        </p:nvSpPr>
        <p:spPr bwMode="auto">
          <a:xfrm>
            <a:off x="4510088" y="1768475"/>
            <a:ext cx="1587" cy="431800"/>
          </a:xfrm>
          <a:custGeom>
            <a:avLst/>
            <a:gdLst>
              <a:gd name="T0" fmla="*/ 0 w 1587"/>
              <a:gd name="T1" fmla="*/ 0 h 256"/>
              <a:gd name="T2" fmla="*/ 0 w 1587"/>
              <a:gd name="T3" fmla="*/ 255 h 256"/>
              <a:gd name="T4" fmla="*/ 0 w 1587"/>
              <a:gd name="T5" fmla="*/ 256 h 256"/>
              <a:gd name="T6" fmla="*/ 0 60000 65536"/>
              <a:gd name="T7" fmla="*/ 0 60000 65536"/>
              <a:gd name="T8" fmla="*/ 0 60000 65536"/>
              <a:gd name="T9" fmla="*/ 0 w 1587"/>
              <a:gd name="T10" fmla="*/ 0 h 256"/>
              <a:gd name="T11" fmla="*/ 1587 w 1587"/>
              <a:gd name="T12" fmla="*/ 256 h 2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256">
                <a:moveTo>
                  <a:pt x="0" y="0"/>
                </a:moveTo>
                <a:lnTo>
                  <a:pt x="0" y="255"/>
                </a:lnTo>
                <a:lnTo>
                  <a:pt x="0" y="256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3" name="Freeform 65"/>
          <p:cNvSpPr>
            <a:spLocks/>
          </p:cNvSpPr>
          <p:nvPr/>
        </p:nvSpPr>
        <p:spPr bwMode="auto">
          <a:xfrm>
            <a:off x="4492625" y="2198688"/>
            <a:ext cx="36513" cy="1587"/>
          </a:xfrm>
          <a:custGeom>
            <a:avLst/>
            <a:gdLst>
              <a:gd name="T0" fmla="*/ 0 w 21"/>
              <a:gd name="T1" fmla="*/ 0 h 1587"/>
              <a:gd name="T2" fmla="*/ 20 w 21"/>
              <a:gd name="T3" fmla="*/ 0 h 1587"/>
              <a:gd name="T4" fmla="*/ 21 w 21"/>
              <a:gd name="T5" fmla="*/ 0 h 1587"/>
              <a:gd name="T6" fmla="*/ 0 60000 65536"/>
              <a:gd name="T7" fmla="*/ 0 60000 65536"/>
              <a:gd name="T8" fmla="*/ 0 60000 65536"/>
              <a:gd name="T9" fmla="*/ 0 w 21"/>
              <a:gd name="T10" fmla="*/ 0 h 1587"/>
              <a:gd name="T11" fmla="*/ 21 w 21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" h="1587">
                <a:moveTo>
                  <a:pt x="0" y="0"/>
                </a:moveTo>
                <a:lnTo>
                  <a:pt x="20" y="0"/>
                </a:lnTo>
                <a:lnTo>
                  <a:pt x="21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4" name="Freeform 66"/>
          <p:cNvSpPr>
            <a:spLocks/>
          </p:cNvSpPr>
          <p:nvPr/>
        </p:nvSpPr>
        <p:spPr bwMode="auto">
          <a:xfrm>
            <a:off x="2030413" y="2011363"/>
            <a:ext cx="41275" cy="69850"/>
          </a:xfrm>
          <a:custGeom>
            <a:avLst/>
            <a:gdLst>
              <a:gd name="T0" fmla="*/ 0 w 24"/>
              <a:gd name="T1" fmla="*/ 0 h 41"/>
              <a:gd name="T2" fmla="*/ 23 w 24"/>
              <a:gd name="T3" fmla="*/ 41 h 41"/>
              <a:gd name="T4" fmla="*/ 24 w 24"/>
              <a:gd name="T5" fmla="*/ 41 h 41"/>
              <a:gd name="T6" fmla="*/ 0 60000 65536"/>
              <a:gd name="T7" fmla="*/ 0 60000 65536"/>
              <a:gd name="T8" fmla="*/ 0 60000 65536"/>
              <a:gd name="T9" fmla="*/ 0 w 24"/>
              <a:gd name="T10" fmla="*/ 0 h 41"/>
              <a:gd name="T11" fmla="*/ 24 w 24"/>
              <a:gd name="T12" fmla="*/ 41 h 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41">
                <a:moveTo>
                  <a:pt x="0" y="0"/>
                </a:moveTo>
                <a:lnTo>
                  <a:pt x="23" y="41"/>
                </a:lnTo>
                <a:lnTo>
                  <a:pt x="24" y="41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5" name="Freeform 67"/>
          <p:cNvSpPr>
            <a:spLocks/>
          </p:cNvSpPr>
          <p:nvPr/>
        </p:nvSpPr>
        <p:spPr bwMode="auto">
          <a:xfrm>
            <a:off x="2106613" y="2149475"/>
            <a:ext cx="39687" cy="69850"/>
          </a:xfrm>
          <a:custGeom>
            <a:avLst/>
            <a:gdLst>
              <a:gd name="T0" fmla="*/ 0 w 23"/>
              <a:gd name="T1" fmla="*/ 0 h 41"/>
              <a:gd name="T2" fmla="*/ 22 w 23"/>
              <a:gd name="T3" fmla="*/ 41 h 41"/>
              <a:gd name="T4" fmla="*/ 23 w 23"/>
              <a:gd name="T5" fmla="*/ 41 h 41"/>
              <a:gd name="T6" fmla="*/ 0 60000 65536"/>
              <a:gd name="T7" fmla="*/ 0 60000 65536"/>
              <a:gd name="T8" fmla="*/ 0 60000 65536"/>
              <a:gd name="T9" fmla="*/ 0 w 23"/>
              <a:gd name="T10" fmla="*/ 0 h 41"/>
              <a:gd name="T11" fmla="*/ 23 w 23"/>
              <a:gd name="T12" fmla="*/ 41 h 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" h="41">
                <a:moveTo>
                  <a:pt x="0" y="0"/>
                </a:moveTo>
                <a:lnTo>
                  <a:pt x="22" y="41"/>
                </a:lnTo>
                <a:lnTo>
                  <a:pt x="23" y="41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6" name="Freeform 68"/>
          <p:cNvSpPr>
            <a:spLocks/>
          </p:cNvSpPr>
          <p:nvPr/>
        </p:nvSpPr>
        <p:spPr bwMode="auto">
          <a:xfrm>
            <a:off x="2181225" y="2290763"/>
            <a:ext cx="41275" cy="68262"/>
          </a:xfrm>
          <a:custGeom>
            <a:avLst/>
            <a:gdLst>
              <a:gd name="T0" fmla="*/ 0 w 24"/>
              <a:gd name="T1" fmla="*/ 0 h 41"/>
              <a:gd name="T2" fmla="*/ 23 w 24"/>
              <a:gd name="T3" fmla="*/ 41 h 41"/>
              <a:gd name="T4" fmla="*/ 24 w 24"/>
              <a:gd name="T5" fmla="*/ 41 h 41"/>
              <a:gd name="T6" fmla="*/ 0 60000 65536"/>
              <a:gd name="T7" fmla="*/ 0 60000 65536"/>
              <a:gd name="T8" fmla="*/ 0 60000 65536"/>
              <a:gd name="T9" fmla="*/ 0 w 24"/>
              <a:gd name="T10" fmla="*/ 0 h 41"/>
              <a:gd name="T11" fmla="*/ 24 w 24"/>
              <a:gd name="T12" fmla="*/ 41 h 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41">
                <a:moveTo>
                  <a:pt x="0" y="0"/>
                </a:moveTo>
                <a:lnTo>
                  <a:pt x="23" y="41"/>
                </a:lnTo>
                <a:lnTo>
                  <a:pt x="24" y="41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7" name="Freeform 69"/>
          <p:cNvSpPr>
            <a:spLocks/>
          </p:cNvSpPr>
          <p:nvPr/>
        </p:nvSpPr>
        <p:spPr bwMode="auto">
          <a:xfrm>
            <a:off x="2257425" y="2428875"/>
            <a:ext cx="41275" cy="69850"/>
          </a:xfrm>
          <a:custGeom>
            <a:avLst/>
            <a:gdLst>
              <a:gd name="T0" fmla="*/ 0 w 24"/>
              <a:gd name="T1" fmla="*/ 0 h 41"/>
              <a:gd name="T2" fmla="*/ 23 w 24"/>
              <a:gd name="T3" fmla="*/ 41 h 41"/>
              <a:gd name="T4" fmla="*/ 24 w 24"/>
              <a:gd name="T5" fmla="*/ 41 h 41"/>
              <a:gd name="T6" fmla="*/ 0 60000 65536"/>
              <a:gd name="T7" fmla="*/ 0 60000 65536"/>
              <a:gd name="T8" fmla="*/ 0 60000 65536"/>
              <a:gd name="T9" fmla="*/ 0 w 24"/>
              <a:gd name="T10" fmla="*/ 0 h 41"/>
              <a:gd name="T11" fmla="*/ 24 w 24"/>
              <a:gd name="T12" fmla="*/ 41 h 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41">
                <a:moveTo>
                  <a:pt x="0" y="0"/>
                </a:moveTo>
                <a:lnTo>
                  <a:pt x="23" y="41"/>
                </a:lnTo>
                <a:lnTo>
                  <a:pt x="24" y="41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8" name="Freeform 70"/>
          <p:cNvSpPr>
            <a:spLocks/>
          </p:cNvSpPr>
          <p:nvPr/>
        </p:nvSpPr>
        <p:spPr bwMode="auto">
          <a:xfrm>
            <a:off x="2355850" y="2444750"/>
            <a:ext cx="71438" cy="49213"/>
          </a:xfrm>
          <a:custGeom>
            <a:avLst/>
            <a:gdLst>
              <a:gd name="T0" fmla="*/ 0 w 42"/>
              <a:gd name="T1" fmla="*/ 30 h 30"/>
              <a:gd name="T2" fmla="*/ 41 w 42"/>
              <a:gd name="T3" fmla="*/ 0 h 30"/>
              <a:gd name="T4" fmla="*/ 42 w 42"/>
              <a:gd name="T5" fmla="*/ 0 h 30"/>
              <a:gd name="T6" fmla="*/ 0 60000 65536"/>
              <a:gd name="T7" fmla="*/ 0 60000 65536"/>
              <a:gd name="T8" fmla="*/ 0 60000 65536"/>
              <a:gd name="T9" fmla="*/ 0 w 42"/>
              <a:gd name="T10" fmla="*/ 0 h 30"/>
              <a:gd name="T11" fmla="*/ 42 w 42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30">
                <a:moveTo>
                  <a:pt x="0" y="30"/>
                </a:moveTo>
                <a:lnTo>
                  <a:pt x="41" y="0"/>
                </a:lnTo>
                <a:lnTo>
                  <a:pt x="4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49" name="Freeform 71"/>
          <p:cNvSpPr>
            <a:spLocks/>
          </p:cNvSpPr>
          <p:nvPr/>
        </p:nvSpPr>
        <p:spPr bwMode="auto">
          <a:xfrm>
            <a:off x="2493963" y="2341563"/>
            <a:ext cx="69850" cy="50800"/>
          </a:xfrm>
          <a:custGeom>
            <a:avLst/>
            <a:gdLst>
              <a:gd name="T0" fmla="*/ 0 w 41"/>
              <a:gd name="T1" fmla="*/ 30 h 30"/>
              <a:gd name="T2" fmla="*/ 40 w 41"/>
              <a:gd name="T3" fmla="*/ 0 h 30"/>
              <a:gd name="T4" fmla="*/ 41 w 41"/>
              <a:gd name="T5" fmla="*/ 0 h 30"/>
              <a:gd name="T6" fmla="*/ 0 60000 65536"/>
              <a:gd name="T7" fmla="*/ 0 60000 65536"/>
              <a:gd name="T8" fmla="*/ 0 60000 65536"/>
              <a:gd name="T9" fmla="*/ 0 w 41"/>
              <a:gd name="T10" fmla="*/ 0 h 30"/>
              <a:gd name="T11" fmla="*/ 41 w 41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" h="30">
                <a:moveTo>
                  <a:pt x="0" y="30"/>
                </a:moveTo>
                <a:lnTo>
                  <a:pt x="40" y="0"/>
                </a:lnTo>
                <a:lnTo>
                  <a:pt x="41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0" name="Freeform 72"/>
          <p:cNvSpPr>
            <a:spLocks/>
          </p:cNvSpPr>
          <p:nvPr/>
        </p:nvSpPr>
        <p:spPr bwMode="auto">
          <a:xfrm>
            <a:off x="2630488" y="2239963"/>
            <a:ext cx="73025" cy="50800"/>
          </a:xfrm>
          <a:custGeom>
            <a:avLst/>
            <a:gdLst>
              <a:gd name="T0" fmla="*/ 0 w 43"/>
              <a:gd name="T1" fmla="*/ 30 h 30"/>
              <a:gd name="T2" fmla="*/ 42 w 43"/>
              <a:gd name="T3" fmla="*/ 0 h 30"/>
              <a:gd name="T4" fmla="*/ 43 w 43"/>
              <a:gd name="T5" fmla="*/ 0 h 30"/>
              <a:gd name="T6" fmla="*/ 0 60000 65536"/>
              <a:gd name="T7" fmla="*/ 0 60000 65536"/>
              <a:gd name="T8" fmla="*/ 0 60000 65536"/>
              <a:gd name="T9" fmla="*/ 0 w 43"/>
              <a:gd name="T10" fmla="*/ 0 h 30"/>
              <a:gd name="T11" fmla="*/ 43 w 43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" h="30">
                <a:moveTo>
                  <a:pt x="0" y="30"/>
                </a:moveTo>
                <a:lnTo>
                  <a:pt x="42" y="0"/>
                </a:lnTo>
                <a:lnTo>
                  <a:pt x="43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1" name="Freeform 73"/>
          <p:cNvSpPr>
            <a:spLocks/>
          </p:cNvSpPr>
          <p:nvPr/>
        </p:nvSpPr>
        <p:spPr bwMode="auto">
          <a:xfrm>
            <a:off x="2771775" y="2135188"/>
            <a:ext cx="69850" cy="50800"/>
          </a:xfrm>
          <a:custGeom>
            <a:avLst/>
            <a:gdLst>
              <a:gd name="T0" fmla="*/ 0 w 42"/>
              <a:gd name="T1" fmla="*/ 30 h 30"/>
              <a:gd name="T2" fmla="*/ 41 w 42"/>
              <a:gd name="T3" fmla="*/ 0 h 30"/>
              <a:gd name="T4" fmla="*/ 42 w 42"/>
              <a:gd name="T5" fmla="*/ 0 h 30"/>
              <a:gd name="T6" fmla="*/ 0 60000 65536"/>
              <a:gd name="T7" fmla="*/ 0 60000 65536"/>
              <a:gd name="T8" fmla="*/ 0 60000 65536"/>
              <a:gd name="T9" fmla="*/ 0 w 42"/>
              <a:gd name="T10" fmla="*/ 0 h 30"/>
              <a:gd name="T11" fmla="*/ 42 w 42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30">
                <a:moveTo>
                  <a:pt x="0" y="30"/>
                </a:moveTo>
                <a:lnTo>
                  <a:pt x="41" y="0"/>
                </a:lnTo>
                <a:lnTo>
                  <a:pt x="4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2" name="Freeform 74"/>
          <p:cNvSpPr>
            <a:spLocks/>
          </p:cNvSpPr>
          <p:nvPr/>
        </p:nvSpPr>
        <p:spPr bwMode="auto">
          <a:xfrm>
            <a:off x="2913063" y="2105025"/>
            <a:ext cx="71437" cy="12700"/>
          </a:xfrm>
          <a:custGeom>
            <a:avLst/>
            <a:gdLst>
              <a:gd name="T0" fmla="*/ 0 w 42"/>
              <a:gd name="T1" fmla="*/ 8 h 8"/>
              <a:gd name="T2" fmla="*/ 41 w 42"/>
              <a:gd name="T3" fmla="*/ 0 h 8"/>
              <a:gd name="T4" fmla="*/ 42 w 42"/>
              <a:gd name="T5" fmla="*/ 0 h 8"/>
              <a:gd name="T6" fmla="*/ 0 60000 65536"/>
              <a:gd name="T7" fmla="*/ 0 60000 65536"/>
              <a:gd name="T8" fmla="*/ 0 60000 65536"/>
              <a:gd name="T9" fmla="*/ 0 w 42"/>
              <a:gd name="T10" fmla="*/ 0 h 8"/>
              <a:gd name="T11" fmla="*/ 42 w 42"/>
              <a:gd name="T12" fmla="*/ 8 h 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8">
                <a:moveTo>
                  <a:pt x="0" y="8"/>
                </a:moveTo>
                <a:lnTo>
                  <a:pt x="41" y="0"/>
                </a:lnTo>
                <a:lnTo>
                  <a:pt x="4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3" name="Freeform 75"/>
          <p:cNvSpPr>
            <a:spLocks/>
          </p:cNvSpPr>
          <p:nvPr/>
        </p:nvSpPr>
        <p:spPr bwMode="auto">
          <a:xfrm>
            <a:off x="3051175" y="2071688"/>
            <a:ext cx="69850" cy="15875"/>
          </a:xfrm>
          <a:custGeom>
            <a:avLst/>
            <a:gdLst>
              <a:gd name="T0" fmla="*/ 0 w 41"/>
              <a:gd name="T1" fmla="*/ 9 h 9"/>
              <a:gd name="T2" fmla="*/ 40 w 41"/>
              <a:gd name="T3" fmla="*/ 0 h 9"/>
              <a:gd name="T4" fmla="*/ 41 w 41"/>
              <a:gd name="T5" fmla="*/ 0 h 9"/>
              <a:gd name="T6" fmla="*/ 0 60000 65536"/>
              <a:gd name="T7" fmla="*/ 0 60000 65536"/>
              <a:gd name="T8" fmla="*/ 0 60000 65536"/>
              <a:gd name="T9" fmla="*/ 0 w 41"/>
              <a:gd name="T10" fmla="*/ 0 h 9"/>
              <a:gd name="T11" fmla="*/ 41 w 41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" h="9">
                <a:moveTo>
                  <a:pt x="0" y="9"/>
                </a:moveTo>
                <a:lnTo>
                  <a:pt x="40" y="0"/>
                </a:lnTo>
                <a:lnTo>
                  <a:pt x="41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4" name="Freeform 76"/>
          <p:cNvSpPr>
            <a:spLocks/>
          </p:cNvSpPr>
          <p:nvPr/>
        </p:nvSpPr>
        <p:spPr bwMode="auto">
          <a:xfrm>
            <a:off x="3189288" y="2041525"/>
            <a:ext cx="71437" cy="15875"/>
          </a:xfrm>
          <a:custGeom>
            <a:avLst/>
            <a:gdLst>
              <a:gd name="T0" fmla="*/ 0 w 43"/>
              <a:gd name="T1" fmla="*/ 9 h 9"/>
              <a:gd name="T2" fmla="*/ 42 w 43"/>
              <a:gd name="T3" fmla="*/ 0 h 9"/>
              <a:gd name="T4" fmla="*/ 43 w 43"/>
              <a:gd name="T5" fmla="*/ 0 h 9"/>
              <a:gd name="T6" fmla="*/ 0 60000 65536"/>
              <a:gd name="T7" fmla="*/ 0 60000 65536"/>
              <a:gd name="T8" fmla="*/ 0 60000 65536"/>
              <a:gd name="T9" fmla="*/ 0 w 43"/>
              <a:gd name="T10" fmla="*/ 0 h 9"/>
              <a:gd name="T11" fmla="*/ 43 w 43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" h="9">
                <a:moveTo>
                  <a:pt x="0" y="9"/>
                </a:moveTo>
                <a:lnTo>
                  <a:pt x="42" y="0"/>
                </a:lnTo>
                <a:lnTo>
                  <a:pt x="43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5" name="Freeform 77"/>
          <p:cNvSpPr>
            <a:spLocks/>
          </p:cNvSpPr>
          <p:nvPr/>
        </p:nvSpPr>
        <p:spPr bwMode="auto">
          <a:xfrm>
            <a:off x="3328988" y="2011363"/>
            <a:ext cx="71437" cy="14287"/>
          </a:xfrm>
          <a:custGeom>
            <a:avLst/>
            <a:gdLst>
              <a:gd name="T0" fmla="*/ 0 w 42"/>
              <a:gd name="T1" fmla="*/ 8 h 8"/>
              <a:gd name="T2" fmla="*/ 41 w 42"/>
              <a:gd name="T3" fmla="*/ 0 h 8"/>
              <a:gd name="T4" fmla="*/ 42 w 42"/>
              <a:gd name="T5" fmla="*/ 0 h 8"/>
              <a:gd name="T6" fmla="*/ 0 60000 65536"/>
              <a:gd name="T7" fmla="*/ 0 60000 65536"/>
              <a:gd name="T8" fmla="*/ 0 60000 65536"/>
              <a:gd name="T9" fmla="*/ 0 w 42"/>
              <a:gd name="T10" fmla="*/ 0 h 8"/>
              <a:gd name="T11" fmla="*/ 42 w 42"/>
              <a:gd name="T12" fmla="*/ 8 h 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8">
                <a:moveTo>
                  <a:pt x="0" y="8"/>
                </a:moveTo>
                <a:lnTo>
                  <a:pt x="41" y="0"/>
                </a:lnTo>
                <a:lnTo>
                  <a:pt x="4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6" name="Freeform 78"/>
          <p:cNvSpPr>
            <a:spLocks/>
          </p:cNvSpPr>
          <p:nvPr/>
        </p:nvSpPr>
        <p:spPr bwMode="auto">
          <a:xfrm>
            <a:off x="3467100" y="1981200"/>
            <a:ext cx="73025" cy="14288"/>
          </a:xfrm>
          <a:custGeom>
            <a:avLst/>
            <a:gdLst>
              <a:gd name="T0" fmla="*/ 0 w 43"/>
              <a:gd name="T1" fmla="*/ 9 h 9"/>
              <a:gd name="T2" fmla="*/ 42 w 43"/>
              <a:gd name="T3" fmla="*/ 0 h 9"/>
              <a:gd name="T4" fmla="*/ 43 w 43"/>
              <a:gd name="T5" fmla="*/ 0 h 9"/>
              <a:gd name="T6" fmla="*/ 0 60000 65536"/>
              <a:gd name="T7" fmla="*/ 0 60000 65536"/>
              <a:gd name="T8" fmla="*/ 0 60000 65536"/>
              <a:gd name="T9" fmla="*/ 0 w 43"/>
              <a:gd name="T10" fmla="*/ 0 h 9"/>
              <a:gd name="T11" fmla="*/ 43 w 43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" h="9">
                <a:moveTo>
                  <a:pt x="0" y="9"/>
                </a:moveTo>
                <a:lnTo>
                  <a:pt x="42" y="0"/>
                </a:lnTo>
                <a:lnTo>
                  <a:pt x="43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7" name="Freeform 79"/>
          <p:cNvSpPr>
            <a:spLocks/>
          </p:cNvSpPr>
          <p:nvPr/>
        </p:nvSpPr>
        <p:spPr bwMode="auto">
          <a:xfrm>
            <a:off x="3608388" y="1949450"/>
            <a:ext cx="69850" cy="14288"/>
          </a:xfrm>
          <a:custGeom>
            <a:avLst/>
            <a:gdLst>
              <a:gd name="T0" fmla="*/ 0 w 42"/>
              <a:gd name="T1" fmla="*/ 9 h 9"/>
              <a:gd name="T2" fmla="*/ 41 w 42"/>
              <a:gd name="T3" fmla="*/ 0 h 9"/>
              <a:gd name="T4" fmla="*/ 42 w 42"/>
              <a:gd name="T5" fmla="*/ 0 h 9"/>
              <a:gd name="T6" fmla="*/ 0 60000 65536"/>
              <a:gd name="T7" fmla="*/ 0 60000 65536"/>
              <a:gd name="T8" fmla="*/ 0 60000 65536"/>
              <a:gd name="T9" fmla="*/ 0 w 42"/>
              <a:gd name="T10" fmla="*/ 0 h 9"/>
              <a:gd name="T11" fmla="*/ 42 w 42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9">
                <a:moveTo>
                  <a:pt x="0" y="9"/>
                </a:moveTo>
                <a:lnTo>
                  <a:pt x="41" y="0"/>
                </a:lnTo>
                <a:lnTo>
                  <a:pt x="4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8" name="Freeform 80"/>
          <p:cNvSpPr>
            <a:spLocks/>
          </p:cNvSpPr>
          <p:nvPr/>
        </p:nvSpPr>
        <p:spPr bwMode="auto">
          <a:xfrm>
            <a:off x="3746500" y="1919288"/>
            <a:ext cx="73025" cy="15875"/>
          </a:xfrm>
          <a:custGeom>
            <a:avLst/>
            <a:gdLst>
              <a:gd name="T0" fmla="*/ 0 w 43"/>
              <a:gd name="T1" fmla="*/ 9 h 9"/>
              <a:gd name="T2" fmla="*/ 42 w 43"/>
              <a:gd name="T3" fmla="*/ 0 h 9"/>
              <a:gd name="T4" fmla="*/ 43 w 43"/>
              <a:gd name="T5" fmla="*/ 0 h 9"/>
              <a:gd name="T6" fmla="*/ 0 60000 65536"/>
              <a:gd name="T7" fmla="*/ 0 60000 65536"/>
              <a:gd name="T8" fmla="*/ 0 60000 65536"/>
              <a:gd name="T9" fmla="*/ 0 w 43"/>
              <a:gd name="T10" fmla="*/ 0 h 9"/>
              <a:gd name="T11" fmla="*/ 43 w 43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" h="9">
                <a:moveTo>
                  <a:pt x="0" y="9"/>
                </a:moveTo>
                <a:lnTo>
                  <a:pt x="42" y="0"/>
                </a:lnTo>
                <a:lnTo>
                  <a:pt x="43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59" name="Freeform 81"/>
          <p:cNvSpPr>
            <a:spLocks/>
          </p:cNvSpPr>
          <p:nvPr/>
        </p:nvSpPr>
        <p:spPr bwMode="auto">
          <a:xfrm>
            <a:off x="3886200" y="1887538"/>
            <a:ext cx="71438" cy="15875"/>
          </a:xfrm>
          <a:custGeom>
            <a:avLst/>
            <a:gdLst>
              <a:gd name="T0" fmla="*/ 0 w 42"/>
              <a:gd name="T1" fmla="*/ 9 h 9"/>
              <a:gd name="T2" fmla="*/ 41 w 42"/>
              <a:gd name="T3" fmla="*/ 0 h 9"/>
              <a:gd name="T4" fmla="*/ 42 w 42"/>
              <a:gd name="T5" fmla="*/ 0 h 9"/>
              <a:gd name="T6" fmla="*/ 0 60000 65536"/>
              <a:gd name="T7" fmla="*/ 0 60000 65536"/>
              <a:gd name="T8" fmla="*/ 0 60000 65536"/>
              <a:gd name="T9" fmla="*/ 0 w 42"/>
              <a:gd name="T10" fmla="*/ 0 h 9"/>
              <a:gd name="T11" fmla="*/ 42 w 42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9">
                <a:moveTo>
                  <a:pt x="0" y="9"/>
                </a:moveTo>
                <a:lnTo>
                  <a:pt x="41" y="0"/>
                </a:lnTo>
                <a:lnTo>
                  <a:pt x="4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0" name="Freeform 82"/>
          <p:cNvSpPr>
            <a:spLocks/>
          </p:cNvSpPr>
          <p:nvPr/>
        </p:nvSpPr>
        <p:spPr bwMode="auto">
          <a:xfrm>
            <a:off x="4025900" y="1858963"/>
            <a:ext cx="71438" cy="14287"/>
          </a:xfrm>
          <a:custGeom>
            <a:avLst/>
            <a:gdLst>
              <a:gd name="T0" fmla="*/ 0 w 43"/>
              <a:gd name="T1" fmla="*/ 8 h 8"/>
              <a:gd name="T2" fmla="*/ 42 w 43"/>
              <a:gd name="T3" fmla="*/ 0 h 8"/>
              <a:gd name="T4" fmla="*/ 43 w 43"/>
              <a:gd name="T5" fmla="*/ 0 h 8"/>
              <a:gd name="T6" fmla="*/ 0 60000 65536"/>
              <a:gd name="T7" fmla="*/ 0 60000 65536"/>
              <a:gd name="T8" fmla="*/ 0 60000 65536"/>
              <a:gd name="T9" fmla="*/ 0 w 43"/>
              <a:gd name="T10" fmla="*/ 0 h 8"/>
              <a:gd name="T11" fmla="*/ 43 w 43"/>
              <a:gd name="T12" fmla="*/ 8 h 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" h="8">
                <a:moveTo>
                  <a:pt x="0" y="8"/>
                </a:moveTo>
                <a:lnTo>
                  <a:pt x="42" y="0"/>
                </a:lnTo>
                <a:lnTo>
                  <a:pt x="43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1" name="Freeform 83"/>
          <p:cNvSpPr>
            <a:spLocks/>
          </p:cNvSpPr>
          <p:nvPr/>
        </p:nvSpPr>
        <p:spPr bwMode="auto">
          <a:xfrm>
            <a:off x="4165600" y="1827213"/>
            <a:ext cx="71438" cy="15875"/>
          </a:xfrm>
          <a:custGeom>
            <a:avLst/>
            <a:gdLst>
              <a:gd name="T0" fmla="*/ 0 w 42"/>
              <a:gd name="T1" fmla="*/ 9 h 9"/>
              <a:gd name="T2" fmla="*/ 41 w 42"/>
              <a:gd name="T3" fmla="*/ 0 h 9"/>
              <a:gd name="T4" fmla="*/ 42 w 42"/>
              <a:gd name="T5" fmla="*/ 0 h 9"/>
              <a:gd name="T6" fmla="*/ 0 60000 65536"/>
              <a:gd name="T7" fmla="*/ 0 60000 65536"/>
              <a:gd name="T8" fmla="*/ 0 60000 65536"/>
              <a:gd name="T9" fmla="*/ 0 w 42"/>
              <a:gd name="T10" fmla="*/ 0 h 9"/>
              <a:gd name="T11" fmla="*/ 42 w 42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9">
                <a:moveTo>
                  <a:pt x="0" y="9"/>
                </a:moveTo>
                <a:lnTo>
                  <a:pt x="41" y="0"/>
                </a:lnTo>
                <a:lnTo>
                  <a:pt x="4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2" name="Freeform 84"/>
          <p:cNvSpPr>
            <a:spLocks/>
          </p:cNvSpPr>
          <p:nvPr/>
        </p:nvSpPr>
        <p:spPr bwMode="auto">
          <a:xfrm>
            <a:off x="4306888" y="1797050"/>
            <a:ext cx="71437" cy="14288"/>
          </a:xfrm>
          <a:custGeom>
            <a:avLst/>
            <a:gdLst>
              <a:gd name="T0" fmla="*/ 0 w 42"/>
              <a:gd name="T1" fmla="*/ 9 h 9"/>
              <a:gd name="T2" fmla="*/ 41 w 42"/>
              <a:gd name="T3" fmla="*/ 0 h 9"/>
              <a:gd name="T4" fmla="*/ 42 w 42"/>
              <a:gd name="T5" fmla="*/ 0 h 9"/>
              <a:gd name="T6" fmla="*/ 0 60000 65536"/>
              <a:gd name="T7" fmla="*/ 0 60000 65536"/>
              <a:gd name="T8" fmla="*/ 0 60000 65536"/>
              <a:gd name="T9" fmla="*/ 0 w 42"/>
              <a:gd name="T10" fmla="*/ 0 h 9"/>
              <a:gd name="T11" fmla="*/ 42 w 42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9">
                <a:moveTo>
                  <a:pt x="0" y="9"/>
                </a:moveTo>
                <a:lnTo>
                  <a:pt x="41" y="0"/>
                </a:lnTo>
                <a:lnTo>
                  <a:pt x="4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3" name="Freeform 85"/>
          <p:cNvSpPr>
            <a:spLocks/>
          </p:cNvSpPr>
          <p:nvPr/>
        </p:nvSpPr>
        <p:spPr bwMode="auto">
          <a:xfrm>
            <a:off x="4448175" y="1768475"/>
            <a:ext cx="63500" cy="14288"/>
          </a:xfrm>
          <a:custGeom>
            <a:avLst/>
            <a:gdLst>
              <a:gd name="T0" fmla="*/ 0 w 38"/>
              <a:gd name="T1" fmla="*/ 9 h 9"/>
              <a:gd name="T2" fmla="*/ 37 w 38"/>
              <a:gd name="T3" fmla="*/ 0 h 9"/>
              <a:gd name="T4" fmla="*/ 38 w 38"/>
              <a:gd name="T5" fmla="*/ 0 h 9"/>
              <a:gd name="T6" fmla="*/ 0 60000 65536"/>
              <a:gd name="T7" fmla="*/ 0 60000 65536"/>
              <a:gd name="T8" fmla="*/ 0 60000 65536"/>
              <a:gd name="T9" fmla="*/ 0 w 38"/>
              <a:gd name="T10" fmla="*/ 0 h 9"/>
              <a:gd name="T11" fmla="*/ 38 w 38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" h="9">
                <a:moveTo>
                  <a:pt x="0" y="9"/>
                </a:moveTo>
                <a:lnTo>
                  <a:pt x="37" y="0"/>
                </a:lnTo>
                <a:lnTo>
                  <a:pt x="38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4" name="Freeform 86"/>
          <p:cNvSpPr>
            <a:spLocks/>
          </p:cNvSpPr>
          <p:nvPr/>
        </p:nvSpPr>
        <p:spPr bwMode="auto">
          <a:xfrm>
            <a:off x="2309813" y="1852613"/>
            <a:ext cx="1587" cy="31750"/>
          </a:xfrm>
          <a:custGeom>
            <a:avLst/>
            <a:gdLst>
              <a:gd name="T0" fmla="*/ 0 w 1587"/>
              <a:gd name="T1" fmla="*/ 19 h 19"/>
              <a:gd name="T2" fmla="*/ 0 w 1587"/>
              <a:gd name="T3" fmla="*/ 1 h 19"/>
              <a:gd name="T4" fmla="*/ 0 w 1587"/>
              <a:gd name="T5" fmla="*/ 0 h 19"/>
              <a:gd name="T6" fmla="*/ 0 60000 65536"/>
              <a:gd name="T7" fmla="*/ 0 60000 65536"/>
              <a:gd name="T8" fmla="*/ 0 60000 65536"/>
              <a:gd name="T9" fmla="*/ 0 w 1587"/>
              <a:gd name="T10" fmla="*/ 0 h 19"/>
              <a:gd name="T11" fmla="*/ 1587 w 1587"/>
              <a:gd name="T12" fmla="*/ 19 h 1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9">
                <a:moveTo>
                  <a:pt x="0" y="19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3C7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5" name="Freeform 87"/>
          <p:cNvSpPr>
            <a:spLocks/>
          </p:cNvSpPr>
          <p:nvPr/>
        </p:nvSpPr>
        <p:spPr bwMode="auto">
          <a:xfrm>
            <a:off x="2292350" y="1854200"/>
            <a:ext cx="38100" cy="1588"/>
          </a:xfrm>
          <a:custGeom>
            <a:avLst/>
            <a:gdLst>
              <a:gd name="T0" fmla="*/ 0 w 22"/>
              <a:gd name="T1" fmla="*/ 0 h 1588"/>
              <a:gd name="T2" fmla="*/ 20 w 22"/>
              <a:gd name="T3" fmla="*/ 0 h 1588"/>
              <a:gd name="T4" fmla="*/ 22 w 22"/>
              <a:gd name="T5" fmla="*/ 0 h 1588"/>
              <a:gd name="T6" fmla="*/ 0 60000 65536"/>
              <a:gd name="T7" fmla="*/ 0 60000 65536"/>
              <a:gd name="T8" fmla="*/ 0 60000 65536"/>
              <a:gd name="T9" fmla="*/ 0 w 22"/>
              <a:gd name="T10" fmla="*/ 0 h 1588"/>
              <a:gd name="T11" fmla="*/ 22 w 22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" h="1588">
                <a:moveTo>
                  <a:pt x="0" y="0"/>
                </a:moveTo>
                <a:lnTo>
                  <a:pt x="20" y="0"/>
                </a:lnTo>
                <a:lnTo>
                  <a:pt x="22" y="0"/>
                </a:lnTo>
              </a:path>
            </a:pathLst>
          </a:custGeom>
          <a:noFill/>
          <a:ln w="1588">
            <a:solidFill>
              <a:srgbClr val="03C7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6" name="Freeform 88"/>
          <p:cNvSpPr>
            <a:spLocks/>
          </p:cNvSpPr>
          <p:nvPr/>
        </p:nvSpPr>
        <p:spPr bwMode="auto">
          <a:xfrm>
            <a:off x="2309813" y="1884363"/>
            <a:ext cx="1587" cy="34925"/>
          </a:xfrm>
          <a:custGeom>
            <a:avLst/>
            <a:gdLst>
              <a:gd name="T0" fmla="*/ 0 w 1587"/>
              <a:gd name="T1" fmla="*/ 0 h 21"/>
              <a:gd name="T2" fmla="*/ 0 w 1587"/>
              <a:gd name="T3" fmla="*/ 20 h 21"/>
              <a:gd name="T4" fmla="*/ 0 w 1587"/>
              <a:gd name="T5" fmla="*/ 21 h 21"/>
              <a:gd name="T6" fmla="*/ 0 60000 65536"/>
              <a:gd name="T7" fmla="*/ 0 60000 65536"/>
              <a:gd name="T8" fmla="*/ 0 60000 65536"/>
              <a:gd name="T9" fmla="*/ 0 w 1587"/>
              <a:gd name="T10" fmla="*/ 0 h 21"/>
              <a:gd name="T11" fmla="*/ 1587 w 1587"/>
              <a:gd name="T12" fmla="*/ 21 h 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21">
                <a:moveTo>
                  <a:pt x="0" y="0"/>
                </a:moveTo>
                <a:lnTo>
                  <a:pt x="0" y="20"/>
                </a:lnTo>
                <a:lnTo>
                  <a:pt x="0" y="21"/>
                </a:lnTo>
              </a:path>
            </a:pathLst>
          </a:custGeom>
          <a:noFill/>
          <a:ln w="1588">
            <a:solidFill>
              <a:srgbClr val="03C7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7" name="Freeform 89"/>
          <p:cNvSpPr>
            <a:spLocks/>
          </p:cNvSpPr>
          <p:nvPr/>
        </p:nvSpPr>
        <p:spPr bwMode="auto">
          <a:xfrm>
            <a:off x="2292350" y="1917700"/>
            <a:ext cx="38100" cy="1588"/>
          </a:xfrm>
          <a:custGeom>
            <a:avLst/>
            <a:gdLst>
              <a:gd name="T0" fmla="*/ 0 w 22"/>
              <a:gd name="T1" fmla="*/ 0 h 1588"/>
              <a:gd name="T2" fmla="*/ 20 w 22"/>
              <a:gd name="T3" fmla="*/ 0 h 1588"/>
              <a:gd name="T4" fmla="*/ 22 w 22"/>
              <a:gd name="T5" fmla="*/ 0 h 1588"/>
              <a:gd name="T6" fmla="*/ 0 60000 65536"/>
              <a:gd name="T7" fmla="*/ 0 60000 65536"/>
              <a:gd name="T8" fmla="*/ 0 60000 65536"/>
              <a:gd name="T9" fmla="*/ 0 w 22"/>
              <a:gd name="T10" fmla="*/ 0 h 1588"/>
              <a:gd name="T11" fmla="*/ 22 w 22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" h="1588">
                <a:moveTo>
                  <a:pt x="0" y="0"/>
                </a:moveTo>
                <a:lnTo>
                  <a:pt x="20" y="0"/>
                </a:lnTo>
                <a:lnTo>
                  <a:pt x="22" y="0"/>
                </a:lnTo>
              </a:path>
            </a:pathLst>
          </a:custGeom>
          <a:noFill/>
          <a:ln w="1588">
            <a:solidFill>
              <a:srgbClr val="03C7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8" name="Freeform 90"/>
          <p:cNvSpPr>
            <a:spLocks/>
          </p:cNvSpPr>
          <p:nvPr/>
        </p:nvSpPr>
        <p:spPr bwMode="auto">
          <a:xfrm>
            <a:off x="1878013" y="4430713"/>
            <a:ext cx="55562" cy="1587"/>
          </a:xfrm>
          <a:custGeom>
            <a:avLst/>
            <a:gdLst>
              <a:gd name="T0" fmla="*/ 0 w 33"/>
              <a:gd name="T1" fmla="*/ 0 h 1587"/>
              <a:gd name="T2" fmla="*/ 31 w 33"/>
              <a:gd name="T3" fmla="*/ 0 h 1587"/>
              <a:gd name="T4" fmla="*/ 33 w 33"/>
              <a:gd name="T5" fmla="*/ 0 h 1587"/>
              <a:gd name="T6" fmla="*/ 0 60000 65536"/>
              <a:gd name="T7" fmla="*/ 0 60000 65536"/>
              <a:gd name="T8" fmla="*/ 0 60000 65536"/>
              <a:gd name="T9" fmla="*/ 0 w 33"/>
              <a:gd name="T10" fmla="*/ 0 h 1587"/>
              <a:gd name="T11" fmla="*/ 33 w 33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" h="1587">
                <a:moveTo>
                  <a:pt x="0" y="0"/>
                </a:moveTo>
                <a:lnTo>
                  <a:pt x="31" y="0"/>
                </a:lnTo>
                <a:lnTo>
                  <a:pt x="33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69" name="Freeform 91"/>
          <p:cNvSpPr>
            <a:spLocks/>
          </p:cNvSpPr>
          <p:nvPr/>
        </p:nvSpPr>
        <p:spPr bwMode="auto">
          <a:xfrm>
            <a:off x="1878013" y="3838575"/>
            <a:ext cx="55562" cy="1588"/>
          </a:xfrm>
          <a:custGeom>
            <a:avLst/>
            <a:gdLst>
              <a:gd name="T0" fmla="*/ 0 w 33"/>
              <a:gd name="T1" fmla="*/ 0 h 1588"/>
              <a:gd name="T2" fmla="*/ 31 w 33"/>
              <a:gd name="T3" fmla="*/ 0 h 1588"/>
              <a:gd name="T4" fmla="*/ 33 w 33"/>
              <a:gd name="T5" fmla="*/ 0 h 1588"/>
              <a:gd name="T6" fmla="*/ 0 60000 65536"/>
              <a:gd name="T7" fmla="*/ 0 60000 65536"/>
              <a:gd name="T8" fmla="*/ 0 60000 65536"/>
              <a:gd name="T9" fmla="*/ 0 w 33"/>
              <a:gd name="T10" fmla="*/ 0 h 1588"/>
              <a:gd name="T11" fmla="*/ 33 w 33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" h="1588">
                <a:moveTo>
                  <a:pt x="0" y="0"/>
                </a:moveTo>
                <a:lnTo>
                  <a:pt x="31" y="0"/>
                </a:lnTo>
                <a:lnTo>
                  <a:pt x="33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0" name="Freeform 92"/>
          <p:cNvSpPr>
            <a:spLocks/>
          </p:cNvSpPr>
          <p:nvPr/>
        </p:nvSpPr>
        <p:spPr bwMode="auto">
          <a:xfrm>
            <a:off x="1878013" y="3244850"/>
            <a:ext cx="55562" cy="1588"/>
          </a:xfrm>
          <a:custGeom>
            <a:avLst/>
            <a:gdLst>
              <a:gd name="T0" fmla="*/ 0 w 33"/>
              <a:gd name="T1" fmla="*/ 0 h 1588"/>
              <a:gd name="T2" fmla="*/ 31 w 33"/>
              <a:gd name="T3" fmla="*/ 0 h 1588"/>
              <a:gd name="T4" fmla="*/ 33 w 33"/>
              <a:gd name="T5" fmla="*/ 0 h 1588"/>
              <a:gd name="T6" fmla="*/ 0 60000 65536"/>
              <a:gd name="T7" fmla="*/ 0 60000 65536"/>
              <a:gd name="T8" fmla="*/ 0 60000 65536"/>
              <a:gd name="T9" fmla="*/ 0 w 33"/>
              <a:gd name="T10" fmla="*/ 0 h 1588"/>
              <a:gd name="T11" fmla="*/ 33 w 33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" h="1588">
                <a:moveTo>
                  <a:pt x="0" y="0"/>
                </a:moveTo>
                <a:lnTo>
                  <a:pt x="31" y="0"/>
                </a:lnTo>
                <a:lnTo>
                  <a:pt x="33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1" name="Freeform 93"/>
          <p:cNvSpPr>
            <a:spLocks/>
          </p:cNvSpPr>
          <p:nvPr/>
        </p:nvSpPr>
        <p:spPr bwMode="auto">
          <a:xfrm>
            <a:off x="1878013" y="2649538"/>
            <a:ext cx="55562" cy="1587"/>
          </a:xfrm>
          <a:custGeom>
            <a:avLst/>
            <a:gdLst>
              <a:gd name="T0" fmla="*/ 0 w 33"/>
              <a:gd name="T1" fmla="*/ 0 h 1587"/>
              <a:gd name="T2" fmla="*/ 31 w 33"/>
              <a:gd name="T3" fmla="*/ 0 h 1587"/>
              <a:gd name="T4" fmla="*/ 33 w 33"/>
              <a:gd name="T5" fmla="*/ 0 h 1587"/>
              <a:gd name="T6" fmla="*/ 0 60000 65536"/>
              <a:gd name="T7" fmla="*/ 0 60000 65536"/>
              <a:gd name="T8" fmla="*/ 0 60000 65536"/>
              <a:gd name="T9" fmla="*/ 0 w 33"/>
              <a:gd name="T10" fmla="*/ 0 h 1587"/>
              <a:gd name="T11" fmla="*/ 33 w 33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" h="1587">
                <a:moveTo>
                  <a:pt x="0" y="0"/>
                </a:moveTo>
                <a:lnTo>
                  <a:pt x="31" y="0"/>
                </a:lnTo>
                <a:lnTo>
                  <a:pt x="33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2" name="Freeform 94"/>
          <p:cNvSpPr>
            <a:spLocks/>
          </p:cNvSpPr>
          <p:nvPr/>
        </p:nvSpPr>
        <p:spPr bwMode="auto">
          <a:xfrm>
            <a:off x="1878013" y="2058988"/>
            <a:ext cx="55562" cy="1587"/>
          </a:xfrm>
          <a:custGeom>
            <a:avLst/>
            <a:gdLst>
              <a:gd name="T0" fmla="*/ 0 w 33"/>
              <a:gd name="T1" fmla="*/ 0 h 1587"/>
              <a:gd name="T2" fmla="*/ 31 w 33"/>
              <a:gd name="T3" fmla="*/ 0 h 1587"/>
              <a:gd name="T4" fmla="*/ 33 w 33"/>
              <a:gd name="T5" fmla="*/ 0 h 1587"/>
              <a:gd name="T6" fmla="*/ 0 60000 65536"/>
              <a:gd name="T7" fmla="*/ 0 60000 65536"/>
              <a:gd name="T8" fmla="*/ 0 60000 65536"/>
              <a:gd name="T9" fmla="*/ 0 w 33"/>
              <a:gd name="T10" fmla="*/ 0 h 1587"/>
              <a:gd name="T11" fmla="*/ 33 w 33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" h="1587">
                <a:moveTo>
                  <a:pt x="0" y="0"/>
                </a:moveTo>
                <a:lnTo>
                  <a:pt x="31" y="0"/>
                </a:lnTo>
                <a:lnTo>
                  <a:pt x="33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3" name="Freeform 95"/>
          <p:cNvSpPr>
            <a:spLocks/>
          </p:cNvSpPr>
          <p:nvPr/>
        </p:nvSpPr>
        <p:spPr bwMode="auto">
          <a:xfrm>
            <a:off x="1878013" y="1465263"/>
            <a:ext cx="55562" cy="1587"/>
          </a:xfrm>
          <a:custGeom>
            <a:avLst/>
            <a:gdLst>
              <a:gd name="T0" fmla="*/ 0 w 33"/>
              <a:gd name="T1" fmla="*/ 0 h 1587"/>
              <a:gd name="T2" fmla="*/ 31 w 33"/>
              <a:gd name="T3" fmla="*/ 0 h 1587"/>
              <a:gd name="T4" fmla="*/ 33 w 33"/>
              <a:gd name="T5" fmla="*/ 0 h 1587"/>
              <a:gd name="T6" fmla="*/ 0 60000 65536"/>
              <a:gd name="T7" fmla="*/ 0 60000 65536"/>
              <a:gd name="T8" fmla="*/ 0 60000 65536"/>
              <a:gd name="T9" fmla="*/ 0 w 33"/>
              <a:gd name="T10" fmla="*/ 0 h 1587"/>
              <a:gd name="T11" fmla="*/ 33 w 33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" h="1587">
                <a:moveTo>
                  <a:pt x="0" y="0"/>
                </a:moveTo>
                <a:lnTo>
                  <a:pt x="31" y="0"/>
                </a:lnTo>
                <a:lnTo>
                  <a:pt x="33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4" name="Freeform 96"/>
          <p:cNvSpPr>
            <a:spLocks/>
          </p:cNvSpPr>
          <p:nvPr/>
        </p:nvSpPr>
        <p:spPr bwMode="auto">
          <a:xfrm>
            <a:off x="1878013" y="4252913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5" name="Freeform 97"/>
          <p:cNvSpPr>
            <a:spLocks/>
          </p:cNvSpPr>
          <p:nvPr/>
        </p:nvSpPr>
        <p:spPr bwMode="auto">
          <a:xfrm>
            <a:off x="1878013" y="414972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6" name="Freeform 98"/>
          <p:cNvSpPr>
            <a:spLocks/>
          </p:cNvSpPr>
          <p:nvPr/>
        </p:nvSpPr>
        <p:spPr bwMode="auto">
          <a:xfrm>
            <a:off x="1878013" y="407352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7" name="Freeform 99"/>
          <p:cNvSpPr>
            <a:spLocks/>
          </p:cNvSpPr>
          <p:nvPr/>
        </p:nvSpPr>
        <p:spPr bwMode="auto">
          <a:xfrm>
            <a:off x="1878013" y="401637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8" name="Freeform 100"/>
          <p:cNvSpPr>
            <a:spLocks/>
          </p:cNvSpPr>
          <p:nvPr/>
        </p:nvSpPr>
        <p:spPr bwMode="auto">
          <a:xfrm>
            <a:off x="1878013" y="396875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79" name="Freeform 101"/>
          <p:cNvSpPr>
            <a:spLocks/>
          </p:cNvSpPr>
          <p:nvPr/>
        </p:nvSpPr>
        <p:spPr bwMode="auto">
          <a:xfrm>
            <a:off x="1878013" y="3929063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0" name="Freeform 102"/>
          <p:cNvSpPr>
            <a:spLocks/>
          </p:cNvSpPr>
          <p:nvPr/>
        </p:nvSpPr>
        <p:spPr bwMode="auto">
          <a:xfrm>
            <a:off x="1878013" y="389572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1" name="Freeform 103"/>
          <p:cNvSpPr>
            <a:spLocks/>
          </p:cNvSpPr>
          <p:nvPr/>
        </p:nvSpPr>
        <p:spPr bwMode="auto">
          <a:xfrm>
            <a:off x="1878013" y="3865563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2" name="Freeform 104"/>
          <p:cNvSpPr>
            <a:spLocks/>
          </p:cNvSpPr>
          <p:nvPr/>
        </p:nvSpPr>
        <p:spPr bwMode="auto">
          <a:xfrm>
            <a:off x="1878013" y="3659188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3" name="Freeform 105"/>
          <p:cNvSpPr>
            <a:spLocks/>
          </p:cNvSpPr>
          <p:nvPr/>
        </p:nvSpPr>
        <p:spPr bwMode="auto">
          <a:xfrm>
            <a:off x="1878013" y="3554413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4" name="Freeform 106"/>
          <p:cNvSpPr>
            <a:spLocks/>
          </p:cNvSpPr>
          <p:nvPr/>
        </p:nvSpPr>
        <p:spPr bwMode="auto">
          <a:xfrm>
            <a:off x="1878013" y="3481388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5" name="Freeform 107"/>
          <p:cNvSpPr>
            <a:spLocks/>
          </p:cNvSpPr>
          <p:nvPr/>
        </p:nvSpPr>
        <p:spPr bwMode="auto">
          <a:xfrm>
            <a:off x="1878013" y="342265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6" name="Freeform 108"/>
          <p:cNvSpPr>
            <a:spLocks/>
          </p:cNvSpPr>
          <p:nvPr/>
        </p:nvSpPr>
        <p:spPr bwMode="auto">
          <a:xfrm>
            <a:off x="1878013" y="337502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7" name="Freeform 109"/>
          <p:cNvSpPr>
            <a:spLocks/>
          </p:cNvSpPr>
          <p:nvPr/>
        </p:nvSpPr>
        <p:spPr bwMode="auto">
          <a:xfrm>
            <a:off x="1878013" y="3335338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8" name="Freeform 110"/>
          <p:cNvSpPr>
            <a:spLocks/>
          </p:cNvSpPr>
          <p:nvPr/>
        </p:nvSpPr>
        <p:spPr bwMode="auto">
          <a:xfrm>
            <a:off x="1878013" y="3300413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89" name="Freeform 111"/>
          <p:cNvSpPr>
            <a:spLocks/>
          </p:cNvSpPr>
          <p:nvPr/>
        </p:nvSpPr>
        <p:spPr bwMode="auto">
          <a:xfrm>
            <a:off x="1878013" y="3271838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0" name="Freeform 112"/>
          <p:cNvSpPr>
            <a:spLocks/>
          </p:cNvSpPr>
          <p:nvPr/>
        </p:nvSpPr>
        <p:spPr bwMode="auto">
          <a:xfrm>
            <a:off x="1878013" y="306387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1" name="Freeform 113"/>
          <p:cNvSpPr>
            <a:spLocks/>
          </p:cNvSpPr>
          <p:nvPr/>
        </p:nvSpPr>
        <p:spPr bwMode="auto">
          <a:xfrm>
            <a:off x="1878013" y="2960688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2" name="Freeform 114"/>
          <p:cNvSpPr>
            <a:spLocks/>
          </p:cNvSpPr>
          <p:nvPr/>
        </p:nvSpPr>
        <p:spPr bwMode="auto">
          <a:xfrm>
            <a:off x="1878013" y="2887663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3" name="Freeform 115"/>
          <p:cNvSpPr>
            <a:spLocks/>
          </p:cNvSpPr>
          <p:nvPr/>
        </p:nvSpPr>
        <p:spPr bwMode="auto">
          <a:xfrm>
            <a:off x="1878013" y="2830513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4" name="Freeform 116"/>
          <p:cNvSpPr>
            <a:spLocks/>
          </p:cNvSpPr>
          <p:nvPr/>
        </p:nvSpPr>
        <p:spPr bwMode="auto">
          <a:xfrm>
            <a:off x="1878013" y="278447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5" name="Freeform 117"/>
          <p:cNvSpPr>
            <a:spLocks/>
          </p:cNvSpPr>
          <p:nvPr/>
        </p:nvSpPr>
        <p:spPr bwMode="auto">
          <a:xfrm>
            <a:off x="1878013" y="274320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6" name="Freeform 118"/>
          <p:cNvSpPr>
            <a:spLocks/>
          </p:cNvSpPr>
          <p:nvPr/>
        </p:nvSpPr>
        <p:spPr bwMode="auto">
          <a:xfrm>
            <a:off x="1878013" y="270827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7" name="Freeform 119"/>
          <p:cNvSpPr>
            <a:spLocks/>
          </p:cNvSpPr>
          <p:nvPr/>
        </p:nvSpPr>
        <p:spPr bwMode="auto">
          <a:xfrm>
            <a:off x="1878013" y="267970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8" name="Freeform 120"/>
          <p:cNvSpPr>
            <a:spLocks/>
          </p:cNvSpPr>
          <p:nvPr/>
        </p:nvSpPr>
        <p:spPr bwMode="auto">
          <a:xfrm>
            <a:off x="1878013" y="247332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799" name="Freeform 121"/>
          <p:cNvSpPr>
            <a:spLocks/>
          </p:cNvSpPr>
          <p:nvPr/>
        </p:nvSpPr>
        <p:spPr bwMode="auto">
          <a:xfrm>
            <a:off x="1878013" y="236855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0" name="Freeform 122"/>
          <p:cNvSpPr>
            <a:spLocks/>
          </p:cNvSpPr>
          <p:nvPr/>
        </p:nvSpPr>
        <p:spPr bwMode="auto">
          <a:xfrm>
            <a:off x="1878013" y="2293938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1" name="Freeform 123"/>
          <p:cNvSpPr>
            <a:spLocks/>
          </p:cNvSpPr>
          <p:nvPr/>
        </p:nvSpPr>
        <p:spPr bwMode="auto">
          <a:xfrm>
            <a:off x="1878013" y="2236788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2" name="Freeform 124"/>
          <p:cNvSpPr>
            <a:spLocks/>
          </p:cNvSpPr>
          <p:nvPr/>
        </p:nvSpPr>
        <p:spPr bwMode="auto">
          <a:xfrm>
            <a:off x="1878013" y="219075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3" name="Freeform 125"/>
          <p:cNvSpPr>
            <a:spLocks/>
          </p:cNvSpPr>
          <p:nvPr/>
        </p:nvSpPr>
        <p:spPr bwMode="auto">
          <a:xfrm>
            <a:off x="1878013" y="214947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4" name="Freeform 126"/>
          <p:cNvSpPr>
            <a:spLocks/>
          </p:cNvSpPr>
          <p:nvPr/>
        </p:nvSpPr>
        <p:spPr bwMode="auto">
          <a:xfrm>
            <a:off x="1878013" y="2116138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5" name="Freeform 127"/>
          <p:cNvSpPr>
            <a:spLocks/>
          </p:cNvSpPr>
          <p:nvPr/>
        </p:nvSpPr>
        <p:spPr bwMode="auto">
          <a:xfrm>
            <a:off x="1878013" y="2084388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6" name="Freeform 128"/>
          <p:cNvSpPr>
            <a:spLocks/>
          </p:cNvSpPr>
          <p:nvPr/>
        </p:nvSpPr>
        <p:spPr bwMode="auto">
          <a:xfrm>
            <a:off x="1878013" y="187960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7" name="Freeform 129"/>
          <p:cNvSpPr>
            <a:spLocks/>
          </p:cNvSpPr>
          <p:nvPr/>
        </p:nvSpPr>
        <p:spPr bwMode="auto">
          <a:xfrm>
            <a:off x="1878013" y="1776413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8" name="Freeform 130"/>
          <p:cNvSpPr>
            <a:spLocks/>
          </p:cNvSpPr>
          <p:nvPr/>
        </p:nvSpPr>
        <p:spPr bwMode="auto">
          <a:xfrm>
            <a:off x="1878013" y="170180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09" name="Freeform 131"/>
          <p:cNvSpPr>
            <a:spLocks/>
          </p:cNvSpPr>
          <p:nvPr/>
        </p:nvSpPr>
        <p:spPr bwMode="auto">
          <a:xfrm>
            <a:off x="1878013" y="164465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0" name="Freeform 132"/>
          <p:cNvSpPr>
            <a:spLocks/>
          </p:cNvSpPr>
          <p:nvPr/>
        </p:nvSpPr>
        <p:spPr bwMode="auto">
          <a:xfrm>
            <a:off x="1878013" y="159702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1" name="Freeform 133"/>
          <p:cNvSpPr>
            <a:spLocks/>
          </p:cNvSpPr>
          <p:nvPr/>
        </p:nvSpPr>
        <p:spPr bwMode="auto">
          <a:xfrm>
            <a:off x="1878013" y="1558925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2" name="Freeform 134"/>
          <p:cNvSpPr>
            <a:spLocks/>
          </p:cNvSpPr>
          <p:nvPr/>
        </p:nvSpPr>
        <p:spPr bwMode="auto">
          <a:xfrm>
            <a:off x="1878013" y="1522413"/>
            <a:ext cx="26987" cy="1587"/>
          </a:xfrm>
          <a:custGeom>
            <a:avLst/>
            <a:gdLst>
              <a:gd name="T0" fmla="*/ 0 w 16"/>
              <a:gd name="T1" fmla="*/ 0 h 1587"/>
              <a:gd name="T2" fmla="*/ 15 w 16"/>
              <a:gd name="T3" fmla="*/ 0 h 1587"/>
              <a:gd name="T4" fmla="*/ 16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3" name="Freeform 135"/>
          <p:cNvSpPr>
            <a:spLocks/>
          </p:cNvSpPr>
          <p:nvPr/>
        </p:nvSpPr>
        <p:spPr bwMode="auto">
          <a:xfrm>
            <a:off x="1878013" y="1492250"/>
            <a:ext cx="26987" cy="1588"/>
          </a:xfrm>
          <a:custGeom>
            <a:avLst/>
            <a:gdLst>
              <a:gd name="T0" fmla="*/ 0 w 16"/>
              <a:gd name="T1" fmla="*/ 0 h 1588"/>
              <a:gd name="T2" fmla="*/ 15 w 16"/>
              <a:gd name="T3" fmla="*/ 0 h 1588"/>
              <a:gd name="T4" fmla="*/ 16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0" y="0"/>
                </a:move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4" name="Freeform 136"/>
          <p:cNvSpPr>
            <a:spLocks/>
          </p:cNvSpPr>
          <p:nvPr/>
        </p:nvSpPr>
        <p:spPr bwMode="auto">
          <a:xfrm>
            <a:off x="4656138" y="4430713"/>
            <a:ext cx="53975" cy="1587"/>
          </a:xfrm>
          <a:custGeom>
            <a:avLst/>
            <a:gdLst>
              <a:gd name="T0" fmla="*/ 32 w 32"/>
              <a:gd name="T1" fmla="*/ 0 h 1587"/>
              <a:gd name="T2" fmla="*/ 1 w 32"/>
              <a:gd name="T3" fmla="*/ 0 h 1587"/>
              <a:gd name="T4" fmla="*/ 0 w 32"/>
              <a:gd name="T5" fmla="*/ 0 h 1587"/>
              <a:gd name="T6" fmla="*/ 0 60000 65536"/>
              <a:gd name="T7" fmla="*/ 0 60000 65536"/>
              <a:gd name="T8" fmla="*/ 0 60000 65536"/>
              <a:gd name="T9" fmla="*/ 0 w 32"/>
              <a:gd name="T10" fmla="*/ 0 h 1587"/>
              <a:gd name="T11" fmla="*/ 32 w 32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" h="1587">
                <a:moveTo>
                  <a:pt x="32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5" name="Freeform 137"/>
          <p:cNvSpPr>
            <a:spLocks/>
          </p:cNvSpPr>
          <p:nvPr/>
        </p:nvSpPr>
        <p:spPr bwMode="auto">
          <a:xfrm>
            <a:off x="4656138" y="3838575"/>
            <a:ext cx="53975" cy="1588"/>
          </a:xfrm>
          <a:custGeom>
            <a:avLst/>
            <a:gdLst>
              <a:gd name="T0" fmla="*/ 32 w 32"/>
              <a:gd name="T1" fmla="*/ 0 h 1588"/>
              <a:gd name="T2" fmla="*/ 1 w 32"/>
              <a:gd name="T3" fmla="*/ 0 h 1588"/>
              <a:gd name="T4" fmla="*/ 0 w 32"/>
              <a:gd name="T5" fmla="*/ 0 h 1588"/>
              <a:gd name="T6" fmla="*/ 0 60000 65536"/>
              <a:gd name="T7" fmla="*/ 0 60000 65536"/>
              <a:gd name="T8" fmla="*/ 0 60000 65536"/>
              <a:gd name="T9" fmla="*/ 0 w 32"/>
              <a:gd name="T10" fmla="*/ 0 h 1588"/>
              <a:gd name="T11" fmla="*/ 32 w 32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" h="1588">
                <a:moveTo>
                  <a:pt x="32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6" name="Freeform 138"/>
          <p:cNvSpPr>
            <a:spLocks/>
          </p:cNvSpPr>
          <p:nvPr/>
        </p:nvSpPr>
        <p:spPr bwMode="auto">
          <a:xfrm>
            <a:off x="4656138" y="3244850"/>
            <a:ext cx="53975" cy="1588"/>
          </a:xfrm>
          <a:custGeom>
            <a:avLst/>
            <a:gdLst>
              <a:gd name="T0" fmla="*/ 32 w 32"/>
              <a:gd name="T1" fmla="*/ 0 h 1588"/>
              <a:gd name="T2" fmla="*/ 1 w 32"/>
              <a:gd name="T3" fmla="*/ 0 h 1588"/>
              <a:gd name="T4" fmla="*/ 0 w 32"/>
              <a:gd name="T5" fmla="*/ 0 h 1588"/>
              <a:gd name="T6" fmla="*/ 0 60000 65536"/>
              <a:gd name="T7" fmla="*/ 0 60000 65536"/>
              <a:gd name="T8" fmla="*/ 0 60000 65536"/>
              <a:gd name="T9" fmla="*/ 0 w 32"/>
              <a:gd name="T10" fmla="*/ 0 h 1588"/>
              <a:gd name="T11" fmla="*/ 32 w 32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" h="1588">
                <a:moveTo>
                  <a:pt x="32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7" name="Freeform 139"/>
          <p:cNvSpPr>
            <a:spLocks/>
          </p:cNvSpPr>
          <p:nvPr/>
        </p:nvSpPr>
        <p:spPr bwMode="auto">
          <a:xfrm>
            <a:off x="4656138" y="2649538"/>
            <a:ext cx="53975" cy="1587"/>
          </a:xfrm>
          <a:custGeom>
            <a:avLst/>
            <a:gdLst>
              <a:gd name="T0" fmla="*/ 32 w 32"/>
              <a:gd name="T1" fmla="*/ 0 h 1587"/>
              <a:gd name="T2" fmla="*/ 1 w 32"/>
              <a:gd name="T3" fmla="*/ 0 h 1587"/>
              <a:gd name="T4" fmla="*/ 0 w 32"/>
              <a:gd name="T5" fmla="*/ 0 h 1587"/>
              <a:gd name="T6" fmla="*/ 0 60000 65536"/>
              <a:gd name="T7" fmla="*/ 0 60000 65536"/>
              <a:gd name="T8" fmla="*/ 0 60000 65536"/>
              <a:gd name="T9" fmla="*/ 0 w 32"/>
              <a:gd name="T10" fmla="*/ 0 h 1587"/>
              <a:gd name="T11" fmla="*/ 32 w 32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" h="1587">
                <a:moveTo>
                  <a:pt x="32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8" name="Freeform 140"/>
          <p:cNvSpPr>
            <a:spLocks/>
          </p:cNvSpPr>
          <p:nvPr/>
        </p:nvSpPr>
        <p:spPr bwMode="auto">
          <a:xfrm>
            <a:off x="4656138" y="2058988"/>
            <a:ext cx="53975" cy="1587"/>
          </a:xfrm>
          <a:custGeom>
            <a:avLst/>
            <a:gdLst>
              <a:gd name="T0" fmla="*/ 32 w 32"/>
              <a:gd name="T1" fmla="*/ 0 h 1587"/>
              <a:gd name="T2" fmla="*/ 1 w 32"/>
              <a:gd name="T3" fmla="*/ 0 h 1587"/>
              <a:gd name="T4" fmla="*/ 0 w 32"/>
              <a:gd name="T5" fmla="*/ 0 h 1587"/>
              <a:gd name="T6" fmla="*/ 0 60000 65536"/>
              <a:gd name="T7" fmla="*/ 0 60000 65536"/>
              <a:gd name="T8" fmla="*/ 0 60000 65536"/>
              <a:gd name="T9" fmla="*/ 0 w 32"/>
              <a:gd name="T10" fmla="*/ 0 h 1587"/>
              <a:gd name="T11" fmla="*/ 32 w 32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" h="1587">
                <a:moveTo>
                  <a:pt x="32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19" name="Freeform 141"/>
          <p:cNvSpPr>
            <a:spLocks/>
          </p:cNvSpPr>
          <p:nvPr/>
        </p:nvSpPr>
        <p:spPr bwMode="auto">
          <a:xfrm>
            <a:off x="4656138" y="1465263"/>
            <a:ext cx="53975" cy="1587"/>
          </a:xfrm>
          <a:custGeom>
            <a:avLst/>
            <a:gdLst>
              <a:gd name="T0" fmla="*/ 32 w 32"/>
              <a:gd name="T1" fmla="*/ 0 h 1587"/>
              <a:gd name="T2" fmla="*/ 1 w 32"/>
              <a:gd name="T3" fmla="*/ 0 h 1587"/>
              <a:gd name="T4" fmla="*/ 0 w 32"/>
              <a:gd name="T5" fmla="*/ 0 h 1587"/>
              <a:gd name="T6" fmla="*/ 0 60000 65536"/>
              <a:gd name="T7" fmla="*/ 0 60000 65536"/>
              <a:gd name="T8" fmla="*/ 0 60000 65536"/>
              <a:gd name="T9" fmla="*/ 0 w 32"/>
              <a:gd name="T10" fmla="*/ 0 h 1587"/>
              <a:gd name="T11" fmla="*/ 32 w 32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" h="1587">
                <a:moveTo>
                  <a:pt x="32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0" name="Freeform 142"/>
          <p:cNvSpPr>
            <a:spLocks/>
          </p:cNvSpPr>
          <p:nvPr/>
        </p:nvSpPr>
        <p:spPr bwMode="auto">
          <a:xfrm>
            <a:off x="4683125" y="4252913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1" name="Freeform 143"/>
          <p:cNvSpPr>
            <a:spLocks/>
          </p:cNvSpPr>
          <p:nvPr/>
        </p:nvSpPr>
        <p:spPr bwMode="auto">
          <a:xfrm>
            <a:off x="4683125" y="414972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2" name="Freeform 144"/>
          <p:cNvSpPr>
            <a:spLocks/>
          </p:cNvSpPr>
          <p:nvPr/>
        </p:nvSpPr>
        <p:spPr bwMode="auto">
          <a:xfrm>
            <a:off x="4683125" y="407352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3" name="Freeform 145"/>
          <p:cNvSpPr>
            <a:spLocks/>
          </p:cNvSpPr>
          <p:nvPr/>
        </p:nvSpPr>
        <p:spPr bwMode="auto">
          <a:xfrm>
            <a:off x="4683125" y="401637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4" name="Freeform 146"/>
          <p:cNvSpPr>
            <a:spLocks/>
          </p:cNvSpPr>
          <p:nvPr/>
        </p:nvSpPr>
        <p:spPr bwMode="auto">
          <a:xfrm>
            <a:off x="4683125" y="396875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5" name="Freeform 147"/>
          <p:cNvSpPr>
            <a:spLocks/>
          </p:cNvSpPr>
          <p:nvPr/>
        </p:nvSpPr>
        <p:spPr bwMode="auto">
          <a:xfrm>
            <a:off x="4683125" y="3929063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6" name="Freeform 148"/>
          <p:cNvSpPr>
            <a:spLocks/>
          </p:cNvSpPr>
          <p:nvPr/>
        </p:nvSpPr>
        <p:spPr bwMode="auto">
          <a:xfrm>
            <a:off x="4683125" y="389572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7" name="Freeform 149"/>
          <p:cNvSpPr>
            <a:spLocks/>
          </p:cNvSpPr>
          <p:nvPr/>
        </p:nvSpPr>
        <p:spPr bwMode="auto">
          <a:xfrm>
            <a:off x="4683125" y="3865563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8" name="Freeform 150"/>
          <p:cNvSpPr>
            <a:spLocks/>
          </p:cNvSpPr>
          <p:nvPr/>
        </p:nvSpPr>
        <p:spPr bwMode="auto">
          <a:xfrm>
            <a:off x="4683125" y="3659188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29" name="Freeform 151"/>
          <p:cNvSpPr>
            <a:spLocks/>
          </p:cNvSpPr>
          <p:nvPr/>
        </p:nvSpPr>
        <p:spPr bwMode="auto">
          <a:xfrm>
            <a:off x="4683125" y="3554413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0" name="Freeform 152"/>
          <p:cNvSpPr>
            <a:spLocks/>
          </p:cNvSpPr>
          <p:nvPr/>
        </p:nvSpPr>
        <p:spPr bwMode="auto">
          <a:xfrm>
            <a:off x="4683125" y="3481388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1" name="Freeform 153"/>
          <p:cNvSpPr>
            <a:spLocks/>
          </p:cNvSpPr>
          <p:nvPr/>
        </p:nvSpPr>
        <p:spPr bwMode="auto">
          <a:xfrm>
            <a:off x="4683125" y="342265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2" name="Freeform 154"/>
          <p:cNvSpPr>
            <a:spLocks/>
          </p:cNvSpPr>
          <p:nvPr/>
        </p:nvSpPr>
        <p:spPr bwMode="auto">
          <a:xfrm>
            <a:off x="4683125" y="337502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3" name="Freeform 155"/>
          <p:cNvSpPr>
            <a:spLocks/>
          </p:cNvSpPr>
          <p:nvPr/>
        </p:nvSpPr>
        <p:spPr bwMode="auto">
          <a:xfrm>
            <a:off x="4683125" y="3335338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4" name="Freeform 156"/>
          <p:cNvSpPr>
            <a:spLocks/>
          </p:cNvSpPr>
          <p:nvPr/>
        </p:nvSpPr>
        <p:spPr bwMode="auto">
          <a:xfrm>
            <a:off x="4683125" y="3300413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5" name="Freeform 157"/>
          <p:cNvSpPr>
            <a:spLocks/>
          </p:cNvSpPr>
          <p:nvPr/>
        </p:nvSpPr>
        <p:spPr bwMode="auto">
          <a:xfrm>
            <a:off x="4683125" y="3271838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6" name="Freeform 158"/>
          <p:cNvSpPr>
            <a:spLocks/>
          </p:cNvSpPr>
          <p:nvPr/>
        </p:nvSpPr>
        <p:spPr bwMode="auto">
          <a:xfrm>
            <a:off x="4683125" y="306387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7" name="Freeform 159"/>
          <p:cNvSpPr>
            <a:spLocks/>
          </p:cNvSpPr>
          <p:nvPr/>
        </p:nvSpPr>
        <p:spPr bwMode="auto">
          <a:xfrm>
            <a:off x="4683125" y="2960688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8" name="Freeform 160"/>
          <p:cNvSpPr>
            <a:spLocks/>
          </p:cNvSpPr>
          <p:nvPr/>
        </p:nvSpPr>
        <p:spPr bwMode="auto">
          <a:xfrm>
            <a:off x="4683125" y="2887663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39" name="Freeform 161"/>
          <p:cNvSpPr>
            <a:spLocks/>
          </p:cNvSpPr>
          <p:nvPr/>
        </p:nvSpPr>
        <p:spPr bwMode="auto">
          <a:xfrm>
            <a:off x="4683125" y="2830513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0" name="Freeform 162"/>
          <p:cNvSpPr>
            <a:spLocks/>
          </p:cNvSpPr>
          <p:nvPr/>
        </p:nvSpPr>
        <p:spPr bwMode="auto">
          <a:xfrm>
            <a:off x="4683125" y="278447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1" name="Freeform 163"/>
          <p:cNvSpPr>
            <a:spLocks/>
          </p:cNvSpPr>
          <p:nvPr/>
        </p:nvSpPr>
        <p:spPr bwMode="auto">
          <a:xfrm>
            <a:off x="4683125" y="274320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2" name="Freeform 164"/>
          <p:cNvSpPr>
            <a:spLocks/>
          </p:cNvSpPr>
          <p:nvPr/>
        </p:nvSpPr>
        <p:spPr bwMode="auto">
          <a:xfrm>
            <a:off x="4683125" y="270827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3" name="Freeform 165"/>
          <p:cNvSpPr>
            <a:spLocks/>
          </p:cNvSpPr>
          <p:nvPr/>
        </p:nvSpPr>
        <p:spPr bwMode="auto">
          <a:xfrm>
            <a:off x="4683125" y="267970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4" name="Freeform 166"/>
          <p:cNvSpPr>
            <a:spLocks/>
          </p:cNvSpPr>
          <p:nvPr/>
        </p:nvSpPr>
        <p:spPr bwMode="auto">
          <a:xfrm>
            <a:off x="4683125" y="247332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5" name="Freeform 167"/>
          <p:cNvSpPr>
            <a:spLocks/>
          </p:cNvSpPr>
          <p:nvPr/>
        </p:nvSpPr>
        <p:spPr bwMode="auto">
          <a:xfrm>
            <a:off x="4683125" y="236855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6" name="Freeform 168"/>
          <p:cNvSpPr>
            <a:spLocks/>
          </p:cNvSpPr>
          <p:nvPr/>
        </p:nvSpPr>
        <p:spPr bwMode="auto">
          <a:xfrm>
            <a:off x="4683125" y="2293938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7" name="Freeform 169"/>
          <p:cNvSpPr>
            <a:spLocks/>
          </p:cNvSpPr>
          <p:nvPr/>
        </p:nvSpPr>
        <p:spPr bwMode="auto">
          <a:xfrm>
            <a:off x="4683125" y="2236788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8" name="Freeform 170"/>
          <p:cNvSpPr>
            <a:spLocks/>
          </p:cNvSpPr>
          <p:nvPr/>
        </p:nvSpPr>
        <p:spPr bwMode="auto">
          <a:xfrm>
            <a:off x="4683125" y="219075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49" name="Freeform 171"/>
          <p:cNvSpPr>
            <a:spLocks/>
          </p:cNvSpPr>
          <p:nvPr/>
        </p:nvSpPr>
        <p:spPr bwMode="auto">
          <a:xfrm>
            <a:off x="4683125" y="214947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0" name="Freeform 172"/>
          <p:cNvSpPr>
            <a:spLocks/>
          </p:cNvSpPr>
          <p:nvPr/>
        </p:nvSpPr>
        <p:spPr bwMode="auto">
          <a:xfrm>
            <a:off x="4683125" y="2116138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1" name="Freeform 173"/>
          <p:cNvSpPr>
            <a:spLocks/>
          </p:cNvSpPr>
          <p:nvPr/>
        </p:nvSpPr>
        <p:spPr bwMode="auto">
          <a:xfrm>
            <a:off x="4683125" y="2084388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2" name="Freeform 174"/>
          <p:cNvSpPr>
            <a:spLocks/>
          </p:cNvSpPr>
          <p:nvPr/>
        </p:nvSpPr>
        <p:spPr bwMode="auto">
          <a:xfrm>
            <a:off x="4683125" y="187960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3" name="Freeform 175"/>
          <p:cNvSpPr>
            <a:spLocks/>
          </p:cNvSpPr>
          <p:nvPr/>
        </p:nvSpPr>
        <p:spPr bwMode="auto">
          <a:xfrm>
            <a:off x="4683125" y="1776413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4" name="Freeform 176"/>
          <p:cNvSpPr>
            <a:spLocks/>
          </p:cNvSpPr>
          <p:nvPr/>
        </p:nvSpPr>
        <p:spPr bwMode="auto">
          <a:xfrm>
            <a:off x="4683125" y="170180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5" name="Freeform 177"/>
          <p:cNvSpPr>
            <a:spLocks/>
          </p:cNvSpPr>
          <p:nvPr/>
        </p:nvSpPr>
        <p:spPr bwMode="auto">
          <a:xfrm>
            <a:off x="4683125" y="164465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6" name="Freeform 178"/>
          <p:cNvSpPr>
            <a:spLocks/>
          </p:cNvSpPr>
          <p:nvPr/>
        </p:nvSpPr>
        <p:spPr bwMode="auto">
          <a:xfrm>
            <a:off x="4683125" y="159702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7" name="Freeform 179"/>
          <p:cNvSpPr>
            <a:spLocks/>
          </p:cNvSpPr>
          <p:nvPr/>
        </p:nvSpPr>
        <p:spPr bwMode="auto">
          <a:xfrm>
            <a:off x="4683125" y="1558925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8" name="Freeform 180"/>
          <p:cNvSpPr>
            <a:spLocks/>
          </p:cNvSpPr>
          <p:nvPr/>
        </p:nvSpPr>
        <p:spPr bwMode="auto">
          <a:xfrm>
            <a:off x="4683125" y="1522413"/>
            <a:ext cx="26988" cy="1587"/>
          </a:xfrm>
          <a:custGeom>
            <a:avLst/>
            <a:gdLst>
              <a:gd name="T0" fmla="*/ 16 w 16"/>
              <a:gd name="T1" fmla="*/ 0 h 1587"/>
              <a:gd name="T2" fmla="*/ 1 w 16"/>
              <a:gd name="T3" fmla="*/ 0 h 1587"/>
              <a:gd name="T4" fmla="*/ 0 w 16"/>
              <a:gd name="T5" fmla="*/ 0 h 1587"/>
              <a:gd name="T6" fmla="*/ 0 60000 65536"/>
              <a:gd name="T7" fmla="*/ 0 60000 65536"/>
              <a:gd name="T8" fmla="*/ 0 60000 65536"/>
              <a:gd name="T9" fmla="*/ 0 w 16"/>
              <a:gd name="T10" fmla="*/ 0 h 1587"/>
              <a:gd name="T11" fmla="*/ 16 w 16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7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59" name="Freeform 181"/>
          <p:cNvSpPr>
            <a:spLocks/>
          </p:cNvSpPr>
          <p:nvPr/>
        </p:nvSpPr>
        <p:spPr bwMode="auto">
          <a:xfrm>
            <a:off x="4683125" y="1492250"/>
            <a:ext cx="26988" cy="1588"/>
          </a:xfrm>
          <a:custGeom>
            <a:avLst/>
            <a:gdLst>
              <a:gd name="T0" fmla="*/ 16 w 16"/>
              <a:gd name="T1" fmla="*/ 0 h 1588"/>
              <a:gd name="T2" fmla="*/ 1 w 16"/>
              <a:gd name="T3" fmla="*/ 0 h 1588"/>
              <a:gd name="T4" fmla="*/ 0 w 16"/>
              <a:gd name="T5" fmla="*/ 0 h 1588"/>
              <a:gd name="T6" fmla="*/ 0 60000 65536"/>
              <a:gd name="T7" fmla="*/ 0 60000 65536"/>
              <a:gd name="T8" fmla="*/ 0 60000 65536"/>
              <a:gd name="T9" fmla="*/ 0 w 16"/>
              <a:gd name="T10" fmla="*/ 0 h 1588"/>
              <a:gd name="T11" fmla="*/ 16 w 1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" h="1588">
                <a:moveTo>
                  <a:pt x="16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0" name="Freeform 182"/>
          <p:cNvSpPr>
            <a:spLocks/>
          </p:cNvSpPr>
          <p:nvPr/>
        </p:nvSpPr>
        <p:spPr bwMode="auto">
          <a:xfrm>
            <a:off x="1878013" y="4373563"/>
            <a:ext cx="1587" cy="57150"/>
          </a:xfrm>
          <a:custGeom>
            <a:avLst/>
            <a:gdLst>
              <a:gd name="T0" fmla="*/ 0 w 1587"/>
              <a:gd name="T1" fmla="*/ 33 h 33"/>
              <a:gd name="T2" fmla="*/ 0 w 1587"/>
              <a:gd name="T3" fmla="*/ 2 h 33"/>
              <a:gd name="T4" fmla="*/ 0 w 1587"/>
              <a:gd name="T5" fmla="*/ 0 h 33"/>
              <a:gd name="T6" fmla="*/ 0 60000 65536"/>
              <a:gd name="T7" fmla="*/ 0 60000 65536"/>
              <a:gd name="T8" fmla="*/ 0 60000 65536"/>
              <a:gd name="T9" fmla="*/ 0 w 1587"/>
              <a:gd name="T10" fmla="*/ 0 h 33"/>
              <a:gd name="T11" fmla="*/ 1587 w 1587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33">
                <a:moveTo>
                  <a:pt x="0" y="33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1" name="Freeform 183"/>
          <p:cNvSpPr>
            <a:spLocks/>
          </p:cNvSpPr>
          <p:nvPr/>
        </p:nvSpPr>
        <p:spPr bwMode="auto">
          <a:xfrm>
            <a:off x="2211388" y="4373563"/>
            <a:ext cx="1587" cy="57150"/>
          </a:xfrm>
          <a:custGeom>
            <a:avLst/>
            <a:gdLst>
              <a:gd name="T0" fmla="*/ 0 w 1587"/>
              <a:gd name="T1" fmla="*/ 33 h 33"/>
              <a:gd name="T2" fmla="*/ 0 w 1587"/>
              <a:gd name="T3" fmla="*/ 2 h 33"/>
              <a:gd name="T4" fmla="*/ 0 w 1587"/>
              <a:gd name="T5" fmla="*/ 0 h 33"/>
              <a:gd name="T6" fmla="*/ 0 60000 65536"/>
              <a:gd name="T7" fmla="*/ 0 60000 65536"/>
              <a:gd name="T8" fmla="*/ 0 60000 65536"/>
              <a:gd name="T9" fmla="*/ 0 w 1587"/>
              <a:gd name="T10" fmla="*/ 0 h 33"/>
              <a:gd name="T11" fmla="*/ 1587 w 1587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33">
                <a:moveTo>
                  <a:pt x="0" y="33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2" name="Freeform 184"/>
          <p:cNvSpPr>
            <a:spLocks/>
          </p:cNvSpPr>
          <p:nvPr/>
        </p:nvSpPr>
        <p:spPr bwMode="auto">
          <a:xfrm>
            <a:off x="2543175" y="4373563"/>
            <a:ext cx="1588" cy="57150"/>
          </a:xfrm>
          <a:custGeom>
            <a:avLst/>
            <a:gdLst>
              <a:gd name="T0" fmla="*/ 0 w 1588"/>
              <a:gd name="T1" fmla="*/ 33 h 33"/>
              <a:gd name="T2" fmla="*/ 0 w 1588"/>
              <a:gd name="T3" fmla="*/ 2 h 33"/>
              <a:gd name="T4" fmla="*/ 0 w 1588"/>
              <a:gd name="T5" fmla="*/ 0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33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3" name="Freeform 185"/>
          <p:cNvSpPr>
            <a:spLocks/>
          </p:cNvSpPr>
          <p:nvPr/>
        </p:nvSpPr>
        <p:spPr bwMode="auto">
          <a:xfrm>
            <a:off x="2876550" y="4373563"/>
            <a:ext cx="1588" cy="57150"/>
          </a:xfrm>
          <a:custGeom>
            <a:avLst/>
            <a:gdLst>
              <a:gd name="T0" fmla="*/ 0 w 1588"/>
              <a:gd name="T1" fmla="*/ 33 h 33"/>
              <a:gd name="T2" fmla="*/ 0 w 1588"/>
              <a:gd name="T3" fmla="*/ 2 h 33"/>
              <a:gd name="T4" fmla="*/ 0 w 1588"/>
              <a:gd name="T5" fmla="*/ 0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33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4" name="Freeform 186"/>
          <p:cNvSpPr>
            <a:spLocks/>
          </p:cNvSpPr>
          <p:nvPr/>
        </p:nvSpPr>
        <p:spPr bwMode="auto">
          <a:xfrm>
            <a:off x="3209925" y="4373563"/>
            <a:ext cx="1588" cy="57150"/>
          </a:xfrm>
          <a:custGeom>
            <a:avLst/>
            <a:gdLst>
              <a:gd name="T0" fmla="*/ 0 w 1588"/>
              <a:gd name="T1" fmla="*/ 33 h 33"/>
              <a:gd name="T2" fmla="*/ 0 w 1588"/>
              <a:gd name="T3" fmla="*/ 2 h 33"/>
              <a:gd name="T4" fmla="*/ 0 w 1588"/>
              <a:gd name="T5" fmla="*/ 0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33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5" name="Freeform 187"/>
          <p:cNvSpPr>
            <a:spLocks/>
          </p:cNvSpPr>
          <p:nvPr/>
        </p:nvSpPr>
        <p:spPr bwMode="auto">
          <a:xfrm>
            <a:off x="3543300" y="4373563"/>
            <a:ext cx="1588" cy="57150"/>
          </a:xfrm>
          <a:custGeom>
            <a:avLst/>
            <a:gdLst>
              <a:gd name="T0" fmla="*/ 0 w 1588"/>
              <a:gd name="T1" fmla="*/ 33 h 33"/>
              <a:gd name="T2" fmla="*/ 0 w 1588"/>
              <a:gd name="T3" fmla="*/ 2 h 33"/>
              <a:gd name="T4" fmla="*/ 0 w 1588"/>
              <a:gd name="T5" fmla="*/ 0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33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6" name="Freeform 188"/>
          <p:cNvSpPr>
            <a:spLocks/>
          </p:cNvSpPr>
          <p:nvPr/>
        </p:nvSpPr>
        <p:spPr bwMode="auto">
          <a:xfrm>
            <a:off x="3876675" y="4373563"/>
            <a:ext cx="1588" cy="57150"/>
          </a:xfrm>
          <a:custGeom>
            <a:avLst/>
            <a:gdLst>
              <a:gd name="T0" fmla="*/ 0 w 1588"/>
              <a:gd name="T1" fmla="*/ 33 h 33"/>
              <a:gd name="T2" fmla="*/ 0 w 1588"/>
              <a:gd name="T3" fmla="*/ 2 h 33"/>
              <a:gd name="T4" fmla="*/ 0 w 1588"/>
              <a:gd name="T5" fmla="*/ 0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33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7" name="Freeform 189"/>
          <p:cNvSpPr>
            <a:spLocks/>
          </p:cNvSpPr>
          <p:nvPr/>
        </p:nvSpPr>
        <p:spPr bwMode="auto">
          <a:xfrm>
            <a:off x="4210050" y="4373563"/>
            <a:ext cx="1588" cy="57150"/>
          </a:xfrm>
          <a:custGeom>
            <a:avLst/>
            <a:gdLst>
              <a:gd name="T0" fmla="*/ 0 w 1588"/>
              <a:gd name="T1" fmla="*/ 33 h 33"/>
              <a:gd name="T2" fmla="*/ 0 w 1588"/>
              <a:gd name="T3" fmla="*/ 2 h 33"/>
              <a:gd name="T4" fmla="*/ 0 w 1588"/>
              <a:gd name="T5" fmla="*/ 0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33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8" name="Freeform 190"/>
          <p:cNvSpPr>
            <a:spLocks/>
          </p:cNvSpPr>
          <p:nvPr/>
        </p:nvSpPr>
        <p:spPr bwMode="auto">
          <a:xfrm>
            <a:off x="4543425" y="4373563"/>
            <a:ext cx="1588" cy="57150"/>
          </a:xfrm>
          <a:custGeom>
            <a:avLst/>
            <a:gdLst>
              <a:gd name="T0" fmla="*/ 0 w 1588"/>
              <a:gd name="T1" fmla="*/ 33 h 33"/>
              <a:gd name="T2" fmla="*/ 0 w 1588"/>
              <a:gd name="T3" fmla="*/ 2 h 33"/>
              <a:gd name="T4" fmla="*/ 0 w 1588"/>
              <a:gd name="T5" fmla="*/ 0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33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69" name="Freeform 191"/>
          <p:cNvSpPr>
            <a:spLocks/>
          </p:cNvSpPr>
          <p:nvPr/>
        </p:nvSpPr>
        <p:spPr bwMode="auto">
          <a:xfrm>
            <a:off x="194310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0" name="Freeform 192"/>
          <p:cNvSpPr>
            <a:spLocks/>
          </p:cNvSpPr>
          <p:nvPr/>
        </p:nvSpPr>
        <p:spPr bwMode="auto">
          <a:xfrm>
            <a:off x="2011363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1" name="Freeform 193"/>
          <p:cNvSpPr>
            <a:spLocks/>
          </p:cNvSpPr>
          <p:nvPr/>
        </p:nvSpPr>
        <p:spPr bwMode="auto">
          <a:xfrm>
            <a:off x="207645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2" name="Freeform 194"/>
          <p:cNvSpPr>
            <a:spLocks/>
          </p:cNvSpPr>
          <p:nvPr/>
        </p:nvSpPr>
        <p:spPr bwMode="auto">
          <a:xfrm>
            <a:off x="2144713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3" name="Freeform 195"/>
          <p:cNvSpPr>
            <a:spLocks/>
          </p:cNvSpPr>
          <p:nvPr/>
        </p:nvSpPr>
        <p:spPr bwMode="auto">
          <a:xfrm>
            <a:off x="227647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4" name="Freeform 196"/>
          <p:cNvSpPr>
            <a:spLocks/>
          </p:cNvSpPr>
          <p:nvPr/>
        </p:nvSpPr>
        <p:spPr bwMode="auto">
          <a:xfrm>
            <a:off x="234315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5" name="Freeform 197"/>
          <p:cNvSpPr>
            <a:spLocks/>
          </p:cNvSpPr>
          <p:nvPr/>
        </p:nvSpPr>
        <p:spPr bwMode="auto">
          <a:xfrm>
            <a:off x="240982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6" name="Freeform 198"/>
          <p:cNvSpPr>
            <a:spLocks/>
          </p:cNvSpPr>
          <p:nvPr/>
        </p:nvSpPr>
        <p:spPr bwMode="auto">
          <a:xfrm>
            <a:off x="247650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7" name="Freeform 199"/>
          <p:cNvSpPr>
            <a:spLocks/>
          </p:cNvSpPr>
          <p:nvPr/>
        </p:nvSpPr>
        <p:spPr bwMode="auto">
          <a:xfrm>
            <a:off x="2611438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8" name="Freeform 200"/>
          <p:cNvSpPr>
            <a:spLocks/>
          </p:cNvSpPr>
          <p:nvPr/>
        </p:nvSpPr>
        <p:spPr bwMode="auto">
          <a:xfrm>
            <a:off x="2678113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79" name="Freeform 201"/>
          <p:cNvSpPr>
            <a:spLocks/>
          </p:cNvSpPr>
          <p:nvPr/>
        </p:nvSpPr>
        <p:spPr bwMode="auto">
          <a:xfrm>
            <a:off x="2744788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0" name="Freeform 202"/>
          <p:cNvSpPr>
            <a:spLocks/>
          </p:cNvSpPr>
          <p:nvPr/>
        </p:nvSpPr>
        <p:spPr bwMode="auto">
          <a:xfrm>
            <a:off x="2811463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1" name="Freeform 203"/>
          <p:cNvSpPr>
            <a:spLocks/>
          </p:cNvSpPr>
          <p:nvPr/>
        </p:nvSpPr>
        <p:spPr bwMode="auto">
          <a:xfrm>
            <a:off x="294322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2" name="Freeform 204"/>
          <p:cNvSpPr>
            <a:spLocks/>
          </p:cNvSpPr>
          <p:nvPr/>
        </p:nvSpPr>
        <p:spPr bwMode="auto">
          <a:xfrm>
            <a:off x="300990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3" name="Freeform 205"/>
          <p:cNvSpPr>
            <a:spLocks/>
          </p:cNvSpPr>
          <p:nvPr/>
        </p:nvSpPr>
        <p:spPr bwMode="auto">
          <a:xfrm>
            <a:off x="307657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4" name="Freeform 206"/>
          <p:cNvSpPr>
            <a:spLocks/>
          </p:cNvSpPr>
          <p:nvPr/>
        </p:nvSpPr>
        <p:spPr bwMode="auto">
          <a:xfrm>
            <a:off x="314325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5" name="Freeform 207"/>
          <p:cNvSpPr>
            <a:spLocks/>
          </p:cNvSpPr>
          <p:nvPr/>
        </p:nvSpPr>
        <p:spPr bwMode="auto">
          <a:xfrm>
            <a:off x="3278188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6" name="Freeform 208"/>
          <p:cNvSpPr>
            <a:spLocks/>
          </p:cNvSpPr>
          <p:nvPr/>
        </p:nvSpPr>
        <p:spPr bwMode="auto">
          <a:xfrm>
            <a:off x="3344863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7" name="Freeform 209"/>
          <p:cNvSpPr>
            <a:spLocks/>
          </p:cNvSpPr>
          <p:nvPr/>
        </p:nvSpPr>
        <p:spPr bwMode="auto">
          <a:xfrm>
            <a:off x="3408363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8" name="Freeform 210"/>
          <p:cNvSpPr>
            <a:spLocks/>
          </p:cNvSpPr>
          <p:nvPr/>
        </p:nvSpPr>
        <p:spPr bwMode="auto">
          <a:xfrm>
            <a:off x="347662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89" name="Freeform 211"/>
          <p:cNvSpPr>
            <a:spLocks/>
          </p:cNvSpPr>
          <p:nvPr/>
        </p:nvSpPr>
        <p:spPr bwMode="auto">
          <a:xfrm>
            <a:off x="360997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0" name="Freeform 212"/>
          <p:cNvSpPr>
            <a:spLocks/>
          </p:cNvSpPr>
          <p:nvPr/>
        </p:nvSpPr>
        <p:spPr bwMode="auto">
          <a:xfrm>
            <a:off x="367665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1" name="Freeform 213"/>
          <p:cNvSpPr>
            <a:spLocks/>
          </p:cNvSpPr>
          <p:nvPr/>
        </p:nvSpPr>
        <p:spPr bwMode="auto">
          <a:xfrm>
            <a:off x="374332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2" name="Freeform 214"/>
          <p:cNvSpPr>
            <a:spLocks/>
          </p:cNvSpPr>
          <p:nvPr/>
        </p:nvSpPr>
        <p:spPr bwMode="auto">
          <a:xfrm>
            <a:off x="381000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3" name="Freeform 215"/>
          <p:cNvSpPr>
            <a:spLocks/>
          </p:cNvSpPr>
          <p:nvPr/>
        </p:nvSpPr>
        <p:spPr bwMode="auto">
          <a:xfrm>
            <a:off x="394335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4" name="Freeform 216"/>
          <p:cNvSpPr>
            <a:spLocks/>
          </p:cNvSpPr>
          <p:nvPr/>
        </p:nvSpPr>
        <p:spPr bwMode="auto">
          <a:xfrm>
            <a:off x="4011613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5" name="Freeform 217"/>
          <p:cNvSpPr>
            <a:spLocks/>
          </p:cNvSpPr>
          <p:nvPr/>
        </p:nvSpPr>
        <p:spPr bwMode="auto">
          <a:xfrm>
            <a:off x="407670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6" name="Freeform 218"/>
          <p:cNvSpPr>
            <a:spLocks/>
          </p:cNvSpPr>
          <p:nvPr/>
        </p:nvSpPr>
        <p:spPr bwMode="auto">
          <a:xfrm>
            <a:off x="414337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7" name="Freeform 219"/>
          <p:cNvSpPr>
            <a:spLocks/>
          </p:cNvSpPr>
          <p:nvPr/>
        </p:nvSpPr>
        <p:spPr bwMode="auto">
          <a:xfrm>
            <a:off x="427672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8" name="Freeform 220"/>
          <p:cNvSpPr>
            <a:spLocks/>
          </p:cNvSpPr>
          <p:nvPr/>
        </p:nvSpPr>
        <p:spPr bwMode="auto">
          <a:xfrm>
            <a:off x="434340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899" name="Freeform 221"/>
          <p:cNvSpPr>
            <a:spLocks/>
          </p:cNvSpPr>
          <p:nvPr/>
        </p:nvSpPr>
        <p:spPr bwMode="auto">
          <a:xfrm>
            <a:off x="4410075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0" name="Freeform 222"/>
          <p:cNvSpPr>
            <a:spLocks/>
          </p:cNvSpPr>
          <p:nvPr/>
        </p:nvSpPr>
        <p:spPr bwMode="auto">
          <a:xfrm>
            <a:off x="4476750" y="4403725"/>
            <a:ext cx="1588" cy="26988"/>
          </a:xfrm>
          <a:custGeom>
            <a:avLst/>
            <a:gdLst>
              <a:gd name="T0" fmla="*/ 0 w 1588"/>
              <a:gd name="T1" fmla="*/ 16 h 16"/>
              <a:gd name="T2" fmla="*/ 0 w 1588"/>
              <a:gd name="T3" fmla="*/ 1 h 16"/>
              <a:gd name="T4" fmla="*/ 0 w 1588"/>
              <a:gd name="T5" fmla="*/ 0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1" name="Freeform 223"/>
          <p:cNvSpPr>
            <a:spLocks/>
          </p:cNvSpPr>
          <p:nvPr/>
        </p:nvSpPr>
        <p:spPr bwMode="auto">
          <a:xfrm>
            <a:off x="4611688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2" name="Freeform 224"/>
          <p:cNvSpPr>
            <a:spLocks/>
          </p:cNvSpPr>
          <p:nvPr/>
        </p:nvSpPr>
        <p:spPr bwMode="auto">
          <a:xfrm>
            <a:off x="4675188" y="4403725"/>
            <a:ext cx="1587" cy="26988"/>
          </a:xfrm>
          <a:custGeom>
            <a:avLst/>
            <a:gdLst>
              <a:gd name="T0" fmla="*/ 0 w 1587"/>
              <a:gd name="T1" fmla="*/ 16 h 16"/>
              <a:gd name="T2" fmla="*/ 0 w 1587"/>
              <a:gd name="T3" fmla="*/ 1 h 16"/>
              <a:gd name="T4" fmla="*/ 0 w 1587"/>
              <a:gd name="T5" fmla="*/ 0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16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3" name="Freeform 225"/>
          <p:cNvSpPr>
            <a:spLocks/>
          </p:cNvSpPr>
          <p:nvPr/>
        </p:nvSpPr>
        <p:spPr bwMode="auto">
          <a:xfrm>
            <a:off x="1878013" y="1465263"/>
            <a:ext cx="1587" cy="55562"/>
          </a:xfrm>
          <a:custGeom>
            <a:avLst/>
            <a:gdLst>
              <a:gd name="T0" fmla="*/ 0 w 1587"/>
              <a:gd name="T1" fmla="*/ 0 h 33"/>
              <a:gd name="T2" fmla="*/ 0 w 1587"/>
              <a:gd name="T3" fmla="*/ 31 h 33"/>
              <a:gd name="T4" fmla="*/ 0 w 1587"/>
              <a:gd name="T5" fmla="*/ 33 h 33"/>
              <a:gd name="T6" fmla="*/ 0 60000 65536"/>
              <a:gd name="T7" fmla="*/ 0 60000 65536"/>
              <a:gd name="T8" fmla="*/ 0 60000 65536"/>
              <a:gd name="T9" fmla="*/ 0 w 1587"/>
              <a:gd name="T10" fmla="*/ 0 h 33"/>
              <a:gd name="T11" fmla="*/ 1587 w 1587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33">
                <a:moveTo>
                  <a:pt x="0" y="0"/>
                </a:moveTo>
                <a:lnTo>
                  <a:pt x="0" y="31"/>
                </a:lnTo>
                <a:lnTo>
                  <a:pt x="0" y="33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4" name="Freeform 226"/>
          <p:cNvSpPr>
            <a:spLocks/>
          </p:cNvSpPr>
          <p:nvPr/>
        </p:nvSpPr>
        <p:spPr bwMode="auto">
          <a:xfrm>
            <a:off x="2211388" y="1465263"/>
            <a:ext cx="1587" cy="55562"/>
          </a:xfrm>
          <a:custGeom>
            <a:avLst/>
            <a:gdLst>
              <a:gd name="T0" fmla="*/ 0 w 1587"/>
              <a:gd name="T1" fmla="*/ 0 h 33"/>
              <a:gd name="T2" fmla="*/ 0 w 1587"/>
              <a:gd name="T3" fmla="*/ 31 h 33"/>
              <a:gd name="T4" fmla="*/ 0 w 1587"/>
              <a:gd name="T5" fmla="*/ 33 h 33"/>
              <a:gd name="T6" fmla="*/ 0 60000 65536"/>
              <a:gd name="T7" fmla="*/ 0 60000 65536"/>
              <a:gd name="T8" fmla="*/ 0 60000 65536"/>
              <a:gd name="T9" fmla="*/ 0 w 1587"/>
              <a:gd name="T10" fmla="*/ 0 h 33"/>
              <a:gd name="T11" fmla="*/ 1587 w 1587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33">
                <a:moveTo>
                  <a:pt x="0" y="0"/>
                </a:moveTo>
                <a:lnTo>
                  <a:pt x="0" y="31"/>
                </a:lnTo>
                <a:lnTo>
                  <a:pt x="0" y="33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5" name="Freeform 227"/>
          <p:cNvSpPr>
            <a:spLocks/>
          </p:cNvSpPr>
          <p:nvPr/>
        </p:nvSpPr>
        <p:spPr bwMode="auto">
          <a:xfrm>
            <a:off x="2543175" y="1465263"/>
            <a:ext cx="1588" cy="55562"/>
          </a:xfrm>
          <a:custGeom>
            <a:avLst/>
            <a:gdLst>
              <a:gd name="T0" fmla="*/ 0 w 1588"/>
              <a:gd name="T1" fmla="*/ 0 h 33"/>
              <a:gd name="T2" fmla="*/ 0 w 1588"/>
              <a:gd name="T3" fmla="*/ 31 h 33"/>
              <a:gd name="T4" fmla="*/ 0 w 1588"/>
              <a:gd name="T5" fmla="*/ 33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0"/>
                </a:moveTo>
                <a:lnTo>
                  <a:pt x="0" y="31"/>
                </a:lnTo>
                <a:lnTo>
                  <a:pt x="0" y="33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6" name="Freeform 228"/>
          <p:cNvSpPr>
            <a:spLocks/>
          </p:cNvSpPr>
          <p:nvPr/>
        </p:nvSpPr>
        <p:spPr bwMode="auto">
          <a:xfrm>
            <a:off x="2876550" y="1465263"/>
            <a:ext cx="1588" cy="55562"/>
          </a:xfrm>
          <a:custGeom>
            <a:avLst/>
            <a:gdLst>
              <a:gd name="T0" fmla="*/ 0 w 1588"/>
              <a:gd name="T1" fmla="*/ 0 h 33"/>
              <a:gd name="T2" fmla="*/ 0 w 1588"/>
              <a:gd name="T3" fmla="*/ 31 h 33"/>
              <a:gd name="T4" fmla="*/ 0 w 1588"/>
              <a:gd name="T5" fmla="*/ 33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0"/>
                </a:moveTo>
                <a:lnTo>
                  <a:pt x="0" y="31"/>
                </a:lnTo>
                <a:lnTo>
                  <a:pt x="0" y="33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7" name="Freeform 229"/>
          <p:cNvSpPr>
            <a:spLocks/>
          </p:cNvSpPr>
          <p:nvPr/>
        </p:nvSpPr>
        <p:spPr bwMode="auto">
          <a:xfrm>
            <a:off x="3209925" y="1465263"/>
            <a:ext cx="1588" cy="55562"/>
          </a:xfrm>
          <a:custGeom>
            <a:avLst/>
            <a:gdLst>
              <a:gd name="T0" fmla="*/ 0 w 1588"/>
              <a:gd name="T1" fmla="*/ 0 h 33"/>
              <a:gd name="T2" fmla="*/ 0 w 1588"/>
              <a:gd name="T3" fmla="*/ 31 h 33"/>
              <a:gd name="T4" fmla="*/ 0 w 1588"/>
              <a:gd name="T5" fmla="*/ 33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0"/>
                </a:moveTo>
                <a:lnTo>
                  <a:pt x="0" y="31"/>
                </a:lnTo>
                <a:lnTo>
                  <a:pt x="0" y="33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8" name="Freeform 230"/>
          <p:cNvSpPr>
            <a:spLocks/>
          </p:cNvSpPr>
          <p:nvPr/>
        </p:nvSpPr>
        <p:spPr bwMode="auto">
          <a:xfrm>
            <a:off x="3543300" y="1465263"/>
            <a:ext cx="1588" cy="55562"/>
          </a:xfrm>
          <a:custGeom>
            <a:avLst/>
            <a:gdLst>
              <a:gd name="T0" fmla="*/ 0 w 1588"/>
              <a:gd name="T1" fmla="*/ 0 h 33"/>
              <a:gd name="T2" fmla="*/ 0 w 1588"/>
              <a:gd name="T3" fmla="*/ 31 h 33"/>
              <a:gd name="T4" fmla="*/ 0 w 1588"/>
              <a:gd name="T5" fmla="*/ 33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0"/>
                </a:moveTo>
                <a:lnTo>
                  <a:pt x="0" y="31"/>
                </a:lnTo>
                <a:lnTo>
                  <a:pt x="0" y="33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09" name="Freeform 231"/>
          <p:cNvSpPr>
            <a:spLocks/>
          </p:cNvSpPr>
          <p:nvPr/>
        </p:nvSpPr>
        <p:spPr bwMode="auto">
          <a:xfrm>
            <a:off x="3876675" y="1465263"/>
            <a:ext cx="1588" cy="55562"/>
          </a:xfrm>
          <a:custGeom>
            <a:avLst/>
            <a:gdLst>
              <a:gd name="T0" fmla="*/ 0 w 1588"/>
              <a:gd name="T1" fmla="*/ 0 h 33"/>
              <a:gd name="T2" fmla="*/ 0 w 1588"/>
              <a:gd name="T3" fmla="*/ 31 h 33"/>
              <a:gd name="T4" fmla="*/ 0 w 1588"/>
              <a:gd name="T5" fmla="*/ 33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0"/>
                </a:moveTo>
                <a:lnTo>
                  <a:pt x="0" y="31"/>
                </a:lnTo>
                <a:lnTo>
                  <a:pt x="0" y="33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0" name="Freeform 232"/>
          <p:cNvSpPr>
            <a:spLocks/>
          </p:cNvSpPr>
          <p:nvPr/>
        </p:nvSpPr>
        <p:spPr bwMode="auto">
          <a:xfrm>
            <a:off x="4210050" y="1465263"/>
            <a:ext cx="1588" cy="55562"/>
          </a:xfrm>
          <a:custGeom>
            <a:avLst/>
            <a:gdLst>
              <a:gd name="T0" fmla="*/ 0 w 1588"/>
              <a:gd name="T1" fmla="*/ 0 h 33"/>
              <a:gd name="T2" fmla="*/ 0 w 1588"/>
              <a:gd name="T3" fmla="*/ 31 h 33"/>
              <a:gd name="T4" fmla="*/ 0 w 1588"/>
              <a:gd name="T5" fmla="*/ 33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0"/>
                </a:moveTo>
                <a:lnTo>
                  <a:pt x="0" y="31"/>
                </a:lnTo>
                <a:lnTo>
                  <a:pt x="0" y="33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1" name="Freeform 233"/>
          <p:cNvSpPr>
            <a:spLocks/>
          </p:cNvSpPr>
          <p:nvPr/>
        </p:nvSpPr>
        <p:spPr bwMode="auto">
          <a:xfrm>
            <a:off x="4543425" y="1465263"/>
            <a:ext cx="1588" cy="55562"/>
          </a:xfrm>
          <a:custGeom>
            <a:avLst/>
            <a:gdLst>
              <a:gd name="T0" fmla="*/ 0 w 1588"/>
              <a:gd name="T1" fmla="*/ 0 h 33"/>
              <a:gd name="T2" fmla="*/ 0 w 1588"/>
              <a:gd name="T3" fmla="*/ 31 h 33"/>
              <a:gd name="T4" fmla="*/ 0 w 1588"/>
              <a:gd name="T5" fmla="*/ 33 h 33"/>
              <a:gd name="T6" fmla="*/ 0 60000 65536"/>
              <a:gd name="T7" fmla="*/ 0 60000 65536"/>
              <a:gd name="T8" fmla="*/ 0 60000 65536"/>
              <a:gd name="T9" fmla="*/ 0 w 1588"/>
              <a:gd name="T10" fmla="*/ 0 h 33"/>
              <a:gd name="T11" fmla="*/ 1588 w 1588"/>
              <a:gd name="T12" fmla="*/ 33 h 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33">
                <a:moveTo>
                  <a:pt x="0" y="0"/>
                </a:moveTo>
                <a:lnTo>
                  <a:pt x="0" y="31"/>
                </a:lnTo>
                <a:lnTo>
                  <a:pt x="0" y="33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2" name="Freeform 234"/>
          <p:cNvSpPr>
            <a:spLocks/>
          </p:cNvSpPr>
          <p:nvPr/>
        </p:nvSpPr>
        <p:spPr bwMode="auto">
          <a:xfrm>
            <a:off x="194310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3" name="Freeform 235"/>
          <p:cNvSpPr>
            <a:spLocks/>
          </p:cNvSpPr>
          <p:nvPr/>
        </p:nvSpPr>
        <p:spPr bwMode="auto">
          <a:xfrm>
            <a:off x="2011363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4" name="Freeform 236"/>
          <p:cNvSpPr>
            <a:spLocks/>
          </p:cNvSpPr>
          <p:nvPr/>
        </p:nvSpPr>
        <p:spPr bwMode="auto">
          <a:xfrm>
            <a:off x="207645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5" name="Freeform 237"/>
          <p:cNvSpPr>
            <a:spLocks/>
          </p:cNvSpPr>
          <p:nvPr/>
        </p:nvSpPr>
        <p:spPr bwMode="auto">
          <a:xfrm>
            <a:off x="2144713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6" name="Freeform 238"/>
          <p:cNvSpPr>
            <a:spLocks/>
          </p:cNvSpPr>
          <p:nvPr/>
        </p:nvSpPr>
        <p:spPr bwMode="auto">
          <a:xfrm>
            <a:off x="227647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7" name="Freeform 239"/>
          <p:cNvSpPr>
            <a:spLocks/>
          </p:cNvSpPr>
          <p:nvPr/>
        </p:nvSpPr>
        <p:spPr bwMode="auto">
          <a:xfrm>
            <a:off x="234315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8" name="Freeform 240"/>
          <p:cNvSpPr>
            <a:spLocks/>
          </p:cNvSpPr>
          <p:nvPr/>
        </p:nvSpPr>
        <p:spPr bwMode="auto">
          <a:xfrm>
            <a:off x="240982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19" name="Freeform 241"/>
          <p:cNvSpPr>
            <a:spLocks/>
          </p:cNvSpPr>
          <p:nvPr/>
        </p:nvSpPr>
        <p:spPr bwMode="auto">
          <a:xfrm>
            <a:off x="247650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0" name="Freeform 242"/>
          <p:cNvSpPr>
            <a:spLocks/>
          </p:cNvSpPr>
          <p:nvPr/>
        </p:nvSpPr>
        <p:spPr bwMode="auto">
          <a:xfrm>
            <a:off x="2611438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1" name="Freeform 243"/>
          <p:cNvSpPr>
            <a:spLocks/>
          </p:cNvSpPr>
          <p:nvPr/>
        </p:nvSpPr>
        <p:spPr bwMode="auto">
          <a:xfrm>
            <a:off x="2678113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2" name="Freeform 244"/>
          <p:cNvSpPr>
            <a:spLocks/>
          </p:cNvSpPr>
          <p:nvPr/>
        </p:nvSpPr>
        <p:spPr bwMode="auto">
          <a:xfrm>
            <a:off x="2744788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3" name="Freeform 245"/>
          <p:cNvSpPr>
            <a:spLocks/>
          </p:cNvSpPr>
          <p:nvPr/>
        </p:nvSpPr>
        <p:spPr bwMode="auto">
          <a:xfrm>
            <a:off x="2811463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4" name="Freeform 246"/>
          <p:cNvSpPr>
            <a:spLocks/>
          </p:cNvSpPr>
          <p:nvPr/>
        </p:nvSpPr>
        <p:spPr bwMode="auto">
          <a:xfrm>
            <a:off x="294322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5" name="Freeform 247"/>
          <p:cNvSpPr>
            <a:spLocks/>
          </p:cNvSpPr>
          <p:nvPr/>
        </p:nvSpPr>
        <p:spPr bwMode="auto">
          <a:xfrm>
            <a:off x="300990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6" name="Freeform 248"/>
          <p:cNvSpPr>
            <a:spLocks/>
          </p:cNvSpPr>
          <p:nvPr/>
        </p:nvSpPr>
        <p:spPr bwMode="auto">
          <a:xfrm>
            <a:off x="307657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7" name="Freeform 249"/>
          <p:cNvSpPr>
            <a:spLocks/>
          </p:cNvSpPr>
          <p:nvPr/>
        </p:nvSpPr>
        <p:spPr bwMode="auto">
          <a:xfrm>
            <a:off x="314325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8" name="Freeform 250"/>
          <p:cNvSpPr>
            <a:spLocks/>
          </p:cNvSpPr>
          <p:nvPr/>
        </p:nvSpPr>
        <p:spPr bwMode="auto">
          <a:xfrm>
            <a:off x="3278188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29" name="Freeform 251"/>
          <p:cNvSpPr>
            <a:spLocks/>
          </p:cNvSpPr>
          <p:nvPr/>
        </p:nvSpPr>
        <p:spPr bwMode="auto">
          <a:xfrm>
            <a:off x="3344863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0" name="Freeform 252"/>
          <p:cNvSpPr>
            <a:spLocks/>
          </p:cNvSpPr>
          <p:nvPr/>
        </p:nvSpPr>
        <p:spPr bwMode="auto">
          <a:xfrm>
            <a:off x="3408363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1" name="Freeform 253"/>
          <p:cNvSpPr>
            <a:spLocks/>
          </p:cNvSpPr>
          <p:nvPr/>
        </p:nvSpPr>
        <p:spPr bwMode="auto">
          <a:xfrm>
            <a:off x="347662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2" name="Freeform 254"/>
          <p:cNvSpPr>
            <a:spLocks/>
          </p:cNvSpPr>
          <p:nvPr/>
        </p:nvSpPr>
        <p:spPr bwMode="auto">
          <a:xfrm>
            <a:off x="360997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3" name="Freeform 255"/>
          <p:cNvSpPr>
            <a:spLocks/>
          </p:cNvSpPr>
          <p:nvPr/>
        </p:nvSpPr>
        <p:spPr bwMode="auto">
          <a:xfrm>
            <a:off x="367665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4" name="Freeform 256"/>
          <p:cNvSpPr>
            <a:spLocks/>
          </p:cNvSpPr>
          <p:nvPr/>
        </p:nvSpPr>
        <p:spPr bwMode="auto">
          <a:xfrm>
            <a:off x="374332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5" name="Freeform 257"/>
          <p:cNvSpPr>
            <a:spLocks/>
          </p:cNvSpPr>
          <p:nvPr/>
        </p:nvSpPr>
        <p:spPr bwMode="auto">
          <a:xfrm>
            <a:off x="381000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6" name="Freeform 258"/>
          <p:cNvSpPr>
            <a:spLocks/>
          </p:cNvSpPr>
          <p:nvPr/>
        </p:nvSpPr>
        <p:spPr bwMode="auto">
          <a:xfrm>
            <a:off x="394335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7" name="Freeform 259"/>
          <p:cNvSpPr>
            <a:spLocks/>
          </p:cNvSpPr>
          <p:nvPr/>
        </p:nvSpPr>
        <p:spPr bwMode="auto">
          <a:xfrm>
            <a:off x="4011613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8" name="Freeform 260"/>
          <p:cNvSpPr>
            <a:spLocks/>
          </p:cNvSpPr>
          <p:nvPr/>
        </p:nvSpPr>
        <p:spPr bwMode="auto">
          <a:xfrm>
            <a:off x="407670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39" name="Freeform 261"/>
          <p:cNvSpPr>
            <a:spLocks/>
          </p:cNvSpPr>
          <p:nvPr/>
        </p:nvSpPr>
        <p:spPr bwMode="auto">
          <a:xfrm>
            <a:off x="414337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0" name="Freeform 262"/>
          <p:cNvSpPr>
            <a:spLocks/>
          </p:cNvSpPr>
          <p:nvPr/>
        </p:nvSpPr>
        <p:spPr bwMode="auto">
          <a:xfrm>
            <a:off x="427672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1" name="Freeform 263"/>
          <p:cNvSpPr>
            <a:spLocks/>
          </p:cNvSpPr>
          <p:nvPr/>
        </p:nvSpPr>
        <p:spPr bwMode="auto">
          <a:xfrm>
            <a:off x="434340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2" name="Freeform 264"/>
          <p:cNvSpPr>
            <a:spLocks/>
          </p:cNvSpPr>
          <p:nvPr/>
        </p:nvSpPr>
        <p:spPr bwMode="auto">
          <a:xfrm>
            <a:off x="4410075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3" name="Freeform 265"/>
          <p:cNvSpPr>
            <a:spLocks/>
          </p:cNvSpPr>
          <p:nvPr/>
        </p:nvSpPr>
        <p:spPr bwMode="auto">
          <a:xfrm>
            <a:off x="4476750" y="1465263"/>
            <a:ext cx="1588" cy="26987"/>
          </a:xfrm>
          <a:custGeom>
            <a:avLst/>
            <a:gdLst>
              <a:gd name="T0" fmla="*/ 0 w 1588"/>
              <a:gd name="T1" fmla="*/ 0 h 16"/>
              <a:gd name="T2" fmla="*/ 0 w 1588"/>
              <a:gd name="T3" fmla="*/ 15 h 16"/>
              <a:gd name="T4" fmla="*/ 0 w 1588"/>
              <a:gd name="T5" fmla="*/ 16 h 16"/>
              <a:gd name="T6" fmla="*/ 0 60000 65536"/>
              <a:gd name="T7" fmla="*/ 0 60000 65536"/>
              <a:gd name="T8" fmla="*/ 0 60000 65536"/>
              <a:gd name="T9" fmla="*/ 0 w 1588"/>
              <a:gd name="T10" fmla="*/ 0 h 16"/>
              <a:gd name="T11" fmla="*/ 1588 w 1588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4" name="Freeform 266"/>
          <p:cNvSpPr>
            <a:spLocks/>
          </p:cNvSpPr>
          <p:nvPr/>
        </p:nvSpPr>
        <p:spPr bwMode="auto">
          <a:xfrm>
            <a:off x="4611688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5" name="Freeform 267"/>
          <p:cNvSpPr>
            <a:spLocks/>
          </p:cNvSpPr>
          <p:nvPr/>
        </p:nvSpPr>
        <p:spPr bwMode="auto">
          <a:xfrm>
            <a:off x="4675188" y="1465263"/>
            <a:ext cx="1587" cy="26987"/>
          </a:xfrm>
          <a:custGeom>
            <a:avLst/>
            <a:gdLst>
              <a:gd name="T0" fmla="*/ 0 w 1587"/>
              <a:gd name="T1" fmla="*/ 0 h 16"/>
              <a:gd name="T2" fmla="*/ 0 w 1587"/>
              <a:gd name="T3" fmla="*/ 15 h 16"/>
              <a:gd name="T4" fmla="*/ 0 w 1587"/>
              <a:gd name="T5" fmla="*/ 16 h 16"/>
              <a:gd name="T6" fmla="*/ 0 60000 65536"/>
              <a:gd name="T7" fmla="*/ 0 60000 65536"/>
              <a:gd name="T8" fmla="*/ 0 60000 65536"/>
              <a:gd name="T9" fmla="*/ 0 w 1587"/>
              <a:gd name="T10" fmla="*/ 0 h 16"/>
              <a:gd name="T11" fmla="*/ 1587 w 1587"/>
              <a:gd name="T12" fmla="*/ 16 h 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6" name="Freeform 268"/>
          <p:cNvSpPr>
            <a:spLocks/>
          </p:cNvSpPr>
          <p:nvPr/>
        </p:nvSpPr>
        <p:spPr bwMode="auto">
          <a:xfrm>
            <a:off x="1878013" y="1463675"/>
            <a:ext cx="1587" cy="2967038"/>
          </a:xfrm>
          <a:custGeom>
            <a:avLst/>
            <a:gdLst>
              <a:gd name="T0" fmla="*/ 0 w 1587"/>
              <a:gd name="T1" fmla="*/ 1755 h 1755"/>
              <a:gd name="T2" fmla="*/ 0 w 1587"/>
              <a:gd name="T3" fmla="*/ 1 h 1755"/>
              <a:gd name="T4" fmla="*/ 0 w 1587"/>
              <a:gd name="T5" fmla="*/ 0 h 1755"/>
              <a:gd name="T6" fmla="*/ 0 60000 65536"/>
              <a:gd name="T7" fmla="*/ 0 60000 65536"/>
              <a:gd name="T8" fmla="*/ 0 60000 65536"/>
              <a:gd name="T9" fmla="*/ 0 w 1587"/>
              <a:gd name="T10" fmla="*/ 0 h 1755"/>
              <a:gd name="T11" fmla="*/ 1587 w 1587"/>
              <a:gd name="T12" fmla="*/ 1755 h 17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755">
                <a:moveTo>
                  <a:pt x="0" y="1755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7" name="Freeform 269"/>
          <p:cNvSpPr>
            <a:spLocks/>
          </p:cNvSpPr>
          <p:nvPr/>
        </p:nvSpPr>
        <p:spPr bwMode="auto">
          <a:xfrm>
            <a:off x="4710113" y="1463675"/>
            <a:ext cx="1587" cy="2967038"/>
          </a:xfrm>
          <a:custGeom>
            <a:avLst/>
            <a:gdLst>
              <a:gd name="T0" fmla="*/ 0 w 1587"/>
              <a:gd name="T1" fmla="*/ 1755 h 1755"/>
              <a:gd name="T2" fmla="*/ 0 w 1587"/>
              <a:gd name="T3" fmla="*/ 1 h 1755"/>
              <a:gd name="T4" fmla="*/ 0 w 1587"/>
              <a:gd name="T5" fmla="*/ 0 h 1755"/>
              <a:gd name="T6" fmla="*/ 0 60000 65536"/>
              <a:gd name="T7" fmla="*/ 0 60000 65536"/>
              <a:gd name="T8" fmla="*/ 0 60000 65536"/>
              <a:gd name="T9" fmla="*/ 0 w 1587"/>
              <a:gd name="T10" fmla="*/ 0 h 1755"/>
              <a:gd name="T11" fmla="*/ 1587 w 1587"/>
              <a:gd name="T12" fmla="*/ 1755 h 17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755">
                <a:moveTo>
                  <a:pt x="0" y="1755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8" name="Freeform 270"/>
          <p:cNvSpPr>
            <a:spLocks/>
          </p:cNvSpPr>
          <p:nvPr/>
        </p:nvSpPr>
        <p:spPr bwMode="auto">
          <a:xfrm>
            <a:off x="1878013" y="4430713"/>
            <a:ext cx="2835275" cy="1587"/>
          </a:xfrm>
          <a:custGeom>
            <a:avLst/>
            <a:gdLst>
              <a:gd name="T0" fmla="*/ 0 w 1678"/>
              <a:gd name="T1" fmla="*/ 0 h 1587"/>
              <a:gd name="T2" fmla="*/ 1676 w 1678"/>
              <a:gd name="T3" fmla="*/ 0 h 1587"/>
              <a:gd name="T4" fmla="*/ 1678 w 1678"/>
              <a:gd name="T5" fmla="*/ 0 h 1587"/>
              <a:gd name="T6" fmla="*/ 0 60000 65536"/>
              <a:gd name="T7" fmla="*/ 0 60000 65536"/>
              <a:gd name="T8" fmla="*/ 0 60000 65536"/>
              <a:gd name="T9" fmla="*/ 0 w 1678"/>
              <a:gd name="T10" fmla="*/ 0 h 1587"/>
              <a:gd name="T11" fmla="*/ 1678 w 1678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8" h="1587">
                <a:moveTo>
                  <a:pt x="0" y="0"/>
                </a:moveTo>
                <a:lnTo>
                  <a:pt x="1676" y="0"/>
                </a:lnTo>
                <a:lnTo>
                  <a:pt x="1678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49" name="Freeform 271"/>
          <p:cNvSpPr>
            <a:spLocks/>
          </p:cNvSpPr>
          <p:nvPr/>
        </p:nvSpPr>
        <p:spPr bwMode="auto">
          <a:xfrm>
            <a:off x="1878013" y="1465263"/>
            <a:ext cx="2835275" cy="1587"/>
          </a:xfrm>
          <a:custGeom>
            <a:avLst/>
            <a:gdLst>
              <a:gd name="T0" fmla="*/ 0 w 1678"/>
              <a:gd name="T1" fmla="*/ 0 h 1587"/>
              <a:gd name="T2" fmla="*/ 1676 w 1678"/>
              <a:gd name="T3" fmla="*/ 0 h 1587"/>
              <a:gd name="T4" fmla="*/ 1678 w 1678"/>
              <a:gd name="T5" fmla="*/ 0 h 1587"/>
              <a:gd name="T6" fmla="*/ 0 60000 65536"/>
              <a:gd name="T7" fmla="*/ 0 60000 65536"/>
              <a:gd name="T8" fmla="*/ 0 60000 65536"/>
              <a:gd name="T9" fmla="*/ 0 w 1678"/>
              <a:gd name="T10" fmla="*/ 0 h 1587"/>
              <a:gd name="T11" fmla="*/ 1678 w 1678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8" h="1587">
                <a:moveTo>
                  <a:pt x="0" y="0"/>
                </a:moveTo>
                <a:lnTo>
                  <a:pt x="1676" y="0"/>
                </a:lnTo>
                <a:lnTo>
                  <a:pt x="1678" y="0"/>
                </a:lnTo>
              </a:path>
            </a:pathLst>
          </a:cu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0" name="Oval 272"/>
          <p:cNvSpPr>
            <a:spLocks noChangeArrowheads="1"/>
          </p:cNvSpPr>
          <p:nvPr/>
        </p:nvSpPr>
        <p:spPr bwMode="auto">
          <a:xfrm>
            <a:off x="1968500" y="1914525"/>
            <a:ext cx="52388" cy="52388"/>
          </a:xfrm>
          <a:prstGeom prst="ellipse">
            <a:avLst/>
          </a:prstGeom>
          <a:solidFill>
            <a:srgbClr val="0000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1" name="Oval 273"/>
          <p:cNvSpPr>
            <a:spLocks noChangeArrowheads="1"/>
          </p:cNvSpPr>
          <p:nvPr/>
        </p:nvSpPr>
        <p:spPr bwMode="auto">
          <a:xfrm>
            <a:off x="1968500" y="1914525"/>
            <a:ext cx="50800" cy="50800"/>
          </a:xfrm>
          <a:prstGeom prst="ellipse">
            <a:avLst/>
          </a:pr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2" name="Oval 274"/>
          <p:cNvSpPr>
            <a:spLocks noChangeArrowheads="1"/>
          </p:cNvSpPr>
          <p:nvPr/>
        </p:nvSpPr>
        <p:spPr bwMode="auto">
          <a:xfrm>
            <a:off x="2284413" y="2501900"/>
            <a:ext cx="52387" cy="52388"/>
          </a:xfrm>
          <a:prstGeom prst="ellipse">
            <a:avLst/>
          </a:prstGeom>
          <a:solidFill>
            <a:srgbClr val="0000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3" name="Oval 275"/>
          <p:cNvSpPr>
            <a:spLocks noChangeArrowheads="1"/>
          </p:cNvSpPr>
          <p:nvPr/>
        </p:nvSpPr>
        <p:spPr bwMode="auto">
          <a:xfrm>
            <a:off x="2284413" y="2501900"/>
            <a:ext cx="50800" cy="49213"/>
          </a:xfrm>
          <a:prstGeom prst="ellipse">
            <a:avLst/>
          </a:pr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4" name="Oval 276"/>
          <p:cNvSpPr>
            <a:spLocks noChangeArrowheads="1"/>
          </p:cNvSpPr>
          <p:nvPr/>
        </p:nvSpPr>
        <p:spPr bwMode="auto">
          <a:xfrm>
            <a:off x="2816225" y="2108200"/>
            <a:ext cx="52388" cy="52388"/>
          </a:xfrm>
          <a:prstGeom prst="ellipse">
            <a:avLst/>
          </a:prstGeom>
          <a:solidFill>
            <a:srgbClr val="0000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5" name="Oval 277"/>
          <p:cNvSpPr>
            <a:spLocks noChangeArrowheads="1"/>
          </p:cNvSpPr>
          <p:nvPr/>
        </p:nvSpPr>
        <p:spPr bwMode="auto">
          <a:xfrm>
            <a:off x="2816225" y="2108200"/>
            <a:ext cx="50800" cy="50800"/>
          </a:xfrm>
          <a:prstGeom prst="ellipse">
            <a:avLst/>
          </a:pr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6" name="Oval 278"/>
          <p:cNvSpPr>
            <a:spLocks noChangeArrowheads="1"/>
          </p:cNvSpPr>
          <p:nvPr/>
        </p:nvSpPr>
        <p:spPr bwMode="auto">
          <a:xfrm>
            <a:off x="4484688" y="1743075"/>
            <a:ext cx="52387" cy="52388"/>
          </a:xfrm>
          <a:prstGeom prst="ellipse">
            <a:avLst/>
          </a:prstGeom>
          <a:solidFill>
            <a:srgbClr val="0000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7" name="Oval 279"/>
          <p:cNvSpPr>
            <a:spLocks noChangeArrowheads="1"/>
          </p:cNvSpPr>
          <p:nvPr/>
        </p:nvSpPr>
        <p:spPr bwMode="auto">
          <a:xfrm>
            <a:off x="4484688" y="1743075"/>
            <a:ext cx="49212" cy="50800"/>
          </a:xfrm>
          <a:prstGeom prst="ellipse">
            <a:avLst/>
          </a:pr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8" name="Freeform 280"/>
          <p:cNvSpPr>
            <a:spLocks/>
          </p:cNvSpPr>
          <p:nvPr/>
        </p:nvSpPr>
        <p:spPr bwMode="auto">
          <a:xfrm>
            <a:off x="2284413" y="1858963"/>
            <a:ext cx="50800" cy="50800"/>
          </a:xfrm>
          <a:custGeom>
            <a:avLst/>
            <a:gdLst>
              <a:gd name="T0" fmla="*/ 0 w 32"/>
              <a:gd name="T1" fmla="*/ 32 h 32"/>
              <a:gd name="T2" fmla="*/ 16 w 32"/>
              <a:gd name="T3" fmla="*/ 0 h 32"/>
              <a:gd name="T4" fmla="*/ 32 w 32"/>
              <a:gd name="T5" fmla="*/ 32 h 32"/>
              <a:gd name="T6" fmla="*/ 0 w 32"/>
              <a:gd name="T7" fmla="*/ 32 h 32"/>
              <a:gd name="T8" fmla="*/ 0 60000 65536"/>
              <a:gd name="T9" fmla="*/ 0 60000 65536"/>
              <a:gd name="T10" fmla="*/ 0 60000 65536"/>
              <a:gd name="T11" fmla="*/ 0 60000 65536"/>
              <a:gd name="T12" fmla="*/ 0 w 32"/>
              <a:gd name="T13" fmla="*/ 0 h 32"/>
              <a:gd name="T14" fmla="*/ 32 w 32"/>
              <a:gd name="T15" fmla="*/ 32 h 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" h="32">
                <a:moveTo>
                  <a:pt x="0" y="32"/>
                </a:moveTo>
                <a:lnTo>
                  <a:pt x="16" y="0"/>
                </a:lnTo>
                <a:lnTo>
                  <a:pt x="32" y="32"/>
                </a:lnTo>
                <a:lnTo>
                  <a:pt x="0" y="32"/>
                </a:lnTo>
                <a:close/>
              </a:path>
            </a:pathLst>
          </a:custGeom>
          <a:solidFill>
            <a:srgbClr val="03C7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59" name="Freeform 281"/>
          <p:cNvSpPr>
            <a:spLocks/>
          </p:cNvSpPr>
          <p:nvPr/>
        </p:nvSpPr>
        <p:spPr bwMode="auto">
          <a:xfrm>
            <a:off x="2284413" y="1858963"/>
            <a:ext cx="50800" cy="50800"/>
          </a:xfrm>
          <a:custGeom>
            <a:avLst/>
            <a:gdLst>
              <a:gd name="T0" fmla="*/ 0 w 32"/>
              <a:gd name="T1" fmla="*/ 32 h 32"/>
              <a:gd name="T2" fmla="*/ 16 w 32"/>
              <a:gd name="T3" fmla="*/ 0 h 32"/>
              <a:gd name="T4" fmla="*/ 32 w 32"/>
              <a:gd name="T5" fmla="*/ 32 h 32"/>
              <a:gd name="T6" fmla="*/ 0 w 32"/>
              <a:gd name="T7" fmla="*/ 32 h 32"/>
              <a:gd name="T8" fmla="*/ 0 60000 65536"/>
              <a:gd name="T9" fmla="*/ 0 60000 65536"/>
              <a:gd name="T10" fmla="*/ 0 60000 65536"/>
              <a:gd name="T11" fmla="*/ 0 60000 65536"/>
              <a:gd name="T12" fmla="*/ 0 w 32"/>
              <a:gd name="T13" fmla="*/ 0 h 32"/>
              <a:gd name="T14" fmla="*/ 32 w 32"/>
              <a:gd name="T15" fmla="*/ 32 h 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" h="32">
                <a:moveTo>
                  <a:pt x="0" y="32"/>
                </a:moveTo>
                <a:lnTo>
                  <a:pt x="16" y="0"/>
                </a:lnTo>
                <a:lnTo>
                  <a:pt x="32" y="32"/>
                </a:lnTo>
                <a:lnTo>
                  <a:pt x="0" y="32"/>
                </a:lnTo>
              </a:path>
            </a:pathLst>
          </a:custGeom>
          <a:noFill/>
          <a:ln w="1588">
            <a:solidFill>
              <a:srgbClr val="03C7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60" name="Rectangle 282"/>
          <p:cNvSpPr>
            <a:spLocks noChangeArrowheads="1"/>
          </p:cNvSpPr>
          <p:nvPr/>
        </p:nvSpPr>
        <p:spPr bwMode="auto">
          <a:xfrm>
            <a:off x="1622425" y="433387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10</a:t>
            </a:r>
            <a:endParaRPr lang="fr-FR"/>
          </a:p>
        </p:txBody>
      </p:sp>
      <p:sp>
        <p:nvSpPr>
          <p:cNvPr id="29961" name="Rectangle 283"/>
          <p:cNvSpPr>
            <a:spLocks noChangeArrowheads="1"/>
          </p:cNvSpPr>
          <p:nvPr/>
        </p:nvSpPr>
        <p:spPr bwMode="auto">
          <a:xfrm>
            <a:off x="1773238" y="4302125"/>
            <a:ext cx="57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800">
                <a:solidFill>
                  <a:srgbClr val="000000"/>
                </a:solidFill>
              </a:rPr>
              <a:t>5</a:t>
            </a:r>
            <a:endParaRPr lang="fr-FR"/>
          </a:p>
        </p:txBody>
      </p:sp>
      <p:sp>
        <p:nvSpPr>
          <p:cNvPr id="29962" name="Rectangle 284"/>
          <p:cNvSpPr>
            <a:spLocks noChangeArrowheads="1"/>
          </p:cNvSpPr>
          <p:nvPr/>
        </p:nvSpPr>
        <p:spPr bwMode="auto">
          <a:xfrm>
            <a:off x="1622425" y="3740150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10</a:t>
            </a:r>
            <a:endParaRPr lang="fr-FR"/>
          </a:p>
        </p:txBody>
      </p:sp>
      <p:sp>
        <p:nvSpPr>
          <p:cNvPr id="29963" name="Rectangle 285"/>
          <p:cNvSpPr>
            <a:spLocks noChangeArrowheads="1"/>
          </p:cNvSpPr>
          <p:nvPr/>
        </p:nvSpPr>
        <p:spPr bwMode="auto">
          <a:xfrm>
            <a:off x="1773238" y="3708400"/>
            <a:ext cx="57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800">
                <a:solidFill>
                  <a:srgbClr val="000000"/>
                </a:solidFill>
              </a:rPr>
              <a:t>6</a:t>
            </a:r>
            <a:endParaRPr lang="fr-FR"/>
          </a:p>
        </p:txBody>
      </p:sp>
      <p:sp>
        <p:nvSpPr>
          <p:cNvPr id="29964" name="Rectangle 286"/>
          <p:cNvSpPr>
            <a:spLocks noChangeArrowheads="1"/>
          </p:cNvSpPr>
          <p:nvPr/>
        </p:nvSpPr>
        <p:spPr bwMode="auto">
          <a:xfrm>
            <a:off x="1622425" y="3149600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10</a:t>
            </a:r>
            <a:endParaRPr lang="fr-FR"/>
          </a:p>
        </p:txBody>
      </p:sp>
      <p:sp>
        <p:nvSpPr>
          <p:cNvPr id="29965" name="Rectangle 287"/>
          <p:cNvSpPr>
            <a:spLocks noChangeArrowheads="1"/>
          </p:cNvSpPr>
          <p:nvPr/>
        </p:nvSpPr>
        <p:spPr bwMode="auto">
          <a:xfrm>
            <a:off x="1773238" y="3117850"/>
            <a:ext cx="57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800">
                <a:solidFill>
                  <a:srgbClr val="000000"/>
                </a:solidFill>
              </a:rPr>
              <a:t>7</a:t>
            </a:r>
            <a:endParaRPr lang="fr-FR"/>
          </a:p>
        </p:txBody>
      </p:sp>
      <p:sp>
        <p:nvSpPr>
          <p:cNvPr id="29966" name="Rectangle 288"/>
          <p:cNvSpPr>
            <a:spLocks noChangeArrowheads="1"/>
          </p:cNvSpPr>
          <p:nvPr/>
        </p:nvSpPr>
        <p:spPr bwMode="auto">
          <a:xfrm>
            <a:off x="1622425" y="255587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10</a:t>
            </a:r>
            <a:endParaRPr lang="fr-FR"/>
          </a:p>
        </p:txBody>
      </p:sp>
      <p:sp>
        <p:nvSpPr>
          <p:cNvPr id="29967" name="Rectangle 289"/>
          <p:cNvSpPr>
            <a:spLocks noChangeArrowheads="1"/>
          </p:cNvSpPr>
          <p:nvPr/>
        </p:nvSpPr>
        <p:spPr bwMode="auto">
          <a:xfrm>
            <a:off x="1773238" y="2524125"/>
            <a:ext cx="57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800">
                <a:solidFill>
                  <a:srgbClr val="000000"/>
                </a:solidFill>
              </a:rPr>
              <a:t>8</a:t>
            </a:r>
            <a:endParaRPr lang="fr-FR"/>
          </a:p>
        </p:txBody>
      </p:sp>
      <p:sp>
        <p:nvSpPr>
          <p:cNvPr id="29968" name="Rectangle 290"/>
          <p:cNvSpPr>
            <a:spLocks noChangeArrowheads="1"/>
          </p:cNvSpPr>
          <p:nvPr/>
        </p:nvSpPr>
        <p:spPr bwMode="auto">
          <a:xfrm>
            <a:off x="1622425" y="1962150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10</a:t>
            </a:r>
            <a:endParaRPr lang="fr-FR"/>
          </a:p>
        </p:txBody>
      </p:sp>
      <p:sp>
        <p:nvSpPr>
          <p:cNvPr id="29969" name="Rectangle 291"/>
          <p:cNvSpPr>
            <a:spLocks noChangeArrowheads="1"/>
          </p:cNvSpPr>
          <p:nvPr/>
        </p:nvSpPr>
        <p:spPr bwMode="auto">
          <a:xfrm>
            <a:off x="1773238" y="1930400"/>
            <a:ext cx="57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800">
                <a:solidFill>
                  <a:srgbClr val="000000"/>
                </a:solidFill>
              </a:rPr>
              <a:t>9</a:t>
            </a:r>
            <a:endParaRPr lang="fr-FR"/>
          </a:p>
        </p:txBody>
      </p:sp>
      <p:sp>
        <p:nvSpPr>
          <p:cNvPr id="29970" name="Rectangle 292"/>
          <p:cNvSpPr>
            <a:spLocks noChangeArrowheads="1"/>
          </p:cNvSpPr>
          <p:nvPr/>
        </p:nvSpPr>
        <p:spPr bwMode="auto">
          <a:xfrm>
            <a:off x="1565275" y="1371600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10</a:t>
            </a:r>
            <a:endParaRPr lang="fr-FR"/>
          </a:p>
        </p:txBody>
      </p:sp>
      <p:sp>
        <p:nvSpPr>
          <p:cNvPr id="29971" name="Rectangle 293"/>
          <p:cNvSpPr>
            <a:spLocks noChangeArrowheads="1"/>
          </p:cNvSpPr>
          <p:nvPr/>
        </p:nvSpPr>
        <p:spPr bwMode="auto">
          <a:xfrm>
            <a:off x="1719263" y="1339850"/>
            <a:ext cx="1143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800">
                <a:solidFill>
                  <a:srgbClr val="000000"/>
                </a:solidFill>
              </a:rPr>
              <a:t>10</a:t>
            </a:r>
            <a:endParaRPr lang="fr-FR"/>
          </a:p>
        </p:txBody>
      </p:sp>
      <p:sp>
        <p:nvSpPr>
          <p:cNvPr id="29972" name="Rectangle 294"/>
          <p:cNvSpPr>
            <a:spLocks noChangeArrowheads="1"/>
          </p:cNvSpPr>
          <p:nvPr/>
        </p:nvSpPr>
        <p:spPr bwMode="auto">
          <a:xfrm>
            <a:off x="1873250" y="4468813"/>
            <a:ext cx="841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0</a:t>
            </a:r>
            <a:endParaRPr lang="fr-FR"/>
          </a:p>
        </p:txBody>
      </p:sp>
      <p:sp>
        <p:nvSpPr>
          <p:cNvPr id="29973" name="Rectangle 295"/>
          <p:cNvSpPr>
            <a:spLocks noChangeArrowheads="1"/>
          </p:cNvSpPr>
          <p:nvPr/>
        </p:nvSpPr>
        <p:spPr bwMode="auto">
          <a:xfrm>
            <a:off x="2162175" y="4468813"/>
            <a:ext cx="168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10</a:t>
            </a:r>
            <a:endParaRPr lang="fr-FR"/>
          </a:p>
        </p:txBody>
      </p:sp>
      <p:sp>
        <p:nvSpPr>
          <p:cNvPr id="29974" name="Rectangle 296"/>
          <p:cNvSpPr>
            <a:spLocks noChangeArrowheads="1"/>
          </p:cNvSpPr>
          <p:nvPr/>
        </p:nvSpPr>
        <p:spPr bwMode="auto">
          <a:xfrm>
            <a:off x="2495550" y="4468813"/>
            <a:ext cx="168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20</a:t>
            </a:r>
            <a:endParaRPr lang="fr-FR"/>
          </a:p>
        </p:txBody>
      </p:sp>
      <p:sp>
        <p:nvSpPr>
          <p:cNvPr id="29975" name="Rectangle 297"/>
          <p:cNvSpPr>
            <a:spLocks noChangeArrowheads="1"/>
          </p:cNvSpPr>
          <p:nvPr/>
        </p:nvSpPr>
        <p:spPr bwMode="auto">
          <a:xfrm>
            <a:off x="2830513" y="4468813"/>
            <a:ext cx="168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30</a:t>
            </a:r>
            <a:endParaRPr lang="fr-FR"/>
          </a:p>
        </p:txBody>
      </p:sp>
      <p:sp>
        <p:nvSpPr>
          <p:cNvPr id="29976" name="Rectangle 298"/>
          <p:cNvSpPr>
            <a:spLocks noChangeArrowheads="1"/>
          </p:cNvSpPr>
          <p:nvPr/>
        </p:nvSpPr>
        <p:spPr bwMode="auto">
          <a:xfrm>
            <a:off x="3162300" y="4468813"/>
            <a:ext cx="168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40</a:t>
            </a:r>
            <a:endParaRPr lang="fr-FR"/>
          </a:p>
        </p:txBody>
      </p:sp>
      <p:sp>
        <p:nvSpPr>
          <p:cNvPr id="29977" name="Rectangle 299"/>
          <p:cNvSpPr>
            <a:spLocks noChangeArrowheads="1"/>
          </p:cNvSpPr>
          <p:nvPr/>
        </p:nvSpPr>
        <p:spPr bwMode="auto">
          <a:xfrm>
            <a:off x="3495675" y="4468813"/>
            <a:ext cx="168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50</a:t>
            </a:r>
            <a:endParaRPr lang="fr-FR"/>
          </a:p>
        </p:txBody>
      </p:sp>
      <p:sp>
        <p:nvSpPr>
          <p:cNvPr id="29978" name="Rectangle 300"/>
          <p:cNvSpPr>
            <a:spLocks noChangeArrowheads="1"/>
          </p:cNvSpPr>
          <p:nvPr/>
        </p:nvSpPr>
        <p:spPr bwMode="auto">
          <a:xfrm>
            <a:off x="3829050" y="4468813"/>
            <a:ext cx="168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60</a:t>
            </a:r>
            <a:endParaRPr lang="fr-FR"/>
          </a:p>
        </p:txBody>
      </p:sp>
      <p:sp>
        <p:nvSpPr>
          <p:cNvPr id="29979" name="Rectangle 301"/>
          <p:cNvSpPr>
            <a:spLocks noChangeArrowheads="1"/>
          </p:cNvSpPr>
          <p:nvPr/>
        </p:nvSpPr>
        <p:spPr bwMode="auto">
          <a:xfrm>
            <a:off x="4164013" y="4468813"/>
            <a:ext cx="168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70</a:t>
            </a:r>
            <a:endParaRPr lang="fr-FR"/>
          </a:p>
        </p:txBody>
      </p:sp>
      <p:sp>
        <p:nvSpPr>
          <p:cNvPr id="29980" name="Rectangle 302"/>
          <p:cNvSpPr>
            <a:spLocks noChangeArrowheads="1"/>
          </p:cNvSpPr>
          <p:nvPr/>
        </p:nvSpPr>
        <p:spPr bwMode="auto">
          <a:xfrm>
            <a:off x="4495800" y="4468813"/>
            <a:ext cx="168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200">
                <a:solidFill>
                  <a:srgbClr val="000000"/>
                </a:solidFill>
              </a:rPr>
              <a:t>80</a:t>
            </a:r>
            <a:endParaRPr lang="fr-FR"/>
          </a:p>
        </p:txBody>
      </p:sp>
      <p:sp>
        <p:nvSpPr>
          <p:cNvPr id="29981" name="Freeform 303"/>
          <p:cNvSpPr>
            <a:spLocks/>
          </p:cNvSpPr>
          <p:nvPr/>
        </p:nvSpPr>
        <p:spPr bwMode="auto">
          <a:xfrm>
            <a:off x="4895850" y="1843088"/>
            <a:ext cx="73025" cy="1587"/>
          </a:xfrm>
          <a:custGeom>
            <a:avLst/>
            <a:gdLst>
              <a:gd name="T0" fmla="*/ 0 w 43"/>
              <a:gd name="T1" fmla="*/ 0 h 1587"/>
              <a:gd name="T2" fmla="*/ 42 w 43"/>
              <a:gd name="T3" fmla="*/ 0 h 1587"/>
              <a:gd name="T4" fmla="*/ 43 w 43"/>
              <a:gd name="T5" fmla="*/ 0 h 1587"/>
              <a:gd name="T6" fmla="*/ 0 60000 65536"/>
              <a:gd name="T7" fmla="*/ 0 60000 65536"/>
              <a:gd name="T8" fmla="*/ 0 60000 65536"/>
              <a:gd name="T9" fmla="*/ 0 w 43"/>
              <a:gd name="T10" fmla="*/ 0 h 1587"/>
              <a:gd name="T11" fmla="*/ 43 w 43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" h="1587">
                <a:moveTo>
                  <a:pt x="0" y="0"/>
                </a:moveTo>
                <a:lnTo>
                  <a:pt x="42" y="0"/>
                </a:lnTo>
                <a:lnTo>
                  <a:pt x="43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82" name="Freeform 304"/>
          <p:cNvSpPr>
            <a:spLocks/>
          </p:cNvSpPr>
          <p:nvPr/>
        </p:nvSpPr>
        <p:spPr bwMode="auto">
          <a:xfrm>
            <a:off x="5035550" y="1843088"/>
            <a:ext cx="71438" cy="1587"/>
          </a:xfrm>
          <a:custGeom>
            <a:avLst/>
            <a:gdLst>
              <a:gd name="T0" fmla="*/ 0 w 42"/>
              <a:gd name="T1" fmla="*/ 0 h 1587"/>
              <a:gd name="T2" fmla="*/ 41 w 42"/>
              <a:gd name="T3" fmla="*/ 0 h 1587"/>
              <a:gd name="T4" fmla="*/ 42 w 42"/>
              <a:gd name="T5" fmla="*/ 0 h 1587"/>
              <a:gd name="T6" fmla="*/ 0 60000 65536"/>
              <a:gd name="T7" fmla="*/ 0 60000 65536"/>
              <a:gd name="T8" fmla="*/ 0 60000 65536"/>
              <a:gd name="T9" fmla="*/ 0 w 42"/>
              <a:gd name="T10" fmla="*/ 0 h 1587"/>
              <a:gd name="T11" fmla="*/ 42 w 42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1587">
                <a:moveTo>
                  <a:pt x="0" y="0"/>
                </a:moveTo>
                <a:lnTo>
                  <a:pt x="41" y="0"/>
                </a:lnTo>
                <a:lnTo>
                  <a:pt x="42" y="0"/>
                </a:lnTo>
              </a:path>
            </a:pathLst>
          </a:cu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83" name="Oval 305"/>
          <p:cNvSpPr>
            <a:spLocks noChangeArrowheads="1"/>
          </p:cNvSpPr>
          <p:nvPr/>
        </p:nvSpPr>
        <p:spPr bwMode="auto">
          <a:xfrm>
            <a:off x="4949825" y="1817688"/>
            <a:ext cx="52388" cy="52387"/>
          </a:xfrm>
          <a:prstGeom prst="ellipse">
            <a:avLst/>
          </a:prstGeom>
          <a:solidFill>
            <a:srgbClr val="0000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84" name="Oval 306"/>
          <p:cNvSpPr>
            <a:spLocks noChangeArrowheads="1"/>
          </p:cNvSpPr>
          <p:nvPr/>
        </p:nvSpPr>
        <p:spPr bwMode="auto">
          <a:xfrm>
            <a:off x="4949825" y="1817688"/>
            <a:ext cx="49213" cy="47625"/>
          </a:xfrm>
          <a:prstGeom prst="ellipse">
            <a:avLst/>
          </a:prstGeom>
          <a:noFill/>
          <a:ln w="1588">
            <a:solidFill>
              <a:srgbClr val="0000D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9985" name="Rectangle 307"/>
          <p:cNvSpPr>
            <a:spLocks noChangeArrowheads="1"/>
          </p:cNvSpPr>
          <p:nvPr/>
        </p:nvSpPr>
        <p:spPr bwMode="auto">
          <a:xfrm>
            <a:off x="5192713" y="1762125"/>
            <a:ext cx="33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300">
                <a:solidFill>
                  <a:srgbClr val="0000D4"/>
                </a:solidFill>
              </a:rPr>
              <a:t>LOA</a:t>
            </a:r>
            <a:endParaRPr lang="fr-FR"/>
          </a:p>
        </p:txBody>
      </p:sp>
      <p:grpSp>
        <p:nvGrpSpPr>
          <p:cNvPr id="2" name="Group 308"/>
          <p:cNvGrpSpPr>
            <a:grpSpLocks/>
          </p:cNvGrpSpPr>
          <p:nvPr/>
        </p:nvGrpSpPr>
        <p:grpSpPr bwMode="auto">
          <a:xfrm>
            <a:off x="1968500" y="2016125"/>
            <a:ext cx="3525838" cy="2152650"/>
            <a:chOff x="2056" y="1270"/>
            <a:chExt cx="2221" cy="1356"/>
          </a:xfrm>
        </p:grpSpPr>
        <p:sp>
          <p:nvSpPr>
            <p:cNvPr id="30009" name="Freeform 309"/>
            <p:cNvSpPr>
              <a:spLocks/>
            </p:cNvSpPr>
            <p:nvPr/>
          </p:nvSpPr>
          <p:spPr bwMode="auto">
            <a:xfrm>
              <a:off x="2072" y="2148"/>
              <a:ext cx="1" cy="102"/>
            </a:xfrm>
            <a:custGeom>
              <a:avLst/>
              <a:gdLst>
                <a:gd name="T0" fmla="*/ 0 w 1"/>
                <a:gd name="T1" fmla="*/ 96 h 96"/>
                <a:gd name="T2" fmla="*/ 0 w 1"/>
                <a:gd name="T3" fmla="*/ 1 h 96"/>
                <a:gd name="T4" fmla="*/ 0 w 1"/>
                <a:gd name="T5" fmla="*/ 0 h 96"/>
                <a:gd name="T6" fmla="*/ 0 60000 65536"/>
                <a:gd name="T7" fmla="*/ 0 60000 65536"/>
                <a:gd name="T8" fmla="*/ 0 60000 65536"/>
                <a:gd name="T9" fmla="*/ 0 w 1"/>
                <a:gd name="T10" fmla="*/ 0 h 96"/>
                <a:gd name="T11" fmla="*/ 1 w 1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96">
                  <a:moveTo>
                    <a:pt x="0" y="9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0" name="Freeform 310"/>
            <p:cNvSpPr>
              <a:spLocks/>
            </p:cNvSpPr>
            <p:nvPr/>
          </p:nvSpPr>
          <p:spPr bwMode="auto">
            <a:xfrm>
              <a:off x="2061" y="2149"/>
              <a:ext cx="23" cy="1"/>
            </a:xfrm>
            <a:custGeom>
              <a:avLst/>
              <a:gdLst>
                <a:gd name="T0" fmla="*/ 0 w 21"/>
                <a:gd name="T1" fmla="*/ 0 h 1"/>
                <a:gd name="T2" fmla="*/ 20 w 21"/>
                <a:gd name="T3" fmla="*/ 0 h 1"/>
                <a:gd name="T4" fmla="*/ 21 w 21"/>
                <a:gd name="T5" fmla="*/ 0 h 1"/>
                <a:gd name="T6" fmla="*/ 0 60000 65536"/>
                <a:gd name="T7" fmla="*/ 0 60000 65536"/>
                <a:gd name="T8" fmla="*/ 0 60000 65536"/>
                <a:gd name="T9" fmla="*/ 0 w 21"/>
                <a:gd name="T10" fmla="*/ 0 h 1"/>
                <a:gd name="T11" fmla="*/ 21 w 2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">
                  <a:moveTo>
                    <a:pt x="0" y="0"/>
                  </a:moveTo>
                  <a:lnTo>
                    <a:pt x="20" y="0"/>
                  </a:lnTo>
                  <a:lnTo>
                    <a:pt x="21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1" name="Freeform 311"/>
            <p:cNvSpPr>
              <a:spLocks/>
            </p:cNvSpPr>
            <p:nvPr/>
          </p:nvSpPr>
          <p:spPr bwMode="auto">
            <a:xfrm>
              <a:off x="2072" y="2250"/>
              <a:ext cx="1" cy="319"/>
            </a:xfrm>
            <a:custGeom>
              <a:avLst/>
              <a:gdLst>
                <a:gd name="T0" fmla="*/ 0 w 1"/>
                <a:gd name="T1" fmla="*/ 0 h 300"/>
                <a:gd name="T2" fmla="*/ 0 w 1"/>
                <a:gd name="T3" fmla="*/ 299 h 300"/>
                <a:gd name="T4" fmla="*/ 0 w 1"/>
                <a:gd name="T5" fmla="*/ 300 h 300"/>
                <a:gd name="T6" fmla="*/ 0 60000 65536"/>
                <a:gd name="T7" fmla="*/ 0 60000 65536"/>
                <a:gd name="T8" fmla="*/ 0 60000 65536"/>
                <a:gd name="T9" fmla="*/ 0 w 1"/>
                <a:gd name="T10" fmla="*/ 0 h 300"/>
                <a:gd name="T11" fmla="*/ 1 w 1"/>
                <a:gd name="T12" fmla="*/ 300 h 3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00">
                  <a:moveTo>
                    <a:pt x="0" y="0"/>
                  </a:moveTo>
                  <a:lnTo>
                    <a:pt x="0" y="299"/>
                  </a:lnTo>
                  <a:lnTo>
                    <a:pt x="0" y="30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2" name="Freeform 312"/>
            <p:cNvSpPr>
              <a:spLocks/>
            </p:cNvSpPr>
            <p:nvPr/>
          </p:nvSpPr>
          <p:spPr bwMode="auto">
            <a:xfrm>
              <a:off x="2061" y="2568"/>
              <a:ext cx="23" cy="1"/>
            </a:xfrm>
            <a:custGeom>
              <a:avLst/>
              <a:gdLst>
                <a:gd name="T0" fmla="*/ 0 w 21"/>
                <a:gd name="T1" fmla="*/ 0 h 1"/>
                <a:gd name="T2" fmla="*/ 20 w 21"/>
                <a:gd name="T3" fmla="*/ 0 h 1"/>
                <a:gd name="T4" fmla="*/ 21 w 21"/>
                <a:gd name="T5" fmla="*/ 0 h 1"/>
                <a:gd name="T6" fmla="*/ 0 60000 65536"/>
                <a:gd name="T7" fmla="*/ 0 60000 65536"/>
                <a:gd name="T8" fmla="*/ 0 60000 65536"/>
                <a:gd name="T9" fmla="*/ 0 w 21"/>
                <a:gd name="T10" fmla="*/ 0 h 1"/>
                <a:gd name="T11" fmla="*/ 21 w 2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">
                  <a:moveTo>
                    <a:pt x="0" y="0"/>
                  </a:moveTo>
                  <a:lnTo>
                    <a:pt x="20" y="0"/>
                  </a:lnTo>
                  <a:lnTo>
                    <a:pt x="21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3" name="Freeform 313"/>
            <p:cNvSpPr>
              <a:spLocks/>
            </p:cNvSpPr>
            <p:nvPr/>
          </p:nvSpPr>
          <p:spPr bwMode="auto">
            <a:xfrm>
              <a:off x="2461" y="2089"/>
              <a:ext cx="1" cy="56"/>
            </a:xfrm>
            <a:custGeom>
              <a:avLst/>
              <a:gdLst>
                <a:gd name="T0" fmla="*/ 0 w 1"/>
                <a:gd name="T1" fmla="*/ 53 h 53"/>
                <a:gd name="T2" fmla="*/ 0 w 1"/>
                <a:gd name="T3" fmla="*/ 1 h 53"/>
                <a:gd name="T4" fmla="*/ 0 w 1"/>
                <a:gd name="T5" fmla="*/ 0 h 53"/>
                <a:gd name="T6" fmla="*/ 0 60000 65536"/>
                <a:gd name="T7" fmla="*/ 0 60000 65536"/>
                <a:gd name="T8" fmla="*/ 0 60000 65536"/>
                <a:gd name="T9" fmla="*/ 0 w 1"/>
                <a:gd name="T10" fmla="*/ 0 h 53"/>
                <a:gd name="T11" fmla="*/ 1 w 1"/>
                <a:gd name="T12" fmla="*/ 53 h 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53">
                  <a:moveTo>
                    <a:pt x="0" y="53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4" name="Freeform 314"/>
            <p:cNvSpPr>
              <a:spLocks/>
            </p:cNvSpPr>
            <p:nvPr/>
          </p:nvSpPr>
          <p:spPr bwMode="auto">
            <a:xfrm>
              <a:off x="2450" y="2090"/>
              <a:ext cx="22" cy="1"/>
            </a:xfrm>
            <a:custGeom>
              <a:avLst/>
              <a:gdLst>
                <a:gd name="T0" fmla="*/ 0 w 21"/>
                <a:gd name="T1" fmla="*/ 0 h 1"/>
                <a:gd name="T2" fmla="*/ 20 w 21"/>
                <a:gd name="T3" fmla="*/ 0 h 1"/>
                <a:gd name="T4" fmla="*/ 21 w 21"/>
                <a:gd name="T5" fmla="*/ 0 h 1"/>
                <a:gd name="T6" fmla="*/ 0 60000 65536"/>
                <a:gd name="T7" fmla="*/ 0 60000 65536"/>
                <a:gd name="T8" fmla="*/ 0 60000 65536"/>
                <a:gd name="T9" fmla="*/ 0 w 21"/>
                <a:gd name="T10" fmla="*/ 0 h 1"/>
                <a:gd name="T11" fmla="*/ 21 w 2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">
                  <a:moveTo>
                    <a:pt x="0" y="0"/>
                  </a:moveTo>
                  <a:lnTo>
                    <a:pt x="20" y="0"/>
                  </a:lnTo>
                  <a:lnTo>
                    <a:pt x="21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5" name="Freeform 315"/>
            <p:cNvSpPr>
              <a:spLocks/>
            </p:cNvSpPr>
            <p:nvPr/>
          </p:nvSpPr>
          <p:spPr bwMode="auto">
            <a:xfrm>
              <a:off x="2461" y="2145"/>
              <a:ext cx="1" cy="83"/>
            </a:xfrm>
            <a:custGeom>
              <a:avLst/>
              <a:gdLst>
                <a:gd name="T0" fmla="*/ 0 w 1"/>
                <a:gd name="T1" fmla="*/ 0 h 78"/>
                <a:gd name="T2" fmla="*/ 0 w 1"/>
                <a:gd name="T3" fmla="*/ 77 h 78"/>
                <a:gd name="T4" fmla="*/ 0 w 1"/>
                <a:gd name="T5" fmla="*/ 78 h 78"/>
                <a:gd name="T6" fmla="*/ 0 60000 65536"/>
                <a:gd name="T7" fmla="*/ 0 60000 65536"/>
                <a:gd name="T8" fmla="*/ 0 60000 65536"/>
                <a:gd name="T9" fmla="*/ 0 w 1"/>
                <a:gd name="T10" fmla="*/ 0 h 78"/>
                <a:gd name="T11" fmla="*/ 1 w 1"/>
                <a:gd name="T12" fmla="*/ 78 h 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8">
                  <a:moveTo>
                    <a:pt x="0" y="0"/>
                  </a:moveTo>
                  <a:lnTo>
                    <a:pt x="0" y="77"/>
                  </a:lnTo>
                  <a:lnTo>
                    <a:pt x="0" y="78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6" name="Freeform 316"/>
            <p:cNvSpPr>
              <a:spLocks/>
            </p:cNvSpPr>
            <p:nvPr/>
          </p:nvSpPr>
          <p:spPr bwMode="auto">
            <a:xfrm>
              <a:off x="2450" y="2227"/>
              <a:ext cx="22" cy="1"/>
            </a:xfrm>
            <a:custGeom>
              <a:avLst/>
              <a:gdLst>
                <a:gd name="T0" fmla="*/ 0 w 21"/>
                <a:gd name="T1" fmla="*/ 0 h 1"/>
                <a:gd name="T2" fmla="*/ 20 w 21"/>
                <a:gd name="T3" fmla="*/ 0 h 1"/>
                <a:gd name="T4" fmla="*/ 21 w 21"/>
                <a:gd name="T5" fmla="*/ 0 h 1"/>
                <a:gd name="T6" fmla="*/ 0 60000 65536"/>
                <a:gd name="T7" fmla="*/ 0 60000 65536"/>
                <a:gd name="T8" fmla="*/ 0 60000 65536"/>
                <a:gd name="T9" fmla="*/ 0 w 21"/>
                <a:gd name="T10" fmla="*/ 0 h 1"/>
                <a:gd name="T11" fmla="*/ 21 w 2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">
                  <a:moveTo>
                    <a:pt x="0" y="0"/>
                  </a:moveTo>
                  <a:lnTo>
                    <a:pt x="20" y="0"/>
                  </a:lnTo>
                  <a:lnTo>
                    <a:pt x="21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7" name="Freeform 317"/>
            <p:cNvSpPr>
              <a:spLocks/>
            </p:cNvSpPr>
            <p:nvPr/>
          </p:nvSpPr>
          <p:spPr bwMode="auto">
            <a:xfrm>
              <a:off x="2984" y="2104"/>
              <a:ext cx="1" cy="206"/>
            </a:xfrm>
            <a:custGeom>
              <a:avLst/>
              <a:gdLst>
                <a:gd name="T0" fmla="*/ 0 w 1"/>
                <a:gd name="T1" fmla="*/ 194 h 194"/>
                <a:gd name="T2" fmla="*/ 0 w 1"/>
                <a:gd name="T3" fmla="*/ 1 h 194"/>
                <a:gd name="T4" fmla="*/ 0 w 1"/>
                <a:gd name="T5" fmla="*/ 0 h 194"/>
                <a:gd name="T6" fmla="*/ 0 60000 65536"/>
                <a:gd name="T7" fmla="*/ 0 60000 65536"/>
                <a:gd name="T8" fmla="*/ 0 60000 65536"/>
                <a:gd name="T9" fmla="*/ 0 w 1"/>
                <a:gd name="T10" fmla="*/ 0 h 194"/>
                <a:gd name="T11" fmla="*/ 1 w 1"/>
                <a:gd name="T12" fmla="*/ 194 h 1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94">
                  <a:moveTo>
                    <a:pt x="0" y="194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8" name="Freeform 318"/>
            <p:cNvSpPr>
              <a:spLocks/>
            </p:cNvSpPr>
            <p:nvPr/>
          </p:nvSpPr>
          <p:spPr bwMode="auto">
            <a:xfrm>
              <a:off x="2974" y="2105"/>
              <a:ext cx="24" cy="1"/>
            </a:xfrm>
            <a:custGeom>
              <a:avLst/>
              <a:gdLst>
                <a:gd name="T0" fmla="*/ 0 w 23"/>
                <a:gd name="T1" fmla="*/ 0 h 1"/>
                <a:gd name="T2" fmla="*/ 22 w 23"/>
                <a:gd name="T3" fmla="*/ 0 h 1"/>
                <a:gd name="T4" fmla="*/ 23 w 23"/>
                <a:gd name="T5" fmla="*/ 0 h 1"/>
                <a:gd name="T6" fmla="*/ 0 60000 65536"/>
                <a:gd name="T7" fmla="*/ 0 60000 65536"/>
                <a:gd name="T8" fmla="*/ 0 60000 65536"/>
                <a:gd name="T9" fmla="*/ 0 w 23"/>
                <a:gd name="T10" fmla="*/ 0 h 1"/>
                <a:gd name="T11" fmla="*/ 23 w 2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">
                  <a:moveTo>
                    <a:pt x="0" y="0"/>
                  </a:moveTo>
                  <a:lnTo>
                    <a:pt x="22" y="0"/>
                  </a:lnTo>
                  <a:lnTo>
                    <a:pt x="23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19" name="Freeform 319"/>
            <p:cNvSpPr>
              <a:spLocks/>
            </p:cNvSpPr>
            <p:nvPr/>
          </p:nvSpPr>
          <p:spPr bwMode="auto">
            <a:xfrm>
              <a:off x="2984" y="2310"/>
              <a:ext cx="1" cy="316"/>
            </a:xfrm>
            <a:custGeom>
              <a:avLst/>
              <a:gdLst>
                <a:gd name="T0" fmla="*/ 0 w 1"/>
                <a:gd name="T1" fmla="*/ 0 h 296"/>
                <a:gd name="T2" fmla="*/ 0 w 1"/>
                <a:gd name="T3" fmla="*/ 295 h 296"/>
                <a:gd name="T4" fmla="*/ 0 w 1"/>
                <a:gd name="T5" fmla="*/ 296 h 296"/>
                <a:gd name="T6" fmla="*/ 0 60000 65536"/>
                <a:gd name="T7" fmla="*/ 0 60000 65536"/>
                <a:gd name="T8" fmla="*/ 0 60000 65536"/>
                <a:gd name="T9" fmla="*/ 0 w 1"/>
                <a:gd name="T10" fmla="*/ 0 h 296"/>
                <a:gd name="T11" fmla="*/ 1 w 1"/>
                <a:gd name="T12" fmla="*/ 296 h 2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96">
                  <a:moveTo>
                    <a:pt x="0" y="0"/>
                  </a:moveTo>
                  <a:lnTo>
                    <a:pt x="0" y="295"/>
                  </a:lnTo>
                  <a:lnTo>
                    <a:pt x="0" y="296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0" name="Freeform 320"/>
            <p:cNvSpPr>
              <a:spLocks/>
            </p:cNvSpPr>
            <p:nvPr/>
          </p:nvSpPr>
          <p:spPr bwMode="auto">
            <a:xfrm>
              <a:off x="2974" y="2624"/>
              <a:ext cx="24" cy="1"/>
            </a:xfrm>
            <a:custGeom>
              <a:avLst/>
              <a:gdLst>
                <a:gd name="T0" fmla="*/ 0 w 23"/>
                <a:gd name="T1" fmla="*/ 0 h 1"/>
                <a:gd name="T2" fmla="*/ 22 w 23"/>
                <a:gd name="T3" fmla="*/ 0 h 1"/>
                <a:gd name="T4" fmla="*/ 23 w 23"/>
                <a:gd name="T5" fmla="*/ 0 h 1"/>
                <a:gd name="T6" fmla="*/ 0 60000 65536"/>
                <a:gd name="T7" fmla="*/ 0 60000 65536"/>
                <a:gd name="T8" fmla="*/ 0 60000 65536"/>
                <a:gd name="T9" fmla="*/ 0 w 23"/>
                <a:gd name="T10" fmla="*/ 0 h 1"/>
                <a:gd name="T11" fmla="*/ 23 w 2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">
                  <a:moveTo>
                    <a:pt x="0" y="0"/>
                  </a:moveTo>
                  <a:lnTo>
                    <a:pt x="22" y="0"/>
                  </a:lnTo>
                  <a:lnTo>
                    <a:pt x="23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1" name="Freeform 321"/>
            <p:cNvSpPr>
              <a:spLocks/>
            </p:cNvSpPr>
            <p:nvPr/>
          </p:nvSpPr>
          <p:spPr bwMode="auto">
            <a:xfrm>
              <a:off x="3657" y="2109"/>
              <a:ext cx="1" cy="118"/>
            </a:xfrm>
            <a:custGeom>
              <a:avLst/>
              <a:gdLst>
                <a:gd name="T0" fmla="*/ 0 w 1"/>
                <a:gd name="T1" fmla="*/ 111 h 111"/>
                <a:gd name="T2" fmla="*/ 0 w 1"/>
                <a:gd name="T3" fmla="*/ 1 h 111"/>
                <a:gd name="T4" fmla="*/ 0 w 1"/>
                <a:gd name="T5" fmla="*/ 0 h 111"/>
                <a:gd name="T6" fmla="*/ 0 60000 65536"/>
                <a:gd name="T7" fmla="*/ 0 60000 65536"/>
                <a:gd name="T8" fmla="*/ 0 60000 65536"/>
                <a:gd name="T9" fmla="*/ 0 w 1"/>
                <a:gd name="T10" fmla="*/ 0 h 111"/>
                <a:gd name="T11" fmla="*/ 1 w 1"/>
                <a:gd name="T12" fmla="*/ 111 h 1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11">
                  <a:moveTo>
                    <a:pt x="0" y="111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2" name="Freeform 322"/>
            <p:cNvSpPr>
              <a:spLocks/>
            </p:cNvSpPr>
            <p:nvPr/>
          </p:nvSpPr>
          <p:spPr bwMode="auto">
            <a:xfrm>
              <a:off x="3646" y="2110"/>
              <a:ext cx="23" cy="1"/>
            </a:xfrm>
            <a:custGeom>
              <a:avLst/>
              <a:gdLst>
                <a:gd name="T0" fmla="*/ 0 w 21"/>
                <a:gd name="T1" fmla="*/ 0 h 1"/>
                <a:gd name="T2" fmla="*/ 20 w 21"/>
                <a:gd name="T3" fmla="*/ 0 h 1"/>
                <a:gd name="T4" fmla="*/ 21 w 21"/>
                <a:gd name="T5" fmla="*/ 0 h 1"/>
                <a:gd name="T6" fmla="*/ 0 60000 65536"/>
                <a:gd name="T7" fmla="*/ 0 60000 65536"/>
                <a:gd name="T8" fmla="*/ 0 60000 65536"/>
                <a:gd name="T9" fmla="*/ 0 w 21"/>
                <a:gd name="T10" fmla="*/ 0 h 1"/>
                <a:gd name="T11" fmla="*/ 21 w 2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">
                  <a:moveTo>
                    <a:pt x="0" y="0"/>
                  </a:moveTo>
                  <a:lnTo>
                    <a:pt x="20" y="0"/>
                  </a:lnTo>
                  <a:lnTo>
                    <a:pt x="21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3" name="Freeform 323"/>
            <p:cNvSpPr>
              <a:spLocks/>
            </p:cNvSpPr>
            <p:nvPr/>
          </p:nvSpPr>
          <p:spPr bwMode="auto">
            <a:xfrm>
              <a:off x="3657" y="2227"/>
              <a:ext cx="1" cy="248"/>
            </a:xfrm>
            <a:custGeom>
              <a:avLst/>
              <a:gdLst>
                <a:gd name="T0" fmla="*/ 0 w 1"/>
                <a:gd name="T1" fmla="*/ 0 h 233"/>
                <a:gd name="T2" fmla="*/ 0 w 1"/>
                <a:gd name="T3" fmla="*/ 231 h 233"/>
                <a:gd name="T4" fmla="*/ 0 w 1"/>
                <a:gd name="T5" fmla="*/ 233 h 233"/>
                <a:gd name="T6" fmla="*/ 0 60000 65536"/>
                <a:gd name="T7" fmla="*/ 0 60000 65536"/>
                <a:gd name="T8" fmla="*/ 0 60000 65536"/>
                <a:gd name="T9" fmla="*/ 0 w 1"/>
                <a:gd name="T10" fmla="*/ 0 h 233"/>
                <a:gd name="T11" fmla="*/ 1 w 1"/>
                <a:gd name="T12" fmla="*/ 233 h 2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33">
                  <a:moveTo>
                    <a:pt x="0" y="0"/>
                  </a:moveTo>
                  <a:lnTo>
                    <a:pt x="0" y="231"/>
                  </a:lnTo>
                  <a:lnTo>
                    <a:pt x="0" y="233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4" name="Freeform 324"/>
            <p:cNvSpPr>
              <a:spLocks/>
            </p:cNvSpPr>
            <p:nvPr/>
          </p:nvSpPr>
          <p:spPr bwMode="auto">
            <a:xfrm>
              <a:off x="3646" y="2473"/>
              <a:ext cx="23" cy="1"/>
            </a:xfrm>
            <a:custGeom>
              <a:avLst/>
              <a:gdLst>
                <a:gd name="T0" fmla="*/ 0 w 21"/>
                <a:gd name="T1" fmla="*/ 0 h 1"/>
                <a:gd name="T2" fmla="*/ 20 w 21"/>
                <a:gd name="T3" fmla="*/ 0 h 1"/>
                <a:gd name="T4" fmla="*/ 21 w 21"/>
                <a:gd name="T5" fmla="*/ 0 h 1"/>
                <a:gd name="T6" fmla="*/ 0 60000 65536"/>
                <a:gd name="T7" fmla="*/ 0 60000 65536"/>
                <a:gd name="T8" fmla="*/ 0 60000 65536"/>
                <a:gd name="T9" fmla="*/ 0 w 21"/>
                <a:gd name="T10" fmla="*/ 0 h 1"/>
                <a:gd name="T11" fmla="*/ 21 w 2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">
                  <a:moveTo>
                    <a:pt x="0" y="0"/>
                  </a:moveTo>
                  <a:lnTo>
                    <a:pt x="20" y="0"/>
                  </a:lnTo>
                  <a:lnTo>
                    <a:pt x="21" y="0"/>
                  </a:lnTo>
                </a:path>
              </a:pathLst>
            </a:custGeom>
            <a:noFill/>
            <a:ln w="1588">
              <a:solidFill>
                <a:srgbClr val="07601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5" name="Freeform 325"/>
            <p:cNvSpPr>
              <a:spLocks/>
            </p:cNvSpPr>
            <p:nvPr/>
          </p:nvSpPr>
          <p:spPr bwMode="auto">
            <a:xfrm>
              <a:off x="2116" y="2226"/>
              <a:ext cx="45" cy="12"/>
            </a:xfrm>
            <a:custGeom>
              <a:avLst/>
              <a:gdLst>
                <a:gd name="T0" fmla="*/ 0 w 43"/>
                <a:gd name="T1" fmla="*/ 11 h 11"/>
                <a:gd name="T2" fmla="*/ 41 w 43"/>
                <a:gd name="T3" fmla="*/ 0 h 11"/>
                <a:gd name="T4" fmla="*/ 43 w 43"/>
                <a:gd name="T5" fmla="*/ 0 h 11"/>
                <a:gd name="T6" fmla="*/ 0 60000 65536"/>
                <a:gd name="T7" fmla="*/ 0 60000 65536"/>
                <a:gd name="T8" fmla="*/ 0 60000 65536"/>
                <a:gd name="T9" fmla="*/ 0 w 43"/>
                <a:gd name="T10" fmla="*/ 0 h 11"/>
                <a:gd name="T11" fmla="*/ 43 w 43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11">
                  <a:moveTo>
                    <a:pt x="0" y="11"/>
                  </a:moveTo>
                  <a:lnTo>
                    <a:pt x="41" y="0"/>
                  </a:lnTo>
                  <a:lnTo>
                    <a:pt x="43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6" name="Freeform 326"/>
            <p:cNvSpPr>
              <a:spLocks/>
            </p:cNvSpPr>
            <p:nvPr/>
          </p:nvSpPr>
          <p:spPr bwMode="auto">
            <a:xfrm>
              <a:off x="2204" y="2202"/>
              <a:ext cx="45" cy="13"/>
            </a:xfrm>
            <a:custGeom>
              <a:avLst/>
              <a:gdLst>
                <a:gd name="T0" fmla="*/ 0 w 42"/>
                <a:gd name="T1" fmla="*/ 12 h 12"/>
                <a:gd name="T2" fmla="*/ 41 w 42"/>
                <a:gd name="T3" fmla="*/ 0 h 12"/>
                <a:gd name="T4" fmla="*/ 42 w 42"/>
                <a:gd name="T5" fmla="*/ 0 h 12"/>
                <a:gd name="T6" fmla="*/ 0 60000 65536"/>
                <a:gd name="T7" fmla="*/ 0 60000 65536"/>
                <a:gd name="T8" fmla="*/ 0 60000 65536"/>
                <a:gd name="T9" fmla="*/ 0 w 42"/>
                <a:gd name="T10" fmla="*/ 0 h 12"/>
                <a:gd name="T11" fmla="*/ 42 w 42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12">
                  <a:moveTo>
                    <a:pt x="0" y="12"/>
                  </a:moveTo>
                  <a:lnTo>
                    <a:pt x="41" y="0"/>
                  </a:lnTo>
                  <a:lnTo>
                    <a:pt x="42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7" name="Freeform 327"/>
            <p:cNvSpPr>
              <a:spLocks/>
            </p:cNvSpPr>
            <p:nvPr/>
          </p:nvSpPr>
          <p:spPr bwMode="auto">
            <a:xfrm>
              <a:off x="2291" y="2178"/>
              <a:ext cx="46" cy="12"/>
            </a:xfrm>
            <a:custGeom>
              <a:avLst/>
              <a:gdLst>
                <a:gd name="T0" fmla="*/ 0 w 43"/>
                <a:gd name="T1" fmla="*/ 11 h 11"/>
                <a:gd name="T2" fmla="*/ 41 w 43"/>
                <a:gd name="T3" fmla="*/ 0 h 11"/>
                <a:gd name="T4" fmla="*/ 43 w 43"/>
                <a:gd name="T5" fmla="*/ 0 h 11"/>
                <a:gd name="T6" fmla="*/ 0 60000 65536"/>
                <a:gd name="T7" fmla="*/ 0 60000 65536"/>
                <a:gd name="T8" fmla="*/ 0 60000 65536"/>
                <a:gd name="T9" fmla="*/ 0 w 43"/>
                <a:gd name="T10" fmla="*/ 0 h 11"/>
                <a:gd name="T11" fmla="*/ 43 w 43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11">
                  <a:moveTo>
                    <a:pt x="0" y="11"/>
                  </a:moveTo>
                  <a:lnTo>
                    <a:pt x="41" y="0"/>
                  </a:lnTo>
                  <a:lnTo>
                    <a:pt x="43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8" name="Freeform 328"/>
            <p:cNvSpPr>
              <a:spLocks/>
            </p:cNvSpPr>
            <p:nvPr/>
          </p:nvSpPr>
          <p:spPr bwMode="auto">
            <a:xfrm>
              <a:off x="2380" y="2156"/>
              <a:ext cx="44" cy="11"/>
            </a:xfrm>
            <a:custGeom>
              <a:avLst/>
              <a:gdLst>
                <a:gd name="T0" fmla="*/ 0 w 42"/>
                <a:gd name="T1" fmla="*/ 10 h 10"/>
                <a:gd name="T2" fmla="*/ 41 w 42"/>
                <a:gd name="T3" fmla="*/ 0 h 10"/>
                <a:gd name="T4" fmla="*/ 42 w 42"/>
                <a:gd name="T5" fmla="*/ 0 h 10"/>
                <a:gd name="T6" fmla="*/ 0 60000 65536"/>
                <a:gd name="T7" fmla="*/ 0 60000 65536"/>
                <a:gd name="T8" fmla="*/ 0 60000 65536"/>
                <a:gd name="T9" fmla="*/ 0 w 42"/>
                <a:gd name="T10" fmla="*/ 0 h 10"/>
                <a:gd name="T11" fmla="*/ 42 w 42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10">
                  <a:moveTo>
                    <a:pt x="0" y="10"/>
                  </a:moveTo>
                  <a:lnTo>
                    <a:pt x="41" y="0"/>
                  </a:lnTo>
                  <a:lnTo>
                    <a:pt x="42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29" name="Freeform 329"/>
            <p:cNvSpPr>
              <a:spLocks/>
            </p:cNvSpPr>
            <p:nvPr/>
          </p:nvSpPr>
          <p:spPr bwMode="auto">
            <a:xfrm>
              <a:off x="2471" y="2149"/>
              <a:ext cx="44" cy="13"/>
            </a:xfrm>
            <a:custGeom>
              <a:avLst/>
              <a:gdLst>
                <a:gd name="T0" fmla="*/ 0 w 41"/>
                <a:gd name="T1" fmla="*/ 0 h 13"/>
                <a:gd name="T2" fmla="*/ 40 w 41"/>
                <a:gd name="T3" fmla="*/ 13 h 13"/>
                <a:gd name="T4" fmla="*/ 41 w 41"/>
                <a:gd name="T5" fmla="*/ 13 h 13"/>
                <a:gd name="T6" fmla="*/ 0 60000 65536"/>
                <a:gd name="T7" fmla="*/ 0 60000 65536"/>
                <a:gd name="T8" fmla="*/ 0 60000 65536"/>
                <a:gd name="T9" fmla="*/ 0 w 41"/>
                <a:gd name="T10" fmla="*/ 0 h 13"/>
                <a:gd name="T11" fmla="*/ 41 w 41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3">
                  <a:moveTo>
                    <a:pt x="0" y="0"/>
                  </a:moveTo>
                  <a:lnTo>
                    <a:pt x="40" y="13"/>
                  </a:lnTo>
                  <a:lnTo>
                    <a:pt x="41" y="13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0" name="Freeform 330"/>
            <p:cNvSpPr>
              <a:spLocks/>
            </p:cNvSpPr>
            <p:nvPr/>
          </p:nvSpPr>
          <p:spPr bwMode="auto">
            <a:xfrm>
              <a:off x="2556" y="2175"/>
              <a:ext cx="44" cy="14"/>
            </a:xfrm>
            <a:custGeom>
              <a:avLst/>
              <a:gdLst>
                <a:gd name="T0" fmla="*/ 0 w 41"/>
                <a:gd name="T1" fmla="*/ 0 h 13"/>
                <a:gd name="T2" fmla="*/ 40 w 41"/>
                <a:gd name="T3" fmla="*/ 13 h 13"/>
                <a:gd name="T4" fmla="*/ 41 w 41"/>
                <a:gd name="T5" fmla="*/ 13 h 13"/>
                <a:gd name="T6" fmla="*/ 0 60000 65536"/>
                <a:gd name="T7" fmla="*/ 0 60000 65536"/>
                <a:gd name="T8" fmla="*/ 0 60000 65536"/>
                <a:gd name="T9" fmla="*/ 0 w 41"/>
                <a:gd name="T10" fmla="*/ 0 h 13"/>
                <a:gd name="T11" fmla="*/ 41 w 41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3">
                  <a:moveTo>
                    <a:pt x="0" y="0"/>
                  </a:moveTo>
                  <a:lnTo>
                    <a:pt x="40" y="13"/>
                  </a:lnTo>
                  <a:lnTo>
                    <a:pt x="41" y="13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1" name="Freeform 331"/>
            <p:cNvSpPr>
              <a:spLocks/>
            </p:cNvSpPr>
            <p:nvPr/>
          </p:nvSpPr>
          <p:spPr bwMode="auto">
            <a:xfrm>
              <a:off x="2643" y="2202"/>
              <a:ext cx="45" cy="14"/>
            </a:xfrm>
            <a:custGeom>
              <a:avLst/>
              <a:gdLst>
                <a:gd name="T0" fmla="*/ 0 w 43"/>
                <a:gd name="T1" fmla="*/ 0 h 13"/>
                <a:gd name="T2" fmla="*/ 41 w 43"/>
                <a:gd name="T3" fmla="*/ 13 h 13"/>
                <a:gd name="T4" fmla="*/ 43 w 43"/>
                <a:gd name="T5" fmla="*/ 13 h 13"/>
                <a:gd name="T6" fmla="*/ 0 60000 65536"/>
                <a:gd name="T7" fmla="*/ 0 60000 65536"/>
                <a:gd name="T8" fmla="*/ 0 60000 65536"/>
                <a:gd name="T9" fmla="*/ 0 w 43"/>
                <a:gd name="T10" fmla="*/ 0 h 13"/>
                <a:gd name="T11" fmla="*/ 43 w 43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13">
                  <a:moveTo>
                    <a:pt x="0" y="0"/>
                  </a:moveTo>
                  <a:lnTo>
                    <a:pt x="41" y="13"/>
                  </a:lnTo>
                  <a:lnTo>
                    <a:pt x="43" y="13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2" name="Freeform 332"/>
            <p:cNvSpPr>
              <a:spLocks/>
            </p:cNvSpPr>
            <p:nvPr/>
          </p:nvSpPr>
          <p:spPr bwMode="auto">
            <a:xfrm>
              <a:off x="2731" y="2231"/>
              <a:ext cx="45" cy="12"/>
            </a:xfrm>
            <a:custGeom>
              <a:avLst/>
              <a:gdLst>
                <a:gd name="T0" fmla="*/ 0 w 42"/>
                <a:gd name="T1" fmla="*/ 0 h 12"/>
                <a:gd name="T2" fmla="*/ 41 w 42"/>
                <a:gd name="T3" fmla="*/ 12 h 12"/>
                <a:gd name="T4" fmla="*/ 42 w 42"/>
                <a:gd name="T5" fmla="*/ 12 h 12"/>
                <a:gd name="T6" fmla="*/ 0 60000 65536"/>
                <a:gd name="T7" fmla="*/ 0 60000 65536"/>
                <a:gd name="T8" fmla="*/ 0 60000 65536"/>
                <a:gd name="T9" fmla="*/ 0 w 42"/>
                <a:gd name="T10" fmla="*/ 0 h 12"/>
                <a:gd name="T11" fmla="*/ 42 w 42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12">
                  <a:moveTo>
                    <a:pt x="0" y="0"/>
                  </a:moveTo>
                  <a:lnTo>
                    <a:pt x="41" y="12"/>
                  </a:lnTo>
                  <a:lnTo>
                    <a:pt x="42" y="12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3" name="Freeform 333"/>
            <p:cNvSpPr>
              <a:spLocks/>
            </p:cNvSpPr>
            <p:nvPr/>
          </p:nvSpPr>
          <p:spPr bwMode="auto">
            <a:xfrm>
              <a:off x="2818" y="2258"/>
              <a:ext cx="46" cy="13"/>
            </a:xfrm>
            <a:custGeom>
              <a:avLst/>
              <a:gdLst>
                <a:gd name="T0" fmla="*/ 0 w 43"/>
                <a:gd name="T1" fmla="*/ 0 h 12"/>
                <a:gd name="T2" fmla="*/ 41 w 43"/>
                <a:gd name="T3" fmla="*/ 12 h 12"/>
                <a:gd name="T4" fmla="*/ 43 w 43"/>
                <a:gd name="T5" fmla="*/ 12 h 12"/>
                <a:gd name="T6" fmla="*/ 0 60000 65536"/>
                <a:gd name="T7" fmla="*/ 0 60000 65536"/>
                <a:gd name="T8" fmla="*/ 0 60000 65536"/>
                <a:gd name="T9" fmla="*/ 0 w 43"/>
                <a:gd name="T10" fmla="*/ 0 h 12"/>
                <a:gd name="T11" fmla="*/ 43 w 43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12">
                  <a:moveTo>
                    <a:pt x="0" y="0"/>
                  </a:moveTo>
                  <a:lnTo>
                    <a:pt x="41" y="12"/>
                  </a:lnTo>
                  <a:lnTo>
                    <a:pt x="43" y="12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4" name="Freeform 334"/>
            <p:cNvSpPr>
              <a:spLocks/>
            </p:cNvSpPr>
            <p:nvPr/>
          </p:nvSpPr>
          <p:spPr bwMode="auto">
            <a:xfrm>
              <a:off x="2907" y="2286"/>
              <a:ext cx="44" cy="14"/>
            </a:xfrm>
            <a:custGeom>
              <a:avLst/>
              <a:gdLst>
                <a:gd name="T0" fmla="*/ 0 w 42"/>
                <a:gd name="T1" fmla="*/ 0 h 13"/>
                <a:gd name="T2" fmla="*/ 41 w 42"/>
                <a:gd name="T3" fmla="*/ 13 h 13"/>
                <a:gd name="T4" fmla="*/ 42 w 42"/>
                <a:gd name="T5" fmla="*/ 13 h 13"/>
                <a:gd name="T6" fmla="*/ 0 60000 65536"/>
                <a:gd name="T7" fmla="*/ 0 60000 65536"/>
                <a:gd name="T8" fmla="*/ 0 60000 65536"/>
                <a:gd name="T9" fmla="*/ 0 w 42"/>
                <a:gd name="T10" fmla="*/ 0 h 13"/>
                <a:gd name="T11" fmla="*/ 42 w 42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13">
                  <a:moveTo>
                    <a:pt x="0" y="0"/>
                  </a:moveTo>
                  <a:lnTo>
                    <a:pt x="41" y="13"/>
                  </a:lnTo>
                  <a:lnTo>
                    <a:pt x="42" y="13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5" name="Freeform 335"/>
            <p:cNvSpPr>
              <a:spLocks/>
            </p:cNvSpPr>
            <p:nvPr/>
          </p:nvSpPr>
          <p:spPr bwMode="auto">
            <a:xfrm>
              <a:off x="2995" y="2303"/>
              <a:ext cx="46" cy="5"/>
            </a:xfrm>
            <a:custGeom>
              <a:avLst/>
              <a:gdLst>
                <a:gd name="T0" fmla="*/ 0 w 43"/>
                <a:gd name="T1" fmla="*/ 5 h 5"/>
                <a:gd name="T2" fmla="*/ 42 w 43"/>
                <a:gd name="T3" fmla="*/ 0 h 5"/>
                <a:gd name="T4" fmla="*/ 43 w 43"/>
                <a:gd name="T5" fmla="*/ 0 h 5"/>
                <a:gd name="T6" fmla="*/ 0 60000 65536"/>
                <a:gd name="T7" fmla="*/ 0 60000 65536"/>
                <a:gd name="T8" fmla="*/ 0 60000 65536"/>
                <a:gd name="T9" fmla="*/ 0 w 43"/>
                <a:gd name="T10" fmla="*/ 0 h 5"/>
                <a:gd name="T11" fmla="*/ 43 w 43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5">
                  <a:moveTo>
                    <a:pt x="0" y="5"/>
                  </a:moveTo>
                  <a:lnTo>
                    <a:pt x="42" y="0"/>
                  </a:lnTo>
                  <a:lnTo>
                    <a:pt x="43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6" name="Freeform 336"/>
            <p:cNvSpPr>
              <a:spLocks/>
            </p:cNvSpPr>
            <p:nvPr/>
          </p:nvSpPr>
          <p:spPr bwMode="auto">
            <a:xfrm>
              <a:off x="3083" y="2292"/>
              <a:ext cx="44" cy="6"/>
            </a:xfrm>
            <a:custGeom>
              <a:avLst/>
              <a:gdLst>
                <a:gd name="T0" fmla="*/ 0 w 41"/>
                <a:gd name="T1" fmla="*/ 5 h 5"/>
                <a:gd name="T2" fmla="*/ 40 w 41"/>
                <a:gd name="T3" fmla="*/ 0 h 5"/>
                <a:gd name="T4" fmla="*/ 41 w 41"/>
                <a:gd name="T5" fmla="*/ 0 h 5"/>
                <a:gd name="T6" fmla="*/ 0 60000 65536"/>
                <a:gd name="T7" fmla="*/ 0 60000 65536"/>
                <a:gd name="T8" fmla="*/ 0 60000 65536"/>
                <a:gd name="T9" fmla="*/ 0 w 41"/>
                <a:gd name="T10" fmla="*/ 0 h 5"/>
                <a:gd name="T11" fmla="*/ 41 w 4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5">
                  <a:moveTo>
                    <a:pt x="0" y="5"/>
                  </a:moveTo>
                  <a:lnTo>
                    <a:pt x="40" y="0"/>
                  </a:lnTo>
                  <a:lnTo>
                    <a:pt x="41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7" name="Freeform 337"/>
            <p:cNvSpPr>
              <a:spLocks/>
            </p:cNvSpPr>
            <p:nvPr/>
          </p:nvSpPr>
          <p:spPr bwMode="auto">
            <a:xfrm>
              <a:off x="3170" y="2282"/>
              <a:ext cx="45" cy="5"/>
            </a:xfrm>
            <a:custGeom>
              <a:avLst/>
              <a:gdLst>
                <a:gd name="T0" fmla="*/ 0 w 43"/>
                <a:gd name="T1" fmla="*/ 5 h 5"/>
                <a:gd name="T2" fmla="*/ 41 w 43"/>
                <a:gd name="T3" fmla="*/ 0 h 5"/>
                <a:gd name="T4" fmla="*/ 43 w 43"/>
                <a:gd name="T5" fmla="*/ 0 h 5"/>
                <a:gd name="T6" fmla="*/ 0 60000 65536"/>
                <a:gd name="T7" fmla="*/ 0 60000 65536"/>
                <a:gd name="T8" fmla="*/ 0 60000 65536"/>
                <a:gd name="T9" fmla="*/ 0 w 43"/>
                <a:gd name="T10" fmla="*/ 0 h 5"/>
                <a:gd name="T11" fmla="*/ 43 w 43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5">
                  <a:moveTo>
                    <a:pt x="0" y="5"/>
                  </a:moveTo>
                  <a:lnTo>
                    <a:pt x="41" y="0"/>
                  </a:lnTo>
                  <a:lnTo>
                    <a:pt x="43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8" name="Freeform 338"/>
            <p:cNvSpPr>
              <a:spLocks/>
            </p:cNvSpPr>
            <p:nvPr/>
          </p:nvSpPr>
          <p:spPr bwMode="auto">
            <a:xfrm>
              <a:off x="3258" y="2271"/>
              <a:ext cx="45" cy="5"/>
            </a:xfrm>
            <a:custGeom>
              <a:avLst/>
              <a:gdLst>
                <a:gd name="T0" fmla="*/ 0 w 42"/>
                <a:gd name="T1" fmla="*/ 5 h 5"/>
                <a:gd name="T2" fmla="*/ 41 w 42"/>
                <a:gd name="T3" fmla="*/ 0 h 5"/>
                <a:gd name="T4" fmla="*/ 42 w 42"/>
                <a:gd name="T5" fmla="*/ 0 h 5"/>
                <a:gd name="T6" fmla="*/ 0 60000 65536"/>
                <a:gd name="T7" fmla="*/ 0 60000 65536"/>
                <a:gd name="T8" fmla="*/ 0 60000 65536"/>
                <a:gd name="T9" fmla="*/ 0 w 42"/>
                <a:gd name="T10" fmla="*/ 0 h 5"/>
                <a:gd name="T11" fmla="*/ 42 w 42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5">
                  <a:moveTo>
                    <a:pt x="0" y="5"/>
                  </a:moveTo>
                  <a:lnTo>
                    <a:pt x="41" y="0"/>
                  </a:lnTo>
                  <a:lnTo>
                    <a:pt x="42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39" name="Freeform 339"/>
            <p:cNvSpPr>
              <a:spLocks/>
            </p:cNvSpPr>
            <p:nvPr/>
          </p:nvSpPr>
          <p:spPr bwMode="auto">
            <a:xfrm>
              <a:off x="3345" y="2260"/>
              <a:ext cx="46" cy="6"/>
            </a:xfrm>
            <a:custGeom>
              <a:avLst/>
              <a:gdLst>
                <a:gd name="T0" fmla="*/ 0 w 43"/>
                <a:gd name="T1" fmla="*/ 5 h 5"/>
                <a:gd name="T2" fmla="*/ 41 w 43"/>
                <a:gd name="T3" fmla="*/ 0 h 5"/>
                <a:gd name="T4" fmla="*/ 43 w 43"/>
                <a:gd name="T5" fmla="*/ 0 h 5"/>
                <a:gd name="T6" fmla="*/ 0 60000 65536"/>
                <a:gd name="T7" fmla="*/ 0 60000 65536"/>
                <a:gd name="T8" fmla="*/ 0 60000 65536"/>
                <a:gd name="T9" fmla="*/ 0 w 43"/>
                <a:gd name="T10" fmla="*/ 0 h 5"/>
                <a:gd name="T11" fmla="*/ 43 w 43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5">
                  <a:moveTo>
                    <a:pt x="0" y="5"/>
                  </a:moveTo>
                  <a:lnTo>
                    <a:pt x="41" y="0"/>
                  </a:lnTo>
                  <a:lnTo>
                    <a:pt x="43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0" name="Freeform 340"/>
            <p:cNvSpPr>
              <a:spLocks/>
            </p:cNvSpPr>
            <p:nvPr/>
          </p:nvSpPr>
          <p:spPr bwMode="auto">
            <a:xfrm>
              <a:off x="3434" y="2250"/>
              <a:ext cx="44" cy="5"/>
            </a:xfrm>
            <a:custGeom>
              <a:avLst/>
              <a:gdLst>
                <a:gd name="T0" fmla="*/ 0 w 42"/>
                <a:gd name="T1" fmla="*/ 5 h 5"/>
                <a:gd name="T2" fmla="*/ 41 w 42"/>
                <a:gd name="T3" fmla="*/ 0 h 5"/>
                <a:gd name="T4" fmla="*/ 42 w 42"/>
                <a:gd name="T5" fmla="*/ 0 h 5"/>
                <a:gd name="T6" fmla="*/ 0 60000 65536"/>
                <a:gd name="T7" fmla="*/ 0 60000 65536"/>
                <a:gd name="T8" fmla="*/ 0 60000 65536"/>
                <a:gd name="T9" fmla="*/ 0 w 42"/>
                <a:gd name="T10" fmla="*/ 0 h 5"/>
                <a:gd name="T11" fmla="*/ 42 w 42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5">
                  <a:moveTo>
                    <a:pt x="0" y="5"/>
                  </a:moveTo>
                  <a:lnTo>
                    <a:pt x="41" y="0"/>
                  </a:lnTo>
                  <a:lnTo>
                    <a:pt x="42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1" name="Freeform 341"/>
            <p:cNvSpPr>
              <a:spLocks/>
            </p:cNvSpPr>
            <p:nvPr/>
          </p:nvSpPr>
          <p:spPr bwMode="auto">
            <a:xfrm>
              <a:off x="3521" y="2239"/>
              <a:ext cx="46" cy="5"/>
            </a:xfrm>
            <a:custGeom>
              <a:avLst/>
              <a:gdLst>
                <a:gd name="T0" fmla="*/ 0 w 43"/>
                <a:gd name="T1" fmla="*/ 5 h 5"/>
                <a:gd name="T2" fmla="*/ 41 w 43"/>
                <a:gd name="T3" fmla="*/ 0 h 5"/>
                <a:gd name="T4" fmla="*/ 43 w 43"/>
                <a:gd name="T5" fmla="*/ 0 h 5"/>
                <a:gd name="T6" fmla="*/ 0 60000 65536"/>
                <a:gd name="T7" fmla="*/ 0 60000 65536"/>
                <a:gd name="T8" fmla="*/ 0 60000 65536"/>
                <a:gd name="T9" fmla="*/ 0 w 43"/>
                <a:gd name="T10" fmla="*/ 0 h 5"/>
                <a:gd name="T11" fmla="*/ 43 w 43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5">
                  <a:moveTo>
                    <a:pt x="0" y="5"/>
                  </a:moveTo>
                  <a:lnTo>
                    <a:pt x="41" y="0"/>
                  </a:lnTo>
                  <a:lnTo>
                    <a:pt x="43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2" name="Freeform 342"/>
            <p:cNvSpPr>
              <a:spLocks/>
            </p:cNvSpPr>
            <p:nvPr/>
          </p:nvSpPr>
          <p:spPr bwMode="auto">
            <a:xfrm>
              <a:off x="3609" y="2227"/>
              <a:ext cx="45" cy="6"/>
            </a:xfrm>
            <a:custGeom>
              <a:avLst/>
              <a:gdLst>
                <a:gd name="T0" fmla="*/ 0 w 42"/>
                <a:gd name="T1" fmla="*/ 5 h 5"/>
                <a:gd name="T2" fmla="*/ 41 w 42"/>
                <a:gd name="T3" fmla="*/ 0 h 5"/>
                <a:gd name="T4" fmla="*/ 42 w 42"/>
                <a:gd name="T5" fmla="*/ 0 h 5"/>
                <a:gd name="T6" fmla="*/ 0 60000 65536"/>
                <a:gd name="T7" fmla="*/ 0 60000 65536"/>
                <a:gd name="T8" fmla="*/ 0 60000 65536"/>
                <a:gd name="T9" fmla="*/ 0 w 42"/>
                <a:gd name="T10" fmla="*/ 0 h 5"/>
                <a:gd name="T11" fmla="*/ 42 w 42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5">
                  <a:moveTo>
                    <a:pt x="0" y="5"/>
                  </a:moveTo>
                  <a:lnTo>
                    <a:pt x="41" y="0"/>
                  </a:lnTo>
                  <a:lnTo>
                    <a:pt x="42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3" name="Freeform 343"/>
            <p:cNvSpPr>
              <a:spLocks/>
            </p:cNvSpPr>
            <p:nvPr/>
          </p:nvSpPr>
          <p:spPr bwMode="auto">
            <a:xfrm>
              <a:off x="2056" y="2234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DD08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4" name="Freeform 344"/>
            <p:cNvSpPr>
              <a:spLocks/>
            </p:cNvSpPr>
            <p:nvPr/>
          </p:nvSpPr>
          <p:spPr bwMode="auto">
            <a:xfrm>
              <a:off x="2056" y="2234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5" name="Freeform 345"/>
            <p:cNvSpPr>
              <a:spLocks/>
            </p:cNvSpPr>
            <p:nvPr/>
          </p:nvSpPr>
          <p:spPr bwMode="auto">
            <a:xfrm>
              <a:off x="2445" y="2129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DD08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6" name="Freeform 346"/>
            <p:cNvSpPr>
              <a:spLocks/>
            </p:cNvSpPr>
            <p:nvPr/>
          </p:nvSpPr>
          <p:spPr bwMode="auto">
            <a:xfrm>
              <a:off x="2445" y="2129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7" name="Freeform 347"/>
            <p:cNvSpPr>
              <a:spLocks/>
            </p:cNvSpPr>
            <p:nvPr/>
          </p:nvSpPr>
          <p:spPr bwMode="auto">
            <a:xfrm>
              <a:off x="2968" y="2294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DD08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8" name="Freeform 348"/>
            <p:cNvSpPr>
              <a:spLocks/>
            </p:cNvSpPr>
            <p:nvPr/>
          </p:nvSpPr>
          <p:spPr bwMode="auto">
            <a:xfrm>
              <a:off x="2968" y="2294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49" name="Freeform 349"/>
            <p:cNvSpPr>
              <a:spLocks/>
            </p:cNvSpPr>
            <p:nvPr/>
          </p:nvSpPr>
          <p:spPr bwMode="auto">
            <a:xfrm>
              <a:off x="3641" y="2211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DD08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50" name="Freeform 350"/>
            <p:cNvSpPr>
              <a:spLocks/>
            </p:cNvSpPr>
            <p:nvPr/>
          </p:nvSpPr>
          <p:spPr bwMode="auto">
            <a:xfrm>
              <a:off x="3641" y="2211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51" name="Freeform 351"/>
            <p:cNvSpPr>
              <a:spLocks/>
            </p:cNvSpPr>
            <p:nvPr/>
          </p:nvSpPr>
          <p:spPr bwMode="auto">
            <a:xfrm>
              <a:off x="3900" y="1320"/>
              <a:ext cx="46" cy="1"/>
            </a:xfrm>
            <a:custGeom>
              <a:avLst/>
              <a:gdLst>
                <a:gd name="T0" fmla="*/ 0 w 43"/>
                <a:gd name="T1" fmla="*/ 0 h 1"/>
                <a:gd name="T2" fmla="*/ 42 w 43"/>
                <a:gd name="T3" fmla="*/ 0 h 1"/>
                <a:gd name="T4" fmla="*/ 43 w 43"/>
                <a:gd name="T5" fmla="*/ 0 h 1"/>
                <a:gd name="T6" fmla="*/ 0 60000 65536"/>
                <a:gd name="T7" fmla="*/ 0 60000 65536"/>
                <a:gd name="T8" fmla="*/ 0 60000 65536"/>
                <a:gd name="T9" fmla="*/ 0 w 43"/>
                <a:gd name="T10" fmla="*/ 0 h 1"/>
                <a:gd name="T11" fmla="*/ 43 w 4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1">
                  <a:moveTo>
                    <a:pt x="0" y="0"/>
                  </a:moveTo>
                  <a:lnTo>
                    <a:pt x="42" y="0"/>
                  </a:lnTo>
                  <a:lnTo>
                    <a:pt x="43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52" name="Freeform 352"/>
            <p:cNvSpPr>
              <a:spLocks/>
            </p:cNvSpPr>
            <p:nvPr/>
          </p:nvSpPr>
          <p:spPr bwMode="auto">
            <a:xfrm>
              <a:off x="3988" y="1320"/>
              <a:ext cx="45" cy="1"/>
            </a:xfrm>
            <a:custGeom>
              <a:avLst/>
              <a:gdLst>
                <a:gd name="T0" fmla="*/ 0 w 42"/>
                <a:gd name="T1" fmla="*/ 0 h 1"/>
                <a:gd name="T2" fmla="*/ 41 w 42"/>
                <a:gd name="T3" fmla="*/ 0 h 1"/>
                <a:gd name="T4" fmla="*/ 42 w 42"/>
                <a:gd name="T5" fmla="*/ 0 h 1"/>
                <a:gd name="T6" fmla="*/ 0 60000 65536"/>
                <a:gd name="T7" fmla="*/ 0 60000 65536"/>
                <a:gd name="T8" fmla="*/ 0 60000 65536"/>
                <a:gd name="T9" fmla="*/ 0 w 42"/>
                <a:gd name="T10" fmla="*/ 0 h 1"/>
                <a:gd name="T11" fmla="*/ 42 w 4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1">
                  <a:moveTo>
                    <a:pt x="0" y="0"/>
                  </a:moveTo>
                  <a:lnTo>
                    <a:pt x="41" y="0"/>
                  </a:lnTo>
                  <a:lnTo>
                    <a:pt x="42" y="0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53" name="Freeform 353"/>
            <p:cNvSpPr>
              <a:spLocks/>
            </p:cNvSpPr>
            <p:nvPr/>
          </p:nvSpPr>
          <p:spPr bwMode="auto">
            <a:xfrm>
              <a:off x="3934" y="1304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DD08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54" name="Freeform 354"/>
            <p:cNvSpPr>
              <a:spLocks/>
            </p:cNvSpPr>
            <p:nvPr/>
          </p:nvSpPr>
          <p:spPr bwMode="auto">
            <a:xfrm>
              <a:off x="3934" y="1304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0 h 32"/>
                <a:gd name="T4" fmla="*/ 32 w 32"/>
                <a:gd name="T5" fmla="*/ 32 h 32"/>
                <a:gd name="T6" fmla="*/ 0 w 32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0"/>
                  </a:lnTo>
                  <a:lnTo>
                    <a:pt x="32" y="32"/>
                  </a:lnTo>
                  <a:lnTo>
                    <a:pt x="0" y="32"/>
                  </a:lnTo>
                </a:path>
              </a:pathLst>
            </a:custGeom>
            <a:noFill/>
            <a:ln w="1588">
              <a:solidFill>
                <a:srgbClr val="DD080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0055" name="Rectangle 355"/>
            <p:cNvSpPr>
              <a:spLocks noChangeArrowheads="1"/>
            </p:cNvSpPr>
            <p:nvPr/>
          </p:nvSpPr>
          <p:spPr bwMode="auto">
            <a:xfrm>
              <a:off x="4086" y="1270"/>
              <a:ext cx="19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1300">
                  <a:solidFill>
                    <a:srgbClr val="DD0806"/>
                  </a:solidFill>
                </a:rPr>
                <a:t>IOQ</a:t>
              </a:r>
              <a:endParaRPr lang="fr-FR"/>
            </a:p>
          </p:txBody>
        </p:sp>
      </p:grpSp>
      <p:sp>
        <p:nvSpPr>
          <p:cNvPr id="29987" name="Rectangle 356"/>
          <p:cNvSpPr>
            <a:spLocks noChangeArrowheads="1"/>
          </p:cNvSpPr>
          <p:nvPr/>
        </p:nvSpPr>
        <p:spPr bwMode="auto">
          <a:xfrm rot="-5400000">
            <a:off x="-118643" y="2880631"/>
            <a:ext cx="28815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400" dirty="0" smtClean="0">
                <a:solidFill>
                  <a:srgbClr val="000000"/>
                </a:solidFill>
              </a:rPr>
              <a:t>Total </a:t>
            </a:r>
            <a:r>
              <a:rPr lang="fr-FR" sz="1400" dirty="0" err="1" smtClean="0">
                <a:solidFill>
                  <a:srgbClr val="000000"/>
                </a:solidFill>
              </a:rPr>
              <a:t>number</a:t>
            </a:r>
            <a:r>
              <a:rPr lang="fr-FR" sz="1400" dirty="0" smtClean="0">
                <a:solidFill>
                  <a:srgbClr val="000000"/>
                </a:solidFill>
              </a:rPr>
              <a:t> of </a:t>
            </a:r>
            <a:r>
              <a:rPr lang="fr-FR" sz="1400" dirty="0" err="1" smtClean="0">
                <a:solidFill>
                  <a:srgbClr val="000000"/>
                </a:solidFill>
              </a:rPr>
              <a:t>electrons</a:t>
            </a:r>
            <a:r>
              <a:rPr lang="fr-FR" sz="1400" dirty="0" smtClean="0">
                <a:solidFill>
                  <a:srgbClr val="000000"/>
                </a:solidFill>
              </a:rPr>
              <a:t> </a:t>
            </a:r>
            <a:r>
              <a:rPr lang="fr-FR" sz="1100" dirty="0" smtClean="0">
                <a:solidFill>
                  <a:srgbClr val="000000"/>
                </a:solidFill>
              </a:rPr>
              <a:t>(E&gt;10 MeV)</a:t>
            </a:r>
            <a:endParaRPr lang="fr-FR" dirty="0"/>
          </a:p>
        </p:txBody>
      </p:sp>
      <p:sp>
        <p:nvSpPr>
          <p:cNvPr id="29989" name="Rectangle 358"/>
          <p:cNvSpPr>
            <a:spLocks noChangeArrowheads="1"/>
          </p:cNvSpPr>
          <p:nvPr/>
        </p:nvSpPr>
        <p:spPr bwMode="auto">
          <a:xfrm>
            <a:off x="3281363" y="4756150"/>
            <a:ext cx="1079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400">
                <a:solidFill>
                  <a:srgbClr val="000000"/>
                </a:solidFill>
              </a:rPr>
              <a:t>Z</a:t>
            </a:r>
            <a:endParaRPr lang="fr-FR"/>
          </a:p>
        </p:txBody>
      </p:sp>
      <p:sp>
        <p:nvSpPr>
          <p:cNvPr id="265575" name="Text Box 359"/>
          <p:cNvSpPr txBox="1">
            <a:spLocks noChangeArrowheads="1"/>
          </p:cNvSpPr>
          <p:nvPr/>
        </p:nvSpPr>
        <p:spPr bwMode="auto">
          <a:xfrm>
            <a:off x="4932363" y="2547938"/>
            <a:ext cx="4032250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>
              <a:buFontTx/>
              <a:buChar char="•"/>
            </a:pPr>
            <a:r>
              <a:rPr lang="fr-FR" sz="1500">
                <a:solidFill>
                  <a:srgbClr val="0000FF"/>
                </a:solidFill>
              </a:rPr>
              <a:t>Complex evolution with Z</a:t>
            </a:r>
          </a:p>
          <a:p>
            <a:pPr marL="265113" indent="-265113">
              <a:buFontTx/>
              <a:buChar char="•"/>
            </a:pPr>
            <a:endParaRPr lang="fr-FR" sz="1500">
              <a:solidFill>
                <a:srgbClr val="0000FF"/>
              </a:solidFill>
            </a:endParaRPr>
          </a:p>
          <a:p>
            <a:pPr marL="265113" indent="-265113">
              <a:buFontTx/>
              <a:buChar char="•"/>
            </a:pPr>
            <a:r>
              <a:rPr lang="fr-FR" sz="1500">
                <a:solidFill>
                  <a:srgbClr val="0000FF"/>
                </a:solidFill>
              </a:rPr>
              <a:t>Disagreement between measurements for the Al targets</a:t>
            </a:r>
          </a:p>
        </p:txBody>
      </p:sp>
      <p:sp>
        <p:nvSpPr>
          <p:cNvPr id="265576" name="Text Box 360"/>
          <p:cNvSpPr txBox="1">
            <a:spLocks noChangeArrowheads="1"/>
          </p:cNvSpPr>
          <p:nvPr/>
        </p:nvSpPr>
        <p:spPr bwMode="auto">
          <a:xfrm>
            <a:off x="4932363" y="3717925"/>
            <a:ext cx="39608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>
              <a:buFontTx/>
              <a:buChar char="•"/>
            </a:pPr>
            <a:r>
              <a:rPr lang="fr-FR" sz="1500">
                <a:solidFill>
                  <a:srgbClr val="DE0000"/>
                </a:solidFill>
              </a:rPr>
              <a:t>No obvious dependence on Z</a:t>
            </a:r>
          </a:p>
        </p:txBody>
      </p:sp>
      <p:grpSp>
        <p:nvGrpSpPr>
          <p:cNvPr id="29992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9993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0001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0002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0003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0004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0005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0006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0007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0008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9994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9995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29996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29997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9998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9999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30000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  <p:grpSp>
        <p:nvGrpSpPr>
          <p:cNvPr id="336" name="Group 335"/>
          <p:cNvGrpSpPr/>
          <p:nvPr/>
        </p:nvGrpSpPr>
        <p:grpSpPr>
          <a:xfrm>
            <a:off x="1013174" y="428604"/>
            <a:ext cx="7117653" cy="785818"/>
            <a:chOff x="1136650" y="428604"/>
            <a:chExt cx="7117653" cy="785818"/>
          </a:xfrm>
        </p:grpSpPr>
        <p:sp>
          <p:nvSpPr>
            <p:cNvPr id="29699" name="Text Box 2"/>
            <p:cNvSpPr txBox="1">
              <a:spLocks noChangeArrowheads="1"/>
            </p:cNvSpPr>
            <p:nvPr/>
          </p:nvSpPr>
          <p:spPr bwMode="auto">
            <a:xfrm>
              <a:off x="1136650" y="428604"/>
              <a:ext cx="7117653" cy="7694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2400" dirty="0" err="1"/>
                <a:t>Number</a:t>
              </a:r>
              <a:r>
                <a:rPr lang="fr-FR" sz="2400" dirty="0"/>
                <a:t> of </a:t>
              </a:r>
              <a:r>
                <a:rPr lang="fr-FR" sz="2400" dirty="0" err="1"/>
                <a:t>electrons</a:t>
              </a:r>
              <a:r>
                <a:rPr lang="fr-FR" sz="2400" dirty="0"/>
                <a:t> </a:t>
              </a:r>
              <a:r>
                <a:rPr lang="fr-FR" sz="2400" dirty="0" err="1"/>
                <a:t>with</a:t>
              </a:r>
              <a:r>
                <a:rPr lang="fr-FR" sz="2400" dirty="0"/>
                <a:t> an </a:t>
              </a:r>
              <a:r>
                <a:rPr lang="fr-FR" sz="2400" dirty="0" err="1"/>
                <a:t>energy</a:t>
              </a:r>
              <a:r>
                <a:rPr lang="fr-FR" sz="2400" dirty="0"/>
                <a:t> </a:t>
              </a:r>
              <a:r>
                <a:rPr lang="fr-FR" sz="2400" dirty="0" err="1"/>
                <a:t>above</a:t>
              </a:r>
              <a:r>
                <a:rPr lang="fr-FR" sz="2400" dirty="0"/>
                <a:t> 10 </a:t>
              </a:r>
              <a:r>
                <a:rPr lang="fr-FR" sz="2400" dirty="0" smtClean="0"/>
                <a:t>MeV</a:t>
              </a:r>
            </a:p>
            <a:p>
              <a:pPr algn="ctr"/>
              <a:r>
                <a:rPr lang="fr-FR" sz="2000" dirty="0" smtClean="0"/>
                <a:t>(activation + </a:t>
              </a:r>
              <a:r>
                <a:rPr lang="fr-FR" sz="2000" dirty="0" err="1" smtClean="0"/>
                <a:t>spectrometer</a:t>
              </a:r>
              <a:r>
                <a:rPr lang="fr-FR" sz="2000" dirty="0" smtClean="0"/>
                <a:t> +               )</a:t>
              </a:r>
              <a:endParaRPr lang="fr-FR" sz="2400" dirty="0"/>
            </a:p>
          </p:txBody>
        </p:sp>
        <p:pic>
          <p:nvPicPr>
            <p:cNvPr id="335" name="Picture 32" descr="GEANT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3156"/>
            <a:stretch>
              <a:fillRect/>
            </a:stretch>
          </p:blipFill>
          <p:spPr bwMode="auto">
            <a:xfrm>
              <a:off x="5643570" y="908035"/>
              <a:ext cx="1154112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 autoUpdateAnimBg="0"/>
      <p:bldP spid="265575" grpId="0" autoUpdateAnimBg="0"/>
      <p:bldP spid="26557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0" y="3362926"/>
            <a:ext cx="9144000" cy="9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2075" indent="171450" algn="ctr"/>
            <a:r>
              <a:rPr lang="fr-FR" sz="1850" dirty="0"/>
              <a:t>In all the </a:t>
            </a:r>
            <a:r>
              <a:rPr lang="fr-FR" sz="1850" dirty="0" err="1" smtClean="0"/>
              <a:t>slides</a:t>
            </a:r>
            <a:r>
              <a:rPr lang="fr-FR" sz="1850" dirty="0" smtClean="0"/>
              <a:t> </a:t>
            </a:r>
            <a:r>
              <a:rPr lang="fr-FR" sz="1850" dirty="0"/>
              <a:t>to come :</a:t>
            </a:r>
          </a:p>
          <a:p>
            <a:pPr marL="92075" indent="171450"/>
            <a:endParaRPr lang="fr-FR" sz="1850" dirty="0"/>
          </a:p>
          <a:p>
            <a:pPr marL="92075" indent="171450"/>
            <a:r>
              <a:rPr lang="fr-FR" sz="1850" dirty="0"/>
              <a:t>«</a:t>
            </a:r>
            <a:r>
              <a:rPr lang="fr-FR" sz="1850" dirty="0">
                <a:solidFill>
                  <a:srgbClr val="DE0000"/>
                </a:solidFill>
              </a:rPr>
              <a:t> High </a:t>
            </a:r>
            <a:r>
              <a:rPr lang="fr-FR" sz="1850" dirty="0" err="1">
                <a:solidFill>
                  <a:srgbClr val="DE0000"/>
                </a:solidFill>
              </a:rPr>
              <a:t>energy</a:t>
            </a:r>
            <a:r>
              <a:rPr lang="fr-FR" sz="1850" dirty="0">
                <a:solidFill>
                  <a:srgbClr val="DE0000"/>
                </a:solidFill>
              </a:rPr>
              <a:t> </a:t>
            </a:r>
            <a:r>
              <a:rPr lang="fr-FR" sz="1850" dirty="0"/>
              <a:t>» </a:t>
            </a:r>
            <a:r>
              <a:rPr lang="fr-FR" sz="1850" dirty="0" err="1"/>
              <a:t>is</a:t>
            </a:r>
            <a:r>
              <a:rPr lang="fr-FR" sz="1850" dirty="0"/>
              <a:t> to </a:t>
            </a:r>
            <a:r>
              <a:rPr lang="fr-FR" sz="1850" dirty="0" err="1"/>
              <a:t>be</a:t>
            </a:r>
            <a:r>
              <a:rPr lang="fr-FR" sz="1850" dirty="0"/>
              <a:t> </a:t>
            </a:r>
            <a:r>
              <a:rPr lang="fr-FR" sz="1850" dirty="0" err="1"/>
              <a:t>understood</a:t>
            </a:r>
            <a:r>
              <a:rPr lang="fr-FR" sz="1850" dirty="0"/>
              <a:t> in the </a:t>
            </a:r>
            <a:r>
              <a:rPr lang="fr-FR" sz="1850" dirty="0" err="1"/>
              <a:t>context</a:t>
            </a:r>
            <a:r>
              <a:rPr lang="fr-FR" sz="1850" dirty="0"/>
              <a:t> of plasma and </a:t>
            </a:r>
            <a:r>
              <a:rPr lang="fr-FR" sz="1850" dirty="0" err="1" smtClean="0"/>
              <a:t>nuclear</a:t>
            </a:r>
            <a:r>
              <a:rPr lang="fr-FR" sz="1850" dirty="0" smtClean="0"/>
              <a:t> </a:t>
            </a:r>
            <a:r>
              <a:rPr lang="fr-FR" sz="1850" dirty="0" err="1" smtClean="0"/>
              <a:t>physics</a:t>
            </a:r>
            <a:r>
              <a:rPr lang="fr-FR" sz="1850" dirty="0" smtClean="0"/>
              <a:t>.</a:t>
            </a:r>
            <a:endParaRPr lang="fr-FR" sz="1850" dirty="0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3743325" y="2563813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400">
                <a:solidFill>
                  <a:srgbClr val="DE0000"/>
                </a:solidFill>
              </a:rPr>
              <a:t>WARNING</a:t>
            </a:r>
          </a:p>
        </p:txBody>
      </p:sp>
      <p:pic>
        <p:nvPicPr>
          <p:cNvPr id="88070" name="Picture 6" descr="warni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333375"/>
            <a:ext cx="2449512" cy="2181225"/>
          </a:xfrm>
          <a:prstGeom prst="rect">
            <a:avLst/>
          </a:prstGeom>
          <a:noFill/>
        </p:spPr>
      </p:pic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3311078" y="6419873"/>
            <a:ext cx="25218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 dirty="0"/>
              <a:t>(</a:t>
            </a:r>
            <a:r>
              <a:rPr lang="fr-FR" sz="1600" dirty="0" err="1"/>
              <a:t>you</a:t>
            </a:r>
            <a:r>
              <a:rPr lang="fr-FR" sz="1600" dirty="0"/>
              <a:t> are </a:t>
            </a:r>
            <a:r>
              <a:rPr lang="fr-FR" sz="1600" dirty="0" err="1"/>
              <a:t>allowed</a:t>
            </a:r>
            <a:r>
              <a:rPr lang="fr-FR" sz="1600" dirty="0"/>
              <a:t> to </a:t>
            </a:r>
            <a:r>
              <a:rPr lang="fr-FR" sz="1600" dirty="0" err="1"/>
              <a:t>smile</a:t>
            </a:r>
            <a:r>
              <a:rPr lang="fr-FR" sz="1600" dirty="0"/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2000232" y="4570360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171450" algn="ctr">
              <a:lnSpc>
                <a:spcPct val="150000"/>
              </a:lnSpc>
            </a:pPr>
            <a:r>
              <a:rPr lang="fr-FR" sz="1600" dirty="0" smtClean="0"/>
              <a:t>As a </a:t>
            </a:r>
            <a:r>
              <a:rPr lang="fr-FR" sz="1600" dirty="0" err="1" smtClean="0"/>
              <a:t>consequence</a:t>
            </a:r>
            <a:r>
              <a:rPr lang="fr-FR" sz="1600" dirty="0" smtClean="0"/>
              <a:t>, </a:t>
            </a:r>
            <a:r>
              <a:rPr lang="fr-FR" sz="1600" dirty="0" err="1" smtClean="0"/>
              <a:t>this</a:t>
            </a:r>
            <a:r>
              <a:rPr lang="fr-FR" sz="1600" dirty="0" smtClean="0"/>
              <a:t> </a:t>
            </a:r>
            <a:r>
              <a:rPr lang="fr-FR" sz="1600" dirty="0" err="1" smtClean="0"/>
              <a:t>means</a:t>
            </a:r>
            <a:r>
              <a:rPr lang="fr-FR" sz="1600" dirty="0" smtClean="0"/>
              <a:t> : </a:t>
            </a:r>
          </a:p>
          <a:p>
            <a:pPr marL="92075" indent="171450">
              <a:lnSpc>
                <a:spcPct val="150000"/>
              </a:lnSpc>
              <a:buFontTx/>
              <a:buChar char="•"/>
            </a:pPr>
            <a:r>
              <a:rPr lang="fr-FR" sz="1600" dirty="0" err="1" smtClean="0"/>
              <a:t>above</a:t>
            </a:r>
            <a:r>
              <a:rPr lang="fr-FR" sz="1600" dirty="0" smtClean="0"/>
              <a:t> 10 MeV </a:t>
            </a:r>
            <a:r>
              <a:rPr lang="fr-FR" sz="1600" dirty="0" smtClean="0"/>
              <a:t>for </a:t>
            </a:r>
            <a:r>
              <a:rPr lang="fr-FR" sz="1600" dirty="0" err="1" smtClean="0"/>
              <a:t>electrons</a:t>
            </a:r>
            <a:r>
              <a:rPr lang="fr-FR" sz="1600" dirty="0" smtClean="0"/>
              <a:t> or photons</a:t>
            </a:r>
          </a:p>
          <a:p>
            <a:pPr marL="92075" indent="171450">
              <a:lnSpc>
                <a:spcPct val="150000"/>
              </a:lnSpc>
              <a:buFontTx/>
              <a:buChar char="•"/>
            </a:pPr>
            <a:r>
              <a:rPr lang="fr-FR" sz="1600" dirty="0" err="1" smtClean="0"/>
              <a:t>above</a:t>
            </a:r>
            <a:r>
              <a:rPr lang="fr-FR" sz="1600" dirty="0" smtClean="0"/>
              <a:t> a few MeV for protons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AFC19A-1D0F-414A-9C64-DDB4D5BC640D}" type="slidenum">
              <a:rPr lang="fr-FR" smtClean="0"/>
              <a:pPr/>
              <a:t>20</a:t>
            </a:fld>
            <a:endParaRPr lang="fr-FR" smtClean="0"/>
          </a:p>
        </p:txBody>
      </p:sp>
      <p:sp>
        <p:nvSpPr>
          <p:cNvPr id="28676" name="Text Box 11"/>
          <p:cNvSpPr txBox="1">
            <a:spLocks noChangeArrowheads="1"/>
          </p:cNvSpPr>
          <p:nvPr/>
        </p:nvSpPr>
        <p:spPr bwMode="auto">
          <a:xfrm>
            <a:off x="4572000" y="2201863"/>
            <a:ext cx="4105275" cy="1298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400"/>
              <a:t>The width increases together with Z</a:t>
            </a:r>
          </a:p>
          <a:p>
            <a:pPr algn="ctr">
              <a:lnSpc>
                <a:spcPct val="120000"/>
              </a:lnSpc>
            </a:pPr>
            <a:r>
              <a:rPr lang="fr-FR"/>
              <a:t>(to be interpreted)</a:t>
            </a:r>
          </a:p>
        </p:txBody>
      </p:sp>
      <p:sp>
        <p:nvSpPr>
          <p:cNvPr id="234508" name="Text Box 12" descr="Parchemin"/>
          <p:cNvSpPr txBox="1">
            <a:spLocks noChangeArrowheads="1"/>
          </p:cNvSpPr>
          <p:nvPr/>
        </p:nvSpPr>
        <p:spPr bwMode="auto">
          <a:xfrm>
            <a:off x="971550" y="5056188"/>
            <a:ext cx="6335713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89998" tIns="46798" rIns="89998" bIns="0">
            <a:spAutoFit/>
          </a:bodyPr>
          <a:lstStyle/>
          <a:p>
            <a:pPr algn="just" defTabSz="912813" eaLnBrk="0" hangingPunct="0"/>
            <a:r>
              <a:rPr lang="fr-FR" sz="1500"/>
              <a:t>Open question : do the width of the beam depend mainly on…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07950" y="5483225"/>
            <a:ext cx="3960813" cy="1223963"/>
            <a:chOff x="68" y="3454"/>
            <a:chExt cx="2495" cy="771"/>
          </a:xfrm>
        </p:grpSpPr>
        <p:grpSp>
          <p:nvGrpSpPr>
            <p:cNvPr id="28747" name="Group 14"/>
            <p:cNvGrpSpPr>
              <a:grpSpLocks/>
            </p:cNvGrpSpPr>
            <p:nvPr/>
          </p:nvGrpSpPr>
          <p:grpSpPr bwMode="auto">
            <a:xfrm>
              <a:off x="1760" y="3454"/>
              <a:ext cx="803" cy="771"/>
              <a:chOff x="4633" y="2024"/>
              <a:chExt cx="803" cy="771"/>
            </a:xfrm>
          </p:grpSpPr>
          <p:sp>
            <p:nvSpPr>
              <p:cNvPr id="28749" name="Oval 15"/>
              <p:cNvSpPr>
                <a:spLocks noChangeAspect="1" noChangeArrowheads="1"/>
              </p:cNvSpPr>
              <p:nvPr/>
            </p:nvSpPr>
            <p:spPr bwMode="auto">
              <a:xfrm>
                <a:off x="4633" y="2244"/>
                <a:ext cx="328" cy="331"/>
              </a:xfrm>
              <a:prstGeom prst="ellipse">
                <a:avLst/>
              </a:prstGeom>
              <a:gradFill rotWithShape="0">
                <a:gsLst>
                  <a:gs pos="0">
                    <a:srgbClr val="910F0F"/>
                  </a:gs>
                  <a:gs pos="100000">
                    <a:srgbClr val="FFF875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8750" name="Rectangle 16"/>
              <p:cNvSpPr>
                <a:spLocks noChangeArrowheads="1"/>
              </p:cNvSpPr>
              <p:nvPr/>
            </p:nvSpPr>
            <p:spPr bwMode="auto">
              <a:xfrm>
                <a:off x="4809" y="2189"/>
                <a:ext cx="152" cy="441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50000">
                    <a:srgbClr val="DDDDDD"/>
                  </a:gs>
                  <a:gs pos="100000">
                    <a:srgbClr val="777777"/>
                  </a:gs>
                </a:gsLst>
                <a:lin ang="2700000" scaled="1"/>
              </a:gradFill>
              <a:ln w="6350">
                <a:solidFill>
                  <a:srgbClr val="777777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8751" name="Line 17"/>
              <p:cNvSpPr>
                <a:spLocks noChangeShapeType="1"/>
              </p:cNvSpPr>
              <p:nvPr/>
            </p:nvSpPr>
            <p:spPr bwMode="auto">
              <a:xfrm flipV="1">
                <a:off x="4690" y="2024"/>
                <a:ext cx="726" cy="3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752" name="Line 18"/>
              <p:cNvSpPr>
                <a:spLocks noChangeShapeType="1"/>
              </p:cNvSpPr>
              <p:nvPr/>
            </p:nvSpPr>
            <p:spPr bwMode="auto">
              <a:xfrm>
                <a:off x="4690" y="2410"/>
                <a:ext cx="726" cy="38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753" name="Oval 19"/>
              <p:cNvSpPr>
                <a:spLocks noChangeArrowheads="1"/>
              </p:cNvSpPr>
              <p:nvPr/>
            </p:nvSpPr>
            <p:spPr bwMode="auto">
              <a:xfrm>
                <a:off x="5391" y="2024"/>
                <a:ext cx="45" cy="77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8748" name="Text Box 20" descr="Parchemin"/>
            <p:cNvSpPr txBox="1">
              <a:spLocks noChangeArrowheads="1"/>
            </p:cNvSpPr>
            <p:nvPr/>
          </p:nvSpPr>
          <p:spPr bwMode="auto">
            <a:xfrm>
              <a:off x="68" y="3700"/>
              <a:ext cx="1588" cy="27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lIns="89998" tIns="46798" rIns="89998" bIns="0">
              <a:spAutoFit/>
            </a:bodyPr>
            <a:lstStyle/>
            <a:p>
              <a:pPr algn="just" defTabSz="912813" eaLnBrk="0" hangingPunct="0"/>
              <a:r>
                <a:rPr lang="fr-FR" sz="1300"/>
                <a:t>… the generation of the electron beam in the plasma ? </a:t>
              </a:r>
              <a:endParaRPr lang="fr-FR" sz="1300" b="1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4427538" y="5481638"/>
            <a:ext cx="3744912" cy="1223962"/>
            <a:chOff x="3242" y="3158"/>
            <a:chExt cx="2359" cy="771"/>
          </a:xfrm>
        </p:grpSpPr>
        <p:grpSp>
          <p:nvGrpSpPr>
            <p:cNvPr id="28731" name="Group 22"/>
            <p:cNvGrpSpPr>
              <a:grpSpLocks/>
            </p:cNvGrpSpPr>
            <p:nvPr/>
          </p:nvGrpSpPr>
          <p:grpSpPr bwMode="auto">
            <a:xfrm>
              <a:off x="4804" y="3158"/>
              <a:ext cx="797" cy="771"/>
              <a:chOff x="4639" y="2886"/>
              <a:chExt cx="797" cy="771"/>
            </a:xfrm>
          </p:grpSpPr>
          <p:sp>
            <p:nvSpPr>
              <p:cNvPr id="28733" name="Oval 23"/>
              <p:cNvSpPr>
                <a:spLocks noChangeArrowheads="1"/>
              </p:cNvSpPr>
              <p:nvPr/>
            </p:nvSpPr>
            <p:spPr bwMode="auto">
              <a:xfrm>
                <a:off x="5391" y="2886"/>
                <a:ext cx="45" cy="77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28734" name="Group 24"/>
              <p:cNvGrpSpPr>
                <a:grpSpLocks/>
              </p:cNvGrpSpPr>
              <p:nvPr/>
            </p:nvGrpSpPr>
            <p:grpSpPr bwMode="auto">
              <a:xfrm>
                <a:off x="4639" y="3051"/>
                <a:ext cx="328" cy="441"/>
                <a:chOff x="4182" y="3142"/>
                <a:chExt cx="328" cy="441"/>
              </a:xfrm>
            </p:grpSpPr>
            <p:sp>
              <p:nvSpPr>
                <p:cNvPr id="28745" name="Oval 25"/>
                <p:cNvSpPr>
                  <a:spLocks noChangeAspect="1" noChangeArrowheads="1"/>
                </p:cNvSpPr>
                <p:nvPr/>
              </p:nvSpPr>
              <p:spPr bwMode="auto">
                <a:xfrm>
                  <a:off x="4182" y="3197"/>
                  <a:ext cx="328" cy="33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910F0F"/>
                    </a:gs>
                    <a:gs pos="100000">
                      <a:srgbClr val="FFF875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746" name="Rectangle 26"/>
                <p:cNvSpPr>
                  <a:spLocks noChangeArrowheads="1"/>
                </p:cNvSpPr>
                <p:nvPr/>
              </p:nvSpPr>
              <p:spPr bwMode="auto">
                <a:xfrm>
                  <a:off x="4358" y="3142"/>
                  <a:ext cx="152" cy="441"/>
                </a:xfrm>
                <a:prstGeom prst="rect">
                  <a:avLst/>
                </a:prstGeom>
                <a:gradFill rotWithShape="1">
                  <a:gsLst>
                    <a:gs pos="0">
                      <a:srgbClr val="777777"/>
                    </a:gs>
                    <a:gs pos="5000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6350">
                  <a:solidFill>
                    <a:srgbClr val="777777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8735" name="Group 27"/>
              <p:cNvGrpSpPr>
                <a:grpSpLocks/>
              </p:cNvGrpSpPr>
              <p:nvPr/>
            </p:nvGrpSpPr>
            <p:grpSpPr bwMode="auto">
              <a:xfrm>
                <a:off x="4698" y="3262"/>
                <a:ext cx="122" cy="18"/>
                <a:chOff x="4229" y="2024"/>
                <a:chExt cx="742" cy="771"/>
              </a:xfrm>
            </p:grpSpPr>
            <p:grpSp>
              <p:nvGrpSpPr>
                <p:cNvPr id="28741" name="Group 28"/>
                <p:cNvGrpSpPr>
                  <a:grpSpLocks/>
                </p:cNvGrpSpPr>
                <p:nvPr/>
              </p:nvGrpSpPr>
              <p:grpSpPr bwMode="auto">
                <a:xfrm>
                  <a:off x="4229" y="2024"/>
                  <a:ext cx="726" cy="771"/>
                  <a:chOff x="4241" y="1525"/>
                  <a:chExt cx="862" cy="1270"/>
                </a:xfrm>
              </p:grpSpPr>
              <p:sp>
                <p:nvSpPr>
                  <p:cNvPr id="28743" name="Line 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41" y="1525"/>
                    <a:ext cx="862" cy="63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8744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241" y="2160"/>
                    <a:ext cx="862" cy="63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28742" name="Oval 31"/>
                <p:cNvSpPr>
                  <a:spLocks noChangeArrowheads="1"/>
                </p:cNvSpPr>
                <p:nvPr/>
              </p:nvSpPr>
              <p:spPr bwMode="auto">
                <a:xfrm>
                  <a:off x="4926" y="2024"/>
                  <a:ext cx="45" cy="771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8736" name="Oval 32"/>
              <p:cNvSpPr>
                <a:spLocks noChangeArrowheads="1"/>
              </p:cNvSpPr>
              <p:nvPr/>
            </p:nvSpPr>
            <p:spPr bwMode="auto">
              <a:xfrm>
                <a:off x="4960" y="3225"/>
                <a:ext cx="9" cy="93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8737" name="Freeform 33"/>
              <p:cNvSpPr>
                <a:spLocks/>
              </p:cNvSpPr>
              <p:nvPr/>
            </p:nvSpPr>
            <p:spPr bwMode="auto">
              <a:xfrm>
                <a:off x="4812" y="3225"/>
                <a:ext cx="152" cy="39"/>
              </a:xfrm>
              <a:custGeom>
                <a:avLst/>
                <a:gdLst>
                  <a:gd name="T0" fmla="*/ 0 w 408"/>
                  <a:gd name="T1" fmla="*/ 136 h 136"/>
                  <a:gd name="T2" fmla="*/ 227 w 408"/>
                  <a:gd name="T3" fmla="*/ 91 h 136"/>
                  <a:gd name="T4" fmla="*/ 408 w 408"/>
                  <a:gd name="T5" fmla="*/ 0 h 136"/>
                  <a:gd name="T6" fmla="*/ 0 60000 65536"/>
                  <a:gd name="T7" fmla="*/ 0 60000 65536"/>
                  <a:gd name="T8" fmla="*/ 0 60000 65536"/>
                  <a:gd name="T9" fmla="*/ 0 w 408"/>
                  <a:gd name="T10" fmla="*/ 0 h 136"/>
                  <a:gd name="T11" fmla="*/ 408 w 408"/>
                  <a:gd name="T12" fmla="*/ 136 h 1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08" h="136">
                    <a:moveTo>
                      <a:pt x="0" y="136"/>
                    </a:moveTo>
                    <a:cubicBezTo>
                      <a:pt x="79" y="125"/>
                      <a:pt x="159" y="114"/>
                      <a:pt x="227" y="91"/>
                    </a:cubicBezTo>
                    <a:cubicBezTo>
                      <a:pt x="295" y="68"/>
                      <a:pt x="351" y="34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8738" name="Line 34"/>
              <p:cNvSpPr>
                <a:spLocks noChangeShapeType="1"/>
              </p:cNvSpPr>
              <p:nvPr/>
            </p:nvSpPr>
            <p:spPr bwMode="auto">
              <a:xfrm flipV="1">
                <a:off x="4962" y="2886"/>
                <a:ext cx="453" cy="3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739" name="Line 35"/>
              <p:cNvSpPr>
                <a:spLocks noChangeShapeType="1"/>
              </p:cNvSpPr>
              <p:nvPr/>
            </p:nvSpPr>
            <p:spPr bwMode="auto">
              <a:xfrm>
                <a:off x="4962" y="3317"/>
                <a:ext cx="453" cy="3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740" name="Freeform 36"/>
              <p:cNvSpPr>
                <a:spLocks/>
              </p:cNvSpPr>
              <p:nvPr/>
            </p:nvSpPr>
            <p:spPr bwMode="auto">
              <a:xfrm flipV="1">
                <a:off x="4812" y="3278"/>
                <a:ext cx="152" cy="39"/>
              </a:xfrm>
              <a:custGeom>
                <a:avLst/>
                <a:gdLst>
                  <a:gd name="T0" fmla="*/ 0 w 408"/>
                  <a:gd name="T1" fmla="*/ 136 h 136"/>
                  <a:gd name="T2" fmla="*/ 227 w 408"/>
                  <a:gd name="T3" fmla="*/ 91 h 136"/>
                  <a:gd name="T4" fmla="*/ 408 w 408"/>
                  <a:gd name="T5" fmla="*/ 0 h 136"/>
                  <a:gd name="T6" fmla="*/ 0 60000 65536"/>
                  <a:gd name="T7" fmla="*/ 0 60000 65536"/>
                  <a:gd name="T8" fmla="*/ 0 60000 65536"/>
                  <a:gd name="T9" fmla="*/ 0 w 408"/>
                  <a:gd name="T10" fmla="*/ 0 h 136"/>
                  <a:gd name="T11" fmla="*/ 408 w 408"/>
                  <a:gd name="T12" fmla="*/ 136 h 1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08" h="136">
                    <a:moveTo>
                      <a:pt x="0" y="136"/>
                    </a:moveTo>
                    <a:cubicBezTo>
                      <a:pt x="79" y="125"/>
                      <a:pt x="159" y="114"/>
                      <a:pt x="227" y="91"/>
                    </a:cubicBezTo>
                    <a:cubicBezTo>
                      <a:pt x="295" y="68"/>
                      <a:pt x="351" y="34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</p:grpSp>
        <p:sp>
          <p:nvSpPr>
            <p:cNvPr id="28732" name="Text Box 37" descr="Parchemin"/>
            <p:cNvSpPr txBox="1">
              <a:spLocks noChangeArrowheads="1"/>
            </p:cNvSpPr>
            <p:nvPr/>
          </p:nvSpPr>
          <p:spPr bwMode="auto">
            <a:xfrm>
              <a:off x="3242" y="3404"/>
              <a:ext cx="1497" cy="27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lIns="89998" tIns="46798" rIns="89998" bIns="0">
              <a:spAutoFit/>
            </a:bodyPr>
            <a:lstStyle/>
            <a:p>
              <a:pPr algn="just" defTabSz="912813" eaLnBrk="0" hangingPunct="0"/>
              <a:r>
                <a:rPr lang="fr-FR" sz="1300"/>
                <a:t>… the transport of the electrons inside the target</a:t>
              </a:r>
              <a:endParaRPr lang="fr-FR" sz="1300" b="1"/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107950" y="5734050"/>
            <a:ext cx="8347075" cy="700088"/>
            <a:chOff x="113" y="3397"/>
            <a:chExt cx="5258" cy="441"/>
          </a:xfrm>
        </p:grpSpPr>
        <p:grpSp>
          <p:nvGrpSpPr>
            <p:cNvPr id="28704" name="Group 39"/>
            <p:cNvGrpSpPr>
              <a:grpSpLocks/>
            </p:cNvGrpSpPr>
            <p:nvPr/>
          </p:nvGrpSpPr>
          <p:grpSpPr bwMode="auto">
            <a:xfrm>
              <a:off x="1474" y="3397"/>
              <a:ext cx="3897" cy="441"/>
              <a:chOff x="1882" y="2659"/>
              <a:chExt cx="3897" cy="441"/>
            </a:xfrm>
          </p:grpSpPr>
          <p:grpSp>
            <p:nvGrpSpPr>
              <p:cNvPr id="28706" name="Group 40"/>
              <p:cNvGrpSpPr>
                <a:grpSpLocks/>
              </p:cNvGrpSpPr>
              <p:nvPr/>
            </p:nvGrpSpPr>
            <p:grpSpPr bwMode="auto">
              <a:xfrm>
                <a:off x="1882" y="2659"/>
                <a:ext cx="813" cy="441"/>
                <a:chOff x="2440" y="1372"/>
                <a:chExt cx="813" cy="441"/>
              </a:xfrm>
            </p:grpSpPr>
            <p:sp>
              <p:nvSpPr>
                <p:cNvPr id="28725" name="Oval 41"/>
                <p:cNvSpPr>
                  <a:spLocks noChangeAspect="1" noChangeArrowheads="1"/>
                </p:cNvSpPr>
                <p:nvPr/>
              </p:nvSpPr>
              <p:spPr bwMode="auto">
                <a:xfrm>
                  <a:off x="2440" y="1427"/>
                  <a:ext cx="328" cy="33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910F0F"/>
                    </a:gs>
                    <a:gs pos="100000">
                      <a:srgbClr val="FFF875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726" name="Rectangle 42"/>
                <p:cNvSpPr>
                  <a:spLocks noChangeArrowheads="1"/>
                </p:cNvSpPr>
                <p:nvPr/>
              </p:nvSpPr>
              <p:spPr bwMode="auto">
                <a:xfrm>
                  <a:off x="2616" y="1372"/>
                  <a:ext cx="152" cy="441"/>
                </a:xfrm>
                <a:prstGeom prst="rect">
                  <a:avLst/>
                </a:prstGeom>
                <a:gradFill rotWithShape="1">
                  <a:gsLst>
                    <a:gs pos="0">
                      <a:srgbClr val="777777"/>
                    </a:gs>
                    <a:gs pos="5000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6350">
                  <a:solidFill>
                    <a:srgbClr val="777777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8727" name="Group 43"/>
                <p:cNvGrpSpPr>
                  <a:grpSpLocks/>
                </p:cNvGrpSpPr>
                <p:nvPr/>
              </p:nvGrpSpPr>
              <p:grpSpPr bwMode="auto">
                <a:xfrm>
                  <a:off x="2517" y="1570"/>
                  <a:ext cx="736" cy="91"/>
                  <a:chOff x="2497" y="1207"/>
                  <a:chExt cx="736" cy="91"/>
                </a:xfrm>
              </p:grpSpPr>
              <p:sp>
                <p:nvSpPr>
                  <p:cNvPr id="28728" name="Line 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7" y="1207"/>
                    <a:ext cx="726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8729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2497" y="1253"/>
                    <a:ext cx="726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8730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3210" y="1207"/>
                    <a:ext cx="23" cy="9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28707" name="Group 47"/>
              <p:cNvGrpSpPr>
                <a:grpSpLocks/>
              </p:cNvGrpSpPr>
              <p:nvPr/>
            </p:nvGrpSpPr>
            <p:grpSpPr bwMode="auto">
              <a:xfrm>
                <a:off x="3076" y="2659"/>
                <a:ext cx="813" cy="441"/>
                <a:chOff x="2430" y="1900"/>
                <a:chExt cx="813" cy="441"/>
              </a:xfrm>
            </p:grpSpPr>
            <p:sp>
              <p:nvSpPr>
                <p:cNvPr id="28719" name="Oval 48"/>
                <p:cNvSpPr>
                  <a:spLocks noChangeAspect="1" noChangeArrowheads="1"/>
                </p:cNvSpPr>
                <p:nvPr/>
              </p:nvSpPr>
              <p:spPr bwMode="auto">
                <a:xfrm>
                  <a:off x="2430" y="1955"/>
                  <a:ext cx="328" cy="33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910F0F"/>
                    </a:gs>
                    <a:gs pos="100000">
                      <a:srgbClr val="FFF875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720" name="Rectangle 49"/>
                <p:cNvSpPr>
                  <a:spLocks noChangeArrowheads="1"/>
                </p:cNvSpPr>
                <p:nvPr/>
              </p:nvSpPr>
              <p:spPr bwMode="auto">
                <a:xfrm>
                  <a:off x="2606" y="1900"/>
                  <a:ext cx="152" cy="441"/>
                </a:xfrm>
                <a:prstGeom prst="rect">
                  <a:avLst/>
                </a:prstGeom>
                <a:gradFill rotWithShape="1">
                  <a:gsLst>
                    <a:gs pos="0">
                      <a:srgbClr val="777777"/>
                    </a:gs>
                    <a:gs pos="5000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6350">
                  <a:solidFill>
                    <a:srgbClr val="777777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8721" name="Group 50"/>
                <p:cNvGrpSpPr>
                  <a:grpSpLocks/>
                </p:cNvGrpSpPr>
                <p:nvPr/>
              </p:nvGrpSpPr>
              <p:grpSpPr bwMode="auto">
                <a:xfrm rot="-735886">
                  <a:off x="2507" y="2024"/>
                  <a:ext cx="736" cy="91"/>
                  <a:chOff x="2497" y="1207"/>
                  <a:chExt cx="736" cy="91"/>
                </a:xfrm>
              </p:grpSpPr>
              <p:sp>
                <p:nvSpPr>
                  <p:cNvPr id="28722" name="Line 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7" y="1207"/>
                    <a:ext cx="726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8723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2497" y="1253"/>
                    <a:ext cx="726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8724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3210" y="1207"/>
                    <a:ext cx="23" cy="9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28708" name="Group 54"/>
              <p:cNvGrpSpPr>
                <a:grpSpLocks/>
              </p:cNvGrpSpPr>
              <p:nvPr/>
            </p:nvGrpSpPr>
            <p:grpSpPr bwMode="auto">
              <a:xfrm>
                <a:off x="4271" y="2659"/>
                <a:ext cx="813" cy="441"/>
                <a:chOff x="2475" y="2490"/>
                <a:chExt cx="813" cy="441"/>
              </a:xfrm>
            </p:grpSpPr>
            <p:sp>
              <p:nvSpPr>
                <p:cNvPr id="28713" name="Oval 55"/>
                <p:cNvSpPr>
                  <a:spLocks noChangeAspect="1" noChangeArrowheads="1"/>
                </p:cNvSpPr>
                <p:nvPr/>
              </p:nvSpPr>
              <p:spPr bwMode="auto">
                <a:xfrm>
                  <a:off x="2475" y="2545"/>
                  <a:ext cx="328" cy="33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910F0F"/>
                    </a:gs>
                    <a:gs pos="100000">
                      <a:srgbClr val="FFF875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714" name="Rectangle 56"/>
                <p:cNvSpPr>
                  <a:spLocks noChangeArrowheads="1"/>
                </p:cNvSpPr>
                <p:nvPr/>
              </p:nvSpPr>
              <p:spPr bwMode="auto">
                <a:xfrm>
                  <a:off x="2651" y="2490"/>
                  <a:ext cx="152" cy="441"/>
                </a:xfrm>
                <a:prstGeom prst="rect">
                  <a:avLst/>
                </a:prstGeom>
                <a:gradFill rotWithShape="1">
                  <a:gsLst>
                    <a:gs pos="0">
                      <a:srgbClr val="777777"/>
                    </a:gs>
                    <a:gs pos="50000">
                      <a:srgbClr val="DDDDDD"/>
                    </a:gs>
                    <a:gs pos="100000">
                      <a:srgbClr val="777777"/>
                    </a:gs>
                  </a:gsLst>
                  <a:lin ang="2700000" scaled="1"/>
                </a:gradFill>
                <a:ln w="6350">
                  <a:solidFill>
                    <a:srgbClr val="777777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8715" name="Group 57"/>
                <p:cNvGrpSpPr>
                  <a:grpSpLocks/>
                </p:cNvGrpSpPr>
                <p:nvPr/>
              </p:nvGrpSpPr>
              <p:grpSpPr bwMode="auto">
                <a:xfrm rot="626979">
                  <a:off x="2552" y="2727"/>
                  <a:ext cx="736" cy="91"/>
                  <a:chOff x="2497" y="1207"/>
                  <a:chExt cx="736" cy="91"/>
                </a:xfrm>
              </p:grpSpPr>
              <p:sp>
                <p:nvSpPr>
                  <p:cNvPr id="28716" name="Line 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7" y="1207"/>
                    <a:ext cx="726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8717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2497" y="1253"/>
                    <a:ext cx="726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8718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3210" y="1207"/>
                    <a:ext cx="23" cy="9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sp>
            <p:nvSpPr>
              <p:cNvPr id="28709" name="Text Box 61"/>
              <p:cNvSpPr txBox="1">
                <a:spLocks noChangeArrowheads="1"/>
              </p:cNvSpPr>
              <p:nvPr/>
            </p:nvSpPr>
            <p:spPr bwMode="auto">
              <a:xfrm>
                <a:off x="2785" y="276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/>
                  <a:t>+</a:t>
                </a:r>
              </a:p>
            </p:txBody>
          </p:sp>
          <p:sp>
            <p:nvSpPr>
              <p:cNvPr id="28710" name="Text Box 62"/>
              <p:cNvSpPr txBox="1">
                <a:spLocks noChangeArrowheads="1"/>
              </p:cNvSpPr>
              <p:nvPr/>
            </p:nvSpPr>
            <p:spPr bwMode="auto">
              <a:xfrm>
                <a:off x="3980" y="276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/>
                  <a:t>+</a:t>
                </a:r>
              </a:p>
            </p:txBody>
          </p:sp>
          <p:sp>
            <p:nvSpPr>
              <p:cNvPr id="28711" name="Text Box 63"/>
              <p:cNvSpPr txBox="1">
                <a:spLocks noChangeArrowheads="1"/>
              </p:cNvSpPr>
              <p:nvPr/>
            </p:nvSpPr>
            <p:spPr bwMode="auto">
              <a:xfrm>
                <a:off x="5175" y="2764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/>
                  <a:t>+</a:t>
                </a:r>
              </a:p>
            </p:txBody>
          </p:sp>
          <p:sp>
            <p:nvSpPr>
              <p:cNvPr id="28712" name="Text Box 64"/>
              <p:cNvSpPr txBox="1">
                <a:spLocks noChangeArrowheads="1"/>
              </p:cNvSpPr>
              <p:nvPr/>
            </p:nvSpPr>
            <p:spPr bwMode="auto">
              <a:xfrm>
                <a:off x="5466" y="2764"/>
                <a:ext cx="31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2400"/>
                  <a:t>…</a:t>
                </a:r>
              </a:p>
            </p:txBody>
          </p:sp>
        </p:grpSp>
        <p:sp>
          <p:nvSpPr>
            <p:cNvPr id="28705" name="Text Box 65" descr="Parchemin"/>
            <p:cNvSpPr txBox="1">
              <a:spLocks noChangeArrowheads="1"/>
            </p:cNvSpPr>
            <p:nvPr/>
          </p:nvSpPr>
          <p:spPr bwMode="auto">
            <a:xfrm>
              <a:off x="113" y="3416"/>
              <a:ext cx="1180" cy="40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lIns="89998" tIns="46798" rIns="89998" bIns="0">
              <a:spAutoFit/>
            </a:bodyPr>
            <a:lstStyle/>
            <a:p>
              <a:pPr defTabSz="912813" eaLnBrk="0" hangingPunct="0"/>
              <a:r>
                <a:rPr lang="fr-FR" sz="1300"/>
                <a:t>… the average of fluctuations in the direction of the beam</a:t>
              </a:r>
              <a:endParaRPr lang="fr-FR" sz="1300" b="1"/>
            </a:p>
          </p:txBody>
        </p:sp>
      </p:grpSp>
      <p:grpSp>
        <p:nvGrpSpPr>
          <p:cNvPr id="28681" name="Group 66"/>
          <p:cNvGrpSpPr>
            <a:grpSpLocks/>
          </p:cNvGrpSpPr>
          <p:nvPr/>
        </p:nvGrpSpPr>
        <p:grpSpPr bwMode="auto">
          <a:xfrm>
            <a:off x="849313" y="1268413"/>
            <a:ext cx="3651250" cy="3614737"/>
            <a:chOff x="158" y="935"/>
            <a:chExt cx="2300" cy="2277"/>
          </a:xfrm>
        </p:grpSpPr>
        <p:pic>
          <p:nvPicPr>
            <p:cNvPr id="28699" name="Picture 67" descr="5FWHM=f(Z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935"/>
              <a:ext cx="2300" cy="2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00" name="Oval 68"/>
            <p:cNvSpPr>
              <a:spLocks noChangeAspect="1" noChangeArrowheads="1"/>
            </p:cNvSpPr>
            <p:nvPr/>
          </p:nvSpPr>
          <p:spPr bwMode="auto">
            <a:xfrm>
              <a:off x="2206" y="1331"/>
              <a:ext cx="21" cy="22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8701" name="Line 69"/>
            <p:cNvSpPr>
              <a:spLocks noChangeShapeType="1"/>
            </p:cNvSpPr>
            <p:nvPr/>
          </p:nvSpPr>
          <p:spPr bwMode="auto">
            <a:xfrm flipV="1">
              <a:off x="1837" y="1389"/>
              <a:ext cx="363" cy="726"/>
            </a:xfrm>
            <a:prstGeom prst="line">
              <a:avLst/>
            </a:prstGeom>
            <a:noFill/>
            <a:ln w="635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8702" name="Text Box 70"/>
            <p:cNvSpPr txBox="1">
              <a:spLocks noChangeArrowheads="1"/>
            </p:cNvSpPr>
            <p:nvPr/>
          </p:nvSpPr>
          <p:spPr bwMode="auto">
            <a:xfrm>
              <a:off x="1205" y="2115"/>
              <a:ext cx="1207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000">
                  <a:solidFill>
                    <a:srgbClr val="0000FF"/>
                  </a:solidFill>
                </a:rPr>
                <a:t>Measurements with </a:t>
              </a:r>
            </a:p>
            <a:p>
              <a:pPr algn="ctr"/>
              <a:r>
                <a:rPr lang="fr-FR" sz="1000">
                  <a:solidFill>
                    <a:srgbClr val="0000FF"/>
                  </a:solidFill>
                </a:rPr>
                <a:t>Radiochromic films (IOQ Jena)</a:t>
              </a:r>
            </a:p>
          </p:txBody>
        </p:sp>
        <p:sp>
          <p:nvSpPr>
            <p:cNvPr id="28703" name="Line 71"/>
            <p:cNvSpPr>
              <a:spLocks noChangeShapeType="1"/>
            </p:cNvSpPr>
            <p:nvPr/>
          </p:nvSpPr>
          <p:spPr bwMode="auto">
            <a:xfrm>
              <a:off x="2217" y="1164"/>
              <a:ext cx="0" cy="567"/>
            </a:xfrm>
            <a:prstGeom prst="line">
              <a:avLst/>
            </a:pr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8682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8683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28691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8692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28693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28694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28695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28696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28697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28698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8684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8685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28686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28687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8688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8689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28690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322025" y="428604"/>
            <a:ext cx="4499950" cy="785818"/>
            <a:chOff x="1136650" y="428604"/>
            <a:chExt cx="4499950" cy="785818"/>
          </a:xfrm>
        </p:grpSpPr>
        <p:sp>
          <p:nvSpPr>
            <p:cNvPr id="86" name="Text Box 2"/>
            <p:cNvSpPr txBox="1">
              <a:spLocks noChangeArrowheads="1"/>
            </p:cNvSpPr>
            <p:nvPr/>
          </p:nvSpPr>
          <p:spPr bwMode="auto">
            <a:xfrm>
              <a:off x="1136650" y="428604"/>
              <a:ext cx="4499950" cy="7694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2400" dirty="0" smtClean="0"/>
                <a:t>Divergence of the distribution</a:t>
              </a:r>
            </a:p>
            <a:p>
              <a:pPr algn="ctr"/>
              <a:r>
                <a:rPr lang="fr-FR" sz="2000" dirty="0" smtClean="0"/>
                <a:t>(activation + </a:t>
              </a:r>
              <a:r>
                <a:rPr lang="fr-FR" sz="2000" dirty="0" err="1" smtClean="0"/>
                <a:t>spectrometer</a:t>
              </a:r>
              <a:r>
                <a:rPr lang="fr-FR" sz="2000" dirty="0" smtClean="0"/>
                <a:t> +               )</a:t>
              </a:r>
              <a:endParaRPr lang="fr-FR" sz="2400" dirty="0"/>
            </a:p>
          </p:txBody>
        </p:sp>
        <p:pic>
          <p:nvPicPr>
            <p:cNvPr id="87" name="Picture 32" descr="GEANT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3156"/>
            <a:stretch>
              <a:fillRect/>
            </a:stretch>
          </p:blipFill>
          <p:spPr bwMode="auto">
            <a:xfrm>
              <a:off x="4324356" y="908035"/>
              <a:ext cx="1154112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 useBgFill="1">
        <p:nvSpPr>
          <p:cNvPr id="88" name="TextBox 87"/>
          <p:cNvSpPr txBox="1"/>
          <p:nvPr/>
        </p:nvSpPr>
        <p:spPr>
          <a:xfrm rot="16200000">
            <a:off x="-230253" y="2732938"/>
            <a:ext cx="2544286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400" dirty="0" smtClean="0"/>
              <a:t>Full width at half maximum (°)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4480A8-6C13-46EA-85EC-A121D6318E0C}" type="slidenum">
              <a:rPr lang="fr-FR" smtClean="0"/>
              <a:pPr/>
              <a:t>21</a:t>
            </a:fld>
            <a:endParaRPr lang="fr-FR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179388" y="1558925"/>
            <a:ext cx="8785225" cy="17543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>
              <a:buFontTx/>
              <a:buChar char="•"/>
            </a:pPr>
            <a:r>
              <a:rPr lang="fr-FR" i="1" dirty="0">
                <a:cs typeface="Times New Roman" pitchFamily="18" charset="0"/>
              </a:rPr>
              <a:t>A priori</a:t>
            </a:r>
            <a:r>
              <a:rPr lang="fr-FR" dirty="0">
                <a:cs typeface="Times New Roman" pitchFamily="18" charset="0"/>
              </a:rPr>
              <a:t> </a:t>
            </a:r>
            <a:r>
              <a:rPr lang="fr-FR" dirty="0" err="1">
                <a:cs typeface="Times New Roman" pitchFamily="18" charset="0"/>
              </a:rPr>
              <a:t>similar</a:t>
            </a:r>
            <a:r>
              <a:rPr lang="fr-FR" dirty="0">
                <a:cs typeface="Times New Roman" pitchFamily="18" charset="0"/>
              </a:rPr>
              <a:t> laser conditions, </a:t>
            </a:r>
            <a:r>
              <a:rPr lang="fr-FR" dirty="0" err="1">
                <a:cs typeface="Times New Roman" pitchFamily="18" charset="0"/>
              </a:rPr>
              <a:t>very</a:t>
            </a:r>
            <a:r>
              <a:rPr lang="fr-FR" dirty="0">
                <a:cs typeface="Times New Roman" pitchFamily="18" charset="0"/>
              </a:rPr>
              <a:t> </a:t>
            </a:r>
            <a:r>
              <a:rPr lang="fr-FR" dirty="0" err="1">
                <a:cs typeface="Times New Roman" pitchFamily="18" charset="0"/>
              </a:rPr>
              <a:t>different</a:t>
            </a:r>
            <a:r>
              <a:rPr lang="fr-FR" dirty="0">
                <a:cs typeface="Times New Roman" pitchFamily="18" charset="0"/>
              </a:rPr>
              <a:t> </a:t>
            </a:r>
            <a:r>
              <a:rPr lang="fr-FR" dirty="0" err="1">
                <a:cs typeface="Times New Roman" pitchFamily="18" charset="0"/>
              </a:rPr>
              <a:t>results</a:t>
            </a:r>
            <a:endParaRPr lang="fr-FR" dirty="0">
              <a:cs typeface="Times New Roman" pitchFamily="18" charset="0"/>
            </a:endParaRPr>
          </a:p>
          <a:p>
            <a:pPr marL="179388" indent="-179388">
              <a:buFontTx/>
              <a:buChar char="•"/>
            </a:pPr>
            <a:endParaRPr lang="fr-FR" dirty="0">
              <a:cs typeface="Times New Roman" pitchFamily="18" charset="0"/>
            </a:endParaRPr>
          </a:p>
          <a:p>
            <a:pPr marL="179388" indent="-179388">
              <a:buFontTx/>
              <a:buChar char="•"/>
            </a:pPr>
            <a:r>
              <a:rPr lang="fr-FR" dirty="0" err="1">
                <a:cs typeface="Times New Roman" pitchFamily="18" charset="0"/>
              </a:rPr>
              <a:t>Clear</a:t>
            </a:r>
            <a:r>
              <a:rPr lang="fr-FR" dirty="0">
                <a:cs typeface="Times New Roman" pitchFamily="18" charset="0"/>
              </a:rPr>
              <a:t> </a:t>
            </a:r>
            <a:r>
              <a:rPr lang="fr-FR" dirty="0" err="1">
                <a:cs typeface="Times New Roman" pitchFamily="18" charset="0"/>
              </a:rPr>
              <a:t>evolution</a:t>
            </a:r>
            <a:r>
              <a:rPr lang="fr-FR" dirty="0">
                <a:cs typeface="Times New Roman" pitchFamily="18" charset="0"/>
              </a:rPr>
              <a:t> of the </a:t>
            </a:r>
            <a:r>
              <a:rPr lang="fr-FR" dirty="0" err="1">
                <a:cs typeface="Times New Roman" pitchFamily="18" charset="0"/>
              </a:rPr>
              <a:t>beam</a:t>
            </a:r>
            <a:r>
              <a:rPr lang="fr-FR" dirty="0">
                <a:cs typeface="Times New Roman" pitchFamily="18" charset="0"/>
              </a:rPr>
              <a:t> </a:t>
            </a:r>
            <a:r>
              <a:rPr lang="fr-FR" dirty="0" err="1">
                <a:cs typeface="Times New Roman" pitchFamily="18" charset="0"/>
              </a:rPr>
              <a:t>width</a:t>
            </a:r>
            <a:r>
              <a:rPr lang="fr-FR" dirty="0">
                <a:cs typeface="Times New Roman" pitchFamily="18" charset="0"/>
              </a:rPr>
              <a:t> </a:t>
            </a:r>
            <a:r>
              <a:rPr lang="fr-FR" dirty="0" err="1">
                <a:cs typeface="Times New Roman" pitchFamily="18" charset="0"/>
              </a:rPr>
              <a:t>with</a:t>
            </a:r>
            <a:r>
              <a:rPr lang="fr-FR" dirty="0">
                <a:cs typeface="Times New Roman" pitchFamily="18" charset="0"/>
              </a:rPr>
              <a:t> </a:t>
            </a:r>
            <a:r>
              <a:rPr lang="fr-FR" dirty="0" smtClean="0">
                <a:cs typeface="Times New Roman" pitchFamily="18" charset="0"/>
              </a:rPr>
              <a:t>Z</a:t>
            </a:r>
            <a:endParaRPr lang="he-IL" dirty="0">
              <a:cs typeface="Times New Roman" pitchFamily="18" charset="0"/>
            </a:endParaRPr>
          </a:p>
          <a:p>
            <a:pPr marL="179388" indent="-179388">
              <a:buFontTx/>
              <a:buChar char="•"/>
            </a:pPr>
            <a:endParaRPr lang="fr-FR" dirty="0"/>
          </a:p>
          <a:p>
            <a:pPr marL="179388" indent="-179388">
              <a:buFontTx/>
              <a:buChar char="•"/>
            </a:pPr>
            <a:r>
              <a:rPr lang="fr-FR" dirty="0" err="1"/>
              <a:t>Strong</a:t>
            </a:r>
            <a:r>
              <a:rPr lang="fr-FR" dirty="0"/>
              <a:t> </a:t>
            </a:r>
            <a:r>
              <a:rPr lang="fr-FR" dirty="0" err="1"/>
              <a:t>dependence</a:t>
            </a:r>
            <a:r>
              <a:rPr lang="fr-FR" dirty="0"/>
              <a:t> of the </a:t>
            </a:r>
            <a:r>
              <a:rPr lang="fr-FR" dirty="0" err="1"/>
              <a:t>number</a:t>
            </a:r>
            <a:r>
              <a:rPr lang="fr-FR" dirty="0"/>
              <a:t> of (</a:t>
            </a:r>
            <a:r>
              <a:rPr lang="fr-FR" dirty="0">
                <a:sym typeface="Symbol" pitchFamily="18" charset="2"/>
              </a:rPr>
              <a:t>,n) </a:t>
            </a:r>
            <a:r>
              <a:rPr lang="fr-FR" dirty="0" err="1">
                <a:sym typeface="Symbol" pitchFamily="18" charset="2"/>
              </a:rPr>
              <a:t>reactions</a:t>
            </a:r>
            <a:r>
              <a:rPr lang="fr-FR" dirty="0">
                <a:sym typeface="Symbol" pitchFamily="18" charset="2"/>
              </a:rPr>
              <a:t> on the </a:t>
            </a:r>
            <a:r>
              <a:rPr lang="fr-FR" dirty="0" err="1">
                <a:sym typeface="Symbol" pitchFamily="18" charset="2"/>
              </a:rPr>
              <a:t>electronic</a:t>
            </a:r>
            <a:r>
              <a:rPr lang="fr-FR" dirty="0"/>
              <a:t> </a:t>
            </a:r>
            <a:r>
              <a:rPr lang="fr-FR" dirty="0" err="1" smtClean="0"/>
              <a:t>temperature</a:t>
            </a:r>
            <a:r>
              <a:rPr lang="fr-FR" dirty="0" smtClean="0"/>
              <a:t> and </a:t>
            </a:r>
            <a:r>
              <a:rPr lang="fr-FR" dirty="0" err="1" smtClean="0"/>
              <a:t>unpredictable</a:t>
            </a:r>
            <a:r>
              <a:rPr lang="fr-FR" dirty="0" smtClean="0"/>
              <a:t> </a:t>
            </a:r>
            <a:r>
              <a:rPr lang="fr-FR" dirty="0" err="1" smtClean="0"/>
              <a:t>reproducibility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179388" y="4222750"/>
            <a:ext cx="8785225" cy="2014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/>
            <a:r>
              <a:rPr lang="fr-FR" sz="2000" dirty="0"/>
              <a:t>Possible applications :</a:t>
            </a:r>
          </a:p>
          <a:p>
            <a:pPr marL="179388" indent="-179388"/>
            <a:endParaRPr lang="fr-FR" dirty="0"/>
          </a:p>
          <a:p>
            <a:pPr marL="179388" indent="-179388">
              <a:buFontTx/>
              <a:buChar char="•"/>
            </a:pP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/>
              <a:t>i</a:t>
            </a:r>
            <a:r>
              <a:rPr lang="fr-FR" dirty="0" err="1" smtClean="0"/>
              <a:t>someric</a:t>
            </a:r>
            <a:r>
              <a:rPr lang="fr-FR" dirty="0" smtClean="0"/>
              <a:t> states </a:t>
            </a:r>
            <a:r>
              <a:rPr lang="fr-FR" dirty="0"/>
              <a:t>excitation by </a:t>
            </a:r>
            <a:r>
              <a:rPr lang="fr-FR" dirty="0" err="1"/>
              <a:t>inelastic</a:t>
            </a:r>
            <a:r>
              <a:rPr lang="fr-FR" dirty="0"/>
              <a:t> </a:t>
            </a:r>
            <a:r>
              <a:rPr lang="fr-FR" dirty="0" err="1"/>
              <a:t>scattering</a:t>
            </a:r>
            <a:r>
              <a:rPr lang="fr-FR" dirty="0"/>
              <a:t> (</a:t>
            </a:r>
            <a:r>
              <a:rPr lang="fr-FR" dirty="0" err="1"/>
              <a:t>e,e</a:t>
            </a:r>
            <a:r>
              <a:rPr lang="fr-FR" dirty="0"/>
              <a:t>’)</a:t>
            </a:r>
          </a:p>
          <a:p>
            <a:pPr marL="179388" indent="-179388">
              <a:buFontTx/>
              <a:buChar char="•"/>
            </a:pPr>
            <a:endParaRPr lang="fr-FR" dirty="0"/>
          </a:p>
          <a:p>
            <a:pPr marL="179388" indent="-179388">
              <a:buFontTx/>
              <a:buChar char="•"/>
            </a:pPr>
            <a:r>
              <a:rPr lang="fr-FR" dirty="0" err="1"/>
              <a:t>Ultrafast</a:t>
            </a:r>
            <a:r>
              <a:rPr lang="fr-FR" dirty="0"/>
              <a:t> </a:t>
            </a:r>
            <a:r>
              <a:rPr lang="fr-FR" dirty="0" err="1"/>
              <a:t>radiography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>
                <a:cs typeface="Times New Roman" pitchFamily="18" charset="0"/>
              </a:rPr>
              <a:t>Bremsstrahlung</a:t>
            </a:r>
            <a:r>
              <a:rPr lang="fr-FR" dirty="0"/>
              <a:t>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fr-FR" dirty="0">
                <a:cs typeface="Times New Roman" pitchFamily="18" charset="0"/>
              </a:rPr>
              <a:t>-rays</a:t>
            </a:r>
            <a:endParaRPr lang="el-GR" sz="1400" dirty="0">
              <a:solidFill>
                <a:srgbClr val="5F5F5F"/>
              </a:solidFill>
              <a:cs typeface="Times New Roman" pitchFamily="18" charset="0"/>
            </a:endParaRPr>
          </a:p>
          <a:p>
            <a:pPr marL="179388" indent="-179388">
              <a:buFontTx/>
              <a:buChar char="•"/>
            </a:pPr>
            <a:endParaRPr lang="fr-FR" dirty="0">
              <a:cs typeface="Times New Roman" pitchFamily="18" charset="0"/>
            </a:endParaRPr>
          </a:p>
          <a:p>
            <a:pPr marL="179388" indent="-179388">
              <a:buFontTx/>
              <a:buChar char="•"/>
            </a:pPr>
            <a:r>
              <a:rPr lang="fr-FR" sz="1600" dirty="0">
                <a:solidFill>
                  <a:srgbClr val="5F5F5F"/>
                </a:solidFill>
                <a:cs typeface="Times New Roman" pitchFamily="18" charset="0"/>
              </a:rPr>
              <a:t>And </a:t>
            </a:r>
            <a:r>
              <a:rPr lang="fr-FR" sz="1600" dirty="0" err="1">
                <a:solidFill>
                  <a:srgbClr val="5F5F5F"/>
                </a:solidFill>
                <a:cs typeface="Times New Roman" pitchFamily="18" charset="0"/>
              </a:rPr>
              <a:t>other</a:t>
            </a:r>
            <a:r>
              <a:rPr lang="fr-FR" sz="1600" dirty="0">
                <a:solidFill>
                  <a:srgbClr val="5F5F5F"/>
                </a:solidFill>
                <a:cs typeface="Times New Roman" pitchFamily="18" charset="0"/>
              </a:rPr>
              <a:t> applications out of the ENL group </a:t>
            </a:r>
            <a:r>
              <a:rPr lang="fr-FR" sz="1600" dirty="0" err="1">
                <a:solidFill>
                  <a:srgbClr val="5F5F5F"/>
                </a:solidFill>
                <a:cs typeface="Times New Roman" pitchFamily="18" charset="0"/>
              </a:rPr>
              <a:t>activities</a:t>
            </a:r>
            <a:r>
              <a:rPr lang="fr-FR" sz="1600" dirty="0">
                <a:solidFill>
                  <a:srgbClr val="5F5F5F"/>
                </a:solidFill>
                <a:cs typeface="Times New Roman" pitchFamily="18" charset="0"/>
              </a:rPr>
              <a:t>…</a:t>
            </a:r>
            <a:endParaRPr lang="he-IL" sz="1600" dirty="0">
              <a:solidFill>
                <a:srgbClr val="5F5F5F"/>
              </a:solidFill>
              <a:cs typeface="Times New Roman" pitchFamily="18" charset="0"/>
            </a:endParaRPr>
          </a:p>
        </p:txBody>
      </p:sp>
      <p:sp>
        <p:nvSpPr>
          <p:cNvPr id="30725" name="Text Box 12"/>
          <p:cNvSpPr txBox="1">
            <a:spLocks noChangeArrowheads="1"/>
          </p:cNvSpPr>
          <p:nvPr/>
        </p:nvSpPr>
        <p:spPr bwMode="auto">
          <a:xfrm>
            <a:off x="3756025" y="614363"/>
            <a:ext cx="16367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/>
              <a:t>To sum up…</a:t>
            </a:r>
          </a:p>
        </p:txBody>
      </p:sp>
      <p:grpSp>
        <p:nvGrpSpPr>
          <p:cNvPr id="30726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0727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0735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0736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0737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0738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0739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0740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0741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0742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0728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0729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0730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30731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30732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0733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30734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553745" y="3429000"/>
            <a:ext cx="6036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  <a:sym typeface="Symbol"/>
              </a:rPr>
              <a:t> Not easy to use for nuclear physics experiments but…</a:t>
            </a:r>
            <a:endParaRPr lang="fr-FR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8203B4-4652-4C7A-B31B-9512F05B574A}" type="slidenum">
              <a:rPr lang="fr-FR" smtClean="0"/>
              <a:pPr/>
              <a:t>22</a:t>
            </a:fld>
            <a:endParaRPr lang="fr-FR" smtClean="0"/>
          </a:p>
        </p:txBody>
      </p:sp>
      <p:sp>
        <p:nvSpPr>
          <p:cNvPr id="31747" name="Text Box 11"/>
          <p:cNvSpPr txBox="1">
            <a:spLocks noChangeArrowheads="1"/>
          </p:cNvSpPr>
          <p:nvPr/>
        </p:nvSpPr>
        <p:spPr bwMode="auto">
          <a:xfrm>
            <a:off x="431800" y="2836863"/>
            <a:ext cx="8280400" cy="1189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400">
                <a:solidFill>
                  <a:srgbClr val="0000FF"/>
                </a:solidFill>
              </a:rPr>
              <a:t>III</a:t>
            </a:r>
          </a:p>
          <a:p>
            <a:pPr algn="ctr"/>
            <a:r>
              <a:rPr lang="fr-FR" sz="2800">
                <a:solidFill>
                  <a:srgbClr val="0000FF"/>
                </a:solidFill>
              </a:rPr>
              <a:t>Proton beam characterization experiments (LULI)</a:t>
            </a:r>
          </a:p>
        </p:txBody>
      </p:sp>
      <p:grpSp>
        <p:nvGrpSpPr>
          <p:cNvPr id="31748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1749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1757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1758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1759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1760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1761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1762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1763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1764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1750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1751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1752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31753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31754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1755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31756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A17268-9118-4AFB-8D54-C107FC056B73}" type="slidenum">
              <a:rPr lang="fr-FR" smtClean="0"/>
              <a:pPr/>
              <a:t>23</a:t>
            </a:fld>
            <a:endParaRPr lang="fr-FR" smtClean="0"/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4876800" y="476250"/>
            <a:ext cx="990600" cy="2484438"/>
            <a:chOff x="3072" y="572"/>
            <a:chExt cx="624" cy="1565"/>
          </a:xfrm>
        </p:grpSpPr>
        <p:sp>
          <p:nvSpPr>
            <p:cNvPr id="33106" name="Rectangle 3"/>
            <p:cNvSpPr>
              <a:spLocks noChangeArrowheads="1"/>
            </p:cNvSpPr>
            <p:nvPr/>
          </p:nvSpPr>
          <p:spPr bwMode="auto">
            <a:xfrm>
              <a:off x="3131" y="913"/>
              <a:ext cx="57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3107" name="Rectangle 4"/>
            <p:cNvSpPr>
              <a:spLocks noChangeArrowheads="1"/>
            </p:cNvSpPr>
            <p:nvPr/>
          </p:nvSpPr>
          <p:spPr bwMode="auto">
            <a:xfrm>
              <a:off x="3197" y="913"/>
              <a:ext cx="84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3108" name="Rectangle 5"/>
            <p:cNvSpPr>
              <a:spLocks noChangeArrowheads="1"/>
            </p:cNvSpPr>
            <p:nvPr/>
          </p:nvSpPr>
          <p:spPr bwMode="auto">
            <a:xfrm>
              <a:off x="3424" y="913"/>
              <a:ext cx="113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3109" name="Rectangle 6"/>
            <p:cNvSpPr>
              <a:spLocks noChangeArrowheads="1"/>
            </p:cNvSpPr>
            <p:nvPr/>
          </p:nvSpPr>
          <p:spPr bwMode="auto">
            <a:xfrm>
              <a:off x="3288" y="913"/>
              <a:ext cx="113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3110" name="Rectangle 7"/>
            <p:cNvSpPr>
              <a:spLocks noChangeArrowheads="1"/>
            </p:cNvSpPr>
            <p:nvPr/>
          </p:nvSpPr>
          <p:spPr bwMode="auto">
            <a:xfrm>
              <a:off x="3560" y="913"/>
              <a:ext cx="113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3111" name="AutoShape 8"/>
            <p:cNvSpPr>
              <a:spLocks/>
            </p:cNvSpPr>
            <p:nvPr/>
          </p:nvSpPr>
          <p:spPr bwMode="auto">
            <a:xfrm rot="-5400000">
              <a:off x="3357" y="620"/>
              <a:ext cx="68" cy="520"/>
            </a:xfrm>
            <a:prstGeom prst="rightBrace">
              <a:avLst>
                <a:gd name="adj1" fmla="val 97606"/>
                <a:gd name="adj2" fmla="val 50991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3112" name="Text Box 9"/>
            <p:cNvSpPr txBox="1">
              <a:spLocks noChangeArrowheads="1"/>
            </p:cNvSpPr>
            <p:nvPr/>
          </p:nvSpPr>
          <p:spPr bwMode="auto">
            <a:xfrm>
              <a:off x="3072" y="572"/>
              <a:ext cx="62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200">
                  <a:latin typeface="Times New Roman" pitchFamily="18" charset="0"/>
                </a:rPr>
                <a:t>Cu stack</a:t>
              </a:r>
              <a:endParaRPr lang="fr-FR"/>
            </a:p>
          </p:txBody>
        </p:sp>
      </p:grpSp>
      <p:sp>
        <p:nvSpPr>
          <p:cNvPr id="32772" name="Text Box 10"/>
          <p:cNvSpPr txBox="1">
            <a:spLocks noChangeArrowheads="1"/>
          </p:cNvSpPr>
          <p:nvPr/>
        </p:nvSpPr>
        <p:spPr bwMode="auto">
          <a:xfrm>
            <a:off x="0" y="2892425"/>
            <a:ext cx="1331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200">
                <a:solidFill>
                  <a:srgbClr val="0000FF"/>
                </a:solidFill>
                <a:latin typeface="Times New Roman" pitchFamily="18" charset="0"/>
              </a:rPr>
              <a:t>Target</a:t>
            </a:r>
          </a:p>
          <a:p>
            <a:pPr algn="ctr"/>
            <a:r>
              <a:rPr lang="fr-FR" sz="1200">
                <a:solidFill>
                  <a:srgbClr val="0000FF"/>
                </a:solidFill>
                <a:latin typeface="Times New Roman" pitchFamily="18" charset="0"/>
              </a:rPr>
              <a:t>(9 µm thick Al)</a:t>
            </a:r>
            <a:endParaRPr lang="fr-FR"/>
          </a:p>
        </p:txBody>
      </p:sp>
      <p:sp>
        <p:nvSpPr>
          <p:cNvPr id="32773" name="AutoShape 11"/>
          <p:cNvSpPr>
            <a:spLocks noChangeArrowheads="1"/>
          </p:cNvSpPr>
          <p:nvPr/>
        </p:nvSpPr>
        <p:spPr bwMode="auto">
          <a:xfrm rot="5400000">
            <a:off x="833438" y="1530350"/>
            <a:ext cx="360362" cy="9223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32774" name="Text Box 12"/>
          <p:cNvSpPr txBox="1">
            <a:spLocks noChangeArrowheads="1"/>
          </p:cNvSpPr>
          <p:nvPr/>
        </p:nvSpPr>
        <p:spPr bwMode="auto">
          <a:xfrm>
            <a:off x="395288" y="1844675"/>
            <a:ext cx="857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Times New Roman" pitchFamily="18" charset="0"/>
              </a:rPr>
              <a:t>Laser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32775" name="Rectangle 13"/>
          <p:cNvSpPr>
            <a:spLocks noChangeArrowheads="1"/>
          </p:cNvSpPr>
          <p:nvPr/>
        </p:nvSpPr>
        <p:spPr bwMode="auto">
          <a:xfrm>
            <a:off x="1425575" y="1016000"/>
            <a:ext cx="39688" cy="194310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C0C0C0"/>
              </a:gs>
              <a:gs pos="100000">
                <a:srgbClr val="80808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32776" name="Line 14"/>
          <p:cNvSpPr>
            <a:spLocks noChangeShapeType="1"/>
          </p:cNvSpPr>
          <p:nvPr/>
        </p:nvSpPr>
        <p:spPr bwMode="auto">
          <a:xfrm flipV="1">
            <a:off x="898525" y="2730500"/>
            <a:ext cx="566738" cy="304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476375" y="1595438"/>
            <a:ext cx="4575175" cy="936625"/>
            <a:chOff x="930" y="1277"/>
            <a:chExt cx="2882" cy="590"/>
          </a:xfrm>
        </p:grpSpPr>
        <p:sp>
          <p:nvSpPr>
            <p:cNvPr id="32835" name="Text Box 16"/>
            <p:cNvSpPr txBox="1">
              <a:spLocks noChangeArrowheads="1"/>
            </p:cNvSpPr>
            <p:nvPr/>
          </p:nvSpPr>
          <p:spPr bwMode="auto">
            <a:xfrm>
              <a:off x="1836" y="1685"/>
              <a:ext cx="52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200" b="1">
                  <a:solidFill>
                    <a:srgbClr val="0000FF"/>
                  </a:solidFill>
                  <a:latin typeface="Times New Roman" pitchFamily="18" charset="0"/>
                </a:rPr>
                <a:t>Protons</a:t>
              </a:r>
              <a:endParaRPr lang="fr-FR">
                <a:solidFill>
                  <a:srgbClr val="0000FF"/>
                </a:solidFill>
              </a:endParaRPr>
            </a:p>
          </p:txBody>
        </p:sp>
        <p:sp>
          <p:nvSpPr>
            <p:cNvPr id="32836" name="Oval 17"/>
            <p:cNvSpPr>
              <a:spLocks noChangeArrowheads="1"/>
            </p:cNvSpPr>
            <p:nvPr/>
          </p:nvSpPr>
          <p:spPr bwMode="auto">
            <a:xfrm>
              <a:off x="102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37" name="Oval 18"/>
            <p:cNvSpPr>
              <a:spLocks noChangeArrowheads="1"/>
            </p:cNvSpPr>
            <p:nvPr/>
          </p:nvSpPr>
          <p:spPr bwMode="auto">
            <a:xfrm>
              <a:off x="975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38" name="Oval 19"/>
            <p:cNvSpPr>
              <a:spLocks noChangeArrowheads="1"/>
            </p:cNvSpPr>
            <p:nvPr/>
          </p:nvSpPr>
          <p:spPr bwMode="auto">
            <a:xfrm>
              <a:off x="1170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39" name="Oval 20"/>
            <p:cNvSpPr>
              <a:spLocks noChangeArrowheads="1"/>
            </p:cNvSpPr>
            <p:nvPr/>
          </p:nvSpPr>
          <p:spPr bwMode="auto">
            <a:xfrm>
              <a:off x="1111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0" name="Oval 21"/>
            <p:cNvSpPr>
              <a:spLocks noChangeArrowheads="1"/>
            </p:cNvSpPr>
            <p:nvPr/>
          </p:nvSpPr>
          <p:spPr bwMode="auto">
            <a:xfrm>
              <a:off x="1247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1" name="Oval 22"/>
            <p:cNvSpPr>
              <a:spLocks noChangeArrowheads="1"/>
            </p:cNvSpPr>
            <p:nvPr/>
          </p:nvSpPr>
          <p:spPr bwMode="auto">
            <a:xfrm>
              <a:off x="1034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2" name="Oval 23"/>
            <p:cNvSpPr>
              <a:spLocks noChangeArrowheads="1"/>
            </p:cNvSpPr>
            <p:nvPr/>
          </p:nvSpPr>
          <p:spPr bwMode="auto">
            <a:xfrm>
              <a:off x="1247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3" name="Oval 24"/>
            <p:cNvSpPr>
              <a:spLocks noChangeArrowheads="1"/>
            </p:cNvSpPr>
            <p:nvPr/>
          </p:nvSpPr>
          <p:spPr bwMode="auto">
            <a:xfrm>
              <a:off x="1156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4" name="Oval 25"/>
            <p:cNvSpPr>
              <a:spLocks noChangeArrowheads="1"/>
            </p:cNvSpPr>
            <p:nvPr/>
          </p:nvSpPr>
          <p:spPr bwMode="auto">
            <a:xfrm>
              <a:off x="1351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5" name="Oval 26"/>
            <p:cNvSpPr>
              <a:spLocks noChangeArrowheads="1"/>
            </p:cNvSpPr>
            <p:nvPr/>
          </p:nvSpPr>
          <p:spPr bwMode="auto">
            <a:xfrm>
              <a:off x="1487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6" name="Oval 27"/>
            <p:cNvSpPr>
              <a:spLocks noChangeArrowheads="1"/>
            </p:cNvSpPr>
            <p:nvPr/>
          </p:nvSpPr>
          <p:spPr bwMode="auto">
            <a:xfrm>
              <a:off x="1410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7" name="Oval 28"/>
            <p:cNvSpPr>
              <a:spLocks noChangeArrowheads="1"/>
            </p:cNvSpPr>
            <p:nvPr/>
          </p:nvSpPr>
          <p:spPr bwMode="auto">
            <a:xfrm>
              <a:off x="1701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8" name="Oval 29"/>
            <p:cNvSpPr>
              <a:spLocks noChangeArrowheads="1"/>
            </p:cNvSpPr>
            <p:nvPr/>
          </p:nvSpPr>
          <p:spPr bwMode="auto">
            <a:xfrm>
              <a:off x="1805" y="14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49" name="Oval 30"/>
            <p:cNvSpPr>
              <a:spLocks noChangeArrowheads="1"/>
            </p:cNvSpPr>
            <p:nvPr/>
          </p:nvSpPr>
          <p:spPr bwMode="auto">
            <a:xfrm>
              <a:off x="1714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0" name="Oval 31"/>
            <p:cNvSpPr>
              <a:spLocks noChangeArrowheads="1"/>
            </p:cNvSpPr>
            <p:nvPr/>
          </p:nvSpPr>
          <p:spPr bwMode="auto">
            <a:xfrm>
              <a:off x="1909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1" name="Oval 32"/>
            <p:cNvSpPr>
              <a:spLocks noChangeArrowheads="1"/>
            </p:cNvSpPr>
            <p:nvPr/>
          </p:nvSpPr>
          <p:spPr bwMode="auto">
            <a:xfrm>
              <a:off x="1850" y="148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2" name="Oval 33"/>
            <p:cNvSpPr>
              <a:spLocks noChangeArrowheads="1"/>
            </p:cNvSpPr>
            <p:nvPr/>
          </p:nvSpPr>
          <p:spPr bwMode="auto">
            <a:xfrm>
              <a:off x="1986" y="150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3" name="Oval 34"/>
            <p:cNvSpPr>
              <a:spLocks noChangeArrowheads="1"/>
            </p:cNvSpPr>
            <p:nvPr/>
          </p:nvSpPr>
          <p:spPr bwMode="auto">
            <a:xfrm>
              <a:off x="1773" y="148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4" name="Oval 35"/>
            <p:cNvSpPr>
              <a:spLocks noChangeArrowheads="1"/>
            </p:cNvSpPr>
            <p:nvPr/>
          </p:nvSpPr>
          <p:spPr bwMode="auto">
            <a:xfrm>
              <a:off x="1791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5" name="Oval 36"/>
            <p:cNvSpPr>
              <a:spLocks noChangeArrowheads="1"/>
            </p:cNvSpPr>
            <p:nvPr/>
          </p:nvSpPr>
          <p:spPr bwMode="auto">
            <a:xfrm>
              <a:off x="1701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6" name="Oval 37"/>
            <p:cNvSpPr>
              <a:spLocks noChangeArrowheads="1"/>
            </p:cNvSpPr>
            <p:nvPr/>
          </p:nvSpPr>
          <p:spPr bwMode="auto">
            <a:xfrm>
              <a:off x="1850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7" name="Oval 38"/>
            <p:cNvSpPr>
              <a:spLocks noChangeArrowheads="1"/>
            </p:cNvSpPr>
            <p:nvPr/>
          </p:nvSpPr>
          <p:spPr bwMode="auto">
            <a:xfrm>
              <a:off x="2045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8" name="Oval 39"/>
            <p:cNvSpPr>
              <a:spLocks noChangeArrowheads="1"/>
            </p:cNvSpPr>
            <p:nvPr/>
          </p:nvSpPr>
          <p:spPr bwMode="auto">
            <a:xfrm>
              <a:off x="1986" y="161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59" name="Oval 40"/>
            <p:cNvSpPr>
              <a:spLocks noChangeArrowheads="1"/>
            </p:cNvSpPr>
            <p:nvPr/>
          </p:nvSpPr>
          <p:spPr bwMode="auto">
            <a:xfrm>
              <a:off x="2258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60" name="Oval 41"/>
            <p:cNvSpPr>
              <a:spLocks noChangeArrowheads="1"/>
            </p:cNvSpPr>
            <p:nvPr/>
          </p:nvSpPr>
          <p:spPr bwMode="auto">
            <a:xfrm>
              <a:off x="1909" y="161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61" name="Oval 42"/>
            <p:cNvSpPr>
              <a:spLocks noChangeArrowheads="1"/>
            </p:cNvSpPr>
            <p:nvPr/>
          </p:nvSpPr>
          <p:spPr bwMode="auto">
            <a:xfrm>
              <a:off x="2095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62" name="Oval 43"/>
            <p:cNvSpPr>
              <a:spLocks noChangeArrowheads="1"/>
            </p:cNvSpPr>
            <p:nvPr/>
          </p:nvSpPr>
          <p:spPr bwMode="auto">
            <a:xfrm>
              <a:off x="2231" y="143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63" name="Oval 44"/>
            <p:cNvSpPr>
              <a:spLocks noChangeArrowheads="1"/>
            </p:cNvSpPr>
            <p:nvPr/>
          </p:nvSpPr>
          <p:spPr bwMode="auto">
            <a:xfrm>
              <a:off x="2018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64" name="Oval 45"/>
            <p:cNvSpPr>
              <a:spLocks noChangeArrowheads="1"/>
            </p:cNvSpPr>
            <p:nvPr/>
          </p:nvSpPr>
          <p:spPr bwMode="auto">
            <a:xfrm>
              <a:off x="214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65" name="Oval 46"/>
            <p:cNvSpPr>
              <a:spLocks noChangeArrowheads="1"/>
            </p:cNvSpPr>
            <p:nvPr/>
          </p:nvSpPr>
          <p:spPr bwMode="auto">
            <a:xfrm>
              <a:off x="2213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866" name="Oval 47"/>
            <p:cNvSpPr>
              <a:spLocks noChangeArrowheads="1"/>
            </p:cNvSpPr>
            <p:nvPr/>
          </p:nvSpPr>
          <p:spPr bwMode="auto">
            <a:xfrm>
              <a:off x="2290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67" name="Oval 48"/>
            <p:cNvSpPr>
              <a:spLocks noChangeArrowheads="1"/>
            </p:cNvSpPr>
            <p:nvPr/>
          </p:nvSpPr>
          <p:spPr bwMode="auto">
            <a:xfrm>
              <a:off x="2168" y="143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68" name="Oval 49"/>
            <p:cNvSpPr>
              <a:spLocks noChangeArrowheads="1"/>
            </p:cNvSpPr>
            <p:nvPr/>
          </p:nvSpPr>
          <p:spPr bwMode="auto">
            <a:xfrm>
              <a:off x="2367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69" name="Oval 50"/>
            <p:cNvSpPr>
              <a:spLocks noChangeArrowheads="1"/>
            </p:cNvSpPr>
            <p:nvPr/>
          </p:nvSpPr>
          <p:spPr bwMode="auto">
            <a:xfrm>
              <a:off x="2154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0" name="Oval 51"/>
            <p:cNvSpPr>
              <a:spLocks noChangeArrowheads="1"/>
            </p:cNvSpPr>
            <p:nvPr/>
          </p:nvSpPr>
          <p:spPr bwMode="auto">
            <a:xfrm>
              <a:off x="2413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1" name="Oval 52"/>
            <p:cNvSpPr>
              <a:spLocks noChangeArrowheads="1"/>
            </p:cNvSpPr>
            <p:nvPr/>
          </p:nvSpPr>
          <p:spPr bwMode="auto">
            <a:xfrm>
              <a:off x="2549" y="138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2" name="Oval 53"/>
            <p:cNvSpPr>
              <a:spLocks noChangeArrowheads="1"/>
            </p:cNvSpPr>
            <p:nvPr/>
          </p:nvSpPr>
          <p:spPr bwMode="auto">
            <a:xfrm>
              <a:off x="2336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3" name="Oval 54"/>
            <p:cNvSpPr>
              <a:spLocks noChangeArrowheads="1"/>
            </p:cNvSpPr>
            <p:nvPr/>
          </p:nvSpPr>
          <p:spPr bwMode="auto">
            <a:xfrm>
              <a:off x="2349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4" name="Oval 55"/>
            <p:cNvSpPr>
              <a:spLocks noChangeArrowheads="1"/>
            </p:cNvSpPr>
            <p:nvPr/>
          </p:nvSpPr>
          <p:spPr bwMode="auto">
            <a:xfrm>
              <a:off x="2472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5" name="Oval 56"/>
            <p:cNvSpPr>
              <a:spLocks noChangeArrowheads="1"/>
            </p:cNvSpPr>
            <p:nvPr/>
          </p:nvSpPr>
          <p:spPr bwMode="auto">
            <a:xfrm>
              <a:off x="2413" y="143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6" name="Oval 57"/>
            <p:cNvSpPr>
              <a:spLocks noChangeArrowheads="1"/>
            </p:cNvSpPr>
            <p:nvPr/>
          </p:nvSpPr>
          <p:spPr bwMode="auto">
            <a:xfrm>
              <a:off x="2608" y="143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7" name="Oval 58"/>
            <p:cNvSpPr>
              <a:spLocks noChangeArrowheads="1"/>
            </p:cNvSpPr>
            <p:nvPr/>
          </p:nvSpPr>
          <p:spPr bwMode="auto">
            <a:xfrm>
              <a:off x="254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8" name="Oval 59"/>
            <p:cNvSpPr>
              <a:spLocks noChangeArrowheads="1"/>
            </p:cNvSpPr>
            <p:nvPr/>
          </p:nvSpPr>
          <p:spPr bwMode="auto">
            <a:xfrm>
              <a:off x="2685" y="152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79" name="Oval 60"/>
            <p:cNvSpPr>
              <a:spLocks noChangeArrowheads="1"/>
            </p:cNvSpPr>
            <p:nvPr/>
          </p:nvSpPr>
          <p:spPr bwMode="auto">
            <a:xfrm>
              <a:off x="2472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0" name="Oval 61"/>
            <p:cNvSpPr>
              <a:spLocks noChangeArrowheads="1"/>
            </p:cNvSpPr>
            <p:nvPr/>
          </p:nvSpPr>
          <p:spPr bwMode="auto">
            <a:xfrm>
              <a:off x="2699" y="132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1" name="Oval 62"/>
            <p:cNvSpPr>
              <a:spLocks noChangeArrowheads="1"/>
            </p:cNvSpPr>
            <p:nvPr/>
          </p:nvSpPr>
          <p:spPr bwMode="auto">
            <a:xfrm>
              <a:off x="3107" y="127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2" name="Oval 63"/>
            <p:cNvSpPr>
              <a:spLocks noChangeArrowheads="1"/>
            </p:cNvSpPr>
            <p:nvPr/>
          </p:nvSpPr>
          <p:spPr bwMode="auto">
            <a:xfrm>
              <a:off x="2426" y="163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3" name="Oval 64"/>
            <p:cNvSpPr>
              <a:spLocks noChangeArrowheads="1"/>
            </p:cNvSpPr>
            <p:nvPr/>
          </p:nvSpPr>
          <p:spPr bwMode="auto">
            <a:xfrm>
              <a:off x="2880" y="139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4" name="Oval 65"/>
            <p:cNvSpPr>
              <a:spLocks noChangeArrowheads="1"/>
            </p:cNvSpPr>
            <p:nvPr/>
          </p:nvSpPr>
          <p:spPr bwMode="auto">
            <a:xfrm>
              <a:off x="151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5" name="Oval 66"/>
            <p:cNvSpPr>
              <a:spLocks noChangeArrowheads="1"/>
            </p:cNvSpPr>
            <p:nvPr/>
          </p:nvSpPr>
          <p:spPr bwMode="auto">
            <a:xfrm flipV="1">
              <a:off x="3288" y="175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6" name="Oval 67"/>
            <p:cNvSpPr>
              <a:spLocks noChangeArrowheads="1"/>
            </p:cNvSpPr>
            <p:nvPr/>
          </p:nvSpPr>
          <p:spPr bwMode="auto">
            <a:xfrm flipV="1">
              <a:off x="2853" y="173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7" name="Oval 68"/>
            <p:cNvSpPr>
              <a:spLocks noChangeArrowheads="1"/>
            </p:cNvSpPr>
            <p:nvPr/>
          </p:nvSpPr>
          <p:spPr bwMode="auto">
            <a:xfrm flipV="1">
              <a:off x="2549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8" name="Oval 69"/>
            <p:cNvSpPr>
              <a:spLocks noChangeArrowheads="1"/>
            </p:cNvSpPr>
            <p:nvPr/>
          </p:nvSpPr>
          <p:spPr bwMode="auto">
            <a:xfrm flipV="1">
              <a:off x="2109" y="163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89" name="Oval 70"/>
            <p:cNvSpPr>
              <a:spLocks noChangeArrowheads="1"/>
            </p:cNvSpPr>
            <p:nvPr/>
          </p:nvSpPr>
          <p:spPr bwMode="auto">
            <a:xfrm flipV="1">
              <a:off x="1850" y="163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90" name="Oval 71"/>
            <p:cNvSpPr>
              <a:spLocks noChangeArrowheads="1"/>
            </p:cNvSpPr>
            <p:nvPr/>
          </p:nvSpPr>
          <p:spPr bwMode="auto">
            <a:xfrm flipV="1">
              <a:off x="1564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91" name="Oval 72"/>
            <p:cNvSpPr>
              <a:spLocks noChangeArrowheads="1"/>
            </p:cNvSpPr>
            <p:nvPr/>
          </p:nvSpPr>
          <p:spPr bwMode="auto">
            <a:xfrm flipV="1">
              <a:off x="1383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892" name="Oval 73"/>
            <p:cNvSpPr>
              <a:spLocks noChangeArrowheads="1"/>
            </p:cNvSpPr>
            <p:nvPr/>
          </p:nvSpPr>
          <p:spPr bwMode="auto">
            <a:xfrm>
              <a:off x="3166" y="164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893" name="Oval 74"/>
            <p:cNvSpPr>
              <a:spLocks noChangeArrowheads="1"/>
            </p:cNvSpPr>
            <p:nvPr/>
          </p:nvSpPr>
          <p:spPr bwMode="auto">
            <a:xfrm>
              <a:off x="3152" y="132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894" name="Oval 75"/>
            <p:cNvSpPr>
              <a:spLocks noChangeArrowheads="1"/>
            </p:cNvSpPr>
            <p:nvPr/>
          </p:nvSpPr>
          <p:spPr bwMode="auto">
            <a:xfrm>
              <a:off x="3107" y="159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895" name="Oval 76"/>
            <p:cNvSpPr>
              <a:spLocks noChangeArrowheads="1"/>
            </p:cNvSpPr>
            <p:nvPr/>
          </p:nvSpPr>
          <p:spPr bwMode="auto">
            <a:xfrm>
              <a:off x="3742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896" name="Oval 77"/>
            <p:cNvSpPr>
              <a:spLocks noChangeArrowheads="1"/>
            </p:cNvSpPr>
            <p:nvPr/>
          </p:nvSpPr>
          <p:spPr bwMode="auto">
            <a:xfrm>
              <a:off x="3197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897" name="Oval 78"/>
            <p:cNvSpPr>
              <a:spLocks noChangeArrowheads="1"/>
            </p:cNvSpPr>
            <p:nvPr/>
          </p:nvSpPr>
          <p:spPr bwMode="auto">
            <a:xfrm>
              <a:off x="3379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898" name="Oval 79"/>
            <p:cNvSpPr>
              <a:spLocks noChangeArrowheads="1"/>
            </p:cNvSpPr>
            <p:nvPr/>
          </p:nvSpPr>
          <p:spPr bwMode="auto">
            <a:xfrm>
              <a:off x="347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899" name="Oval 80"/>
            <p:cNvSpPr>
              <a:spLocks noChangeArrowheads="1"/>
            </p:cNvSpPr>
            <p:nvPr/>
          </p:nvSpPr>
          <p:spPr bwMode="auto">
            <a:xfrm>
              <a:off x="1292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900" name="Oval 81"/>
            <p:cNvSpPr>
              <a:spLocks noChangeArrowheads="1"/>
            </p:cNvSpPr>
            <p:nvPr/>
          </p:nvSpPr>
          <p:spPr bwMode="auto">
            <a:xfrm>
              <a:off x="142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01" name="Oval 82"/>
            <p:cNvSpPr>
              <a:spLocks noChangeArrowheads="1"/>
            </p:cNvSpPr>
            <p:nvPr/>
          </p:nvSpPr>
          <p:spPr bwMode="auto">
            <a:xfrm>
              <a:off x="147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02" name="Oval 83"/>
            <p:cNvSpPr>
              <a:spLocks noChangeArrowheads="1"/>
            </p:cNvSpPr>
            <p:nvPr/>
          </p:nvSpPr>
          <p:spPr bwMode="auto">
            <a:xfrm>
              <a:off x="1578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03" name="Oval 84"/>
            <p:cNvSpPr>
              <a:spLocks noChangeArrowheads="1"/>
            </p:cNvSpPr>
            <p:nvPr/>
          </p:nvSpPr>
          <p:spPr bwMode="auto">
            <a:xfrm>
              <a:off x="151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04" name="Oval 85"/>
            <p:cNvSpPr>
              <a:spLocks noChangeArrowheads="1"/>
            </p:cNvSpPr>
            <p:nvPr/>
          </p:nvSpPr>
          <p:spPr bwMode="auto">
            <a:xfrm>
              <a:off x="1655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05" name="Oval 86"/>
            <p:cNvSpPr>
              <a:spLocks noChangeArrowheads="1"/>
            </p:cNvSpPr>
            <p:nvPr/>
          </p:nvSpPr>
          <p:spPr bwMode="auto">
            <a:xfrm>
              <a:off x="1442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06" name="Oval 87"/>
            <p:cNvSpPr>
              <a:spLocks noChangeArrowheads="1"/>
            </p:cNvSpPr>
            <p:nvPr/>
          </p:nvSpPr>
          <p:spPr bwMode="auto">
            <a:xfrm>
              <a:off x="160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07" name="Oval 88"/>
            <p:cNvSpPr>
              <a:spLocks noChangeArrowheads="1"/>
            </p:cNvSpPr>
            <p:nvPr/>
          </p:nvSpPr>
          <p:spPr bwMode="auto">
            <a:xfrm>
              <a:off x="1655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08" name="Oval 89"/>
            <p:cNvSpPr>
              <a:spLocks noChangeArrowheads="1"/>
            </p:cNvSpPr>
            <p:nvPr/>
          </p:nvSpPr>
          <p:spPr bwMode="auto">
            <a:xfrm>
              <a:off x="156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09" name="Oval 90"/>
            <p:cNvSpPr>
              <a:spLocks noChangeArrowheads="1"/>
            </p:cNvSpPr>
            <p:nvPr/>
          </p:nvSpPr>
          <p:spPr bwMode="auto">
            <a:xfrm>
              <a:off x="1759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10" name="Oval 91"/>
            <p:cNvSpPr>
              <a:spLocks noChangeArrowheads="1"/>
            </p:cNvSpPr>
            <p:nvPr/>
          </p:nvSpPr>
          <p:spPr bwMode="auto">
            <a:xfrm>
              <a:off x="1895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11" name="Oval 92"/>
            <p:cNvSpPr>
              <a:spLocks noChangeArrowheads="1"/>
            </p:cNvSpPr>
            <p:nvPr/>
          </p:nvSpPr>
          <p:spPr bwMode="auto">
            <a:xfrm>
              <a:off x="1818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12" name="Oval 93"/>
            <p:cNvSpPr>
              <a:spLocks noChangeArrowheads="1"/>
            </p:cNvSpPr>
            <p:nvPr/>
          </p:nvSpPr>
          <p:spPr bwMode="auto">
            <a:xfrm flipV="1">
              <a:off x="1564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13" name="Oval 94"/>
            <p:cNvSpPr>
              <a:spLocks noChangeArrowheads="1"/>
            </p:cNvSpPr>
            <p:nvPr/>
          </p:nvSpPr>
          <p:spPr bwMode="auto">
            <a:xfrm flipV="1">
              <a:off x="1791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14" name="Oval 95"/>
            <p:cNvSpPr>
              <a:spLocks noChangeArrowheads="1"/>
            </p:cNvSpPr>
            <p:nvPr/>
          </p:nvSpPr>
          <p:spPr bwMode="auto">
            <a:xfrm>
              <a:off x="1700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915" name="Oval 96"/>
            <p:cNvSpPr>
              <a:spLocks noChangeArrowheads="1"/>
            </p:cNvSpPr>
            <p:nvPr/>
          </p:nvSpPr>
          <p:spPr bwMode="auto">
            <a:xfrm>
              <a:off x="1837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16" name="Oval 97"/>
            <p:cNvSpPr>
              <a:spLocks noChangeArrowheads="1"/>
            </p:cNvSpPr>
            <p:nvPr/>
          </p:nvSpPr>
          <p:spPr bwMode="auto">
            <a:xfrm>
              <a:off x="1883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17" name="Oval 98"/>
            <p:cNvSpPr>
              <a:spLocks noChangeArrowheads="1"/>
            </p:cNvSpPr>
            <p:nvPr/>
          </p:nvSpPr>
          <p:spPr bwMode="auto">
            <a:xfrm>
              <a:off x="1987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18" name="Oval 99"/>
            <p:cNvSpPr>
              <a:spLocks noChangeArrowheads="1"/>
            </p:cNvSpPr>
            <p:nvPr/>
          </p:nvSpPr>
          <p:spPr bwMode="auto">
            <a:xfrm>
              <a:off x="1928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19" name="Oval 100"/>
            <p:cNvSpPr>
              <a:spLocks noChangeArrowheads="1"/>
            </p:cNvSpPr>
            <p:nvPr/>
          </p:nvSpPr>
          <p:spPr bwMode="auto">
            <a:xfrm>
              <a:off x="2064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20" name="Oval 101"/>
            <p:cNvSpPr>
              <a:spLocks noChangeArrowheads="1"/>
            </p:cNvSpPr>
            <p:nvPr/>
          </p:nvSpPr>
          <p:spPr bwMode="auto">
            <a:xfrm>
              <a:off x="2018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21" name="Oval 102"/>
            <p:cNvSpPr>
              <a:spLocks noChangeArrowheads="1"/>
            </p:cNvSpPr>
            <p:nvPr/>
          </p:nvSpPr>
          <p:spPr bwMode="auto">
            <a:xfrm>
              <a:off x="2064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22" name="Oval 103"/>
            <p:cNvSpPr>
              <a:spLocks noChangeArrowheads="1"/>
            </p:cNvSpPr>
            <p:nvPr/>
          </p:nvSpPr>
          <p:spPr bwMode="auto">
            <a:xfrm>
              <a:off x="1973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23" name="Oval 104"/>
            <p:cNvSpPr>
              <a:spLocks noChangeArrowheads="1"/>
            </p:cNvSpPr>
            <p:nvPr/>
          </p:nvSpPr>
          <p:spPr bwMode="auto">
            <a:xfrm>
              <a:off x="2168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24" name="Oval 105"/>
            <p:cNvSpPr>
              <a:spLocks noChangeArrowheads="1"/>
            </p:cNvSpPr>
            <p:nvPr/>
          </p:nvSpPr>
          <p:spPr bwMode="auto">
            <a:xfrm>
              <a:off x="2227" y="148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25" name="Oval 106"/>
            <p:cNvSpPr>
              <a:spLocks noChangeArrowheads="1"/>
            </p:cNvSpPr>
            <p:nvPr/>
          </p:nvSpPr>
          <p:spPr bwMode="auto">
            <a:xfrm flipV="1">
              <a:off x="1973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26" name="Oval 107"/>
            <p:cNvSpPr>
              <a:spLocks noChangeArrowheads="1"/>
            </p:cNvSpPr>
            <p:nvPr/>
          </p:nvSpPr>
          <p:spPr bwMode="auto">
            <a:xfrm flipV="1">
              <a:off x="2200" y="161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27" name="Oval 108"/>
            <p:cNvSpPr>
              <a:spLocks noChangeArrowheads="1"/>
            </p:cNvSpPr>
            <p:nvPr/>
          </p:nvSpPr>
          <p:spPr bwMode="auto">
            <a:xfrm>
              <a:off x="210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928" name="Oval 109"/>
            <p:cNvSpPr>
              <a:spLocks noChangeArrowheads="1"/>
            </p:cNvSpPr>
            <p:nvPr/>
          </p:nvSpPr>
          <p:spPr bwMode="auto">
            <a:xfrm>
              <a:off x="215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29" name="Oval 110"/>
            <p:cNvSpPr>
              <a:spLocks noChangeArrowheads="1"/>
            </p:cNvSpPr>
            <p:nvPr/>
          </p:nvSpPr>
          <p:spPr bwMode="auto">
            <a:xfrm>
              <a:off x="220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0" name="Oval 111"/>
            <p:cNvSpPr>
              <a:spLocks noChangeArrowheads="1"/>
            </p:cNvSpPr>
            <p:nvPr/>
          </p:nvSpPr>
          <p:spPr bwMode="auto">
            <a:xfrm>
              <a:off x="2109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1" name="Oval 112"/>
            <p:cNvSpPr>
              <a:spLocks noChangeArrowheads="1"/>
            </p:cNvSpPr>
            <p:nvPr/>
          </p:nvSpPr>
          <p:spPr bwMode="auto">
            <a:xfrm>
              <a:off x="2304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2" name="Oval 113"/>
            <p:cNvSpPr>
              <a:spLocks noChangeArrowheads="1"/>
            </p:cNvSpPr>
            <p:nvPr/>
          </p:nvSpPr>
          <p:spPr bwMode="auto">
            <a:xfrm>
              <a:off x="2245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3" name="Oval 114"/>
            <p:cNvSpPr>
              <a:spLocks noChangeArrowheads="1"/>
            </p:cNvSpPr>
            <p:nvPr/>
          </p:nvSpPr>
          <p:spPr bwMode="auto">
            <a:xfrm>
              <a:off x="2381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4" name="Oval 115"/>
            <p:cNvSpPr>
              <a:spLocks noChangeArrowheads="1"/>
            </p:cNvSpPr>
            <p:nvPr/>
          </p:nvSpPr>
          <p:spPr bwMode="auto">
            <a:xfrm>
              <a:off x="2168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5" name="Oval 116"/>
            <p:cNvSpPr>
              <a:spLocks noChangeArrowheads="1"/>
            </p:cNvSpPr>
            <p:nvPr/>
          </p:nvSpPr>
          <p:spPr bwMode="auto">
            <a:xfrm>
              <a:off x="1428" y="15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6" name="Oval 117"/>
            <p:cNvSpPr>
              <a:spLocks noChangeArrowheads="1"/>
            </p:cNvSpPr>
            <p:nvPr/>
          </p:nvSpPr>
          <p:spPr bwMode="auto">
            <a:xfrm>
              <a:off x="2381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7" name="Oval 118"/>
            <p:cNvSpPr>
              <a:spLocks noChangeArrowheads="1"/>
            </p:cNvSpPr>
            <p:nvPr/>
          </p:nvSpPr>
          <p:spPr bwMode="auto">
            <a:xfrm>
              <a:off x="229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8" name="Oval 119"/>
            <p:cNvSpPr>
              <a:spLocks noChangeArrowheads="1"/>
            </p:cNvSpPr>
            <p:nvPr/>
          </p:nvSpPr>
          <p:spPr bwMode="auto">
            <a:xfrm>
              <a:off x="2485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39" name="Oval 120"/>
            <p:cNvSpPr>
              <a:spLocks noChangeArrowheads="1"/>
            </p:cNvSpPr>
            <p:nvPr/>
          </p:nvSpPr>
          <p:spPr bwMode="auto">
            <a:xfrm>
              <a:off x="2621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40" name="Oval 121"/>
            <p:cNvSpPr>
              <a:spLocks noChangeArrowheads="1"/>
            </p:cNvSpPr>
            <p:nvPr/>
          </p:nvSpPr>
          <p:spPr bwMode="auto">
            <a:xfrm>
              <a:off x="2544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41" name="Oval 122"/>
            <p:cNvSpPr>
              <a:spLocks noChangeArrowheads="1"/>
            </p:cNvSpPr>
            <p:nvPr/>
          </p:nvSpPr>
          <p:spPr bwMode="auto">
            <a:xfrm flipV="1">
              <a:off x="2290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42" name="Oval 123"/>
            <p:cNvSpPr>
              <a:spLocks noChangeArrowheads="1"/>
            </p:cNvSpPr>
            <p:nvPr/>
          </p:nvSpPr>
          <p:spPr bwMode="auto">
            <a:xfrm flipV="1">
              <a:off x="2517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43" name="Oval 124"/>
            <p:cNvSpPr>
              <a:spLocks noChangeArrowheads="1"/>
            </p:cNvSpPr>
            <p:nvPr/>
          </p:nvSpPr>
          <p:spPr bwMode="auto">
            <a:xfrm>
              <a:off x="2426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944" name="Oval 125"/>
            <p:cNvSpPr>
              <a:spLocks noChangeArrowheads="1"/>
            </p:cNvSpPr>
            <p:nvPr/>
          </p:nvSpPr>
          <p:spPr bwMode="auto">
            <a:xfrm>
              <a:off x="2381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45" name="Oval 126"/>
            <p:cNvSpPr>
              <a:spLocks noChangeArrowheads="1"/>
            </p:cNvSpPr>
            <p:nvPr/>
          </p:nvSpPr>
          <p:spPr bwMode="auto">
            <a:xfrm>
              <a:off x="1383" y="15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46" name="Oval 127"/>
            <p:cNvSpPr>
              <a:spLocks noChangeArrowheads="1"/>
            </p:cNvSpPr>
            <p:nvPr/>
          </p:nvSpPr>
          <p:spPr bwMode="auto">
            <a:xfrm>
              <a:off x="2336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47" name="Oval 128"/>
            <p:cNvSpPr>
              <a:spLocks noChangeArrowheads="1"/>
            </p:cNvSpPr>
            <p:nvPr/>
          </p:nvSpPr>
          <p:spPr bwMode="auto">
            <a:xfrm>
              <a:off x="2531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48" name="Oval 129"/>
            <p:cNvSpPr>
              <a:spLocks noChangeArrowheads="1"/>
            </p:cNvSpPr>
            <p:nvPr/>
          </p:nvSpPr>
          <p:spPr bwMode="auto">
            <a:xfrm>
              <a:off x="2472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49" name="Oval 130"/>
            <p:cNvSpPr>
              <a:spLocks noChangeArrowheads="1"/>
            </p:cNvSpPr>
            <p:nvPr/>
          </p:nvSpPr>
          <p:spPr bwMode="auto">
            <a:xfrm>
              <a:off x="2608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50" name="Oval 131"/>
            <p:cNvSpPr>
              <a:spLocks noChangeArrowheads="1"/>
            </p:cNvSpPr>
            <p:nvPr/>
          </p:nvSpPr>
          <p:spPr bwMode="auto">
            <a:xfrm>
              <a:off x="2562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51" name="Oval 132"/>
            <p:cNvSpPr>
              <a:spLocks noChangeArrowheads="1"/>
            </p:cNvSpPr>
            <p:nvPr/>
          </p:nvSpPr>
          <p:spPr bwMode="auto">
            <a:xfrm>
              <a:off x="2608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52" name="Oval 133"/>
            <p:cNvSpPr>
              <a:spLocks noChangeArrowheads="1"/>
            </p:cNvSpPr>
            <p:nvPr/>
          </p:nvSpPr>
          <p:spPr bwMode="auto">
            <a:xfrm>
              <a:off x="2517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53" name="Oval 134"/>
            <p:cNvSpPr>
              <a:spLocks noChangeArrowheads="1"/>
            </p:cNvSpPr>
            <p:nvPr/>
          </p:nvSpPr>
          <p:spPr bwMode="auto">
            <a:xfrm>
              <a:off x="2712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54" name="Oval 135"/>
            <p:cNvSpPr>
              <a:spLocks noChangeArrowheads="1"/>
            </p:cNvSpPr>
            <p:nvPr/>
          </p:nvSpPr>
          <p:spPr bwMode="auto">
            <a:xfrm>
              <a:off x="2848" y="148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55" name="Oval 136"/>
            <p:cNvSpPr>
              <a:spLocks noChangeArrowheads="1"/>
            </p:cNvSpPr>
            <p:nvPr/>
          </p:nvSpPr>
          <p:spPr bwMode="auto">
            <a:xfrm>
              <a:off x="2771" y="148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56" name="Oval 137"/>
            <p:cNvSpPr>
              <a:spLocks noChangeArrowheads="1"/>
            </p:cNvSpPr>
            <p:nvPr/>
          </p:nvSpPr>
          <p:spPr bwMode="auto">
            <a:xfrm flipV="1">
              <a:off x="2744" y="161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57" name="Oval 138"/>
            <p:cNvSpPr>
              <a:spLocks noChangeArrowheads="1"/>
            </p:cNvSpPr>
            <p:nvPr/>
          </p:nvSpPr>
          <p:spPr bwMode="auto">
            <a:xfrm>
              <a:off x="2653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958" name="Oval 139"/>
            <p:cNvSpPr>
              <a:spLocks noChangeArrowheads="1"/>
            </p:cNvSpPr>
            <p:nvPr/>
          </p:nvSpPr>
          <p:spPr bwMode="auto">
            <a:xfrm>
              <a:off x="201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59" name="Oval 140"/>
            <p:cNvSpPr>
              <a:spLocks noChangeArrowheads="1"/>
            </p:cNvSpPr>
            <p:nvPr/>
          </p:nvSpPr>
          <p:spPr bwMode="auto">
            <a:xfrm>
              <a:off x="206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0" name="Oval 141"/>
            <p:cNvSpPr>
              <a:spLocks noChangeArrowheads="1"/>
            </p:cNvSpPr>
            <p:nvPr/>
          </p:nvSpPr>
          <p:spPr bwMode="auto">
            <a:xfrm>
              <a:off x="1973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1" name="Oval 142"/>
            <p:cNvSpPr>
              <a:spLocks noChangeArrowheads="1"/>
            </p:cNvSpPr>
            <p:nvPr/>
          </p:nvSpPr>
          <p:spPr bwMode="auto">
            <a:xfrm>
              <a:off x="2168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2" name="Oval 143"/>
            <p:cNvSpPr>
              <a:spLocks noChangeArrowheads="1"/>
            </p:cNvSpPr>
            <p:nvPr/>
          </p:nvSpPr>
          <p:spPr bwMode="auto">
            <a:xfrm>
              <a:off x="210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3" name="Oval 144"/>
            <p:cNvSpPr>
              <a:spLocks noChangeArrowheads="1"/>
            </p:cNvSpPr>
            <p:nvPr/>
          </p:nvSpPr>
          <p:spPr bwMode="auto">
            <a:xfrm>
              <a:off x="2245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4" name="Oval 145"/>
            <p:cNvSpPr>
              <a:spLocks noChangeArrowheads="1"/>
            </p:cNvSpPr>
            <p:nvPr/>
          </p:nvSpPr>
          <p:spPr bwMode="auto">
            <a:xfrm>
              <a:off x="2032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5" name="Oval 146"/>
            <p:cNvSpPr>
              <a:spLocks noChangeArrowheads="1"/>
            </p:cNvSpPr>
            <p:nvPr/>
          </p:nvSpPr>
          <p:spPr bwMode="auto">
            <a:xfrm>
              <a:off x="219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6" name="Oval 147"/>
            <p:cNvSpPr>
              <a:spLocks noChangeArrowheads="1"/>
            </p:cNvSpPr>
            <p:nvPr/>
          </p:nvSpPr>
          <p:spPr bwMode="auto">
            <a:xfrm>
              <a:off x="1338" y="15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7" name="Oval 148"/>
            <p:cNvSpPr>
              <a:spLocks noChangeArrowheads="1"/>
            </p:cNvSpPr>
            <p:nvPr/>
          </p:nvSpPr>
          <p:spPr bwMode="auto">
            <a:xfrm>
              <a:off x="215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8" name="Oval 149"/>
            <p:cNvSpPr>
              <a:spLocks noChangeArrowheads="1"/>
            </p:cNvSpPr>
            <p:nvPr/>
          </p:nvSpPr>
          <p:spPr bwMode="auto">
            <a:xfrm>
              <a:off x="2349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69" name="Oval 150"/>
            <p:cNvSpPr>
              <a:spLocks noChangeArrowheads="1"/>
            </p:cNvSpPr>
            <p:nvPr/>
          </p:nvSpPr>
          <p:spPr bwMode="auto">
            <a:xfrm>
              <a:off x="2485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0" name="Oval 151"/>
            <p:cNvSpPr>
              <a:spLocks noChangeArrowheads="1"/>
            </p:cNvSpPr>
            <p:nvPr/>
          </p:nvSpPr>
          <p:spPr bwMode="auto">
            <a:xfrm>
              <a:off x="2621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1" name="Oval 152"/>
            <p:cNvSpPr>
              <a:spLocks noChangeArrowheads="1"/>
            </p:cNvSpPr>
            <p:nvPr/>
          </p:nvSpPr>
          <p:spPr bwMode="auto">
            <a:xfrm>
              <a:off x="2408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2" name="Oval 153"/>
            <p:cNvSpPr>
              <a:spLocks noChangeArrowheads="1"/>
            </p:cNvSpPr>
            <p:nvPr/>
          </p:nvSpPr>
          <p:spPr bwMode="auto">
            <a:xfrm>
              <a:off x="2803" y="14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3" name="Oval 154"/>
            <p:cNvSpPr>
              <a:spLocks noChangeArrowheads="1"/>
            </p:cNvSpPr>
            <p:nvPr/>
          </p:nvSpPr>
          <p:spPr bwMode="auto">
            <a:xfrm>
              <a:off x="2712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4" name="Oval 155"/>
            <p:cNvSpPr>
              <a:spLocks noChangeArrowheads="1"/>
            </p:cNvSpPr>
            <p:nvPr/>
          </p:nvSpPr>
          <p:spPr bwMode="auto">
            <a:xfrm>
              <a:off x="2907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5" name="Oval 156"/>
            <p:cNvSpPr>
              <a:spLocks noChangeArrowheads="1"/>
            </p:cNvSpPr>
            <p:nvPr/>
          </p:nvSpPr>
          <p:spPr bwMode="auto">
            <a:xfrm>
              <a:off x="2848" y="148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6" name="Oval 157"/>
            <p:cNvSpPr>
              <a:spLocks noChangeArrowheads="1"/>
            </p:cNvSpPr>
            <p:nvPr/>
          </p:nvSpPr>
          <p:spPr bwMode="auto">
            <a:xfrm>
              <a:off x="2984" y="150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7" name="Oval 158"/>
            <p:cNvSpPr>
              <a:spLocks noChangeArrowheads="1"/>
            </p:cNvSpPr>
            <p:nvPr/>
          </p:nvSpPr>
          <p:spPr bwMode="auto">
            <a:xfrm>
              <a:off x="2771" y="148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8" name="Oval 159"/>
            <p:cNvSpPr>
              <a:spLocks noChangeArrowheads="1"/>
            </p:cNvSpPr>
            <p:nvPr/>
          </p:nvSpPr>
          <p:spPr bwMode="auto">
            <a:xfrm>
              <a:off x="2789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79" name="Oval 160"/>
            <p:cNvSpPr>
              <a:spLocks noChangeArrowheads="1"/>
            </p:cNvSpPr>
            <p:nvPr/>
          </p:nvSpPr>
          <p:spPr bwMode="auto">
            <a:xfrm>
              <a:off x="2699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80" name="Oval 161"/>
            <p:cNvSpPr>
              <a:spLocks noChangeArrowheads="1"/>
            </p:cNvSpPr>
            <p:nvPr/>
          </p:nvSpPr>
          <p:spPr bwMode="auto">
            <a:xfrm>
              <a:off x="3043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81" name="Oval 162"/>
            <p:cNvSpPr>
              <a:spLocks noChangeArrowheads="1"/>
            </p:cNvSpPr>
            <p:nvPr/>
          </p:nvSpPr>
          <p:spPr bwMode="auto">
            <a:xfrm>
              <a:off x="2984" y="161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82" name="Oval 163"/>
            <p:cNvSpPr>
              <a:spLocks noChangeArrowheads="1"/>
            </p:cNvSpPr>
            <p:nvPr/>
          </p:nvSpPr>
          <p:spPr bwMode="auto">
            <a:xfrm>
              <a:off x="2907" y="161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83" name="Oval 164"/>
            <p:cNvSpPr>
              <a:spLocks noChangeArrowheads="1"/>
            </p:cNvSpPr>
            <p:nvPr/>
          </p:nvSpPr>
          <p:spPr bwMode="auto">
            <a:xfrm>
              <a:off x="3093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84" name="Oval 165"/>
            <p:cNvSpPr>
              <a:spLocks noChangeArrowheads="1"/>
            </p:cNvSpPr>
            <p:nvPr/>
          </p:nvSpPr>
          <p:spPr bwMode="auto">
            <a:xfrm>
              <a:off x="3229" y="143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85" name="Oval 166"/>
            <p:cNvSpPr>
              <a:spLocks noChangeArrowheads="1"/>
            </p:cNvSpPr>
            <p:nvPr/>
          </p:nvSpPr>
          <p:spPr bwMode="auto">
            <a:xfrm>
              <a:off x="3016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86" name="Oval 167"/>
            <p:cNvSpPr>
              <a:spLocks noChangeArrowheads="1"/>
            </p:cNvSpPr>
            <p:nvPr/>
          </p:nvSpPr>
          <p:spPr bwMode="auto">
            <a:xfrm>
              <a:off x="313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87" name="Oval 168"/>
            <p:cNvSpPr>
              <a:spLocks noChangeArrowheads="1"/>
            </p:cNvSpPr>
            <p:nvPr/>
          </p:nvSpPr>
          <p:spPr bwMode="auto">
            <a:xfrm>
              <a:off x="3211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988" name="Oval 169"/>
            <p:cNvSpPr>
              <a:spLocks noChangeArrowheads="1"/>
            </p:cNvSpPr>
            <p:nvPr/>
          </p:nvSpPr>
          <p:spPr bwMode="auto">
            <a:xfrm>
              <a:off x="3093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89" name="Oval 170"/>
            <p:cNvSpPr>
              <a:spLocks noChangeArrowheads="1"/>
            </p:cNvSpPr>
            <p:nvPr/>
          </p:nvSpPr>
          <p:spPr bwMode="auto">
            <a:xfrm>
              <a:off x="3288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0" name="Oval 171"/>
            <p:cNvSpPr>
              <a:spLocks noChangeArrowheads="1"/>
            </p:cNvSpPr>
            <p:nvPr/>
          </p:nvSpPr>
          <p:spPr bwMode="auto">
            <a:xfrm>
              <a:off x="3166" y="143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1" name="Oval 172"/>
            <p:cNvSpPr>
              <a:spLocks noChangeArrowheads="1"/>
            </p:cNvSpPr>
            <p:nvPr/>
          </p:nvSpPr>
          <p:spPr bwMode="auto">
            <a:xfrm>
              <a:off x="3152" y="137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2" name="Oval 173"/>
            <p:cNvSpPr>
              <a:spLocks noChangeArrowheads="1"/>
            </p:cNvSpPr>
            <p:nvPr/>
          </p:nvSpPr>
          <p:spPr bwMode="auto">
            <a:xfrm>
              <a:off x="3411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3" name="Oval 174"/>
            <p:cNvSpPr>
              <a:spLocks noChangeArrowheads="1"/>
            </p:cNvSpPr>
            <p:nvPr/>
          </p:nvSpPr>
          <p:spPr bwMode="auto">
            <a:xfrm>
              <a:off x="3334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4" name="Oval 175"/>
            <p:cNvSpPr>
              <a:spLocks noChangeArrowheads="1"/>
            </p:cNvSpPr>
            <p:nvPr/>
          </p:nvSpPr>
          <p:spPr bwMode="auto">
            <a:xfrm>
              <a:off x="3347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5" name="Oval 176"/>
            <p:cNvSpPr>
              <a:spLocks noChangeArrowheads="1"/>
            </p:cNvSpPr>
            <p:nvPr/>
          </p:nvSpPr>
          <p:spPr bwMode="auto">
            <a:xfrm>
              <a:off x="3470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6" name="Oval 177"/>
            <p:cNvSpPr>
              <a:spLocks noChangeArrowheads="1"/>
            </p:cNvSpPr>
            <p:nvPr/>
          </p:nvSpPr>
          <p:spPr bwMode="auto">
            <a:xfrm>
              <a:off x="3288" y="132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7" name="Oval 178"/>
            <p:cNvSpPr>
              <a:spLocks noChangeArrowheads="1"/>
            </p:cNvSpPr>
            <p:nvPr/>
          </p:nvSpPr>
          <p:spPr bwMode="auto">
            <a:xfrm>
              <a:off x="3288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8" name="Oval 179"/>
            <p:cNvSpPr>
              <a:spLocks noChangeArrowheads="1"/>
            </p:cNvSpPr>
            <p:nvPr/>
          </p:nvSpPr>
          <p:spPr bwMode="auto">
            <a:xfrm>
              <a:off x="2517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999" name="Oval 180"/>
            <p:cNvSpPr>
              <a:spLocks noChangeArrowheads="1"/>
            </p:cNvSpPr>
            <p:nvPr/>
          </p:nvSpPr>
          <p:spPr bwMode="auto">
            <a:xfrm flipV="1">
              <a:off x="2562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00" name="Oval 181"/>
            <p:cNvSpPr>
              <a:spLocks noChangeArrowheads="1"/>
            </p:cNvSpPr>
            <p:nvPr/>
          </p:nvSpPr>
          <p:spPr bwMode="auto">
            <a:xfrm flipV="1">
              <a:off x="2381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01" name="Oval 182"/>
            <p:cNvSpPr>
              <a:spLocks noChangeArrowheads="1"/>
            </p:cNvSpPr>
            <p:nvPr/>
          </p:nvSpPr>
          <p:spPr bwMode="auto">
            <a:xfrm>
              <a:off x="175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3002" name="Oval 183"/>
            <p:cNvSpPr>
              <a:spLocks noChangeArrowheads="1"/>
            </p:cNvSpPr>
            <p:nvPr/>
          </p:nvSpPr>
          <p:spPr bwMode="auto">
            <a:xfrm>
              <a:off x="2426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03" name="Oval 184"/>
            <p:cNvSpPr>
              <a:spLocks noChangeArrowheads="1"/>
            </p:cNvSpPr>
            <p:nvPr/>
          </p:nvSpPr>
          <p:spPr bwMode="auto">
            <a:xfrm>
              <a:off x="2472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04" name="Oval 185"/>
            <p:cNvSpPr>
              <a:spLocks noChangeArrowheads="1"/>
            </p:cNvSpPr>
            <p:nvPr/>
          </p:nvSpPr>
          <p:spPr bwMode="auto">
            <a:xfrm>
              <a:off x="2381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05" name="Oval 186"/>
            <p:cNvSpPr>
              <a:spLocks noChangeArrowheads="1"/>
            </p:cNvSpPr>
            <p:nvPr/>
          </p:nvSpPr>
          <p:spPr bwMode="auto">
            <a:xfrm>
              <a:off x="2576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06" name="Oval 187"/>
            <p:cNvSpPr>
              <a:spLocks noChangeArrowheads="1"/>
            </p:cNvSpPr>
            <p:nvPr/>
          </p:nvSpPr>
          <p:spPr bwMode="auto">
            <a:xfrm>
              <a:off x="2517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07" name="Oval 188"/>
            <p:cNvSpPr>
              <a:spLocks noChangeArrowheads="1"/>
            </p:cNvSpPr>
            <p:nvPr/>
          </p:nvSpPr>
          <p:spPr bwMode="auto">
            <a:xfrm>
              <a:off x="2653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08" name="Oval 189"/>
            <p:cNvSpPr>
              <a:spLocks noChangeArrowheads="1"/>
            </p:cNvSpPr>
            <p:nvPr/>
          </p:nvSpPr>
          <p:spPr bwMode="auto">
            <a:xfrm>
              <a:off x="2440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09" name="Oval 190"/>
            <p:cNvSpPr>
              <a:spLocks noChangeArrowheads="1"/>
            </p:cNvSpPr>
            <p:nvPr/>
          </p:nvSpPr>
          <p:spPr bwMode="auto">
            <a:xfrm>
              <a:off x="2607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10" name="Oval 191"/>
            <p:cNvSpPr>
              <a:spLocks noChangeArrowheads="1"/>
            </p:cNvSpPr>
            <p:nvPr/>
          </p:nvSpPr>
          <p:spPr bwMode="auto">
            <a:xfrm>
              <a:off x="2653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11" name="Oval 192"/>
            <p:cNvSpPr>
              <a:spLocks noChangeArrowheads="1"/>
            </p:cNvSpPr>
            <p:nvPr/>
          </p:nvSpPr>
          <p:spPr bwMode="auto">
            <a:xfrm>
              <a:off x="2562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12" name="Oval 193"/>
            <p:cNvSpPr>
              <a:spLocks noChangeArrowheads="1"/>
            </p:cNvSpPr>
            <p:nvPr/>
          </p:nvSpPr>
          <p:spPr bwMode="auto">
            <a:xfrm>
              <a:off x="2757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13" name="Oval 194"/>
            <p:cNvSpPr>
              <a:spLocks noChangeArrowheads="1"/>
            </p:cNvSpPr>
            <p:nvPr/>
          </p:nvSpPr>
          <p:spPr bwMode="auto">
            <a:xfrm>
              <a:off x="2893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14" name="Oval 195"/>
            <p:cNvSpPr>
              <a:spLocks noChangeArrowheads="1"/>
            </p:cNvSpPr>
            <p:nvPr/>
          </p:nvSpPr>
          <p:spPr bwMode="auto">
            <a:xfrm>
              <a:off x="2816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15" name="Oval 196"/>
            <p:cNvSpPr>
              <a:spLocks noChangeArrowheads="1"/>
            </p:cNvSpPr>
            <p:nvPr/>
          </p:nvSpPr>
          <p:spPr bwMode="auto">
            <a:xfrm flipV="1">
              <a:off x="2562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16" name="Oval 197"/>
            <p:cNvSpPr>
              <a:spLocks noChangeArrowheads="1"/>
            </p:cNvSpPr>
            <p:nvPr/>
          </p:nvSpPr>
          <p:spPr bwMode="auto">
            <a:xfrm flipV="1">
              <a:off x="2789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17" name="Oval 198"/>
            <p:cNvSpPr>
              <a:spLocks noChangeArrowheads="1"/>
            </p:cNvSpPr>
            <p:nvPr/>
          </p:nvSpPr>
          <p:spPr bwMode="auto">
            <a:xfrm>
              <a:off x="2698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3018" name="Oval 199"/>
            <p:cNvSpPr>
              <a:spLocks noChangeArrowheads="1"/>
            </p:cNvSpPr>
            <p:nvPr/>
          </p:nvSpPr>
          <p:spPr bwMode="auto">
            <a:xfrm>
              <a:off x="2835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19" name="Oval 200"/>
            <p:cNvSpPr>
              <a:spLocks noChangeArrowheads="1"/>
            </p:cNvSpPr>
            <p:nvPr/>
          </p:nvSpPr>
          <p:spPr bwMode="auto">
            <a:xfrm>
              <a:off x="279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20" name="Oval 201"/>
            <p:cNvSpPr>
              <a:spLocks noChangeArrowheads="1"/>
            </p:cNvSpPr>
            <p:nvPr/>
          </p:nvSpPr>
          <p:spPr bwMode="auto">
            <a:xfrm>
              <a:off x="2985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21" name="Oval 202"/>
            <p:cNvSpPr>
              <a:spLocks noChangeArrowheads="1"/>
            </p:cNvSpPr>
            <p:nvPr/>
          </p:nvSpPr>
          <p:spPr bwMode="auto">
            <a:xfrm>
              <a:off x="2926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22" name="Oval 203"/>
            <p:cNvSpPr>
              <a:spLocks noChangeArrowheads="1"/>
            </p:cNvSpPr>
            <p:nvPr/>
          </p:nvSpPr>
          <p:spPr bwMode="auto">
            <a:xfrm>
              <a:off x="3062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23" name="Oval 204"/>
            <p:cNvSpPr>
              <a:spLocks noChangeArrowheads="1"/>
            </p:cNvSpPr>
            <p:nvPr/>
          </p:nvSpPr>
          <p:spPr bwMode="auto">
            <a:xfrm>
              <a:off x="3016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24" name="Oval 205"/>
            <p:cNvSpPr>
              <a:spLocks noChangeArrowheads="1"/>
            </p:cNvSpPr>
            <p:nvPr/>
          </p:nvSpPr>
          <p:spPr bwMode="auto">
            <a:xfrm>
              <a:off x="2971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25" name="Oval 206"/>
            <p:cNvSpPr>
              <a:spLocks noChangeArrowheads="1"/>
            </p:cNvSpPr>
            <p:nvPr/>
          </p:nvSpPr>
          <p:spPr bwMode="auto">
            <a:xfrm>
              <a:off x="3166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26" name="Oval 207"/>
            <p:cNvSpPr>
              <a:spLocks noChangeArrowheads="1"/>
            </p:cNvSpPr>
            <p:nvPr/>
          </p:nvSpPr>
          <p:spPr bwMode="auto">
            <a:xfrm>
              <a:off x="3225" y="148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27" name="Oval 208"/>
            <p:cNvSpPr>
              <a:spLocks noChangeArrowheads="1"/>
            </p:cNvSpPr>
            <p:nvPr/>
          </p:nvSpPr>
          <p:spPr bwMode="auto">
            <a:xfrm flipV="1">
              <a:off x="3198" y="161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28" name="Oval 209"/>
            <p:cNvSpPr>
              <a:spLocks noChangeArrowheads="1"/>
            </p:cNvSpPr>
            <p:nvPr/>
          </p:nvSpPr>
          <p:spPr bwMode="auto">
            <a:xfrm>
              <a:off x="3107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3029" name="Oval 210"/>
            <p:cNvSpPr>
              <a:spLocks noChangeArrowheads="1"/>
            </p:cNvSpPr>
            <p:nvPr/>
          </p:nvSpPr>
          <p:spPr bwMode="auto">
            <a:xfrm>
              <a:off x="3152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30" name="Oval 211"/>
            <p:cNvSpPr>
              <a:spLocks noChangeArrowheads="1"/>
            </p:cNvSpPr>
            <p:nvPr/>
          </p:nvSpPr>
          <p:spPr bwMode="auto">
            <a:xfrm>
              <a:off x="319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31" name="Oval 212"/>
            <p:cNvSpPr>
              <a:spLocks noChangeArrowheads="1"/>
            </p:cNvSpPr>
            <p:nvPr/>
          </p:nvSpPr>
          <p:spPr bwMode="auto">
            <a:xfrm>
              <a:off x="3243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32" name="Oval 213"/>
            <p:cNvSpPr>
              <a:spLocks noChangeArrowheads="1"/>
            </p:cNvSpPr>
            <p:nvPr/>
          </p:nvSpPr>
          <p:spPr bwMode="auto">
            <a:xfrm>
              <a:off x="3166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33" name="Oval 214"/>
            <p:cNvSpPr>
              <a:spLocks noChangeArrowheads="1"/>
            </p:cNvSpPr>
            <p:nvPr/>
          </p:nvSpPr>
          <p:spPr bwMode="auto">
            <a:xfrm>
              <a:off x="3333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34" name="Oval 215"/>
            <p:cNvSpPr>
              <a:spLocks noChangeArrowheads="1"/>
            </p:cNvSpPr>
            <p:nvPr/>
          </p:nvSpPr>
          <p:spPr bwMode="auto">
            <a:xfrm>
              <a:off x="337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35" name="Oval 216"/>
            <p:cNvSpPr>
              <a:spLocks noChangeArrowheads="1"/>
            </p:cNvSpPr>
            <p:nvPr/>
          </p:nvSpPr>
          <p:spPr bwMode="auto">
            <a:xfrm>
              <a:off x="328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36" name="Oval 217"/>
            <p:cNvSpPr>
              <a:spLocks noChangeArrowheads="1"/>
            </p:cNvSpPr>
            <p:nvPr/>
          </p:nvSpPr>
          <p:spPr bwMode="auto">
            <a:xfrm>
              <a:off x="3542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37" name="Oval 218"/>
            <p:cNvSpPr>
              <a:spLocks noChangeArrowheads="1"/>
            </p:cNvSpPr>
            <p:nvPr/>
          </p:nvSpPr>
          <p:spPr bwMode="auto">
            <a:xfrm flipV="1">
              <a:off x="3288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38" name="Oval 219"/>
            <p:cNvSpPr>
              <a:spLocks noChangeArrowheads="1"/>
            </p:cNvSpPr>
            <p:nvPr/>
          </p:nvSpPr>
          <p:spPr bwMode="auto">
            <a:xfrm>
              <a:off x="3424" y="159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3039" name="Oval 220"/>
            <p:cNvSpPr>
              <a:spLocks noChangeArrowheads="1"/>
            </p:cNvSpPr>
            <p:nvPr/>
          </p:nvSpPr>
          <p:spPr bwMode="auto">
            <a:xfrm>
              <a:off x="337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0" name="Oval 221"/>
            <p:cNvSpPr>
              <a:spLocks noChangeArrowheads="1"/>
            </p:cNvSpPr>
            <p:nvPr/>
          </p:nvSpPr>
          <p:spPr bwMode="auto">
            <a:xfrm>
              <a:off x="3152" y="127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1" name="Oval 222"/>
            <p:cNvSpPr>
              <a:spLocks noChangeArrowheads="1"/>
            </p:cNvSpPr>
            <p:nvPr/>
          </p:nvSpPr>
          <p:spPr bwMode="auto">
            <a:xfrm>
              <a:off x="333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2" name="Oval 223"/>
            <p:cNvSpPr>
              <a:spLocks noChangeArrowheads="1"/>
            </p:cNvSpPr>
            <p:nvPr/>
          </p:nvSpPr>
          <p:spPr bwMode="auto">
            <a:xfrm>
              <a:off x="3529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3" name="Oval 224"/>
            <p:cNvSpPr>
              <a:spLocks noChangeArrowheads="1"/>
            </p:cNvSpPr>
            <p:nvPr/>
          </p:nvSpPr>
          <p:spPr bwMode="auto">
            <a:xfrm>
              <a:off x="3197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4" name="Oval 225"/>
            <p:cNvSpPr>
              <a:spLocks noChangeArrowheads="1"/>
            </p:cNvSpPr>
            <p:nvPr/>
          </p:nvSpPr>
          <p:spPr bwMode="auto">
            <a:xfrm>
              <a:off x="3515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5" name="Oval 226"/>
            <p:cNvSpPr>
              <a:spLocks noChangeArrowheads="1"/>
            </p:cNvSpPr>
            <p:nvPr/>
          </p:nvSpPr>
          <p:spPr bwMode="auto">
            <a:xfrm flipV="1">
              <a:off x="3515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6" name="Oval 227"/>
            <p:cNvSpPr>
              <a:spLocks noChangeArrowheads="1"/>
            </p:cNvSpPr>
            <p:nvPr/>
          </p:nvSpPr>
          <p:spPr bwMode="auto">
            <a:xfrm>
              <a:off x="3016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7" name="Oval 228"/>
            <p:cNvSpPr>
              <a:spLocks noChangeArrowheads="1"/>
            </p:cNvSpPr>
            <p:nvPr/>
          </p:nvSpPr>
          <p:spPr bwMode="auto">
            <a:xfrm>
              <a:off x="2984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8" name="Oval 229"/>
            <p:cNvSpPr>
              <a:spLocks noChangeArrowheads="1"/>
            </p:cNvSpPr>
            <p:nvPr/>
          </p:nvSpPr>
          <p:spPr bwMode="auto">
            <a:xfrm>
              <a:off x="3347" y="127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49" name="Oval 230"/>
            <p:cNvSpPr>
              <a:spLocks noChangeArrowheads="1"/>
            </p:cNvSpPr>
            <p:nvPr/>
          </p:nvSpPr>
          <p:spPr bwMode="auto">
            <a:xfrm>
              <a:off x="2880" y="164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50" name="Oval 231"/>
            <p:cNvSpPr>
              <a:spLocks noChangeArrowheads="1"/>
            </p:cNvSpPr>
            <p:nvPr/>
          </p:nvSpPr>
          <p:spPr bwMode="auto">
            <a:xfrm>
              <a:off x="3619" y="164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51" name="Oval 232"/>
            <p:cNvSpPr>
              <a:spLocks noChangeArrowheads="1"/>
            </p:cNvSpPr>
            <p:nvPr/>
          </p:nvSpPr>
          <p:spPr bwMode="auto">
            <a:xfrm>
              <a:off x="3651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52" name="Oval 233"/>
            <p:cNvSpPr>
              <a:spLocks noChangeArrowheads="1"/>
            </p:cNvSpPr>
            <p:nvPr/>
          </p:nvSpPr>
          <p:spPr bwMode="auto">
            <a:xfrm>
              <a:off x="1701" y="161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53" name="Oval 234"/>
            <p:cNvSpPr>
              <a:spLocks noChangeArrowheads="1"/>
            </p:cNvSpPr>
            <p:nvPr/>
          </p:nvSpPr>
          <p:spPr bwMode="auto">
            <a:xfrm>
              <a:off x="2064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54" name="Oval 235"/>
            <p:cNvSpPr>
              <a:spLocks noChangeArrowheads="1"/>
            </p:cNvSpPr>
            <p:nvPr/>
          </p:nvSpPr>
          <p:spPr bwMode="auto">
            <a:xfrm>
              <a:off x="2122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3055" name="Oval 236"/>
            <p:cNvSpPr>
              <a:spLocks noChangeArrowheads="1"/>
            </p:cNvSpPr>
            <p:nvPr/>
          </p:nvSpPr>
          <p:spPr bwMode="auto">
            <a:xfrm>
              <a:off x="2304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56" name="Oval 237"/>
            <p:cNvSpPr>
              <a:spLocks noChangeArrowheads="1"/>
            </p:cNvSpPr>
            <p:nvPr/>
          </p:nvSpPr>
          <p:spPr bwMode="auto">
            <a:xfrm>
              <a:off x="2576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57" name="Oval 238"/>
            <p:cNvSpPr>
              <a:spLocks noChangeArrowheads="1"/>
            </p:cNvSpPr>
            <p:nvPr/>
          </p:nvSpPr>
          <p:spPr bwMode="auto">
            <a:xfrm>
              <a:off x="2893" y="129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58" name="Oval 239"/>
            <p:cNvSpPr>
              <a:spLocks noChangeArrowheads="1"/>
            </p:cNvSpPr>
            <p:nvPr/>
          </p:nvSpPr>
          <p:spPr bwMode="auto">
            <a:xfrm>
              <a:off x="1066" y="149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59" name="Oval 240"/>
            <p:cNvSpPr>
              <a:spLocks noChangeArrowheads="1"/>
            </p:cNvSpPr>
            <p:nvPr/>
          </p:nvSpPr>
          <p:spPr bwMode="auto">
            <a:xfrm>
              <a:off x="1201" y="151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60" name="Oval 241"/>
            <p:cNvSpPr>
              <a:spLocks noChangeArrowheads="1"/>
            </p:cNvSpPr>
            <p:nvPr/>
          </p:nvSpPr>
          <p:spPr bwMode="auto">
            <a:xfrm>
              <a:off x="2095" y="146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61" name="Oval 242"/>
            <p:cNvSpPr>
              <a:spLocks noChangeArrowheads="1"/>
            </p:cNvSpPr>
            <p:nvPr/>
          </p:nvSpPr>
          <p:spPr bwMode="auto">
            <a:xfrm>
              <a:off x="2712" y="160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3062" name="Oval 243"/>
            <p:cNvSpPr>
              <a:spLocks noChangeArrowheads="1"/>
            </p:cNvSpPr>
            <p:nvPr/>
          </p:nvSpPr>
          <p:spPr bwMode="auto">
            <a:xfrm>
              <a:off x="1792" y="149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63" name="Oval 244"/>
            <p:cNvSpPr>
              <a:spLocks noChangeArrowheads="1"/>
            </p:cNvSpPr>
            <p:nvPr/>
          </p:nvSpPr>
          <p:spPr bwMode="auto">
            <a:xfrm>
              <a:off x="1851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64" name="Oval 245"/>
            <p:cNvSpPr>
              <a:spLocks noChangeArrowheads="1"/>
            </p:cNvSpPr>
            <p:nvPr/>
          </p:nvSpPr>
          <p:spPr bwMode="auto">
            <a:xfrm>
              <a:off x="2304" y="146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65" name="Oval 246"/>
            <p:cNvSpPr>
              <a:spLocks noChangeArrowheads="1"/>
            </p:cNvSpPr>
            <p:nvPr/>
          </p:nvSpPr>
          <p:spPr bwMode="auto">
            <a:xfrm>
              <a:off x="2395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66" name="Oval 247"/>
            <p:cNvSpPr>
              <a:spLocks noChangeArrowheads="1"/>
            </p:cNvSpPr>
            <p:nvPr/>
          </p:nvSpPr>
          <p:spPr bwMode="auto">
            <a:xfrm flipV="1">
              <a:off x="2517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67" name="Oval 248"/>
            <p:cNvSpPr>
              <a:spLocks noChangeArrowheads="1"/>
            </p:cNvSpPr>
            <p:nvPr/>
          </p:nvSpPr>
          <p:spPr bwMode="auto">
            <a:xfrm flipV="1">
              <a:off x="2154" y="153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68" name="Oval 249"/>
            <p:cNvSpPr>
              <a:spLocks noChangeArrowheads="1"/>
            </p:cNvSpPr>
            <p:nvPr/>
          </p:nvSpPr>
          <p:spPr bwMode="auto">
            <a:xfrm>
              <a:off x="2881" y="151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69" name="Oval 250"/>
            <p:cNvSpPr>
              <a:spLocks noChangeArrowheads="1"/>
            </p:cNvSpPr>
            <p:nvPr/>
          </p:nvSpPr>
          <p:spPr bwMode="auto">
            <a:xfrm>
              <a:off x="2849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0" name="Oval 251"/>
            <p:cNvSpPr>
              <a:spLocks noChangeArrowheads="1"/>
            </p:cNvSpPr>
            <p:nvPr/>
          </p:nvSpPr>
          <p:spPr bwMode="auto">
            <a:xfrm>
              <a:off x="3062" y="153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1" name="Oval 252"/>
            <p:cNvSpPr>
              <a:spLocks noChangeArrowheads="1"/>
            </p:cNvSpPr>
            <p:nvPr/>
          </p:nvSpPr>
          <p:spPr bwMode="auto">
            <a:xfrm flipV="1">
              <a:off x="2971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2" name="Oval 253"/>
            <p:cNvSpPr>
              <a:spLocks noChangeArrowheads="1"/>
            </p:cNvSpPr>
            <p:nvPr/>
          </p:nvSpPr>
          <p:spPr bwMode="auto">
            <a:xfrm>
              <a:off x="3302" y="146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3" name="Oval 254"/>
            <p:cNvSpPr>
              <a:spLocks noChangeArrowheads="1"/>
            </p:cNvSpPr>
            <p:nvPr/>
          </p:nvSpPr>
          <p:spPr bwMode="auto">
            <a:xfrm>
              <a:off x="3393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4" name="Oval 255"/>
            <p:cNvSpPr>
              <a:spLocks noChangeArrowheads="1"/>
            </p:cNvSpPr>
            <p:nvPr/>
          </p:nvSpPr>
          <p:spPr bwMode="auto">
            <a:xfrm>
              <a:off x="3560" y="153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5" name="Oval 256"/>
            <p:cNvSpPr>
              <a:spLocks noChangeArrowheads="1"/>
            </p:cNvSpPr>
            <p:nvPr/>
          </p:nvSpPr>
          <p:spPr bwMode="auto">
            <a:xfrm>
              <a:off x="3710" y="151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6" name="Oval 257"/>
            <p:cNvSpPr>
              <a:spLocks noChangeArrowheads="1"/>
            </p:cNvSpPr>
            <p:nvPr/>
          </p:nvSpPr>
          <p:spPr bwMode="auto">
            <a:xfrm flipV="1">
              <a:off x="3469" y="132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7" name="Oval 258"/>
            <p:cNvSpPr>
              <a:spLocks noChangeArrowheads="1"/>
            </p:cNvSpPr>
            <p:nvPr/>
          </p:nvSpPr>
          <p:spPr bwMode="auto">
            <a:xfrm>
              <a:off x="930" y="151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8" name="Oval 259"/>
            <p:cNvSpPr>
              <a:spLocks noChangeArrowheads="1"/>
            </p:cNvSpPr>
            <p:nvPr/>
          </p:nvSpPr>
          <p:spPr bwMode="auto">
            <a:xfrm>
              <a:off x="102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79" name="Oval 260"/>
            <p:cNvSpPr>
              <a:spLocks noChangeArrowheads="1"/>
            </p:cNvSpPr>
            <p:nvPr/>
          </p:nvSpPr>
          <p:spPr bwMode="auto">
            <a:xfrm>
              <a:off x="975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80" name="Oval 261"/>
            <p:cNvSpPr>
              <a:spLocks noChangeArrowheads="1"/>
            </p:cNvSpPr>
            <p:nvPr/>
          </p:nvSpPr>
          <p:spPr bwMode="auto">
            <a:xfrm>
              <a:off x="930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81" name="Oval 262"/>
            <p:cNvSpPr>
              <a:spLocks noChangeArrowheads="1"/>
            </p:cNvSpPr>
            <p:nvPr/>
          </p:nvSpPr>
          <p:spPr bwMode="auto">
            <a:xfrm>
              <a:off x="975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82" name="Oval 263"/>
            <p:cNvSpPr>
              <a:spLocks noChangeArrowheads="1"/>
            </p:cNvSpPr>
            <p:nvPr/>
          </p:nvSpPr>
          <p:spPr bwMode="auto">
            <a:xfrm>
              <a:off x="1306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83" name="Oval 264"/>
            <p:cNvSpPr>
              <a:spLocks noChangeArrowheads="1"/>
            </p:cNvSpPr>
            <p:nvPr/>
          </p:nvSpPr>
          <p:spPr bwMode="auto">
            <a:xfrm>
              <a:off x="1247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84" name="Oval 265"/>
            <p:cNvSpPr>
              <a:spLocks noChangeArrowheads="1"/>
            </p:cNvSpPr>
            <p:nvPr/>
          </p:nvSpPr>
          <p:spPr bwMode="auto">
            <a:xfrm>
              <a:off x="1306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grpSp>
          <p:nvGrpSpPr>
            <p:cNvPr id="33085" name="Group 266"/>
            <p:cNvGrpSpPr>
              <a:grpSpLocks/>
            </p:cNvGrpSpPr>
            <p:nvPr/>
          </p:nvGrpSpPr>
          <p:grpSpPr bwMode="auto">
            <a:xfrm>
              <a:off x="941" y="1463"/>
              <a:ext cx="2871" cy="183"/>
              <a:chOff x="845" y="3038"/>
              <a:chExt cx="2871" cy="183"/>
            </a:xfrm>
          </p:grpSpPr>
          <p:sp>
            <p:nvSpPr>
              <p:cNvPr id="33094" name="Oval 267"/>
              <p:cNvSpPr>
                <a:spLocks noChangeArrowheads="1"/>
              </p:cNvSpPr>
              <p:nvPr/>
            </p:nvSpPr>
            <p:spPr bwMode="auto">
              <a:xfrm>
                <a:off x="1538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095" name="Oval 268"/>
              <p:cNvSpPr>
                <a:spLocks noChangeArrowheads="1"/>
              </p:cNvSpPr>
              <p:nvPr/>
            </p:nvSpPr>
            <p:spPr bwMode="auto">
              <a:xfrm flipV="1">
                <a:off x="1842" y="319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096" name="Oval 269"/>
              <p:cNvSpPr>
                <a:spLocks noChangeArrowheads="1"/>
              </p:cNvSpPr>
              <p:nvPr/>
            </p:nvSpPr>
            <p:spPr bwMode="auto">
              <a:xfrm flipV="1">
                <a:off x="1071" y="310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097" name="Oval 270"/>
              <p:cNvSpPr>
                <a:spLocks noChangeArrowheads="1"/>
              </p:cNvSpPr>
              <p:nvPr/>
            </p:nvSpPr>
            <p:spPr bwMode="auto">
              <a:xfrm>
                <a:off x="2854" y="319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33098" name="Oval 271"/>
              <p:cNvSpPr>
                <a:spLocks noChangeArrowheads="1"/>
              </p:cNvSpPr>
              <p:nvPr/>
            </p:nvSpPr>
            <p:spPr bwMode="auto">
              <a:xfrm>
                <a:off x="1298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099" name="Oval 272"/>
              <p:cNvSpPr>
                <a:spLocks noChangeArrowheads="1"/>
              </p:cNvSpPr>
              <p:nvPr/>
            </p:nvSpPr>
            <p:spPr bwMode="auto">
              <a:xfrm>
                <a:off x="2614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100" name="Oval 273"/>
              <p:cNvSpPr>
                <a:spLocks noChangeArrowheads="1"/>
              </p:cNvSpPr>
              <p:nvPr/>
            </p:nvSpPr>
            <p:spPr bwMode="auto">
              <a:xfrm>
                <a:off x="2763" y="310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101" name="Oval 274"/>
              <p:cNvSpPr>
                <a:spLocks noChangeArrowheads="1"/>
              </p:cNvSpPr>
              <p:nvPr/>
            </p:nvSpPr>
            <p:spPr bwMode="auto">
              <a:xfrm>
                <a:off x="3022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102" name="Oval 275"/>
              <p:cNvSpPr>
                <a:spLocks noChangeArrowheads="1"/>
              </p:cNvSpPr>
              <p:nvPr/>
            </p:nvSpPr>
            <p:spPr bwMode="auto">
              <a:xfrm>
                <a:off x="3684" y="303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103" name="Oval 276"/>
              <p:cNvSpPr>
                <a:spLocks noChangeArrowheads="1"/>
              </p:cNvSpPr>
              <p:nvPr/>
            </p:nvSpPr>
            <p:spPr bwMode="auto">
              <a:xfrm>
                <a:off x="845" y="306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104" name="Oval 277"/>
              <p:cNvSpPr>
                <a:spLocks noChangeArrowheads="1"/>
              </p:cNvSpPr>
              <p:nvPr/>
            </p:nvSpPr>
            <p:spPr bwMode="auto">
              <a:xfrm>
                <a:off x="994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105" name="Oval 278"/>
              <p:cNvSpPr>
                <a:spLocks noChangeArrowheads="1"/>
              </p:cNvSpPr>
              <p:nvPr/>
            </p:nvSpPr>
            <p:spPr bwMode="auto">
              <a:xfrm>
                <a:off x="1221" y="310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3086" name="Oval 279"/>
            <p:cNvSpPr>
              <a:spLocks noChangeArrowheads="1"/>
            </p:cNvSpPr>
            <p:nvPr/>
          </p:nvSpPr>
          <p:spPr bwMode="auto">
            <a:xfrm>
              <a:off x="1383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87" name="Oval 280"/>
            <p:cNvSpPr>
              <a:spLocks noChangeArrowheads="1"/>
            </p:cNvSpPr>
            <p:nvPr/>
          </p:nvSpPr>
          <p:spPr bwMode="auto">
            <a:xfrm>
              <a:off x="1474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88" name="Oval 281"/>
            <p:cNvSpPr>
              <a:spLocks noChangeArrowheads="1"/>
            </p:cNvSpPr>
            <p:nvPr/>
          </p:nvSpPr>
          <p:spPr bwMode="auto">
            <a:xfrm>
              <a:off x="1655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89" name="Oval 282"/>
            <p:cNvSpPr>
              <a:spLocks noChangeArrowheads="1"/>
            </p:cNvSpPr>
            <p:nvPr/>
          </p:nvSpPr>
          <p:spPr bwMode="auto">
            <a:xfrm>
              <a:off x="1986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90" name="Oval 283"/>
            <p:cNvSpPr>
              <a:spLocks noChangeArrowheads="1"/>
            </p:cNvSpPr>
            <p:nvPr/>
          </p:nvSpPr>
          <p:spPr bwMode="auto">
            <a:xfrm>
              <a:off x="1791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91" name="Oval 284"/>
            <p:cNvSpPr>
              <a:spLocks noChangeArrowheads="1"/>
            </p:cNvSpPr>
            <p:nvPr/>
          </p:nvSpPr>
          <p:spPr bwMode="auto">
            <a:xfrm>
              <a:off x="3152" y="170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92" name="Oval 285"/>
            <p:cNvSpPr>
              <a:spLocks noChangeArrowheads="1"/>
            </p:cNvSpPr>
            <p:nvPr/>
          </p:nvSpPr>
          <p:spPr bwMode="auto">
            <a:xfrm>
              <a:off x="3288" y="164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093" name="Oval 286"/>
            <p:cNvSpPr>
              <a:spLocks noChangeArrowheads="1"/>
            </p:cNvSpPr>
            <p:nvPr/>
          </p:nvSpPr>
          <p:spPr bwMode="auto">
            <a:xfrm>
              <a:off x="3243" y="135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266527" name="Rectangle 287"/>
          <p:cNvSpPr>
            <a:spLocks noChangeArrowheads="1"/>
          </p:cNvSpPr>
          <p:nvPr/>
        </p:nvSpPr>
        <p:spPr bwMode="auto">
          <a:xfrm>
            <a:off x="6084888" y="1052513"/>
            <a:ext cx="2951162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5000"/>
              </a:lnSpc>
            </a:pPr>
            <a:r>
              <a:rPr lang="fr-FR" sz="1600" baseline="30000">
                <a:solidFill>
                  <a:srgbClr val="006666"/>
                </a:solidFill>
                <a:latin typeface="Times New Roman" pitchFamily="18" charset="0"/>
              </a:rPr>
              <a:t>63</a:t>
            </a:r>
            <a:r>
              <a:rPr lang="fr-FR" sz="1600">
                <a:solidFill>
                  <a:srgbClr val="006666"/>
                </a:solidFill>
                <a:latin typeface="Times New Roman" pitchFamily="18" charset="0"/>
              </a:rPr>
              <a:t>Cu + </a:t>
            </a: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p →</a:t>
            </a:r>
            <a:r>
              <a:rPr lang="fr-FR" sz="1600">
                <a:solidFill>
                  <a:srgbClr val="0033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fr-FR" sz="1600" b="1" baseline="30000">
                <a:solidFill>
                  <a:srgbClr val="DE0000"/>
                </a:solidFill>
                <a:latin typeface="Times New Roman" pitchFamily="18" charset="0"/>
                <a:sym typeface="Symbol" pitchFamily="18" charset="2"/>
              </a:rPr>
              <a:t>63</a:t>
            </a:r>
            <a:r>
              <a:rPr lang="fr-FR" sz="1600" b="1">
                <a:solidFill>
                  <a:srgbClr val="DE0000"/>
                </a:solidFill>
                <a:latin typeface="Times New Roman" pitchFamily="18" charset="0"/>
                <a:sym typeface="Symbol" pitchFamily="18" charset="2"/>
              </a:rPr>
              <a:t>Zn</a:t>
            </a: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 + n</a:t>
            </a:r>
          </a:p>
          <a:p>
            <a:pPr algn="ctr">
              <a:lnSpc>
                <a:spcPct val="155000"/>
              </a:lnSpc>
            </a:pPr>
            <a:r>
              <a:rPr lang="fr-FR" sz="1600" b="1" baseline="30000">
                <a:solidFill>
                  <a:srgbClr val="DE0000"/>
                </a:solidFill>
                <a:latin typeface="Times New Roman" pitchFamily="18" charset="0"/>
                <a:sym typeface="Symbol" pitchFamily="18" charset="2"/>
              </a:rPr>
              <a:t>63</a:t>
            </a:r>
            <a:r>
              <a:rPr lang="fr-FR" sz="1600" b="1">
                <a:solidFill>
                  <a:srgbClr val="DE0000"/>
                </a:solidFill>
                <a:latin typeface="Times New Roman" pitchFamily="18" charset="0"/>
                <a:sym typeface="Symbol" pitchFamily="18" charset="2"/>
              </a:rPr>
              <a:t>Zn</a:t>
            </a: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 → </a:t>
            </a:r>
            <a:r>
              <a:rPr lang="fr-FR" sz="1600" baseline="300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63</a:t>
            </a: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Cu + e</a:t>
            </a:r>
            <a:r>
              <a:rPr lang="fr-FR" sz="1600" baseline="300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+</a:t>
            </a: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 + </a:t>
            </a:r>
            <a:r>
              <a:rPr lang="el-GR" sz="160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ν</a:t>
            </a:r>
            <a:r>
              <a:rPr lang="fr-FR" sz="1600" baseline="-2500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</a:t>
            </a:r>
            <a:endParaRPr lang="fr-FR" sz="1600">
              <a:solidFill>
                <a:srgbClr val="006666"/>
              </a:solidFill>
              <a:latin typeface="Times New Roman" pitchFamily="18" charset="0"/>
              <a:sym typeface="Symbol" pitchFamily="18" charset="2"/>
            </a:endParaRPr>
          </a:p>
          <a:p>
            <a:pPr algn="ctr">
              <a:lnSpc>
                <a:spcPct val="155000"/>
              </a:lnSpc>
            </a:pP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 </a:t>
            </a:r>
          </a:p>
          <a:p>
            <a:pPr algn="ctr">
              <a:lnSpc>
                <a:spcPct val="155000"/>
              </a:lnSpc>
            </a:pP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fr-FR" sz="1600" baseline="-250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1/2</a:t>
            </a: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(</a:t>
            </a:r>
            <a:r>
              <a:rPr lang="fr-FR" sz="1600" b="1" baseline="30000">
                <a:solidFill>
                  <a:srgbClr val="DE0000"/>
                </a:solidFill>
                <a:latin typeface="Times New Roman" pitchFamily="18" charset="0"/>
                <a:sym typeface="Symbol" pitchFamily="18" charset="2"/>
              </a:rPr>
              <a:t>63</a:t>
            </a:r>
            <a:r>
              <a:rPr lang="fr-FR" sz="1600" b="1">
                <a:solidFill>
                  <a:srgbClr val="DE0000"/>
                </a:solidFill>
                <a:latin typeface="Times New Roman" pitchFamily="18" charset="0"/>
                <a:sym typeface="Symbol" pitchFamily="18" charset="2"/>
              </a:rPr>
              <a:t>Zn</a:t>
            </a: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) = 38.5 min</a:t>
            </a:r>
          </a:p>
          <a:p>
            <a:pPr algn="ctr">
              <a:lnSpc>
                <a:spcPct val="155000"/>
              </a:lnSpc>
            </a:pP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E</a:t>
            </a:r>
            <a:r>
              <a:rPr lang="fr-FR" sz="1600" baseline="-250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seuil</a:t>
            </a:r>
            <a:r>
              <a:rPr lang="fr-FR" sz="1600">
                <a:solidFill>
                  <a:srgbClr val="006666"/>
                </a:solidFill>
                <a:latin typeface="Times New Roman" pitchFamily="18" charset="0"/>
                <a:sym typeface="Symbol" pitchFamily="18" charset="2"/>
              </a:rPr>
              <a:t> = 4 MeV</a:t>
            </a:r>
          </a:p>
          <a:p>
            <a:pPr algn="ctr">
              <a:lnSpc>
                <a:spcPct val="30000"/>
              </a:lnSpc>
            </a:pPr>
            <a:endParaRPr lang="fr-FR" sz="1600" baseline="30000">
              <a:solidFill>
                <a:srgbClr val="006666"/>
              </a:solidFill>
              <a:latin typeface="Times New Roman" pitchFamily="18" charset="0"/>
            </a:endParaRPr>
          </a:p>
        </p:txBody>
      </p:sp>
      <p:grpSp>
        <p:nvGrpSpPr>
          <p:cNvPr id="5" name="Group 288"/>
          <p:cNvGrpSpPr>
            <a:grpSpLocks/>
          </p:cNvGrpSpPr>
          <p:nvPr/>
        </p:nvGrpSpPr>
        <p:grpSpPr bwMode="auto">
          <a:xfrm>
            <a:off x="4959350" y="1196975"/>
            <a:ext cx="1220788" cy="1227138"/>
            <a:chOff x="3124" y="1026"/>
            <a:chExt cx="769" cy="773"/>
          </a:xfrm>
        </p:grpSpPr>
        <p:grpSp>
          <p:nvGrpSpPr>
            <p:cNvPr id="32823" name="Group 289"/>
            <p:cNvGrpSpPr>
              <a:grpSpLocks/>
            </p:cNvGrpSpPr>
            <p:nvPr/>
          </p:nvGrpSpPr>
          <p:grpSpPr bwMode="auto">
            <a:xfrm>
              <a:off x="3560" y="1616"/>
              <a:ext cx="333" cy="183"/>
              <a:chOff x="1299" y="1025"/>
              <a:chExt cx="333" cy="183"/>
            </a:xfrm>
          </p:grpSpPr>
          <p:sp>
            <p:nvSpPr>
              <p:cNvPr id="32832" name="AutoShape 290"/>
              <p:cNvSpPr>
                <a:spLocks noChangeArrowheads="1"/>
              </p:cNvSpPr>
              <p:nvPr/>
            </p:nvSpPr>
            <p:spPr bwMode="auto">
              <a:xfrm>
                <a:off x="1299" y="1025"/>
                <a:ext cx="91" cy="136"/>
              </a:xfrm>
              <a:prstGeom prst="irregularSeal1">
                <a:avLst/>
              </a:pr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2833" name="Line 291"/>
              <p:cNvSpPr>
                <a:spLocks noChangeShapeType="1"/>
              </p:cNvSpPr>
              <p:nvPr/>
            </p:nvSpPr>
            <p:spPr bwMode="auto">
              <a:xfrm>
                <a:off x="1344" y="1093"/>
                <a:ext cx="260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834" name="Text Box 292"/>
              <p:cNvSpPr txBox="1">
                <a:spLocks noChangeArrowheads="1"/>
              </p:cNvSpPr>
              <p:nvPr/>
            </p:nvSpPr>
            <p:spPr bwMode="auto">
              <a:xfrm>
                <a:off x="1468" y="1035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Times New Roman" pitchFamily="18" charset="0"/>
                  </a:rPr>
                  <a:t>n</a:t>
                </a:r>
                <a:endParaRPr lang="fr-FR" sz="1200" baseline="30000">
                  <a:latin typeface="Times New Roman" pitchFamily="18" charset="0"/>
                </a:endParaRPr>
              </a:p>
            </p:txBody>
          </p:sp>
        </p:grpSp>
        <p:grpSp>
          <p:nvGrpSpPr>
            <p:cNvPr id="32824" name="Group 293"/>
            <p:cNvGrpSpPr>
              <a:grpSpLocks/>
            </p:cNvGrpSpPr>
            <p:nvPr/>
          </p:nvGrpSpPr>
          <p:grpSpPr bwMode="auto">
            <a:xfrm>
              <a:off x="3437" y="1197"/>
              <a:ext cx="333" cy="183"/>
              <a:chOff x="3437" y="1197"/>
              <a:chExt cx="333" cy="183"/>
            </a:xfrm>
          </p:grpSpPr>
          <p:sp>
            <p:nvSpPr>
              <p:cNvPr id="32829" name="AutoShape 294"/>
              <p:cNvSpPr>
                <a:spLocks noChangeArrowheads="1"/>
              </p:cNvSpPr>
              <p:nvPr/>
            </p:nvSpPr>
            <p:spPr bwMode="auto">
              <a:xfrm>
                <a:off x="3437" y="1197"/>
                <a:ext cx="91" cy="136"/>
              </a:xfrm>
              <a:prstGeom prst="irregularSeal1">
                <a:avLst/>
              </a:pr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2830" name="Line 295"/>
              <p:cNvSpPr>
                <a:spLocks noChangeShapeType="1"/>
              </p:cNvSpPr>
              <p:nvPr/>
            </p:nvSpPr>
            <p:spPr bwMode="auto">
              <a:xfrm flipV="1">
                <a:off x="3482" y="1244"/>
                <a:ext cx="266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831" name="Text Box 296"/>
              <p:cNvSpPr txBox="1">
                <a:spLocks noChangeArrowheads="1"/>
              </p:cNvSpPr>
              <p:nvPr/>
            </p:nvSpPr>
            <p:spPr bwMode="auto">
              <a:xfrm>
                <a:off x="3606" y="1207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Times New Roman" pitchFamily="18" charset="0"/>
                  </a:rPr>
                  <a:t>n</a:t>
                </a:r>
                <a:endParaRPr lang="fr-FR" sz="1200" baseline="30000">
                  <a:latin typeface="Times New Roman" pitchFamily="18" charset="0"/>
                </a:endParaRPr>
              </a:p>
            </p:txBody>
          </p:sp>
        </p:grpSp>
        <p:grpSp>
          <p:nvGrpSpPr>
            <p:cNvPr id="32825" name="Group 297"/>
            <p:cNvGrpSpPr>
              <a:grpSpLocks/>
            </p:cNvGrpSpPr>
            <p:nvPr/>
          </p:nvGrpSpPr>
          <p:grpSpPr bwMode="auto">
            <a:xfrm>
              <a:off x="3124" y="1026"/>
              <a:ext cx="283" cy="318"/>
              <a:chOff x="3124" y="1026"/>
              <a:chExt cx="283" cy="318"/>
            </a:xfrm>
          </p:grpSpPr>
          <p:sp>
            <p:nvSpPr>
              <p:cNvPr id="32826" name="AutoShape 298"/>
              <p:cNvSpPr>
                <a:spLocks noChangeArrowheads="1"/>
              </p:cNvSpPr>
              <p:nvPr/>
            </p:nvSpPr>
            <p:spPr bwMode="auto">
              <a:xfrm>
                <a:off x="3124" y="1208"/>
                <a:ext cx="91" cy="136"/>
              </a:xfrm>
              <a:prstGeom prst="irregularSeal1">
                <a:avLst/>
              </a:pr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2827" name="Line 299"/>
              <p:cNvSpPr>
                <a:spLocks noChangeShapeType="1"/>
              </p:cNvSpPr>
              <p:nvPr/>
            </p:nvSpPr>
            <p:spPr bwMode="auto">
              <a:xfrm flipV="1">
                <a:off x="3169" y="1162"/>
                <a:ext cx="210" cy="11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prstDash val="dash"/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828" name="Text Box 300"/>
              <p:cNvSpPr txBox="1">
                <a:spLocks noChangeArrowheads="1"/>
              </p:cNvSpPr>
              <p:nvPr/>
            </p:nvSpPr>
            <p:spPr bwMode="auto">
              <a:xfrm>
                <a:off x="3243" y="1026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chemeClr val="bg1"/>
                    </a:solidFill>
                    <a:latin typeface="Times New Roman" pitchFamily="18" charset="0"/>
                  </a:rPr>
                  <a:t>n</a:t>
                </a:r>
                <a:endParaRPr lang="fr-FR" sz="1200" baseline="3000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2" name="Group 309"/>
          <p:cNvGrpSpPr>
            <a:grpSpLocks/>
          </p:cNvGrpSpPr>
          <p:nvPr/>
        </p:nvGrpSpPr>
        <p:grpSpPr bwMode="auto">
          <a:xfrm>
            <a:off x="1908175" y="2963863"/>
            <a:ext cx="6396038" cy="792162"/>
            <a:chOff x="1202" y="1867"/>
            <a:chExt cx="4029" cy="499"/>
          </a:xfrm>
        </p:grpSpPr>
        <p:grpSp>
          <p:nvGrpSpPr>
            <p:cNvPr id="32805" name="Group 310"/>
            <p:cNvGrpSpPr>
              <a:grpSpLocks/>
            </p:cNvGrpSpPr>
            <p:nvPr/>
          </p:nvGrpSpPr>
          <p:grpSpPr bwMode="auto">
            <a:xfrm>
              <a:off x="1655" y="1867"/>
              <a:ext cx="3130" cy="338"/>
              <a:chOff x="1655" y="1867"/>
              <a:chExt cx="3130" cy="611"/>
            </a:xfrm>
          </p:grpSpPr>
          <p:sp>
            <p:nvSpPr>
              <p:cNvPr id="32811" name="Line 311"/>
              <p:cNvSpPr>
                <a:spLocks noChangeShapeType="1"/>
              </p:cNvSpPr>
              <p:nvPr/>
            </p:nvSpPr>
            <p:spPr bwMode="auto">
              <a:xfrm flipH="1">
                <a:off x="1655" y="1867"/>
                <a:ext cx="1497" cy="6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812" name="Line 312"/>
              <p:cNvSpPr>
                <a:spLocks noChangeShapeType="1"/>
              </p:cNvSpPr>
              <p:nvPr/>
            </p:nvSpPr>
            <p:spPr bwMode="auto">
              <a:xfrm flipH="1">
                <a:off x="2517" y="1867"/>
                <a:ext cx="726" cy="6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813" name="Line 313"/>
              <p:cNvSpPr>
                <a:spLocks noChangeShapeType="1"/>
              </p:cNvSpPr>
              <p:nvPr/>
            </p:nvSpPr>
            <p:spPr bwMode="auto">
              <a:xfrm flipH="1">
                <a:off x="3243" y="1867"/>
                <a:ext cx="90" cy="6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814" name="Line 314"/>
              <p:cNvSpPr>
                <a:spLocks noChangeShapeType="1"/>
              </p:cNvSpPr>
              <p:nvPr/>
            </p:nvSpPr>
            <p:spPr bwMode="auto">
              <a:xfrm>
                <a:off x="3469" y="1867"/>
                <a:ext cx="590" cy="6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815" name="Line 315"/>
              <p:cNvSpPr>
                <a:spLocks noChangeShapeType="1"/>
              </p:cNvSpPr>
              <p:nvPr/>
            </p:nvSpPr>
            <p:spPr bwMode="auto">
              <a:xfrm>
                <a:off x="3651" y="1867"/>
                <a:ext cx="1134" cy="6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2806" name="Text Box 316"/>
            <p:cNvSpPr txBox="1">
              <a:spLocks noChangeArrowheads="1"/>
            </p:cNvSpPr>
            <p:nvPr/>
          </p:nvSpPr>
          <p:spPr bwMode="auto">
            <a:xfrm>
              <a:off x="1202" y="2174"/>
              <a:ext cx="429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400">
                  <a:solidFill>
                    <a:srgbClr val="0000FF"/>
                  </a:solidFill>
                </a:rPr>
                <a:t>50 µm</a:t>
              </a:r>
            </a:p>
          </p:txBody>
        </p:sp>
        <p:sp>
          <p:nvSpPr>
            <p:cNvPr id="32807" name="Text Box 317"/>
            <p:cNvSpPr txBox="1">
              <a:spLocks noChangeArrowheads="1"/>
            </p:cNvSpPr>
            <p:nvPr/>
          </p:nvSpPr>
          <p:spPr bwMode="auto">
            <a:xfrm>
              <a:off x="2109" y="2174"/>
              <a:ext cx="429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400">
                  <a:solidFill>
                    <a:srgbClr val="0000FF"/>
                  </a:solidFill>
                </a:rPr>
                <a:t>75 µm</a:t>
              </a:r>
            </a:p>
          </p:txBody>
        </p:sp>
        <p:sp>
          <p:nvSpPr>
            <p:cNvPr id="32808" name="Text Box 318"/>
            <p:cNvSpPr txBox="1">
              <a:spLocks noChangeArrowheads="1"/>
            </p:cNvSpPr>
            <p:nvPr/>
          </p:nvSpPr>
          <p:spPr bwMode="auto">
            <a:xfrm>
              <a:off x="2971" y="2174"/>
              <a:ext cx="491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400">
                  <a:solidFill>
                    <a:srgbClr val="0000FF"/>
                  </a:solidFill>
                </a:rPr>
                <a:t>100 µm</a:t>
              </a:r>
            </a:p>
          </p:txBody>
        </p:sp>
        <p:sp>
          <p:nvSpPr>
            <p:cNvPr id="32809" name="Text Box 319"/>
            <p:cNvSpPr txBox="1">
              <a:spLocks noChangeArrowheads="1"/>
            </p:cNvSpPr>
            <p:nvPr/>
          </p:nvSpPr>
          <p:spPr bwMode="auto">
            <a:xfrm>
              <a:off x="3878" y="2174"/>
              <a:ext cx="491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400">
                  <a:solidFill>
                    <a:srgbClr val="0000FF"/>
                  </a:solidFill>
                </a:rPr>
                <a:t>100 µm</a:t>
              </a:r>
            </a:p>
          </p:txBody>
        </p:sp>
        <p:sp>
          <p:nvSpPr>
            <p:cNvPr id="32810" name="Text Box 320"/>
            <p:cNvSpPr txBox="1">
              <a:spLocks noChangeArrowheads="1"/>
            </p:cNvSpPr>
            <p:nvPr/>
          </p:nvSpPr>
          <p:spPr bwMode="auto">
            <a:xfrm>
              <a:off x="4740" y="2174"/>
              <a:ext cx="491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400">
                  <a:solidFill>
                    <a:srgbClr val="0000FF"/>
                  </a:solidFill>
                </a:rPr>
                <a:t>100 µm</a:t>
              </a:r>
            </a:p>
          </p:txBody>
        </p:sp>
      </p:grpSp>
      <p:pic>
        <p:nvPicPr>
          <p:cNvPr id="266578" name="Picture 338"/>
          <p:cNvPicPr>
            <a:picLocks noChangeAspect="1" noChangeArrowheads="1"/>
          </p:cNvPicPr>
          <p:nvPr/>
        </p:nvPicPr>
        <p:blipFill>
          <a:blip r:embed="rId2"/>
          <a:srcRect l="1564" t="4085" r="25185" b="3285"/>
          <a:stretch>
            <a:fillRect/>
          </a:stretch>
        </p:blipFill>
        <p:spPr bwMode="auto">
          <a:xfrm>
            <a:off x="2628900" y="3716338"/>
            <a:ext cx="3887788" cy="305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66579" name="Freeform 339"/>
          <p:cNvSpPr>
            <a:spLocks/>
          </p:cNvSpPr>
          <p:nvPr/>
        </p:nvSpPr>
        <p:spPr bwMode="auto">
          <a:xfrm>
            <a:off x="3843338" y="3806825"/>
            <a:ext cx="2554287" cy="2401888"/>
          </a:xfrm>
          <a:custGeom>
            <a:avLst/>
            <a:gdLst>
              <a:gd name="T0" fmla="*/ 0 w 1609"/>
              <a:gd name="T1" fmla="*/ 1513 h 1513"/>
              <a:gd name="T2" fmla="*/ 2 w 1609"/>
              <a:gd name="T3" fmla="*/ 1409 h 1513"/>
              <a:gd name="T4" fmla="*/ 200 w 1609"/>
              <a:gd name="T5" fmla="*/ 1313 h 1513"/>
              <a:gd name="T6" fmla="*/ 420 w 1609"/>
              <a:gd name="T7" fmla="*/ 1181 h 1513"/>
              <a:gd name="T8" fmla="*/ 587 w 1609"/>
              <a:gd name="T9" fmla="*/ 1064 h 1513"/>
              <a:gd name="T10" fmla="*/ 735 w 1609"/>
              <a:gd name="T11" fmla="*/ 940 h 1513"/>
              <a:gd name="T12" fmla="*/ 1085 w 1609"/>
              <a:gd name="T13" fmla="*/ 614 h 1513"/>
              <a:gd name="T14" fmla="*/ 1353 w 1609"/>
              <a:gd name="T15" fmla="*/ 324 h 1513"/>
              <a:gd name="T16" fmla="*/ 1609 w 1609"/>
              <a:gd name="T17" fmla="*/ 0 h 1513"/>
              <a:gd name="T18" fmla="*/ 1607 w 1609"/>
              <a:gd name="T19" fmla="*/ 1508 h 1513"/>
              <a:gd name="T20" fmla="*/ 0 w 1609"/>
              <a:gd name="T21" fmla="*/ 1513 h 151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09"/>
              <a:gd name="T34" fmla="*/ 0 h 1513"/>
              <a:gd name="T35" fmla="*/ 1609 w 1609"/>
              <a:gd name="T36" fmla="*/ 1513 h 151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09" h="1513">
                <a:moveTo>
                  <a:pt x="0" y="1513"/>
                </a:moveTo>
                <a:lnTo>
                  <a:pt x="2" y="1409"/>
                </a:lnTo>
                <a:lnTo>
                  <a:pt x="200" y="1313"/>
                </a:lnTo>
                <a:lnTo>
                  <a:pt x="420" y="1181"/>
                </a:lnTo>
                <a:lnTo>
                  <a:pt x="587" y="1064"/>
                </a:lnTo>
                <a:lnTo>
                  <a:pt x="735" y="940"/>
                </a:lnTo>
                <a:lnTo>
                  <a:pt x="1085" y="614"/>
                </a:lnTo>
                <a:lnTo>
                  <a:pt x="1353" y="324"/>
                </a:lnTo>
                <a:lnTo>
                  <a:pt x="1609" y="0"/>
                </a:lnTo>
                <a:lnTo>
                  <a:pt x="1607" y="1508"/>
                </a:lnTo>
                <a:lnTo>
                  <a:pt x="0" y="1513"/>
                </a:lnTo>
                <a:close/>
              </a:path>
            </a:pathLst>
          </a:custGeom>
          <a:solidFill>
            <a:srgbClr val="0000FF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66580" name="Freeform 340"/>
          <p:cNvSpPr>
            <a:spLocks/>
          </p:cNvSpPr>
          <p:nvPr/>
        </p:nvSpPr>
        <p:spPr bwMode="auto">
          <a:xfrm>
            <a:off x="4162425" y="3824288"/>
            <a:ext cx="2238375" cy="2381250"/>
          </a:xfrm>
          <a:custGeom>
            <a:avLst/>
            <a:gdLst>
              <a:gd name="T0" fmla="*/ 0 w 1410"/>
              <a:gd name="T1" fmla="*/ 1497 h 1500"/>
              <a:gd name="T2" fmla="*/ 0 w 1410"/>
              <a:gd name="T3" fmla="*/ 1301 h 1500"/>
              <a:gd name="T4" fmla="*/ 60 w 1410"/>
              <a:gd name="T5" fmla="*/ 1271 h 1500"/>
              <a:gd name="T6" fmla="*/ 239 w 1410"/>
              <a:gd name="T7" fmla="*/ 1155 h 1500"/>
              <a:gd name="T8" fmla="*/ 391 w 1410"/>
              <a:gd name="T9" fmla="*/ 1042 h 1500"/>
              <a:gd name="T10" fmla="*/ 633 w 1410"/>
              <a:gd name="T11" fmla="*/ 848 h 1500"/>
              <a:gd name="T12" fmla="*/ 889 w 1410"/>
              <a:gd name="T13" fmla="*/ 592 h 1500"/>
              <a:gd name="T14" fmla="*/ 1157 w 1410"/>
              <a:gd name="T15" fmla="*/ 302 h 1500"/>
              <a:gd name="T16" fmla="*/ 1410 w 1410"/>
              <a:gd name="T17" fmla="*/ 0 h 1500"/>
              <a:gd name="T18" fmla="*/ 1407 w 1410"/>
              <a:gd name="T19" fmla="*/ 1500 h 1500"/>
              <a:gd name="T20" fmla="*/ 0 w 1410"/>
              <a:gd name="T21" fmla="*/ 1497 h 15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410"/>
              <a:gd name="T34" fmla="*/ 0 h 1500"/>
              <a:gd name="T35" fmla="*/ 1410 w 1410"/>
              <a:gd name="T36" fmla="*/ 1500 h 15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410" h="1500">
                <a:moveTo>
                  <a:pt x="0" y="1497"/>
                </a:moveTo>
                <a:lnTo>
                  <a:pt x="0" y="1301"/>
                </a:lnTo>
                <a:lnTo>
                  <a:pt x="60" y="1271"/>
                </a:lnTo>
                <a:lnTo>
                  <a:pt x="239" y="1155"/>
                </a:lnTo>
                <a:lnTo>
                  <a:pt x="391" y="1042"/>
                </a:lnTo>
                <a:lnTo>
                  <a:pt x="633" y="848"/>
                </a:lnTo>
                <a:lnTo>
                  <a:pt x="889" y="592"/>
                </a:lnTo>
                <a:lnTo>
                  <a:pt x="1157" y="302"/>
                </a:lnTo>
                <a:lnTo>
                  <a:pt x="1410" y="0"/>
                </a:lnTo>
                <a:lnTo>
                  <a:pt x="1407" y="1500"/>
                </a:lnTo>
                <a:lnTo>
                  <a:pt x="0" y="1497"/>
                </a:lnTo>
                <a:close/>
              </a:path>
            </a:pathLst>
          </a:custGeom>
          <a:solidFill>
            <a:srgbClr val="0000FF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66581" name="Freeform 341"/>
          <p:cNvSpPr>
            <a:spLocks/>
          </p:cNvSpPr>
          <p:nvPr/>
        </p:nvSpPr>
        <p:spPr bwMode="auto">
          <a:xfrm>
            <a:off x="4565650" y="3813175"/>
            <a:ext cx="1831975" cy="2390775"/>
          </a:xfrm>
          <a:custGeom>
            <a:avLst/>
            <a:gdLst>
              <a:gd name="T0" fmla="*/ 0 w 1154"/>
              <a:gd name="T1" fmla="*/ 1504 h 1506"/>
              <a:gd name="T2" fmla="*/ 0 w 1154"/>
              <a:gd name="T3" fmla="*/ 1152 h 1506"/>
              <a:gd name="T4" fmla="*/ 108 w 1154"/>
              <a:gd name="T5" fmla="*/ 1080 h 1506"/>
              <a:gd name="T6" fmla="*/ 164 w 1154"/>
              <a:gd name="T7" fmla="*/ 1027 h 1506"/>
              <a:gd name="T8" fmla="*/ 406 w 1154"/>
              <a:gd name="T9" fmla="*/ 833 h 1506"/>
              <a:gd name="T10" fmla="*/ 662 w 1154"/>
              <a:gd name="T11" fmla="*/ 577 h 1506"/>
              <a:gd name="T12" fmla="*/ 930 w 1154"/>
              <a:gd name="T13" fmla="*/ 287 h 1506"/>
              <a:gd name="T14" fmla="*/ 1154 w 1154"/>
              <a:gd name="T15" fmla="*/ 0 h 1506"/>
              <a:gd name="T16" fmla="*/ 1154 w 1154"/>
              <a:gd name="T17" fmla="*/ 1506 h 1506"/>
              <a:gd name="T18" fmla="*/ 0 w 1154"/>
              <a:gd name="T19" fmla="*/ 1504 h 15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54"/>
              <a:gd name="T31" fmla="*/ 0 h 1506"/>
              <a:gd name="T32" fmla="*/ 1154 w 1154"/>
              <a:gd name="T33" fmla="*/ 1506 h 15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54" h="1506">
                <a:moveTo>
                  <a:pt x="0" y="1504"/>
                </a:moveTo>
                <a:lnTo>
                  <a:pt x="0" y="1152"/>
                </a:lnTo>
                <a:lnTo>
                  <a:pt x="108" y="1080"/>
                </a:lnTo>
                <a:lnTo>
                  <a:pt x="164" y="1027"/>
                </a:lnTo>
                <a:lnTo>
                  <a:pt x="406" y="833"/>
                </a:lnTo>
                <a:lnTo>
                  <a:pt x="662" y="577"/>
                </a:lnTo>
                <a:lnTo>
                  <a:pt x="930" y="287"/>
                </a:lnTo>
                <a:lnTo>
                  <a:pt x="1154" y="0"/>
                </a:lnTo>
                <a:lnTo>
                  <a:pt x="1154" y="1506"/>
                </a:lnTo>
                <a:lnTo>
                  <a:pt x="0" y="1504"/>
                </a:lnTo>
                <a:close/>
              </a:path>
            </a:pathLst>
          </a:custGeom>
          <a:solidFill>
            <a:srgbClr val="0000FF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66582" name="Freeform 342"/>
          <p:cNvSpPr>
            <a:spLocks/>
          </p:cNvSpPr>
          <p:nvPr/>
        </p:nvSpPr>
        <p:spPr bwMode="auto">
          <a:xfrm>
            <a:off x="4967288" y="3822700"/>
            <a:ext cx="1436687" cy="2386013"/>
          </a:xfrm>
          <a:custGeom>
            <a:avLst/>
            <a:gdLst>
              <a:gd name="T0" fmla="*/ 0 w 905"/>
              <a:gd name="T1" fmla="*/ 1501 h 1503"/>
              <a:gd name="T2" fmla="*/ 0 w 905"/>
              <a:gd name="T3" fmla="*/ 952 h 1503"/>
              <a:gd name="T4" fmla="*/ 194 w 905"/>
              <a:gd name="T5" fmla="*/ 787 h 1503"/>
              <a:gd name="T6" fmla="*/ 336 w 905"/>
              <a:gd name="T7" fmla="*/ 649 h 1503"/>
              <a:gd name="T8" fmla="*/ 455 w 905"/>
              <a:gd name="T9" fmla="*/ 526 h 1503"/>
              <a:gd name="T10" fmla="*/ 690 w 905"/>
              <a:gd name="T11" fmla="*/ 265 h 1503"/>
              <a:gd name="T12" fmla="*/ 903 w 905"/>
              <a:gd name="T13" fmla="*/ 0 h 1503"/>
              <a:gd name="T14" fmla="*/ 905 w 905"/>
              <a:gd name="T15" fmla="*/ 1503 h 1503"/>
              <a:gd name="T16" fmla="*/ 0 w 905"/>
              <a:gd name="T17" fmla="*/ 1501 h 15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"/>
              <a:gd name="T28" fmla="*/ 0 h 1503"/>
              <a:gd name="T29" fmla="*/ 905 w 905"/>
              <a:gd name="T30" fmla="*/ 1503 h 15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" h="1503">
                <a:moveTo>
                  <a:pt x="0" y="1501"/>
                </a:moveTo>
                <a:lnTo>
                  <a:pt x="0" y="952"/>
                </a:lnTo>
                <a:lnTo>
                  <a:pt x="194" y="787"/>
                </a:lnTo>
                <a:lnTo>
                  <a:pt x="336" y="649"/>
                </a:lnTo>
                <a:lnTo>
                  <a:pt x="455" y="526"/>
                </a:lnTo>
                <a:lnTo>
                  <a:pt x="690" y="265"/>
                </a:lnTo>
                <a:lnTo>
                  <a:pt x="903" y="0"/>
                </a:lnTo>
                <a:lnTo>
                  <a:pt x="905" y="1503"/>
                </a:lnTo>
                <a:lnTo>
                  <a:pt x="0" y="1501"/>
                </a:lnTo>
                <a:close/>
              </a:path>
            </a:pathLst>
          </a:custGeom>
          <a:solidFill>
            <a:srgbClr val="0000FF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66583" name="Freeform 343"/>
          <p:cNvSpPr>
            <a:spLocks/>
          </p:cNvSpPr>
          <p:nvPr/>
        </p:nvSpPr>
        <p:spPr bwMode="auto">
          <a:xfrm>
            <a:off x="5281613" y="3813175"/>
            <a:ext cx="1119187" cy="2395538"/>
          </a:xfrm>
          <a:custGeom>
            <a:avLst/>
            <a:gdLst>
              <a:gd name="T0" fmla="*/ 3 w 705"/>
              <a:gd name="T1" fmla="*/ 1507 h 1509"/>
              <a:gd name="T2" fmla="*/ 0 w 705"/>
              <a:gd name="T3" fmla="*/ 784 h 1509"/>
              <a:gd name="T4" fmla="*/ 182 w 705"/>
              <a:gd name="T5" fmla="*/ 615 h 1509"/>
              <a:gd name="T6" fmla="*/ 374 w 705"/>
              <a:gd name="T7" fmla="*/ 403 h 1509"/>
              <a:gd name="T8" fmla="*/ 525 w 705"/>
              <a:gd name="T9" fmla="*/ 229 h 1509"/>
              <a:gd name="T10" fmla="*/ 705 w 705"/>
              <a:gd name="T11" fmla="*/ 0 h 1509"/>
              <a:gd name="T12" fmla="*/ 704 w 705"/>
              <a:gd name="T13" fmla="*/ 1509 h 1509"/>
              <a:gd name="T14" fmla="*/ 3 w 705"/>
              <a:gd name="T15" fmla="*/ 1507 h 15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05"/>
              <a:gd name="T25" fmla="*/ 0 h 1509"/>
              <a:gd name="T26" fmla="*/ 705 w 705"/>
              <a:gd name="T27" fmla="*/ 1509 h 15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05" h="1509">
                <a:moveTo>
                  <a:pt x="3" y="1507"/>
                </a:moveTo>
                <a:lnTo>
                  <a:pt x="0" y="784"/>
                </a:lnTo>
                <a:lnTo>
                  <a:pt x="182" y="615"/>
                </a:lnTo>
                <a:lnTo>
                  <a:pt x="374" y="403"/>
                </a:lnTo>
                <a:lnTo>
                  <a:pt x="525" y="229"/>
                </a:lnTo>
                <a:lnTo>
                  <a:pt x="705" y="0"/>
                </a:lnTo>
                <a:lnTo>
                  <a:pt x="704" y="1509"/>
                </a:lnTo>
                <a:lnTo>
                  <a:pt x="3" y="1507"/>
                </a:lnTo>
                <a:close/>
              </a:path>
            </a:pathLst>
          </a:custGeom>
          <a:solidFill>
            <a:srgbClr val="0000FF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grpSp>
        <p:nvGrpSpPr>
          <p:cNvPr id="32788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2789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2797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2798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2799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2800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2801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2802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2803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2804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2790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2791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2792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32793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32794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2795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32796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Proton beam characterization</a:t>
              </a:r>
            </a:p>
          </p:txBody>
        </p:sp>
      </p:grpSp>
      <p:grpSp>
        <p:nvGrpSpPr>
          <p:cNvPr id="9" name="Group 301"/>
          <p:cNvGrpSpPr>
            <a:grpSpLocks/>
          </p:cNvGrpSpPr>
          <p:nvPr/>
        </p:nvGrpSpPr>
        <p:grpSpPr bwMode="auto">
          <a:xfrm>
            <a:off x="646113" y="3562350"/>
            <a:ext cx="7850187" cy="1833563"/>
            <a:chOff x="339" y="2449"/>
            <a:chExt cx="4945" cy="1155"/>
          </a:xfrm>
        </p:grpSpPr>
        <p:pic>
          <p:nvPicPr>
            <p:cNvPr id="32816" name="Picture 302" descr="proposal_selection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676" t="21164" r="11682" b="65950"/>
            <a:stretch>
              <a:fillRect/>
            </a:stretch>
          </p:blipFill>
          <p:spPr bwMode="auto">
            <a:xfrm>
              <a:off x="839" y="2568"/>
              <a:ext cx="4354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2817" name="Group 303"/>
            <p:cNvGrpSpPr>
              <a:grpSpLocks/>
            </p:cNvGrpSpPr>
            <p:nvPr/>
          </p:nvGrpSpPr>
          <p:grpSpPr bwMode="auto">
            <a:xfrm>
              <a:off x="339" y="2449"/>
              <a:ext cx="4945" cy="1155"/>
              <a:chOff x="557" y="2451"/>
              <a:chExt cx="4727" cy="1108"/>
            </a:xfrm>
          </p:grpSpPr>
          <p:grpSp>
            <p:nvGrpSpPr>
              <p:cNvPr id="32818" name="Group 304"/>
              <p:cNvGrpSpPr>
                <a:grpSpLocks/>
              </p:cNvGrpSpPr>
              <p:nvPr/>
            </p:nvGrpSpPr>
            <p:grpSpPr bwMode="auto">
              <a:xfrm>
                <a:off x="974" y="2523"/>
                <a:ext cx="4310" cy="806"/>
                <a:chOff x="1791" y="3147"/>
                <a:chExt cx="2949" cy="635"/>
              </a:xfrm>
            </p:grpSpPr>
            <p:sp>
              <p:nvSpPr>
                <p:cNvPr id="32821" name="Line 305"/>
                <p:cNvSpPr>
                  <a:spLocks noChangeShapeType="1"/>
                </p:cNvSpPr>
                <p:nvPr/>
              </p:nvSpPr>
              <p:spPr bwMode="auto">
                <a:xfrm>
                  <a:off x="1791" y="3782"/>
                  <a:ext cx="2949" cy="0"/>
                </a:xfrm>
                <a:prstGeom prst="line">
                  <a:avLst/>
                </a:prstGeom>
                <a:noFill/>
                <a:ln w="9525">
                  <a:solidFill>
                    <a:srgbClr val="5F5F5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2822" name="Line 306"/>
                <p:cNvSpPr>
                  <a:spLocks noChangeShapeType="1"/>
                </p:cNvSpPr>
                <p:nvPr/>
              </p:nvSpPr>
              <p:spPr bwMode="auto">
                <a:xfrm flipV="1">
                  <a:off x="1791" y="3147"/>
                  <a:ext cx="0" cy="635"/>
                </a:xfrm>
                <a:prstGeom prst="line">
                  <a:avLst/>
                </a:prstGeom>
                <a:noFill/>
                <a:ln w="9525">
                  <a:solidFill>
                    <a:srgbClr val="5F5F5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2819" name="Text Box 307"/>
              <p:cNvSpPr txBox="1">
                <a:spLocks noChangeArrowheads="1"/>
              </p:cNvSpPr>
              <p:nvPr/>
            </p:nvSpPr>
            <p:spPr bwMode="auto">
              <a:xfrm>
                <a:off x="2789" y="3375"/>
                <a:ext cx="620" cy="18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400">
                    <a:solidFill>
                      <a:srgbClr val="5F5F5F"/>
                    </a:solidFill>
                  </a:rPr>
                  <a:t>Time (min)</a:t>
                </a:r>
              </a:p>
            </p:txBody>
          </p:sp>
          <p:sp>
            <p:nvSpPr>
              <p:cNvPr id="32820" name="Text Box 308"/>
              <p:cNvSpPr txBox="1">
                <a:spLocks noChangeArrowheads="1"/>
              </p:cNvSpPr>
              <p:nvPr/>
            </p:nvSpPr>
            <p:spPr bwMode="auto">
              <a:xfrm rot="-5400000">
                <a:off x="222" y="2786"/>
                <a:ext cx="981" cy="3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400">
                    <a:solidFill>
                      <a:srgbClr val="5F5F5F"/>
                    </a:solidFill>
                  </a:rPr>
                  <a:t>Number of decays</a:t>
                </a:r>
              </a:p>
              <a:p>
                <a:pPr algn="ctr"/>
                <a:r>
                  <a:rPr lang="fr-FR" sz="1400">
                    <a:solidFill>
                      <a:srgbClr val="5F5F5F"/>
                    </a:solidFill>
                  </a:rPr>
                  <a:t>per min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527" grpId="0"/>
      <p:bldP spid="266579" grpId="0" animBg="1"/>
      <p:bldP spid="266579" grpId="1" animBg="1"/>
      <p:bldP spid="266580" grpId="0" animBg="1"/>
      <p:bldP spid="266580" grpId="1" animBg="1"/>
      <p:bldP spid="266581" grpId="0" animBg="1"/>
      <p:bldP spid="266581" grpId="1" animBg="1"/>
      <p:bldP spid="266582" grpId="0" animBg="1"/>
      <p:bldP spid="266582" grpId="1" animBg="1"/>
      <p:bldP spid="266583" grpId="0" animBg="1"/>
      <p:bldP spid="266583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CFC610-5354-48CF-999E-4EB2C196495B}" type="slidenum">
              <a:rPr lang="fr-FR" smtClean="0"/>
              <a:pPr/>
              <a:t>24</a:t>
            </a:fld>
            <a:endParaRPr lang="fr-FR" smtClean="0"/>
          </a:p>
        </p:txBody>
      </p:sp>
      <p:pic>
        <p:nvPicPr>
          <p:cNvPr id="33795" name="Picture 2" descr="DispersionRun69_4Me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924175"/>
            <a:ext cx="4032250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028700" y="476250"/>
            <a:ext cx="711200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/>
              <a:t>Simulations (TRIM) of the range of monoenergetic protons in the stack layers</a:t>
            </a:r>
          </a:p>
          <a:p>
            <a:pPr algn="ctr"/>
            <a:r>
              <a:rPr lang="fr-FR" sz="1600"/>
              <a:t>+</a:t>
            </a:r>
          </a:p>
          <a:p>
            <a:pPr algn="ctr"/>
            <a:r>
              <a:rPr lang="fr-FR" sz="1600"/>
              <a:t>Hypothese on the shape of the distribution</a:t>
            </a:r>
          </a:p>
        </p:txBody>
      </p:sp>
      <p:sp>
        <p:nvSpPr>
          <p:cNvPr id="33797" name="Freeform 4"/>
          <p:cNvSpPr>
            <a:spLocks/>
          </p:cNvSpPr>
          <p:nvPr/>
        </p:nvSpPr>
        <p:spPr bwMode="auto">
          <a:xfrm>
            <a:off x="1304925" y="3376613"/>
            <a:ext cx="2805113" cy="2760662"/>
          </a:xfrm>
          <a:custGeom>
            <a:avLst/>
            <a:gdLst>
              <a:gd name="T0" fmla="*/ 2 w 1767"/>
              <a:gd name="T1" fmla="*/ 0 h 1739"/>
              <a:gd name="T2" fmla="*/ 0 w 1767"/>
              <a:gd name="T3" fmla="*/ 174 h 1739"/>
              <a:gd name="T4" fmla="*/ 1640 w 1767"/>
              <a:gd name="T5" fmla="*/ 1614 h 1739"/>
              <a:gd name="T6" fmla="*/ 1638 w 1767"/>
              <a:gd name="T7" fmla="*/ 1739 h 1739"/>
              <a:gd name="T8" fmla="*/ 1767 w 1767"/>
              <a:gd name="T9" fmla="*/ 1737 h 1739"/>
              <a:gd name="T10" fmla="*/ 1767 w 1767"/>
              <a:gd name="T11" fmla="*/ 1359 h 1739"/>
              <a:gd name="T12" fmla="*/ 2 w 1767"/>
              <a:gd name="T13" fmla="*/ 0 h 17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67"/>
              <a:gd name="T22" fmla="*/ 0 h 1739"/>
              <a:gd name="T23" fmla="*/ 1767 w 1767"/>
              <a:gd name="T24" fmla="*/ 1739 h 17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67" h="1739">
                <a:moveTo>
                  <a:pt x="2" y="0"/>
                </a:moveTo>
                <a:lnTo>
                  <a:pt x="0" y="174"/>
                </a:lnTo>
                <a:lnTo>
                  <a:pt x="1640" y="1614"/>
                </a:lnTo>
                <a:lnTo>
                  <a:pt x="1638" y="1739"/>
                </a:lnTo>
                <a:lnTo>
                  <a:pt x="1767" y="1737"/>
                </a:lnTo>
                <a:lnTo>
                  <a:pt x="1767" y="1359"/>
                </a:lnTo>
                <a:lnTo>
                  <a:pt x="2" y="0"/>
                </a:lnTo>
                <a:close/>
              </a:path>
            </a:pathLst>
          </a:custGeom>
          <a:solidFill>
            <a:srgbClr val="FF0000">
              <a:alpha val="32156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2417763" y="1844675"/>
            <a:ext cx="4321175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/>
              <a:t>+</a:t>
            </a:r>
          </a:p>
          <a:p>
            <a:pPr algn="ctr"/>
            <a:r>
              <a:rPr lang="fr-FR" sz="1600"/>
              <a:t>Number of reactions in each layer of the stack</a:t>
            </a:r>
          </a:p>
          <a:p>
            <a:pPr algn="ctr"/>
            <a:r>
              <a:rPr lang="fr-FR" sz="1600">
                <a:sym typeface="Symbol" pitchFamily="18" charset="2"/>
              </a:rPr>
              <a:t></a:t>
            </a:r>
            <a:r>
              <a:rPr lang="fr-FR" sz="1600" b="1">
                <a:sym typeface="Symbol" pitchFamily="18" charset="2"/>
              </a:rPr>
              <a:t></a:t>
            </a:r>
          </a:p>
          <a:p>
            <a:pPr algn="ctr"/>
            <a:r>
              <a:rPr lang="fr-FR" sz="1600" b="1">
                <a:sym typeface="Symbol" pitchFamily="18" charset="2"/>
              </a:rPr>
              <a:t>Proton distribution</a:t>
            </a:r>
          </a:p>
        </p:txBody>
      </p:sp>
      <p:sp>
        <p:nvSpPr>
          <p:cNvPr id="267270" name="Text Box 6"/>
          <p:cNvSpPr txBox="1">
            <a:spLocks noChangeArrowheads="1"/>
          </p:cNvSpPr>
          <p:nvPr/>
        </p:nvSpPr>
        <p:spPr bwMode="auto">
          <a:xfrm>
            <a:off x="4427538" y="3933825"/>
            <a:ext cx="4537075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Agreement between simulation and experiment tested with the Tandem accelerator at Bruyères le Châtel (protons of 8 and 10 MeV)</a:t>
            </a:r>
          </a:p>
        </p:txBody>
      </p:sp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3059113" y="3141663"/>
            <a:ext cx="12446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solidFill>
                  <a:schemeClr val="bg2"/>
                </a:solidFill>
              </a:rPr>
              <a:t>LULI 100 TW</a:t>
            </a:r>
          </a:p>
          <a:p>
            <a:pPr algn="ctr"/>
            <a:r>
              <a:rPr lang="fr-FR" sz="1400">
                <a:solidFill>
                  <a:schemeClr val="bg2"/>
                </a:solidFill>
              </a:rPr>
              <a:t>Cible Al 9 µm</a:t>
            </a:r>
          </a:p>
        </p:txBody>
      </p:sp>
      <p:sp>
        <p:nvSpPr>
          <p:cNvPr id="267272" name="Rectangle 8"/>
          <p:cNvSpPr>
            <a:spLocks noChangeArrowheads="1"/>
          </p:cNvSpPr>
          <p:nvPr/>
        </p:nvSpPr>
        <p:spPr bwMode="auto">
          <a:xfrm>
            <a:off x="4608513" y="5229225"/>
            <a:ext cx="4067175" cy="863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179388" indent="-179388" algn="ctr"/>
            <a:r>
              <a:rPr lang="fr-FR"/>
              <a:t>Methode usable at high particle flux (no saturation)</a:t>
            </a:r>
          </a:p>
        </p:txBody>
      </p:sp>
      <p:grpSp>
        <p:nvGrpSpPr>
          <p:cNvPr id="33802" name="Group 26"/>
          <p:cNvGrpSpPr>
            <a:grpSpLocks noChangeAspect="1"/>
          </p:cNvGrpSpPr>
          <p:nvPr/>
        </p:nvGrpSpPr>
        <p:grpSpPr bwMode="auto">
          <a:xfrm>
            <a:off x="2241550" y="1341438"/>
            <a:ext cx="4660900" cy="539750"/>
            <a:chOff x="1412" y="845"/>
            <a:chExt cx="2936" cy="340"/>
          </a:xfrm>
        </p:grpSpPr>
        <p:sp useBgFill="1">
          <p:nvSpPr>
            <p:cNvPr id="33820" name="AutoShape 27"/>
            <p:cNvSpPr>
              <a:spLocks noChangeAspect="1" noChangeArrowheads="1" noTextEdit="1"/>
            </p:cNvSpPr>
            <p:nvPr/>
          </p:nvSpPr>
          <p:spPr bwMode="auto">
            <a:xfrm>
              <a:off x="1412" y="845"/>
              <a:ext cx="2936" cy="340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33821" name="Picture 2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12" y="845"/>
              <a:ext cx="2939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803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3804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3812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3813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3814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3815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3816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3817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3818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3819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3805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3806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3807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33808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33809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3810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33811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70" grpId="0"/>
      <p:bldP spid="26727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BE24A6-7A4A-48B9-9F78-F86C19D157A3}" type="slidenum">
              <a:rPr lang="fr-FR" smtClean="0"/>
              <a:pPr/>
              <a:t>25</a:t>
            </a:fld>
            <a:endParaRPr lang="fr-FR" smtClean="0"/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431800" y="2622550"/>
            <a:ext cx="8280400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400">
                <a:solidFill>
                  <a:srgbClr val="0000FF"/>
                </a:solidFill>
              </a:rPr>
              <a:t>IV</a:t>
            </a:r>
          </a:p>
          <a:p>
            <a:pPr algn="ctr"/>
            <a:r>
              <a:rPr lang="fr-FR" sz="2800">
                <a:solidFill>
                  <a:srgbClr val="0000FF"/>
                </a:solidFill>
              </a:rPr>
              <a:t>Application to nuclear physics :</a:t>
            </a:r>
          </a:p>
          <a:p>
            <a:pPr algn="ctr"/>
            <a:r>
              <a:rPr lang="fr-FR" sz="2800">
                <a:solidFill>
                  <a:srgbClr val="0000FF"/>
                </a:solidFill>
              </a:rPr>
              <a:t>blocking of the internal conversion</a:t>
            </a:r>
          </a:p>
        </p:txBody>
      </p:sp>
      <p:grpSp>
        <p:nvGrpSpPr>
          <p:cNvPr id="34820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4821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4829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4830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4831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4832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4833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4834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4835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4836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4822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4823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4824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34825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34826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4827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Application to nuclear physics</a:t>
              </a:r>
            </a:p>
          </p:txBody>
        </p:sp>
        <p:sp>
          <p:nvSpPr>
            <p:cNvPr id="34828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33C4E5-8FFC-4979-8CAF-4D0F4E288708}" type="slidenum">
              <a:rPr lang="fr-FR" smtClean="0"/>
              <a:pPr/>
              <a:t>26</a:t>
            </a:fld>
            <a:endParaRPr lang="fr-FR" smtClean="0"/>
          </a:p>
        </p:txBody>
      </p:sp>
      <p:sp>
        <p:nvSpPr>
          <p:cNvPr id="201730" name="Oval 2"/>
          <p:cNvSpPr>
            <a:spLocks noChangeArrowheads="1"/>
          </p:cNvSpPr>
          <p:nvPr/>
        </p:nvSpPr>
        <p:spPr bwMode="auto">
          <a:xfrm>
            <a:off x="-252413" y="3357563"/>
            <a:ext cx="144463" cy="144462"/>
          </a:xfrm>
          <a:prstGeom prst="ellipse">
            <a:avLst/>
          </a:prstGeom>
          <a:solidFill>
            <a:srgbClr val="008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flipH="1">
            <a:off x="3132138" y="3049588"/>
            <a:ext cx="758825" cy="758825"/>
            <a:chOff x="1429" y="1752"/>
            <a:chExt cx="499" cy="499"/>
          </a:xfrm>
        </p:grpSpPr>
        <p:sp>
          <p:nvSpPr>
            <p:cNvPr id="6202" name="Oval 4"/>
            <p:cNvSpPr>
              <a:spLocks noChangeArrowheads="1"/>
            </p:cNvSpPr>
            <p:nvPr/>
          </p:nvSpPr>
          <p:spPr bwMode="auto">
            <a:xfrm>
              <a:off x="1655" y="197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203" name="Oval 5"/>
            <p:cNvSpPr>
              <a:spLocks noChangeArrowheads="1"/>
            </p:cNvSpPr>
            <p:nvPr/>
          </p:nvSpPr>
          <p:spPr bwMode="auto">
            <a:xfrm>
              <a:off x="1701" y="1842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204" name="Oval 6"/>
            <p:cNvSpPr>
              <a:spLocks noChangeArrowheads="1"/>
            </p:cNvSpPr>
            <p:nvPr/>
          </p:nvSpPr>
          <p:spPr bwMode="auto">
            <a:xfrm>
              <a:off x="1656" y="1797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205" name="Oval 7"/>
            <p:cNvSpPr>
              <a:spLocks noChangeArrowheads="1"/>
            </p:cNvSpPr>
            <p:nvPr/>
          </p:nvSpPr>
          <p:spPr bwMode="auto">
            <a:xfrm>
              <a:off x="1565" y="1752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206" name="Oval 8"/>
            <p:cNvSpPr>
              <a:spLocks noChangeArrowheads="1"/>
            </p:cNvSpPr>
            <p:nvPr/>
          </p:nvSpPr>
          <p:spPr bwMode="auto">
            <a:xfrm>
              <a:off x="1429" y="1933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207" name="Oval 9"/>
            <p:cNvSpPr>
              <a:spLocks noChangeArrowheads="1"/>
            </p:cNvSpPr>
            <p:nvPr/>
          </p:nvSpPr>
          <p:spPr bwMode="auto">
            <a:xfrm>
              <a:off x="1701" y="1888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208" name="Oval 10"/>
            <p:cNvSpPr>
              <a:spLocks noChangeArrowheads="1"/>
            </p:cNvSpPr>
            <p:nvPr/>
          </p:nvSpPr>
          <p:spPr bwMode="auto">
            <a:xfrm>
              <a:off x="1520" y="2024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209" name="Oval 11"/>
            <p:cNvSpPr>
              <a:spLocks noChangeArrowheads="1"/>
            </p:cNvSpPr>
            <p:nvPr/>
          </p:nvSpPr>
          <p:spPr bwMode="auto">
            <a:xfrm>
              <a:off x="1610" y="1933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210" name="Oval 12"/>
            <p:cNvSpPr>
              <a:spLocks noChangeArrowheads="1"/>
            </p:cNvSpPr>
            <p:nvPr/>
          </p:nvSpPr>
          <p:spPr bwMode="auto">
            <a:xfrm>
              <a:off x="1429" y="1797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211" name="Oval 13"/>
            <p:cNvSpPr>
              <a:spLocks noChangeArrowheads="1"/>
            </p:cNvSpPr>
            <p:nvPr/>
          </p:nvSpPr>
          <p:spPr bwMode="auto">
            <a:xfrm>
              <a:off x="1474" y="1842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201742" name="Oval 14"/>
          <p:cNvSpPr>
            <a:spLocks noChangeArrowheads="1"/>
          </p:cNvSpPr>
          <p:nvPr/>
        </p:nvSpPr>
        <p:spPr bwMode="auto">
          <a:xfrm>
            <a:off x="3511550" y="4292600"/>
            <a:ext cx="36513" cy="36513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6152" name="Text Box 15"/>
          <p:cNvSpPr txBox="1">
            <a:spLocks noChangeAspect="1" noChangeArrowheads="1"/>
          </p:cNvSpPr>
          <p:nvPr/>
        </p:nvSpPr>
        <p:spPr bwMode="auto">
          <a:xfrm>
            <a:off x="5556250" y="2222500"/>
            <a:ext cx="549275" cy="198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89998" tIns="46798" rIns="89998" bIns="0" anchor="ctr">
            <a:spAutoFit/>
          </a:bodyPr>
          <a:lstStyle/>
          <a:p>
            <a:pPr algn="ctr" defTabSz="912813" eaLnBrk="0" hangingPunct="0"/>
            <a:r>
              <a:rPr lang="fr-FR" sz="1000">
                <a:solidFill>
                  <a:srgbClr val="FF0000"/>
                </a:solidFill>
                <a:latin typeface="Times New Roman" pitchFamily="18" charset="0"/>
              </a:rPr>
              <a:t>Energy</a:t>
            </a:r>
          </a:p>
        </p:txBody>
      </p:sp>
      <p:grpSp>
        <p:nvGrpSpPr>
          <p:cNvPr id="6153" name="Group 16"/>
          <p:cNvGrpSpPr>
            <a:grpSpLocks/>
          </p:cNvGrpSpPr>
          <p:nvPr/>
        </p:nvGrpSpPr>
        <p:grpSpPr bwMode="auto">
          <a:xfrm>
            <a:off x="5543550" y="2401888"/>
            <a:ext cx="307975" cy="2108200"/>
            <a:chOff x="1836" y="328"/>
            <a:chExt cx="194" cy="1328"/>
          </a:xfrm>
        </p:grpSpPr>
        <p:sp>
          <p:nvSpPr>
            <p:cNvPr id="6195" name="Line 17"/>
            <p:cNvSpPr>
              <a:spLocks noChangeShapeType="1"/>
            </p:cNvSpPr>
            <p:nvPr/>
          </p:nvSpPr>
          <p:spPr bwMode="auto">
            <a:xfrm flipV="1">
              <a:off x="2008" y="328"/>
              <a:ext cx="0" cy="128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96" name="Text Box 18"/>
            <p:cNvSpPr txBox="1">
              <a:spLocks noChangeAspect="1" noChangeArrowheads="1"/>
            </p:cNvSpPr>
            <p:nvPr/>
          </p:nvSpPr>
          <p:spPr bwMode="auto">
            <a:xfrm>
              <a:off x="1848" y="587"/>
              <a:ext cx="182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algn="ctr" defTabSz="912813" eaLnBrk="0" hangingPunct="0"/>
              <a:r>
                <a:rPr lang="fr-FR" sz="1000">
                  <a:solidFill>
                    <a:srgbClr val="CE0000"/>
                  </a:solidFill>
                  <a:latin typeface="Times New Roman" pitchFamily="18" charset="0"/>
                </a:rPr>
                <a:t>E</a:t>
              </a:r>
              <a:r>
                <a:rPr lang="fr-FR" sz="1000" baseline="-25000">
                  <a:solidFill>
                    <a:srgbClr val="CE0000"/>
                  </a:solidFill>
                  <a:latin typeface="Times New Roman" pitchFamily="18" charset="0"/>
                </a:rPr>
                <a:t>I</a:t>
              </a:r>
              <a:endParaRPr lang="fr-FR" sz="1000">
                <a:latin typeface="Times New Roman" pitchFamily="18" charset="0"/>
              </a:endParaRPr>
            </a:p>
          </p:txBody>
        </p:sp>
        <p:sp>
          <p:nvSpPr>
            <p:cNvPr id="6197" name="Line 19"/>
            <p:cNvSpPr>
              <a:spLocks noChangeShapeType="1"/>
            </p:cNvSpPr>
            <p:nvPr/>
          </p:nvSpPr>
          <p:spPr bwMode="auto">
            <a:xfrm>
              <a:off x="1985" y="674"/>
              <a:ext cx="4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98" name="Line 20"/>
            <p:cNvSpPr>
              <a:spLocks noChangeShapeType="1"/>
            </p:cNvSpPr>
            <p:nvPr/>
          </p:nvSpPr>
          <p:spPr bwMode="auto">
            <a:xfrm>
              <a:off x="1985" y="1258"/>
              <a:ext cx="4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99" name="Text Box 21"/>
            <p:cNvSpPr txBox="1">
              <a:spLocks noChangeAspect="1" noChangeArrowheads="1"/>
            </p:cNvSpPr>
            <p:nvPr/>
          </p:nvSpPr>
          <p:spPr bwMode="auto">
            <a:xfrm>
              <a:off x="1876" y="1531"/>
              <a:ext cx="154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algn="ctr" defTabSz="912813" eaLnBrk="0" hangingPunct="0"/>
              <a:r>
                <a:rPr lang="fr-FR" sz="1000">
                  <a:solidFill>
                    <a:srgbClr val="FF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6200" name="Line 22"/>
            <p:cNvSpPr>
              <a:spLocks noChangeShapeType="1"/>
            </p:cNvSpPr>
            <p:nvPr/>
          </p:nvSpPr>
          <p:spPr bwMode="auto">
            <a:xfrm>
              <a:off x="1985" y="1610"/>
              <a:ext cx="4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201" name="Text Box 23"/>
            <p:cNvSpPr txBox="1">
              <a:spLocks noChangeAspect="1" noChangeArrowheads="1"/>
            </p:cNvSpPr>
            <p:nvPr/>
          </p:nvSpPr>
          <p:spPr bwMode="auto">
            <a:xfrm>
              <a:off x="1836" y="1168"/>
              <a:ext cx="194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algn="ctr" defTabSz="912813" eaLnBrk="0" hangingPunct="0"/>
              <a:r>
                <a:rPr lang="fr-FR" sz="1000">
                  <a:solidFill>
                    <a:srgbClr val="CE0000"/>
                  </a:solidFill>
                  <a:latin typeface="Times New Roman" pitchFamily="18" charset="0"/>
                </a:rPr>
                <a:t>E</a:t>
              </a:r>
              <a:r>
                <a:rPr lang="fr-FR" sz="1000" baseline="-25000">
                  <a:solidFill>
                    <a:srgbClr val="CE0000"/>
                  </a:solidFill>
                  <a:latin typeface="Times New Roman" pitchFamily="18" charset="0"/>
                </a:rPr>
                <a:t>F</a:t>
              </a:r>
              <a:endParaRPr lang="fr-FR" sz="1000">
                <a:latin typeface="Times New Roman" pitchFamily="18" charset="0"/>
              </a:endParaRPr>
            </a:p>
          </p:txBody>
        </p:sp>
      </p:grpSp>
      <p:grpSp>
        <p:nvGrpSpPr>
          <p:cNvPr id="6154" name="Group 24"/>
          <p:cNvGrpSpPr>
            <a:grpSpLocks/>
          </p:cNvGrpSpPr>
          <p:nvPr/>
        </p:nvGrpSpPr>
        <p:grpSpPr bwMode="auto">
          <a:xfrm>
            <a:off x="8520113" y="2401888"/>
            <a:ext cx="515937" cy="1819275"/>
            <a:chOff x="2251" y="328"/>
            <a:chExt cx="325" cy="1146"/>
          </a:xfrm>
        </p:grpSpPr>
        <p:sp>
          <p:nvSpPr>
            <p:cNvPr id="6188" name="Line 25"/>
            <p:cNvSpPr>
              <a:spLocks noChangeShapeType="1"/>
            </p:cNvSpPr>
            <p:nvPr/>
          </p:nvSpPr>
          <p:spPr bwMode="auto">
            <a:xfrm flipV="1">
              <a:off x="2280" y="328"/>
              <a:ext cx="0" cy="1099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89" name="Line 26"/>
            <p:cNvSpPr>
              <a:spLocks noChangeShapeType="1"/>
            </p:cNvSpPr>
            <p:nvPr/>
          </p:nvSpPr>
          <p:spPr bwMode="auto">
            <a:xfrm>
              <a:off x="2258" y="562"/>
              <a:ext cx="45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90" name="Line 27"/>
            <p:cNvSpPr>
              <a:spLocks noChangeShapeType="1"/>
            </p:cNvSpPr>
            <p:nvPr/>
          </p:nvSpPr>
          <p:spPr bwMode="auto">
            <a:xfrm>
              <a:off x="2258" y="940"/>
              <a:ext cx="45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91" name="Line 28"/>
            <p:cNvSpPr>
              <a:spLocks noChangeShapeType="1"/>
            </p:cNvSpPr>
            <p:nvPr/>
          </p:nvSpPr>
          <p:spPr bwMode="auto">
            <a:xfrm>
              <a:off x="2258" y="1258"/>
              <a:ext cx="45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92" name="Text Box 29"/>
            <p:cNvSpPr txBox="1">
              <a:spLocks noChangeAspect="1" noChangeArrowheads="1"/>
            </p:cNvSpPr>
            <p:nvPr/>
          </p:nvSpPr>
          <p:spPr bwMode="auto">
            <a:xfrm>
              <a:off x="2251" y="1349"/>
              <a:ext cx="154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defTabSz="912813" eaLnBrk="0" hangingPunct="0"/>
              <a:r>
                <a:rPr lang="fr-FR" sz="1000">
                  <a:solidFill>
                    <a:srgbClr val="000099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6193" name="Line 30"/>
            <p:cNvSpPr>
              <a:spLocks noChangeShapeType="1"/>
            </p:cNvSpPr>
            <p:nvPr/>
          </p:nvSpPr>
          <p:spPr bwMode="auto">
            <a:xfrm>
              <a:off x="2257" y="1429"/>
              <a:ext cx="45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94" name="Text Box 31"/>
            <p:cNvSpPr txBox="1">
              <a:spLocks noChangeAspect="1" noChangeArrowheads="1"/>
            </p:cNvSpPr>
            <p:nvPr/>
          </p:nvSpPr>
          <p:spPr bwMode="auto">
            <a:xfrm>
              <a:off x="2253" y="1168"/>
              <a:ext cx="179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defTabSz="912813" eaLnBrk="0" hangingPunct="0"/>
              <a:r>
                <a:rPr lang="fr-FR" sz="1000">
                  <a:solidFill>
                    <a:srgbClr val="000099"/>
                  </a:solidFill>
                  <a:latin typeface="Times New Roman" pitchFamily="18" charset="0"/>
                </a:rPr>
                <a:t>E</a:t>
              </a:r>
              <a:r>
                <a:rPr lang="fr-FR" sz="1000" baseline="-25000">
                  <a:solidFill>
                    <a:srgbClr val="000099"/>
                  </a:solidFill>
                  <a:latin typeface="Times New Roman" pitchFamily="18" charset="0"/>
                </a:rPr>
                <a:t>i</a:t>
              </a:r>
              <a:endParaRPr lang="fr-FR" sz="1000">
                <a:solidFill>
                  <a:srgbClr val="000099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6146" name="Object 32"/>
            <p:cNvGraphicFramePr>
              <a:graphicFrameLocks noChangeAspect="1"/>
            </p:cNvGraphicFramePr>
            <p:nvPr/>
          </p:nvGraphicFramePr>
          <p:xfrm>
            <a:off x="2296" y="485"/>
            <a:ext cx="280" cy="144"/>
          </p:xfrm>
          <a:graphic>
            <a:graphicData uri="http://schemas.openxmlformats.org/presentationml/2006/ole">
              <p:oleObj spid="_x0000_s6146" name="Equation" r:id="rId4" imgW="444240" imgH="228600" progId="Equation.3">
                <p:embed/>
              </p:oleObj>
            </a:graphicData>
          </a:graphic>
        </p:graphicFrame>
        <p:graphicFrame>
          <p:nvGraphicFramePr>
            <p:cNvPr id="6147" name="Object 33"/>
            <p:cNvGraphicFramePr>
              <a:graphicFrameLocks noChangeAspect="1"/>
            </p:cNvGraphicFramePr>
            <p:nvPr/>
          </p:nvGraphicFramePr>
          <p:xfrm>
            <a:off x="2296" y="861"/>
            <a:ext cx="160" cy="144"/>
          </p:xfrm>
          <a:graphic>
            <a:graphicData uri="http://schemas.openxmlformats.org/presentationml/2006/ole">
              <p:oleObj spid="_x0000_s6147" name="Equation" r:id="rId5" imgW="253800" imgH="228600" progId="Equation.3">
                <p:embed/>
              </p:oleObj>
            </a:graphicData>
          </a:graphic>
        </p:graphicFrame>
      </p:grpSp>
      <p:sp>
        <p:nvSpPr>
          <p:cNvPr id="6155" name="Rectangle 34"/>
          <p:cNvSpPr>
            <a:spLocks noChangeArrowheads="1"/>
          </p:cNvSpPr>
          <p:nvPr/>
        </p:nvSpPr>
        <p:spPr bwMode="auto">
          <a:xfrm>
            <a:off x="7504113" y="2636838"/>
            <a:ext cx="720725" cy="720725"/>
          </a:xfrm>
          <a:prstGeom prst="rect">
            <a:avLst/>
          </a:prstGeom>
          <a:solidFill>
            <a:srgbClr val="E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6156" name="Line 35"/>
          <p:cNvSpPr>
            <a:spLocks noChangeAspect="1" noChangeShapeType="1"/>
          </p:cNvSpPr>
          <p:nvPr/>
        </p:nvSpPr>
        <p:spPr bwMode="auto">
          <a:xfrm>
            <a:off x="7505700" y="3376613"/>
            <a:ext cx="719138" cy="1587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201764" name="Line 36"/>
          <p:cNvSpPr>
            <a:spLocks noChangeAspect="1" noChangeShapeType="1"/>
          </p:cNvSpPr>
          <p:nvPr/>
        </p:nvSpPr>
        <p:spPr bwMode="auto">
          <a:xfrm>
            <a:off x="7142163" y="2957513"/>
            <a:ext cx="719137" cy="1587"/>
          </a:xfrm>
          <a:prstGeom prst="line">
            <a:avLst/>
          </a:prstGeom>
          <a:noFill/>
          <a:ln w="254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201765" name="Line 37"/>
          <p:cNvSpPr>
            <a:spLocks noChangeAspect="1" noChangeShapeType="1"/>
          </p:cNvSpPr>
          <p:nvPr/>
        </p:nvSpPr>
        <p:spPr bwMode="auto">
          <a:xfrm flipV="1">
            <a:off x="7864475" y="2957513"/>
            <a:ext cx="0" cy="89693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201766" name="Freeform 38"/>
          <p:cNvSpPr>
            <a:spLocks noChangeAspect="1"/>
          </p:cNvSpPr>
          <p:nvPr/>
        </p:nvSpPr>
        <p:spPr bwMode="auto">
          <a:xfrm>
            <a:off x="6921500" y="3436938"/>
            <a:ext cx="906463" cy="223837"/>
          </a:xfrm>
          <a:custGeom>
            <a:avLst/>
            <a:gdLst>
              <a:gd name="T0" fmla="*/ 0 w 3408"/>
              <a:gd name="T1" fmla="*/ 504 h 936"/>
              <a:gd name="T2" fmla="*/ 240 w 3408"/>
              <a:gd name="T3" fmla="*/ 72 h 936"/>
              <a:gd name="T4" fmla="*/ 720 w 3408"/>
              <a:gd name="T5" fmla="*/ 936 h 936"/>
              <a:gd name="T6" fmla="*/ 1200 w 3408"/>
              <a:gd name="T7" fmla="*/ 72 h 936"/>
              <a:gd name="T8" fmla="*/ 1680 w 3408"/>
              <a:gd name="T9" fmla="*/ 936 h 936"/>
              <a:gd name="T10" fmla="*/ 2160 w 3408"/>
              <a:gd name="T11" fmla="*/ 72 h 936"/>
              <a:gd name="T12" fmla="*/ 2640 w 3408"/>
              <a:gd name="T13" fmla="*/ 936 h 936"/>
              <a:gd name="T14" fmla="*/ 3120 w 3408"/>
              <a:gd name="T15" fmla="*/ 72 h 936"/>
              <a:gd name="T16" fmla="*/ 3360 w 3408"/>
              <a:gd name="T17" fmla="*/ 504 h 936"/>
              <a:gd name="T18" fmla="*/ 3408 w 3408"/>
              <a:gd name="T19" fmla="*/ 552 h 9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408"/>
              <a:gd name="T31" fmla="*/ 0 h 936"/>
              <a:gd name="T32" fmla="*/ 3408 w 3408"/>
              <a:gd name="T33" fmla="*/ 936 h 9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408" h="936">
                <a:moveTo>
                  <a:pt x="0" y="504"/>
                </a:moveTo>
                <a:cubicBezTo>
                  <a:pt x="60" y="252"/>
                  <a:pt x="120" y="0"/>
                  <a:pt x="240" y="72"/>
                </a:cubicBezTo>
                <a:cubicBezTo>
                  <a:pt x="360" y="144"/>
                  <a:pt x="560" y="936"/>
                  <a:pt x="720" y="936"/>
                </a:cubicBezTo>
                <a:cubicBezTo>
                  <a:pt x="880" y="936"/>
                  <a:pt x="1040" y="72"/>
                  <a:pt x="1200" y="72"/>
                </a:cubicBezTo>
                <a:cubicBezTo>
                  <a:pt x="1360" y="72"/>
                  <a:pt x="1520" y="936"/>
                  <a:pt x="1680" y="936"/>
                </a:cubicBezTo>
                <a:cubicBezTo>
                  <a:pt x="1840" y="936"/>
                  <a:pt x="2000" y="72"/>
                  <a:pt x="2160" y="72"/>
                </a:cubicBezTo>
                <a:cubicBezTo>
                  <a:pt x="2320" y="72"/>
                  <a:pt x="2480" y="936"/>
                  <a:pt x="2640" y="936"/>
                </a:cubicBezTo>
                <a:cubicBezTo>
                  <a:pt x="2800" y="936"/>
                  <a:pt x="3000" y="144"/>
                  <a:pt x="3120" y="72"/>
                </a:cubicBezTo>
                <a:cubicBezTo>
                  <a:pt x="3240" y="0"/>
                  <a:pt x="3312" y="424"/>
                  <a:pt x="3360" y="504"/>
                </a:cubicBezTo>
                <a:cubicBezTo>
                  <a:pt x="3408" y="584"/>
                  <a:pt x="3408" y="568"/>
                  <a:pt x="3408" y="552"/>
                </a:cubicBezTo>
              </a:path>
            </a:pathLst>
          </a:custGeom>
          <a:noFill/>
          <a:ln w="19050">
            <a:solidFill>
              <a:srgbClr val="FFCC00"/>
            </a:solidFill>
            <a:round/>
            <a:headEnd/>
            <a:tailEnd type="stealth" w="med" len="med"/>
          </a:ln>
        </p:spPr>
        <p:txBody>
          <a:bodyPr wrap="none" lIns="90000" tIns="46800" rIns="90000" bIns="0" anchor="ctr"/>
          <a:lstStyle/>
          <a:p>
            <a:pPr algn="ctr"/>
            <a:endParaRPr lang="fr-FR"/>
          </a:p>
        </p:txBody>
      </p:sp>
      <p:sp>
        <p:nvSpPr>
          <p:cNvPr id="201767" name="Text Box 39"/>
          <p:cNvSpPr txBox="1">
            <a:spLocks noChangeAspect="1" noChangeArrowheads="1"/>
          </p:cNvSpPr>
          <p:nvPr/>
        </p:nvSpPr>
        <p:spPr bwMode="auto">
          <a:xfrm>
            <a:off x="6943725" y="3592513"/>
            <a:ext cx="831850" cy="1825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89998" tIns="46798" rIns="89998" bIns="0" anchor="ctr">
            <a:spAutoFit/>
          </a:bodyPr>
          <a:lstStyle/>
          <a:p>
            <a:pPr algn="ctr" defTabSz="912813" eaLnBrk="0" hangingPunct="0"/>
            <a:r>
              <a:rPr lang="fr-FR" sz="900">
                <a:solidFill>
                  <a:srgbClr val="FFCC00"/>
                </a:solidFill>
                <a:latin typeface="Times New Roman" pitchFamily="18" charset="0"/>
              </a:rPr>
              <a:t>Photon virtuel</a:t>
            </a:r>
          </a:p>
        </p:txBody>
      </p:sp>
      <p:sp>
        <p:nvSpPr>
          <p:cNvPr id="6161" name="Text Box 40"/>
          <p:cNvSpPr txBox="1">
            <a:spLocks noChangeAspect="1" noChangeArrowheads="1"/>
          </p:cNvSpPr>
          <p:nvPr/>
        </p:nvSpPr>
        <p:spPr bwMode="auto">
          <a:xfrm>
            <a:off x="7556500" y="2566988"/>
            <a:ext cx="615950" cy="168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89998" tIns="46798" rIns="89998" bIns="0" anchor="ctr">
            <a:spAutoFit/>
          </a:bodyPr>
          <a:lstStyle/>
          <a:p>
            <a:pPr algn="ctr" defTabSz="912813" eaLnBrk="0" hangingPunct="0"/>
            <a:r>
              <a:rPr lang="fr-FR" sz="800">
                <a:solidFill>
                  <a:srgbClr val="000099"/>
                </a:solidFill>
                <a:latin typeface="Times New Roman" pitchFamily="18" charset="0"/>
              </a:rPr>
              <a:t>continuum</a:t>
            </a:r>
          </a:p>
        </p:txBody>
      </p:sp>
      <p:sp>
        <p:nvSpPr>
          <p:cNvPr id="6162" name="Text Box 41"/>
          <p:cNvSpPr txBox="1">
            <a:spLocks noChangeAspect="1" noChangeArrowheads="1"/>
          </p:cNvSpPr>
          <p:nvPr/>
        </p:nvSpPr>
        <p:spPr bwMode="auto">
          <a:xfrm>
            <a:off x="6508750" y="4570413"/>
            <a:ext cx="703263" cy="4429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89998" tIns="46798" rIns="89998" bIns="0" anchor="ctr">
            <a:spAutoFit/>
          </a:bodyPr>
          <a:lstStyle/>
          <a:p>
            <a:pPr algn="ctr" defTabSz="912813" eaLnBrk="0" hangingPunct="0"/>
            <a:r>
              <a:rPr lang="fr-FR" sz="1300">
                <a:solidFill>
                  <a:srgbClr val="FF0303"/>
                </a:solidFill>
                <a:latin typeface="Times New Roman" pitchFamily="18" charset="0"/>
              </a:rPr>
              <a:t>Nuclear</a:t>
            </a:r>
          </a:p>
          <a:p>
            <a:pPr algn="ctr" defTabSz="912813" eaLnBrk="0" hangingPunct="0"/>
            <a:r>
              <a:rPr lang="fr-FR" sz="1300">
                <a:solidFill>
                  <a:srgbClr val="FF0303"/>
                </a:solidFill>
                <a:latin typeface="Times New Roman" pitchFamily="18" charset="0"/>
              </a:rPr>
              <a:t>states</a:t>
            </a:r>
            <a:endParaRPr lang="fr-FR" sz="900">
              <a:latin typeface="Times New Roman" pitchFamily="18" charset="0"/>
            </a:endParaRPr>
          </a:p>
        </p:txBody>
      </p:sp>
      <p:sp>
        <p:nvSpPr>
          <p:cNvPr id="6163" name="Text Box 42"/>
          <p:cNvSpPr txBox="1">
            <a:spLocks noChangeAspect="1" noChangeArrowheads="1"/>
          </p:cNvSpPr>
          <p:nvPr/>
        </p:nvSpPr>
        <p:spPr bwMode="auto">
          <a:xfrm>
            <a:off x="7529513" y="4570413"/>
            <a:ext cx="676275" cy="4429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89998" tIns="46798" rIns="89998" bIns="0" anchor="ctr">
            <a:spAutoFit/>
          </a:bodyPr>
          <a:lstStyle/>
          <a:p>
            <a:pPr algn="ctr" defTabSz="912813" eaLnBrk="0" hangingPunct="0"/>
            <a:r>
              <a:rPr lang="fr-FR" sz="1300">
                <a:solidFill>
                  <a:srgbClr val="000099"/>
                </a:solidFill>
                <a:latin typeface="Times New Roman" pitchFamily="18" charset="0"/>
              </a:rPr>
              <a:t>Atomic</a:t>
            </a:r>
          </a:p>
          <a:p>
            <a:pPr algn="ctr" defTabSz="912813" eaLnBrk="0" hangingPunct="0"/>
            <a:r>
              <a:rPr lang="fr-FR" sz="1300">
                <a:solidFill>
                  <a:srgbClr val="000099"/>
                </a:solidFill>
                <a:latin typeface="Times New Roman" pitchFamily="18" charset="0"/>
              </a:rPr>
              <a:t>states</a:t>
            </a:r>
            <a:endParaRPr lang="fr-FR" sz="9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1771" name="Line 43"/>
          <p:cNvSpPr>
            <a:spLocks noChangeAspect="1" noChangeShapeType="1"/>
          </p:cNvSpPr>
          <p:nvPr/>
        </p:nvSpPr>
        <p:spPr bwMode="auto">
          <a:xfrm>
            <a:off x="6497638" y="2957513"/>
            <a:ext cx="719137" cy="0"/>
          </a:xfrm>
          <a:prstGeom prst="line">
            <a:avLst/>
          </a:prstGeom>
          <a:noFill/>
          <a:ln w="19050">
            <a:solidFill>
              <a:srgbClr val="FF0303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6165" name="Line 44"/>
          <p:cNvSpPr>
            <a:spLocks noChangeAspect="1" noChangeShapeType="1"/>
          </p:cNvSpPr>
          <p:nvPr/>
        </p:nvSpPr>
        <p:spPr bwMode="auto">
          <a:xfrm>
            <a:off x="6497638" y="3884613"/>
            <a:ext cx="719137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6166" name="Line 45"/>
          <p:cNvSpPr>
            <a:spLocks noChangeAspect="1" noChangeShapeType="1"/>
          </p:cNvSpPr>
          <p:nvPr/>
        </p:nvSpPr>
        <p:spPr bwMode="auto">
          <a:xfrm>
            <a:off x="7505700" y="3884613"/>
            <a:ext cx="719138" cy="1587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6167" name="Line 46"/>
          <p:cNvSpPr>
            <a:spLocks noChangeAspect="1" noChangeShapeType="1"/>
          </p:cNvSpPr>
          <p:nvPr/>
        </p:nvSpPr>
        <p:spPr bwMode="auto">
          <a:xfrm>
            <a:off x="6497638" y="4435475"/>
            <a:ext cx="719137" cy="0"/>
          </a:xfrm>
          <a:prstGeom prst="line">
            <a:avLst/>
          </a:prstGeom>
          <a:noFill/>
          <a:ln w="44450">
            <a:pattFill prst="wdUpDiag">
              <a:fgClr>
                <a:srgbClr val="FF0303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6168" name="Line 47"/>
          <p:cNvSpPr>
            <a:spLocks noChangeAspect="1" noChangeShapeType="1"/>
          </p:cNvSpPr>
          <p:nvPr/>
        </p:nvSpPr>
        <p:spPr bwMode="auto">
          <a:xfrm>
            <a:off x="7493000" y="4149725"/>
            <a:ext cx="719138" cy="1588"/>
          </a:xfrm>
          <a:prstGeom prst="line">
            <a:avLst/>
          </a:prstGeom>
          <a:noFill/>
          <a:ln w="44450">
            <a:pattFill prst="wdUpDiag">
              <a:fgClr>
                <a:srgbClr val="000080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201776" name="Line 48"/>
          <p:cNvSpPr>
            <a:spLocks noChangeAspect="1" noChangeShapeType="1"/>
          </p:cNvSpPr>
          <p:nvPr/>
        </p:nvSpPr>
        <p:spPr bwMode="auto">
          <a:xfrm flipV="1">
            <a:off x="6892925" y="2963863"/>
            <a:ext cx="1588" cy="917575"/>
          </a:xfrm>
          <a:prstGeom prst="line">
            <a:avLst/>
          </a:prstGeom>
          <a:noFill/>
          <a:ln w="12700">
            <a:solidFill>
              <a:srgbClr val="FF7C80"/>
            </a:solidFill>
            <a:round/>
            <a:headEnd type="triangle" w="med" len="med"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6170" name="Text Box 49"/>
          <p:cNvSpPr txBox="1">
            <a:spLocks noChangeArrowheads="1"/>
          </p:cNvSpPr>
          <p:nvPr/>
        </p:nvSpPr>
        <p:spPr bwMode="auto">
          <a:xfrm>
            <a:off x="2224088" y="595313"/>
            <a:ext cx="4762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Internal conversion (without laser)</a:t>
            </a:r>
          </a:p>
        </p:txBody>
      </p:sp>
      <p:grpSp>
        <p:nvGrpSpPr>
          <p:cNvPr id="6171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6172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6180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6181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6182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6183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6184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6185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6186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6187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6173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174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6175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6176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6177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6178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Application to nuclear physics</a:t>
              </a:r>
            </a:p>
          </p:txBody>
        </p:sp>
        <p:sp>
          <p:nvSpPr>
            <p:cNvPr id="6179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3073 -0.02685 C -0.01892 -0.01296 0.00747 -0.00764 0.0224 -0.01967 C 0.03733 -0.03171 0.05104 -0.06875 0.05868 -0.09884 C 0.06632 -0.12893 0.07309 -0.17477 0.06806 -0.20023 C 0.06302 -0.22569 0.0441 -0.25116 0.02812 -0.25185 C 0.01215 -0.25254 -0.01545 -0.22986 -0.02813 -0.20509 C -0.0408 -0.18032 -0.04774 -0.1331 -0.04809 -0.10347 C -0.04844 -0.07384 -0.04253 -0.04074 -0.03073 -0.02685 Z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2017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10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177 0 L -0.15764 0 " pathEditMode="relative" rAng="0" ptsTypes="AA">
                                      <p:cBhvr>
                                        <p:cTn id="8" dur="2000" spd="-100000" fill="hold"/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79 -2.22222E-6 L 0.15729 0.41852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2017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20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0" grpId="0" animBg="1"/>
      <p:bldP spid="201742" grpId="0" animBg="1"/>
      <p:bldP spid="201742" grpId="1" animBg="1"/>
      <p:bldP spid="201764" grpId="0" animBg="1"/>
      <p:bldP spid="201765" grpId="0" animBg="1"/>
      <p:bldP spid="201766" grpId="0" animBg="1"/>
      <p:bldP spid="201767" grpId="0"/>
      <p:bldP spid="201771" grpId="0" animBg="1"/>
      <p:bldP spid="20177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7B940B-AFA1-4714-AA0B-4983A6155B4C}" type="slidenum">
              <a:rPr lang="fr-FR" smtClean="0"/>
              <a:pPr/>
              <a:t>27</a:t>
            </a:fld>
            <a:endParaRPr lang="fr-FR" smtClean="0"/>
          </a:p>
        </p:txBody>
      </p:sp>
      <p:sp>
        <p:nvSpPr>
          <p:cNvPr id="203778" name="Rectangle 2"/>
          <p:cNvSpPr>
            <a:spLocks noChangeArrowheads="1"/>
          </p:cNvSpPr>
          <p:nvPr/>
        </p:nvSpPr>
        <p:spPr bwMode="auto">
          <a:xfrm>
            <a:off x="7523163" y="2636838"/>
            <a:ext cx="720725" cy="144462"/>
          </a:xfrm>
          <a:prstGeom prst="rect">
            <a:avLst/>
          </a:prstGeom>
          <a:solidFill>
            <a:srgbClr val="E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7174" name="Line 3"/>
          <p:cNvSpPr>
            <a:spLocks noChangeAspect="1" noChangeShapeType="1"/>
          </p:cNvSpPr>
          <p:nvPr/>
        </p:nvSpPr>
        <p:spPr bwMode="auto">
          <a:xfrm>
            <a:off x="6516688" y="2960688"/>
            <a:ext cx="719137" cy="1587"/>
          </a:xfrm>
          <a:prstGeom prst="line">
            <a:avLst/>
          </a:prstGeom>
          <a:noFill/>
          <a:ln w="19050">
            <a:solidFill>
              <a:srgbClr val="FF0303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75" name="Line 4"/>
          <p:cNvSpPr>
            <a:spLocks noChangeAspect="1" noChangeShapeType="1"/>
          </p:cNvSpPr>
          <p:nvPr/>
        </p:nvSpPr>
        <p:spPr bwMode="auto">
          <a:xfrm>
            <a:off x="6516688" y="3886200"/>
            <a:ext cx="719137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76" name="Line 5"/>
          <p:cNvSpPr>
            <a:spLocks noChangeAspect="1" noChangeShapeType="1"/>
          </p:cNvSpPr>
          <p:nvPr/>
        </p:nvSpPr>
        <p:spPr bwMode="auto">
          <a:xfrm>
            <a:off x="7497763" y="3886200"/>
            <a:ext cx="719137" cy="1588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8231188" y="2781300"/>
            <a:ext cx="239712" cy="566738"/>
            <a:chOff x="5185" y="1752"/>
            <a:chExt cx="151" cy="357"/>
          </a:xfrm>
        </p:grpSpPr>
        <p:sp>
          <p:nvSpPr>
            <p:cNvPr id="7254" name="Line 7"/>
            <p:cNvSpPr>
              <a:spLocks noChangeAspect="1" noChangeShapeType="1"/>
            </p:cNvSpPr>
            <p:nvPr/>
          </p:nvSpPr>
          <p:spPr bwMode="auto">
            <a:xfrm>
              <a:off x="5185" y="1752"/>
              <a:ext cx="0" cy="3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wrap="none" lIns="90000" tIns="46800" rIns="90000" bIns="0" anchor="ctr"/>
            <a:lstStyle/>
            <a:p>
              <a:endParaRPr lang="fr-FR"/>
            </a:p>
          </p:txBody>
        </p:sp>
        <p:sp>
          <p:nvSpPr>
            <p:cNvPr id="7255" name="Text Box 8"/>
            <p:cNvSpPr txBox="1">
              <a:spLocks noChangeAspect="1" noChangeArrowheads="1"/>
            </p:cNvSpPr>
            <p:nvPr/>
          </p:nvSpPr>
          <p:spPr bwMode="auto">
            <a:xfrm>
              <a:off x="5194" y="1853"/>
              <a:ext cx="142" cy="14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lIns="89998" tIns="46798" rIns="89998" bIns="0" anchor="ctr">
              <a:spAutoFit/>
            </a:bodyPr>
            <a:lstStyle/>
            <a:p>
              <a:pPr algn="ctr" defTabSz="912813" eaLnBrk="0" hangingPunct="0"/>
              <a:r>
                <a:rPr lang="fr-FR" sz="1200">
                  <a:latin typeface="Times New Roman" pitchFamily="18" charset="0"/>
                </a:rPr>
                <a:t>U</a:t>
              </a:r>
            </a:p>
          </p:txBody>
        </p:sp>
      </p:grpSp>
      <p:sp>
        <p:nvSpPr>
          <p:cNvPr id="7178" name="Text Box 9"/>
          <p:cNvSpPr txBox="1">
            <a:spLocks noChangeAspect="1" noChangeArrowheads="1"/>
          </p:cNvSpPr>
          <p:nvPr/>
        </p:nvSpPr>
        <p:spPr bwMode="auto">
          <a:xfrm>
            <a:off x="6524625" y="4570413"/>
            <a:ext cx="703263" cy="4429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89998" tIns="46798" rIns="89998" bIns="0" anchor="ctr">
            <a:spAutoFit/>
          </a:bodyPr>
          <a:lstStyle/>
          <a:p>
            <a:pPr algn="ctr" defTabSz="912813" eaLnBrk="0" hangingPunct="0"/>
            <a:r>
              <a:rPr lang="fr-FR" sz="1300">
                <a:solidFill>
                  <a:srgbClr val="FF0303"/>
                </a:solidFill>
                <a:latin typeface="Times New Roman" pitchFamily="18" charset="0"/>
              </a:rPr>
              <a:t>Nuclear</a:t>
            </a:r>
          </a:p>
          <a:p>
            <a:pPr algn="ctr" defTabSz="912813" eaLnBrk="0" hangingPunct="0"/>
            <a:r>
              <a:rPr lang="fr-FR" sz="1300">
                <a:solidFill>
                  <a:srgbClr val="FF0303"/>
                </a:solidFill>
                <a:latin typeface="Times New Roman" pitchFamily="18" charset="0"/>
              </a:rPr>
              <a:t>states</a:t>
            </a:r>
            <a:endParaRPr lang="fr-FR" sz="900">
              <a:latin typeface="Times New Roman" pitchFamily="18" charset="0"/>
            </a:endParaRPr>
          </a:p>
        </p:txBody>
      </p:sp>
      <p:sp>
        <p:nvSpPr>
          <p:cNvPr id="7179" name="Text Box 10"/>
          <p:cNvSpPr txBox="1">
            <a:spLocks noChangeAspect="1" noChangeArrowheads="1"/>
          </p:cNvSpPr>
          <p:nvPr/>
        </p:nvSpPr>
        <p:spPr bwMode="auto">
          <a:xfrm>
            <a:off x="7532688" y="4570413"/>
            <a:ext cx="676275" cy="4429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89998" tIns="46798" rIns="89998" bIns="0" anchor="ctr">
            <a:spAutoFit/>
          </a:bodyPr>
          <a:lstStyle/>
          <a:p>
            <a:pPr algn="ctr" defTabSz="912813" eaLnBrk="0" hangingPunct="0"/>
            <a:r>
              <a:rPr lang="fr-FR" sz="1300">
                <a:solidFill>
                  <a:srgbClr val="000099"/>
                </a:solidFill>
                <a:latin typeface="Times New Roman" pitchFamily="18" charset="0"/>
              </a:rPr>
              <a:t>Atomic</a:t>
            </a:r>
          </a:p>
          <a:p>
            <a:pPr algn="ctr" defTabSz="912813" eaLnBrk="0" hangingPunct="0"/>
            <a:r>
              <a:rPr lang="fr-FR" sz="1300">
                <a:solidFill>
                  <a:srgbClr val="000099"/>
                </a:solidFill>
                <a:latin typeface="Times New Roman" pitchFamily="18" charset="0"/>
              </a:rPr>
              <a:t>states</a:t>
            </a:r>
            <a:endParaRPr lang="fr-FR" sz="9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7180" name="Text Box 11"/>
          <p:cNvSpPr txBox="1">
            <a:spLocks noChangeAspect="1" noChangeArrowheads="1"/>
          </p:cNvSpPr>
          <p:nvPr/>
        </p:nvSpPr>
        <p:spPr bwMode="auto">
          <a:xfrm>
            <a:off x="7550150" y="2566988"/>
            <a:ext cx="615950" cy="168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89998" tIns="46798" rIns="89998" bIns="0" anchor="ctr">
            <a:spAutoFit/>
          </a:bodyPr>
          <a:lstStyle/>
          <a:p>
            <a:pPr algn="ctr" defTabSz="912813" eaLnBrk="0" hangingPunct="0"/>
            <a:r>
              <a:rPr lang="fr-FR" sz="800">
                <a:solidFill>
                  <a:srgbClr val="000099"/>
                </a:solidFill>
                <a:latin typeface="Times New Roman" pitchFamily="18" charset="0"/>
              </a:rPr>
              <a:t>continuum</a:t>
            </a:r>
          </a:p>
        </p:txBody>
      </p:sp>
      <p:sp>
        <p:nvSpPr>
          <p:cNvPr id="7181" name="Line 12"/>
          <p:cNvSpPr>
            <a:spLocks noChangeAspect="1" noChangeShapeType="1"/>
          </p:cNvSpPr>
          <p:nvPr/>
        </p:nvSpPr>
        <p:spPr bwMode="auto">
          <a:xfrm flipH="1">
            <a:off x="7497763" y="3375025"/>
            <a:ext cx="719137" cy="1588"/>
          </a:xfrm>
          <a:prstGeom prst="line">
            <a:avLst/>
          </a:prstGeom>
          <a:noFill/>
          <a:ln w="1270">
            <a:solidFill>
              <a:srgbClr val="000080"/>
            </a:solidFill>
            <a:prstDash val="sysDot"/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82" name="Line 13"/>
          <p:cNvSpPr>
            <a:spLocks noChangeAspect="1" noChangeShapeType="1"/>
          </p:cNvSpPr>
          <p:nvPr/>
        </p:nvSpPr>
        <p:spPr bwMode="auto">
          <a:xfrm>
            <a:off x="6516688" y="4437063"/>
            <a:ext cx="719137" cy="1587"/>
          </a:xfrm>
          <a:prstGeom prst="line">
            <a:avLst/>
          </a:prstGeom>
          <a:noFill/>
          <a:ln w="44450">
            <a:pattFill prst="wdUpDiag">
              <a:fgClr>
                <a:srgbClr val="FF0303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83" name="Line 14"/>
          <p:cNvSpPr>
            <a:spLocks noChangeAspect="1" noChangeShapeType="1"/>
          </p:cNvSpPr>
          <p:nvPr/>
        </p:nvSpPr>
        <p:spPr bwMode="auto">
          <a:xfrm>
            <a:off x="7485063" y="4151313"/>
            <a:ext cx="719137" cy="1587"/>
          </a:xfrm>
          <a:prstGeom prst="line">
            <a:avLst/>
          </a:prstGeom>
          <a:noFill/>
          <a:ln w="44450">
            <a:pattFill prst="wdUpDiag">
              <a:fgClr>
                <a:srgbClr val="000080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84" name="Line 15"/>
          <p:cNvSpPr>
            <a:spLocks noChangeAspect="1" noChangeShapeType="1"/>
          </p:cNvSpPr>
          <p:nvPr/>
        </p:nvSpPr>
        <p:spPr bwMode="auto">
          <a:xfrm flipV="1">
            <a:off x="6908800" y="2965450"/>
            <a:ext cx="1588" cy="917575"/>
          </a:xfrm>
          <a:prstGeom prst="line">
            <a:avLst/>
          </a:prstGeom>
          <a:noFill/>
          <a:ln w="12700">
            <a:solidFill>
              <a:srgbClr val="FF7C80"/>
            </a:solidFill>
            <a:prstDash val="sysDot"/>
            <a:round/>
            <a:headEnd type="triangle" w="med" len="med"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6729984" y="3214686"/>
            <a:ext cx="357190" cy="214314"/>
            <a:chOff x="2773" y="1565"/>
            <a:chExt cx="136" cy="135"/>
          </a:xfrm>
        </p:grpSpPr>
        <p:sp>
          <p:nvSpPr>
            <p:cNvPr id="7252" name="Line 17"/>
            <p:cNvSpPr>
              <a:spLocks noChangeAspect="1" noChangeShapeType="1"/>
            </p:cNvSpPr>
            <p:nvPr/>
          </p:nvSpPr>
          <p:spPr bwMode="auto">
            <a:xfrm flipV="1">
              <a:off x="2773" y="1565"/>
              <a:ext cx="136" cy="135"/>
            </a:xfrm>
            <a:prstGeom prst="line">
              <a:avLst/>
            </a:prstGeom>
            <a:noFill/>
            <a:ln w="12700">
              <a:solidFill>
                <a:srgbClr val="FF7C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53" name="Line 18"/>
            <p:cNvSpPr>
              <a:spLocks noChangeAspect="1" noChangeShapeType="1"/>
            </p:cNvSpPr>
            <p:nvPr/>
          </p:nvSpPr>
          <p:spPr bwMode="auto">
            <a:xfrm flipH="1" flipV="1">
              <a:off x="2773" y="1565"/>
              <a:ext cx="136" cy="135"/>
            </a:xfrm>
            <a:prstGeom prst="line">
              <a:avLst/>
            </a:prstGeom>
            <a:noFill/>
            <a:ln w="12700">
              <a:solidFill>
                <a:srgbClr val="FF7C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 flipH="1">
            <a:off x="3203575" y="3068638"/>
            <a:ext cx="758825" cy="758825"/>
            <a:chOff x="1429" y="1752"/>
            <a:chExt cx="499" cy="499"/>
          </a:xfrm>
        </p:grpSpPr>
        <p:sp>
          <p:nvSpPr>
            <p:cNvPr id="7242" name="Oval 21"/>
            <p:cNvSpPr>
              <a:spLocks noChangeArrowheads="1"/>
            </p:cNvSpPr>
            <p:nvPr/>
          </p:nvSpPr>
          <p:spPr bwMode="auto">
            <a:xfrm>
              <a:off x="1655" y="197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43" name="Oval 22"/>
            <p:cNvSpPr>
              <a:spLocks noChangeArrowheads="1"/>
            </p:cNvSpPr>
            <p:nvPr/>
          </p:nvSpPr>
          <p:spPr bwMode="auto">
            <a:xfrm>
              <a:off x="1701" y="1842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44" name="Oval 23"/>
            <p:cNvSpPr>
              <a:spLocks noChangeArrowheads="1"/>
            </p:cNvSpPr>
            <p:nvPr/>
          </p:nvSpPr>
          <p:spPr bwMode="auto">
            <a:xfrm>
              <a:off x="1656" y="1797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45" name="Oval 24"/>
            <p:cNvSpPr>
              <a:spLocks noChangeArrowheads="1"/>
            </p:cNvSpPr>
            <p:nvPr/>
          </p:nvSpPr>
          <p:spPr bwMode="auto">
            <a:xfrm>
              <a:off x="1565" y="1752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46" name="Oval 25"/>
            <p:cNvSpPr>
              <a:spLocks noChangeArrowheads="1"/>
            </p:cNvSpPr>
            <p:nvPr/>
          </p:nvSpPr>
          <p:spPr bwMode="auto">
            <a:xfrm>
              <a:off x="1429" y="1933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47" name="Oval 26"/>
            <p:cNvSpPr>
              <a:spLocks noChangeArrowheads="1"/>
            </p:cNvSpPr>
            <p:nvPr/>
          </p:nvSpPr>
          <p:spPr bwMode="auto">
            <a:xfrm>
              <a:off x="1701" y="1888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48" name="Oval 27"/>
            <p:cNvSpPr>
              <a:spLocks noChangeArrowheads="1"/>
            </p:cNvSpPr>
            <p:nvPr/>
          </p:nvSpPr>
          <p:spPr bwMode="auto">
            <a:xfrm>
              <a:off x="1520" y="2024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49" name="Oval 28"/>
            <p:cNvSpPr>
              <a:spLocks noChangeArrowheads="1"/>
            </p:cNvSpPr>
            <p:nvPr/>
          </p:nvSpPr>
          <p:spPr bwMode="auto">
            <a:xfrm>
              <a:off x="1610" y="1933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50" name="Oval 29"/>
            <p:cNvSpPr>
              <a:spLocks noChangeArrowheads="1"/>
            </p:cNvSpPr>
            <p:nvPr/>
          </p:nvSpPr>
          <p:spPr bwMode="auto">
            <a:xfrm>
              <a:off x="1429" y="1797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DBDBFF"/>
                </a:gs>
                <a:gs pos="100000">
                  <a:srgbClr val="0000FF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51" name="Oval 30"/>
            <p:cNvSpPr>
              <a:spLocks noChangeArrowheads="1"/>
            </p:cNvSpPr>
            <p:nvPr/>
          </p:nvSpPr>
          <p:spPr bwMode="auto">
            <a:xfrm>
              <a:off x="1474" y="1842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DBDB"/>
                </a:gs>
                <a:gs pos="100000">
                  <a:srgbClr val="FF0000"/>
                </a:gs>
              </a:gsLst>
              <a:lin ang="18900000" scaled="1"/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-2413000" y="3789363"/>
            <a:ext cx="3508375" cy="3040062"/>
            <a:chOff x="0" y="1888"/>
            <a:chExt cx="2210" cy="1915"/>
          </a:xfrm>
        </p:grpSpPr>
        <p:sp>
          <p:nvSpPr>
            <p:cNvPr id="7237" name="Freeform 32"/>
            <p:cNvSpPr>
              <a:spLocks/>
            </p:cNvSpPr>
            <p:nvPr/>
          </p:nvSpPr>
          <p:spPr bwMode="auto">
            <a:xfrm>
              <a:off x="960" y="1888"/>
              <a:ext cx="1155" cy="1761"/>
            </a:xfrm>
            <a:custGeom>
              <a:avLst/>
              <a:gdLst>
                <a:gd name="T0" fmla="*/ 173 w 2037"/>
                <a:gd name="T1" fmla="*/ 1023 h 1761"/>
                <a:gd name="T2" fmla="*/ 99 w 2037"/>
                <a:gd name="T3" fmla="*/ 122 h 1761"/>
                <a:gd name="T4" fmla="*/ 766 w 2037"/>
                <a:gd name="T5" fmla="*/ 1753 h 1761"/>
                <a:gd name="T6" fmla="*/ 676 w 2037"/>
                <a:gd name="T7" fmla="*/ 170 h 1761"/>
                <a:gd name="T8" fmla="*/ 1233 w 2037"/>
                <a:gd name="T9" fmla="*/ 1327 h 1761"/>
                <a:gd name="T10" fmla="*/ 1288 w 2037"/>
                <a:gd name="T11" fmla="*/ 389 h 1761"/>
                <a:gd name="T12" fmla="*/ 1686 w 2037"/>
                <a:gd name="T13" fmla="*/ 893 h 1761"/>
                <a:gd name="T14" fmla="*/ 1872 w 2037"/>
                <a:gd name="T15" fmla="*/ 505 h 1761"/>
                <a:gd name="T16" fmla="*/ 2037 w 2037"/>
                <a:gd name="T17" fmla="*/ 587 h 17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37"/>
                <a:gd name="T28" fmla="*/ 0 h 1761"/>
                <a:gd name="T29" fmla="*/ 2037 w 2037"/>
                <a:gd name="T30" fmla="*/ 1761 h 17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37" h="1761">
                  <a:moveTo>
                    <a:pt x="173" y="1023"/>
                  </a:moveTo>
                  <a:cubicBezTo>
                    <a:pt x="161" y="873"/>
                    <a:pt x="0" y="0"/>
                    <a:pt x="99" y="122"/>
                  </a:cubicBezTo>
                  <a:cubicBezTo>
                    <a:pt x="174" y="80"/>
                    <a:pt x="660" y="1702"/>
                    <a:pt x="766" y="1753"/>
                  </a:cubicBezTo>
                  <a:cubicBezTo>
                    <a:pt x="862" y="1761"/>
                    <a:pt x="598" y="241"/>
                    <a:pt x="676" y="170"/>
                  </a:cubicBezTo>
                  <a:cubicBezTo>
                    <a:pt x="754" y="99"/>
                    <a:pt x="1131" y="1291"/>
                    <a:pt x="1233" y="1327"/>
                  </a:cubicBezTo>
                  <a:cubicBezTo>
                    <a:pt x="1335" y="1363"/>
                    <a:pt x="1213" y="461"/>
                    <a:pt x="1288" y="389"/>
                  </a:cubicBezTo>
                  <a:cubicBezTo>
                    <a:pt x="1363" y="317"/>
                    <a:pt x="1589" y="874"/>
                    <a:pt x="1686" y="893"/>
                  </a:cubicBezTo>
                  <a:cubicBezTo>
                    <a:pt x="1783" y="912"/>
                    <a:pt x="1813" y="522"/>
                    <a:pt x="1872" y="505"/>
                  </a:cubicBezTo>
                  <a:cubicBezTo>
                    <a:pt x="1931" y="488"/>
                    <a:pt x="2003" y="570"/>
                    <a:pt x="2037" y="587"/>
                  </a:cubicBezTo>
                </a:path>
              </a:pathLst>
            </a:custGeom>
            <a:solidFill>
              <a:srgbClr val="0000FF">
                <a:alpha val="10196"/>
              </a:srgbClr>
            </a:solidFill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7238" name="Freeform 33"/>
            <p:cNvSpPr>
              <a:spLocks/>
            </p:cNvSpPr>
            <p:nvPr/>
          </p:nvSpPr>
          <p:spPr bwMode="auto">
            <a:xfrm>
              <a:off x="1011" y="2461"/>
              <a:ext cx="1103" cy="760"/>
            </a:xfrm>
            <a:custGeom>
              <a:avLst/>
              <a:gdLst>
                <a:gd name="T0" fmla="*/ 47 w 1103"/>
                <a:gd name="T1" fmla="*/ 451 h 760"/>
                <a:gd name="T2" fmla="*/ 381 w 1103"/>
                <a:gd name="T3" fmla="*/ 701 h 760"/>
                <a:gd name="T4" fmla="*/ 29 w 1103"/>
                <a:gd name="T5" fmla="*/ 94 h 760"/>
                <a:gd name="T6" fmla="*/ 632 w 1103"/>
                <a:gd name="T7" fmla="*/ 515 h 760"/>
                <a:gd name="T8" fmla="*/ 422 w 1103"/>
                <a:gd name="T9" fmla="*/ 65 h 760"/>
                <a:gd name="T10" fmla="*/ 801 w 1103"/>
                <a:gd name="T11" fmla="*/ 275 h 760"/>
                <a:gd name="T12" fmla="*/ 825 w 1103"/>
                <a:gd name="T13" fmla="*/ 131 h 760"/>
                <a:gd name="T14" fmla="*/ 855 w 1103"/>
                <a:gd name="T15" fmla="*/ 28 h 760"/>
                <a:gd name="T16" fmla="*/ 1059 w 1103"/>
                <a:gd name="T17" fmla="*/ 71 h 760"/>
                <a:gd name="T18" fmla="*/ 1103 w 1103"/>
                <a:gd name="T19" fmla="*/ 6 h 7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03"/>
                <a:gd name="T31" fmla="*/ 0 h 760"/>
                <a:gd name="T32" fmla="*/ 1103 w 1103"/>
                <a:gd name="T33" fmla="*/ 760 h 7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03" h="760">
                  <a:moveTo>
                    <a:pt x="47" y="451"/>
                  </a:moveTo>
                  <a:cubicBezTo>
                    <a:pt x="103" y="493"/>
                    <a:pt x="384" y="760"/>
                    <a:pt x="381" y="701"/>
                  </a:cubicBezTo>
                  <a:cubicBezTo>
                    <a:pt x="429" y="697"/>
                    <a:pt x="0" y="138"/>
                    <a:pt x="29" y="94"/>
                  </a:cubicBezTo>
                  <a:cubicBezTo>
                    <a:pt x="71" y="63"/>
                    <a:pt x="567" y="520"/>
                    <a:pt x="632" y="515"/>
                  </a:cubicBezTo>
                  <a:cubicBezTo>
                    <a:pt x="697" y="510"/>
                    <a:pt x="394" y="105"/>
                    <a:pt x="422" y="65"/>
                  </a:cubicBezTo>
                  <a:cubicBezTo>
                    <a:pt x="450" y="25"/>
                    <a:pt x="734" y="264"/>
                    <a:pt x="801" y="275"/>
                  </a:cubicBezTo>
                  <a:cubicBezTo>
                    <a:pt x="868" y="286"/>
                    <a:pt x="816" y="172"/>
                    <a:pt x="825" y="131"/>
                  </a:cubicBezTo>
                  <a:cubicBezTo>
                    <a:pt x="819" y="85"/>
                    <a:pt x="821" y="49"/>
                    <a:pt x="855" y="28"/>
                  </a:cubicBezTo>
                  <a:cubicBezTo>
                    <a:pt x="899" y="0"/>
                    <a:pt x="1014" y="76"/>
                    <a:pt x="1059" y="71"/>
                  </a:cubicBezTo>
                  <a:cubicBezTo>
                    <a:pt x="1093" y="60"/>
                    <a:pt x="1094" y="20"/>
                    <a:pt x="1103" y="6"/>
                  </a:cubicBezTo>
                </a:path>
              </a:pathLst>
            </a:custGeom>
            <a:solidFill>
              <a:srgbClr val="FF0000">
                <a:alpha val="10196"/>
              </a:srgbClr>
            </a:solidFill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7239" name="Freeform 34"/>
            <p:cNvSpPr>
              <a:spLocks/>
            </p:cNvSpPr>
            <p:nvPr/>
          </p:nvSpPr>
          <p:spPr bwMode="auto">
            <a:xfrm>
              <a:off x="0" y="2278"/>
              <a:ext cx="1136" cy="1525"/>
            </a:xfrm>
            <a:custGeom>
              <a:avLst/>
              <a:gdLst>
                <a:gd name="T0" fmla="*/ 1864 w 2003"/>
                <a:gd name="T1" fmla="*/ 631 h 1525"/>
                <a:gd name="T2" fmla="*/ 1928 w 2003"/>
                <a:gd name="T3" fmla="*/ 1483 h 1525"/>
                <a:gd name="T4" fmla="*/ 1301 w 2003"/>
                <a:gd name="T5" fmla="*/ 28 h 1525"/>
                <a:gd name="T6" fmla="*/ 1319 w 2003"/>
                <a:gd name="T7" fmla="*/ 1313 h 1525"/>
                <a:gd name="T8" fmla="*/ 854 w 2003"/>
                <a:gd name="T9" fmla="*/ 497 h 1525"/>
                <a:gd name="T10" fmla="*/ 718 w 2003"/>
                <a:gd name="T11" fmla="*/ 1123 h 1525"/>
                <a:gd name="T12" fmla="*/ 367 w 2003"/>
                <a:gd name="T13" fmla="*/ 862 h 1525"/>
                <a:gd name="T14" fmla="*/ 151 w 2003"/>
                <a:gd name="T15" fmla="*/ 1085 h 1525"/>
                <a:gd name="T16" fmla="*/ 0 w 2003"/>
                <a:gd name="T17" fmla="*/ 1067 h 15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03"/>
                <a:gd name="T28" fmla="*/ 0 h 1525"/>
                <a:gd name="T29" fmla="*/ 2003 w 2003"/>
                <a:gd name="T30" fmla="*/ 1525 h 15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03" h="1525">
                  <a:moveTo>
                    <a:pt x="1864" y="631"/>
                  </a:moveTo>
                  <a:cubicBezTo>
                    <a:pt x="1875" y="773"/>
                    <a:pt x="2003" y="1441"/>
                    <a:pt x="1928" y="1483"/>
                  </a:cubicBezTo>
                  <a:cubicBezTo>
                    <a:pt x="1853" y="1525"/>
                    <a:pt x="1403" y="56"/>
                    <a:pt x="1301" y="28"/>
                  </a:cubicBezTo>
                  <a:cubicBezTo>
                    <a:pt x="1199" y="0"/>
                    <a:pt x="1393" y="1235"/>
                    <a:pt x="1319" y="1313"/>
                  </a:cubicBezTo>
                  <a:cubicBezTo>
                    <a:pt x="1245" y="1391"/>
                    <a:pt x="954" y="529"/>
                    <a:pt x="854" y="497"/>
                  </a:cubicBezTo>
                  <a:cubicBezTo>
                    <a:pt x="754" y="465"/>
                    <a:pt x="799" y="1062"/>
                    <a:pt x="718" y="1123"/>
                  </a:cubicBezTo>
                  <a:cubicBezTo>
                    <a:pt x="637" y="1184"/>
                    <a:pt x="461" y="868"/>
                    <a:pt x="367" y="862"/>
                  </a:cubicBezTo>
                  <a:cubicBezTo>
                    <a:pt x="273" y="856"/>
                    <a:pt x="212" y="1051"/>
                    <a:pt x="151" y="1085"/>
                  </a:cubicBezTo>
                  <a:cubicBezTo>
                    <a:pt x="92" y="1102"/>
                    <a:pt x="31" y="1071"/>
                    <a:pt x="0" y="1067"/>
                  </a:cubicBezTo>
                </a:path>
              </a:pathLst>
            </a:custGeom>
            <a:solidFill>
              <a:srgbClr val="0000FF">
                <a:alpha val="10196"/>
              </a:srgbClr>
            </a:solidFill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7240" name="Freeform 35"/>
            <p:cNvSpPr>
              <a:spLocks/>
            </p:cNvSpPr>
            <p:nvPr/>
          </p:nvSpPr>
          <p:spPr bwMode="auto">
            <a:xfrm>
              <a:off x="1" y="2623"/>
              <a:ext cx="1072" cy="721"/>
            </a:xfrm>
            <a:custGeom>
              <a:avLst/>
              <a:gdLst>
                <a:gd name="T0" fmla="*/ 1863 w 1892"/>
                <a:gd name="T1" fmla="*/ 286 h 721"/>
                <a:gd name="T2" fmla="*/ 1306 w 1892"/>
                <a:gd name="T3" fmla="*/ 52 h 721"/>
                <a:gd name="T4" fmla="*/ 1828 w 1892"/>
                <a:gd name="T5" fmla="*/ 599 h 721"/>
                <a:gd name="T6" fmla="*/ 924 w 1892"/>
                <a:gd name="T7" fmla="*/ 278 h 721"/>
                <a:gd name="T8" fmla="*/ 1123 w 1892"/>
                <a:gd name="T9" fmla="*/ 614 h 721"/>
                <a:gd name="T10" fmla="*/ 561 w 1892"/>
                <a:gd name="T11" fmla="*/ 500 h 721"/>
                <a:gd name="T12" fmla="*/ 450 w 1892"/>
                <a:gd name="T13" fmla="*/ 659 h 721"/>
                <a:gd name="T14" fmla="*/ 117 w 1892"/>
                <a:gd name="T15" fmla="*/ 676 h 721"/>
                <a:gd name="T16" fmla="*/ 0 w 1892"/>
                <a:gd name="T17" fmla="*/ 721 h 7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2"/>
                <a:gd name="T28" fmla="*/ 0 h 721"/>
                <a:gd name="T29" fmla="*/ 1892 w 1892"/>
                <a:gd name="T30" fmla="*/ 721 h 7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2" h="721">
                  <a:moveTo>
                    <a:pt x="1863" y="286"/>
                  </a:moveTo>
                  <a:cubicBezTo>
                    <a:pt x="1770" y="247"/>
                    <a:pt x="1312" y="0"/>
                    <a:pt x="1306" y="52"/>
                  </a:cubicBezTo>
                  <a:cubicBezTo>
                    <a:pt x="1222" y="56"/>
                    <a:pt x="1892" y="561"/>
                    <a:pt x="1828" y="599"/>
                  </a:cubicBezTo>
                  <a:cubicBezTo>
                    <a:pt x="1764" y="637"/>
                    <a:pt x="1041" y="276"/>
                    <a:pt x="924" y="278"/>
                  </a:cubicBezTo>
                  <a:cubicBezTo>
                    <a:pt x="807" y="280"/>
                    <a:pt x="1184" y="577"/>
                    <a:pt x="1123" y="614"/>
                  </a:cubicBezTo>
                  <a:cubicBezTo>
                    <a:pt x="1062" y="651"/>
                    <a:pt x="659" y="465"/>
                    <a:pt x="561" y="500"/>
                  </a:cubicBezTo>
                  <a:cubicBezTo>
                    <a:pt x="478" y="529"/>
                    <a:pt x="524" y="630"/>
                    <a:pt x="450" y="659"/>
                  </a:cubicBezTo>
                  <a:cubicBezTo>
                    <a:pt x="376" y="688"/>
                    <a:pt x="192" y="666"/>
                    <a:pt x="117" y="676"/>
                  </a:cubicBezTo>
                  <a:cubicBezTo>
                    <a:pt x="57" y="687"/>
                    <a:pt x="24" y="712"/>
                    <a:pt x="0" y="721"/>
                  </a:cubicBezTo>
                </a:path>
              </a:pathLst>
            </a:custGeom>
            <a:solidFill>
              <a:srgbClr val="FF0000">
                <a:alpha val="10196"/>
              </a:srgbClr>
            </a:solidFill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7241" name="Freeform 36"/>
            <p:cNvSpPr>
              <a:spLocks/>
            </p:cNvSpPr>
            <p:nvPr/>
          </p:nvSpPr>
          <p:spPr bwMode="auto">
            <a:xfrm>
              <a:off x="5" y="2433"/>
              <a:ext cx="2205" cy="912"/>
            </a:xfrm>
            <a:custGeom>
              <a:avLst/>
              <a:gdLst>
                <a:gd name="T0" fmla="*/ 0 w 3890"/>
                <a:gd name="T1" fmla="*/ 912 h 912"/>
                <a:gd name="T2" fmla="*/ 3890 w 3890"/>
                <a:gd name="T3" fmla="*/ 0 h 912"/>
                <a:gd name="T4" fmla="*/ 0 60000 65536"/>
                <a:gd name="T5" fmla="*/ 0 60000 65536"/>
                <a:gd name="T6" fmla="*/ 0 w 3890"/>
                <a:gd name="T7" fmla="*/ 0 h 912"/>
                <a:gd name="T8" fmla="*/ 3890 w 3890"/>
                <a:gd name="T9" fmla="*/ 912 h 9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890" h="912">
                  <a:moveTo>
                    <a:pt x="0" y="912"/>
                  </a:moveTo>
                  <a:lnTo>
                    <a:pt x="389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/>
              <a:endParaRPr lang="fr-FR"/>
            </a:p>
          </p:txBody>
        </p:sp>
      </p:grpSp>
      <p:sp>
        <p:nvSpPr>
          <p:cNvPr id="7188" name="Text Box 37"/>
          <p:cNvSpPr txBox="1">
            <a:spLocks noChangeAspect="1" noChangeArrowheads="1"/>
          </p:cNvSpPr>
          <p:nvPr/>
        </p:nvSpPr>
        <p:spPr bwMode="auto">
          <a:xfrm>
            <a:off x="5556250" y="2222500"/>
            <a:ext cx="549275" cy="198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89998" tIns="46798" rIns="89998" bIns="0" anchor="ctr">
            <a:spAutoFit/>
          </a:bodyPr>
          <a:lstStyle/>
          <a:p>
            <a:pPr algn="ctr" defTabSz="912813" eaLnBrk="0" hangingPunct="0"/>
            <a:r>
              <a:rPr lang="fr-FR" sz="1000">
                <a:solidFill>
                  <a:srgbClr val="FF0000"/>
                </a:solidFill>
                <a:latin typeface="Times New Roman" pitchFamily="18" charset="0"/>
              </a:rPr>
              <a:t>Energy</a:t>
            </a:r>
          </a:p>
        </p:txBody>
      </p:sp>
      <p:grpSp>
        <p:nvGrpSpPr>
          <p:cNvPr id="7189" name="Group 38"/>
          <p:cNvGrpSpPr>
            <a:grpSpLocks/>
          </p:cNvGrpSpPr>
          <p:nvPr/>
        </p:nvGrpSpPr>
        <p:grpSpPr bwMode="auto">
          <a:xfrm>
            <a:off x="5543550" y="2401888"/>
            <a:ext cx="307975" cy="2108200"/>
            <a:chOff x="1836" y="328"/>
            <a:chExt cx="194" cy="1328"/>
          </a:xfrm>
        </p:grpSpPr>
        <p:sp>
          <p:nvSpPr>
            <p:cNvPr id="7230" name="Line 39"/>
            <p:cNvSpPr>
              <a:spLocks noChangeShapeType="1"/>
            </p:cNvSpPr>
            <p:nvPr/>
          </p:nvSpPr>
          <p:spPr bwMode="auto">
            <a:xfrm flipV="1">
              <a:off x="2008" y="328"/>
              <a:ext cx="0" cy="128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31" name="Text Box 40"/>
            <p:cNvSpPr txBox="1">
              <a:spLocks noChangeAspect="1" noChangeArrowheads="1"/>
            </p:cNvSpPr>
            <p:nvPr/>
          </p:nvSpPr>
          <p:spPr bwMode="auto">
            <a:xfrm>
              <a:off x="1848" y="587"/>
              <a:ext cx="182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algn="ctr" defTabSz="912813" eaLnBrk="0" hangingPunct="0"/>
              <a:r>
                <a:rPr lang="fr-FR" sz="1000">
                  <a:solidFill>
                    <a:srgbClr val="CE0000"/>
                  </a:solidFill>
                  <a:latin typeface="Times New Roman" pitchFamily="18" charset="0"/>
                </a:rPr>
                <a:t>E</a:t>
              </a:r>
              <a:r>
                <a:rPr lang="fr-FR" sz="1000" baseline="-25000">
                  <a:solidFill>
                    <a:srgbClr val="CE0000"/>
                  </a:solidFill>
                  <a:latin typeface="Times New Roman" pitchFamily="18" charset="0"/>
                </a:rPr>
                <a:t>I</a:t>
              </a:r>
              <a:endParaRPr lang="fr-FR" sz="1000">
                <a:latin typeface="Times New Roman" pitchFamily="18" charset="0"/>
              </a:endParaRPr>
            </a:p>
          </p:txBody>
        </p:sp>
        <p:sp>
          <p:nvSpPr>
            <p:cNvPr id="7232" name="Line 41"/>
            <p:cNvSpPr>
              <a:spLocks noChangeShapeType="1"/>
            </p:cNvSpPr>
            <p:nvPr/>
          </p:nvSpPr>
          <p:spPr bwMode="auto">
            <a:xfrm>
              <a:off x="1985" y="674"/>
              <a:ext cx="4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33" name="Line 42"/>
            <p:cNvSpPr>
              <a:spLocks noChangeShapeType="1"/>
            </p:cNvSpPr>
            <p:nvPr/>
          </p:nvSpPr>
          <p:spPr bwMode="auto">
            <a:xfrm>
              <a:off x="1985" y="1258"/>
              <a:ext cx="4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34" name="Text Box 43"/>
            <p:cNvSpPr txBox="1">
              <a:spLocks noChangeAspect="1" noChangeArrowheads="1"/>
            </p:cNvSpPr>
            <p:nvPr/>
          </p:nvSpPr>
          <p:spPr bwMode="auto">
            <a:xfrm>
              <a:off x="1876" y="1531"/>
              <a:ext cx="154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algn="ctr" defTabSz="912813" eaLnBrk="0" hangingPunct="0"/>
              <a:r>
                <a:rPr lang="fr-FR" sz="1000">
                  <a:solidFill>
                    <a:srgbClr val="FF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7235" name="Line 44"/>
            <p:cNvSpPr>
              <a:spLocks noChangeShapeType="1"/>
            </p:cNvSpPr>
            <p:nvPr/>
          </p:nvSpPr>
          <p:spPr bwMode="auto">
            <a:xfrm>
              <a:off x="1985" y="1610"/>
              <a:ext cx="4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36" name="Text Box 45"/>
            <p:cNvSpPr txBox="1">
              <a:spLocks noChangeAspect="1" noChangeArrowheads="1"/>
            </p:cNvSpPr>
            <p:nvPr/>
          </p:nvSpPr>
          <p:spPr bwMode="auto">
            <a:xfrm>
              <a:off x="1836" y="1168"/>
              <a:ext cx="194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algn="ctr" defTabSz="912813" eaLnBrk="0" hangingPunct="0"/>
              <a:r>
                <a:rPr lang="fr-FR" sz="1000">
                  <a:solidFill>
                    <a:srgbClr val="CE0000"/>
                  </a:solidFill>
                  <a:latin typeface="Times New Roman" pitchFamily="18" charset="0"/>
                </a:rPr>
                <a:t>E</a:t>
              </a:r>
              <a:r>
                <a:rPr lang="fr-FR" sz="1000" baseline="-25000">
                  <a:solidFill>
                    <a:srgbClr val="CE0000"/>
                  </a:solidFill>
                  <a:latin typeface="Times New Roman" pitchFamily="18" charset="0"/>
                </a:rPr>
                <a:t>F</a:t>
              </a:r>
              <a:endParaRPr lang="fr-FR" sz="1000">
                <a:latin typeface="Times New Roman" pitchFamily="18" charset="0"/>
              </a:endParaRPr>
            </a:p>
          </p:txBody>
        </p:sp>
      </p:grpSp>
      <p:grpSp>
        <p:nvGrpSpPr>
          <p:cNvPr id="7190" name="Group 46"/>
          <p:cNvGrpSpPr>
            <a:grpSpLocks/>
          </p:cNvGrpSpPr>
          <p:nvPr/>
        </p:nvGrpSpPr>
        <p:grpSpPr bwMode="auto">
          <a:xfrm>
            <a:off x="8520113" y="2401888"/>
            <a:ext cx="515937" cy="1819275"/>
            <a:chOff x="2251" y="328"/>
            <a:chExt cx="325" cy="1146"/>
          </a:xfrm>
        </p:grpSpPr>
        <p:sp>
          <p:nvSpPr>
            <p:cNvPr id="7223" name="Line 47"/>
            <p:cNvSpPr>
              <a:spLocks noChangeShapeType="1"/>
            </p:cNvSpPr>
            <p:nvPr/>
          </p:nvSpPr>
          <p:spPr bwMode="auto">
            <a:xfrm flipV="1">
              <a:off x="2280" y="328"/>
              <a:ext cx="0" cy="1099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24" name="Line 48"/>
            <p:cNvSpPr>
              <a:spLocks noChangeShapeType="1"/>
            </p:cNvSpPr>
            <p:nvPr/>
          </p:nvSpPr>
          <p:spPr bwMode="auto">
            <a:xfrm>
              <a:off x="2258" y="562"/>
              <a:ext cx="45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25" name="Line 49"/>
            <p:cNvSpPr>
              <a:spLocks noChangeShapeType="1"/>
            </p:cNvSpPr>
            <p:nvPr/>
          </p:nvSpPr>
          <p:spPr bwMode="auto">
            <a:xfrm>
              <a:off x="2258" y="940"/>
              <a:ext cx="45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26" name="Line 50"/>
            <p:cNvSpPr>
              <a:spLocks noChangeShapeType="1"/>
            </p:cNvSpPr>
            <p:nvPr/>
          </p:nvSpPr>
          <p:spPr bwMode="auto">
            <a:xfrm>
              <a:off x="2258" y="1258"/>
              <a:ext cx="45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27" name="Text Box 51"/>
            <p:cNvSpPr txBox="1">
              <a:spLocks noChangeAspect="1" noChangeArrowheads="1"/>
            </p:cNvSpPr>
            <p:nvPr/>
          </p:nvSpPr>
          <p:spPr bwMode="auto">
            <a:xfrm>
              <a:off x="2251" y="1349"/>
              <a:ext cx="154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defTabSz="912813" eaLnBrk="0" hangingPunct="0"/>
              <a:r>
                <a:rPr lang="fr-FR" sz="1000">
                  <a:solidFill>
                    <a:srgbClr val="000099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7228" name="Line 52"/>
            <p:cNvSpPr>
              <a:spLocks noChangeShapeType="1"/>
            </p:cNvSpPr>
            <p:nvPr/>
          </p:nvSpPr>
          <p:spPr bwMode="auto">
            <a:xfrm>
              <a:off x="2257" y="1429"/>
              <a:ext cx="45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29" name="Text Box 53"/>
            <p:cNvSpPr txBox="1">
              <a:spLocks noChangeAspect="1" noChangeArrowheads="1"/>
            </p:cNvSpPr>
            <p:nvPr/>
          </p:nvSpPr>
          <p:spPr bwMode="auto">
            <a:xfrm>
              <a:off x="2253" y="1168"/>
              <a:ext cx="179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defTabSz="912813" eaLnBrk="0" hangingPunct="0"/>
              <a:r>
                <a:rPr lang="fr-FR" sz="1000">
                  <a:solidFill>
                    <a:srgbClr val="000099"/>
                  </a:solidFill>
                  <a:latin typeface="Times New Roman" pitchFamily="18" charset="0"/>
                </a:rPr>
                <a:t>E</a:t>
              </a:r>
              <a:r>
                <a:rPr lang="fr-FR" sz="1000" baseline="-25000">
                  <a:solidFill>
                    <a:srgbClr val="000099"/>
                  </a:solidFill>
                  <a:latin typeface="Times New Roman" pitchFamily="18" charset="0"/>
                </a:rPr>
                <a:t>i</a:t>
              </a:r>
              <a:endParaRPr lang="fr-FR" sz="1000">
                <a:solidFill>
                  <a:srgbClr val="000099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7170" name="Object 54"/>
            <p:cNvGraphicFramePr>
              <a:graphicFrameLocks noChangeAspect="1"/>
            </p:cNvGraphicFramePr>
            <p:nvPr/>
          </p:nvGraphicFramePr>
          <p:xfrm>
            <a:off x="2296" y="485"/>
            <a:ext cx="280" cy="144"/>
          </p:xfrm>
          <a:graphic>
            <a:graphicData uri="http://schemas.openxmlformats.org/presentationml/2006/ole">
              <p:oleObj spid="_x0000_s7170" name="Equation" r:id="rId4" imgW="444240" imgH="228600" progId="Equation.3">
                <p:embed/>
              </p:oleObj>
            </a:graphicData>
          </a:graphic>
        </p:graphicFrame>
        <p:graphicFrame>
          <p:nvGraphicFramePr>
            <p:cNvPr id="7171" name="Object 55"/>
            <p:cNvGraphicFramePr>
              <a:graphicFrameLocks noChangeAspect="1"/>
            </p:cNvGraphicFramePr>
            <p:nvPr/>
          </p:nvGraphicFramePr>
          <p:xfrm>
            <a:off x="2296" y="861"/>
            <a:ext cx="160" cy="144"/>
          </p:xfrm>
          <a:graphic>
            <a:graphicData uri="http://schemas.openxmlformats.org/presentationml/2006/ole">
              <p:oleObj spid="_x0000_s7171" name="Equation" r:id="rId5" imgW="253800" imgH="228600" progId="Equation.3">
                <p:embed/>
              </p:oleObj>
            </a:graphicData>
          </a:graphic>
        </p:graphicFrame>
      </p:grpSp>
      <p:sp>
        <p:nvSpPr>
          <p:cNvPr id="7191" name="Line 56"/>
          <p:cNvSpPr>
            <a:spLocks noChangeAspect="1" noChangeShapeType="1"/>
          </p:cNvSpPr>
          <p:nvPr/>
        </p:nvSpPr>
        <p:spPr bwMode="auto">
          <a:xfrm>
            <a:off x="7158038" y="2957513"/>
            <a:ext cx="719137" cy="1587"/>
          </a:xfrm>
          <a:prstGeom prst="line">
            <a:avLst/>
          </a:prstGeom>
          <a:noFill/>
          <a:ln w="254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203833" name="Line 57"/>
          <p:cNvSpPr>
            <a:spLocks noChangeAspect="1" noChangeShapeType="1"/>
          </p:cNvSpPr>
          <p:nvPr/>
        </p:nvSpPr>
        <p:spPr bwMode="auto">
          <a:xfrm>
            <a:off x="7521575" y="3376613"/>
            <a:ext cx="719138" cy="1587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6937375" y="2636838"/>
            <a:ext cx="1303338" cy="1217612"/>
            <a:chOff x="4370" y="1661"/>
            <a:chExt cx="821" cy="767"/>
          </a:xfrm>
        </p:grpSpPr>
        <p:sp>
          <p:nvSpPr>
            <p:cNvPr id="7219" name="Rectangle 59"/>
            <p:cNvSpPr>
              <a:spLocks noChangeArrowheads="1"/>
            </p:cNvSpPr>
            <p:nvPr/>
          </p:nvSpPr>
          <p:spPr bwMode="auto">
            <a:xfrm>
              <a:off x="4737" y="1661"/>
              <a:ext cx="454" cy="454"/>
            </a:xfrm>
            <a:prstGeom prst="rect">
              <a:avLst/>
            </a:prstGeom>
            <a:solidFill>
              <a:srgbClr val="ECE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20" name="Line 60"/>
            <p:cNvSpPr>
              <a:spLocks noChangeAspect="1" noChangeShapeType="1"/>
            </p:cNvSpPr>
            <p:nvPr/>
          </p:nvSpPr>
          <p:spPr bwMode="auto">
            <a:xfrm flipV="1">
              <a:off x="4964" y="1863"/>
              <a:ext cx="0" cy="565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0" anchor="ctr"/>
            <a:lstStyle/>
            <a:p>
              <a:endParaRPr lang="fr-FR"/>
            </a:p>
          </p:txBody>
        </p:sp>
        <p:sp>
          <p:nvSpPr>
            <p:cNvPr id="7221" name="Freeform 61"/>
            <p:cNvSpPr>
              <a:spLocks noChangeAspect="1"/>
            </p:cNvSpPr>
            <p:nvPr/>
          </p:nvSpPr>
          <p:spPr bwMode="auto">
            <a:xfrm>
              <a:off x="4370" y="2165"/>
              <a:ext cx="571" cy="141"/>
            </a:xfrm>
            <a:custGeom>
              <a:avLst/>
              <a:gdLst>
                <a:gd name="T0" fmla="*/ 0 w 3408"/>
                <a:gd name="T1" fmla="*/ 504 h 936"/>
                <a:gd name="T2" fmla="*/ 240 w 3408"/>
                <a:gd name="T3" fmla="*/ 72 h 936"/>
                <a:gd name="T4" fmla="*/ 720 w 3408"/>
                <a:gd name="T5" fmla="*/ 936 h 936"/>
                <a:gd name="T6" fmla="*/ 1200 w 3408"/>
                <a:gd name="T7" fmla="*/ 72 h 936"/>
                <a:gd name="T8" fmla="*/ 1680 w 3408"/>
                <a:gd name="T9" fmla="*/ 936 h 936"/>
                <a:gd name="T10" fmla="*/ 2160 w 3408"/>
                <a:gd name="T11" fmla="*/ 72 h 936"/>
                <a:gd name="T12" fmla="*/ 2640 w 3408"/>
                <a:gd name="T13" fmla="*/ 936 h 936"/>
                <a:gd name="T14" fmla="*/ 3120 w 3408"/>
                <a:gd name="T15" fmla="*/ 72 h 936"/>
                <a:gd name="T16" fmla="*/ 3360 w 3408"/>
                <a:gd name="T17" fmla="*/ 504 h 936"/>
                <a:gd name="T18" fmla="*/ 3408 w 3408"/>
                <a:gd name="T19" fmla="*/ 552 h 9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08"/>
                <a:gd name="T31" fmla="*/ 0 h 936"/>
                <a:gd name="T32" fmla="*/ 3408 w 3408"/>
                <a:gd name="T33" fmla="*/ 936 h 9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08" h="936">
                  <a:moveTo>
                    <a:pt x="0" y="504"/>
                  </a:moveTo>
                  <a:cubicBezTo>
                    <a:pt x="60" y="252"/>
                    <a:pt x="120" y="0"/>
                    <a:pt x="240" y="72"/>
                  </a:cubicBezTo>
                  <a:cubicBezTo>
                    <a:pt x="360" y="144"/>
                    <a:pt x="560" y="936"/>
                    <a:pt x="720" y="936"/>
                  </a:cubicBezTo>
                  <a:cubicBezTo>
                    <a:pt x="880" y="936"/>
                    <a:pt x="1040" y="72"/>
                    <a:pt x="1200" y="72"/>
                  </a:cubicBezTo>
                  <a:cubicBezTo>
                    <a:pt x="1360" y="72"/>
                    <a:pt x="1520" y="936"/>
                    <a:pt x="1680" y="936"/>
                  </a:cubicBezTo>
                  <a:cubicBezTo>
                    <a:pt x="1840" y="936"/>
                    <a:pt x="2000" y="72"/>
                    <a:pt x="2160" y="72"/>
                  </a:cubicBezTo>
                  <a:cubicBezTo>
                    <a:pt x="2320" y="72"/>
                    <a:pt x="2480" y="936"/>
                    <a:pt x="2640" y="936"/>
                  </a:cubicBezTo>
                  <a:cubicBezTo>
                    <a:pt x="2800" y="936"/>
                    <a:pt x="3000" y="144"/>
                    <a:pt x="3120" y="72"/>
                  </a:cubicBezTo>
                  <a:cubicBezTo>
                    <a:pt x="3240" y="0"/>
                    <a:pt x="3312" y="424"/>
                    <a:pt x="3360" y="504"/>
                  </a:cubicBezTo>
                  <a:cubicBezTo>
                    <a:pt x="3408" y="584"/>
                    <a:pt x="3408" y="568"/>
                    <a:pt x="3408" y="552"/>
                  </a:cubicBezTo>
                </a:path>
              </a:pathLst>
            </a:custGeom>
            <a:noFill/>
            <a:ln w="19050">
              <a:solidFill>
                <a:srgbClr val="FFCC00"/>
              </a:solidFill>
              <a:round/>
              <a:headEnd/>
              <a:tailEnd type="stealth" w="med" len="med"/>
            </a:ln>
          </p:spPr>
          <p:txBody>
            <a:bodyPr wrap="none" lIns="90000" tIns="46800" rIns="90000" bIns="0" anchor="ctr"/>
            <a:lstStyle/>
            <a:p>
              <a:pPr algn="ctr"/>
              <a:endParaRPr lang="fr-FR"/>
            </a:p>
          </p:txBody>
        </p:sp>
        <p:sp>
          <p:nvSpPr>
            <p:cNvPr id="7222" name="Text Box 62"/>
            <p:cNvSpPr txBox="1">
              <a:spLocks noChangeAspect="1" noChangeArrowheads="1"/>
            </p:cNvSpPr>
            <p:nvPr/>
          </p:nvSpPr>
          <p:spPr bwMode="auto">
            <a:xfrm>
              <a:off x="4384" y="2263"/>
              <a:ext cx="524" cy="1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89998" tIns="46798" rIns="89998" bIns="0" anchor="ctr">
              <a:spAutoFit/>
            </a:bodyPr>
            <a:lstStyle/>
            <a:p>
              <a:pPr algn="ctr" defTabSz="912813" eaLnBrk="0" hangingPunct="0"/>
              <a:r>
                <a:rPr lang="fr-FR" sz="900">
                  <a:solidFill>
                    <a:srgbClr val="FFCC00"/>
                  </a:solidFill>
                  <a:latin typeface="Times New Roman" pitchFamily="18" charset="0"/>
                </a:rPr>
                <a:t>Photon virtuel</a:t>
              </a:r>
            </a:p>
          </p:txBody>
        </p:sp>
      </p:grpSp>
      <p:sp>
        <p:nvSpPr>
          <p:cNvPr id="7194" name="Line 63"/>
          <p:cNvSpPr>
            <a:spLocks noChangeAspect="1" noChangeShapeType="1"/>
          </p:cNvSpPr>
          <p:nvPr/>
        </p:nvSpPr>
        <p:spPr bwMode="auto">
          <a:xfrm>
            <a:off x="6513513" y="2957513"/>
            <a:ext cx="719137" cy="0"/>
          </a:xfrm>
          <a:prstGeom prst="line">
            <a:avLst/>
          </a:prstGeom>
          <a:noFill/>
          <a:ln w="19050">
            <a:solidFill>
              <a:srgbClr val="FF0303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95" name="Line 64"/>
          <p:cNvSpPr>
            <a:spLocks noChangeAspect="1" noChangeShapeType="1"/>
          </p:cNvSpPr>
          <p:nvPr/>
        </p:nvSpPr>
        <p:spPr bwMode="auto">
          <a:xfrm>
            <a:off x="6513513" y="3884613"/>
            <a:ext cx="719137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96" name="Line 65"/>
          <p:cNvSpPr>
            <a:spLocks noChangeAspect="1" noChangeShapeType="1"/>
          </p:cNvSpPr>
          <p:nvPr/>
        </p:nvSpPr>
        <p:spPr bwMode="auto">
          <a:xfrm>
            <a:off x="7521575" y="3884613"/>
            <a:ext cx="719138" cy="1587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97" name="Line 66"/>
          <p:cNvSpPr>
            <a:spLocks noChangeAspect="1" noChangeShapeType="1"/>
          </p:cNvSpPr>
          <p:nvPr/>
        </p:nvSpPr>
        <p:spPr bwMode="auto">
          <a:xfrm>
            <a:off x="6513513" y="4435475"/>
            <a:ext cx="719137" cy="0"/>
          </a:xfrm>
          <a:prstGeom prst="line">
            <a:avLst/>
          </a:prstGeom>
          <a:noFill/>
          <a:ln w="44450">
            <a:pattFill prst="wdUpDiag">
              <a:fgClr>
                <a:srgbClr val="FF0303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98" name="Line 67"/>
          <p:cNvSpPr>
            <a:spLocks noChangeAspect="1" noChangeShapeType="1"/>
          </p:cNvSpPr>
          <p:nvPr/>
        </p:nvSpPr>
        <p:spPr bwMode="auto">
          <a:xfrm>
            <a:off x="7508875" y="4149725"/>
            <a:ext cx="719138" cy="1588"/>
          </a:xfrm>
          <a:prstGeom prst="line">
            <a:avLst/>
          </a:prstGeom>
          <a:noFill/>
          <a:ln w="44450">
            <a:pattFill prst="wdUpDiag">
              <a:fgClr>
                <a:srgbClr val="000080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7199" name="Line 68"/>
          <p:cNvSpPr>
            <a:spLocks noChangeAspect="1" noChangeShapeType="1"/>
          </p:cNvSpPr>
          <p:nvPr/>
        </p:nvSpPr>
        <p:spPr bwMode="auto">
          <a:xfrm flipV="1">
            <a:off x="6908800" y="2963863"/>
            <a:ext cx="1588" cy="917575"/>
          </a:xfrm>
          <a:prstGeom prst="line">
            <a:avLst/>
          </a:prstGeom>
          <a:noFill/>
          <a:ln w="12700">
            <a:solidFill>
              <a:srgbClr val="FF7C80"/>
            </a:solidFill>
            <a:round/>
            <a:headEnd type="triangle" w="med" len="med"/>
            <a:tailEnd/>
          </a:ln>
        </p:spPr>
        <p:txBody>
          <a:bodyPr wrap="none" lIns="90000" tIns="46800" rIns="90000" bIns="0" anchor="ctr"/>
          <a:lstStyle/>
          <a:p>
            <a:endParaRPr lang="fr-FR"/>
          </a:p>
        </p:txBody>
      </p:sp>
      <p:sp>
        <p:nvSpPr>
          <p:cNvPr id="203845" name="Oval 69"/>
          <p:cNvSpPr>
            <a:spLocks noChangeArrowheads="1"/>
          </p:cNvSpPr>
          <p:nvPr/>
        </p:nvSpPr>
        <p:spPr bwMode="auto">
          <a:xfrm>
            <a:off x="3511550" y="4292600"/>
            <a:ext cx="36513" cy="36513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7201" name="Text Box 70"/>
          <p:cNvSpPr txBox="1">
            <a:spLocks noChangeArrowheads="1"/>
          </p:cNvSpPr>
          <p:nvPr/>
        </p:nvSpPr>
        <p:spPr bwMode="auto">
          <a:xfrm>
            <a:off x="1416050" y="811213"/>
            <a:ext cx="6407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Blocking of the internal conversion (with laser)</a:t>
            </a:r>
          </a:p>
        </p:txBody>
      </p:sp>
      <p:grpSp>
        <p:nvGrpSpPr>
          <p:cNvPr id="7202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7203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7211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7212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7213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7214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7215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7216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7217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7218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7204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7205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7206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7207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7208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7209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Application to nuclear physics</a:t>
              </a:r>
            </a:p>
          </p:txBody>
        </p:sp>
        <p:sp>
          <p:nvSpPr>
            <p:cNvPr id="7210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73 -0.02685 C -0.01892 -0.01296 0.00747 -0.00764 0.0224 -0.01967 C 0.03733 -0.03171 0.05104 -0.06875 0.05868 -0.09884 C 0.06632 -0.12893 0.07309 -0.17477 0.06806 -0.20023 C 0.06302 -0.22569 0.0441 -0.25116 0.02812 -0.25185 C 0.01215 -0.25254 -0.01545 -0.22986 -0.02813 -0.20509 C -0.0408 -0.18032 -0.04774 -0.1331 -0.04809 -0.10347 C -0.04844 -0.07384 -0.04253 -0.04074 -0.03073 -0.02685 Z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203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10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1.85185E-6 L 0.504 -0.2731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2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31 -0.00162 C 0.03055 0.01273 -0.02031 -0.04861 -0.04497 -0.10671 C -0.0691 -0.16504 -0.07847 -0.23611 -0.04775 -0.2787 C -0.004 -0.28727 0.03889 -0.24537 0.06319 -0.18703 C 0.08767 -0.12893 0.1059 -0.03264 0.07031 -0.00162 Z " pathEditMode="relative" rAng="-3321768" ptsTypes="fffff">
                                      <p:cBhvr>
                                        <p:cTn id="29" dur="2000" spd="-100000" fill="hold"/>
                                        <p:tgtEl>
                                          <p:spTgt spid="203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13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L 0.00052 -0.0868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2038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8" grpId="0" animBg="1"/>
      <p:bldP spid="203833" grpId="0" animBg="1"/>
      <p:bldP spid="203845" grpId="0" animBg="1"/>
      <p:bldP spid="203845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D635B-EE4A-4023-8331-B398F0839A31}" type="slidenum">
              <a:rPr lang="fr-FR" smtClean="0"/>
              <a:pPr/>
              <a:t>28</a:t>
            </a:fld>
            <a:endParaRPr lang="fr-FR" smtClean="0"/>
          </a:p>
        </p:txBody>
      </p:sp>
      <p:sp>
        <p:nvSpPr>
          <p:cNvPr id="268290" name="Rectangle 2"/>
          <p:cNvSpPr>
            <a:spLocks noChangeArrowheads="1"/>
          </p:cNvSpPr>
          <p:nvPr/>
        </p:nvSpPr>
        <p:spPr bwMode="auto">
          <a:xfrm>
            <a:off x="2051050" y="2790825"/>
            <a:ext cx="55451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sym typeface="Symbol" pitchFamily="18" charset="2"/>
              </a:rPr>
              <a:t>Laser – « classical » accelerator coupling</a:t>
            </a:r>
          </a:p>
        </p:txBody>
      </p:sp>
      <p:sp>
        <p:nvSpPr>
          <p:cNvPr id="268291" name="Line 3"/>
          <p:cNvSpPr>
            <a:spLocks noChangeShapeType="1"/>
          </p:cNvSpPr>
          <p:nvPr/>
        </p:nvSpPr>
        <p:spPr bwMode="auto">
          <a:xfrm rot="120000">
            <a:off x="2590800" y="2973388"/>
            <a:ext cx="4464050" cy="0"/>
          </a:xfrm>
          <a:prstGeom prst="line">
            <a:avLst/>
          </a:prstGeom>
          <a:noFill/>
          <a:ln w="15875">
            <a:solidFill>
              <a:srgbClr val="D2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68292" name="Line 4"/>
          <p:cNvSpPr>
            <a:spLocks noChangeShapeType="1"/>
          </p:cNvSpPr>
          <p:nvPr/>
        </p:nvSpPr>
        <p:spPr bwMode="auto">
          <a:xfrm rot="21480000" flipH="1">
            <a:off x="2590800" y="2973388"/>
            <a:ext cx="4464050" cy="0"/>
          </a:xfrm>
          <a:prstGeom prst="line">
            <a:avLst/>
          </a:prstGeom>
          <a:noFill/>
          <a:ln w="15875">
            <a:solidFill>
              <a:srgbClr val="D2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067175" y="3933825"/>
            <a:ext cx="1258888" cy="1612900"/>
            <a:chOff x="2562" y="2478"/>
            <a:chExt cx="793" cy="1016"/>
          </a:xfrm>
        </p:grpSpPr>
        <p:sp>
          <p:nvSpPr>
            <p:cNvPr id="35889" name="Freeform 6"/>
            <p:cNvSpPr>
              <a:spLocks noChangeAspect="1"/>
            </p:cNvSpPr>
            <p:nvPr/>
          </p:nvSpPr>
          <p:spPr bwMode="auto">
            <a:xfrm>
              <a:off x="2993" y="2958"/>
              <a:ext cx="362" cy="536"/>
            </a:xfrm>
            <a:custGeom>
              <a:avLst/>
              <a:gdLst>
                <a:gd name="T0" fmla="*/ 0 w 274"/>
                <a:gd name="T1" fmla="*/ 0 h 406"/>
                <a:gd name="T2" fmla="*/ 96 w 274"/>
                <a:gd name="T3" fmla="*/ 10 h 406"/>
                <a:gd name="T4" fmla="*/ 181 w 274"/>
                <a:gd name="T5" fmla="*/ 46 h 406"/>
                <a:gd name="T6" fmla="*/ 241 w 274"/>
                <a:gd name="T7" fmla="*/ 102 h 406"/>
                <a:gd name="T8" fmla="*/ 272 w 274"/>
                <a:gd name="T9" fmla="*/ 178 h 406"/>
                <a:gd name="T10" fmla="*/ 255 w 274"/>
                <a:gd name="T11" fmla="*/ 270 h 406"/>
                <a:gd name="T12" fmla="*/ 205 w 274"/>
                <a:gd name="T13" fmla="*/ 340 h 406"/>
                <a:gd name="T14" fmla="*/ 154 w 274"/>
                <a:gd name="T15" fmla="*/ 375 h 406"/>
                <a:gd name="T16" fmla="*/ 93 w 274"/>
                <a:gd name="T17" fmla="*/ 397 h 406"/>
                <a:gd name="T18" fmla="*/ 46 w 274"/>
                <a:gd name="T19" fmla="*/ 405 h 406"/>
                <a:gd name="T20" fmla="*/ 0 w 274"/>
                <a:gd name="T21" fmla="*/ 405 h 406"/>
                <a:gd name="T22" fmla="*/ 0 w 274"/>
                <a:gd name="T23" fmla="*/ 133 h 406"/>
                <a:gd name="T24" fmla="*/ 0 w 274"/>
                <a:gd name="T25" fmla="*/ 0 h 40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4"/>
                <a:gd name="T40" fmla="*/ 0 h 406"/>
                <a:gd name="T41" fmla="*/ 274 w 274"/>
                <a:gd name="T42" fmla="*/ 406 h 40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4" h="406">
                  <a:moveTo>
                    <a:pt x="0" y="0"/>
                  </a:moveTo>
                  <a:cubicBezTo>
                    <a:pt x="25" y="1"/>
                    <a:pt x="66" y="2"/>
                    <a:pt x="96" y="10"/>
                  </a:cubicBezTo>
                  <a:cubicBezTo>
                    <a:pt x="126" y="18"/>
                    <a:pt x="157" y="31"/>
                    <a:pt x="181" y="46"/>
                  </a:cubicBezTo>
                  <a:cubicBezTo>
                    <a:pt x="205" y="61"/>
                    <a:pt x="226" y="80"/>
                    <a:pt x="241" y="102"/>
                  </a:cubicBezTo>
                  <a:cubicBezTo>
                    <a:pt x="256" y="124"/>
                    <a:pt x="270" y="150"/>
                    <a:pt x="272" y="178"/>
                  </a:cubicBezTo>
                  <a:cubicBezTo>
                    <a:pt x="274" y="206"/>
                    <a:pt x="266" y="243"/>
                    <a:pt x="255" y="270"/>
                  </a:cubicBezTo>
                  <a:cubicBezTo>
                    <a:pt x="244" y="297"/>
                    <a:pt x="222" y="323"/>
                    <a:pt x="205" y="340"/>
                  </a:cubicBezTo>
                  <a:cubicBezTo>
                    <a:pt x="188" y="357"/>
                    <a:pt x="173" y="365"/>
                    <a:pt x="154" y="375"/>
                  </a:cubicBezTo>
                  <a:cubicBezTo>
                    <a:pt x="135" y="385"/>
                    <a:pt x="111" y="392"/>
                    <a:pt x="93" y="397"/>
                  </a:cubicBezTo>
                  <a:cubicBezTo>
                    <a:pt x="75" y="402"/>
                    <a:pt x="61" y="404"/>
                    <a:pt x="46" y="405"/>
                  </a:cubicBezTo>
                  <a:cubicBezTo>
                    <a:pt x="31" y="406"/>
                    <a:pt x="57" y="406"/>
                    <a:pt x="0" y="405"/>
                  </a:cubicBezTo>
                  <a:cubicBezTo>
                    <a:pt x="1" y="358"/>
                    <a:pt x="0" y="200"/>
                    <a:pt x="0" y="133"/>
                  </a:cubicBezTo>
                  <a:cubicBezTo>
                    <a:pt x="0" y="66"/>
                    <a:pt x="0" y="34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chemeClr val="bg1"/>
                </a:gs>
              </a:gsLst>
              <a:lin ang="0" scaled="1"/>
            </a:gra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5890" name="Text Box 7"/>
            <p:cNvSpPr txBox="1">
              <a:spLocks noChangeAspect="1" noChangeArrowheads="1"/>
            </p:cNvSpPr>
            <p:nvPr/>
          </p:nvSpPr>
          <p:spPr bwMode="auto">
            <a:xfrm>
              <a:off x="2562" y="2478"/>
              <a:ext cx="590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000">
                  <a:latin typeface="Comic Sans MS" pitchFamily="66" charset="0"/>
                </a:rPr>
                <a:t>Plasma cible</a:t>
              </a:r>
            </a:p>
          </p:txBody>
        </p:sp>
        <p:sp>
          <p:nvSpPr>
            <p:cNvPr id="35891" name="Freeform 8"/>
            <p:cNvSpPr>
              <a:spLocks noChangeAspect="1"/>
            </p:cNvSpPr>
            <p:nvPr/>
          </p:nvSpPr>
          <p:spPr bwMode="auto">
            <a:xfrm rot="1596338">
              <a:off x="2931" y="2659"/>
              <a:ext cx="312" cy="370"/>
            </a:xfrm>
            <a:custGeom>
              <a:avLst/>
              <a:gdLst>
                <a:gd name="T0" fmla="*/ 0 w 198"/>
                <a:gd name="T1" fmla="*/ 0 h 235"/>
                <a:gd name="T2" fmla="*/ 198 w 198"/>
                <a:gd name="T3" fmla="*/ 235 h 235"/>
                <a:gd name="T4" fmla="*/ 0 60000 65536"/>
                <a:gd name="T5" fmla="*/ 0 60000 65536"/>
                <a:gd name="T6" fmla="*/ 0 w 198"/>
                <a:gd name="T7" fmla="*/ 0 h 235"/>
                <a:gd name="T8" fmla="*/ 198 w 198"/>
                <a:gd name="T9" fmla="*/ 235 h 2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8" h="235">
                  <a:moveTo>
                    <a:pt x="0" y="0"/>
                  </a:moveTo>
                  <a:lnTo>
                    <a:pt x="198" y="23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pPr algn="ctr"/>
              <a:endParaRPr lang="fr-FR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735263" y="4292600"/>
            <a:ext cx="2098675" cy="1541463"/>
            <a:chOff x="1723" y="2704"/>
            <a:chExt cx="1322" cy="971"/>
          </a:xfrm>
        </p:grpSpPr>
        <p:sp>
          <p:nvSpPr>
            <p:cNvPr id="35884" name="Rectangle 10"/>
            <p:cNvSpPr>
              <a:spLocks noChangeAspect="1" noChangeArrowheads="1"/>
            </p:cNvSpPr>
            <p:nvPr/>
          </p:nvSpPr>
          <p:spPr bwMode="auto">
            <a:xfrm>
              <a:off x="2987" y="2778"/>
              <a:ext cx="58" cy="897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C0C0C0"/>
                </a:gs>
                <a:gs pos="100000">
                  <a:srgbClr val="80808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grpSp>
          <p:nvGrpSpPr>
            <p:cNvPr id="35885" name="Group 11"/>
            <p:cNvGrpSpPr>
              <a:grpSpLocks/>
            </p:cNvGrpSpPr>
            <p:nvPr/>
          </p:nvGrpSpPr>
          <p:grpSpPr bwMode="auto">
            <a:xfrm>
              <a:off x="1723" y="2704"/>
              <a:ext cx="856" cy="772"/>
              <a:chOff x="1723" y="2704"/>
              <a:chExt cx="856" cy="772"/>
            </a:xfrm>
          </p:grpSpPr>
          <p:sp>
            <p:nvSpPr>
              <p:cNvPr id="35886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1723" y="2704"/>
                <a:ext cx="816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000">
                    <a:latin typeface="Comic Sans MS" pitchFamily="66" charset="0"/>
                  </a:rPr>
                  <a:t>"</a:t>
                </a:r>
                <a:r>
                  <a:rPr lang="fr-FR" sz="1000">
                    <a:latin typeface="Comic Sans MS" pitchFamily="66" charset="0"/>
                  </a:rPr>
                  <a:t>Particles" target </a:t>
                </a:r>
              </a:p>
            </p:txBody>
          </p:sp>
          <p:sp>
            <p:nvSpPr>
              <p:cNvPr id="35887" name="Rectangle 13"/>
              <p:cNvSpPr>
                <a:spLocks noChangeArrowheads="1"/>
              </p:cNvSpPr>
              <p:nvPr/>
            </p:nvSpPr>
            <p:spPr bwMode="auto">
              <a:xfrm>
                <a:off x="2534" y="2986"/>
                <a:ext cx="45" cy="490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C0C0C0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35888" name="Freeform 14"/>
              <p:cNvSpPr>
                <a:spLocks noChangeAspect="1"/>
              </p:cNvSpPr>
              <p:nvPr/>
            </p:nvSpPr>
            <p:spPr bwMode="auto">
              <a:xfrm>
                <a:off x="2358" y="2836"/>
                <a:ext cx="198" cy="235"/>
              </a:xfrm>
              <a:custGeom>
                <a:avLst/>
                <a:gdLst>
                  <a:gd name="T0" fmla="*/ 0 w 198"/>
                  <a:gd name="T1" fmla="*/ 0 h 235"/>
                  <a:gd name="T2" fmla="*/ 198 w 198"/>
                  <a:gd name="T3" fmla="*/ 235 h 235"/>
                  <a:gd name="T4" fmla="*/ 0 60000 65536"/>
                  <a:gd name="T5" fmla="*/ 0 60000 65536"/>
                  <a:gd name="T6" fmla="*/ 0 w 198"/>
                  <a:gd name="T7" fmla="*/ 0 h 235"/>
                  <a:gd name="T8" fmla="*/ 198 w 198"/>
                  <a:gd name="T9" fmla="*/ 235 h 23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98" h="235">
                    <a:moveTo>
                      <a:pt x="0" y="0"/>
                    </a:moveTo>
                    <a:lnTo>
                      <a:pt x="198" y="235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triangle" w="sm" len="lg"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35848" name="Text Box 15"/>
          <p:cNvSpPr txBox="1">
            <a:spLocks noChangeArrowheads="1"/>
          </p:cNvSpPr>
          <p:nvPr/>
        </p:nvSpPr>
        <p:spPr bwMode="auto">
          <a:xfrm>
            <a:off x="425450" y="1206500"/>
            <a:ext cx="7500938" cy="1285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66700" indent="-180975">
              <a:lnSpc>
                <a:spcPct val="135000"/>
              </a:lnSpc>
              <a:buFontTx/>
              <a:buChar char="•"/>
            </a:pPr>
            <a:r>
              <a:rPr lang="fr-FR"/>
              <a:t>Duration of the laser pulse </a:t>
            </a:r>
            <a:r>
              <a:rPr lang="fr-FR" sz="1200">
                <a:solidFill>
                  <a:srgbClr val="4D4D4D"/>
                </a:solidFill>
              </a:rPr>
              <a:t>(to get 10</a:t>
            </a:r>
            <a:r>
              <a:rPr lang="fr-FR" sz="1200" baseline="30000">
                <a:solidFill>
                  <a:srgbClr val="4D4D4D"/>
                </a:solidFill>
              </a:rPr>
              <a:t>18</a:t>
            </a:r>
            <a:r>
              <a:rPr lang="fr-FR" sz="1200">
                <a:solidFill>
                  <a:srgbClr val="4D4D4D"/>
                </a:solidFill>
              </a:rPr>
              <a:t> W.cm</a:t>
            </a:r>
            <a:r>
              <a:rPr lang="fr-FR" sz="1200" baseline="30000">
                <a:solidFill>
                  <a:srgbClr val="4D4D4D"/>
                </a:solidFill>
              </a:rPr>
              <a:t>-2</a:t>
            </a:r>
            <a:r>
              <a:rPr lang="fr-FR" sz="1200">
                <a:solidFill>
                  <a:srgbClr val="4D4D4D"/>
                </a:solidFill>
              </a:rPr>
              <a:t> with E = 10 J and w</a:t>
            </a:r>
            <a:r>
              <a:rPr lang="fr-FR" sz="1200" baseline="-25000">
                <a:solidFill>
                  <a:srgbClr val="4D4D4D"/>
                </a:solidFill>
              </a:rPr>
              <a:t>0 </a:t>
            </a:r>
            <a:r>
              <a:rPr lang="fr-FR" sz="1200">
                <a:solidFill>
                  <a:srgbClr val="4D4D4D"/>
                </a:solidFill>
              </a:rPr>
              <a:t>= 10 µm)</a:t>
            </a:r>
            <a:r>
              <a:rPr lang="fr-FR"/>
              <a:t> : </a:t>
            </a:r>
            <a:r>
              <a:rPr lang="el-GR" sz="200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fr-FR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/>
              <a:t>~</a:t>
            </a:r>
            <a:r>
              <a:rPr lang="fr-FR"/>
              <a:t> 1 ps</a:t>
            </a:r>
          </a:p>
          <a:p>
            <a:pPr marL="266700" indent="-180975">
              <a:lnSpc>
                <a:spcPct val="135000"/>
              </a:lnSpc>
              <a:buFontTx/>
              <a:buChar char="•"/>
            </a:pPr>
            <a:r>
              <a:rPr lang="fr-FR"/>
              <a:t>Half-life T</a:t>
            </a:r>
            <a:r>
              <a:rPr lang="fr-FR" baseline="-25000"/>
              <a:t>1/2</a:t>
            </a:r>
            <a:r>
              <a:rPr lang="fr-FR"/>
              <a:t> of the state to perturb </a:t>
            </a:r>
            <a:r>
              <a:rPr lang="fr-FR">
                <a:sym typeface="Symbol" pitchFamily="18" charset="2"/>
              </a:rPr>
              <a:t></a:t>
            </a:r>
            <a:r>
              <a:rPr lang="fr-FR"/>
              <a:t>&lt; or </a:t>
            </a:r>
            <a:r>
              <a:rPr lang="en-US">
                <a:cs typeface="Arial" charset="0"/>
              </a:rPr>
              <a:t>~ </a:t>
            </a:r>
            <a:r>
              <a:rPr lang="el-GR" sz="2000">
                <a:latin typeface="Times New Roman" pitchFamily="18" charset="0"/>
              </a:rPr>
              <a:t>τ</a:t>
            </a:r>
            <a:endParaRPr lang="fr-FR"/>
          </a:p>
          <a:p>
            <a:pPr marL="266700" indent="-180975">
              <a:lnSpc>
                <a:spcPct val="135000"/>
              </a:lnSpc>
              <a:buFontTx/>
              <a:buChar char="•"/>
            </a:pPr>
            <a:r>
              <a:rPr lang="fr-FR"/>
              <a:t>Synchronism of the laser and exciter particle beams </a:t>
            </a:r>
            <a:r>
              <a:rPr lang="en-US"/>
              <a:t>~</a:t>
            </a:r>
            <a:r>
              <a:rPr lang="fr-FR"/>
              <a:t> T</a:t>
            </a:r>
            <a:r>
              <a:rPr lang="fr-FR" baseline="-25000"/>
              <a:t>1/2</a:t>
            </a:r>
            <a:r>
              <a:rPr lang="fr-FR"/>
              <a:t> </a:t>
            </a:r>
            <a:r>
              <a:rPr lang="fr-FR">
                <a:sym typeface="Symbol" pitchFamily="18" charset="2"/>
              </a:rPr>
              <a:t> </a:t>
            </a:r>
          </a:p>
        </p:txBody>
      </p:sp>
      <p:sp>
        <p:nvSpPr>
          <p:cNvPr id="35849" name="Text Box 16"/>
          <p:cNvSpPr txBox="1">
            <a:spLocks noChangeArrowheads="1"/>
          </p:cNvSpPr>
          <p:nvPr/>
        </p:nvSpPr>
        <p:spPr bwMode="auto">
          <a:xfrm>
            <a:off x="2740025" y="450850"/>
            <a:ext cx="3692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dirty="0" err="1"/>
              <a:t>Experimental</a:t>
            </a:r>
            <a:r>
              <a:rPr lang="fr-FR" sz="2400" dirty="0"/>
              <a:t> </a:t>
            </a:r>
            <a:r>
              <a:rPr lang="fr-FR" sz="2400" dirty="0" err="1"/>
              <a:t>constraints</a:t>
            </a:r>
            <a:r>
              <a:rPr lang="fr-FR" sz="2400" dirty="0"/>
              <a:t> :</a:t>
            </a: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590800" y="4884738"/>
            <a:ext cx="1497013" cy="633412"/>
            <a:chOff x="1632" y="3077"/>
            <a:chExt cx="943" cy="399"/>
          </a:xfrm>
        </p:grpSpPr>
        <p:sp>
          <p:nvSpPr>
            <p:cNvPr id="35882" name="AutoShape 18"/>
            <p:cNvSpPr>
              <a:spLocks noChangeAspect="1" noChangeArrowheads="1"/>
            </p:cNvSpPr>
            <p:nvPr/>
          </p:nvSpPr>
          <p:spPr bwMode="auto">
            <a:xfrm rot="5400000">
              <a:off x="2042" y="2844"/>
              <a:ext cx="300" cy="76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5883" name="Text Box 19"/>
            <p:cNvSpPr txBox="1">
              <a:spLocks noChangeAspect="1" noChangeArrowheads="1"/>
            </p:cNvSpPr>
            <p:nvPr/>
          </p:nvSpPr>
          <p:spPr bwMode="auto">
            <a:xfrm>
              <a:off x="1632" y="3080"/>
              <a:ext cx="838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b="1">
                  <a:latin typeface="Comic Sans MS" pitchFamily="66" charset="0"/>
                </a:rPr>
                <a:t>"</a:t>
              </a:r>
              <a:r>
                <a:rPr lang="fr-FR" sz="1100" b="1">
                  <a:latin typeface="Comic Sans MS" pitchFamily="66" charset="0"/>
                </a:rPr>
                <a:t>Particles</a:t>
              </a:r>
              <a:r>
                <a:rPr lang="en-US" sz="1100" b="1">
                  <a:latin typeface="Comic Sans MS" pitchFamily="66" charset="0"/>
                </a:rPr>
                <a:t>“</a:t>
              </a:r>
            </a:p>
            <a:p>
              <a:pPr algn="ctr"/>
              <a:r>
                <a:rPr lang="fr-FR" sz="1100" b="1">
                  <a:latin typeface="Comic Sans MS" pitchFamily="66" charset="0"/>
                </a:rPr>
                <a:t>laser</a:t>
              </a:r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4830763" y="3933825"/>
            <a:ext cx="1346200" cy="1520825"/>
            <a:chOff x="3043" y="2478"/>
            <a:chExt cx="848" cy="958"/>
          </a:xfrm>
        </p:grpSpPr>
        <p:sp>
          <p:nvSpPr>
            <p:cNvPr id="35880" name="Freeform 21"/>
            <p:cNvSpPr>
              <a:spLocks noChangeAspect="1"/>
            </p:cNvSpPr>
            <p:nvPr/>
          </p:nvSpPr>
          <p:spPr bwMode="auto">
            <a:xfrm>
              <a:off x="3043" y="2537"/>
              <a:ext cx="848" cy="899"/>
            </a:xfrm>
            <a:custGeom>
              <a:avLst/>
              <a:gdLst>
                <a:gd name="T0" fmla="*/ 0 w 2400"/>
                <a:gd name="T1" fmla="*/ 1800 h 1800"/>
                <a:gd name="T2" fmla="*/ 0 w 2400"/>
                <a:gd name="T3" fmla="*/ 1260 h 1800"/>
                <a:gd name="T4" fmla="*/ 600 w 2400"/>
                <a:gd name="T5" fmla="*/ 0 h 1800"/>
                <a:gd name="T6" fmla="*/ 2400 w 2400"/>
                <a:gd name="T7" fmla="*/ 0 h 1800"/>
                <a:gd name="T8" fmla="*/ 0 w 2400"/>
                <a:gd name="T9" fmla="*/ 1800 h 1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0"/>
                <a:gd name="T16" fmla="*/ 0 h 1800"/>
                <a:gd name="T17" fmla="*/ 2400 w 2400"/>
                <a:gd name="T18" fmla="*/ 1800 h 18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0" h="1800">
                  <a:moveTo>
                    <a:pt x="0" y="1800"/>
                  </a:moveTo>
                  <a:lnTo>
                    <a:pt x="0" y="1260"/>
                  </a:lnTo>
                  <a:lnTo>
                    <a:pt x="600" y="0"/>
                  </a:lnTo>
                  <a:lnTo>
                    <a:pt x="2400" y="0"/>
                  </a:lnTo>
                  <a:lnTo>
                    <a:pt x="0" y="1800"/>
                  </a:lnTo>
                  <a:close/>
                </a:path>
              </a:pathLst>
            </a:custGeom>
            <a:solidFill>
              <a:srgbClr val="FFABAB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5881" name="Text Box 22"/>
            <p:cNvSpPr txBox="1">
              <a:spLocks noChangeAspect="1" noChangeArrowheads="1"/>
            </p:cNvSpPr>
            <p:nvPr/>
          </p:nvSpPr>
          <p:spPr bwMode="auto">
            <a:xfrm>
              <a:off x="3113" y="2478"/>
              <a:ext cx="718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b="1">
                  <a:latin typeface="Comic Sans MS" pitchFamily="66" charset="0"/>
                </a:rPr>
                <a:t>"</a:t>
              </a:r>
              <a:r>
                <a:rPr lang="fr-FR" sz="1100" b="1">
                  <a:latin typeface="Comic Sans MS" pitchFamily="66" charset="0"/>
                </a:rPr>
                <a:t>Plasma</a:t>
              </a:r>
              <a:r>
                <a:rPr lang="en-US" sz="1100" b="1">
                  <a:latin typeface="Comic Sans MS" pitchFamily="66" charset="0"/>
                </a:rPr>
                <a:t>" </a:t>
              </a:r>
              <a:r>
                <a:rPr lang="fr-FR" sz="1100" b="1">
                  <a:latin typeface="Comic Sans MS" pitchFamily="66" charset="0"/>
                </a:rPr>
                <a:t>laser</a:t>
              </a:r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3994150" y="4787900"/>
            <a:ext cx="2557463" cy="666750"/>
            <a:chOff x="2516" y="3016"/>
            <a:chExt cx="1611" cy="420"/>
          </a:xfrm>
        </p:grpSpPr>
        <p:sp>
          <p:nvSpPr>
            <p:cNvPr id="35878" name="Freeform 24"/>
            <p:cNvSpPr>
              <a:spLocks noChangeAspect="1"/>
            </p:cNvSpPr>
            <p:nvPr/>
          </p:nvSpPr>
          <p:spPr bwMode="auto">
            <a:xfrm>
              <a:off x="2516" y="3016"/>
              <a:ext cx="1076" cy="420"/>
            </a:xfrm>
            <a:custGeom>
              <a:avLst/>
              <a:gdLst>
                <a:gd name="T0" fmla="*/ 0 w 1088"/>
                <a:gd name="T1" fmla="*/ 91 h 181"/>
                <a:gd name="T2" fmla="*/ 952 w 1088"/>
                <a:gd name="T3" fmla="*/ 45 h 181"/>
                <a:gd name="T4" fmla="*/ 952 w 1088"/>
                <a:gd name="T5" fmla="*/ 0 h 181"/>
                <a:gd name="T6" fmla="*/ 1088 w 1088"/>
                <a:gd name="T7" fmla="*/ 91 h 181"/>
                <a:gd name="T8" fmla="*/ 952 w 1088"/>
                <a:gd name="T9" fmla="*/ 181 h 181"/>
                <a:gd name="T10" fmla="*/ 952 w 1088"/>
                <a:gd name="T11" fmla="*/ 136 h 181"/>
                <a:gd name="T12" fmla="*/ 0 w 1088"/>
                <a:gd name="T13" fmla="*/ 91 h 1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88"/>
                <a:gd name="T22" fmla="*/ 0 h 181"/>
                <a:gd name="T23" fmla="*/ 1088 w 1088"/>
                <a:gd name="T24" fmla="*/ 181 h 1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88" h="181">
                  <a:moveTo>
                    <a:pt x="0" y="91"/>
                  </a:moveTo>
                  <a:lnTo>
                    <a:pt x="952" y="45"/>
                  </a:lnTo>
                  <a:lnTo>
                    <a:pt x="952" y="0"/>
                  </a:lnTo>
                  <a:lnTo>
                    <a:pt x="1088" y="91"/>
                  </a:lnTo>
                  <a:lnTo>
                    <a:pt x="952" y="181"/>
                  </a:lnTo>
                  <a:lnTo>
                    <a:pt x="952" y="13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00FF">
                <a:alpha val="3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5879" name="Text Box 25"/>
            <p:cNvSpPr txBox="1">
              <a:spLocks noChangeAspect="1" noChangeArrowheads="1"/>
            </p:cNvSpPr>
            <p:nvPr/>
          </p:nvSpPr>
          <p:spPr bwMode="auto">
            <a:xfrm>
              <a:off x="3447" y="3022"/>
              <a:ext cx="680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 sz="1000">
                <a:solidFill>
                  <a:srgbClr val="0066FF"/>
                </a:solidFill>
                <a:latin typeface="Comic Sans MS" pitchFamily="66" charset="0"/>
              </a:endParaRPr>
            </a:p>
            <a:p>
              <a:pPr algn="ctr"/>
              <a:r>
                <a:rPr lang="fr-FR" sz="1000">
                  <a:solidFill>
                    <a:srgbClr val="0066FF"/>
                  </a:solidFill>
                  <a:latin typeface="Comic Sans MS" pitchFamily="66" charset="0"/>
                </a:rPr>
                <a:t>Exciter particle beam</a:t>
              </a:r>
            </a:p>
          </p:txBody>
        </p:sp>
      </p:grpSp>
      <p:sp>
        <p:nvSpPr>
          <p:cNvPr id="268314" name="Rectangle 26"/>
          <p:cNvSpPr>
            <a:spLocks noChangeArrowheads="1"/>
          </p:cNvSpPr>
          <p:nvPr/>
        </p:nvSpPr>
        <p:spPr bwMode="auto">
          <a:xfrm>
            <a:off x="3055938" y="3422650"/>
            <a:ext cx="30321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>
                <a:sym typeface="Symbol" pitchFamily="18" charset="2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 </a:t>
            </a:r>
            <a:r>
              <a:rPr lang="fr-FR">
                <a:sym typeface="Symbol" pitchFamily="18" charset="2"/>
              </a:rPr>
              <a:t>« All laser » experiment</a:t>
            </a:r>
          </a:p>
        </p:txBody>
      </p: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4814888" y="5041900"/>
            <a:ext cx="1628775" cy="1195388"/>
            <a:chOff x="3100" y="3176"/>
            <a:chExt cx="1026" cy="753"/>
          </a:xfrm>
        </p:grpSpPr>
        <p:sp>
          <p:nvSpPr>
            <p:cNvPr id="35876" name="Freeform 28"/>
            <p:cNvSpPr>
              <a:spLocks noChangeAspect="1"/>
            </p:cNvSpPr>
            <p:nvPr/>
          </p:nvSpPr>
          <p:spPr bwMode="auto">
            <a:xfrm>
              <a:off x="3100" y="3176"/>
              <a:ext cx="592" cy="710"/>
            </a:xfrm>
            <a:custGeom>
              <a:avLst/>
              <a:gdLst>
                <a:gd name="T0" fmla="*/ 0 w 449"/>
                <a:gd name="T1" fmla="*/ 0 h 538"/>
                <a:gd name="T2" fmla="*/ 2 w 449"/>
                <a:gd name="T3" fmla="*/ 66 h 538"/>
                <a:gd name="T4" fmla="*/ 386 w 449"/>
                <a:gd name="T5" fmla="*/ 538 h 538"/>
                <a:gd name="T6" fmla="*/ 449 w 449"/>
                <a:gd name="T7" fmla="*/ 346 h 538"/>
                <a:gd name="T8" fmla="*/ 0 w 449"/>
                <a:gd name="T9" fmla="*/ 0 h 5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9"/>
                <a:gd name="T16" fmla="*/ 0 h 538"/>
                <a:gd name="T17" fmla="*/ 449 w 449"/>
                <a:gd name="T18" fmla="*/ 538 h 5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9" h="538">
                  <a:moveTo>
                    <a:pt x="0" y="0"/>
                  </a:moveTo>
                  <a:lnTo>
                    <a:pt x="2" y="66"/>
                  </a:lnTo>
                  <a:lnTo>
                    <a:pt x="386" y="538"/>
                  </a:lnTo>
                  <a:lnTo>
                    <a:pt x="449" y="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33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5877" name="Text Box 29"/>
            <p:cNvSpPr txBox="1">
              <a:spLocks noChangeAspect="1" noChangeArrowheads="1"/>
            </p:cNvSpPr>
            <p:nvPr/>
          </p:nvSpPr>
          <p:spPr bwMode="auto">
            <a:xfrm>
              <a:off x="3310" y="3533"/>
              <a:ext cx="81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b="1">
                  <a:latin typeface="Comic Sans MS" pitchFamily="66" charset="0"/>
                </a:rPr>
                <a:t>"</a:t>
              </a:r>
              <a:r>
                <a:rPr lang="fr-FR" sz="1100" b="1">
                  <a:latin typeface="Comic Sans MS" pitchFamily="66" charset="0"/>
                </a:rPr>
                <a:t>strong field</a:t>
              </a:r>
              <a:r>
                <a:rPr lang="en-US" sz="1100" b="1">
                  <a:latin typeface="Comic Sans MS" pitchFamily="66" charset="0"/>
                </a:rPr>
                <a:t>" l</a:t>
              </a:r>
              <a:r>
                <a:rPr lang="fr-FR" sz="1100" b="1">
                  <a:latin typeface="Comic Sans MS" pitchFamily="66" charset="0"/>
                </a:rPr>
                <a:t>aser</a:t>
              </a:r>
            </a:p>
            <a:p>
              <a:pPr algn="ctr"/>
              <a:endParaRPr lang="fr-FR" sz="1100" b="1">
                <a:latin typeface="Comic Sans MS" pitchFamily="66" charset="0"/>
              </a:endParaRP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3563938" y="5043488"/>
            <a:ext cx="2159000" cy="1625600"/>
            <a:chOff x="2403" y="3177"/>
            <a:chExt cx="1225" cy="1024"/>
          </a:xfrm>
        </p:grpSpPr>
        <p:sp>
          <p:nvSpPr>
            <p:cNvPr id="35873" name="Line 31"/>
            <p:cNvSpPr>
              <a:spLocks noChangeAspect="1" noChangeShapeType="1"/>
            </p:cNvSpPr>
            <p:nvPr/>
          </p:nvSpPr>
          <p:spPr bwMode="auto">
            <a:xfrm flipV="1">
              <a:off x="3113" y="3255"/>
              <a:ext cx="61" cy="5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5874" name="Text Box 32"/>
            <p:cNvSpPr txBox="1">
              <a:spLocks noChangeAspect="1" noChangeArrowheads="1"/>
            </p:cNvSpPr>
            <p:nvPr/>
          </p:nvSpPr>
          <p:spPr bwMode="auto">
            <a:xfrm>
              <a:off x="2403" y="3793"/>
              <a:ext cx="1225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000">
                  <a:latin typeface="Comic Sans MS" pitchFamily="66" charset="0"/>
                </a:rPr>
                <a:t>Overlap zone</a:t>
              </a:r>
            </a:p>
            <a:p>
              <a:pPr algn="ctr"/>
              <a:r>
                <a:rPr lang="fr-FR" sz="1000">
                  <a:latin typeface="Comic Sans MS" pitchFamily="66" charset="0"/>
                </a:rPr>
                <a:t>= </a:t>
              </a:r>
            </a:p>
            <a:p>
              <a:pPr algn="ctr"/>
              <a:r>
                <a:rPr lang="fr-FR" sz="1200" b="1">
                  <a:latin typeface="Comic Sans MS" pitchFamily="66" charset="0"/>
                </a:rPr>
                <a:t>Excited nuclei undergoing a strong field</a:t>
              </a:r>
            </a:p>
          </p:txBody>
        </p:sp>
        <p:sp>
          <p:nvSpPr>
            <p:cNvPr id="35875" name="Freeform 33"/>
            <p:cNvSpPr>
              <a:spLocks noChangeAspect="1"/>
            </p:cNvSpPr>
            <p:nvPr/>
          </p:nvSpPr>
          <p:spPr bwMode="auto">
            <a:xfrm>
              <a:off x="3103" y="3177"/>
              <a:ext cx="168" cy="130"/>
            </a:xfrm>
            <a:custGeom>
              <a:avLst/>
              <a:gdLst>
                <a:gd name="T0" fmla="*/ 128 w 128"/>
                <a:gd name="T1" fmla="*/ 98 h 98"/>
                <a:gd name="T2" fmla="*/ 18 w 128"/>
                <a:gd name="T3" fmla="*/ 89 h 98"/>
                <a:gd name="T4" fmla="*/ 0 w 128"/>
                <a:gd name="T5" fmla="*/ 65 h 98"/>
                <a:gd name="T6" fmla="*/ 0 w 128"/>
                <a:gd name="T7" fmla="*/ 0 h 98"/>
                <a:gd name="T8" fmla="*/ 128 w 128"/>
                <a:gd name="T9" fmla="*/ 98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98"/>
                <a:gd name="T17" fmla="*/ 128 w 128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98">
                  <a:moveTo>
                    <a:pt x="128" y="98"/>
                  </a:moveTo>
                  <a:lnTo>
                    <a:pt x="18" y="89"/>
                  </a:lnTo>
                  <a:lnTo>
                    <a:pt x="0" y="65"/>
                  </a:lnTo>
                  <a:lnTo>
                    <a:pt x="0" y="0"/>
                  </a:lnTo>
                  <a:lnTo>
                    <a:pt x="128" y="98"/>
                  </a:lnTo>
                  <a:close/>
                </a:path>
              </a:pathLst>
            </a:custGeom>
            <a:pattFill prst="wdUpDiag">
              <a:fgClr>
                <a:srgbClr val="FF3333"/>
              </a:fgClr>
              <a:bgClr>
                <a:srgbClr val="6464FF"/>
              </a:bgClr>
            </a:patt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</p:grpSp>
      <p:grpSp>
        <p:nvGrpSpPr>
          <p:cNvPr id="35856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5857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5865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5866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5867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5868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5869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5870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5871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5872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5858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5859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5860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35861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35862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5863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Application to nuclear physics</a:t>
              </a:r>
            </a:p>
          </p:txBody>
        </p:sp>
        <p:sp>
          <p:nvSpPr>
            <p:cNvPr id="35864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8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68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0" grpId="0"/>
      <p:bldP spid="268291" grpId="0" animBg="1"/>
      <p:bldP spid="268292" grpId="0" animBg="1"/>
      <p:bldP spid="2683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0F113B-1865-4BDE-A476-1F8A972A25D0}" type="slidenum">
              <a:rPr lang="fr-FR" smtClean="0"/>
              <a:pPr/>
              <a:t>29</a:t>
            </a:fld>
            <a:endParaRPr lang="fr-FR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335338" y="673100"/>
            <a:ext cx="2133600" cy="2676525"/>
            <a:chOff x="1355" y="696"/>
            <a:chExt cx="1344" cy="1686"/>
          </a:xfrm>
        </p:grpSpPr>
        <p:sp>
          <p:nvSpPr>
            <p:cNvPr id="8520" name="Line 3"/>
            <p:cNvSpPr>
              <a:spLocks noChangeShapeType="1"/>
            </p:cNvSpPr>
            <p:nvPr/>
          </p:nvSpPr>
          <p:spPr bwMode="auto">
            <a:xfrm>
              <a:off x="1355" y="840"/>
              <a:ext cx="12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521" name="Text Box 4"/>
            <p:cNvSpPr txBox="1">
              <a:spLocks noChangeArrowheads="1"/>
            </p:cNvSpPr>
            <p:nvPr/>
          </p:nvSpPr>
          <p:spPr bwMode="auto">
            <a:xfrm>
              <a:off x="1835" y="696"/>
              <a:ext cx="33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200">
                  <a:latin typeface="Times New Roman" pitchFamily="18" charset="0"/>
                </a:rPr>
                <a:t>3 cm</a:t>
              </a:r>
              <a:endParaRPr lang="fr-FR"/>
            </a:p>
          </p:txBody>
        </p:sp>
        <p:grpSp>
          <p:nvGrpSpPr>
            <p:cNvPr id="8522" name="Group 5"/>
            <p:cNvGrpSpPr>
              <a:grpSpLocks/>
            </p:cNvGrpSpPr>
            <p:nvPr/>
          </p:nvGrpSpPr>
          <p:grpSpPr bwMode="auto">
            <a:xfrm>
              <a:off x="1836" y="912"/>
              <a:ext cx="863" cy="1470"/>
              <a:chOff x="1836" y="912"/>
              <a:chExt cx="863" cy="1470"/>
            </a:xfrm>
          </p:grpSpPr>
          <p:sp>
            <p:nvSpPr>
              <p:cNvPr id="8523" name="Rectangle 6"/>
              <p:cNvSpPr>
                <a:spLocks noChangeArrowheads="1"/>
              </p:cNvSpPr>
              <p:nvPr/>
            </p:nvSpPr>
            <p:spPr bwMode="auto">
              <a:xfrm>
                <a:off x="2651" y="912"/>
                <a:ext cx="48" cy="1224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C0C0C0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8524" name="Text Box 7"/>
              <p:cNvSpPr txBox="1">
                <a:spLocks noChangeArrowheads="1"/>
              </p:cNvSpPr>
              <p:nvPr/>
            </p:nvSpPr>
            <p:spPr bwMode="auto">
              <a:xfrm>
                <a:off x="1836" y="2094"/>
                <a:ext cx="5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200">
                    <a:solidFill>
                      <a:srgbClr val="800000"/>
                    </a:solidFill>
                    <a:latin typeface="Times New Roman" pitchFamily="18" charset="0"/>
                  </a:rPr>
                  <a:t>Collector Al 13 µm</a:t>
                </a:r>
                <a:endParaRPr lang="fr-FR"/>
              </a:p>
            </p:txBody>
          </p:sp>
          <p:sp>
            <p:nvSpPr>
              <p:cNvPr id="8525" name="Line 8"/>
              <p:cNvSpPr>
                <a:spLocks noChangeShapeType="1"/>
              </p:cNvSpPr>
              <p:nvPr/>
            </p:nvSpPr>
            <p:spPr bwMode="auto">
              <a:xfrm flipV="1">
                <a:off x="2290" y="2048"/>
                <a:ext cx="363" cy="182"/>
              </a:xfrm>
              <a:prstGeom prst="line">
                <a:avLst/>
              </a:prstGeom>
              <a:noFill/>
              <a:ln w="9525">
                <a:solidFill>
                  <a:srgbClr val="8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235325" y="1019175"/>
            <a:ext cx="1624013" cy="1223963"/>
            <a:chOff x="1292" y="914"/>
            <a:chExt cx="1023" cy="771"/>
          </a:xfrm>
        </p:grpSpPr>
        <p:sp>
          <p:nvSpPr>
            <p:cNvPr id="8517" name="Freeform 10"/>
            <p:cNvSpPr>
              <a:spLocks/>
            </p:cNvSpPr>
            <p:nvPr/>
          </p:nvSpPr>
          <p:spPr bwMode="auto">
            <a:xfrm>
              <a:off x="1355" y="914"/>
              <a:ext cx="960" cy="720"/>
            </a:xfrm>
            <a:custGeom>
              <a:avLst/>
              <a:gdLst>
                <a:gd name="T0" fmla="*/ 0 w 2400"/>
                <a:gd name="T1" fmla="*/ 1800 h 1800"/>
                <a:gd name="T2" fmla="*/ 0 w 2400"/>
                <a:gd name="T3" fmla="*/ 1260 h 1800"/>
                <a:gd name="T4" fmla="*/ 600 w 2400"/>
                <a:gd name="T5" fmla="*/ 0 h 1800"/>
                <a:gd name="T6" fmla="*/ 2400 w 2400"/>
                <a:gd name="T7" fmla="*/ 0 h 1800"/>
                <a:gd name="T8" fmla="*/ 0 w 2400"/>
                <a:gd name="T9" fmla="*/ 1800 h 1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0"/>
                <a:gd name="T16" fmla="*/ 0 h 1800"/>
                <a:gd name="T17" fmla="*/ 2400 w 2400"/>
                <a:gd name="T18" fmla="*/ 1800 h 18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0" h="1800">
                  <a:moveTo>
                    <a:pt x="0" y="1800"/>
                  </a:moveTo>
                  <a:lnTo>
                    <a:pt x="0" y="1260"/>
                  </a:lnTo>
                  <a:lnTo>
                    <a:pt x="600" y="0"/>
                  </a:lnTo>
                  <a:lnTo>
                    <a:pt x="2400" y="0"/>
                  </a:lnTo>
                  <a:lnTo>
                    <a:pt x="0" y="1800"/>
                  </a:lnTo>
                  <a:close/>
                </a:path>
              </a:pathLst>
            </a:custGeom>
            <a:solidFill>
              <a:srgbClr val="FF0000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8518" name="AutoShape 11"/>
            <p:cNvSpPr>
              <a:spLocks noChangeArrowheads="1"/>
            </p:cNvSpPr>
            <p:nvPr/>
          </p:nvSpPr>
          <p:spPr bwMode="auto">
            <a:xfrm>
              <a:off x="1292" y="1413"/>
              <a:ext cx="226" cy="272"/>
            </a:xfrm>
            <a:prstGeom prst="flowChartDelay">
              <a:avLst/>
            </a:prstGeom>
            <a:gradFill rotWithShape="1">
              <a:gsLst>
                <a:gs pos="0">
                  <a:srgbClr val="FF3333"/>
                </a:gs>
                <a:gs pos="100000">
                  <a:srgbClr val="FFFF00">
                    <a:alpha val="60001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8519" name="Text Box 12"/>
            <p:cNvSpPr txBox="1">
              <a:spLocks noChangeArrowheads="1"/>
            </p:cNvSpPr>
            <p:nvPr/>
          </p:nvSpPr>
          <p:spPr bwMode="auto">
            <a:xfrm>
              <a:off x="1451" y="1056"/>
              <a:ext cx="768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1100" b="1">
                  <a:latin typeface="Times New Roman" pitchFamily="18" charset="0"/>
                </a:rPr>
                <a:t>Laser « plasma »</a:t>
              </a:r>
              <a:endParaRPr lang="fr-F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2443163" y="660400"/>
            <a:ext cx="1752600" cy="3392488"/>
            <a:chOff x="793" y="688"/>
            <a:chExt cx="1104" cy="2137"/>
          </a:xfrm>
        </p:grpSpPr>
        <p:grpSp>
          <p:nvGrpSpPr>
            <p:cNvPr id="8509" name="Group 14"/>
            <p:cNvGrpSpPr>
              <a:grpSpLocks/>
            </p:cNvGrpSpPr>
            <p:nvPr/>
          </p:nvGrpSpPr>
          <p:grpSpPr bwMode="auto">
            <a:xfrm>
              <a:off x="793" y="688"/>
              <a:ext cx="1104" cy="2137"/>
              <a:chOff x="793" y="688"/>
              <a:chExt cx="1104" cy="2137"/>
            </a:xfrm>
          </p:grpSpPr>
          <p:sp>
            <p:nvSpPr>
              <p:cNvPr id="8512" name="Line 15"/>
              <p:cNvSpPr>
                <a:spLocks noChangeShapeType="1"/>
              </p:cNvSpPr>
              <p:nvPr/>
            </p:nvSpPr>
            <p:spPr bwMode="auto">
              <a:xfrm>
                <a:off x="958" y="840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13" name="Text Box 16"/>
              <p:cNvSpPr txBox="1">
                <a:spLocks noChangeArrowheads="1"/>
              </p:cNvSpPr>
              <p:nvPr/>
            </p:nvSpPr>
            <p:spPr bwMode="auto">
              <a:xfrm>
                <a:off x="884" y="688"/>
                <a:ext cx="432" cy="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200">
                    <a:latin typeface="Times New Roman" pitchFamily="18" charset="0"/>
                  </a:rPr>
                  <a:t>300 µm</a:t>
                </a:r>
                <a:endParaRPr lang="fr-FR"/>
              </a:p>
            </p:txBody>
          </p:sp>
          <p:grpSp>
            <p:nvGrpSpPr>
              <p:cNvPr id="8514" name="Group 17"/>
              <p:cNvGrpSpPr>
                <a:grpSpLocks/>
              </p:cNvGrpSpPr>
              <p:nvPr/>
            </p:nvGrpSpPr>
            <p:grpSpPr bwMode="auto">
              <a:xfrm>
                <a:off x="793" y="912"/>
                <a:ext cx="1104" cy="1913"/>
                <a:chOff x="793" y="912"/>
                <a:chExt cx="1104" cy="1913"/>
              </a:xfrm>
            </p:grpSpPr>
            <p:sp>
              <p:nvSpPr>
                <p:cNvPr id="851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93" y="2321"/>
                  <a:ext cx="1104" cy="5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fr-FR" sz="1200">
                      <a:solidFill>
                        <a:srgbClr val="0000FF"/>
                      </a:solidFill>
                      <a:latin typeface="Times New Roman" pitchFamily="18" charset="0"/>
                    </a:rPr>
                    <a:t>Target 2</a:t>
                  </a:r>
                </a:p>
                <a:p>
                  <a:pPr algn="ctr"/>
                  <a:r>
                    <a:rPr lang="fr-FR" sz="1200">
                      <a:solidFill>
                        <a:srgbClr val="0000FF"/>
                      </a:solidFill>
                      <a:latin typeface="Times New Roman" pitchFamily="18" charset="0"/>
                    </a:rPr>
                    <a:t>(Al 13 µm + Cu 210 nm)</a:t>
                  </a:r>
                  <a:endParaRPr lang="fr-FR"/>
                </a:p>
              </p:txBody>
            </p:sp>
            <p:sp>
              <p:nvSpPr>
                <p:cNvPr id="8516" name="Rectangle 19"/>
                <p:cNvSpPr>
                  <a:spLocks noChangeArrowheads="1"/>
                </p:cNvSpPr>
                <p:nvPr/>
              </p:nvSpPr>
              <p:spPr bwMode="auto">
                <a:xfrm>
                  <a:off x="1259" y="912"/>
                  <a:ext cx="88" cy="1224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C0C0C0"/>
                    </a:gs>
                    <a:gs pos="100000">
                      <a:srgbClr val="808080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8510" name="Rectangle 20"/>
            <p:cNvSpPr>
              <a:spLocks noChangeArrowheads="1"/>
            </p:cNvSpPr>
            <p:nvPr/>
          </p:nvSpPr>
          <p:spPr bwMode="auto">
            <a:xfrm>
              <a:off x="1330" y="912"/>
              <a:ext cx="25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8511" name="Line 21"/>
            <p:cNvSpPr>
              <a:spLocks noChangeShapeType="1"/>
            </p:cNvSpPr>
            <p:nvPr/>
          </p:nvSpPr>
          <p:spPr bwMode="auto">
            <a:xfrm flipH="1" flipV="1">
              <a:off x="1292" y="2048"/>
              <a:ext cx="0" cy="273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200" name="Group 22"/>
          <p:cNvGrpSpPr>
            <a:grpSpLocks/>
          </p:cNvGrpSpPr>
          <p:nvPr/>
        </p:nvGrpSpPr>
        <p:grpSpPr bwMode="auto">
          <a:xfrm>
            <a:off x="6061075" y="476250"/>
            <a:ext cx="990600" cy="2484438"/>
            <a:chOff x="3072" y="572"/>
            <a:chExt cx="624" cy="1565"/>
          </a:xfrm>
        </p:grpSpPr>
        <p:sp>
          <p:nvSpPr>
            <p:cNvPr id="8502" name="Rectangle 23"/>
            <p:cNvSpPr>
              <a:spLocks noChangeArrowheads="1"/>
            </p:cNvSpPr>
            <p:nvPr/>
          </p:nvSpPr>
          <p:spPr bwMode="auto">
            <a:xfrm>
              <a:off x="3131" y="913"/>
              <a:ext cx="57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8503" name="Rectangle 24"/>
            <p:cNvSpPr>
              <a:spLocks noChangeArrowheads="1"/>
            </p:cNvSpPr>
            <p:nvPr/>
          </p:nvSpPr>
          <p:spPr bwMode="auto">
            <a:xfrm>
              <a:off x="3197" y="913"/>
              <a:ext cx="84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8504" name="Rectangle 25"/>
            <p:cNvSpPr>
              <a:spLocks noChangeArrowheads="1"/>
            </p:cNvSpPr>
            <p:nvPr/>
          </p:nvSpPr>
          <p:spPr bwMode="auto">
            <a:xfrm>
              <a:off x="3424" y="913"/>
              <a:ext cx="113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8505" name="Rectangle 26"/>
            <p:cNvSpPr>
              <a:spLocks noChangeArrowheads="1"/>
            </p:cNvSpPr>
            <p:nvPr/>
          </p:nvSpPr>
          <p:spPr bwMode="auto">
            <a:xfrm>
              <a:off x="3288" y="913"/>
              <a:ext cx="113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8506" name="Rectangle 27"/>
            <p:cNvSpPr>
              <a:spLocks noChangeArrowheads="1"/>
            </p:cNvSpPr>
            <p:nvPr/>
          </p:nvSpPr>
          <p:spPr bwMode="auto">
            <a:xfrm>
              <a:off x="3560" y="913"/>
              <a:ext cx="113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8507" name="AutoShape 28"/>
            <p:cNvSpPr>
              <a:spLocks/>
            </p:cNvSpPr>
            <p:nvPr/>
          </p:nvSpPr>
          <p:spPr bwMode="auto">
            <a:xfrm rot="-5400000">
              <a:off x="3357" y="620"/>
              <a:ext cx="68" cy="520"/>
            </a:xfrm>
            <a:prstGeom prst="rightBrace">
              <a:avLst>
                <a:gd name="adj1" fmla="val 97606"/>
                <a:gd name="adj2" fmla="val 50991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8508" name="Text Box 29"/>
            <p:cNvSpPr txBox="1">
              <a:spLocks noChangeArrowheads="1"/>
            </p:cNvSpPr>
            <p:nvPr/>
          </p:nvSpPr>
          <p:spPr bwMode="auto">
            <a:xfrm>
              <a:off x="3072" y="572"/>
              <a:ext cx="62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200">
                  <a:latin typeface="Times New Roman" pitchFamily="18" charset="0"/>
                </a:rPr>
                <a:t>Cu stack</a:t>
              </a:r>
              <a:endParaRPr lang="fr-FR"/>
            </a:p>
          </p:txBody>
        </p:sp>
      </p:grpSp>
      <p:sp>
        <p:nvSpPr>
          <p:cNvPr id="8201" name="Text Box 30"/>
          <p:cNvSpPr txBox="1">
            <a:spLocks noChangeArrowheads="1"/>
          </p:cNvSpPr>
          <p:nvPr/>
        </p:nvSpPr>
        <p:spPr bwMode="auto">
          <a:xfrm>
            <a:off x="1435100" y="2892425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200">
                <a:solidFill>
                  <a:srgbClr val="0000FF"/>
                </a:solidFill>
                <a:latin typeface="Times New Roman" pitchFamily="18" charset="0"/>
              </a:rPr>
              <a:t>Target 1</a:t>
            </a:r>
          </a:p>
          <a:p>
            <a:pPr algn="ctr"/>
            <a:r>
              <a:rPr lang="fr-FR" sz="1200">
                <a:solidFill>
                  <a:srgbClr val="0000FF"/>
                </a:solidFill>
                <a:latin typeface="Times New Roman" pitchFamily="18" charset="0"/>
              </a:rPr>
              <a:t>(Al 9 µm)</a:t>
            </a:r>
            <a:endParaRPr lang="fr-FR"/>
          </a:p>
        </p:txBody>
      </p:sp>
      <p:sp>
        <p:nvSpPr>
          <p:cNvPr id="8202" name="Rectangle 31"/>
          <p:cNvSpPr>
            <a:spLocks noChangeArrowheads="1"/>
          </p:cNvSpPr>
          <p:nvPr/>
        </p:nvSpPr>
        <p:spPr bwMode="auto">
          <a:xfrm>
            <a:off x="2609850" y="1016000"/>
            <a:ext cx="76200" cy="194310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C0C0C0"/>
              </a:gs>
              <a:gs pos="100000">
                <a:srgbClr val="80808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8203" name="Line 32"/>
          <p:cNvSpPr>
            <a:spLocks noChangeShapeType="1"/>
          </p:cNvSpPr>
          <p:nvPr/>
        </p:nvSpPr>
        <p:spPr bwMode="auto">
          <a:xfrm flipV="1">
            <a:off x="2082800" y="2730500"/>
            <a:ext cx="566738" cy="304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9" name="Group 33"/>
          <p:cNvGrpSpPr>
            <a:grpSpLocks/>
          </p:cNvGrpSpPr>
          <p:nvPr/>
        </p:nvGrpSpPr>
        <p:grpSpPr bwMode="auto">
          <a:xfrm>
            <a:off x="1506538" y="1595438"/>
            <a:ext cx="5729287" cy="936625"/>
            <a:chOff x="949" y="1005"/>
            <a:chExt cx="3609" cy="590"/>
          </a:xfrm>
        </p:grpSpPr>
        <p:grpSp>
          <p:nvGrpSpPr>
            <p:cNvPr id="8227" name="Group 34"/>
            <p:cNvGrpSpPr>
              <a:grpSpLocks/>
            </p:cNvGrpSpPr>
            <p:nvPr/>
          </p:nvGrpSpPr>
          <p:grpSpPr bwMode="auto">
            <a:xfrm>
              <a:off x="949" y="1114"/>
              <a:ext cx="768" cy="300"/>
              <a:chOff x="949" y="1114"/>
              <a:chExt cx="768" cy="300"/>
            </a:xfrm>
          </p:grpSpPr>
          <p:sp>
            <p:nvSpPr>
              <p:cNvPr id="8500" name="AutoShape 35"/>
              <p:cNvSpPr>
                <a:spLocks noChangeArrowheads="1"/>
              </p:cNvSpPr>
              <p:nvPr/>
            </p:nvSpPr>
            <p:spPr bwMode="auto">
              <a:xfrm rot="5400000">
                <a:off x="1271" y="964"/>
                <a:ext cx="227" cy="581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8501" name="Text Box 36"/>
              <p:cNvSpPr txBox="1">
                <a:spLocks noChangeArrowheads="1"/>
              </p:cNvSpPr>
              <p:nvPr/>
            </p:nvSpPr>
            <p:spPr bwMode="auto">
              <a:xfrm>
                <a:off x="949" y="1114"/>
                <a:ext cx="768" cy="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100" b="1">
                    <a:latin typeface="Times New Roman" pitchFamily="18" charset="0"/>
                  </a:rPr>
                  <a:t>Laser « protons »</a:t>
                </a:r>
                <a:endParaRPr lang="fr-FR"/>
              </a:p>
            </p:txBody>
          </p:sp>
        </p:grpSp>
        <p:grpSp>
          <p:nvGrpSpPr>
            <p:cNvPr id="8228" name="Group 37"/>
            <p:cNvGrpSpPr>
              <a:grpSpLocks/>
            </p:cNvGrpSpPr>
            <p:nvPr/>
          </p:nvGrpSpPr>
          <p:grpSpPr bwMode="auto">
            <a:xfrm>
              <a:off x="1676" y="1005"/>
              <a:ext cx="2882" cy="590"/>
              <a:chOff x="930" y="1277"/>
              <a:chExt cx="2882" cy="590"/>
            </a:xfrm>
          </p:grpSpPr>
          <p:sp>
            <p:nvSpPr>
              <p:cNvPr id="8229" name="Text Box 38"/>
              <p:cNvSpPr txBox="1">
                <a:spLocks noChangeArrowheads="1"/>
              </p:cNvSpPr>
              <p:nvPr/>
            </p:nvSpPr>
            <p:spPr bwMode="auto">
              <a:xfrm>
                <a:off x="1836" y="1685"/>
                <a:ext cx="528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200" b="1">
                    <a:solidFill>
                      <a:srgbClr val="0000FF"/>
                    </a:solidFill>
                    <a:latin typeface="Times New Roman" pitchFamily="18" charset="0"/>
                  </a:rPr>
                  <a:t>Protons</a:t>
                </a:r>
                <a:endParaRPr lang="fr-FR">
                  <a:solidFill>
                    <a:srgbClr val="0000FF"/>
                  </a:solidFill>
                </a:endParaRPr>
              </a:p>
            </p:txBody>
          </p:sp>
          <p:sp>
            <p:nvSpPr>
              <p:cNvPr id="8230" name="Oval 39"/>
              <p:cNvSpPr>
                <a:spLocks noChangeArrowheads="1"/>
              </p:cNvSpPr>
              <p:nvPr/>
            </p:nvSpPr>
            <p:spPr bwMode="auto">
              <a:xfrm>
                <a:off x="1020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31" name="Oval 40"/>
              <p:cNvSpPr>
                <a:spLocks noChangeArrowheads="1"/>
              </p:cNvSpPr>
              <p:nvPr/>
            </p:nvSpPr>
            <p:spPr bwMode="auto">
              <a:xfrm>
                <a:off x="975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32" name="Oval 41"/>
              <p:cNvSpPr>
                <a:spLocks noChangeArrowheads="1"/>
              </p:cNvSpPr>
              <p:nvPr/>
            </p:nvSpPr>
            <p:spPr bwMode="auto">
              <a:xfrm>
                <a:off x="1170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33" name="Oval 42"/>
              <p:cNvSpPr>
                <a:spLocks noChangeArrowheads="1"/>
              </p:cNvSpPr>
              <p:nvPr/>
            </p:nvSpPr>
            <p:spPr bwMode="auto">
              <a:xfrm>
                <a:off x="1111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34" name="Oval 43"/>
              <p:cNvSpPr>
                <a:spLocks noChangeArrowheads="1"/>
              </p:cNvSpPr>
              <p:nvPr/>
            </p:nvSpPr>
            <p:spPr bwMode="auto">
              <a:xfrm>
                <a:off x="1247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35" name="Oval 44"/>
              <p:cNvSpPr>
                <a:spLocks noChangeArrowheads="1"/>
              </p:cNvSpPr>
              <p:nvPr/>
            </p:nvSpPr>
            <p:spPr bwMode="auto">
              <a:xfrm>
                <a:off x="1034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36" name="Oval 45"/>
              <p:cNvSpPr>
                <a:spLocks noChangeArrowheads="1"/>
              </p:cNvSpPr>
              <p:nvPr/>
            </p:nvSpPr>
            <p:spPr bwMode="auto">
              <a:xfrm>
                <a:off x="1247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37" name="Oval 46"/>
              <p:cNvSpPr>
                <a:spLocks noChangeArrowheads="1"/>
              </p:cNvSpPr>
              <p:nvPr/>
            </p:nvSpPr>
            <p:spPr bwMode="auto">
              <a:xfrm>
                <a:off x="1156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38" name="Oval 47"/>
              <p:cNvSpPr>
                <a:spLocks noChangeArrowheads="1"/>
              </p:cNvSpPr>
              <p:nvPr/>
            </p:nvSpPr>
            <p:spPr bwMode="auto">
              <a:xfrm>
                <a:off x="1351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39" name="Oval 48"/>
              <p:cNvSpPr>
                <a:spLocks noChangeArrowheads="1"/>
              </p:cNvSpPr>
              <p:nvPr/>
            </p:nvSpPr>
            <p:spPr bwMode="auto">
              <a:xfrm>
                <a:off x="1487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0" name="Oval 49"/>
              <p:cNvSpPr>
                <a:spLocks noChangeArrowheads="1"/>
              </p:cNvSpPr>
              <p:nvPr/>
            </p:nvSpPr>
            <p:spPr bwMode="auto">
              <a:xfrm>
                <a:off x="1410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1" name="Oval 50"/>
              <p:cNvSpPr>
                <a:spLocks noChangeArrowheads="1"/>
              </p:cNvSpPr>
              <p:nvPr/>
            </p:nvSpPr>
            <p:spPr bwMode="auto">
              <a:xfrm>
                <a:off x="1701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2" name="Oval 51"/>
              <p:cNvSpPr>
                <a:spLocks noChangeArrowheads="1"/>
              </p:cNvSpPr>
              <p:nvPr/>
            </p:nvSpPr>
            <p:spPr bwMode="auto">
              <a:xfrm>
                <a:off x="1805" y="143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3" name="Oval 52"/>
              <p:cNvSpPr>
                <a:spLocks noChangeArrowheads="1"/>
              </p:cNvSpPr>
              <p:nvPr/>
            </p:nvSpPr>
            <p:spPr bwMode="auto">
              <a:xfrm>
                <a:off x="1714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4" name="Oval 53"/>
              <p:cNvSpPr>
                <a:spLocks noChangeArrowheads="1"/>
              </p:cNvSpPr>
              <p:nvPr/>
            </p:nvSpPr>
            <p:spPr bwMode="auto">
              <a:xfrm>
                <a:off x="1909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5" name="Oval 54"/>
              <p:cNvSpPr>
                <a:spLocks noChangeArrowheads="1"/>
              </p:cNvSpPr>
              <p:nvPr/>
            </p:nvSpPr>
            <p:spPr bwMode="auto">
              <a:xfrm>
                <a:off x="1850" y="148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6" name="Oval 55"/>
              <p:cNvSpPr>
                <a:spLocks noChangeArrowheads="1"/>
              </p:cNvSpPr>
              <p:nvPr/>
            </p:nvSpPr>
            <p:spPr bwMode="auto">
              <a:xfrm>
                <a:off x="1986" y="150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7" name="Oval 56"/>
              <p:cNvSpPr>
                <a:spLocks noChangeArrowheads="1"/>
              </p:cNvSpPr>
              <p:nvPr/>
            </p:nvSpPr>
            <p:spPr bwMode="auto">
              <a:xfrm>
                <a:off x="1773" y="148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8" name="Oval 57"/>
              <p:cNvSpPr>
                <a:spLocks noChangeArrowheads="1"/>
              </p:cNvSpPr>
              <p:nvPr/>
            </p:nvSpPr>
            <p:spPr bwMode="auto">
              <a:xfrm>
                <a:off x="1791" y="157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49" name="Oval 58"/>
              <p:cNvSpPr>
                <a:spLocks noChangeArrowheads="1"/>
              </p:cNvSpPr>
              <p:nvPr/>
            </p:nvSpPr>
            <p:spPr bwMode="auto">
              <a:xfrm>
                <a:off x="1701" y="157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0" name="Oval 59"/>
              <p:cNvSpPr>
                <a:spLocks noChangeArrowheads="1"/>
              </p:cNvSpPr>
              <p:nvPr/>
            </p:nvSpPr>
            <p:spPr bwMode="auto">
              <a:xfrm>
                <a:off x="1850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1" name="Oval 60"/>
              <p:cNvSpPr>
                <a:spLocks noChangeArrowheads="1"/>
              </p:cNvSpPr>
              <p:nvPr/>
            </p:nvSpPr>
            <p:spPr bwMode="auto">
              <a:xfrm>
                <a:off x="2045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2" name="Oval 61"/>
              <p:cNvSpPr>
                <a:spLocks noChangeArrowheads="1"/>
              </p:cNvSpPr>
              <p:nvPr/>
            </p:nvSpPr>
            <p:spPr bwMode="auto">
              <a:xfrm>
                <a:off x="1986" y="161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3" name="Oval 62"/>
              <p:cNvSpPr>
                <a:spLocks noChangeArrowheads="1"/>
              </p:cNvSpPr>
              <p:nvPr/>
            </p:nvSpPr>
            <p:spPr bwMode="auto">
              <a:xfrm>
                <a:off x="2258" y="168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4" name="Oval 63"/>
              <p:cNvSpPr>
                <a:spLocks noChangeArrowheads="1"/>
              </p:cNvSpPr>
              <p:nvPr/>
            </p:nvSpPr>
            <p:spPr bwMode="auto">
              <a:xfrm>
                <a:off x="1909" y="161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5" name="Oval 64"/>
              <p:cNvSpPr>
                <a:spLocks noChangeArrowheads="1"/>
              </p:cNvSpPr>
              <p:nvPr/>
            </p:nvSpPr>
            <p:spPr bwMode="auto">
              <a:xfrm>
                <a:off x="2095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6" name="Oval 65"/>
              <p:cNvSpPr>
                <a:spLocks noChangeArrowheads="1"/>
              </p:cNvSpPr>
              <p:nvPr/>
            </p:nvSpPr>
            <p:spPr bwMode="auto">
              <a:xfrm>
                <a:off x="2231" y="143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7" name="Oval 66"/>
              <p:cNvSpPr>
                <a:spLocks noChangeArrowheads="1"/>
              </p:cNvSpPr>
              <p:nvPr/>
            </p:nvSpPr>
            <p:spPr bwMode="auto">
              <a:xfrm>
                <a:off x="2018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8" name="Oval 67"/>
              <p:cNvSpPr>
                <a:spLocks noChangeArrowheads="1"/>
              </p:cNvSpPr>
              <p:nvPr/>
            </p:nvSpPr>
            <p:spPr bwMode="auto">
              <a:xfrm>
                <a:off x="2140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59" name="Oval 68"/>
              <p:cNvSpPr>
                <a:spLocks noChangeArrowheads="1"/>
              </p:cNvSpPr>
              <p:nvPr/>
            </p:nvSpPr>
            <p:spPr bwMode="auto">
              <a:xfrm>
                <a:off x="2213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0" name="Oval 69"/>
              <p:cNvSpPr>
                <a:spLocks noChangeArrowheads="1"/>
              </p:cNvSpPr>
              <p:nvPr/>
            </p:nvSpPr>
            <p:spPr bwMode="auto">
              <a:xfrm>
                <a:off x="2290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1" name="Oval 70"/>
              <p:cNvSpPr>
                <a:spLocks noChangeArrowheads="1"/>
              </p:cNvSpPr>
              <p:nvPr/>
            </p:nvSpPr>
            <p:spPr bwMode="auto">
              <a:xfrm>
                <a:off x="2168" y="143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2" name="Oval 71"/>
              <p:cNvSpPr>
                <a:spLocks noChangeArrowheads="1"/>
              </p:cNvSpPr>
              <p:nvPr/>
            </p:nvSpPr>
            <p:spPr bwMode="auto">
              <a:xfrm>
                <a:off x="2367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3" name="Oval 72"/>
              <p:cNvSpPr>
                <a:spLocks noChangeArrowheads="1"/>
              </p:cNvSpPr>
              <p:nvPr/>
            </p:nvSpPr>
            <p:spPr bwMode="auto">
              <a:xfrm>
                <a:off x="2154" y="136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4" name="Oval 73"/>
              <p:cNvSpPr>
                <a:spLocks noChangeArrowheads="1"/>
              </p:cNvSpPr>
              <p:nvPr/>
            </p:nvSpPr>
            <p:spPr bwMode="auto">
              <a:xfrm>
                <a:off x="2413" y="136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5" name="Oval 74"/>
              <p:cNvSpPr>
                <a:spLocks noChangeArrowheads="1"/>
              </p:cNvSpPr>
              <p:nvPr/>
            </p:nvSpPr>
            <p:spPr bwMode="auto">
              <a:xfrm>
                <a:off x="2549" y="138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6" name="Oval 75"/>
              <p:cNvSpPr>
                <a:spLocks noChangeArrowheads="1"/>
              </p:cNvSpPr>
              <p:nvPr/>
            </p:nvSpPr>
            <p:spPr bwMode="auto">
              <a:xfrm>
                <a:off x="2336" y="136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7" name="Oval 76"/>
              <p:cNvSpPr>
                <a:spLocks noChangeArrowheads="1"/>
              </p:cNvSpPr>
              <p:nvPr/>
            </p:nvSpPr>
            <p:spPr bwMode="auto">
              <a:xfrm>
                <a:off x="2349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8" name="Oval 77"/>
              <p:cNvSpPr>
                <a:spLocks noChangeArrowheads="1"/>
              </p:cNvSpPr>
              <p:nvPr/>
            </p:nvSpPr>
            <p:spPr bwMode="auto">
              <a:xfrm>
                <a:off x="2472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69" name="Oval 78"/>
              <p:cNvSpPr>
                <a:spLocks noChangeArrowheads="1"/>
              </p:cNvSpPr>
              <p:nvPr/>
            </p:nvSpPr>
            <p:spPr bwMode="auto">
              <a:xfrm>
                <a:off x="2413" y="143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0" name="Oval 79"/>
              <p:cNvSpPr>
                <a:spLocks noChangeArrowheads="1"/>
              </p:cNvSpPr>
              <p:nvPr/>
            </p:nvSpPr>
            <p:spPr bwMode="auto">
              <a:xfrm>
                <a:off x="2608" y="143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1" name="Oval 80"/>
              <p:cNvSpPr>
                <a:spLocks noChangeArrowheads="1"/>
              </p:cNvSpPr>
              <p:nvPr/>
            </p:nvSpPr>
            <p:spPr bwMode="auto">
              <a:xfrm>
                <a:off x="2549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2" name="Oval 81"/>
              <p:cNvSpPr>
                <a:spLocks noChangeArrowheads="1"/>
              </p:cNvSpPr>
              <p:nvPr/>
            </p:nvSpPr>
            <p:spPr bwMode="auto">
              <a:xfrm>
                <a:off x="2685" y="152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3" name="Oval 82"/>
              <p:cNvSpPr>
                <a:spLocks noChangeArrowheads="1"/>
              </p:cNvSpPr>
              <p:nvPr/>
            </p:nvSpPr>
            <p:spPr bwMode="auto">
              <a:xfrm>
                <a:off x="2472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4" name="Oval 83"/>
              <p:cNvSpPr>
                <a:spLocks noChangeArrowheads="1"/>
              </p:cNvSpPr>
              <p:nvPr/>
            </p:nvSpPr>
            <p:spPr bwMode="auto">
              <a:xfrm>
                <a:off x="2699" y="132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5" name="Oval 84"/>
              <p:cNvSpPr>
                <a:spLocks noChangeArrowheads="1"/>
              </p:cNvSpPr>
              <p:nvPr/>
            </p:nvSpPr>
            <p:spPr bwMode="auto">
              <a:xfrm>
                <a:off x="3107" y="127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6" name="Oval 85"/>
              <p:cNvSpPr>
                <a:spLocks noChangeArrowheads="1"/>
              </p:cNvSpPr>
              <p:nvPr/>
            </p:nvSpPr>
            <p:spPr bwMode="auto">
              <a:xfrm>
                <a:off x="2426" y="163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7" name="Oval 86"/>
              <p:cNvSpPr>
                <a:spLocks noChangeArrowheads="1"/>
              </p:cNvSpPr>
              <p:nvPr/>
            </p:nvSpPr>
            <p:spPr bwMode="auto">
              <a:xfrm>
                <a:off x="2880" y="139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8" name="Oval 87"/>
              <p:cNvSpPr>
                <a:spLocks noChangeArrowheads="1"/>
              </p:cNvSpPr>
              <p:nvPr/>
            </p:nvSpPr>
            <p:spPr bwMode="auto">
              <a:xfrm>
                <a:off x="1519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79" name="Oval 88"/>
              <p:cNvSpPr>
                <a:spLocks noChangeArrowheads="1"/>
              </p:cNvSpPr>
              <p:nvPr/>
            </p:nvSpPr>
            <p:spPr bwMode="auto">
              <a:xfrm flipV="1">
                <a:off x="3288" y="175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0" name="Oval 89"/>
              <p:cNvSpPr>
                <a:spLocks noChangeArrowheads="1"/>
              </p:cNvSpPr>
              <p:nvPr/>
            </p:nvSpPr>
            <p:spPr bwMode="auto">
              <a:xfrm flipV="1">
                <a:off x="2853" y="173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1" name="Oval 90"/>
              <p:cNvSpPr>
                <a:spLocks noChangeArrowheads="1"/>
              </p:cNvSpPr>
              <p:nvPr/>
            </p:nvSpPr>
            <p:spPr bwMode="auto">
              <a:xfrm flipV="1">
                <a:off x="2549" y="168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2" name="Oval 91"/>
              <p:cNvSpPr>
                <a:spLocks noChangeArrowheads="1"/>
              </p:cNvSpPr>
              <p:nvPr/>
            </p:nvSpPr>
            <p:spPr bwMode="auto">
              <a:xfrm flipV="1">
                <a:off x="2109" y="163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3" name="Oval 92"/>
              <p:cNvSpPr>
                <a:spLocks noChangeArrowheads="1"/>
              </p:cNvSpPr>
              <p:nvPr/>
            </p:nvSpPr>
            <p:spPr bwMode="auto">
              <a:xfrm flipV="1">
                <a:off x="1850" y="163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4" name="Oval 93"/>
              <p:cNvSpPr>
                <a:spLocks noChangeArrowheads="1"/>
              </p:cNvSpPr>
              <p:nvPr/>
            </p:nvSpPr>
            <p:spPr bwMode="auto">
              <a:xfrm flipV="1">
                <a:off x="1564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5" name="Oval 94"/>
              <p:cNvSpPr>
                <a:spLocks noChangeArrowheads="1"/>
              </p:cNvSpPr>
              <p:nvPr/>
            </p:nvSpPr>
            <p:spPr bwMode="auto">
              <a:xfrm flipV="1">
                <a:off x="1383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6" name="Oval 95"/>
              <p:cNvSpPr>
                <a:spLocks noChangeArrowheads="1"/>
              </p:cNvSpPr>
              <p:nvPr/>
            </p:nvSpPr>
            <p:spPr bwMode="auto">
              <a:xfrm>
                <a:off x="3166" y="164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7" name="Oval 96"/>
              <p:cNvSpPr>
                <a:spLocks noChangeArrowheads="1"/>
              </p:cNvSpPr>
              <p:nvPr/>
            </p:nvSpPr>
            <p:spPr bwMode="auto">
              <a:xfrm>
                <a:off x="3152" y="132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8" name="Oval 97"/>
              <p:cNvSpPr>
                <a:spLocks noChangeArrowheads="1"/>
              </p:cNvSpPr>
              <p:nvPr/>
            </p:nvSpPr>
            <p:spPr bwMode="auto">
              <a:xfrm>
                <a:off x="3107" y="159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89" name="Oval 98"/>
              <p:cNvSpPr>
                <a:spLocks noChangeArrowheads="1"/>
              </p:cNvSpPr>
              <p:nvPr/>
            </p:nvSpPr>
            <p:spPr bwMode="auto">
              <a:xfrm>
                <a:off x="3742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0" name="Oval 99"/>
              <p:cNvSpPr>
                <a:spLocks noChangeArrowheads="1"/>
              </p:cNvSpPr>
              <p:nvPr/>
            </p:nvSpPr>
            <p:spPr bwMode="auto">
              <a:xfrm>
                <a:off x="3197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1" name="Oval 100"/>
              <p:cNvSpPr>
                <a:spLocks noChangeArrowheads="1"/>
              </p:cNvSpPr>
              <p:nvPr/>
            </p:nvSpPr>
            <p:spPr bwMode="auto">
              <a:xfrm>
                <a:off x="3379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2" name="Oval 101"/>
              <p:cNvSpPr>
                <a:spLocks noChangeArrowheads="1"/>
              </p:cNvSpPr>
              <p:nvPr/>
            </p:nvSpPr>
            <p:spPr bwMode="auto">
              <a:xfrm>
                <a:off x="3470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3" name="Oval 102"/>
              <p:cNvSpPr>
                <a:spLocks noChangeArrowheads="1"/>
              </p:cNvSpPr>
              <p:nvPr/>
            </p:nvSpPr>
            <p:spPr bwMode="auto">
              <a:xfrm>
                <a:off x="1292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4" name="Oval 103"/>
              <p:cNvSpPr>
                <a:spLocks noChangeArrowheads="1"/>
              </p:cNvSpPr>
              <p:nvPr/>
            </p:nvSpPr>
            <p:spPr bwMode="auto">
              <a:xfrm>
                <a:off x="1428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5" name="Oval 104"/>
              <p:cNvSpPr>
                <a:spLocks noChangeArrowheads="1"/>
              </p:cNvSpPr>
              <p:nvPr/>
            </p:nvSpPr>
            <p:spPr bwMode="auto">
              <a:xfrm>
                <a:off x="1474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6" name="Oval 105"/>
              <p:cNvSpPr>
                <a:spLocks noChangeArrowheads="1"/>
              </p:cNvSpPr>
              <p:nvPr/>
            </p:nvSpPr>
            <p:spPr bwMode="auto">
              <a:xfrm>
                <a:off x="1578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7" name="Oval 106"/>
              <p:cNvSpPr>
                <a:spLocks noChangeArrowheads="1"/>
              </p:cNvSpPr>
              <p:nvPr/>
            </p:nvSpPr>
            <p:spPr bwMode="auto">
              <a:xfrm>
                <a:off x="1519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8" name="Oval 107"/>
              <p:cNvSpPr>
                <a:spLocks noChangeArrowheads="1"/>
              </p:cNvSpPr>
              <p:nvPr/>
            </p:nvSpPr>
            <p:spPr bwMode="auto">
              <a:xfrm>
                <a:off x="1655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99" name="Oval 108"/>
              <p:cNvSpPr>
                <a:spLocks noChangeArrowheads="1"/>
              </p:cNvSpPr>
              <p:nvPr/>
            </p:nvSpPr>
            <p:spPr bwMode="auto">
              <a:xfrm>
                <a:off x="1442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0" name="Oval 109"/>
              <p:cNvSpPr>
                <a:spLocks noChangeArrowheads="1"/>
              </p:cNvSpPr>
              <p:nvPr/>
            </p:nvSpPr>
            <p:spPr bwMode="auto">
              <a:xfrm>
                <a:off x="1609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1" name="Oval 110"/>
              <p:cNvSpPr>
                <a:spLocks noChangeArrowheads="1"/>
              </p:cNvSpPr>
              <p:nvPr/>
            </p:nvSpPr>
            <p:spPr bwMode="auto">
              <a:xfrm>
                <a:off x="1655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2" name="Oval 111"/>
              <p:cNvSpPr>
                <a:spLocks noChangeArrowheads="1"/>
              </p:cNvSpPr>
              <p:nvPr/>
            </p:nvSpPr>
            <p:spPr bwMode="auto">
              <a:xfrm>
                <a:off x="1564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3" name="Oval 112"/>
              <p:cNvSpPr>
                <a:spLocks noChangeArrowheads="1"/>
              </p:cNvSpPr>
              <p:nvPr/>
            </p:nvSpPr>
            <p:spPr bwMode="auto">
              <a:xfrm>
                <a:off x="1759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4" name="Oval 113"/>
              <p:cNvSpPr>
                <a:spLocks noChangeArrowheads="1"/>
              </p:cNvSpPr>
              <p:nvPr/>
            </p:nvSpPr>
            <p:spPr bwMode="auto">
              <a:xfrm>
                <a:off x="1895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5" name="Oval 114"/>
              <p:cNvSpPr>
                <a:spLocks noChangeArrowheads="1"/>
              </p:cNvSpPr>
              <p:nvPr/>
            </p:nvSpPr>
            <p:spPr bwMode="auto">
              <a:xfrm>
                <a:off x="1818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6" name="Oval 115"/>
              <p:cNvSpPr>
                <a:spLocks noChangeArrowheads="1"/>
              </p:cNvSpPr>
              <p:nvPr/>
            </p:nvSpPr>
            <p:spPr bwMode="auto">
              <a:xfrm flipV="1">
                <a:off x="1564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7" name="Oval 116"/>
              <p:cNvSpPr>
                <a:spLocks noChangeArrowheads="1"/>
              </p:cNvSpPr>
              <p:nvPr/>
            </p:nvSpPr>
            <p:spPr bwMode="auto">
              <a:xfrm flipV="1">
                <a:off x="1791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8" name="Oval 117"/>
              <p:cNvSpPr>
                <a:spLocks noChangeArrowheads="1"/>
              </p:cNvSpPr>
              <p:nvPr/>
            </p:nvSpPr>
            <p:spPr bwMode="auto">
              <a:xfrm>
                <a:off x="1700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09" name="Oval 118"/>
              <p:cNvSpPr>
                <a:spLocks noChangeArrowheads="1"/>
              </p:cNvSpPr>
              <p:nvPr/>
            </p:nvSpPr>
            <p:spPr bwMode="auto">
              <a:xfrm>
                <a:off x="1837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0" name="Oval 119"/>
              <p:cNvSpPr>
                <a:spLocks noChangeArrowheads="1"/>
              </p:cNvSpPr>
              <p:nvPr/>
            </p:nvSpPr>
            <p:spPr bwMode="auto">
              <a:xfrm>
                <a:off x="1883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1" name="Oval 120"/>
              <p:cNvSpPr>
                <a:spLocks noChangeArrowheads="1"/>
              </p:cNvSpPr>
              <p:nvPr/>
            </p:nvSpPr>
            <p:spPr bwMode="auto">
              <a:xfrm>
                <a:off x="1987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2" name="Oval 121"/>
              <p:cNvSpPr>
                <a:spLocks noChangeArrowheads="1"/>
              </p:cNvSpPr>
              <p:nvPr/>
            </p:nvSpPr>
            <p:spPr bwMode="auto">
              <a:xfrm>
                <a:off x="1928" y="157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3" name="Oval 122"/>
              <p:cNvSpPr>
                <a:spLocks noChangeArrowheads="1"/>
              </p:cNvSpPr>
              <p:nvPr/>
            </p:nvSpPr>
            <p:spPr bwMode="auto">
              <a:xfrm>
                <a:off x="2064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4" name="Oval 123"/>
              <p:cNvSpPr>
                <a:spLocks noChangeArrowheads="1"/>
              </p:cNvSpPr>
              <p:nvPr/>
            </p:nvSpPr>
            <p:spPr bwMode="auto">
              <a:xfrm>
                <a:off x="2018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5" name="Oval 124"/>
              <p:cNvSpPr>
                <a:spLocks noChangeArrowheads="1"/>
              </p:cNvSpPr>
              <p:nvPr/>
            </p:nvSpPr>
            <p:spPr bwMode="auto">
              <a:xfrm>
                <a:off x="2064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6" name="Oval 125"/>
              <p:cNvSpPr>
                <a:spLocks noChangeArrowheads="1"/>
              </p:cNvSpPr>
              <p:nvPr/>
            </p:nvSpPr>
            <p:spPr bwMode="auto">
              <a:xfrm>
                <a:off x="1973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7" name="Oval 126"/>
              <p:cNvSpPr>
                <a:spLocks noChangeArrowheads="1"/>
              </p:cNvSpPr>
              <p:nvPr/>
            </p:nvSpPr>
            <p:spPr bwMode="auto">
              <a:xfrm>
                <a:off x="2168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8" name="Oval 127"/>
              <p:cNvSpPr>
                <a:spLocks noChangeArrowheads="1"/>
              </p:cNvSpPr>
              <p:nvPr/>
            </p:nvSpPr>
            <p:spPr bwMode="auto">
              <a:xfrm>
                <a:off x="2227" y="148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19" name="Oval 128"/>
              <p:cNvSpPr>
                <a:spLocks noChangeArrowheads="1"/>
              </p:cNvSpPr>
              <p:nvPr/>
            </p:nvSpPr>
            <p:spPr bwMode="auto">
              <a:xfrm flipV="1">
                <a:off x="1973" y="157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0" name="Oval 129"/>
              <p:cNvSpPr>
                <a:spLocks noChangeArrowheads="1"/>
              </p:cNvSpPr>
              <p:nvPr/>
            </p:nvSpPr>
            <p:spPr bwMode="auto">
              <a:xfrm flipV="1">
                <a:off x="2200" y="161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1" name="Oval 130"/>
              <p:cNvSpPr>
                <a:spLocks noChangeArrowheads="1"/>
              </p:cNvSpPr>
              <p:nvPr/>
            </p:nvSpPr>
            <p:spPr bwMode="auto">
              <a:xfrm>
                <a:off x="2109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2" name="Oval 131"/>
              <p:cNvSpPr>
                <a:spLocks noChangeArrowheads="1"/>
              </p:cNvSpPr>
              <p:nvPr/>
            </p:nvSpPr>
            <p:spPr bwMode="auto">
              <a:xfrm>
                <a:off x="2154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3" name="Oval 132"/>
              <p:cNvSpPr>
                <a:spLocks noChangeArrowheads="1"/>
              </p:cNvSpPr>
              <p:nvPr/>
            </p:nvSpPr>
            <p:spPr bwMode="auto">
              <a:xfrm>
                <a:off x="2200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4" name="Oval 133"/>
              <p:cNvSpPr>
                <a:spLocks noChangeArrowheads="1"/>
              </p:cNvSpPr>
              <p:nvPr/>
            </p:nvSpPr>
            <p:spPr bwMode="auto">
              <a:xfrm>
                <a:off x="2109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5" name="Oval 134"/>
              <p:cNvSpPr>
                <a:spLocks noChangeArrowheads="1"/>
              </p:cNvSpPr>
              <p:nvPr/>
            </p:nvSpPr>
            <p:spPr bwMode="auto">
              <a:xfrm>
                <a:off x="2304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6" name="Oval 135"/>
              <p:cNvSpPr>
                <a:spLocks noChangeArrowheads="1"/>
              </p:cNvSpPr>
              <p:nvPr/>
            </p:nvSpPr>
            <p:spPr bwMode="auto">
              <a:xfrm>
                <a:off x="2245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7" name="Oval 136"/>
              <p:cNvSpPr>
                <a:spLocks noChangeArrowheads="1"/>
              </p:cNvSpPr>
              <p:nvPr/>
            </p:nvSpPr>
            <p:spPr bwMode="auto">
              <a:xfrm>
                <a:off x="2381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8" name="Oval 137"/>
              <p:cNvSpPr>
                <a:spLocks noChangeArrowheads="1"/>
              </p:cNvSpPr>
              <p:nvPr/>
            </p:nvSpPr>
            <p:spPr bwMode="auto">
              <a:xfrm>
                <a:off x="2168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29" name="Oval 138"/>
              <p:cNvSpPr>
                <a:spLocks noChangeArrowheads="1"/>
              </p:cNvSpPr>
              <p:nvPr/>
            </p:nvSpPr>
            <p:spPr bwMode="auto">
              <a:xfrm>
                <a:off x="1428" y="153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0" name="Oval 139"/>
              <p:cNvSpPr>
                <a:spLocks noChangeArrowheads="1"/>
              </p:cNvSpPr>
              <p:nvPr/>
            </p:nvSpPr>
            <p:spPr bwMode="auto">
              <a:xfrm>
                <a:off x="2381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1" name="Oval 140"/>
              <p:cNvSpPr>
                <a:spLocks noChangeArrowheads="1"/>
              </p:cNvSpPr>
              <p:nvPr/>
            </p:nvSpPr>
            <p:spPr bwMode="auto">
              <a:xfrm>
                <a:off x="2290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2" name="Oval 141"/>
              <p:cNvSpPr>
                <a:spLocks noChangeArrowheads="1"/>
              </p:cNvSpPr>
              <p:nvPr/>
            </p:nvSpPr>
            <p:spPr bwMode="auto">
              <a:xfrm>
                <a:off x="2485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3" name="Oval 142"/>
              <p:cNvSpPr>
                <a:spLocks noChangeArrowheads="1"/>
              </p:cNvSpPr>
              <p:nvPr/>
            </p:nvSpPr>
            <p:spPr bwMode="auto">
              <a:xfrm>
                <a:off x="2621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4" name="Oval 143"/>
              <p:cNvSpPr>
                <a:spLocks noChangeArrowheads="1"/>
              </p:cNvSpPr>
              <p:nvPr/>
            </p:nvSpPr>
            <p:spPr bwMode="auto">
              <a:xfrm>
                <a:off x="2544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5" name="Oval 144"/>
              <p:cNvSpPr>
                <a:spLocks noChangeArrowheads="1"/>
              </p:cNvSpPr>
              <p:nvPr/>
            </p:nvSpPr>
            <p:spPr bwMode="auto">
              <a:xfrm flipV="1">
                <a:off x="2290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6" name="Oval 145"/>
              <p:cNvSpPr>
                <a:spLocks noChangeArrowheads="1"/>
              </p:cNvSpPr>
              <p:nvPr/>
            </p:nvSpPr>
            <p:spPr bwMode="auto">
              <a:xfrm flipV="1">
                <a:off x="2517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7" name="Oval 146"/>
              <p:cNvSpPr>
                <a:spLocks noChangeArrowheads="1"/>
              </p:cNvSpPr>
              <p:nvPr/>
            </p:nvSpPr>
            <p:spPr bwMode="auto">
              <a:xfrm>
                <a:off x="2426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8" name="Oval 147"/>
              <p:cNvSpPr>
                <a:spLocks noChangeArrowheads="1"/>
              </p:cNvSpPr>
              <p:nvPr/>
            </p:nvSpPr>
            <p:spPr bwMode="auto">
              <a:xfrm>
                <a:off x="2381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39" name="Oval 148"/>
              <p:cNvSpPr>
                <a:spLocks noChangeArrowheads="1"/>
              </p:cNvSpPr>
              <p:nvPr/>
            </p:nvSpPr>
            <p:spPr bwMode="auto">
              <a:xfrm>
                <a:off x="1383" y="153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0" name="Oval 149"/>
              <p:cNvSpPr>
                <a:spLocks noChangeArrowheads="1"/>
              </p:cNvSpPr>
              <p:nvPr/>
            </p:nvSpPr>
            <p:spPr bwMode="auto">
              <a:xfrm>
                <a:off x="2336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1" name="Oval 150"/>
              <p:cNvSpPr>
                <a:spLocks noChangeArrowheads="1"/>
              </p:cNvSpPr>
              <p:nvPr/>
            </p:nvSpPr>
            <p:spPr bwMode="auto">
              <a:xfrm>
                <a:off x="2531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2" name="Oval 151"/>
              <p:cNvSpPr>
                <a:spLocks noChangeArrowheads="1"/>
              </p:cNvSpPr>
              <p:nvPr/>
            </p:nvSpPr>
            <p:spPr bwMode="auto">
              <a:xfrm>
                <a:off x="2472" y="157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3" name="Oval 152"/>
              <p:cNvSpPr>
                <a:spLocks noChangeArrowheads="1"/>
              </p:cNvSpPr>
              <p:nvPr/>
            </p:nvSpPr>
            <p:spPr bwMode="auto">
              <a:xfrm>
                <a:off x="2608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4" name="Oval 153"/>
              <p:cNvSpPr>
                <a:spLocks noChangeArrowheads="1"/>
              </p:cNvSpPr>
              <p:nvPr/>
            </p:nvSpPr>
            <p:spPr bwMode="auto">
              <a:xfrm>
                <a:off x="2562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5" name="Oval 154"/>
              <p:cNvSpPr>
                <a:spLocks noChangeArrowheads="1"/>
              </p:cNvSpPr>
              <p:nvPr/>
            </p:nvSpPr>
            <p:spPr bwMode="auto">
              <a:xfrm>
                <a:off x="2608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6" name="Oval 155"/>
              <p:cNvSpPr>
                <a:spLocks noChangeArrowheads="1"/>
              </p:cNvSpPr>
              <p:nvPr/>
            </p:nvSpPr>
            <p:spPr bwMode="auto">
              <a:xfrm>
                <a:off x="2517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7" name="Oval 156"/>
              <p:cNvSpPr>
                <a:spLocks noChangeArrowheads="1"/>
              </p:cNvSpPr>
              <p:nvPr/>
            </p:nvSpPr>
            <p:spPr bwMode="auto">
              <a:xfrm>
                <a:off x="2712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8" name="Oval 157"/>
              <p:cNvSpPr>
                <a:spLocks noChangeArrowheads="1"/>
              </p:cNvSpPr>
              <p:nvPr/>
            </p:nvSpPr>
            <p:spPr bwMode="auto">
              <a:xfrm>
                <a:off x="2848" y="148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49" name="Oval 158"/>
              <p:cNvSpPr>
                <a:spLocks noChangeArrowheads="1"/>
              </p:cNvSpPr>
              <p:nvPr/>
            </p:nvSpPr>
            <p:spPr bwMode="auto">
              <a:xfrm>
                <a:off x="2771" y="148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0" name="Oval 159"/>
              <p:cNvSpPr>
                <a:spLocks noChangeArrowheads="1"/>
              </p:cNvSpPr>
              <p:nvPr/>
            </p:nvSpPr>
            <p:spPr bwMode="auto">
              <a:xfrm flipV="1">
                <a:off x="2744" y="161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1" name="Oval 160"/>
              <p:cNvSpPr>
                <a:spLocks noChangeArrowheads="1"/>
              </p:cNvSpPr>
              <p:nvPr/>
            </p:nvSpPr>
            <p:spPr bwMode="auto">
              <a:xfrm>
                <a:off x="2653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2" name="Oval 161"/>
              <p:cNvSpPr>
                <a:spLocks noChangeArrowheads="1"/>
              </p:cNvSpPr>
              <p:nvPr/>
            </p:nvSpPr>
            <p:spPr bwMode="auto">
              <a:xfrm>
                <a:off x="2018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3" name="Oval 162"/>
              <p:cNvSpPr>
                <a:spLocks noChangeArrowheads="1"/>
              </p:cNvSpPr>
              <p:nvPr/>
            </p:nvSpPr>
            <p:spPr bwMode="auto">
              <a:xfrm>
                <a:off x="2064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4" name="Oval 163"/>
              <p:cNvSpPr>
                <a:spLocks noChangeArrowheads="1"/>
              </p:cNvSpPr>
              <p:nvPr/>
            </p:nvSpPr>
            <p:spPr bwMode="auto">
              <a:xfrm>
                <a:off x="1973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5" name="Oval 164"/>
              <p:cNvSpPr>
                <a:spLocks noChangeArrowheads="1"/>
              </p:cNvSpPr>
              <p:nvPr/>
            </p:nvSpPr>
            <p:spPr bwMode="auto">
              <a:xfrm>
                <a:off x="2168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6" name="Oval 165"/>
              <p:cNvSpPr>
                <a:spLocks noChangeArrowheads="1"/>
              </p:cNvSpPr>
              <p:nvPr/>
            </p:nvSpPr>
            <p:spPr bwMode="auto">
              <a:xfrm>
                <a:off x="2109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7" name="Oval 166"/>
              <p:cNvSpPr>
                <a:spLocks noChangeArrowheads="1"/>
              </p:cNvSpPr>
              <p:nvPr/>
            </p:nvSpPr>
            <p:spPr bwMode="auto">
              <a:xfrm>
                <a:off x="2245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8" name="Oval 167"/>
              <p:cNvSpPr>
                <a:spLocks noChangeArrowheads="1"/>
              </p:cNvSpPr>
              <p:nvPr/>
            </p:nvSpPr>
            <p:spPr bwMode="auto">
              <a:xfrm>
                <a:off x="2032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59" name="Oval 168"/>
              <p:cNvSpPr>
                <a:spLocks noChangeArrowheads="1"/>
              </p:cNvSpPr>
              <p:nvPr/>
            </p:nvSpPr>
            <p:spPr bwMode="auto">
              <a:xfrm>
                <a:off x="2199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0" name="Oval 169"/>
              <p:cNvSpPr>
                <a:spLocks noChangeArrowheads="1"/>
              </p:cNvSpPr>
              <p:nvPr/>
            </p:nvSpPr>
            <p:spPr bwMode="auto">
              <a:xfrm>
                <a:off x="1338" y="153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1" name="Oval 170"/>
              <p:cNvSpPr>
                <a:spLocks noChangeArrowheads="1"/>
              </p:cNvSpPr>
              <p:nvPr/>
            </p:nvSpPr>
            <p:spPr bwMode="auto">
              <a:xfrm>
                <a:off x="2154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2" name="Oval 171"/>
              <p:cNvSpPr>
                <a:spLocks noChangeArrowheads="1"/>
              </p:cNvSpPr>
              <p:nvPr/>
            </p:nvSpPr>
            <p:spPr bwMode="auto">
              <a:xfrm>
                <a:off x="2349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3" name="Oval 172"/>
              <p:cNvSpPr>
                <a:spLocks noChangeArrowheads="1"/>
              </p:cNvSpPr>
              <p:nvPr/>
            </p:nvSpPr>
            <p:spPr bwMode="auto">
              <a:xfrm>
                <a:off x="2485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4" name="Oval 173"/>
              <p:cNvSpPr>
                <a:spLocks noChangeArrowheads="1"/>
              </p:cNvSpPr>
              <p:nvPr/>
            </p:nvSpPr>
            <p:spPr bwMode="auto">
              <a:xfrm>
                <a:off x="2621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5" name="Oval 174"/>
              <p:cNvSpPr>
                <a:spLocks noChangeArrowheads="1"/>
              </p:cNvSpPr>
              <p:nvPr/>
            </p:nvSpPr>
            <p:spPr bwMode="auto">
              <a:xfrm>
                <a:off x="2408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6" name="Oval 175"/>
              <p:cNvSpPr>
                <a:spLocks noChangeArrowheads="1"/>
              </p:cNvSpPr>
              <p:nvPr/>
            </p:nvSpPr>
            <p:spPr bwMode="auto">
              <a:xfrm>
                <a:off x="2803" y="143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7" name="Oval 176"/>
              <p:cNvSpPr>
                <a:spLocks noChangeArrowheads="1"/>
              </p:cNvSpPr>
              <p:nvPr/>
            </p:nvSpPr>
            <p:spPr bwMode="auto">
              <a:xfrm>
                <a:off x="2712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8" name="Oval 177"/>
              <p:cNvSpPr>
                <a:spLocks noChangeArrowheads="1"/>
              </p:cNvSpPr>
              <p:nvPr/>
            </p:nvSpPr>
            <p:spPr bwMode="auto">
              <a:xfrm>
                <a:off x="2907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69" name="Oval 178"/>
              <p:cNvSpPr>
                <a:spLocks noChangeArrowheads="1"/>
              </p:cNvSpPr>
              <p:nvPr/>
            </p:nvSpPr>
            <p:spPr bwMode="auto">
              <a:xfrm>
                <a:off x="2848" y="148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0" name="Oval 179"/>
              <p:cNvSpPr>
                <a:spLocks noChangeArrowheads="1"/>
              </p:cNvSpPr>
              <p:nvPr/>
            </p:nvSpPr>
            <p:spPr bwMode="auto">
              <a:xfrm>
                <a:off x="2984" y="150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1" name="Oval 180"/>
              <p:cNvSpPr>
                <a:spLocks noChangeArrowheads="1"/>
              </p:cNvSpPr>
              <p:nvPr/>
            </p:nvSpPr>
            <p:spPr bwMode="auto">
              <a:xfrm>
                <a:off x="2771" y="148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2" name="Oval 181"/>
              <p:cNvSpPr>
                <a:spLocks noChangeArrowheads="1"/>
              </p:cNvSpPr>
              <p:nvPr/>
            </p:nvSpPr>
            <p:spPr bwMode="auto">
              <a:xfrm>
                <a:off x="2789" y="157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3" name="Oval 182"/>
              <p:cNvSpPr>
                <a:spLocks noChangeArrowheads="1"/>
              </p:cNvSpPr>
              <p:nvPr/>
            </p:nvSpPr>
            <p:spPr bwMode="auto">
              <a:xfrm>
                <a:off x="2699" y="157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4" name="Oval 183"/>
              <p:cNvSpPr>
                <a:spLocks noChangeArrowheads="1"/>
              </p:cNvSpPr>
              <p:nvPr/>
            </p:nvSpPr>
            <p:spPr bwMode="auto">
              <a:xfrm>
                <a:off x="3043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5" name="Oval 184"/>
              <p:cNvSpPr>
                <a:spLocks noChangeArrowheads="1"/>
              </p:cNvSpPr>
              <p:nvPr/>
            </p:nvSpPr>
            <p:spPr bwMode="auto">
              <a:xfrm>
                <a:off x="2984" y="161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6" name="Oval 185"/>
              <p:cNvSpPr>
                <a:spLocks noChangeArrowheads="1"/>
              </p:cNvSpPr>
              <p:nvPr/>
            </p:nvSpPr>
            <p:spPr bwMode="auto">
              <a:xfrm>
                <a:off x="2907" y="161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7" name="Oval 186"/>
              <p:cNvSpPr>
                <a:spLocks noChangeArrowheads="1"/>
              </p:cNvSpPr>
              <p:nvPr/>
            </p:nvSpPr>
            <p:spPr bwMode="auto">
              <a:xfrm>
                <a:off x="3093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8" name="Oval 187"/>
              <p:cNvSpPr>
                <a:spLocks noChangeArrowheads="1"/>
              </p:cNvSpPr>
              <p:nvPr/>
            </p:nvSpPr>
            <p:spPr bwMode="auto">
              <a:xfrm>
                <a:off x="3229" y="143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79" name="Oval 188"/>
              <p:cNvSpPr>
                <a:spLocks noChangeArrowheads="1"/>
              </p:cNvSpPr>
              <p:nvPr/>
            </p:nvSpPr>
            <p:spPr bwMode="auto">
              <a:xfrm>
                <a:off x="3016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0" name="Oval 189"/>
              <p:cNvSpPr>
                <a:spLocks noChangeArrowheads="1"/>
              </p:cNvSpPr>
              <p:nvPr/>
            </p:nvSpPr>
            <p:spPr bwMode="auto">
              <a:xfrm>
                <a:off x="3138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1" name="Oval 190"/>
              <p:cNvSpPr>
                <a:spLocks noChangeArrowheads="1"/>
              </p:cNvSpPr>
              <p:nvPr/>
            </p:nvSpPr>
            <p:spPr bwMode="auto">
              <a:xfrm>
                <a:off x="3211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2" name="Oval 191"/>
              <p:cNvSpPr>
                <a:spLocks noChangeArrowheads="1"/>
              </p:cNvSpPr>
              <p:nvPr/>
            </p:nvSpPr>
            <p:spPr bwMode="auto">
              <a:xfrm>
                <a:off x="3093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3" name="Oval 192"/>
              <p:cNvSpPr>
                <a:spLocks noChangeArrowheads="1"/>
              </p:cNvSpPr>
              <p:nvPr/>
            </p:nvSpPr>
            <p:spPr bwMode="auto">
              <a:xfrm>
                <a:off x="3288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4" name="Oval 193"/>
              <p:cNvSpPr>
                <a:spLocks noChangeArrowheads="1"/>
              </p:cNvSpPr>
              <p:nvPr/>
            </p:nvSpPr>
            <p:spPr bwMode="auto">
              <a:xfrm>
                <a:off x="3166" y="143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5" name="Oval 194"/>
              <p:cNvSpPr>
                <a:spLocks noChangeArrowheads="1"/>
              </p:cNvSpPr>
              <p:nvPr/>
            </p:nvSpPr>
            <p:spPr bwMode="auto">
              <a:xfrm>
                <a:off x="3152" y="137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6" name="Oval 195"/>
              <p:cNvSpPr>
                <a:spLocks noChangeArrowheads="1"/>
              </p:cNvSpPr>
              <p:nvPr/>
            </p:nvSpPr>
            <p:spPr bwMode="auto">
              <a:xfrm>
                <a:off x="3411" y="136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7" name="Oval 196"/>
              <p:cNvSpPr>
                <a:spLocks noChangeArrowheads="1"/>
              </p:cNvSpPr>
              <p:nvPr/>
            </p:nvSpPr>
            <p:spPr bwMode="auto">
              <a:xfrm>
                <a:off x="3334" y="136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8" name="Oval 197"/>
              <p:cNvSpPr>
                <a:spLocks noChangeArrowheads="1"/>
              </p:cNvSpPr>
              <p:nvPr/>
            </p:nvSpPr>
            <p:spPr bwMode="auto">
              <a:xfrm>
                <a:off x="3347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89" name="Oval 198"/>
              <p:cNvSpPr>
                <a:spLocks noChangeArrowheads="1"/>
              </p:cNvSpPr>
              <p:nvPr/>
            </p:nvSpPr>
            <p:spPr bwMode="auto">
              <a:xfrm>
                <a:off x="3470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0" name="Oval 199"/>
              <p:cNvSpPr>
                <a:spLocks noChangeArrowheads="1"/>
              </p:cNvSpPr>
              <p:nvPr/>
            </p:nvSpPr>
            <p:spPr bwMode="auto">
              <a:xfrm>
                <a:off x="3288" y="132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1" name="Oval 200"/>
              <p:cNvSpPr>
                <a:spLocks noChangeArrowheads="1"/>
              </p:cNvSpPr>
              <p:nvPr/>
            </p:nvSpPr>
            <p:spPr bwMode="auto">
              <a:xfrm>
                <a:off x="3288" y="141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2" name="Oval 201"/>
              <p:cNvSpPr>
                <a:spLocks noChangeArrowheads="1"/>
              </p:cNvSpPr>
              <p:nvPr/>
            </p:nvSpPr>
            <p:spPr bwMode="auto">
              <a:xfrm>
                <a:off x="2517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3" name="Oval 202"/>
              <p:cNvSpPr>
                <a:spLocks noChangeArrowheads="1"/>
              </p:cNvSpPr>
              <p:nvPr/>
            </p:nvSpPr>
            <p:spPr bwMode="auto">
              <a:xfrm flipV="1">
                <a:off x="2562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4" name="Oval 203"/>
              <p:cNvSpPr>
                <a:spLocks noChangeArrowheads="1"/>
              </p:cNvSpPr>
              <p:nvPr/>
            </p:nvSpPr>
            <p:spPr bwMode="auto">
              <a:xfrm flipV="1">
                <a:off x="2381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5" name="Oval 204"/>
              <p:cNvSpPr>
                <a:spLocks noChangeArrowheads="1"/>
              </p:cNvSpPr>
              <p:nvPr/>
            </p:nvSpPr>
            <p:spPr bwMode="auto">
              <a:xfrm>
                <a:off x="1759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6" name="Oval 205"/>
              <p:cNvSpPr>
                <a:spLocks noChangeArrowheads="1"/>
              </p:cNvSpPr>
              <p:nvPr/>
            </p:nvSpPr>
            <p:spPr bwMode="auto">
              <a:xfrm>
                <a:off x="2426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7" name="Oval 206"/>
              <p:cNvSpPr>
                <a:spLocks noChangeArrowheads="1"/>
              </p:cNvSpPr>
              <p:nvPr/>
            </p:nvSpPr>
            <p:spPr bwMode="auto">
              <a:xfrm>
                <a:off x="2472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8" name="Oval 207"/>
              <p:cNvSpPr>
                <a:spLocks noChangeArrowheads="1"/>
              </p:cNvSpPr>
              <p:nvPr/>
            </p:nvSpPr>
            <p:spPr bwMode="auto">
              <a:xfrm>
                <a:off x="2381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399" name="Oval 208"/>
              <p:cNvSpPr>
                <a:spLocks noChangeArrowheads="1"/>
              </p:cNvSpPr>
              <p:nvPr/>
            </p:nvSpPr>
            <p:spPr bwMode="auto">
              <a:xfrm>
                <a:off x="2576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0" name="Oval 209"/>
              <p:cNvSpPr>
                <a:spLocks noChangeArrowheads="1"/>
              </p:cNvSpPr>
              <p:nvPr/>
            </p:nvSpPr>
            <p:spPr bwMode="auto">
              <a:xfrm>
                <a:off x="2517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1" name="Oval 210"/>
              <p:cNvSpPr>
                <a:spLocks noChangeArrowheads="1"/>
              </p:cNvSpPr>
              <p:nvPr/>
            </p:nvSpPr>
            <p:spPr bwMode="auto">
              <a:xfrm>
                <a:off x="2653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2" name="Oval 211"/>
              <p:cNvSpPr>
                <a:spLocks noChangeArrowheads="1"/>
              </p:cNvSpPr>
              <p:nvPr/>
            </p:nvSpPr>
            <p:spPr bwMode="auto">
              <a:xfrm>
                <a:off x="2440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3" name="Oval 212"/>
              <p:cNvSpPr>
                <a:spLocks noChangeArrowheads="1"/>
              </p:cNvSpPr>
              <p:nvPr/>
            </p:nvSpPr>
            <p:spPr bwMode="auto">
              <a:xfrm>
                <a:off x="2607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4" name="Oval 213"/>
              <p:cNvSpPr>
                <a:spLocks noChangeArrowheads="1"/>
              </p:cNvSpPr>
              <p:nvPr/>
            </p:nvSpPr>
            <p:spPr bwMode="auto">
              <a:xfrm>
                <a:off x="2653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5" name="Oval 214"/>
              <p:cNvSpPr>
                <a:spLocks noChangeArrowheads="1"/>
              </p:cNvSpPr>
              <p:nvPr/>
            </p:nvSpPr>
            <p:spPr bwMode="auto">
              <a:xfrm>
                <a:off x="2562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6" name="Oval 215"/>
              <p:cNvSpPr>
                <a:spLocks noChangeArrowheads="1"/>
              </p:cNvSpPr>
              <p:nvPr/>
            </p:nvSpPr>
            <p:spPr bwMode="auto">
              <a:xfrm>
                <a:off x="2757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7" name="Oval 216"/>
              <p:cNvSpPr>
                <a:spLocks noChangeArrowheads="1"/>
              </p:cNvSpPr>
              <p:nvPr/>
            </p:nvSpPr>
            <p:spPr bwMode="auto">
              <a:xfrm>
                <a:off x="2893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8" name="Oval 217"/>
              <p:cNvSpPr>
                <a:spLocks noChangeArrowheads="1"/>
              </p:cNvSpPr>
              <p:nvPr/>
            </p:nvSpPr>
            <p:spPr bwMode="auto">
              <a:xfrm>
                <a:off x="2816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09" name="Oval 218"/>
              <p:cNvSpPr>
                <a:spLocks noChangeArrowheads="1"/>
              </p:cNvSpPr>
              <p:nvPr/>
            </p:nvSpPr>
            <p:spPr bwMode="auto">
              <a:xfrm flipV="1">
                <a:off x="2562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0" name="Oval 219"/>
              <p:cNvSpPr>
                <a:spLocks noChangeArrowheads="1"/>
              </p:cNvSpPr>
              <p:nvPr/>
            </p:nvSpPr>
            <p:spPr bwMode="auto">
              <a:xfrm flipV="1">
                <a:off x="2789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1" name="Oval 220"/>
              <p:cNvSpPr>
                <a:spLocks noChangeArrowheads="1"/>
              </p:cNvSpPr>
              <p:nvPr/>
            </p:nvSpPr>
            <p:spPr bwMode="auto">
              <a:xfrm>
                <a:off x="2698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2" name="Oval 221"/>
              <p:cNvSpPr>
                <a:spLocks noChangeArrowheads="1"/>
              </p:cNvSpPr>
              <p:nvPr/>
            </p:nvSpPr>
            <p:spPr bwMode="auto">
              <a:xfrm>
                <a:off x="2835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3" name="Oval 222"/>
              <p:cNvSpPr>
                <a:spLocks noChangeArrowheads="1"/>
              </p:cNvSpPr>
              <p:nvPr/>
            </p:nvSpPr>
            <p:spPr bwMode="auto">
              <a:xfrm>
                <a:off x="2790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4" name="Oval 223"/>
              <p:cNvSpPr>
                <a:spLocks noChangeArrowheads="1"/>
              </p:cNvSpPr>
              <p:nvPr/>
            </p:nvSpPr>
            <p:spPr bwMode="auto">
              <a:xfrm>
                <a:off x="2985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5" name="Oval 224"/>
              <p:cNvSpPr>
                <a:spLocks noChangeArrowheads="1"/>
              </p:cNvSpPr>
              <p:nvPr/>
            </p:nvSpPr>
            <p:spPr bwMode="auto">
              <a:xfrm>
                <a:off x="2926" y="157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6" name="Oval 225"/>
              <p:cNvSpPr>
                <a:spLocks noChangeArrowheads="1"/>
              </p:cNvSpPr>
              <p:nvPr/>
            </p:nvSpPr>
            <p:spPr bwMode="auto">
              <a:xfrm>
                <a:off x="3062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7" name="Oval 226"/>
              <p:cNvSpPr>
                <a:spLocks noChangeArrowheads="1"/>
              </p:cNvSpPr>
              <p:nvPr/>
            </p:nvSpPr>
            <p:spPr bwMode="auto">
              <a:xfrm>
                <a:off x="3016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8" name="Oval 227"/>
              <p:cNvSpPr>
                <a:spLocks noChangeArrowheads="1"/>
              </p:cNvSpPr>
              <p:nvPr/>
            </p:nvSpPr>
            <p:spPr bwMode="auto">
              <a:xfrm>
                <a:off x="2971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19" name="Oval 228"/>
              <p:cNvSpPr>
                <a:spLocks noChangeArrowheads="1"/>
              </p:cNvSpPr>
              <p:nvPr/>
            </p:nvSpPr>
            <p:spPr bwMode="auto">
              <a:xfrm>
                <a:off x="3166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0" name="Oval 229"/>
              <p:cNvSpPr>
                <a:spLocks noChangeArrowheads="1"/>
              </p:cNvSpPr>
              <p:nvPr/>
            </p:nvSpPr>
            <p:spPr bwMode="auto">
              <a:xfrm>
                <a:off x="3225" y="148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1" name="Oval 230"/>
              <p:cNvSpPr>
                <a:spLocks noChangeArrowheads="1"/>
              </p:cNvSpPr>
              <p:nvPr/>
            </p:nvSpPr>
            <p:spPr bwMode="auto">
              <a:xfrm flipV="1">
                <a:off x="3198" y="161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2" name="Oval 231"/>
              <p:cNvSpPr>
                <a:spLocks noChangeArrowheads="1"/>
              </p:cNvSpPr>
              <p:nvPr/>
            </p:nvSpPr>
            <p:spPr bwMode="auto">
              <a:xfrm>
                <a:off x="3107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3" name="Oval 232"/>
              <p:cNvSpPr>
                <a:spLocks noChangeArrowheads="1"/>
              </p:cNvSpPr>
              <p:nvPr/>
            </p:nvSpPr>
            <p:spPr bwMode="auto">
              <a:xfrm>
                <a:off x="3152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4" name="Oval 233"/>
              <p:cNvSpPr>
                <a:spLocks noChangeArrowheads="1"/>
              </p:cNvSpPr>
              <p:nvPr/>
            </p:nvSpPr>
            <p:spPr bwMode="auto">
              <a:xfrm>
                <a:off x="3198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5" name="Oval 234"/>
              <p:cNvSpPr>
                <a:spLocks noChangeArrowheads="1"/>
              </p:cNvSpPr>
              <p:nvPr/>
            </p:nvSpPr>
            <p:spPr bwMode="auto">
              <a:xfrm>
                <a:off x="3243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6" name="Oval 235"/>
              <p:cNvSpPr>
                <a:spLocks noChangeArrowheads="1"/>
              </p:cNvSpPr>
              <p:nvPr/>
            </p:nvSpPr>
            <p:spPr bwMode="auto">
              <a:xfrm>
                <a:off x="3166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7" name="Oval 236"/>
              <p:cNvSpPr>
                <a:spLocks noChangeArrowheads="1"/>
              </p:cNvSpPr>
              <p:nvPr/>
            </p:nvSpPr>
            <p:spPr bwMode="auto">
              <a:xfrm>
                <a:off x="3333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8" name="Oval 237"/>
              <p:cNvSpPr>
                <a:spLocks noChangeArrowheads="1"/>
              </p:cNvSpPr>
              <p:nvPr/>
            </p:nvSpPr>
            <p:spPr bwMode="auto">
              <a:xfrm>
                <a:off x="3379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29" name="Oval 238"/>
              <p:cNvSpPr>
                <a:spLocks noChangeArrowheads="1"/>
              </p:cNvSpPr>
              <p:nvPr/>
            </p:nvSpPr>
            <p:spPr bwMode="auto">
              <a:xfrm>
                <a:off x="3288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0" name="Oval 239"/>
              <p:cNvSpPr>
                <a:spLocks noChangeArrowheads="1"/>
              </p:cNvSpPr>
              <p:nvPr/>
            </p:nvSpPr>
            <p:spPr bwMode="auto">
              <a:xfrm>
                <a:off x="3542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1" name="Oval 240"/>
              <p:cNvSpPr>
                <a:spLocks noChangeArrowheads="1"/>
              </p:cNvSpPr>
              <p:nvPr/>
            </p:nvSpPr>
            <p:spPr bwMode="auto">
              <a:xfrm flipV="1">
                <a:off x="3288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2" name="Oval 241"/>
              <p:cNvSpPr>
                <a:spLocks noChangeArrowheads="1"/>
              </p:cNvSpPr>
              <p:nvPr/>
            </p:nvSpPr>
            <p:spPr bwMode="auto">
              <a:xfrm>
                <a:off x="3424" y="159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3" name="Oval 242"/>
              <p:cNvSpPr>
                <a:spLocks noChangeArrowheads="1"/>
              </p:cNvSpPr>
              <p:nvPr/>
            </p:nvSpPr>
            <p:spPr bwMode="auto">
              <a:xfrm>
                <a:off x="3379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4" name="Oval 243"/>
              <p:cNvSpPr>
                <a:spLocks noChangeArrowheads="1"/>
              </p:cNvSpPr>
              <p:nvPr/>
            </p:nvSpPr>
            <p:spPr bwMode="auto">
              <a:xfrm>
                <a:off x="3152" y="127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5" name="Oval 244"/>
              <p:cNvSpPr>
                <a:spLocks noChangeArrowheads="1"/>
              </p:cNvSpPr>
              <p:nvPr/>
            </p:nvSpPr>
            <p:spPr bwMode="auto">
              <a:xfrm>
                <a:off x="3334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6" name="Oval 245"/>
              <p:cNvSpPr>
                <a:spLocks noChangeArrowheads="1"/>
              </p:cNvSpPr>
              <p:nvPr/>
            </p:nvSpPr>
            <p:spPr bwMode="auto">
              <a:xfrm>
                <a:off x="3529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7" name="Oval 246"/>
              <p:cNvSpPr>
                <a:spLocks noChangeArrowheads="1"/>
              </p:cNvSpPr>
              <p:nvPr/>
            </p:nvSpPr>
            <p:spPr bwMode="auto">
              <a:xfrm>
                <a:off x="3197" y="168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8" name="Oval 247"/>
              <p:cNvSpPr>
                <a:spLocks noChangeArrowheads="1"/>
              </p:cNvSpPr>
              <p:nvPr/>
            </p:nvSpPr>
            <p:spPr bwMode="auto">
              <a:xfrm>
                <a:off x="3515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39" name="Oval 248"/>
              <p:cNvSpPr>
                <a:spLocks noChangeArrowheads="1"/>
              </p:cNvSpPr>
              <p:nvPr/>
            </p:nvSpPr>
            <p:spPr bwMode="auto">
              <a:xfrm flipV="1">
                <a:off x="3515" y="1572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0" name="Oval 249"/>
              <p:cNvSpPr>
                <a:spLocks noChangeArrowheads="1"/>
              </p:cNvSpPr>
              <p:nvPr/>
            </p:nvSpPr>
            <p:spPr bwMode="auto">
              <a:xfrm>
                <a:off x="3016" y="168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1" name="Oval 250"/>
              <p:cNvSpPr>
                <a:spLocks noChangeArrowheads="1"/>
              </p:cNvSpPr>
              <p:nvPr/>
            </p:nvSpPr>
            <p:spPr bwMode="auto">
              <a:xfrm>
                <a:off x="2984" y="136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2" name="Oval 251"/>
              <p:cNvSpPr>
                <a:spLocks noChangeArrowheads="1"/>
              </p:cNvSpPr>
              <p:nvPr/>
            </p:nvSpPr>
            <p:spPr bwMode="auto">
              <a:xfrm>
                <a:off x="3347" y="127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3" name="Oval 252"/>
              <p:cNvSpPr>
                <a:spLocks noChangeArrowheads="1"/>
              </p:cNvSpPr>
              <p:nvPr/>
            </p:nvSpPr>
            <p:spPr bwMode="auto">
              <a:xfrm>
                <a:off x="2880" y="164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4" name="Oval 253"/>
              <p:cNvSpPr>
                <a:spLocks noChangeArrowheads="1"/>
              </p:cNvSpPr>
              <p:nvPr/>
            </p:nvSpPr>
            <p:spPr bwMode="auto">
              <a:xfrm>
                <a:off x="3619" y="164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5" name="Oval 254"/>
              <p:cNvSpPr>
                <a:spLocks noChangeArrowheads="1"/>
              </p:cNvSpPr>
              <p:nvPr/>
            </p:nvSpPr>
            <p:spPr bwMode="auto">
              <a:xfrm>
                <a:off x="3651" y="136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6" name="Oval 255"/>
              <p:cNvSpPr>
                <a:spLocks noChangeArrowheads="1"/>
              </p:cNvSpPr>
              <p:nvPr/>
            </p:nvSpPr>
            <p:spPr bwMode="auto">
              <a:xfrm>
                <a:off x="1701" y="161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7" name="Oval 256"/>
              <p:cNvSpPr>
                <a:spLocks noChangeArrowheads="1"/>
              </p:cNvSpPr>
              <p:nvPr/>
            </p:nvSpPr>
            <p:spPr bwMode="auto">
              <a:xfrm>
                <a:off x="2064" y="136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8" name="Oval 257"/>
              <p:cNvSpPr>
                <a:spLocks noChangeArrowheads="1"/>
              </p:cNvSpPr>
              <p:nvPr/>
            </p:nvSpPr>
            <p:spPr bwMode="auto">
              <a:xfrm>
                <a:off x="2122" y="168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49" name="Oval 258"/>
              <p:cNvSpPr>
                <a:spLocks noChangeArrowheads="1"/>
              </p:cNvSpPr>
              <p:nvPr/>
            </p:nvSpPr>
            <p:spPr bwMode="auto">
              <a:xfrm>
                <a:off x="2304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0" name="Oval 259"/>
              <p:cNvSpPr>
                <a:spLocks noChangeArrowheads="1"/>
              </p:cNvSpPr>
              <p:nvPr/>
            </p:nvSpPr>
            <p:spPr bwMode="auto">
              <a:xfrm>
                <a:off x="2576" y="136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1" name="Oval 260"/>
              <p:cNvSpPr>
                <a:spLocks noChangeArrowheads="1"/>
              </p:cNvSpPr>
              <p:nvPr/>
            </p:nvSpPr>
            <p:spPr bwMode="auto">
              <a:xfrm>
                <a:off x="2893" y="129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2" name="Oval 261"/>
              <p:cNvSpPr>
                <a:spLocks noChangeArrowheads="1"/>
              </p:cNvSpPr>
              <p:nvPr/>
            </p:nvSpPr>
            <p:spPr bwMode="auto">
              <a:xfrm>
                <a:off x="1066" y="149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3" name="Oval 262"/>
              <p:cNvSpPr>
                <a:spLocks noChangeArrowheads="1"/>
              </p:cNvSpPr>
              <p:nvPr/>
            </p:nvSpPr>
            <p:spPr bwMode="auto">
              <a:xfrm>
                <a:off x="1201" y="151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4" name="Oval 263"/>
              <p:cNvSpPr>
                <a:spLocks noChangeArrowheads="1"/>
              </p:cNvSpPr>
              <p:nvPr/>
            </p:nvSpPr>
            <p:spPr bwMode="auto">
              <a:xfrm>
                <a:off x="2095" y="146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5" name="Oval 264"/>
              <p:cNvSpPr>
                <a:spLocks noChangeArrowheads="1"/>
              </p:cNvSpPr>
              <p:nvPr/>
            </p:nvSpPr>
            <p:spPr bwMode="auto">
              <a:xfrm>
                <a:off x="2712" y="160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6" name="Oval 265"/>
              <p:cNvSpPr>
                <a:spLocks noChangeArrowheads="1"/>
              </p:cNvSpPr>
              <p:nvPr/>
            </p:nvSpPr>
            <p:spPr bwMode="auto">
              <a:xfrm>
                <a:off x="1792" y="149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7" name="Oval 266"/>
              <p:cNvSpPr>
                <a:spLocks noChangeArrowheads="1"/>
              </p:cNvSpPr>
              <p:nvPr/>
            </p:nvSpPr>
            <p:spPr bwMode="auto">
              <a:xfrm>
                <a:off x="1851" y="156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8" name="Oval 267"/>
              <p:cNvSpPr>
                <a:spLocks noChangeArrowheads="1"/>
              </p:cNvSpPr>
              <p:nvPr/>
            </p:nvSpPr>
            <p:spPr bwMode="auto">
              <a:xfrm>
                <a:off x="2304" y="146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59" name="Oval 268"/>
              <p:cNvSpPr>
                <a:spLocks noChangeArrowheads="1"/>
              </p:cNvSpPr>
              <p:nvPr/>
            </p:nvSpPr>
            <p:spPr bwMode="auto">
              <a:xfrm>
                <a:off x="2395" y="156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0" name="Oval 269"/>
              <p:cNvSpPr>
                <a:spLocks noChangeArrowheads="1"/>
              </p:cNvSpPr>
              <p:nvPr/>
            </p:nvSpPr>
            <p:spPr bwMode="auto">
              <a:xfrm flipV="1">
                <a:off x="2517" y="156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1" name="Oval 270"/>
              <p:cNvSpPr>
                <a:spLocks noChangeArrowheads="1"/>
              </p:cNvSpPr>
              <p:nvPr/>
            </p:nvSpPr>
            <p:spPr bwMode="auto">
              <a:xfrm flipV="1">
                <a:off x="2154" y="153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2" name="Oval 271"/>
              <p:cNvSpPr>
                <a:spLocks noChangeArrowheads="1"/>
              </p:cNvSpPr>
              <p:nvPr/>
            </p:nvSpPr>
            <p:spPr bwMode="auto">
              <a:xfrm>
                <a:off x="2881" y="151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3" name="Oval 272"/>
              <p:cNvSpPr>
                <a:spLocks noChangeArrowheads="1"/>
              </p:cNvSpPr>
              <p:nvPr/>
            </p:nvSpPr>
            <p:spPr bwMode="auto">
              <a:xfrm>
                <a:off x="2849" y="156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4" name="Oval 273"/>
              <p:cNvSpPr>
                <a:spLocks noChangeArrowheads="1"/>
              </p:cNvSpPr>
              <p:nvPr/>
            </p:nvSpPr>
            <p:spPr bwMode="auto">
              <a:xfrm>
                <a:off x="3062" y="153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5" name="Oval 274"/>
              <p:cNvSpPr>
                <a:spLocks noChangeArrowheads="1"/>
              </p:cNvSpPr>
              <p:nvPr/>
            </p:nvSpPr>
            <p:spPr bwMode="auto">
              <a:xfrm flipV="1">
                <a:off x="2971" y="156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6" name="Oval 275"/>
              <p:cNvSpPr>
                <a:spLocks noChangeArrowheads="1"/>
              </p:cNvSpPr>
              <p:nvPr/>
            </p:nvSpPr>
            <p:spPr bwMode="auto">
              <a:xfrm>
                <a:off x="3302" y="146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7" name="Oval 276"/>
              <p:cNvSpPr>
                <a:spLocks noChangeArrowheads="1"/>
              </p:cNvSpPr>
              <p:nvPr/>
            </p:nvSpPr>
            <p:spPr bwMode="auto">
              <a:xfrm>
                <a:off x="3393" y="156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8" name="Oval 277"/>
              <p:cNvSpPr>
                <a:spLocks noChangeArrowheads="1"/>
              </p:cNvSpPr>
              <p:nvPr/>
            </p:nvSpPr>
            <p:spPr bwMode="auto">
              <a:xfrm>
                <a:off x="3560" y="153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69" name="Oval 278"/>
              <p:cNvSpPr>
                <a:spLocks noChangeArrowheads="1"/>
              </p:cNvSpPr>
              <p:nvPr/>
            </p:nvSpPr>
            <p:spPr bwMode="auto">
              <a:xfrm>
                <a:off x="3710" y="151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70" name="Oval 279"/>
              <p:cNvSpPr>
                <a:spLocks noChangeArrowheads="1"/>
              </p:cNvSpPr>
              <p:nvPr/>
            </p:nvSpPr>
            <p:spPr bwMode="auto">
              <a:xfrm flipV="1">
                <a:off x="3469" y="132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71" name="Oval 280"/>
              <p:cNvSpPr>
                <a:spLocks noChangeArrowheads="1"/>
              </p:cNvSpPr>
              <p:nvPr/>
            </p:nvSpPr>
            <p:spPr bwMode="auto">
              <a:xfrm>
                <a:off x="930" y="151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72" name="Oval 281"/>
              <p:cNvSpPr>
                <a:spLocks noChangeArrowheads="1"/>
              </p:cNvSpPr>
              <p:nvPr/>
            </p:nvSpPr>
            <p:spPr bwMode="auto">
              <a:xfrm>
                <a:off x="1020" y="1503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73" name="Oval 282"/>
              <p:cNvSpPr>
                <a:spLocks noChangeArrowheads="1"/>
              </p:cNvSpPr>
              <p:nvPr/>
            </p:nvSpPr>
            <p:spPr bwMode="auto">
              <a:xfrm>
                <a:off x="975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74" name="Oval 283"/>
              <p:cNvSpPr>
                <a:spLocks noChangeArrowheads="1"/>
              </p:cNvSpPr>
              <p:nvPr/>
            </p:nvSpPr>
            <p:spPr bwMode="auto">
              <a:xfrm>
                <a:off x="930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75" name="Oval 284"/>
              <p:cNvSpPr>
                <a:spLocks noChangeArrowheads="1"/>
              </p:cNvSpPr>
              <p:nvPr/>
            </p:nvSpPr>
            <p:spPr bwMode="auto">
              <a:xfrm>
                <a:off x="975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76" name="Oval 285"/>
              <p:cNvSpPr>
                <a:spLocks noChangeArrowheads="1"/>
              </p:cNvSpPr>
              <p:nvPr/>
            </p:nvSpPr>
            <p:spPr bwMode="auto">
              <a:xfrm>
                <a:off x="1306" y="157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77" name="Oval 286"/>
              <p:cNvSpPr>
                <a:spLocks noChangeArrowheads="1"/>
              </p:cNvSpPr>
              <p:nvPr/>
            </p:nvSpPr>
            <p:spPr bwMode="auto">
              <a:xfrm>
                <a:off x="1247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78" name="Oval 287"/>
              <p:cNvSpPr>
                <a:spLocks noChangeArrowheads="1"/>
              </p:cNvSpPr>
              <p:nvPr/>
            </p:nvSpPr>
            <p:spPr bwMode="auto">
              <a:xfrm>
                <a:off x="1306" y="148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8479" name="Group 288"/>
              <p:cNvGrpSpPr>
                <a:grpSpLocks/>
              </p:cNvGrpSpPr>
              <p:nvPr/>
            </p:nvGrpSpPr>
            <p:grpSpPr bwMode="auto">
              <a:xfrm>
                <a:off x="941" y="1463"/>
                <a:ext cx="2871" cy="183"/>
                <a:chOff x="845" y="3038"/>
                <a:chExt cx="2871" cy="183"/>
              </a:xfrm>
            </p:grpSpPr>
            <p:sp>
              <p:nvSpPr>
                <p:cNvPr id="8488" name="Oval 289"/>
                <p:cNvSpPr>
                  <a:spLocks noChangeArrowheads="1"/>
                </p:cNvSpPr>
                <p:nvPr/>
              </p:nvSpPr>
              <p:spPr bwMode="auto">
                <a:xfrm>
                  <a:off x="1538" y="3038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89" name="Oval 290"/>
                <p:cNvSpPr>
                  <a:spLocks noChangeArrowheads="1"/>
                </p:cNvSpPr>
                <p:nvPr/>
              </p:nvSpPr>
              <p:spPr bwMode="auto">
                <a:xfrm flipV="1">
                  <a:off x="1842" y="3197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0" name="Oval 291"/>
                <p:cNvSpPr>
                  <a:spLocks noChangeArrowheads="1"/>
                </p:cNvSpPr>
                <p:nvPr/>
              </p:nvSpPr>
              <p:spPr bwMode="auto">
                <a:xfrm flipV="1">
                  <a:off x="1071" y="3107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1" name="Oval 292"/>
                <p:cNvSpPr>
                  <a:spLocks noChangeArrowheads="1"/>
                </p:cNvSpPr>
                <p:nvPr/>
              </p:nvSpPr>
              <p:spPr bwMode="auto">
                <a:xfrm>
                  <a:off x="2854" y="3198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2" name="Oval 293"/>
                <p:cNvSpPr>
                  <a:spLocks noChangeArrowheads="1"/>
                </p:cNvSpPr>
                <p:nvPr/>
              </p:nvSpPr>
              <p:spPr bwMode="auto">
                <a:xfrm>
                  <a:off x="1298" y="3038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3" name="Oval 294"/>
                <p:cNvSpPr>
                  <a:spLocks noChangeArrowheads="1"/>
                </p:cNvSpPr>
                <p:nvPr/>
              </p:nvSpPr>
              <p:spPr bwMode="auto">
                <a:xfrm>
                  <a:off x="2614" y="3038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4" name="Oval 295"/>
                <p:cNvSpPr>
                  <a:spLocks noChangeArrowheads="1"/>
                </p:cNvSpPr>
                <p:nvPr/>
              </p:nvSpPr>
              <p:spPr bwMode="auto">
                <a:xfrm>
                  <a:off x="2763" y="3107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5" name="Oval 296"/>
                <p:cNvSpPr>
                  <a:spLocks noChangeArrowheads="1"/>
                </p:cNvSpPr>
                <p:nvPr/>
              </p:nvSpPr>
              <p:spPr bwMode="auto">
                <a:xfrm>
                  <a:off x="3022" y="3038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6" name="Oval 297"/>
                <p:cNvSpPr>
                  <a:spLocks noChangeArrowheads="1"/>
                </p:cNvSpPr>
                <p:nvPr/>
              </p:nvSpPr>
              <p:spPr bwMode="auto">
                <a:xfrm>
                  <a:off x="3684" y="3039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7" name="Oval 298"/>
                <p:cNvSpPr>
                  <a:spLocks noChangeArrowheads="1"/>
                </p:cNvSpPr>
                <p:nvPr/>
              </p:nvSpPr>
              <p:spPr bwMode="auto">
                <a:xfrm>
                  <a:off x="845" y="3061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8" name="Oval 299"/>
                <p:cNvSpPr>
                  <a:spLocks noChangeArrowheads="1"/>
                </p:cNvSpPr>
                <p:nvPr/>
              </p:nvSpPr>
              <p:spPr bwMode="auto">
                <a:xfrm>
                  <a:off x="994" y="3038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99" name="Oval 300"/>
                <p:cNvSpPr>
                  <a:spLocks noChangeArrowheads="1"/>
                </p:cNvSpPr>
                <p:nvPr/>
              </p:nvSpPr>
              <p:spPr bwMode="auto">
                <a:xfrm>
                  <a:off x="1221" y="3107"/>
                  <a:ext cx="32" cy="23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8480" name="Oval 301"/>
              <p:cNvSpPr>
                <a:spLocks noChangeArrowheads="1"/>
              </p:cNvSpPr>
              <p:nvPr/>
            </p:nvSpPr>
            <p:spPr bwMode="auto">
              <a:xfrm>
                <a:off x="1383" y="154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81" name="Oval 302"/>
              <p:cNvSpPr>
                <a:spLocks noChangeArrowheads="1"/>
              </p:cNvSpPr>
              <p:nvPr/>
            </p:nvSpPr>
            <p:spPr bwMode="auto">
              <a:xfrm>
                <a:off x="1474" y="1594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82" name="Oval 303"/>
              <p:cNvSpPr>
                <a:spLocks noChangeArrowheads="1"/>
              </p:cNvSpPr>
              <p:nvPr/>
            </p:nvSpPr>
            <p:spPr bwMode="auto">
              <a:xfrm>
                <a:off x="1655" y="145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83" name="Oval 304"/>
              <p:cNvSpPr>
                <a:spLocks noChangeArrowheads="1"/>
              </p:cNvSpPr>
              <p:nvPr/>
            </p:nvSpPr>
            <p:spPr bwMode="auto">
              <a:xfrm>
                <a:off x="1986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84" name="Oval 305"/>
              <p:cNvSpPr>
                <a:spLocks noChangeArrowheads="1"/>
              </p:cNvSpPr>
              <p:nvPr/>
            </p:nvSpPr>
            <p:spPr bwMode="auto">
              <a:xfrm>
                <a:off x="1791" y="1526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85" name="Oval 306"/>
              <p:cNvSpPr>
                <a:spLocks noChangeArrowheads="1"/>
              </p:cNvSpPr>
              <p:nvPr/>
            </p:nvSpPr>
            <p:spPr bwMode="auto">
              <a:xfrm>
                <a:off x="3152" y="170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86" name="Oval 307"/>
              <p:cNvSpPr>
                <a:spLocks noChangeArrowheads="1"/>
              </p:cNvSpPr>
              <p:nvPr/>
            </p:nvSpPr>
            <p:spPr bwMode="auto">
              <a:xfrm>
                <a:off x="3288" y="1640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487" name="Oval 308"/>
              <p:cNvSpPr>
                <a:spLocks noChangeArrowheads="1"/>
              </p:cNvSpPr>
              <p:nvPr/>
            </p:nvSpPr>
            <p:spPr bwMode="auto">
              <a:xfrm>
                <a:off x="3243" y="1355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3" name="Group 309"/>
          <p:cNvGrpSpPr>
            <a:grpSpLocks/>
          </p:cNvGrpSpPr>
          <p:nvPr/>
        </p:nvGrpSpPr>
        <p:grpSpPr bwMode="auto">
          <a:xfrm>
            <a:off x="611188" y="4076700"/>
            <a:ext cx="6516687" cy="2808288"/>
            <a:chOff x="385" y="2478"/>
            <a:chExt cx="4105" cy="1769"/>
          </a:xfrm>
        </p:grpSpPr>
        <p:pic>
          <p:nvPicPr>
            <p:cNvPr id="8225" name="Picture 310" descr="Collecteur_decay_lo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5" y="2478"/>
              <a:ext cx="1836" cy="1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8194" name="Object 311"/>
            <p:cNvGraphicFramePr>
              <a:graphicFrameLocks noChangeAspect="1"/>
            </p:cNvGraphicFramePr>
            <p:nvPr/>
          </p:nvGraphicFramePr>
          <p:xfrm>
            <a:off x="806" y="3633"/>
            <a:ext cx="747" cy="296"/>
          </p:xfrm>
          <a:graphic>
            <a:graphicData uri="http://schemas.openxmlformats.org/presentationml/2006/ole">
              <p:oleObj spid="_x0000_s8194" name="Equation" r:id="rId4" imgW="1422360" imgH="482400" progId="Equation.3">
                <p:embed/>
              </p:oleObj>
            </a:graphicData>
          </a:graphic>
        </p:graphicFrame>
        <p:sp>
          <p:nvSpPr>
            <p:cNvPr id="8226" name="Text Box 312"/>
            <p:cNvSpPr txBox="1">
              <a:spLocks noChangeArrowheads="1"/>
            </p:cNvSpPr>
            <p:nvPr/>
          </p:nvSpPr>
          <p:spPr bwMode="auto">
            <a:xfrm>
              <a:off x="2608" y="2855"/>
              <a:ext cx="1882" cy="5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/>
                <a:t>Evidence of nuclear reactions in the plasma</a:t>
              </a:r>
            </a:p>
            <a:p>
              <a:pPr algn="ctr"/>
              <a:r>
                <a:rPr lang="fr-FR" sz="1400">
                  <a:solidFill>
                    <a:schemeClr val="bg2"/>
                  </a:solidFill>
                </a:rPr>
                <a:t>(10700 </a:t>
              </a:r>
              <a:r>
                <a:rPr lang="en-US" sz="1400">
                  <a:solidFill>
                    <a:schemeClr val="bg2"/>
                  </a:solidFill>
                  <a:cs typeface="Arial" charset="0"/>
                </a:rPr>
                <a:t>± 1800 in this case)</a:t>
              </a:r>
            </a:p>
          </p:txBody>
        </p:sp>
        <p:graphicFrame>
          <p:nvGraphicFramePr>
            <p:cNvPr id="8195" name="Object 313"/>
            <p:cNvGraphicFramePr>
              <a:graphicFrameLocks noChangeAspect="1"/>
            </p:cNvGraphicFramePr>
            <p:nvPr/>
          </p:nvGraphicFramePr>
          <p:xfrm>
            <a:off x="1519" y="2568"/>
            <a:ext cx="590" cy="148"/>
          </p:xfrm>
          <a:graphic>
            <a:graphicData uri="http://schemas.openxmlformats.org/presentationml/2006/ole">
              <p:oleObj spid="_x0000_s8195" name="Equation" r:id="rId5" imgW="863280" imgH="215640" progId="Equation.3">
                <p:embed/>
              </p:oleObj>
            </a:graphicData>
          </a:graphic>
        </p:graphicFrame>
      </p:grpSp>
      <p:sp>
        <p:nvSpPr>
          <p:cNvPr id="269626" name="Text Box 314"/>
          <p:cNvSpPr txBox="1">
            <a:spLocks noChangeArrowheads="1"/>
          </p:cNvSpPr>
          <p:nvPr/>
        </p:nvSpPr>
        <p:spPr bwMode="auto">
          <a:xfrm>
            <a:off x="836613" y="3789363"/>
            <a:ext cx="3016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/>
              <a:t>The collector is radioactive !</a:t>
            </a:r>
          </a:p>
        </p:txBody>
      </p:sp>
      <p:pic>
        <p:nvPicPr>
          <p:cNvPr id="8207" name="Picture 315" descr="DispersionRun69_4Me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5825" y="1157288"/>
            <a:ext cx="18002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08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8209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8217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218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8219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8220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8221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8222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8223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8224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8210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8211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8212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8213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8214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8215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Application to nuclear physics</a:t>
              </a:r>
            </a:p>
          </p:txBody>
        </p:sp>
        <p:sp>
          <p:nvSpPr>
            <p:cNvPr id="8216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5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6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626" grpId="0"/>
      <p:bldP spid="26962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4B4114-BE79-4C38-9C04-777CDF3F8B0B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344488" y="4214813"/>
            <a:ext cx="56673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2001 : first experiments of the ENL group at the LOA</a:t>
            </a:r>
          </a:p>
        </p:txBody>
      </p:sp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306388" y="4797425"/>
            <a:ext cx="8532812" cy="1830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2004 :</a:t>
            </a:r>
          </a:p>
          <a:p>
            <a:r>
              <a:rPr lang="fr-FR"/>
              <a:t>Creation of particle beams by laser-plasma interaction = well established experimental fact…</a:t>
            </a:r>
          </a:p>
          <a:p>
            <a:endParaRPr lang="fr-FR"/>
          </a:p>
          <a:p>
            <a:r>
              <a:rPr lang="fr-FR"/>
              <a:t>…but with an incomplete knowledge, especially in the case of solid targets and at high energies (&gt; a few MeV).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48013" y="620713"/>
            <a:ext cx="1812925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/>
              <a:t>A brief history…</a:t>
            </a:r>
          </a:p>
        </p:txBody>
      </p:sp>
      <p:sp>
        <p:nvSpPr>
          <p:cNvPr id="217093" name="Rectangle 5"/>
          <p:cNvSpPr>
            <a:spLocks noChangeArrowheads="1"/>
          </p:cNvSpPr>
          <p:nvPr/>
        </p:nvSpPr>
        <p:spPr bwMode="auto">
          <a:xfrm>
            <a:off x="344488" y="1125538"/>
            <a:ext cx="13779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1960 : laser</a:t>
            </a:r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344488" y="1844675"/>
            <a:ext cx="4981575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/>
              <a:t>1979 : </a:t>
            </a:r>
            <a:r>
              <a:rPr lang="fr-FR" dirty="0" err="1"/>
              <a:t>principle</a:t>
            </a:r>
            <a:r>
              <a:rPr lang="fr-FR" dirty="0"/>
              <a:t> of the laser-plasma </a:t>
            </a:r>
            <a:r>
              <a:rPr lang="fr-FR" dirty="0" err="1"/>
              <a:t>accelerator</a:t>
            </a:r>
            <a:endParaRPr lang="fr-FR" dirty="0"/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344488" y="2563813"/>
            <a:ext cx="4373562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/>
              <a:t>1985 : </a:t>
            </a:r>
            <a:r>
              <a:rPr lang="fr-FR" dirty="0" err="1"/>
              <a:t>Chirped</a:t>
            </a:r>
            <a:r>
              <a:rPr lang="fr-FR" dirty="0"/>
              <a:t> Pulse Amplification </a:t>
            </a:r>
            <a:r>
              <a:rPr lang="fr-FR" dirty="0">
                <a:hlinkMouseOver r:id="rId3" action="ppaction://hlinksldjump"/>
              </a:rPr>
              <a:t>(CPA)</a:t>
            </a:r>
            <a:endParaRPr lang="fr-FR" dirty="0"/>
          </a:p>
        </p:txBody>
      </p:sp>
      <p:sp>
        <p:nvSpPr>
          <p:cNvPr id="217096" name="Rectangle 8"/>
          <p:cNvSpPr>
            <a:spLocks noChangeArrowheads="1"/>
          </p:cNvSpPr>
          <p:nvPr/>
        </p:nvSpPr>
        <p:spPr bwMode="auto">
          <a:xfrm>
            <a:off x="344488" y="3495675"/>
            <a:ext cx="4244975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1990’s : Particle acceleration with laser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011863" y="2854325"/>
            <a:ext cx="3024187" cy="1727200"/>
            <a:chOff x="3787" y="2296"/>
            <a:chExt cx="1905" cy="1088"/>
          </a:xfrm>
        </p:grpSpPr>
        <p:sp>
          <p:nvSpPr>
            <p:cNvPr id="12317" name="AutoShape 18"/>
            <p:cNvSpPr>
              <a:spLocks noChangeArrowheads="1"/>
            </p:cNvSpPr>
            <p:nvPr/>
          </p:nvSpPr>
          <p:spPr bwMode="auto">
            <a:xfrm>
              <a:off x="3787" y="2659"/>
              <a:ext cx="725" cy="363"/>
            </a:xfrm>
            <a:prstGeom prst="rightArrow">
              <a:avLst>
                <a:gd name="adj1" fmla="val 50000"/>
                <a:gd name="adj2" fmla="val 49931"/>
              </a:avLst>
            </a:prstGeom>
            <a:solidFill>
              <a:srgbClr val="00FF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FR"/>
                <a:t>LASER</a:t>
              </a:r>
            </a:p>
          </p:txBody>
        </p:sp>
        <p:sp>
          <p:nvSpPr>
            <p:cNvPr id="12318" name="Line 19"/>
            <p:cNvSpPr>
              <a:spLocks noChangeShapeType="1"/>
            </p:cNvSpPr>
            <p:nvPr/>
          </p:nvSpPr>
          <p:spPr bwMode="auto">
            <a:xfrm flipV="1">
              <a:off x="4558" y="2704"/>
              <a:ext cx="544" cy="13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7108" name="Text Box 20"/>
            <p:cNvSpPr txBox="1">
              <a:spLocks noChangeArrowheads="1"/>
            </p:cNvSpPr>
            <p:nvPr/>
          </p:nvSpPr>
          <p:spPr bwMode="auto">
            <a:xfrm>
              <a:off x="4725" y="2490"/>
              <a:ext cx="87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FR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</a:t>
              </a:r>
              <a:r>
                <a:rPr lang="fr-FR" baseline="30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-</a:t>
              </a:r>
              <a:r>
                <a:rPr lang="fr-FR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fr-FR" sz="900">
                  <a:solidFill>
                    <a:srgbClr val="0000FF"/>
                  </a:solidFill>
                </a:rPr>
                <a:t>(quelques 10 MeV)</a:t>
              </a:r>
            </a:p>
          </p:txBody>
        </p:sp>
        <p:sp>
          <p:nvSpPr>
            <p:cNvPr id="12320" name="Line 21"/>
            <p:cNvSpPr>
              <a:spLocks noChangeShapeType="1"/>
            </p:cNvSpPr>
            <p:nvPr/>
          </p:nvSpPr>
          <p:spPr bwMode="auto">
            <a:xfrm>
              <a:off x="4558" y="2840"/>
              <a:ext cx="499" cy="1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7110" name="Text Box 22"/>
            <p:cNvSpPr txBox="1">
              <a:spLocks noChangeArrowheads="1"/>
            </p:cNvSpPr>
            <p:nvPr/>
          </p:nvSpPr>
          <p:spPr bwMode="auto">
            <a:xfrm>
              <a:off x="4948" y="2791"/>
              <a:ext cx="74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FR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 </a:t>
              </a:r>
              <a:r>
                <a:rPr lang="fr-FR" sz="900">
                  <a:solidFill>
                    <a:srgbClr val="FF0000"/>
                  </a:solidFill>
                </a:rPr>
                <a:t>(quelques MeV)</a:t>
              </a:r>
            </a:p>
          </p:txBody>
        </p:sp>
        <p:sp>
          <p:nvSpPr>
            <p:cNvPr id="12322" name="Freeform 23"/>
            <p:cNvSpPr>
              <a:spLocks/>
            </p:cNvSpPr>
            <p:nvPr/>
          </p:nvSpPr>
          <p:spPr bwMode="auto">
            <a:xfrm rot="1961519">
              <a:off x="4512" y="2931"/>
              <a:ext cx="664" cy="158"/>
            </a:xfrm>
            <a:custGeom>
              <a:avLst/>
              <a:gdLst>
                <a:gd name="T0" fmla="*/ 664 w 664"/>
                <a:gd name="T1" fmla="*/ 36 h 158"/>
                <a:gd name="T2" fmla="*/ 633 w 664"/>
                <a:gd name="T3" fmla="*/ 40 h 158"/>
                <a:gd name="T4" fmla="*/ 592 w 664"/>
                <a:gd name="T5" fmla="*/ 8 h 158"/>
                <a:gd name="T6" fmla="*/ 557 w 664"/>
                <a:gd name="T7" fmla="*/ 91 h 158"/>
                <a:gd name="T8" fmla="*/ 485 w 664"/>
                <a:gd name="T9" fmla="*/ 15 h 158"/>
                <a:gd name="T10" fmla="*/ 434 w 664"/>
                <a:gd name="T11" fmla="*/ 106 h 158"/>
                <a:gd name="T12" fmla="*/ 363 w 664"/>
                <a:gd name="T13" fmla="*/ 30 h 158"/>
                <a:gd name="T14" fmla="*/ 311 w 664"/>
                <a:gd name="T15" fmla="*/ 120 h 158"/>
                <a:gd name="T16" fmla="*/ 241 w 664"/>
                <a:gd name="T17" fmla="*/ 44 h 158"/>
                <a:gd name="T18" fmla="*/ 189 w 664"/>
                <a:gd name="T19" fmla="*/ 135 h 158"/>
                <a:gd name="T20" fmla="*/ 118 w 664"/>
                <a:gd name="T21" fmla="*/ 59 h 158"/>
                <a:gd name="T22" fmla="*/ 67 w 664"/>
                <a:gd name="T23" fmla="*/ 149 h 158"/>
                <a:gd name="T24" fmla="*/ 31 w 664"/>
                <a:gd name="T25" fmla="*/ 111 h 158"/>
                <a:gd name="T26" fmla="*/ 0 w 664"/>
                <a:gd name="T27" fmla="*/ 115 h 1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64"/>
                <a:gd name="T43" fmla="*/ 0 h 158"/>
                <a:gd name="T44" fmla="*/ 664 w 664"/>
                <a:gd name="T45" fmla="*/ 158 h 1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64" h="158">
                  <a:moveTo>
                    <a:pt x="664" y="36"/>
                  </a:moveTo>
                  <a:cubicBezTo>
                    <a:pt x="655" y="37"/>
                    <a:pt x="645" y="45"/>
                    <a:pt x="633" y="40"/>
                  </a:cubicBezTo>
                  <a:cubicBezTo>
                    <a:pt x="621" y="35"/>
                    <a:pt x="605" y="0"/>
                    <a:pt x="592" y="8"/>
                  </a:cubicBezTo>
                  <a:cubicBezTo>
                    <a:pt x="579" y="16"/>
                    <a:pt x="575" y="90"/>
                    <a:pt x="557" y="91"/>
                  </a:cubicBezTo>
                  <a:cubicBezTo>
                    <a:pt x="539" y="92"/>
                    <a:pt x="506" y="12"/>
                    <a:pt x="485" y="15"/>
                  </a:cubicBezTo>
                  <a:cubicBezTo>
                    <a:pt x="465" y="17"/>
                    <a:pt x="454" y="103"/>
                    <a:pt x="434" y="106"/>
                  </a:cubicBezTo>
                  <a:cubicBezTo>
                    <a:pt x="414" y="108"/>
                    <a:pt x="384" y="27"/>
                    <a:pt x="363" y="30"/>
                  </a:cubicBezTo>
                  <a:cubicBezTo>
                    <a:pt x="342" y="32"/>
                    <a:pt x="332" y="118"/>
                    <a:pt x="311" y="120"/>
                  </a:cubicBezTo>
                  <a:cubicBezTo>
                    <a:pt x="291" y="123"/>
                    <a:pt x="261" y="42"/>
                    <a:pt x="241" y="44"/>
                  </a:cubicBezTo>
                  <a:cubicBezTo>
                    <a:pt x="220" y="47"/>
                    <a:pt x="210" y="132"/>
                    <a:pt x="189" y="135"/>
                  </a:cubicBezTo>
                  <a:cubicBezTo>
                    <a:pt x="168" y="137"/>
                    <a:pt x="139" y="56"/>
                    <a:pt x="118" y="59"/>
                  </a:cubicBezTo>
                  <a:cubicBezTo>
                    <a:pt x="98" y="61"/>
                    <a:pt x="81" y="141"/>
                    <a:pt x="67" y="149"/>
                  </a:cubicBezTo>
                  <a:cubicBezTo>
                    <a:pt x="52" y="158"/>
                    <a:pt x="42" y="117"/>
                    <a:pt x="31" y="111"/>
                  </a:cubicBezTo>
                  <a:cubicBezTo>
                    <a:pt x="21" y="106"/>
                    <a:pt x="5" y="115"/>
                    <a:pt x="0" y="115"/>
                  </a:cubicBezTo>
                </a:path>
              </a:pathLst>
            </a:custGeom>
            <a:noFill/>
            <a:ln w="31750">
              <a:solidFill>
                <a:srgbClr val="FFCC00"/>
              </a:solidFill>
              <a:round/>
              <a:headEnd type="triangle" w="sm" len="sm"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12323" name="Rectangle 24"/>
            <p:cNvSpPr>
              <a:spLocks noChangeArrowheads="1"/>
            </p:cNvSpPr>
            <p:nvPr/>
          </p:nvSpPr>
          <p:spPr bwMode="auto">
            <a:xfrm>
              <a:off x="4512" y="2296"/>
              <a:ext cx="45" cy="108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317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17113" name="Text Box 25"/>
            <p:cNvSpPr txBox="1">
              <a:spLocks noChangeArrowheads="1"/>
            </p:cNvSpPr>
            <p:nvPr/>
          </p:nvSpPr>
          <p:spPr bwMode="auto">
            <a:xfrm>
              <a:off x="4909" y="3067"/>
              <a:ext cx="20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l-GR" sz="2400" b="1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γ</a:t>
              </a:r>
            </a:p>
          </p:txBody>
        </p:sp>
      </p:grpSp>
      <p:pic>
        <p:nvPicPr>
          <p:cNvPr id="217114" name="Pictur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1412875"/>
            <a:ext cx="3887788" cy="1268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12300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12301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12309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2310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12311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12312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12313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12314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12315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12316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12302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2303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12304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12305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12306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Introduction</a:t>
              </a:r>
            </a:p>
          </p:txBody>
        </p:sp>
        <p:sp>
          <p:nvSpPr>
            <p:cNvPr id="12307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12308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  <p:pic>
        <p:nvPicPr>
          <p:cNvPr id="37" name="Picture 36" descr="laser-power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9169" y="2290968"/>
            <a:ext cx="4314831" cy="29954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0" grpId="0"/>
      <p:bldP spid="217091" grpId="0"/>
      <p:bldP spid="217093" grpId="0"/>
      <p:bldP spid="217094" grpId="0"/>
      <p:bldP spid="217095" grpId="0"/>
      <p:bldP spid="21709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724577-68C3-42A6-8883-2D314B38BC1F}" type="slidenum">
              <a:rPr lang="fr-FR" smtClean="0"/>
              <a:pPr/>
              <a:t>30</a:t>
            </a:fld>
            <a:endParaRPr lang="fr-FR" smtClean="0"/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3335338" y="1868488"/>
            <a:ext cx="2057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4097338" y="1639888"/>
            <a:ext cx="533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200">
                <a:latin typeface="Times New Roman" pitchFamily="18" charset="0"/>
              </a:rPr>
              <a:t>3 cm</a:t>
            </a:r>
            <a:endParaRPr lang="fr-FR"/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5392738" y="1982788"/>
            <a:ext cx="76200" cy="194310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C0C0C0"/>
              </a:gs>
              <a:gs pos="100000">
                <a:srgbClr val="80808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36870" name="AutoShape 11"/>
          <p:cNvSpPr>
            <a:spLocks noChangeArrowheads="1"/>
          </p:cNvSpPr>
          <p:nvPr/>
        </p:nvSpPr>
        <p:spPr bwMode="auto">
          <a:xfrm>
            <a:off x="3235325" y="2667000"/>
            <a:ext cx="688975" cy="649288"/>
          </a:xfrm>
          <a:prstGeom prst="flowChartDelay">
            <a:avLst/>
          </a:prstGeom>
          <a:gradFill rotWithShape="1">
            <a:gsLst>
              <a:gs pos="0">
                <a:srgbClr val="FF3333"/>
              </a:gs>
              <a:gs pos="100000">
                <a:srgbClr val="FFFF00">
                  <a:alpha val="60001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36871" name="Line 15"/>
          <p:cNvSpPr>
            <a:spLocks noChangeShapeType="1"/>
          </p:cNvSpPr>
          <p:nvPr/>
        </p:nvSpPr>
        <p:spPr bwMode="auto">
          <a:xfrm>
            <a:off x="2705100" y="1868488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6872" name="Text Box 16"/>
          <p:cNvSpPr txBox="1">
            <a:spLocks noChangeArrowheads="1"/>
          </p:cNvSpPr>
          <p:nvPr/>
        </p:nvSpPr>
        <p:spPr bwMode="auto">
          <a:xfrm>
            <a:off x="2587625" y="1627188"/>
            <a:ext cx="685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200">
                <a:latin typeface="Times New Roman" pitchFamily="18" charset="0"/>
              </a:rPr>
              <a:t>300 µm</a:t>
            </a:r>
            <a:endParaRPr lang="fr-FR"/>
          </a:p>
        </p:txBody>
      </p:sp>
      <p:sp>
        <p:nvSpPr>
          <p:cNvPr id="36873" name="Rectangle 19"/>
          <p:cNvSpPr>
            <a:spLocks noChangeArrowheads="1"/>
          </p:cNvSpPr>
          <p:nvPr/>
        </p:nvSpPr>
        <p:spPr bwMode="auto">
          <a:xfrm>
            <a:off x="3182938" y="1982788"/>
            <a:ext cx="139700" cy="194310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C0C0C0"/>
              </a:gs>
              <a:gs pos="100000">
                <a:srgbClr val="80808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36874" name="Rectangle 20"/>
          <p:cNvSpPr>
            <a:spLocks noChangeArrowheads="1"/>
          </p:cNvSpPr>
          <p:nvPr/>
        </p:nvSpPr>
        <p:spPr bwMode="auto">
          <a:xfrm>
            <a:off x="3295650" y="1982788"/>
            <a:ext cx="39688" cy="19431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993300"/>
              </a:gs>
              <a:gs pos="100000">
                <a:srgbClr val="FF66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grpSp>
        <p:nvGrpSpPr>
          <p:cNvPr id="36875" name="Group 23"/>
          <p:cNvGrpSpPr>
            <a:grpSpLocks/>
          </p:cNvGrpSpPr>
          <p:nvPr/>
        </p:nvGrpSpPr>
        <p:grpSpPr bwMode="auto">
          <a:xfrm>
            <a:off x="6061075" y="1443038"/>
            <a:ext cx="990600" cy="2484437"/>
            <a:chOff x="3072" y="572"/>
            <a:chExt cx="624" cy="1565"/>
          </a:xfrm>
        </p:grpSpPr>
        <p:sp>
          <p:nvSpPr>
            <p:cNvPr id="37176" name="Rectangle 24"/>
            <p:cNvSpPr>
              <a:spLocks noChangeArrowheads="1"/>
            </p:cNvSpPr>
            <p:nvPr/>
          </p:nvSpPr>
          <p:spPr bwMode="auto">
            <a:xfrm>
              <a:off x="3131" y="913"/>
              <a:ext cx="57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7177" name="Rectangle 25"/>
            <p:cNvSpPr>
              <a:spLocks noChangeArrowheads="1"/>
            </p:cNvSpPr>
            <p:nvPr/>
          </p:nvSpPr>
          <p:spPr bwMode="auto">
            <a:xfrm>
              <a:off x="3197" y="913"/>
              <a:ext cx="84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7178" name="Rectangle 26"/>
            <p:cNvSpPr>
              <a:spLocks noChangeArrowheads="1"/>
            </p:cNvSpPr>
            <p:nvPr/>
          </p:nvSpPr>
          <p:spPr bwMode="auto">
            <a:xfrm>
              <a:off x="3424" y="913"/>
              <a:ext cx="113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7179" name="Rectangle 27"/>
            <p:cNvSpPr>
              <a:spLocks noChangeArrowheads="1"/>
            </p:cNvSpPr>
            <p:nvPr/>
          </p:nvSpPr>
          <p:spPr bwMode="auto">
            <a:xfrm>
              <a:off x="3288" y="913"/>
              <a:ext cx="113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7180" name="Rectangle 28"/>
            <p:cNvSpPr>
              <a:spLocks noChangeArrowheads="1"/>
            </p:cNvSpPr>
            <p:nvPr/>
          </p:nvSpPr>
          <p:spPr bwMode="auto">
            <a:xfrm>
              <a:off x="3560" y="913"/>
              <a:ext cx="113" cy="122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993300"/>
                </a:gs>
                <a:gs pos="100000">
                  <a:srgbClr val="FF66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7181" name="AutoShape 29"/>
            <p:cNvSpPr>
              <a:spLocks/>
            </p:cNvSpPr>
            <p:nvPr/>
          </p:nvSpPr>
          <p:spPr bwMode="auto">
            <a:xfrm rot="-5400000">
              <a:off x="3357" y="620"/>
              <a:ext cx="68" cy="520"/>
            </a:xfrm>
            <a:prstGeom prst="rightBrace">
              <a:avLst>
                <a:gd name="adj1" fmla="val 97606"/>
                <a:gd name="adj2" fmla="val 50991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37182" name="Text Box 30"/>
            <p:cNvSpPr txBox="1">
              <a:spLocks noChangeArrowheads="1"/>
            </p:cNvSpPr>
            <p:nvPr/>
          </p:nvSpPr>
          <p:spPr bwMode="auto">
            <a:xfrm>
              <a:off x="3072" y="572"/>
              <a:ext cx="62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200">
                  <a:latin typeface="Times New Roman" pitchFamily="18" charset="0"/>
                </a:rPr>
                <a:t>Cu stack</a:t>
              </a:r>
              <a:endParaRPr lang="fr-FR"/>
            </a:p>
          </p:txBody>
        </p:sp>
      </p:grpSp>
      <p:sp>
        <p:nvSpPr>
          <p:cNvPr id="36876" name="AutoShape 33"/>
          <p:cNvSpPr>
            <a:spLocks noChangeArrowheads="1"/>
          </p:cNvSpPr>
          <p:nvPr/>
        </p:nvSpPr>
        <p:spPr bwMode="auto">
          <a:xfrm rot="5400000">
            <a:off x="2017712" y="2497138"/>
            <a:ext cx="360363" cy="9223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36877" name="Text Box 34"/>
          <p:cNvSpPr txBox="1">
            <a:spLocks noChangeArrowheads="1"/>
          </p:cNvSpPr>
          <p:nvPr/>
        </p:nvSpPr>
        <p:spPr bwMode="auto">
          <a:xfrm>
            <a:off x="1506538" y="2735263"/>
            <a:ext cx="121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100" b="1">
                <a:latin typeface="Times New Roman" pitchFamily="18" charset="0"/>
              </a:rPr>
              <a:t> « protons »</a:t>
            </a:r>
          </a:p>
          <a:p>
            <a:pPr algn="ctr"/>
            <a:r>
              <a:rPr lang="fr-FR" sz="1100" b="1">
                <a:latin typeface="Times New Roman" pitchFamily="18" charset="0"/>
              </a:rPr>
              <a:t>laser</a:t>
            </a:r>
          </a:p>
        </p:txBody>
      </p:sp>
      <p:sp>
        <p:nvSpPr>
          <p:cNvPr id="36878" name="Rectangle 35"/>
          <p:cNvSpPr>
            <a:spLocks noChangeArrowheads="1"/>
          </p:cNvSpPr>
          <p:nvPr/>
        </p:nvSpPr>
        <p:spPr bwMode="auto">
          <a:xfrm>
            <a:off x="2609850" y="1982788"/>
            <a:ext cx="76200" cy="194310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C0C0C0"/>
              </a:gs>
              <a:gs pos="100000">
                <a:srgbClr val="80808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grpSp>
        <p:nvGrpSpPr>
          <p:cNvPr id="36879" name="Group 37"/>
          <p:cNvGrpSpPr>
            <a:grpSpLocks/>
          </p:cNvGrpSpPr>
          <p:nvPr/>
        </p:nvGrpSpPr>
        <p:grpSpPr bwMode="auto">
          <a:xfrm>
            <a:off x="2660650" y="2562225"/>
            <a:ext cx="4575175" cy="936625"/>
            <a:chOff x="930" y="1277"/>
            <a:chExt cx="2882" cy="590"/>
          </a:xfrm>
        </p:grpSpPr>
        <p:sp>
          <p:nvSpPr>
            <p:cNvPr id="36905" name="Text Box 38"/>
            <p:cNvSpPr txBox="1">
              <a:spLocks noChangeArrowheads="1"/>
            </p:cNvSpPr>
            <p:nvPr/>
          </p:nvSpPr>
          <p:spPr bwMode="auto">
            <a:xfrm>
              <a:off x="1836" y="1685"/>
              <a:ext cx="52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200" b="1">
                  <a:solidFill>
                    <a:srgbClr val="0000FF"/>
                  </a:solidFill>
                  <a:latin typeface="Times New Roman" pitchFamily="18" charset="0"/>
                </a:rPr>
                <a:t>Protons</a:t>
              </a:r>
              <a:endParaRPr lang="fr-FR">
                <a:solidFill>
                  <a:srgbClr val="0000FF"/>
                </a:solidFill>
              </a:endParaRPr>
            </a:p>
          </p:txBody>
        </p:sp>
        <p:sp>
          <p:nvSpPr>
            <p:cNvPr id="36906" name="Oval 39"/>
            <p:cNvSpPr>
              <a:spLocks noChangeArrowheads="1"/>
            </p:cNvSpPr>
            <p:nvPr/>
          </p:nvSpPr>
          <p:spPr bwMode="auto">
            <a:xfrm>
              <a:off x="102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07" name="Oval 40"/>
            <p:cNvSpPr>
              <a:spLocks noChangeArrowheads="1"/>
            </p:cNvSpPr>
            <p:nvPr/>
          </p:nvSpPr>
          <p:spPr bwMode="auto">
            <a:xfrm>
              <a:off x="975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08" name="Oval 41"/>
            <p:cNvSpPr>
              <a:spLocks noChangeArrowheads="1"/>
            </p:cNvSpPr>
            <p:nvPr/>
          </p:nvSpPr>
          <p:spPr bwMode="auto">
            <a:xfrm>
              <a:off x="1170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09" name="Oval 42"/>
            <p:cNvSpPr>
              <a:spLocks noChangeArrowheads="1"/>
            </p:cNvSpPr>
            <p:nvPr/>
          </p:nvSpPr>
          <p:spPr bwMode="auto">
            <a:xfrm>
              <a:off x="1111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0" name="Oval 43"/>
            <p:cNvSpPr>
              <a:spLocks noChangeArrowheads="1"/>
            </p:cNvSpPr>
            <p:nvPr/>
          </p:nvSpPr>
          <p:spPr bwMode="auto">
            <a:xfrm>
              <a:off x="1247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1" name="Oval 44"/>
            <p:cNvSpPr>
              <a:spLocks noChangeArrowheads="1"/>
            </p:cNvSpPr>
            <p:nvPr/>
          </p:nvSpPr>
          <p:spPr bwMode="auto">
            <a:xfrm>
              <a:off x="1034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2" name="Oval 45"/>
            <p:cNvSpPr>
              <a:spLocks noChangeArrowheads="1"/>
            </p:cNvSpPr>
            <p:nvPr/>
          </p:nvSpPr>
          <p:spPr bwMode="auto">
            <a:xfrm>
              <a:off x="1247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3" name="Oval 46"/>
            <p:cNvSpPr>
              <a:spLocks noChangeArrowheads="1"/>
            </p:cNvSpPr>
            <p:nvPr/>
          </p:nvSpPr>
          <p:spPr bwMode="auto">
            <a:xfrm>
              <a:off x="1156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4" name="Oval 47"/>
            <p:cNvSpPr>
              <a:spLocks noChangeArrowheads="1"/>
            </p:cNvSpPr>
            <p:nvPr/>
          </p:nvSpPr>
          <p:spPr bwMode="auto">
            <a:xfrm>
              <a:off x="1351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5" name="Oval 48"/>
            <p:cNvSpPr>
              <a:spLocks noChangeArrowheads="1"/>
            </p:cNvSpPr>
            <p:nvPr/>
          </p:nvSpPr>
          <p:spPr bwMode="auto">
            <a:xfrm>
              <a:off x="1487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6" name="Oval 49"/>
            <p:cNvSpPr>
              <a:spLocks noChangeArrowheads="1"/>
            </p:cNvSpPr>
            <p:nvPr/>
          </p:nvSpPr>
          <p:spPr bwMode="auto">
            <a:xfrm>
              <a:off x="1410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7" name="Oval 50"/>
            <p:cNvSpPr>
              <a:spLocks noChangeArrowheads="1"/>
            </p:cNvSpPr>
            <p:nvPr/>
          </p:nvSpPr>
          <p:spPr bwMode="auto">
            <a:xfrm>
              <a:off x="1701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8" name="Oval 51"/>
            <p:cNvSpPr>
              <a:spLocks noChangeArrowheads="1"/>
            </p:cNvSpPr>
            <p:nvPr/>
          </p:nvSpPr>
          <p:spPr bwMode="auto">
            <a:xfrm>
              <a:off x="1805" y="14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19" name="Oval 52"/>
            <p:cNvSpPr>
              <a:spLocks noChangeArrowheads="1"/>
            </p:cNvSpPr>
            <p:nvPr/>
          </p:nvSpPr>
          <p:spPr bwMode="auto">
            <a:xfrm>
              <a:off x="1714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0" name="Oval 53"/>
            <p:cNvSpPr>
              <a:spLocks noChangeArrowheads="1"/>
            </p:cNvSpPr>
            <p:nvPr/>
          </p:nvSpPr>
          <p:spPr bwMode="auto">
            <a:xfrm>
              <a:off x="1909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1" name="Oval 54"/>
            <p:cNvSpPr>
              <a:spLocks noChangeArrowheads="1"/>
            </p:cNvSpPr>
            <p:nvPr/>
          </p:nvSpPr>
          <p:spPr bwMode="auto">
            <a:xfrm>
              <a:off x="1850" y="148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2" name="Oval 55"/>
            <p:cNvSpPr>
              <a:spLocks noChangeArrowheads="1"/>
            </p:cNvSpPr>
            <p:nvPr/>
          </p:nvSpPr>
          <p:spPr bwMode="auto">
            <a:xfrm>
              <a:off x="1986" y="150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3" name="Oval 56"/>
            <p:cNvSpPr>
              <a:spLocks noChangeArrowheads="1"/>
            </p:cNvSpPr>
            <p:nvPr/>
          </p:nvSpPr>
          <p:spPr bwMode="auto">
            <a:xfrm>
              <a:off x="1773" y="148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4" name="Oval 57"/>
            <p:cNvSpPr>
              <a:spLocks noChangeArrowheads="1"/>
            </p:cNvSpPr>
            <p:nvPr/>
          </p:nvSpPr>
          <p:spPr bwMode="auto">
            <a:xfrm>
              <a:off x="1791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5" name="Oval 58"/>
            <p:cNvSpPr>
              <a:spLocks noChangeArrowheads="1"/>
            </p:cNvSpPr>
            <p:nvPr/>
          </p:nvSpPr>
          <p:spPr bwMode="auto">
            <a:xfrm>
              <a:off x="1701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6" name="Oval 59"/>
            <p:cNvSpPr>
              <a:spLocks noChangeArrowheads="1"/>
            </p:cNvSpPr>
            <p:nvPr/>
          </p:nvSpPr>
          <p:spPr bwMode="auto">
            <a:xfrm>
              <a:off x="1850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7" name="Oval 60"/>
            <p:cNvSpPr>
              <a:spLocks noChangeArrowheads="1"/>
            </p:cNvSpPr>
            <p:nvPr/>
          </p:nvSpPr>
          <p:spPr bwMode="auto">
            <a:xfrm>
              <a:off x="2045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8" name="Oval 61"/>
            <p:cNvSpPr>
              <a:spLocks noChangeArrowheads="1"/>
            </p:cNvSpPr>
            <p:nvPr/>
          </p:nvSpPr>
          <p:spPr bwMode="auto">
            <a:xfrm>
              <a:off x="1986" y="161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29" name="Oval 62"/>
            <p:cNvSpPr>
              <a:spLocks noChangeArrowheads="1"/>
            </p:cNvSpPr>
            <p:nvPr/>
          </p:nvSpPr>
          <p:spPr bwMode="auto">
            <a:xfrm>
              <a:off x="2258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0" name="Oval 63"/>
            <p:cNvSpPr>
              <a:spLocks noChangeArrowheads="1"/>
            </p:cNvSpPr>
            <p:nvPr/>
          </p:nvSpPr>
          <p:spPr bwMode="auto">
            <a:xfrm>
              <a:off x="1909" y="161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1" name="Oval 64"/>
            <p:cNvSpPr>
              <a:spLocks noChangeArrowheads="1"/>
            </p:cNvSpPr>
            <p:nvPr/>
          </p:nvSpPr>
          <p:spPr bwMode="auto">
            <a:xfrm>
              <a:off x="2095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2" name="Oval 65"/>
            <p:cNvSpPr>
              <a:spLocks noChangeArrowheads="1"/>
            </p:cNvSpPr>
            <p:nvPr/>
          </p:nvSpPr>
          <p:spPr bwMode="auto">
            <a:xfrm>
              <a:off x="2231" y="143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3" name="Oval 66"/>
            <p:cNvSpPr>
              <a:spLocks noChangeArrowheads="1"/>
            </p:cNvSpPr>
            <p:nvPr/>
          </p:nvSpPr>
          <p:spPr bwMode="auto">
            <a:xfrm>
              <a:off x="2018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4" name="Oval 67"/>
            <p:cNvSpPr>
              <a:spLocks noChangeArrowheads="1"/>
            </p:cNvSpPr>
            <p:nvPr/>
          </p:nvSpPr>
          <p:spPr bwMode="auto">
            <a:xfrm>
              <a:off x="214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5" name="Oval 68"/>
            <p:cNvSpPr>
              <a:spLocks noChangeArrowheads="1"/>
            </p:cNvSpPr>
            <p:nvPr/>
          </p:nvSpPr>
          <p:spPr bwMode="auto">
            <a:xfrm>
              <a:off x="2213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6" name="Oval 69"/>
            <p:cNvSpPr>
              <a:spLocks noChangeArrowheads="1"/>
            </p:cNvSpPr>
            <p:nvPr/>
          </p:nvSpPr>
          <p:spPr bwMode="auto">
            <a:xfrm>
              <a:off x="2290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7" name="Oval 70"/>
            <p:cNvSpPr>
              <a:spLocks noChangeArrowheads="1"/>
            </p:cNvSpPr>
            <p:nvPr/>
          </p:nvSpPr>
          <p:spPr bwMode="auto">
            <a:xfrm>
              <a:off x="2168" y="143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8" name="Oval 71"/>
            <p:cNvSpPr>
              <a:spLocks noChangeArrowheads="1"/>
            </p:cNvSpPr>
            <p:nvPr/>
          </p:nvSpPr>
          <p:spPr bwMode="auto">
            <a:xfrm>
              <a:off x="2367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39" name="Oval 72"/>
            <p:cNvSpPr>
              <a:spLocks noChangeArrowheads="1"/>
            </p:cNvSpPr>
            <p:nvPr/>
          </p:nvSpPr>
          <p:spPr bwMode="auto">
            <a:xfrm>
              <a:off x="2154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0" name="Oval 73"/>
            <p:cNvSpPr>
              <a:spLocks noChangeArrowheads="1"/>
            </p:cNvSpPr>
            <p:nvPr/>
          </p:nvSpPr>
          <p:spPr bwMode="auto">
            <a:xfrm>
              <a:off x="2413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1" name="Oval 74"/>
            <p:cNvSpPr>
              <a:spLocks noChangeArrowheads="1"/>
            </p:cNvSpPr>
            <p:nvPr/>
          </p:nvSpPr>
          <p:spPr bwMode="auto">
            <a:xfrm>
              <a:off x="2549" y="138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2" name="Oval 75"/>
            <p:cNvSpPr>
              <a:spLocks noChangeArrowheads="1"/>
            </p:cNvSpPr>
            <p:nvPr/>
          </p:nvSpPr>
          <p:spPr bwMode="auto">
            <a:xfrm>
              <a:off x="2336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3" name="Oval 76"/>
            <p:cNvSpPr>
              <a:spLocks noChangeArrowheads="1"/>
            </p:cNvSpPr>
            <p:nvPr/>
          </p:nvSpPr>
          <p:spPr bwMode="auto">
            <a:xfrm>
              <a:off x="2349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4" name="Oval 77"/>
            <p:cNvSpPr>
              <a:spLocks noChangeArrowheads="1"/>
            </p:cNvSpPr>
            <p:nvPr/>
          </p:nvSpPr>
          <p:spPr bwMode="auto">
            <a:xfrm>
              <a:off x="2472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5" name="Oval 78"/>
            <p:cNvSpPr>
              <a:spLocks noChangeArrowheads="1"/>
            </p:cNvSpPr>
            <p:nvPr/>
          </p:nvSpPr>
          <p:spPr bwMode="auto">
            <a:xfrm>
              <a:off x="2413" y="143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6" name="Oval 79"/>
            <p:cNvSpPr>
              <a:spLocks noChangeArrowheads="1"/>
            </p:cNvSpPr>
            <p:nvPr/>
          </p:nvSpPr>
          <p:spPr bwMode="auto">
            <a:xfrm>
              <a:off x="2608" y="143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7" name="Oval 80"/>
            <p:cNvSpPr>
              <a:spLocks noChangeArrowheads="1"/>
            </p:cNvSpPr>
            <p:nvPr/>
          </p:nvSpPr>
          <p:spPr bwMode="auto">
            <a:xfrm>
              <a:off x="254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8" name="Oval 81"/>
            <p:cNvSpPr>
              <a:spLocks noChangeArrowheads="1"/>
            </p:cNvSpPr>
            <p:nvPr/>
          </p:nvSpPr>
          <p:spPr bwMode="auto">
            <a:xfrm>
              <a:off x="2685" y="152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49" name="Oval 82"/>
            <p:cNvSpPr>
              <a:spLocks noChangeArrowheads="1"/>
            </p:cNvSpPr>
            <p:nvPr/>
          </p:nvSpPr>
          <p:spPr bwMode="auto">
            <a:xfrm>
              <a:off x="2472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0" name="Oval 83"/>
            <p:cNvSpPr>
              <a:spLocks noChangeArrowheads="1"/>
            </p:cNvSpPr>
            <p:nvPr/>
          </p:nvSpPr>
          <p:spPr bwMode="auto">
            <a:xfrm>
              <a:off x="2699" y="132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1" name="Oval 84"/>
            <p:cNvSpPr>
              <a:spLocks noChangeArrowheads="1"/>
            </p:cNvSpPr>
            <p:nvPr/>
          </p:nvSpPr>
          <p:spPr bwMode="auto">
            <a:xfrm>
              <a:off x="3107" y="127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2" name="Oval 85"/>
            <p:cNvSpPr>
              <a:spLocks noChangeArrowheads="1"/>
            </p:cNvSpPr>
            <p:nvPr/>
          </p:nvSpPr>
          <p:spPr bwMode="auto">
            <a:xfrm>
              <a:off x="2426" y="163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3" name="Oval 86"/>
            <p:cNvSpPr>
              <a:spLocks noChangeArrowheads="1"/>
            </p:cNvSpPr>
            <p:nvPr/>
          </p:nvSpPr>
          <p:spPr bwMode="auto">
            <a:xfrm>
              <a:off x="2880" y="139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4" name="Oval 87"/>
            <p:cNvSpPr>
              <a:spLocks noChangeArrowheads="1"/>
            </p:cNvSpPr>
            <p:nvPr/>
          </p:nvSpPr>
          <p:spPr bwMode="auto">
            <a:xfrm>
              <a:off x="151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5" name="Oval 88"/>
            <p:cNvSpPr>
              <a:spLocks noChangeArrowheads="1"/>
            </p:cNvSpPr>
            <p:nvPr/>
          </p:nvSpPr>
          <p:spPr bwMode="auto">
            <a:xfrm flipV="1">
              <a:off x="3288" y="175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6" name="Oval 89"/>
            <p:cNvSpPr>
              <a:spLocks noChangeArrowheads="1"/>
            </p:cNvSpPr>
            <p:nvPr/>
          </p:nvSpPr>
          <p:spPr bwMode="auto">
            <a:xfrm flipV="1">
              <a:off x="2853" y="173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7" name="Oval 90"/>
            <p:cNvSpPr>
              <a:spLocks noChangeArrowheads="1"/>
            </p:cNvSpPr>
            <p:nvPr/>
          </p:nvSpPr>
          <p:spPr bwMode="auto">
            <a:xfrm flipV="1">
              <a:off x="2549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8" name="Oval 91"/>
            <p:cNvSpPr>
              <a:spLocks noChangeArrowheads="1"/>
            </p:cNvSpPr>
            <p:nvPr/>
          </p:nvSpPr>
          <p:spPr bwMode="auto">
            <a:xfrm flipV="1">
              <a:off x="2109" y="163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59" name="Oval 92"/>
            <p:cNvSpPr>
              <a:spLocks noChangeArrowheads="1"/>
            </p:cNvSpPr>
            <p:nvPr/>
          </p:nvSpPr>
          <p:spPr bwMode="auto">
            <a:xfrm flipV="1">
              <a:off x="1850" y="163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0" name="Oval 93"/>
            <p:cNvSpPr>
              <a:spLocks noChangeArrowheads="1"/>
            </p:cNvSpPr>
            <p:nvPr/>
          </p:nvSpPr>
          <p:spPr bwMode="auto">
            <a:xfrm flipV="1">
              <a:off x="1564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1" name="Oval 94"/>
            <p:cNvSpPr>
              <a:spLocks noChangeArrowheads="1"/>
            </p:cNvSpPr>
            <p:nvPr/>
          </p:nvSpPr>
          <p:spPr bwMode="auto">
            <a:xfrm flipV="1">
              <a:off x="1383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2" name="Oval 95"/>
            <p:cNvSpPr>
              <a:spLocks noChangeArrowheads="1"/>
            </p:cNvSpPr>
            <p:nvPr/>
          </p:nvSpPr>
          <p:spPr bwMode="auto">
            <a:xfrm>
              <a:off x="3166" y="164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3" name="Oval 96"/>
            <p:cNvSpPr>
              <a:spLocks noChangeArrowheads="1"/>
            </p:cNvSpPr>
            <p:nvPr/>
          </p:nvSpPr>
          <p:spPr bwMode="auto">
            <a:xfrm>
              <a:off x="3152" y="132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4" name="Oval 97"/>
            <p:cNvSpPr>
              <a:spLocks noChangeArrowheads="1"/>
            </p:cNvSpPr>
            <p:nvPr/>
          </p:nvSpPr>
          <p:spPr bwMode="auto">
            <a:xfrm>
              <a:off x="3107" y="159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5" name="Oval 98"/>
            <p:cNvSpPr>
              <a:spLocks noChangeArrowheads="1"/>
            </p:cNvSpPr>
            <p:nvPr/>
          </p:nvSpPr>
          <p:spPr bwMode="auto">
            <a:xfrm>
              <a:off x="3742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6" name="Oval 99"/>
            <p:cNvSpPr>
              <a:spLocks noChangeArrowheads="1"/>
            </p:cNvSpPr>
            <p:nvPr/>
          </p:nvSpPr>
          <p:spPr bwMode="auto">
            <a:xfrm>
              <a:off x="3197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7" name="Oval 100"/>
            <p:cNvSpPr>
              <a:spLocks noChangeArrowheads="1"/>
            </p:cNvSpPr>
            <p:nvPr/>
          </p:nvSpPr>
          <p:spPr bwMode="auto">
            <a:xfrm>
              <a:off x="3379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8" name="Oval 101"/>
            <p:cNvSpPr>
              <a:spLocks noChangeArrowheads="1"/>
            </p:cNvSpPr>
            <p:nvPr/>
          </p:nvSpPr>
          <p:spPr bwMode="auto">
            <a:xfrm>
              <a:off x="347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69" name="Oval 102"/>
            <p:cNvSpPr>
              <a:spLocks noChangeArrowheads="1"/>
            </p:cNvSpPr>
            <p:nvPr/>
          </p:nvSpPr>
          <p:spPr bwMode="auto">
            <a:xfrm>
              <a:off x="1292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0" name="Oval 103"/>
            <p:cNvSpPr>
              <a:spLocks noChangeArrowheads="1"/>
            </p:cNvSpPr>
            <p:nvPr/>
          </p:nvSpPr>
          <p:spPr bwMode="auto">
            <a:xfrm>
              <a:off x="142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1" name="Oval 104"/>
            <p:cNvSpPr>
              <a:spLocks noChangeArrowheads="1"/>
            </p:cNvSpPr>
            <p:nvPr/>
          </p:nvSpPr>
          <p:spPr bwMode="auto">
            <a:xfrm>
              <a:off x="147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2" name="Oval 105"/>
            <p:cNvSpPr>
              <a:spLocks noChangeArrowheads="1"/>
            </p:cNvSpPr>
            <p:nvPr/>
          </p:nvSpPr>
          <p:spPr bwMode="auto">
            <a:xfrm>
              <a:off x="1578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3" name="Oval 106"/>
            <p:cNvSpPr>
              <a:spLocks noChangeArrowheads="1"/>
            </p:cNvSpPr>
            <p:nvPr/>
          </p:nvSpPr>
          <p:spPr bwMode="auto">
            <a:xfrm>
              <a:off x="151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4" name="Oval 107"/>
            <p:cNvSpPr>
              <a:spLocks noChangeArrowheads="1"/>
            </p:cNvSpPr>
            <p:nvPr/>
          </p:nvSpPr>
          <p:spPr bwMode="auto">
            <a:xfrm>
              <a:off x="1655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5" name="Oval 108"/>
            <p:cNvSpPr>
              <a:spLocks noChangeArrowheads="1"/>
            </p:cNvSpPr>
            <p:nvPr/>
          </p:nvSpPr>
          <p:spPr bwMode="auto">
            <a:xfrm>
              <a:off x="1442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6" name="Oval 109"/>
            <p:cNvSpPr>
              <a:spLocks noChangeArrowheads="1"/>
            </p:cNvSpPr>
            <p:nvPr/>
          </p:nvSpPr>
          <p:spPr bwMode="auto">
            <a:xfrm>
              <a:off x="160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7" name="Oval 110"/>
            <p:cNvSpPr>
              <a:spLocks noChangeArrowheads="1"/>
            </p:cNvSpPr>
            <p:nvPr/>
          </p:nvSpPr>
          <p:spPr bwMode="auto">
            <a:xfrm>
              <a:off x="1655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8" name="Oval 111"/>
            <p:cNvSpPr>
              <a:spLocks noChangeArrowheads="1"/>
            </p:cNvSpPr>
            <p:nvPr/>
          </p:nvSpPr>
          <p:spPr bwMode="auto">
            <a:xfrm>
              <a:off x="156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79" name="Oval 112"/>
            <p:cNvSpPr>
              <a:spLocks noChangeArrowheads="1"/>
            </p:cNvSpPr>
            <p:nvPr/>
          </p:nvSpPr>
          <p:spPr bwMode="auto">
            <a:xfrm>
              <a:off x="1759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0" name="Oval 113"/>
            <p:cNvSpPr>
              <a:spLocks noChangeArrowheads="1"/>
            </p:cNvSpPr>
            <p:nvPr/>
          </p:nvSpPr>
          <p:spPr bwMode="auto">
            <a:xfrm>
              <a:off x="1895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1" name="Oval 114"/>
            <p:cNvSpPr>
              <a:spLocks noChangeArrowheads="1"/>
            </p:cNvSpPr>
            <p:nvPr/>
          </p:nvSpPr>
          <p:spPr bwMode="auto">
            <a:xfrm>
              <a:off x="1818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2" name="Oval 115"/>
            <p:cNvSpPr>
              <a:spLocks noChangeArrowheads="1"/>
            </p:cNvSpPr>
            <p:nvPr/>
          </p:nvSpPr>
          <p:spPr bwMode="auto">
            <a:xfrm flipV="1">
              <a:off x="1564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3" name="Oval 116"/>
            <p:cNvSpPr>
              <a:spLocks noChangeArrowheads="1"/>
            </p:cNvSpPr>
            <p:nvPr/>
          </p:nvSpPr>
          <p:spPr bwMode="auto">
            <a:xfrm flipV="1">
              <a:off x="1791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4" name="Oval 117"/>
            <p:cNvSpPr>
              <a:spLocks noChangeArrowheads="1"/>
            </p:cNvSpPr>
            <p:nvPr/>
          </p:nvSpPr>
          <p:spPr bwMode="auto">
            <a:xfrm>
              <a:off x="1700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5" name="Oval 118"/>
            <p:cNvSpPr>
              <a:spLocks noChangeArrowheads="1"/>
            </p:cNvSpPr>
            <p:nvPr/>
          </p:nvSpPr>
          <p:spPr bwMode="auto">
            <a:xfrm>
              <a:off x="1837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6" name="Oval 119"/>
            <p:cNvSpPr>
              <a:spLocks noChangeArrowheads="1"/>
            </p:cNvSpPr>
            <p:nvPr/>
          </p:nvSpPr>
          <p:spPr bwMode="auto">
            <a:xfrm>
              <a:off x="1883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7" name="Oval 120"/>
            <p:cNvSpPr>
              <a:spLocks noChangeArrowheads="1"/>
            </p:cNvSpPr>
            <p:nvPr/>
          </p:nvSpPr>
          <p:spPr bwMode="auto">
            <a:xfrm>
              <a:off x="1987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8" name="Oval 121"/>
            <p:cNvSpPr>
              <a:spLocks noChangeArrowheads="1"/>
            </p:cNvSpPr>
            <p:nvPr/>
          </p:nvSpPr>
          <p:spPr bwMode="auto">
            <a:xfrm>
              <a:off x="1928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89" name="Oval 122"/>
            <p:cNvSpPr>
              <a:spLocks noChangeArrowheads="1"/>
            </p:cNvSpPr>
            <p:nvPr/>
          </p:nvSpPr>
          <p:spPr bwMode="auto">
            <a:xfrm>
              <a:off x="2064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0" name="Oval 123"/>
            <p:cNvSpPr>
              <a:spLocks noChangeArrowheads="1"/>
            </p:cNvSpPr>
            <p:nvPr/>
          </p:nvSpPr>
          <p:spPr bwMode="auto">
            <a:xfrm>
              <a:off x="2018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1" name="Oval 124"/>
            <p:cNvSpPr>
              <a:spLocks noChangeArrowheads="1"/>
            </p:cNvSpPr>
            <p:nvPr/>
          </p:nvSpPr>
          <p:spPr bwMode="auto">
            <a:xfrm>
              <a:off x="2064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2" name="Oval 125"/>
            <p:cNvSpPr>
              <a:spLocks noChangeArrowheads="1"/>
            </p:cNvSpPr>
            <p:nvPr/>
          </p:nvSpPr>
          <p:spPr bwMode="auto">
            <a:xfrm>
              <a:off x="1973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3" name="Oval 126"/>
            <p:cNvSpPr>
              <a:spLocks noChangeArrowheads="1"/>
            </p:cNvSpPr>
            <p:nvPr/>
          </p:nvSpPr>
          <p:spPr bwMode="auto">
            <a:xfrm>
              <a:off x="2168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4" name="Oval 127"/>
            <p:cNvSpPr>
              <a:spLocks noChangeArrowheads="1"/>
            </p:cNvSpPr>
            <p:nvPr/>
          </p:nvSpPr>
          <p:spPr bwMode="auto">
            <a:xfrm>
              <a:off x="2227" y="148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5" name="Oval 128"/>
            <p:cNvSpPr>
              <a:spLocks noChangeArrowheads="1"/>
            </p:cNvSpPr>
            <p:nvPr/>
          </p:nvSpPr>
          <p:spPr bwMode="auto">
            <a:xfrm flipV="1">
              <a:off x="1973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6" name="Oval 129"/>
            <p:cNvSpPr>
              <a:spLocks noChangeArrowheads="1"/>
            </p:cNvSpPr>
            <p:nvPr/>
          </p:nvSpPr>
          <p:spPr bwMode="auto">
            <a:xfrm flipV="1">
              <a:off x="2200" y="161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7" name="Oval 130"/>
            <p:cNvSpPr>
              <a:spLocks noChangeArrowheads="1"/>
            </p:cNvSpPr>
            <p:nvPr/>
          </p:nvSpPr>
          <p:spPr bwMode="auto">
            <a:xfrm>
              <a:off x="210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8" name="Oval 131"/>
            <p:cNvSpPr>
              <a:spLocks noChangeArrowheads="1"/>
            </p:cNvSpPr>
            <p:nvPr/>
          </p:nvSpPr>
          <p:spPr bwMode="auto">
            <a:xfrm>
              <a:off x="215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999" name="Oval 132"/>
            <p:cNvSpPr>
              <a:spLocks noChangeArrowheads="1"/>
            </p:cNvSpPr>
            <p:nvPr/>
          </p:nvSpPr>
          <p:spPr bwMode="auto">
            <a:xfrm>
              <a:off x="220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0" name="Oval 133"/>
            <p:cNvSpPr>
              <a:spLocks noChangeArrowheads="1"/>
            </p:cNvSpPr>
            <p:nvPr/>
          </p:nvSpPr>
          <p:spPr bwMode="auto">
            <a:xfrm>
              <a:off x="2109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1" name="Oval 134"/>
            <p:cNvSpPr>
              <a:spLocks noChangeArrowheads="1"/>
            </p:cNvSpPr>
            <p:nvPr/>
          </p:nvSpPr>
          <p:spPr bwMode="auto">
            <a:xfrm>
              <a:off x="2304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2" name="Oval 135"/>
            <p:cNvSpPr>
              <a:spLocks noChangeArrowheads="1"/>
            </p:cNvSpPr>
            <p:nvPr/>
          </p:nvSpPr>
          <p:spPr bwMode="auto">
            <a:xfrm>
              <a:off x="2245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3" name="Oval 136"/>
            <p:cNvSpPr>
              <a:spLocks noChangeArrowheads="1"/>
            </p:cNvSpPr>
            <p:nvPr/>
          </p:nvSpPr>
          <p:spPr bwMode="auto">
            <a:xfrm>
              <a:off x="2381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4" name="Oval 137"/>
            <p:cNvSpPr>
              <a:spLocks noChangeArrowheads="1"/>
            </p:cNvSpPr>
            <p:nvPr/>
          </p:nvSpPr>
          <p:spPr bwMode="auto">
            <a:xfrm>
              <a:off x="2168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5" name="Oval 138"/>
            <p:cNvSpPr>
              <a:spLocks noChangeArrowheads="1"/>
            </p:cNvSpPr>
            <p:nvPr/>
          </p:nvSpPr>
          <p:spPr bwMode="auto">
            <a:xfrm>
              <a:off x="1428" y="15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6" name="Oval 139"/>
            <p:cNvSpPr>
              <a:spLocks noChangeArrowheads="1"/>
            </p:cNvSpPr>
            <p:nvPr/>
          </p:nvSpPr>
          <p:spPr bwMode="auto">
            <a:xfrm>
              <a:off x="2381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7" name="Oval 140"/>
            <p:cNvSpPr>
              <a:spLocks noChangeArrowheads="1"/>
            </p:cNvSpPr>
            <p:nvPr/>
          </p:nvSpPr>
          <p:spPr bwMode="auto">
            <a:xfrm>
              <a:off x="229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8" name="Oval 141"/>
            <p:cNvSpPr>
              <a:spLocks noChangeArrowheads="1"/>
            </p:cNvSpPr>
            <p:nvPr/>
          </p:nvSpPr>
          <p:spPr bwMode="auto">
            <a:xfrm>
              <a:off x="2485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09" name="Oval 142"/>
            <p:cNvSpPr>
              <a:spLocks noChangeArrowheads="1"/>
            </p:cNvSpPr>
            <p:nvPr/>
          </p:nvSpPr>
          <p:spPr bwMode="auto">
            <a:xfrm>
              <a:off x="2621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0" name="Oval 143"/>
            <p:cNvSpPr>
              <a:spLocks noChangeArrowheads="1"/>
            </p:cNvSpPr>
            <p:nvPr/>
          </p:nvSpPr>
          <p:spPr bwMode="auto">
            <a:xfrm>
              <a:off x="2544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1" name="Oval 144"/>
            <p:cNvSpPr>
              <a:spLocks noChangeArrowheads="1"/>
            </p:cNvSpPr>
            <p:nvPr/>
          </p:nvSpPr>
          <p:spPr bwMode="auto">
            <a:xfrm flipV="1">
              <a:off x="2290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2" name="Oval 145"/>
            <p:cNvSpPr>
              <a:spLocks noChangeArrowheads="1"/>
            </p:cNvSpPr>
            <p:nvPr/>
          </p:nvSpPr>
          <p:spPr bwMode="auto">
            <a:xfrm flipV="1">
              <a:off x="2517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3" name="Oval 146"/>
            <p:cNvSpPr>
              <a:spLocks noChangeArrowheads="1"/>
            </p:cNvSpPr>
            <p:nvPr/>
          </p:nvSpPr>
          <p:spPr bwMode="auto">
            <a:xfrm>
              <a:off x="2426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4" name="Oval 147"/>
            <p:cNvSpPr>
              <a:spLocks noChangeArrowheads="1"/>
            </p:cNvSpPr>
            <p:nvPr/>
          </p:nvSpPr>
          <p:spPr bwMode="auto">
            <a:xfrm>
              <a:off x="2381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5" name="Oval 148"/>
            <p:cNvSpPr>
              <a:spLocks noChangeArrowheads="1"/>
            </p:cNvSpPr>
            <p:nvPr/>
          </p:nvSpPr>
          <p:spPr bwMode="auto">
            <a:xfrm>
              <a:off x="1383" y="15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6" name="Oval 149"/>
            <p:cNvSpPr>
              <a:spLocks noChangeArrowheads="1"/>
            </p:cNvSpPr>
            <p:nvPr/>
          </p:nvSpPr>
          <p:spPr bwMode="auto">
            <a:xfrm>
              <a:off x="2336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7" name="Oval 150"/>
            <p:cNvSpPr>
              <a:spLocks noChangeArrowheads="1"/>
            </p:cNvSpPr>
            <p:nvPr/>
          </p:nvSpPr>
          <p:spPr bwMode="auto">
            <a:xfrm>
              <a:off x="2531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8" name="Oval 151"/>
            <p:cNvSpPr>
              <a:spLocks noChangeArrowheads="1"/>
            </p:cNvSpPr>
            <p:nvPr/>
          </p:nvSpPr>
          <p:spPr bwMode="auto">
            <a:xfrm>
              <a:off x="2472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19" name="Oval 152"/>
            <p:cNvSpPr>
              <a:spLocks noChangeArrowheads="1"/>
            </p:cNvSpPr>
            <p:nvPr/>
          </p:nvSpPr>
          <p:spPr bwMode="auto">
            <a:xfrm>
              <a:off x="2608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0" name="Oval 153"/>
            <p:cNvSpPr>
              <a:spLocks noChangeArrowheads="1"/>
            </p:cNvSpPr>
            <p:nvPr/>
          </p:nvSpPr>
          <p:spPr bwMode="auto">
            <a:xfrm>
              <a:off x="2562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1" name="Oval 154"/>
            <p:cNvSpPr>
              <a:spLocks noChangeArrowheads="1"/>
            </p:cNvSpPr>
            <p:nvPr/>
          </p:nvSpPr>
          <p:spPr bwMode="auto">
            <a:xfrm>
              <a:off x="2608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2" name="Oval 155"/>
            <p:cNvSpPr>
              <a:spLocks noChangeArrowheads="1"/>
            </p:cNvSpPr>
            <p:nvPr/>
          </p:nvSpPr>
          <p:spPr bwMode="auto">
            <a:xfrm>
              <a:off x="2517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3" name="Oval 156"/>
            <p:cNvSpPr>
              <a:spLocks noChangeArrowheads="1"/>
            </p:cNvSpPr>
            <p:nvPr/>
          </p:nvSpPr>
          <p:spPr bwMode="auto">
            <a:xfrm>
              <a:off x="2712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4" name="Oval 157"/>
            <p:cNvSpPr>
              <a:spLocks noChangeArrowheads="1"/>
            </p:cNvSpPr>
            <p:nvPr/>
          </p:nvSpPr>
          <p:spPr bwMode="auto">
            <a:xfrm>
              <a:off x="2848" y="148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5" name="Oval 158"/>
            <p:cNvSpPr>
              <a:spLocks noChangeArrowheads="1"/>
            </p:cNvSpPr>
            <p:nvPr/>
          </p:nvSpPr>
          <p:spPr bwMode="auto">
            <a:xfrm>
              <a:off x="2771" y="148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6" name="Oval 159"/>
            <p:cNvSpPr>
              <a:spLocks noChangeArrowheads="1"/>
            </p:cNvSpPr>
            <p:nvPr/>
          </p:nvSpPr>
          <p:spPr bwMode="auto">
            <a:xfrm flipV="1">
              <a:off x="2744" y="161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7" name="Oval 160"/>
            <p:cNvSpPr>
              <a:spLocks noChangeArrowheads="1"/>
            </p:cNvSpPr>
            <p:nvPr/>
          </p:nvSpPr>
          <p:spPr bwMode="auto">
            <a:xfrm>
              <a:off x="2653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8" name="Oval 161"/>
            <p:cNvSpPr>
              <a:spLocks noChangeArrowheads="1"/>
            </p:cNvSpPr>
            <p:nvPr/>
          </p:nvSpPr>
          <p:spPr bwMode="auto">
            <a:xfrm>
              <a:off x="201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29" name="Oval 162"/>
            <p:cNvSpPr>
              <a:spLocks noChangeArrowheads="1"/>
            </p:cNvSpPr>
            <p:nvPr/>
          </p:nvSpPr>
          <p:spPr bwMode="auto">
            <a:xfrm>
              <a:off x="206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0" name="Oval 163"/>
            <p:cNvSpPr>
              <a:spLocks noChangeArrowheads="1"/>
            </p:cNvSpPr>
            <p:nvPr/>
          </p:nvSpPr>
          <p:spPr bwMode="auto">
            <a:xfrm>
              <a:off x="1973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1" name="Oval 164"/>
            <p:cNvSpPr>
              <a:spLocks noChangeArrowheads="1"/>
            </p:cNvSpPr>
            <p:nvPr/>
          </p:nvSpPr>
          <p:spPr bwMode="auto">
            <a:xfrm>
              <a:off x="2168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2" name="Oval 165"/>
            <p:cNvSpPr>
              <a:spLocks noChangeArrowheads="1"/>
            </p:cNvSpPr>
            <p:nvPr/>
          </p:nvSpPr>
          <p:spPr bwMode="auto">
            <a:xfrm>
              <a:off x="210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3" name="Oval 166"/>
            <p:cNvSpPr>
              <a:spLocks noChangeArrowheads="1"/>
            </p:cNvSpPr>
            <p:nvPr/>
          </p:nvSpPr>
          <p:spPr bwMode="auto">
            <a:xfrm>
              <a:off x="2245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4" name="Oval 167"/>
            <p:cNvSpPr>
              <a:spLocks noChangeArrowheads="1"/>
            </p:cNvSpPr>
            <p:nvPr/>
          </p:nvSpPr>
          <p:spPr bwMode="auto">
            <a:xfrm>
              <a:off x="2032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5" name="Oval 168"/>
            <p:cNvSpPr>
              <a:spLocks noChangeArrowheads="1"/>
            </p:cNvSpPr>
            <p:nvPr/>
          </p:nvSpPr>
          <p:spPr bwMode="auto">
            <a:xfrm>
              <a:off x="219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6" name="Oval 169"/>
            <p:cNvSpPr>
              <a:spLocks noChangeArrowheads="1"/>
            </p:cNvSpPr>
            <p:nvPr/>
          </p:nvSpPr>
          <p:spPr bwMode="auto">
            <a:xfrm>
              <a:off x="1338" y="15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7" name="Oval 170"/>
            <p:cNvSpPr>
              <a:spLocks noChangeArrowheads="1"/>
            </p:cNvSpPr>
            <p:nvPr/>
          </p:nvSpPr>
          <p:spPr bwMode="auto">
            <a:xfrm>
              <a:off x="215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8" name="Oval 171"/>
            <p:cNvSpPr>
              <a:spLocks noChangeArrowheads="1"/>
            </p:cNvSpPr>
            <p:nvPr/>
          </p:nvSpPr>
          <p:spPr bwMode="auto">
            <a:xfrm>
              <a:off x="2349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39" name="Oval 172"/>
            <p:cNvSpPr>
              <a:spLocks noChangeArrowheads="1"/>
            </p:cNvSpPr>
            <p:nvPr/>
          </p:nvSpPr>
          <p:spPr bwMode="auto">
            <a:xfrm>
              <a:off x="2485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0" name="Oval 173"/>
            <p:cNvSpPr>
              <a:spLocks noChangeArrowheads="1"/>
            </p:cNvSpPr>
            <p:nvPr/>
          </p:nvSpPr>
          <p:spPr bwMode="auto">
            <a:xfrm>
              <a:off x="2621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1" name="Oval 174"/>
            <p:cNvSpPr>
              <a:spLocks noChangeArrowheads="1"/>
            </p:cNvSpPr>
            <p:nvPr/>
          </p:nvSpPr>
          <p:spPr bwMode="auto">
            <a:xfrm>
              <a:off x="2408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2" name="Oval 175"/>
            <p:cNvSpPr>
              <a:spLocks noChangeArrowheads="1"/>
            </p:cNvSpPr>
            <p:nvPr/>
          </p:nvSpPr>
          <p:spPr bwMode="auto">
            <a:xfrm>
              <a:off x="2803" y="143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3" name="Oval 176"/>
            <p:cNvSpPr>
              <a:spLocks noChangeArrowheads="1"/>
            </p:cNvSpPr>
            <p:nvPr/>
          </p:nvSpPr>
          <p:spPr bwMode="auto">
            <a:xfrm>
              <a:off x="2712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4" name="Oval 177"/>
            <p:cNvSpPr>
              <a:spLocks noChangeArrowheads="1"/>
            </p:cNvSpPr>
            <p:nvPr/>
          </p:nvSpPr>
          <p:spPr bwMode="auto">
            <a:xfrm>
              <a:off x="2907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5" name="Oval 178"/>
            <p:cNvSpPr>
              <a:spLocks noChangeArrowheads="1"/>
            </p:cNvSpPr>
            <p:nvPr/>
          </p:nvSpPr>
          <p:spPr bwMode="auto">
            <a:xfrm>
              <a:off x="2848" y="148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6" name="Oval 179"/>
            <p:cNvSpPr>
              <a:spLocks noChangeArrowheads="1"/>
            </p:cNvSpPr>
            <p:nvPr/>
          </p:nvSpPr>
          <p:spPr bwMode="auto">
            <a:xfrm>
              <a:off x="2984" y="150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7" name="Oval 180"/>
            <p:cNvSpPr>
              <a:spLocks noChangeArrowheads="1"/>
            </p:cNvSpPr>
            <p:nvPr/>
          </p:nvSpPr>
          <p:spPr bwMode="auto">
            <a:xfrm>
              <a:off x="2771" y="148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8" name="Oval 181"/>
            <p:cNvSpPr>
              <a:spLocks noChangeArrowheads="1"/>
            </p:cNvSpPr>
            <p:nvPr/>
          </p:nvSpPr>
          <p:spPr bwMode="auto">
            <a:xfrm>
              <a:off x="2789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49" name="Oval 182"/>
            <p:cNvSpPr>
              <a:spLocks noChangeArrowheads="1"/>
            </p:cNvSpPr>
            <p:nvPr/>
          </p:nvSpPr>
          <p:spPr bwMode="auto">
            <a:xfrm>
              <a:off x="2699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0" name="Oval 183"/>
            <p:cNvSpPr>
              <a:spLocks noChangeArrowheads="1"/>
            </p:cNvSpPr>
            <p:nvPr/>
          </p:nvSpPr>
          <p:spPr bwMode="auto">
            <a:xfrm>
              <a:off x="3043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1" name="Oval 184"/>
            <p:cNvSpPr>
              <a:spLocks noChangeArrowheads="1"/>
            </p:cNvSpPr>
            <p:nvPr/>
          </p:nvSpPr>
          <p:spPr bwMode="auto">
            <a:xfrm>
              <a:off x="2984" y="161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2" name="Oval 185"/>
            <p:cNvSpPr>
              <a:spLocks noChangeArrowheads="1"/>
            </p:cNvSpPr>
            <p:nvPr/>
          </p:nvSpPr>
          <p:spPr bwMode="auto">
            <a:xfrm>
              <a:off x="2907" y="161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3" name="Oval 186"/>
            <p:cNvSpPr>
              <a:spLocks noChangeArrowheads="1"/>
            </p:cNvSpPr>
            <p:nvPr/>
          </p:nvSpPr>
          <p:spPr bwMode="auto">
            <a:xfrm>
              <a:off x="3093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4" name="Oval 187"/>
            <p:cNvSpPr>
              <a:spLocks noChangeArrowheads="1"/>
            </p:cNvSpPr>
            <p:nvPr/>
          </p:nvSpPr>
          <p:spPr bwMode="auto">
            <a:xfrm>
              <a:off x="3229" y="143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5" name="Oval 188"/>
            <p:cNvSpPr>
              <a:spLocks noChangeArrowheads="1"/>
            </p:cNvSpPr>
            <p:nvPr/>
          </p:nvSpPr>
          <p:spPr bwMode="auto">
            <a:xfrm>
              <a:off x="3016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6" name="Oval 189"/>
            <p:cNvSpPr>
              <a:spLocks noChangeArrowheads="1"/>
            </p:cNvSpPr>
            <p:nvPr/>
          </p:nvSpPr>
          <p:spPr bwMode="auto">
            <a:xfrm>
              <a:off x="313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7" name="Oval 190"/>
            <p:cNvSpPr>
              <a:spLocks noChangeArrowheads="1"/>
            </p:cNvSpPr>
            <p:nvPr/>
          </p:nvSpPr>
          <p:spPr bwMode="auto">
            <a:xfrm>
              <a:off x="3211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8" name="Oval 191"/>
            <p:cNvSpPr>
              <a:spLocks noChangeArrowheads="1"/>
            </p:cNvSpPr>
            <p:nvPr/>
          </p:nvSpPr>
          <p:spPr bwMode="auto">
            <a:xfrm>
              <a:off x="3093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59" name="Oval 192"/>
            <p:cNvSpPr>
              <a:spLocks noChangeArrowheads="1"/>
            </p:cNvSpPr>
            <p:nvPr/>
          </p:nvSpPr>
          <p:spPr bwMode="auto">
            <a:xfrm>
              <a:off x="3288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0" name="Oval 193"/>
            <p:cNvSpPr>
              <a:spLocks noChangeArrowheads="1"/>
            </p:cNvSpPr>
            <p:nvPr/>
          </p:nvSpPr>
          <p:spPr bwMode="auto">
            <a:xfrm>
              <a:off x="3166" y="143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1" name="Oval 194"/>
            <p:cNvSpPr>
              <a:spLocks noChangeArrowheads="1"/>
            </p:cNvSpPr>
            <p:nvPr/>
          </p:nvSpPr>
          <p:spPr bwMode="auto">
            <a:xfrm>
              <a:off x="3152" y="137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2" name="Oval 195"/>
            <p:cNvSpPr>
              <a:spLocks noChangeArrowheads="1"/>
            </p:cNvSpPr>
            <p:nvPr/>
          </p:nvSpPr>
          <p:spPr bwMode="auto">
            <a:xfrm>
              <a:off x="3411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3" name="Oval 196"/>
            <p:cNvSpPr>
              <a:spLocks noChangeArrowheads="1"/>
            </p:cNvSpPr>
            <p:nvPr/>
          </p:nvSpPr>
          <p:spPr bwMode="auto">
            <a:xfrm>
              <a:off x="3334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4" name="Oval 197"/>
            <p:cNvSpPr>
              <a:spLocks noChangeArrowheads="1"/>
            </p:cNvSpPr>
            <p:nvPr/>
          </p:nvSpPr>
          <p:spPr bwMode="auto">
            <a:xfrm>
              <a:off x="3347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5" name="Oval 198"/>
            <p:cNvSpPr>
              <a:spLocks noChangeArrowheads="1"/>
            </p:cNvSpPr>
            <p:nvPr/>
          </p:nvSpPr>
          <p:spPr bwMode="auto">
            <a:xfrm>
              <a:off x="3470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6" name="Oval 199"/>
            <p:cNvSpPr>
              <a:spLocks noChangeArrowheads="1"/>
            </p:cNvSpPr>
            <p:nvPr/>
          </p:nvSpPr>
          <p:spPr bwMode="auto">
            <a:xfrm>
              <a:off x="3288" y="132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7" name="Oval 200"/>
            <p:cNvSpPr>
              <a:spLocks noChangeArrowheads="1"/>
            </p:cNvSpPr>
            <p:nvPr/>
          </p:nvSpPr>
          <p:spPr bwMode="auto">
            <a:xfrm>
              <a:off x="3288" y="141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8" name="Oval 201"/>
            <p:cNvSpPr>
              <a:spLocks noChangeArrowheads="1"/>
            </p:cNvSpPr>
            <p:nvPr/>
          </p:nvSpPr>
          <p:spPr bwMode="auto">
            <a:xfrm>
              <a:off x="2517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69" name="Oval 202"/>
            <p:cNvSpPr>
              <a:spLocks noChangeArrowheads="1"/>
            </p:cNvSpPr>
            <p:nvPr/>
          </p:nvSpPr>
          <p:spPr bwMode="auto">
            <a:xfrm flipV="1">
              <a:off x="2562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0" name="Oval 203"/>
            <p:cNvSpPr>
              <a:spLocks noChangeArrowheads="1"/>
            </p:cNvSpPr>
            <p:nvPr/>
          </p:nvSpPr>
          <p:spPr bwMode="auto">
            <a:xfrm flipV="1">
              <a:off x="2381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1" name="Oval 204"/>
            <p:cNvSpPr>
              <a:spLocks noChangeArrowheads="1"/>
            </p:cNvSpPr>
            <p:nvPr/>
          </p:nvSpPr>
          <p:spPr bwMode="auto">
            <a:xfrm>
              <a:off x="1759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2" name="Oval 205"/>
            <p:cNvSpPr>
              <a:spLocks noChangeArrowheads="1"/>
            </p:cNvSpPr>
            <p:nvPr/>
          </p:nvSpPr>
          <p:spPr bwMode="auto">
            <a:xfrm>
              <a:off x="2426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3" name="Oval 206"/>
            <p:cNvSpPr>
              <a:spLocks noChangeArrowheads="1"/>
            </p:cNvSpPr>
            <p:nvPr/>
          </p:nvSpPr>
          <p:spPr bwMode="auto">
            <a:xfrm>
              <a:off x="2472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4" name="Oval 207"/>
            <p:cNvSpPr>
              <a:spLocks noChangeArrowheads="1"/>
            </p:cNvSpPr>
            <p:nvPr/>
          </p:nvSpPr>
          <p:spPr bwMode="auto">
            <a:xfrm>
              <a:off x="2381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5" name="Oval 208"/>
            <p:cNvSpPr>
              <a:spLocks noChangeArrowheads="1"/>
            </p:cNvSpPr>
            <p:nvPr/>
          </p:nvSpPr>
          <p:spPr bwMode="auto">
            <a:xfrm>
              <a:off x="2576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6" name="Oval 209"/>
            <p:cNvSpPr>
              <a:spLocks noChangeArrowheads="1"/>
            </p:cNvSpPr>
            <p:nvPr/>
          </p:nvSpPr>
          <p:spPr bwMode="auto">
            <a:xfrm>
              <a:off x="2517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7" name="Oval 210"/>
            <p:cNvSpPr>
              <a:spLocks noChangeArrowheads="1"/>
            </p:cNvSpPr>
            <p:nvPr/>
          </p:nvSpPr>
          <p:spPr bwMode="auto">
            <a:xfrm>
              <a:off x="2653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8" name="Oval 211"/>
            <p:cNvSpPr>
              <a:spLocks noChangeArrowheads="1"/>
            </p:cNvSpPr>
            <p:nvPr/>
          </p:nvSpPr>
          <p:spPr bwMode="auto">
            <a:xfrm>
              <a:off x="2440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79" name="Oval 212"/>
            <p:cNvSpPr>
              <a:spLocks noChangeArrowheads="1"/>
            </p:cNvSpPr>
            <p:nvPr/>
          </p:nvSpPr>
          <p:spPr bwMode="auto">
            <a:xfrm>
              <a:off x="2607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0" name="Oval 213"/>
            <p:cNvSpPr>
              <a:spLocks noChangeArrowheads="1"/>
            </p:cNvSpPr>
            <p:nvPr/>
          </p:nvSpPr>
          <p:spPr bwMode="auto">
            <a:xfrm>
              <a:off x="2653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1" name="Oval 214"/>
            <p:cNvSpPr>
              <a:spLocks noChangeArrowheads="1"/>
            </p:cNvSpPr>
            <p:nvPr/>
          </p:nvSpPr>
          <p:spPr bwMode="auto">
            <a:xfrm>
              <a:off x="2562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2" name="Oval 215"/>
            <p:cNvSpPr>
              <a:spLocks noChangeArrowheads="1"/>
            </p:cNvSpPr>
            <p:nvPr/>
          </p:nvSpPr>
          <p:spPr bwMode="auto">
            <a:xfrm>
              <a:off x="2757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3" name="Oval 216"/>
            <p:cNvSpPr>
              <a:spLocks noChangeArrowheads="1"/>
            </p:cNvSpPr>
            <p:nvPr/>
          </p:nvSpPr>
          <p:spPr bwMode="auto">
            <a:xfrm>
              <a:off x="2893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4" name="Oval 217"/>
            <p:cNvSpPr>
              <a:spLocks noChangeArrowheads="1"/>
            </p:cNvSpPr>
            <p:nvPr/>
          </p:nvSpPr>
          <p:spPr bwMode="auto">
            <a:xfrm>
              <a:off x="2816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5" name="Oval 218"/>
            <p:cNvSpPr>
              <a:spLocks noChangeArrowheads="1"/>
            </p:cNvSpPr>
            <p:nvPr/>
          </p:nvSpPr>
          <p:spPr bwMode="auto">
            <a:xfrm flipV="1">
              <a:off x="2562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6" name="Oval 219"/>
            <p:cNvSpPr>
              <a:spLocks noChangeArrowheads="1"/>
            </p:cNvSpPr>
            <p:nvPr/>
          </p:nvSpPr>
          <p:spPr bwMode="auto">
            <a:xfrm flipV="1">
              <a:off x="2789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7" name="Oval 220"/>
            <p:cNvSpPr>
              <a:spLocks noChangeArrowheads="1"/>
            </p:cNvSpPr>
            <p:nvPr/>
          </p:nvSpPr>
          <p:spPr bwMode="auto">
            <a:xfrm>
              <a:off x="2698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8" name="Oval 221"/>
            <p:cNvSpPr>
              <a:spLocks noChangeArrowheads="1"/>
            </p:cNvSpPr>
            <p:nvPr/>
          </p:nvSpPr>
          <p:spPr bwMode="auto">
            <a:xfrm>
              <a:off x="2835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89" name="Oval 222"/>
            <p:cNvSpPr>
              <a:spLocks noChangeArrowheads="1"/>
            </p:cNvSpPr>
            <p:nvPr/>
          </p:nvSpPr>
          <p:spPr bwMode="auto">
            <a:xfrm>
              <a:off x="279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0" name="Oval 223"/>
            <p:cNvSpPr>
              <a:spLocks noChangeArrowheads="1"/>
            </p:cNvSpPr>
            <p:nvPr/>
          </p:nvSpPr>
          <p:spPr bwMode="auto">
            <a:xfrm>
              <a:off x="2985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1" name="Oval 224"/>
            <p:cNvSpPr>
              <a:spLocks noChangeArrowheads="1"/>
            </p:cNvSpPr>
            <p:nvPr/>
          </p:nvSpPr>
          <p:spPr bwMode="auto">
            <a:xfrm>
              <a:off x="2926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2" name="Oval 225"/>
            <p:cNvSpPr>
              <a:spLocks noChangeArrowheads="1"/>
            </p:cNvSpPr>
            <p:nvPr/>
          </p:nvSpPr>
          <p:spPr bwMode="auto">
            <a:xfrm>
              <a:off x="3062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3" name="Oval 226"/>
            <p:cNvSpPr>
              <a:spLocks noChangeArrowheads="1"/>
            </p:cNvSpPr>
            <p:nvPr/>
          </p:nvSpPr>
          <p:spPr bwMode="auto">
            <a:xfrm>
              <a:off x="3016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4" name="Oval 227"/>
            <p:cNvSpPr>
              <a:spLocks noChangeArrowheads="1"/>
            </p:cNvSpPr>
            <p:nvPr/>
          </p:nvSpPr>
          <p:spPr bwMode="auto">
            <a:xfrm>
              <a:off x="2971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5" name="Oval 228"/>
            <p:cNvSpPr>
              <a:spLocks noChangeArrowheads="1"/>
            </p:cNvSpPr>
            <p:nvPr/>
          </p:nvSpPr>
          <p:spPr bwMode="auto">
            <a:xfrm>
              <a:off x="3166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6" name="Oval 229"/>
            <p:cNvSpPr>
              <a:spLocks noChangeArrowheads="1"/>
            </p:cNvSpPr>
            <p:nvPr/>
          </p:nvSpPr>
          <p:spPr bwMode="auto">
            <a:xfrm>
              <a:off x="3225" y="148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7" name="Oval 230"/>
            <p:cNvSpPr>
              <a:spLocks noChangeArrowheads="1"/>
            </p:cNvSpPr>
            <p:nvPr/>
          </p:nvSpPr>
          <p:spPr bwMode="auto">
            <a:xfrm flipV="1">
              <a:off x="3198" y="161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8" name="Oval 231"/>
            <p:cNvSpPr>
              <a:spLocks noChangeArrowheads="1"/>
            </p:cNvSpPr>
            <p:nvPr/>
          </p:nvSpPr>
          <p:spPr bwMode="auto">
            <a:xfrm>
              <a:off x="3107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099" name="Oval 232"/>
            <p:cNvSpPr>
              <a:spLocks noChangeArrowheads="1"/>
            </p:cNvSpPr>
            <p:nvPr/>
          </p:nvSpPr>
          <p:spPr bwMode="auto">
            <a:xfrm>
              <a:off x="3152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0" name="Oval 233"/>
            <p:cNvSpPr>
              <a:spLocks noChangeArrowheads="1"/>
            </p:cNvSpPr>
            <p:nvPr/>
          </p:nvSpPr>
          <p:spPr bwMode="auto">
            <a:xfrm>
              <a:off x="319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1" name="Oval 234"/>
            <p:cNvSpPr>
              <a:spLocks noChangeArrowheads="1"/>
            </p:cNvSpPr>
            <p:nvPr/>
          </p:nvSpPr>
          <p:spPr bwMode="auto">
            <a:xfrm>
              <a:off x="3243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2" name="Oval 235"/>
            <p:cNvSpPr>
              <a:spLocks noChangeArrowheads="1"/>
            </p:cNvSpPr>
            <p:nvPr/>
          </p:nvSpPr>
          <p:spPr bwMode="auto">
            <a:xfrm>
              <a:off x="3166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3" name="Oval 236"/>
            <p:cNvSpPr>
              <a:spLocks noChangeArrowheads="1"/>
            </p:cNvSpPr>
            <p:nvPr/>
          </p:nvSpPr>
          <p:spPr bwMode="auto">
            <a:xfrm>
              <a:off x="3333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4" name="Oval 237"/>
            <p:cNvSpPr>
              <a:spLocks noChangeArrowheads="1"/>
            </p:cNvSpPr>
            <p:nvPr/>
          </p:nvSpPr>
          <p:spPr bwMode="auto">
            <a:xfrm>
              <a:off x="337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5" name="Oval 238"/>
            <p:cNvSpPr>
              <a:spLocks noChangeArrowheads="1"/>
            </p:cNvSpPr>
            <p:nvPr/>
          </p:nvSpPr>
          <p:spPr bwMode="auto">
            <a:xfrm>
              <a:off x="3288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6" name="Oval 239"/>
            <p:cNvSpPr>
              <a:spLocks noChangeArrowheads="1"/>
            </p:cNvSpPr>
            <p:nvPr/>
          </p:nvSpPr>
          <p:spPr bwMode="auto">
            <a:xfrm>
              <a:off x="3542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7" name="Oval 240"/>
            <p:cNvSpPr>
              <a:spLocks noChangeArrowheads="1"/>
            </p:cNvSpPr>
            <p:nvPr/>
          </p:nvSpPr>
          <p:spPr bwMode="auto">
            <a:xfrm flipV="1">
              <a:off x="3288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8" name="Oval 241"/>
            <p:cNvSpPr>
              <a:spLocks noChangeArrowheads="1"/>
            </p:cNvSpPr>
            <p:nvPr/>
          </p:nvSpPr>
          <p:spPr bwMode="auto">
            <a:xfrm>
              <a:off x="3424" y="159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09" name="Oval 242"/>
            <p:cNvSpPr>
              <a:spLocks noChangeArrowheads="1"/>
            </p:cNvSpPr>
            <p:nvPr/>
          </p:nvSpPr>
          <p:spPr bwMode="auto">
            <a:xfrm>
              <a:off x="3379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0" name="Oval 243"/>
            <p:cNvSpPr>
              <a:spLocks noChangeArrowheads="1"/>
            </p:cNvSpPr>
            <p:nvPr/>
          </p:nvSpPr>
          <p:spPr bwMode="auto">
            <a:xfrm>
              <a:off x="3152" y="127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1" name="Oval 244"/>
            <p:cNvSpPr>
              <a:spLocks noChangeArrowheads="1"/>
            </p:cNvSpPr>
            <p:nvPr/>
          </p:nvSpPr>
          <p:spPr bwMode="auto">
            <a:xfrm>
              <a:off x="3334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2" name="Oval 245"/>
            <p:cNvSpPr>
              <a:spLocks noChangeArrowheads="1"/>
            </p:cNvSpPr>
            <p:nvPr/>
          </p:nvSpPr>
          <p:spPr bwMode="auto">
            <a:xfrm>
              <a:off x="3529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3" name="Oval 246"/>
            <p:cNvSpPr>
              <a:spLocks noChangeArrowheads="1"/>
            </p:cNvSpPr>
            <p:nvPr/>
          </p:nvSpPr>
          <p:spPr bwMode="auto">
            <a:xfrm>
              <a:off x="3197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4" name="Oval 247"/>
            <p:cNvSpPr>
              <a:spLocks noChangeArrowheads="1"/>
            </p:cNvSpPr>
            <p:nvPr/>
          </p:nvSpPr>
          <p:spPr bwMode="auto">
            <a:xfrm>
              <a:off x="3515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5" name="Oval 248"/>
            <p:cNvSpPr>
              <a:spLocks noChangeArrowheads="1"/>
            </p:cNvSpPr>
            <p:nvPr/>
          </p:nvSpPr>
          <p:spPr bwMode="auto">
            <a:xfrm flipV="1">
              <a:off x="3515" y="1572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6" name="Oval 249"/>
            <p:cNvSpPr>
              <a:spLocks noChangeArrowheads="1"/>
            </p:cNvSpPr>
            <p:nvPr/>
          </p:nvSpPr>
          <p:spPr bwMode="auto">
            <a:xfrm>
              <a:off x="3016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7" name="Oval 250"/>
            <p:cNvSpPr>
              <a:spLocks noChangeArrowheads="1"/>
            </p:cNvSpPr>
            <p:nvPr/>
          </p:nvSpPr>
          <p:spPr bwMode="auto">
            <a:xfrm>
              <a:off x="2984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8" name="Oval 251"/>
            <p:cNvSpPr>
              <a:spLocks noChangeArrowheads="1"/>
            </p:cNvSpPr>
            <p:nvPr/>
          </p:nvSpPr>
          <p:spPr bwMode="auto">
            <a:xfrm>
              <a:off x="3347" y="127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19" name="Oval 252"/>
            <p:cNvSpPr>
              <a:spLocks noChangeArrowheads="1"/>
            </p:cNvSpPr>
            <p:nvPr/>
          </p:nvSpPr>
          <p:spPr bwMode="auto">
            <a:xfrm>
              <a:off x="2880" y="164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0" name="Oval 253"/>
            <p:cNvSpPr>
              <a:spLocks noChangeArrowheads="1"/>
            </p:cNvSpPr>
            <p:nvPr/>
          </p:nvSpPr>
          <p:spPr bwMode="auto">
            <a:xfrm>
              <a:off x="3619" y="164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1" name="Oval 254"/>
            <p:cNvSpPr>
              <a:spLocks noChangeArrowheads="1"/>
            </p:cNvSpPr>
            <p:nvPr/>
          </p:nvSpPr>
          <p:spPr bwMode="auto">
            <a:xfrm>
              <a:off x="3651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2" name="Oval 255"/>
            <p:cNvSpPr>
              <a:spLocks noChangeArrowheads="1"/>
            </p:cNvSpPr>
            <p:nvPr/>
          </p:nvSpPr>
          <p:spPr bwMode="auto">
            <a:xfrm>
              <a:off x="1701" y="161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3" name="Oval 256"/>
            <p:cNvSpPr>
              <a:spLocks noChangeArrowheads="1"/>
            </p:cNvSpPr>
            <p:nvPr/>
          </p:nvSpPr>
          <p:spPr bwMode="auto">
            <a:xfrm>
              <a:off x="2064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4" name="Oval 257"/>
            <p:cNvSpPr>
              <a:spLocks noChangeArrowheads="1"/>
            </p:cNvSpPr>
            <p:nvPr/>
          </p:nvSpPr>
          <p:spPr bwMode="auto">
            <a:xfrm>
              <a:off x="2122" y="168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5" name="Oval 258"/>
            <p:cNvSpPr>
              <a:spLocks noChangeArrowheads="1"/>
            </p:cNvSpPr>
            <p:nvPr/>
          </p:nvSpPr>
          <p:spPr bwMode="auto">
            <a:xfrm>
              <a:off x="2304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6" name="Oval 259"/>
            <p:cNvSpPr>
              <a:spLocks noChangeArrowheads="1"/>
            </p:cNvSpPr>
            <p:nvPr/>
          </p:nvSpPr>
          <p:spPr bwMode="auto">
            <a:xfrm>
              <a:off x="2576" y="136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7" name="Oval 260"/>
            <p:cNvSpPr>
              <a:spLocks noChangeArrowheads="1"/>
            </p:cNvSpPr>
            <p:nvPr/>
          </p:nvSpPr>
          <p:spPr bwMode="auto">
            <a:xfrm>
              <a:off x="2893" y="129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8" name="Oval 261"/>
            <p:cNvSpPr>
              <a:spLocks noChangeArrowheads="1"/>
            </p:cNvSpPr>
            <p:nvPr/>
          </p:nvSpPr>
          <p:spPr bwMode="auto">
            <a:xfrm>
              <a:off x="1066" y="149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29" name="Oval 262"/>
            <p:cNvSpPr>
              <a:spLocks noChangeArrowheads="1"/>
            </p:cNvSpPr>
            <p:nvPr/>
          </p:nvSpPr>
          <p:spPr bwMode="auto">
            <a:xfrm>
              <a:off x="1201" y="151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0" name="Oval 263"/>
            <p:cNvSpPr>
              <a:spLocks noChangeArrowheads="1"/>
            </p:cNvSpPr>
            <p:nvPr/>
          </p:nvSpPr>
          <p:spPr bwMode="auto">
            <a:xfrm>
              <a:off x="2095" y="146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1" name="Oval 264"/>
            <p:cNvSpPr>
              <a:spLocks noChangeArrowheads="1"/>
            </p:cNvSpPr>
            <p:nvPr/>
          </p:nvSpPr>
          <p:spPr bwMode="auto">
            <a:xfrm>
              <a:off x="2712" y="160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2" name="Oval 265"/>
            <p:cNvSpPr>
              <a:spLocks noChangeArrowheads="1"/>
            </p:cNvSpPr>
            <p:nvPr/>
          </p:nvSpPr>
          <p:spPr bwMode="auto">
            <a:xfrm>
              <a:off x="1792" y="149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3" name="Oval 266"/>
            <p:cNvSpPr>
              <a:spLocks noChangeArrowheads="1"/>
            </p:cNvSpPr>
            <p:nvPr/>
          </p:nvSpPr>
          <p:spPr bwMode="auto">
            <a:xfrm>
              <a:off x="1851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4" name="Oval 267"/>
            <p:cNvSpPr>
              <a:spLocks noChangeArrowheads="1"/>
            </p:cNvSpPr>
            <p:nvPr/>
          </p:nvSpPr>
          <p:spPr bwMode="auto">
            <a:xfrm>
              <a:off x="2304" y="146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5" name="Oval 268"/>
            <p:cNvSpPr>
              <a:spLocks noChangeArrowheads="1"/>
            </p:cNvSpPr>
            <p:nvPr/>
          </p:nvSpPr>
          <p:spPr bwMode="auto">
            <a:xfrm>
              <a:off x="2395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6" name="Oval 269"/>
            <p:cNvSpPr>
              <a:spLocks noChangeArrowheads="1"/>
            </p:cNvSpPr>
            <p:nvPr/>
          </p:nvSpPr>
          <p:spPr bwMode="auto">
            <a:xfrm flipV="1">
              <a:off x="2517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7" name="Oval 270"/>
            <p:cNvSpPr>
              <a:spLocks noChangeArrowheads="1"/>
            </p:cNvSpPr>
            <p:nvPr/>
          </p:nvSpPr>
          <p:spPr bwMode="auto">
            <a:xfrm flipV="1">
              <a:off x="2154" y="153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8" name="Oval 271"/>
            <p:cNvSpPr>
              <a:spLocks noChangeArrowheads="1"/>
            </p:cNvSpPr>
            <p:nvPr/>
          </p:nvSpPr>
          <p:spPr bwMode="auto">
            <a:xfrm>
              <a:off x="2881" y="151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39" name="Oval 272"/>
            <p:cNvSpPr>
              <a:spLocks noChangeArrowheads="1"/>
            </p:cNvSpPr>
            <p:nvPr/>
          </p:nvSpPr>
          <p:spPr bwMode="auto">
            <a:xfrm>
              <a:off x="2849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0" name="Oval 273"/>
            <p:cNvSpPr>
              <a:spLocks noChangeArrowheads="1"/>
            </p:cNvSpPr>
            <p:nvPr/>
          </p:nvSpPr>
          <p:spPr bwMode="auto">
            <a:xfrm>
              <a:off x="3062" y="153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1" name="Oval 274"/>
            <p:cNvSpPr>
              <a:spLocks noChangeArrowheads="1"/>
            </p:cNvSpPr>
            <p:nvPr/>
          </p:nvSpPr>
          <p:spPr bwMode="auto">
            <a:xfrm flipV="1">
              <a:off x="2971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2" name="Oval 275"/>
            <p:cNvSpPr>
              <a:spLocks noChangeArrowheads="1"/>
            </p:cNvSpPr>
            <p:nvPr/>
          </p:nvSpPr>
          <p:spPr bwMode="auto">
            <a:xfrm>
              <a:off x="3302" y="146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3" name="Oval 276"/>
            <p:cNvSpPr>
              <a:spLocks noChangeArrowheads="1"/>
            </p:cNvSpPr>
            <p:nvPr/>
          </p:nvSpPr>
          <p:spPr bwMode="auto">
            <a:xfrm>
              <a:off x="3393" y="156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4" name="Oval 277"/>
            <p:cNvSpPr>
              <a:spLocks noChangeArrowheads="1"/>
            </p:cNvSpPr>
            <p:nvPr/>
          </p:nvSpPr>
          <p:spPr bwMode="auto">
            <a:xfrm>
              <a:off x="3560" y="153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5" name="Oval 278"/>
            <p:cNvSpPr>
              <a:spLocks noChangeArrowheads="1"/>
            </p:cNvSpPr>
            <p:nvPr/>
          </p:nvSpPr>
          <p:spPr bwMode="auto">
            <a:xfrm>
              <a:off x="3710" y="151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6" name="Oval 279"/>
            <p:cNvSpPr>
              <a:spLocks noChangeArrowheads="1"/>
            </p:cNvSpPr>
            <p:nvPr/>
          </p:nvSpPr>
          <p:spPr bwMode="auto">
            <a:xfrm flipV="1">
              <a:off x="3469" y="132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7" name="Oval 280"/>
            <p:cNvSpPr>
              <a:spLocks noChangeArrowheads="1"/>
            </p:cNvSpPr>
            <p:nvPr/>
          </p:nvSpPr>
          <p:spPr bwMode="auto">
            <a:xfrm>
              <a:off x="930" y="151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8" name="Oval 281"/>
            <p:cNvSpPr>
              <a:spLocks noChangeArrowheads="1"/>
            </p:cNvSpPr>
            <p:nvPr/>
          </p:nvSpPr>
          <p:spPr bwMode="auto">
            <a:xfrm>
              <a:off x="1020" y="1503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49" name="Oval 282"/>
            <p:cNvSpPr>
              <a:spLocks noChangeArrowheads="1"/>
            </p:cNvSpPr>
            <p:nvPr/>
          </p:nvSpPr>
          <p:spPr bwMode="auto">
            <a:xfrm>
              <a:off x="975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50" name="Oval 283"/>
            <p:cNvSpPr>
              <a:spLocks noChangeArrowheads="1"/>
            </p:cNvSpPr>
            <p:nvPr/>
          </p:nvSpPr>
          <p:spPr bwMode="auto">
            <a:xfrm>
              <a:off x="930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51" name="Oval 284"/>
            <p:cNvSpPr>
              <a:spLocks noChangeArrowheads="1"/>
            </p:cNvSpPr>
            <p:nvPr/>
          </p:nvSpPr>
          <p:spPr bwMode="auto">
            <a:xfrm>
              <a:off x="975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52" name="Oval 285"/>
            <p:cNvSpPr>
              <a:spLocks noChangeArrowheads="1"/>
            </p:cNvSpPr>
            <p:nvPr/>
          </p:nvSpPr>
          <p:spPr bwMode="auto">
            <a:xfrm>
              <a:off x="1306" y="1571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53" name="Oval 286"/>
            <p:cNvSpPr>
              <a:spLocks noChangeArrowheads="1"/>
            </p:cNvSpPr>
            <p:nvPr/>
          </p:nvSpPr>
          <p:spPr bwMode="auto">
            <a:xfrm>
              <a:off x="1247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54" name="Oval 287"/>
            <p:cNvSpPr>
              <a:spLocks noChangeArrowheads="1"/>
            </p:cNvSpPr>
            <p:nvPr/>
          </p:nvSpPr>
          <p:spPr bwMode="auto">
            <a:xfrm>
              <a:off x="1306" y="148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grpSp>
          <p:nvGrpSpPr>
            <p:cNvPr id="37155" name="Group 288"/>
            <p:cNvGrpSpPr>
              <a:grpSpLocks/>
            </p:cNvGrpSpPr>
            <p:nvPr/>
          </p:nvGrpSpPr>
          <p:grpSpPr bwMode="auto">
            <a:xfrm>
              <a:off x="941" y="1463"/>
              <a:ext cx="2871" cy="183"/>
              <a:chOff x="845" y="3038"/>
              <a:chExt cx="2871" cy="183"/>
            </a:xfrm>
          </p:grpSpPr>
          <p:sp>
            <p:nvSpPr>
              <p:cNvPr id="37164" name="Oval 289"/>
              <p:cNvSpPr>
                <a:spLocks noChangeArrowheads="1"/>
              </p:cNvSpPr>
              <p:nvPr/>
            </p:nvSpPr>
            <p:spPr bwMode="auto">
              <a:xfrm>
                <a:off x="1538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65" name="Oval 290"/>
              <p:cNvSpPr>
                <a:spLocks noChangeArrowheads="1"/>
              </p:cNvSpPr>
              <p:nvPr/>
            </p:nvSpPr>
            <p:spPr bwMode="auto">
              <a:xfrm flipV="1">
                <a:off x="1842" y="319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66" name="Oval 291"/>
              <p:cNvSpPr>
                <a:spLocks noChangeArrowheads="1"/>
              </p:cNvSpPr>
              <p:nvPr/>
            </p:nvSpPr>
            <p:spPr bwMode="auto">
              <a:xfrm flipV="1">
                <a:off x="1071" y="310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67" name="Oval 292"/>
              <p:cNvSpPr>
                <a:spLocks noChangeArrowheads="1"/>
              </p:cNvSpPr>
              <p:nvPr/>
            </p:nvSpPr>
            <p:spPr bwMode="auto">
              <a:xfrm>
                <a:off x="2854" y="319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68" name="Oval 293"/>
              <p:cNvSpPr>
                <a:spLocks noChangeArrowheads="1"/>
              </p:cNvSpPr>
              <p:nvPr/>
            </p:nvSpPr>
            <p:spPr bwMode="auto">
              <a:xfrm>
                <a:off x="1298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69" name="Oval 294"/>
              <p:cNvSpPr>
                <a:spLocks noChangeArrowheads="1"/>
              </p:cNvSpPr>
              <p:nvPr/>
            </p:nvSpPr>
            <p:spPr bwMode="auto">
              <a:xfrm>
                <a:off x="2614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70" name="Oval 295"/>
              <p:cNvSpPr>
                <a:spLocks noChangeArrowheads="1"/>
              </p:cNvSpPr>
              <p:nvPr/>
            </p:nvSpPr>
            <p:spPr bwMode="auto">
              <a:xfrm>
                <a:off x="2763" y="310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71" name="Oval 296"/>
              <p:cNvSpPr>
                <a:spLocks noChangeArrowheads="1"/>
              </p:cNvSpPr>
              <p:nvPr/>
            </p:nvSpPr>
            <p:spPr bwMode="auto">
              <a:xfrm>
                <a:off x="3022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72" name="Oval 297"/>
              <p:cNvSpPr>
                <a:spLocks noChangeArrowheads="1"/>
              </p:cNvSpPr>
              <p:nvPr/>
            </p:nvSpPr>
            <p:spPr bwMode="auto">
              <a:xfrm>
                <a:off x="3684" y="3039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73" name="Oval 298"/>
              <p:cNvSpPr>
                <a:spLocks noChangeArrowheads="1"/>
              </p:cNvSpPr>
              <p:nvPr/>
            </p:nvSpPr>
            <p:spPr bwMode="auto">
              <a:xfrm>
                <a:off x="845" y="3061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74" name="Oval 299"/>
              <p:cNvSpPr>
                <a:spLocks noChangeArrowheads="1"/>
              </p:cNvSpPr>
              <p:nvPr/>
            </p:nvSpPr>
            <p:spPr bwMode="auto">
              <a:xfrm>
                <a:off x="994" y="3038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175" name="Oval 300"/>
              <p:cNvSpPr>
                <a:spLocks noChangeArrowheads="1"/>
              </p:cNvSpPr>
              <p:nvPr/>
            </p:nvSpPr>
            <p:spPr bwMode="auto">
              <a:xfrm>
                <a:off x="1221" y="3107"/>
                <a:ext cx="32" cy="23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156" name="Oval 301"/>
            <p:cNvSpPr>
              <a:spLocks noChangeArrowheads="1"/>
            </p:cNvSpPr>
            <p:nvPr/>
          </p:nvSpPr>
          <p:spPr bwMode="auto">
            <a:xfrm>
              <a:off x="1383" y="1549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57" name="Oval 302"/>
            <p:cNvSpPr>
              <a:spLocks noChangeArrowheads="1"/>
            </p:cNvSpPr>
            <p:nvPr/>
          </p:nvSpPr>
          <p:spPr bwMode="auto">
            <a:xfrm>
              <a:off x="1474" y="1594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58" name="Oval 303"/>
            <p:cNvSpPr>
              <a:spLocks noChangeArrowheads="1"/>
            </p:cNvSpPr>
            <p:nvPr/>
          </p:nvSpPr>
          <p:spPr bwMode="auto">
            <a:xfrm>
              <a:off x="1655" y="1458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59" name="Oval 304"/>
            <p:cNvSpPr>
              <a:spLocks noChangeArrowheads="1"/>
            </p:cNvSpPr>
            <p:nvPr/>
          </p:nvSpPr>
          <p:spPr bwMode="auto">
            <a:xfrm>
              <a:off x="1986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60" name="Oval 305"/>
            <p:cNvSpPr>
              <a:spLocks noChangeArrowheads="1"/>
            </p:cNvSpPr>
            <p:nvPr/>
          </p:nvSpPr>
          <p:spPr bwMode="auto">
            <a:xfrm>
              <a:off x="1791" y="1526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61" name="Oval 306"/>
            <p:cNvSpPr>
              <a:spLocks noChangeArrowheads="1"/>
            </p:cNvSpPr>
            <p:nvPr/>
          </p:nvSpPr>
          <p:spPr bwMode="auto">
            <a:xfrm>
              <a:off x="3152" y="1707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62" name="Oval 307"/>
            <p:cNvSpPr>
              <a:spLocks noChangeArrowheads="1"/>
            </p:cNvSpPr>
            <p:nvPr/>
          </p:nvSpPr>
          <p:spPr bwMode="auto">
            <a:xfrm>
              <a:off x="3288" y="1640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163" name="Oval 308"/>
            <p:cNvSpPr>
              <a:spLocks noChangeArrowheads="1"/>
            </p:cNvSpPr>
            <p:nvPr/>
          </p:nvSpPr>
          <p:spPr bwMode="auto">
            <a:xfrm>
              <a:off x="3243" y="1355"/>
              <a:ext cx="32" cy="23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36880" name="Freeform 10"/>
          <p:cNvSpPr>
            <a:spLocks/>
          </p:cNvSpPr>
          <p:nvPr/>
        </p:nvSpPr>
        <p:spPr bwMode="auto">
          <a:xfrm>
            <a:off x="3335338" y="1985963"/>
            <a:ext cx="1524000" cy="1143000"/>
          </a:xfrm>
          <a:custGeom>
            <a:avLst/>
            <a:gdLst>
              <a:gd name="T0" fmla="*/ 0 w 2400"/>
              <a:gd name="T1" fmla="*/ 1800 h 1800"/>
              <a:gd name="T2" fmla="*/ 0 w 2400"/>
              <a:gd name="T3" fmla="*/ 1260 h 1800"/>
              <a:gd name="T4" fmla="*/ 600 w 2400"/>
              <a:gd name="T5" fmla="*/ 0 h 1800"/>
              <a:gd name="T6" fmla="*/ 2400 w 2400"/>
              <a:gd name="T7" fmla="*/ 0 h 1800"/>
              <a:gd name="T8" fmla="*/ 0 w 2400"/>
              <a:gd name="T9" fmla="*/ 1800 h 1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00"/>
              <a:gd name="T16" fmla="*/ 0 h 1800"/>
              <a:gd name="T17" fmla="*/ 2400 w 2400"/>
              <a:gd name="T18" fmla="*/ 1800 h 1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00" h="1800">
                <a:moveTo>
                  <a:pt x="0" y="1800"/>
                </a:moveTo>
                <a:lnTo>
                  <a:pt x="0" y="1260"/>
                </a:lnTo>
                <a:lnTo>
                  <a:pt x="600" y="0"/>
                </a:lnTo>
                <a:lnTo>
                  <a:pt x="2400" y="0"/>
                </a:lnTo>
                <a:lnTo>
                  <a:pt x="0" y="1800"/>
                </a:lnTo>
                <a:close/>
              </a:path>
            </a:pathLst>
          </a:custGeom>
          <a:solidFill>
            <a:srgbClr val="FF00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36881" name="Text Box 12"/>
          <p:cNvSpPr txBox="1">
            <a:spLocks noChangeArrowheads="1"/>
          </p:cNvSpPr>
          <p:nvPr/>
        </p:nvSpPr>
        <p:spPr bwMode="auto">
          <a:xfrm>
            <a:off x="3487738" y="2211388"/>
            <a:ext cx="12192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1100" b="1">
                <a:latin typeface="Times New Roman" pitchFamily="18" charset="0"/>
              </a:rPr>
              <a:t> « plasma » laser</a:t>
            </a:r>
            <a:endParaRPr lang="fr-FR"/>
          </a:p>
        </p:txBody>
      </p:sp>
      <p:grpSp>
        <p:nvGrpSpPr>
          <p:cNvPr id="5" name="Group 338"/>
          <p:cNvGrpSpPr>
            <a:grpSpLocks/>
          </p:cNvGrpSpPr>
          <p:nvPr/>
        </p:nvGrpSpPr>
        <p:grpSpPr bwMode="auto">
          <a:xfrm>
            <a:off x="3203575" y="1803400"/>
            <a:ext cx="719138" cy="2376488"/>
            <a:chOff x="2018" y="527"/>
            <a:chExt cx="453" cy="1497"/>
          </a:xfrm>
        </p:grpSpPr>
        <p:sp>
          <p:nvSpPr>
            <p:cNvPr id="36901" name="Text Box 319"/>
            <p:cNvSpPr txBox="1">
              <a:spLocks noChangeArrowheads="1"/>
            </p:cNvSpPr>
            <p:nvPr/>
          </p:nvSpPr>
          <p:spPr bwMode="auto">
            <a:xfrm>
              <a:off x="2018" y="1842"/>
              <a:ext cx="453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 b="1">
                  <a:latin typeface="Times New Roman" pitchFamily="18" charset="0"/>
                </a:rPr>
                <a:t>« strong field»</a:t>
              </a:r>
            </a:p>
            <a:p>
              <a:pPr algn="ctr"/>
              <a:r>
                <a:rPr lang="fr-FR" sz="1100" b="1">
                  <a:latin typeface="Times New Roman" pitchFamily="18" charset="0"/>
                </a:rPr>
                <a:t>laser</a:t>
              </a:r>
            </a:p>
            <a:p>
              <a:pPr algn="ctr"/>
              <a:endParaRPr lang="fr-FR"/>
            </a:p>
          </p:txBody>
        </p:sp>
        <p:sp>
          <p:nvSpPr>
            <p:cNvPr id="216391" name="Freeform 327"/>
            <p:cNvSpPr>
              <a:spLocks/>
            </p:cNvSpPr>
            <p:nvPr/>
          </p:nvSpPr>
          <p:spPr bwMode="auto">
            <a:xfrm>
              <a:off x="2109" y="527"/>
              <a:ext cx="272" cy="1497"/>
            </a:xfrm>
            <a:custGeom>
              <a:avLst/>
              <a:gdLst/>
              <a:ahLst/>
              <a:cxnLst>
                <a:cxn ang="0">
                  <a:pos x="0" y="1277"/>
                </a:cxn>
                <a:cxn ang="0">
                  <a:pos x="272" y="688"/>
                </a:cxn>
                <a:cxn ang="0">
                  <a:pos x="0" y="98"/>
                </a:cxn>
                <a:cxn ang="0">
                  <a:pos x="816" y="98"/>
                </a:cxn>
                <a:cxn ang="0">
                  <a:pos x="544" y="688"/>
                </a:cxn>
                <a:cxn ang="0">
                  <a:pos x="816" y="1277"/>
                </a:cxn>
              </a:cxnLst>
              <a:rect l="0" t="0" r="r" b="b"/>
              <a:pathLst>
                <a:path w="818" h="1277">
                  <a:moveTo>
                    <a:pt x="0" y="1277"/>
                  </a:moveTo>
                  <a:cubicBezTo>
                    <a:pt x="136" y="1080"/>
                    <a:pt x="272" y="884"/>
                    <a:pt x="272" y="688"/>
                  </a:cubicBezTo>
                  <a:cubicBezTo>
                    <a:pt x="272" y="492"/>
                    <a:pt x="0" y="179"/>
                    <a:pt x="0" y="98"/>
                  </a:cubicBezTo>
                  <a:cubicBezTo>
                    <a:pt x="91" y="0"/>
                    <a:pt x="725" y="0"/>
                    <a:pt x="816" y="98"/>
                  </a:cubicBezTo>
                  <a:cubicBezTo>
                    <a:pt x="818" y="181"/>
                    <a:pt x="544" y="492"/>
                    <a:pt x="544" y="688"/>
                  </a:cubicBezTo>
                  <a:cubicBezTo>
                    <a:pt x="544" y="884"/>
                    <a:pt x="680" y="1080"/>
                    <a:pt x="816" y="1277"/>
                  </a:cubicBezTo>
                </a:path>
              </a:pathLst>
            </a:custGeom>
            <a:gradFill rotWithShape="1">
              <a:gsLst>
                <a:gs pos="0">
                  <a:srgbClr val="FF0000">
                    <a:alpha val="10001"/>
                  </a:srgbClr>
                </a:gs>
                <a:gs pos="50000">
                  <a:srgbClr val="FF0000">
                    <a:alpha val="80000"/>
                  </a:srgbClr>
                </a:gs>
                <a:gs pos="100000">
                  <a:srgbClr val="FF0000">
                    <a:alpha val="10001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36883" name="Text Box 337"/>
          <p:cNvSpPr txBox="1">
            <a:spLocks noChangeArrowheads="1"/>
          </p:cNvSpPr>
          <p:nvPr/>
        </p:nvSpPr>
        <p:spPr bwMode="auto">
          <a:xfrm>
            <a:off x="607208" y="4659313"/>
            <a:ext cx="7929585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71450">
              <a:buFont typeface="Arial" pitchFamily="34" charset="0"/>
              <a:buChar char="•"/>
            </a:pPr>
            <a:r>
              <a:rPr lang="fr-FR" dirty="0" smtClean="0"/>
              <a:t>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fr-FR" dirty="0" err="1"/>
              <a:t>attempt</a:t>
            </a:r>
            <a:r>
              <a:rPr lang="fr-FR" dirty="0"/>
              <a:t> </a:t>
            </a:r>
            <a:r>
              <a:rPr lang="fr-FR" dirty="0" smtClean="0"/>
              <a:t>in </a:t>
            </a:r>
            <a:r>
              <a:rPr lang="fr-FR" dirty="0" err="1" smtClean="0"/>
              <a:t>september</a:t>
            </a:r>
            <a:r>
              <a:rPr lang="fr-FR" dirty="0" smtClean="0"/>
              <a:t> </a:t>
            </a:r>
            <a:r>
              <a:rPr lang="fr-FR" dirty="0"/>
              <a:t>2007 </a:t>
            </a:r>
            <a:r>
              <a:rPr lang="fr-FR" sz="1400" dirty="0">
                <a:solidFill>
                  <a:schemeClr val="bg2"/>
                </a:solidFill>
              </a:rPr>
              <a:t>(no </a:t>
            </a:r>
            <a:r>
              <a:rPr lang="fr-FR" sz="1400" dirty="0" err="1">
                <a:solidFill>
                  <a:schemeClr val="bg2"/>
                </a:solidFill>
              </a:rPr>
              <a:t>blasting</a:t>
            </a:r>
            <a:r>
              <a:rPr lang="fr-FR" sz="1400" dirty="0">
                <a:solidFill>
                  <a:schemeClr val="bg2"/>
                </a:solidFill>
              </a:rPr>
              <a:t> of the plasma)</a:t>
            </a:r>
            <a:endParaRPr lang="fr-FR" dirty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endParaRPr lang="fr-FR" dirty="0"/>
          </a:p>
          <a:p>
            <a:pPr marL="171450" indent="-171450">
              <a:buFont typeface="Arial" pitchFamily="34" charset="0"/>
              <a:buChar char="•"/>
            </a:pPr>
            <a:r>
              <a:rPr lang="fr-FR" dirty="0" smtClean="0"/>
              <a:t>Quantitative </a:t>
            </a:r>
            <a:r>
              <a:rPr lang="fr-FR" dirty="0" err="1"/>
              <a:t>measurements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an </a:t>
            </a:r>
            <a:r>
              <a:rPr lang="fr-FR" dirty="0" err="1" smtClean="0"/>
              <a:t>appropriate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-</a:t>
            </a:r>
            <a:r>
              <a:rPr lang="fr-FR" dirty="0" err="1" smtClean="0"/>
              <a:t>element</a:t>
            </a:r>
            <a:r>
              <a:rPr lang="fr-FR" dirty="0" smtClean="0"/>
              <a:t> </a:t>
            </a:r>
            <a:r>
              <a:rPr lang="fr-FR" sz="1400" dirty="0" smtClean="0">
                <a:solidFill>
                  <a:schemeClr val="bg2"/>
                </a:solidFill>
              </a:rPr>
              <a:t>(</a:t>
            </a:r>
            <a:r>
              <a:rPr lang="fr-FR" sz="1400" dirty="0" err="1" smtClean="0">
                <a:solidFill>
                  <a:schemeClr val="bg2"/>
                </a:solidFill>
              </a:rPr>
              <a:t>copper</a:t>
            </a:r>
            <a:r>
              <a:rPr lang="fr-FR" sz="1400" dirty="0" smtClean="0">
                <a:solidFill>
                  <a:schemeClr val="bg2"/>
                </a:solidFill>
              </a:rPr>
              <a:t> </a:t>
            </a:r>
            <a:r>
              <a:rPr lang="fr-FR" sz="1400" dirty="0" err="1" smtClean="0">
                <a:solidFill>
                  <a:schemeClr val="bg2"/>
                </a:solidFill>
              </a:rPr>
              <a:t>is</a:t>
            </a:r>
            <a:r>
              <a:rPr lang="fr-FR" sz="1400" dirty="0" smtClean="0">
                <a:solidFill>
                  <a:schemeClr val="bg2"/>
                </a:solidFill>
              </a:rPr>
              <a:t> </a:t>
            </a:r>
            <a:r>
              <a:rPr lang="fr-FR" sz="1400" dirty="0" err="1" smtClean="0">
                <a:solidFill>
                  <a:schemeClr val="bg2"/>
                </a:solidFill>
              </a:rPr>
              <a:t>easy</a:t>
            </a:r>
            <a:r>
              <a:rPr lang="fr-FR" sz="1400" dirty="0" smtClean="0">
                <a:solidFill>
                  <a:schemeClr val="bg2"/>
                </a:solidFill>
              </a:rPr>
              <a:t> to use for the proof of </a:t>
            </a:r>
            <a:r>
              <a:rPr lang="fr-FR" sz="1400" dirty="0" err="1" smtClean="0">
                <a:solidFill>
                  <a:schemeClr val="bg2"/>
                </a:solidFill>
              </a:rPr>
              <a:t>principle</a:t>
            </a:r>
            <a:r>
              <a:rPr lang="fr-FR" sz="1400" dirty="0" smtClean="0">
                <a:solidFill>
                  <a:schemeClr val="bg2"/>
                </a:solidFill>
              </a:rPr>
              <a:t> but has not the </a:t>
            </a:r>
            <a:r>
              <a:rPr lang="fr-FR" sz="1400" dirty="0" err="1" smtClean="0">
                <a:solidFill>
                  <a:schemeClr val="bg2"/>
                </a:solidFill>
              </a:rPr>
              <a:t>proper</a:t>
            </a:r>
            <a:r>
              <a:rPr lang="fr-FR" sz="1400" dirty="0" smtClean="0">
                <a:solidFill>
                  <a:schemeClr val="bg2"/>
                </a:solidFill>
              </a:rPr>
              <a:t> </a:t>
            </a:r>
            <a:r>
              <a:rPr lang="fr-FR" sz="1400" dirty="0" err="1" smtClean="0">
                <a:solidFill>
                  <a:schemeClr val="bg2"/>
                </a:solidFill>
              </a:rPr>
              <a:t>nuclear</a:t>
            </a:r>
            <a:r>
              <a:rPr lang="fr-FR" sz="1400" dirty="0" smtClean="0">
                <a:solidFill>
                  <a:schemeClr val="bg2"/>
                </a:solidFill>
              </a:rPr>
              <a:t> </a:t>
            </a:r>
            <a:r>
              <a:rPr lang="fr-FR" sz="1400" dirty="0" err="1" smtClean="0">
                <a:solidFill>
                  <a:schemeClr val="bg2"/>
                </a:solidFill>
              </a:rPr>
              <a:t>level</a:t>
            </a:r>
            <a:r>
              <a:rPr lang="fr-FR" sz="1400" dirty="0" smtClean="0">
                <a:solidFill>
                  <a:schemeClr val="bg2"/>
                </a:solidFill>
              </a:rPr>
              <a:t> </a:t>
            </a:r>
            <a:r>
              <a:rPr lang="fr-FR" sz="1400" dirty="0" err="1" smtClean="0">
                <a:solidFill>
                  <a:schemeClr val="bg2"/>
                </a:solidFill>
              </a:rPr>
              <a:t>scheme</a:t>
            </a:r>
            <a:r>
              <a:rPr lang="fr-FR" sz="1400" dirty="0" smtClean="0">
                <a:solidFill>
                  <a:schemeClr val="bg2"/>
                </a:solidFill>
              </a:rPr>
              <a:t>)</a:t>
            </a:r>
            <a:endParaRPr lang="fr-FR" dirty="0">
              <a:solidFill>
                <a:schemeClr val="bg2"/>
              </a:solidFill>
            </a:endParaRPr>
          </a:p>
        </p:txBody>
      </p:sp>
      <p:grpSp>
        <p:nvGrpSpPr>
          <p:cNvPr id="36884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6885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6893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6894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6895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6896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6897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6898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6899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6900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6886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6887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6888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36889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36890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6891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Application to nuclear physics</a:t>
              </a:r>
            </a:p>
          </p:txBody>
        </p:sp>
        <p:sp>
          <p:nvSpPr>
            <p:cNvPr id="36892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  <p:sp>
        <p:nvSpPr>
          <p:cNvPr id="317" name="Text Box 337"/>
          <p:cNvSpPr txBox="1">
            <a:spLocks noChangeArrowheads="1"/>
          </p:cNvSpPr>
          <p:nvPr/>
        </p:nvSpPr>
        <p:spPr bwMode="auto">
          <a:xfrm>
            <a:off x="1946670" y="857232"/>
            <a:ext cx="525066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dirty="0" err="1"/>
              <a:t>Next</a:t>
            </a:r>
            <a:r>
              <a:rPr lang="fr-FR" sz="2400" dirty="0"/>
              <a:t> </a:t>
            </a:r>
            <a:r>
              <a:rPr lang="fr-FR" sz="2400" dirty="0" err="1"/>
              <a:t>step</a:t>
            </a:r>
            <a:r>
              <a:rPr lang="fr-FR" sz="2400" dirty="0"/>
              <a:t> : </a:t>
            </a:r>
            <a:r>
              <a:rPr lang="fr-FR" sz="2400" dirty="0" err="1"/>
              <a:t>add</a:t>
            </a:r>
            <a:r>
              <a:rPr lang="fr-FR" sz="2400" dirty="0"/>
              <a:t> the « </a:t>
            </a:r>
            <a:r>
              <a:rPr lang="fr-FR" sz="2400" dirty="0" err="1"/>
              <a:t>strong</a:t>
            </a:r>
            <a:r>
              <a:rPr lang="fr-FR" sz="2400" dirty="0"/>
              <a:t> </a:t>
            </a:r>
            <a:r>
              <a:rPr lang="fr-FR" sz="2400" dirty="0" err="1"/>
              <a:t>field</a:t>
            </a:r>
            <a:r>
              <a:rPr lang="fr-FR" sz="2400" dirty="0"/>
              <a:t> </a:t>
            </a:r>
            <a:r>
              <a:rPr lang="fr-FR" sz="2400" dirty="0" smtClean="0"/>
              <a:t>»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873448-CBF6-45E0-B6D9-A3494CA5B5D5}" type="slidenum">
              <a:rPr lang="fr-FR" smtClean="0"/>
              <a:pPr/>
              <a:t>31</a:t>
            </a:fld>
            <a:endParaRPr lang="fr-FR" smtClean="0"/>
          </a:p>
        </p:txBody>
      </p:sp>
      <p:sp>
        <p:nvSpPr>
          <p:cNvPr id="37891" name="Text Box 11"/>
          <p:cNvSpPr txBox="1">
            <a:spLocks noChangeArrowheads="1"/>
          </p:cNvSpPr>
          <p:nvPr/>
        </p:nvSpPr>
        <p:spPr bwMode="auto">
          <a:xfrm>
            <a:off x="431800" y="3168650"/>
            <a:ext cx="8280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>
                <a:solidFill>
                  <a:srgbClr val="0000FF"/>
                </a:solidFill>
              </a:rPr>
              <a:t>Conclusion</a:t>
            </a:r>
          </a:p>
        </p:txBody>
      </p:sp>
      <p:grpSp>
        <p:nvGrpSpPr>
          <p:cNvPr id="37892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7893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7901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7902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7903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7904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7905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7906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7907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7908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7894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7895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7896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37897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solidFill>
                    <a:schemeClr val="bg1"/>
                  </a:solidFill>
                </a:rPr>
                <a:t>Conclusion and outlook</a:t>
              </a:r>
              <a:endParaRPr lang="fr-FR" sz="1100">
                <a:solidFill>
                  <a:schemeClr val="bg1"/>
                </a:solidFill>
              </a:endParaRPr>
            </a:p>
          </p:txBody>
        </p:sp>
        <p:sp>
          <p:nvSpPr>
            <p:cNvPr id="37898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7899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37900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29A7B1-CFC7-4484-9576-D7128E37FE0B}" type="slidenum">
              <a:rPr lang="fr-FR" smtClean="0"/>
              <a:pPr/>
              <a:t>32</a:t>
            </a:fld>
            <a:endParaRPr lang="fr-FR" smtClean="0"/>
          </a:p>
        </p:txBody>
      </p:sp>
      <p:sp>
        <p:nvSpPr>
          <p:cNvPr id="38915" name="Text Box 10"/>
          <p:cNvSpPr txBox="1">
            <a:spLocks noChangeArrowheads="1"/>
          </p:cNvSpPr>
          <p:nvPr/>
        </p:nvSpPr>
        <p:spPr bwMode="auto">
          <a:xfrm>
            <a:off x="576263" y="1797050"/>
            <a:ext cx="7991475" cy="3263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buFontTx/>
              <a:buChar char="•"/>
            </a:pPr>
            <a:r>
              <a:rPr lang="fr-FR" dirty="0" err="1"/>
              <a:t>Development</a:t>
            </a:r>
            <a:r>
              <a:rPr lang="fr-FR" dirty="0"/>
              <a:t> of a </a:t>
            </a:r>
            <a:r>
              <a:rPr lang="fr-FR" dirty="0" err="1"/>
              <a:t>method</a:t>
            </a:r>
            <a:r>
              <a:rPr lang="fr-FR" dirty="0"/>
              <a:t> to </a:t>
            </a:r>
            <a:r>
              <a:rPr lang="fr-FR" dirty="0" err="1"/>
              <a:t>characterize</a:t>
            </a:r>
            <a:r>
              <a:rPr lang="fr-FR" dirty="0"/>
              <a:t> </a:t>
            </a:r>
            <a:r>
              <a:rPr lang="fr-FR" dirty="0" err="1"/>
              <a:t>electron</a:t>
            </a:r>
            <a:r>
              <a:rPr lang="fr-FR" dirty="0"/>
              <a:t> and/or proton </a:t>
            </a:r>
            <a:r>
              <a:rPr lang="fr-FR" dirty="0" err="1"/>
              <a:t>beams</a:t>
            </a:r>
            <a:r>
              <a:rPr lang="fr-FR" dirty="0"/>
              <a:t> </a:t>
            </a:r>
            <a:r>
              <a:rPr lang="fr-FR" dirty="0" err="1"/>
              <a:t>based</a:t>
            </a:r>
            <a:r>
              <a:rPr lang="fr-FR" dirty="0"/>
              <a:t> on </a:t>
            </a:r>
            <a:r>
              <a:rPr lang="fr-FR" dirty="0" err="1"/>
              <a:t>nuclear</a:t>
            </a:r>
            <a:r>
              <a:rPr lang="fr-FR" dirty="0"/>
              <a:t> activation </a:t>
            </a:r>
            <a:r>
              <a:rPr lang="fr-FR" sz="1400" dirty="0">
                <a:solidFill>
                  <a:srgbClr val="777777"/>
                </a:solidFill>
              </a:rPr>
              <a:t>(efficient </a:t>
            </a:r>
            <a:r>
              <a:rPr lang="fr-FR" sz="1400" dirty="0" err="1">
                <a:solidFill>
                  <a:srgbClr val="777777"/>
                </a:solidFill>
              </a:rPr>
              <a:t>at</a:t>
            </a:r>
            <a:r>
              <a:rPr lang="fr-FR" sz="1400" dirty="0">
                <a:solidFill>
                  <a:srgbClr val="777777"/>
                </a:solidFill>
              </a:rPr>
              <a:t> </a:t>
            </a:r>
            <a:r>
              <a:rPr lang="fr-FR" sz="1400" dirty="0" err="1">
                <a:solidFill>
                  <a:srgbClr val="777777"/>
                </a:solidFill>
              </a:rPr>
              <a:t>high</a:t>
            </a:r>
            <a:r>
              <a:rPr lang="fr-FR" sz="1400" dirty="0">
                <a:solidFill>
                  <a:srgbClr val="777777"/>
                </a:solidFill>
              </a:rPr>
              <a:t> </a:t>
            </a:r>
            <a:r>
              <a:rPr lang="fr-FR" sz="1400" dirty="0" err="1">
                <a:solidFill>
                  <a:srgbClr val="777777"/>
                </a:solidFill>
              </a:rPr>
              <a:t>energy</a:t>
            </a:r>
            <a:r>
              <a:rPr lang="fr-FR" sz="1400" dirty="0">
                <a:solidFill>
                  <a:srgbClr val="777777"/>
                </a:solidFill>
              </a:rPr>
              <a:t>, no saturation </a:t>
            </a:r>
            <a:r>
              <a:rPr lang="fr-FR" sz="1400" dirty="0" err="1">
                <a:solidFill>
                  <a:srgbClr val="777777"/>
                </a:solidFill>
              </a:rPr>
              <a:t>problem</a:t>
            </a:r>
            <a:r>
              <a:rPr lang="fr-FR" sz="1400" dirty="0">
                <a:solidFill>
                  <a:srgbClr val="777777"/>
                </a:solidFill>
              </a:rPr>
              <a:t>, transportable </a:t>
            </a:r>
            <a:r>
              <a:rPr lang="fr-FR" sz="1400" dirty="0" err="1">
                <a:solidFill>
                  <a:srgbClr val="777777"/>
                </a:solidFill>
              </a:rPr>
              <a:t>from</a:t>
            </a:r>
            <a:r>
              <a:rPr lang="fr-FR" sz="1400" dirty="0">
                <a:solidFill>
                  <a:srgbClr val="777777"/>
                </a:solidFill>
              </a:rPr>
              <a:t> a </a:t>
            </a:r>
            <a:r>
              <a:rPr lang="fr-FR" sz="1400" dirty="0" err="1">
                <a:solidFill>
                  <a:srgbClr val="777777"/>
                </a:solidFill>
              </a:rPr>
              <a:t>facility</a:t>
            </a:r>
            <a:r>
              <a:rPr lang="fr-FR" sz="1400" dirty="0">
                <a:solidFill>
                  <a:srgbClr val="777777"/>
                </a:solidFill>
              </a:rPr>
              <a:t> to </a:t>
            </a:r>
            <a:r>
              <a:rPr lang="fr-FR" sz="1400" dirty="0" err="1">
                <a:solidFill>
                  <a:srgbClr val="777777"/>
                </a:solidFill>
              </a:rPr>
              <a:t>another</a:t>
            </a:r>
            <a:r>
              <a:rPr lang="fr-FR" sz="1400" dirty="0">
                <a:solidFill>
                  <a:srgbClr val="777777"/>
                </a:solidFill>
              </a:rPr>
              <a:t>)</a:t>
            </a:r>
          </a:p>
          <a:p>
            <a:pPr marL="182563" indent="-182563">
              <a:buFontTx/>
              <a:buChar char="•"/>
            </a:pPr>
            <a:endParaRPr lang="fr-FR" sz="1400" dirty="0"/>
          </a:p>
          <a:p>
            <a:pPr marL="182563" indent="-182563">
              <a:buFontTx/>
              <a:buChar char="•"/>
            </a:pPr>
            <a:r>
              <a:rPr lang="fr-FR" dirty="0"/>
              <a:t>Complete </a:t>
            </a:r>
            <a:r>
              <a:rPr lang="fr-FR" dirty="0" err="1"/>
              <a:t>characterization</a:t>
            </a:r>
            <a:r>
              <a:rPr lang="fr-FR" dirty="0"/>
              <a:t> of </a:t>
            </a:r>
            <a:r>
              <a:rPr lang="fr-FR" dirty="0" smtClean="0"/>
              <a:t>the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sz="1400" dirty="0" smtClean="0">
                <a:solidFill>
                  <a:schemeClr val="bg2"/>
                </a:solidFill>
              </a:rPr>
              <a:t>(</a:t>
            </a:r>
            <a:r>
              <a:rPr lang="fr-FR" sz="1400" dirty="0" err="1" smtClean="0">
                <a:solidFill>
                  <a:schemeClr val="bg2"/>
                </a:solidFill>
              </a:rPr>
              <a:t>above</a:t>
            </a:r>
            <a:r>
              <a:rPr lang="fr-FR" sz="1400" dirty="0" smtClean="0">
                <a:solidFill>
                  <a:schemeClr val="bg2"/>
                </a:solidFill>
              </a:rPr>
              <a:t> 10 MeV)</a:t>
            </a:r>
            <a:r>
              <a:rPr lang="fr-FR" dirty="0" smtClean="0"/>
              <a:t> as </a:t>
            </a:r>
            <a:r>
              <a:rPr lang="fr-FR" dirty="0"/>
              <a:t>a </a:t>
            </a:r>
            <a:r>
              <a:rPr lang="fr-FR" dirty="0" err="1"/>
              <a:t>function</a:t>
            </a:r>
            <a:r>
              <a:rPr lang="fr-FR" dirty="0"/>
              <a:t> of the </a:t>
            </a:r>
            <a:r>
              <a:rPr lang="fr-FR" dirty="0" err="1"/>
              <a:t>target</a:t>
            </a:r>
            <a:r>
              <a:rPr lang="fr-FR" dirty="0"/>
              <a:t> </a:t>
            </a:r>
            <a:r>
              <a:rPr lang="fr-FR" dirty="0" err="1"/>
              <a:t>material</a:t>
            </a:r>
            <a:r>
              <a:rPr lang="fr-FR" dirty="0"/>
              <a:t>.</a:t>
            </a:r>
          </a:p>
          <a:p>
            <a:pPr marL="182563" indent="-182563">
              <a:buFontTx/>
              <a:buChar char="•"/>
            </a:pPr>
            <a:endParaRPr lang="fr-FR" dirty="0"/>
          </a:p>
          <a:p>
            <a:pPr marL="182563" indent="-182563">
              <a:buFontTx/>
              <a:buChar char="•"/>
            </a:pPr>
            <a:r>
              <a:rPr lang="fr-FR" dirty="0"/>
              <a:t>Important variations in the </a:t>
            </a:r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dirty="0" err="1"/>
              <a:t>high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electrons</a:t>
            </a:r>
            <a:r>
              <a:rPr lang="fr-FR" dirty="0"/>
              <a:t> as a </a:t>
            </a:r>
            <a:r>
              <a:rPr lang="fr-FR" dirty="0" err="1"/>
              <a:t>function</a:t>
            </a:r>
            <a:r>
              <a:rPr lang="fr-FR" dirty="0"/>
              <a:t> of the laser </a:t>
            </a:r>
            <a:r>
              <a:rPr lang="fr-FR" dirty="0" err="1" smtClean="0"/>
              <a:t>facility</a:t>
            </a:r>
            <a:r>
              <a:rPr lang="fr-FR" dirty="0" smtClean="0"/>
              <a:t>, proton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easier</a:t>
            </a:r>
            <a:r>
              <a:rPr lang="fr-FR" dirty="0" smtClean="0"/>
              <a:t> to use for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purposes</a:t>
            </a:r>
            <a:r>
              <a:rPr lang="fr-FR" dirty="0" smtClean="0"/>
              <a:t>.</a:t>
            </a:r>
            <a:endParaRPr lang="fr-FR" dirty="0"/>
          </a:p>
          <a:p>
            <a:pPr marL="182563" indent="-182563">
              <a:buFontTx/>
              <a:buChar char="•"/>
            </a:pPr>
            <a:endParaRPr lang="fr-FR" dirty="0"/>
          </a:p>
          <a:p>
            <a:pPr marL="182563" indent="-182563">
              <a:buFontTx/>
              <a:buChar char="•"/>
            </a:pPr>
            <a:r>
              <a:rPr lang="fr-FR" dirty="0" err="1"/>
              <a:t>Nuclear</a:t>
            </a:r>
            <a:r>
              <a:rPr lang="fr-FR" dirty="0"/>
              <a:t> </a:t>
            </a:r>
            <a:r>
              <a:rPr lang="fr-FR" dirty="0" err="1"/>
              <a:t>reactions</a:t>
            </a:r>
            <a:r>
              <a:rPr lang="fr-FR" dirty="0"/>
              <a:t> </a:t>
            </a:r>
            <a:r>
              <a:rPr lang="fr-FR" dirty="0" err="1"/>
              <a:t>induced</a:t>
            </a:r>
            <a:r>
              <a:rPr lang="fr-FR" dirty="0"/>
              <a:t> in the plasma</a:t>
            </a:r>
          </a:p>
          <a:p>
            <a:pPr marL="182563" indent="-182563">
              <a:buFontTx/>
              <a:buChar char="•"/>
            </a:pPr>
            <a:endParaRPr lang="fr-FR" dirty="0"/>
          </a:p>
        </p:txBody>
      </p:sp>
      <p:grpSp>
        <p:nvGrpSpPr>
          <p:cNvPr id="38916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8917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8925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8926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8927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8928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8929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8930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8931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8932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8918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8919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8920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38921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solidFill>
                    <a:schemeClr val="bg1"/>
                  </a:solidFill>
                </a:rPr>
                <a:t>Conclusion and outlook</a:t>
              </a:r>
              <a:endParaRPr lang="fr-FR" sz="1100">
                <a:solidFill>
                  <a:schemeClr val="bg1"/>
                </a:solidFill>
              </a:endParaRPr>
            </a:p>
          </p:txBody>
        </p:sp>
        <p:sp>
          <p:nvSpPr>
            <p:cNvPr id="38922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8923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38924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256DAD-2B00-49FB-9A4F-2C04C7207F33}" type="slidenum">
              <a:rPr lang="fr-FR" smtClean="0"/>
              <a:pPr/>
              <a:t>33</a:t>
            </a:fld>
            <a:endParaRPr lang="fr-FR" smtClean="0"/>
          </a:p>
        </p:txBody>
      </p:sp>
      <p:sp>
        <p:nvSpPr>
          <p:cNvPr id="39939" name="Text Box 10"/>
          <p:cNvSpPr txBox="1">
            <a:spLocks noChangeArrowheads="1"/>
          </p:cNvSpPr>
          <p:nvPr/>
        </p:nvSpPr>
        <p:spPr bwMode="auto">
          <a:xfrm>
            <a:off x="431800" y="3168650"/>
            <a:ext cx="8280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>
                <a:solidFill>
                  <a:srgbClr val="0000FF"/>
                </a:solidFill>
              </a:rPr>
              <a:t>Outlook</a:t>
            </a:r>
          </a:p>
        </p:txBody>
      </p:sp>
      <p:grpSp>
        <p:nvGrpSpPr>
          <p:cNvPr id="39940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39941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39949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39950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39951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39952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39953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39954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39955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39956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39942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39943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39944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39945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solidFill>
                    <a:schemeClr val="bg1"/>
                  </a:solidFill>
                </a:rPr>
                <a:t>Conclusion and outlook</a:t>
              </a:r>
              <a:endParaRPr lang="fr-FR" sz="1100">
                <a:solidFill>
                  <a:schemeClr val="bg1"/>
                </a:solidFill>
              </a:endParaRPr>
            </a:p>
          </p:txBody>
        </p:sp>
        <p:sp>
          <p:nvSpPr>
            <p:cNvPr id="39946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39947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39948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424723-D491-483E-842A-376BEEFECBE2}" type="slidenum">
              <a:rPr lang="fr-FR" smtClean="0"/>
              <a:pPr/>
              <a:t>34</a:t>
            </a:fld>
            <a:endParaRPr lang="fr-FR" smtClean="0"/>
          </a:p>
        </p:txBody>
      </p:sp>
      <p:sp>
        <p:nvSpPr>
          <p:cNvPr id="40963" name="Text Box 10"/>
          <p:cNvSpPr txBox="1">
            <a:spLocks noChangeArrowheads="1"/>
          </p:cNvSpPr>
          <p:nvPr/>
        </p:nvSpPr>
        <p:spPr bwMode="auto">
          <a:xfrm>
            <a:off x="485775" y="2105025"/>
            <a:ext cx="8172450" cy="2652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buFontTx/>
              <a:buChar char="•"/>
            </a:pPr>
            <a:r>
              <a:rPr lang="fr-FR"/>
              <a:t>Detection method coupling activation and radiochromic films</a:t>
            </a:r>
            <a:r>
              <a:rPr lang="fr-FR" sz="1400">
                <a:solidFill>
                  <a:srgbClr val="777777"/>
                </a:solidFill>
              </a:rPr>
              <a:t>(obtention in one measure of the angular and energy distributions) </a:t>
            </a:r>
            <a:r>
              <a:rPr lang="fr-FR" sz="1400"/>
              <a:t>under way, LULI 100 TW – C. Plaisir PhD thesis </a:t>
            </a:r>
          </a:p>
          <a:p>
            <a:pPr marL="182563" indent="-182563">
              <a:buFontTx/>
              <a:buChar char="•"/>
            </a:pPr>
            <a:endParaRPr lang="fr-FR"/>
          </a:p>
          <a:p>
            <a:pPr marL="182563" indent="-182563">
              <a:buFontTx/>
              <a:buChar char="•"/>
            </a:pPr>
            <a:r>
              <a:rPr lang="fr-FR"/>
              <a:t>Uncertainty reduction </a:t>
            </a:r>
            <a:r>
              <a:rPr lang="fr-FR" sz="1400">
                <a:solidFill>
                  <a:srgbClr val="777777"/>
                </a:solidFill>
              </a:rPr>
              <a:t>(laser – target interaction reproducibility improvement, target, more realistic modelling …)</a:t>
            </a:r>
          </a:p>
          <a:p>
            <a:pPr marL="182563" indent="-182563">
              <a:buFontTx/>
              <a:buChar char="•"/>
            </a:pPr>
            <a:endParaRPr lang="fr-FR"/>
          </a:p>
          <a:p>
            <a:pPr marL="182563" indent="-182563">
              <a:buFontTx/>
              <a:buChar char="•"/>
            </a:pPr>
            <a:r>
              <a:rPr lang="fr-FR"/>
              <a:t>Computation of the electron acceleration and transport stages </a:t>
            </a:r>
            <a:r>
              <a:rPr lang="fr-FR" sz="1400">
                <a:solidFill>
                  <a:srgbClr val="777777"/>
                </a:solidFill>
              </a:rPr>
              <a:t>(understanding of the mechanisms governing  the beam characteristics as a function of Z)</a:t>
            </a:r>
          </a:p>
          <a:p>
            <a:pPr marL="182563" indent="-182563">
              <a:buFontTx/>
              <a:buChar char="•"/>
            </a:pPr>
            <a:endParaRPr lang="fr-FR"/>
          </a:p>
          <a:p>
            <a:pPr marL="182563" indent="-182563">
              <a:buFontTx/>
              <a:buChar char="•"/>
            </a:pPr>
            <a:r>
              <a:rPr lang="fr-FR"/>
              <a:t>Modification of the half-life of a nuclear state</a:t>
            </a:r>
          </a:p>
        </p:txBody>
      </p:sp>
      <p:grpSp>
        <p:nvGrpSpPr>
          <p:cNvPr id="40964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40965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40973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40974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40975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40976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40977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40978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40979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40980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40966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40967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40968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40969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solidFill>
                    <a:schemeClr val="bg1"/>
                  </a:solidFill>
                </a:rPr>
                <a:t>Conclusion and outlook</a:t>
              </a:r>
              <a:endParaRPr lang="fr-FR" sz="1100">
                <a:solidFill>
                  <a:schemeClr val="bg1"/>
                </a:solidFill>
              </a:endParaRPr>
            </a:p>
          </p:txBody>
        </p:sp>
        <p:sp>
          <p:nvSpPr>
            <p:cNvPr id="40970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40971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40972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043652-A830-4CC6-AD23-4BA6D9E96702}" type="slidenum">
              <a:rPr lang="fr-FR" smtClean="0"/>
              <a:pPr/>
              <a:t>35</a:t>
            </a:fld>
            <a:endParaRPr lang="fr-FR" smtClean="0"/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3419475" y="749300"/>
            <a:ext cx="23050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800">
                <a:solidFill>
                  <a:srgbClr val="0000FF"/>
                </a:solidFill>
              </a:rPr>
              <a:t>Collaborators</a:t>
            </a:r>
          </a:p>
        </p:txBody>
      </p:sp>
      <p:grpSp>
        <p:nvGrpSpPr>
          <p:cNvPr id="41988" name="Group 5"/>
          <p:cNvGrpSpPr>
            <a:grpSpLocks/>
          </p:cNvGrpSpPr>
          <p:nvPr/>
        </p:nvGrpSpPr>
        <p:grpSpPr bwMode="auto">
          <a:xfrm>
            <a:off x="398463" y="2105025"/>
            <a:ext cx="8345487" cy="2619375"/>
            <a:chOff x="158" y="1326"/>
            <a:chExt cx="5257" cy="1650"/>
          </a:xfrm>
        </p:grpSpPr>
        <p:grpSp>
          <p:nvGrpSpPr>
            <p:cNvPr id="42006" name="Group 6"/>
            <p:cNvGrpSpPr>
              <a:grpSpLocks/>
            </p:cNvGrpSpPr>
            <p:nvPr/>
          </p:nvGrpSpPr>
          <p:grpSpPr bwMode="auto">
            <a:xfrm>
              <a:off x="4513" y="1326"/>
              <a:ext cx="902" cy="1114"/>
              <a:chOff x="4513" y="1326"/>
              <a:chExt cx="902" cy="1114"/>
            </a:xfrm>
          </p:grpSpPr>
          <p:pic>
            <p:nvPicPr>
              <p:cNvPr id="42019" name="Picture 7" descr="LULI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513" y="1326"/>
                <a:ext cx="902" cy="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20" name="Text Box 8"/>
              <p:cNvSpPr txBox="1">
                <a:spLocks noChangeArrowheads="1"/>
              </p:cNvSpPr>
              <p:nvPr/>
            </p:nvSpPr>
            <p:spPr bwMode="auto">
              <a:xfrm>
                <a:off x="4566" y="2114"/>
                <a:ext cx="796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400"/>
                  <a:t>P. Audebert</a:t>
                </a:r>
              </a:p>
              <a:p>
                <a:r>
                  <a:rPr lang="fr-FR" sz="1400"/>
                  <a:t>E. Brambrink</a:t>
                </a:r>
              </a:p>
            </p:txBody>
          </p:sp>
        </p:grpSp>
        <p:grpSp>
          <p:nvGrpSpPr>
            <p:cNvPr id="42007" name="Group 9"/>
            <p:cNvGrpSpPr>
              <a:grpSpLocks/>
            </p:cNvGrpSpPr>
            <p:nvPr/>
          </p:nvGrpSpPr>
          <p:grpSpPr bwMode="auto">
            <a:xfrm>
              <a:off x="3285" y="1326"/>
              <a:ext cx="997" cy="1650"/>
              <a:chOff x="3291" y="1326"/>
              <a:chExt cx="997" cy="1650"/>
            </a:xfrm>
          </p:grpSpPr>
          <p:pic>
            <p:nvPicPr>
              <p:cNvPr id="42017" name="Picture 1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310" y="1326"/>
                <a:ext cx="961" cy="589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</p:pic>
          <p:sp>
            <p:nvSpPr>
              <p:cNvPr id="42018" name="Text Box 11"/>
              <p:cNvSpPr txBox="1">
                <a:spLocks noChangeArrowheads="1"/>
              </p:cNvSpPr>
              <p:nvPr/>
            </p:nvSpPr>
            <p:spPr bwMode="auto">
              <a:xfrm>
                <a:off x="3291" y="2114"/>
                <a:ext cx="997" cy="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400"/>
                  <a:t>J. Faure</a:t>
                </a:r>
              </a:p>
              <a:p>
                <a:r>
                  <a:rPr lang="fr-FR" sz="1400"/>
                  <a:t>A. Guemnie Tafo</a:t>
                </a:r>
              </a:p>
              <a:p>
                <a:r>
                  <a:rPr lang="fr-FR" sz="1400"/>
                  <a:t>Y. Glinec</a:t>
                </a:r>
              </a:p>
              <a:p>
                <a:r>
                  <a:rPr lang="fr-FR" sz="1400"/>
                  <a:t>V. Malka</a:t>
                </a:r>
              </a:p>
              <a:p>
                <a:r>
                  <a:rPr lang="fr-FR" sz="1400"/>
                  <a:t>M. Manclossi</a:t>
                </a:r>
              </a:p>
              <a:p>
                <a:endParaRPr lang="fr-FR" sz="1400"/>
              </a:p>
            </p:txBody>
          </p:sp>
        </p:grpSp>
        <p:grpSp>
          <p:nvGrpSpPr>
            <p:cNvPr id="42008" name="Group 12"/>
            <p:cNvGrpSpPr>
              <a:grpSpLocks/>
            </p:cNvGrpSpPr>
            <p:nvPr/>
          </p:nvGrpSpPr>
          <p:grpSpPr bwMode="auto">
            <a:xfrm>
              <a:off x="1069" y="1326"/>
              <a:ext cx="892" cy="1516"/>
              <a:chOff x="1074" y="1326"/>
              <a:chExt cx="892" cy="1516"/>
            </a:xfrm>
          </p:grpSpPr>
          <p:pic>
            <p:nvPicPr>
              <p:cNvPr id="42015" name="Picture 13" descr="celia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74" y="1326"/>
                <a:ext cx="891" cy="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16" name="Text Box 14"/>
              <p:cNvSpPr txBox="1">
                <a:spLocks noChangeArrowheads="1"/>
              </p:cNvSpPr>
              <p:nvPr/>
            </p:nvSpPr>
            <p:spPr bwMode="auto">
              <a:xfrm>
                <a:off x="1074" y="2114"/>
                <a:ext cx="892" cy="7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400"/>
                  <a:t>F. Dorchies</a:t>
                </a:r>
              </a:p>
              <a:p>
                <a:r>
                  <a:rPr lang="fr-FR" sz="1400"/>
                  <a:t>C. Fourment</a:t>
                </a:r>
              </a:p>
              <a:p>
                <a:r>
                  <a:rPr lang="fr-FR" sz="1400"/>
                  <a:t>P. Nicolaï</a:t>
                </a:r>
              </a:p>
              <a:p>
                <a:r>
                  <a:rPr lang="fr-FR" sz="1400"/>
                  <a:t>J. J. Santos</a:t>
                </a:r>
              </a:p>
              <a:p>
                <a:r>
                  <a:rPr lang="fr-FR" sz="1400"/>
                  <a:t>V. Tikhonchuk</a:t>
                </a:r>
              </a:p>
            </p:txBody>
          </p:sp>
        </p:grpSp>
        <p:grpSp>
          <p:nvGrpSpPr>
            <p:cNvPr id="42009" name="Group 15"/>
            <p:cNvGrpSpPr>
              <a:grpSpLocks/>
            </p:cNvGrpSpPr>
            <p:nvPr/>
          </p:nvGrpSpPr>
          <p:grpSpPr bwMode="auto">
            <a:xfrm>
              <a:off x="2192" y="1326"/>
              <a:ext cx="862" cy="1516"/>
              <a:chOff x="2154" y="1326"/>
              <a:chExt cx="862" cy="1516"/>
            </a:xfrm>
          </p:grpSpPr>
          <p:pic>
            <p:nvPicPr>
              <p:cNvPr id="42013" name="Picture 16" descr="logo_IOQJena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254" y="1326"/>
                <a:ext cx="662" cy="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14" name="Text Box 17"/>
              <p:cNvSpPr txBox="1">
                <a:spLocks noChangeArrowheads="1"/>
              </p:cNvSpPr>
              <p:nvPr/>
            </p:nvSpPr>
            <p:spPr bwMode="auto">
              <a:xfrm>
                <a:off x="2154" y="2114"/>
                <a:ext cx="862" cy="7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400"/>
                  <a:t>K.-U. Amthor</a:t>
                </a:r>
              </a:p>
              <a:p>
                <a:r>
                  <a:rPr lang="fr-FR" sz="1400"/>
                  <a:t>O. Jäckel</a:t>
                </a:r>
              </a:p>
              <a:p>
                <a:r>
                  <a:rPr lang="fr-FR" sz="1400"/>
                  <a:t>J. Polz</a:t>
                </a:r>
              </a:p>
              <a:p>
                <a:r>
                  <a:rPr lang="fr-FR" sz="1400"/>
                  <a:t>S. Pfotenhauer</a:t>
                </a:r>
              </a:p>
              <a:p>
                <a:r>
                  <a:rPr lang="fr-FR" sz="1400"/>
                  <a:t>H. Schwoerer</a:t>
                </a:r>
              </a:p>
            </p:txBody>
          </p:sp>
        </p:grpSp>
        <p:grpSp>
          <p:nvGrpSpPr>
            <p:cNvPr id="42010" name="Group 18"/>
            <p:cNvGrpSpPr>
              <a:grpSpLocks/>
            </p:cNvGrpSpPr>
            <p:nvPr/>
          </p:nvGrpSpPr>
          <p:grpSpPr bwMode="auto">
            <a:xfrm>
              <a:off x="158" y="1326"/>
              <a:ext cx="681" cy="1248"/>
              <a:chOff x="158" y="1326"/>
              <a:chExt cx="681" cy="1248"/>
            </a:xfrm>
          </p:grpSpPr>
          <p:pic>
            <p:nvPicPr>
              <p:cNvPr id="42011" name="Picture 19"/>
              <p:cNvPicPr>
                <a:picLocks noChangeAspect="1" noChangeArrowheads="1"/>
              </p:cNvPicPr>
              <p:nvPr/>
            </p:nvPicPr>
            <p:blipFill>
              <a:blip r:embed="rId6"/>
              <a:srcRect r="189"/>
              <a:stretch>
                <a:fillRect/>
              </a:stretch>
            </p:blipFill>
            <p:spPr bwMode="auto">
              <a:xfrm>
                <a:off x="226" y="1326"/>
                <a:ext cx="546" cy="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12" name="Text Box 20"/>
              <p:cNvSpPr txBox="1">
                <a:spLocks noChangeArrowheads="1"/>
              </p:cNvSpPr>
              <p:nvPr/>
            </p:nvSpPr>
            <p:spPr bwMode="auto">
              <a:xfrm>
                <a:off x="158" y="2114"/>
                <a:ext cx="681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400"/>
                  <a:t>C. Courtois</a:t>
                </a:r>
              </a:p>
              <a:p>
                <a:r>
                  <a:rPr lang="fr-FR" sz="1400"/>
                  <a:t>V. Méot</a:t>
                </a:r>
              </a:p>
              <a:p>
                <a:r>
                  <a:rPr lang="fr-FR" sz="1400"/>
                  <a:t>P. Morel</a:t>
                </a:r>
              </a:p>
            </p:txBody>
          </p:sp>
        </p:grpSp>
      </p:grpSp>
      <p:grpSp>
        <p:nvGrpSpPr>
          <p:cNvPr id="41989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41990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41998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41999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42000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42001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42002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42003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42004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42005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41991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41992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41993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41994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solidFill>
                    <a:schemeClr val="bg1"/>
                  </a:solidFill>
                </a:rPr>
                <a:t>Conclusion and outlook</a:t>
              </a:r>
              <a:endParaRPr lang="fr-FR" sz="1100">
                <a:solidFill>
                  <a:schemeClr val="bg1"/>
                </a:solidFill>
              </a:endParaRPr>
            </a:p>
          </p:txBody>
        </p:sp>
        <p:sp>
          <p:nvSpPr>
            <p:cNvPr id="41995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41996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41997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55E704-F41D-4DB1-8F07-BD8142F9D872}" type="slidenum">
              <a:rPr lang="fr-FR" smtClean="0"/>
              <a:pPr/>
              <a:t>36</a:t>
            </a:fld>
            <a:endParaRPr lang="fr-FR" smtClean="0"/>
          </a:p>
        </p:txBody>
      </p:sp>
      <p:sp>
        <p:nvSpPr>
          <p:cNvPr id="43011" name="Text Box 10"/>
          <p:cNvSpPr txBox="1">
            <a:spLocks noChangeArrowheads="1"/>
          </p:cNvSpPr>
          <p:nvPr/>
        </p:nvSpPr>
        <p:spPr bwMode="auto">
          <a:xfrm>
            <a:off x="431800" y="3168650"/>
            <a:ext cx="8280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>
                <a:solidFill>
                  <a:srgbClr val="0000FF"/>
                </a:solidFill>
              </a:rPr>
              <a:t>Additional slides (just in case)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5F080A-513E-43E1-B067-8F26DF2AB99D}" type="slidenum">
              <a:rPr lang="fr-FR" smtClean="0"/>
              <a:pPr/>
              <a:t>37</a:t>
            </a:fld>
            <a:endParaRPr lang="fr-FR" smtClean="0"/>
          </a:p>
        </p:txBody>
      </p:sp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1679575" y="234950"/>
            <a:ext cx="58642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>
                <a:solidFill>
                  <a:srgbClr val="0000FF"/>
                </a:solidFill>
              </a:rPr>
              <a:t>Amplification à dérive de fréquence (CPA)</a:t>
            </a:r>
          </a:p>
        </p:txBody>
      </p:sp>
      <p:pic>
        <p:nvPicPr>
          <p:cNvPr id="59396" name="Picture 3" descr="Chirped_pulse_amplific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1200" y="1058863"/>
            <a:ext cx="7721600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1601788" y="6116638"/>
            <a:ext cx="59388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/>
              <a:t>source : </a:t>
            </a:r>
            <a:r>
              <a:rPr lang="fr-FR" sz="1600" i="1"/>
              <a:t>http://en.wikipedia.org/wiki/Chirped_pulse_amplification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635795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hlinkshowjump?jump=nextslide"/>
                <a:hlinkMouseOver r:id="rId3" action="ppaction://hlinksldjump"/>
              </a:rPr>
              <a:t>Retour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AB585C-3BE8-49F3-B553-49FD4EEE6009}" type="slidenum">
              <a:rPr lang="fr-FR" smtClean="0"/>
              <a:pPr/>
              <a:t>38</a:t>
            </a:fld>
            <a:endParaRPr lang="fr-FR" smtClean="0"/>
          </a:p>
        </p:txBody>
      </p:sp>
      <p:sp>
        <p:nvSpPr>
          <p:cNvPr id="13315" name="Slide Number Placeholder 3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3007ACD-BA25-4964-9F45-A1E68453384F}" type="slidenum">
              <a:rPr lang="fr-FR" sz="1400"/>
              <a:pPr algn="r"/>
              <a:t>38</a:t>
            </a:fld>
            <a:endParaRPr lang="fr-FR" sz="1400"/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250825" y="3252788"/>
            <a:ext cx="36004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6213">
              <a:buFontTx/>
              <a:buChar char="•"/>
            </a:pPr>
            <a:r>
              <a:rPr lang="en-US" sz="1400"/>
              <a:t>Charged particles aceleration</a:t>
            </a:r>
          </a:p>
          <a:p>
            <a:pPr indent="176213">
              <a:buFontTx/>
              <a:buChar char="•"/>
            </a:pPr>
            <a:r>
              <a:rPr lang="en-US" sz="1400"/>
              <a:t>High energy photons production</a:t>
            </a: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1155700" y="1341438"/>
            <a:ext cx="68326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00FF"/>
                </a:solidFill>
              </a:rPr>
              <a:t>Warm and dense PLASMA</a:t>
            </a:r>
            <a:endParaRPr lang="en-US">
              <a:solidFill>
                <a:srgbClr val="0000FF"/>
              </a:solidFill>
            </a:endParaRPr>
          </a:p>
          <a:p>
            <a:pPr algn="ctr"/>
            <a:r>
              <a:rPr lang="en-US"/>
              <a:t>Strong electric and magnetic fields:   &gt;10</a:t>
            </a:r>
            <a:r>
              <a:rPr lang="en-US" baseline="30000"/>
              <a:t>11</a:t>
            </a:r>
            <a:r>
              <a:rPr lang="en-US"/>
              <a:t> V/cm, 1000 T</a:t>
            </a:r>
            <a:r>
              <a:rPr lang="en-US" sz="2000"/>
              <a:t>	</a:t>
            </a: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5076825" y="2997200"/>
            <a:ext cx="37433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6213" algn="ctr"/>
            <a:r>
              <a:rPr lang="en-US" sz="1400"/>
              <a:t>Modification of the…</a:t>
            </a:r>
          </a:p>
          <a:p>
            <a:pPr indent="176213">
              <a:lnSpc>
                <a:spcPct val="120000"/>
              </a:lnSpc>
              <a:buFontTx/>
              <a:buChar char="•"/>
            </a:pPr>
            <a:r>
              <a:rPr lang="en-US" sz="1400"/>
              <a:t>binding energies</a:t>
            </a:r>
          </a:p>
          <a:p>
            <a:pPr indent="176213">
              <a:buFontTx/>
              <a:buChar char="•"/>
            </a:pPr>
            <a:r>
              <a:rPr lang="en-US" sz="1400"/>
              <a:t>nucleus – electronic shells coupling</a:t>
            </a:r>
          </a:p>
        </p:txBody>
      </p:sp>
      <p:sp>
        <p:nvSpPr>
          <p:cNvPr id="13319" name="Line 5"/>
          <p:cNvSpPr>
            <a:spLocks noChangeShapeType="1"/>
          </p:cNvSpPr>
          <p:nvPr/>
        </p:nvSpPr>
        <p:spPr bwMode="auto">
          <a:xfrm flipH="1">
            <a:off x="1476375" y="3860800"/>
            <a:ext cx="322263" cy="7207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320" name="Text Box 6"/>
          <p:cNvSpPr txBox="1">
            <a:spLocks noChangeArrowheads="1"/>
          </p:cNvSpPr>
          <p:nvPr/>
        </p:nvSpPr>
        <p:spPr bwMode="auto">
          <a:xfrm>
            <a:off x="927100" y="2630488"/>
            <a:ext cx="1658938" cy="3698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Free electrons</a:t>
            </a:r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6176963" y="2630488"/>
            <a:ext cx="1916112" cy="3698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Bound electrons</a:t>
            </a:r>
          </a:p>
        </p:txBody>
      </p:sp>
      <p:sp>
        <p:nvSpPr>
          <p:cNvPr id="13322" name="Line 8"/>
          <p:cNvSpPr>
            <a:spLocks noChangeShapeType="1"/>
          </p:cNvSpPr>
          <p:nvPr/>
        </p:nvSpPr>
        <p:spPr bwMode="auto">
          <a:xfrm flipH="1">
            <a:off x="5867400" y="3860800"/>
            <a:ext cx="1082675" cy="647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323" name="Rectangle 9"/>
          <p:cNvSpPr>
            <a:spLocks noChangeArrowheads="1"/>
          </p:cNvSpPr>
          <p:nvPr/>
        </p:nvSpPr>
        <p:spPr bwMode="auto">
          <a:xfrm>
            <a:off x="917575" y="523875"/>
            <a:ext cx="730885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Which nuclear physics with laser-induced plasmas ?</a:t>
            </a:r>
          </a:p>
        </p:txBody>
      </p:sp>
      <p:sp>
        <p:nvSpPr>
          <p:cNvPr id="13324" name="Line 10"/>
          <p:cNvSpPr>
            <a:spLocks noChangeShapeType="1"/>
          </p:cNvSpPr>
          <p:nvPr/>
        </p:nvSpPr>
        <p:spPr bwMode="auto">
          <a:xfrm flipH="1">
            <a:off x="2700338" y="2062163"/>
            <a:ext cx="1871662" cy="64611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325" name="Line 11"/>
          <p:cNvSpPr>
            <a:spLocks noChangeShapeType="1"/>
          </p:cNvSpPr>
          <p:nvPr/>
        </p:nvSpPr>
        <p:spPr bwMode="auto">
          <a:xfrm>
            <a:off x="4572000" y="2060575"/>
            <a:ext cx="1584325" cy="647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13326" name="Group 12"/>
          <p:cNvGrpSpPr>
            <a:grpSpLocks/>
          </p:cNvGrpSpPr>
          <p:nvPr/>
        </p:nvGrpSpPr>
        <p:grpSpPr bwMode="auto">
          <a:xfrm>
            <a:off x="107950" y="4652963"/>
            <a:ext cx="2232025" cy="792162"/>
            <a:chOff x="68" y="3385"/>
            <a:chExt cx="1406" cy="499"/>
          </a:xfrm>
        </p:grpSpPr>
        <p:sp>
          <p:nvSpPr>
            <p:cNvPr id="13355" name="Text Box 13"/>
            <p:cNvSpPr txBox="1">
              <a:spLocks noChangeArrowheads="1"/>
            </p:cNvSpPr>
            <p:nvPr/>
          </p:nvSpPr>
          <p:spPr bwMode="auto">
            <a:xfrm>
              <a:off x="68" y="3472"/>
              <a:ext cx="1406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Ultra-short particle sources</a:t>
              </a:r>
            </a:p>
          </p:txBody>
        </p:sp>
        <p:sp>
          <p:nvSpPr>
            <p:cNvPr id="13356" name="Oval 14"/>
            <p:cNvSpPr>
              <a:spLocks noChangeArrowheads="1"/>
            </p:cNvSpPr>
            <p:nvPr/>
          </p:nvSpPr>
          <p:spPr bwMode="auto">
            <a:xfrm>
              <a:off x="113" y="3385"/>
              <a:ext cx="1361" cy="499"/>
            </a:xfrm>
            <a:prstGeom prst="ellipse">
              <a:avLst/>
            </a:prstGeom>
            <a:noFill/>
            <a:ln w="9525" algn="ctr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13327" name="Group 15"/>
          <p:cNvGrpSpPr>
            <a:grpSpLocks/>
          </p:cNvGrpSpPr>
          <p:nvPr/>
        </p:nvGrpSpPr>
        <p:grpSpPr bwMode="auto">
          <a:xfrm>
            <a:off x="2051050" y="5229225"/>
            <a:ext cx="2376488" cy="1296988"/>
            <a:chOff x="1292" y="2704"/>
            <a:chExt cx="1497" cy="817"/>
          </a:xfrm>
        </p:grpSpPr>
        <p:sp>
          <p:nvSpPr>
            <p:cNvPr id="13353" name="Text Box 16"/>
            <p:cNvSpPr txBox="1">
              <a:spLocks noChangeArrowheads="1"/>
            </p:cNvSpPr>
            <p:nvPr/>
          </p:nvSpPr>
          <p:spPr bwMode="auto">
            <a:xfrm>
              <a:off x="1350" y="2781"/>
              <a:ext cx="1350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Nuclear excitation and reaction rates modification</a:t>
              </a:r>
            </a:p>
            <a:p>
              <a:pPr algn="ctr"/>
              <a:r>
                <a:rPr lang="en-US" sz="1600"/>
                <a:t>  in the plasma ?</a:t>
              </a:r>
            </a:p>
          </p:txBody>
        </p:sp>
        <p:sp>
          <p:nvSpPr>
            <p:cNvPr id="13354" name="Oval 17"/>
            <p:cNvSpPr>
              <a:spLocks noChangeArrowheads="1"/>
            </p:cNvSpPr>
            <p:nvPr/>
          </p:nvSpPr>
          <p:spPr bwMode="auto">
            <a:xfrm>
              <a:off x="1292" y="2704"/>
              <a:ext cx="1497" cy="817"/>
            </a:xfrm>
            <a:prstGeom prst="ellipse">
              <a:avLst/>
            </a:prstGeom>
            <a:noFill/>
            <a:ln w="9525" algn="ctr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13328" name="Group 18"/>
          <p:cNvGrpSpPr>
            <a:grpSpLocks/>
          </p:cNvGrpSpPr>
          <p:nvPr/>
        </p:nvGrpSpPr>
        <p:grpSpPr bwMode="auto">
          <a:xfrm>
            <a:off x="4138613" y="4581525"/>
            <a:ext cx="2665412" cy="936625"/>
            <a:chOff x="2607" y="3475"/>
            <a:chExt cx="1679" cy="590"/>
          </a:xfrm>
        </p:grpSpPr>
        <p:sp>
          <p:nvSpPr>
            <p:cNvPr id="13351" name="Text Box 19"/>
            <p:cNvSpPr txBox="1">
              <a:spLocks noChangeArrowheads="1"/>
            </p:cNvSpPr>
            <p:nvPr/>
          </p:nvSpPr>
          <p:spPr bwMode="auto">
            <a:xfrm>
              <a:off x="2623" y="3545"/>
              <a:ext cx="1633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Nuclear Excitation by Electron Transition (NEET) ?</a:t>
              </a:r>
            </a:p>
          </p:txBody>
        </p:sp>
        <p:sp>
          <p:nvSpPr>
            <p:cNvPr id="13352" name="Oval 20"/>
            <p:cNvSpPr>
              <a:spLocks noChangeArrowheads="1"/>
            </p:cNvSpPr>
            <p:nvPr/>
          </p:nvSpPr>
          <p:spPr bwMode="auto">
            <a:xfrm>
              <a:off x="2607" y="3475"/>
              <a:ext cx="1679" cy="590"/>
            </a:xfrm>
            <a:prstGeom prst="ellipse">
              <a:avLst/>
            </a:prstGeom>
            <a:noFill/>
            <a:ln w="9525" algn="ctr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13329" name="Group 21"/>
          <p:cNvGrpSpPr>
            <a:grpSpLocks/>
          </p:cNvGrpSpPr>
          <p:nvPr/>
        </p:nvGrpSpPr>
        <p:grpSpPr bwMode="auto">
          <a:xfrm>
            <a:off x="6300788" y="5408613"/>
            <a:ext cx="2736850" cy="936625"/>
            <a:chOff x="4059" y="2704"/>
            <a:chExt cx="1724" cy="590"/>
          </a:xfrm>
        </p:grpSpPr>
        <p:sp>
          <p:nvSpPr>
            <p:cNvPr id="13349" name="Text Box 22"/>
            <p:cNvSpPr txBox="1">
              <a:spLocks noChangeArrowheads="1"/>
            </p:cNvSpPr>
            <p:nvPr/>
          </p:nvSpPr>
          <p:spPr bwMode="auto">
            <a:xfrm>
              <a:off x="4082" y="2840"/>
              <a:ext cx="1701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Modification of the nucleus decay modes ?</a:t>
              </a:r>
            </a:p>
          </p:txBody>
        </p:sp>
        <p:sp>
          <p:nvSpPr>
            <p:cNvPr id="13350" name="Oval 23"/>
            <p:cNvSpPr>
              <a:spLocks noChangeArrowheads="1"/>
            </p:cNvSpPr>
            <p:nvPr/>
          </p:nvSpPr>
          <p:spPr bwMode="auto">
            <a:xfrm>
              <a:off x="4059" y="2704"/>
              <a:ext cx="1701" cy="590"/>
            </a:xfrm>
            <a:prstGeom prst="ellipse">
              <a:avLst/>
            </a:prstGeom>
            <a:noFill/>
            <a:ln w="9525" algn="ctr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13330" name="Line 24"/>
          <p:cNvSpPr>
            <a:spLocks noChangeShapeType="1"/>
          </p:cNvSpPr>
          <p:nvPr/>
        </p:nvSpPr>
        <p:spPr bwMode="auto">
          <a:xfrm>
            <a:off x="1835150" y="3860800"/>
            <a:ext cx="1152525" cy="13684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331" name="Line 25"/>
          <p:cNvSpPr>
            <a:spLocks noChangeShapeType="1"/>
          </p:cNvSpPr>
          <p:nvPr/>
        </p:nvSpPr>
        <p:spPr bwMode="auto">
          <a:xfrm>
            <a:off x="6950075" y="3860800"/>
            <a:ext cx="646113" cy="15128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13332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13333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13341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3342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13343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13344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13345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13346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13347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13348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13334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3335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13336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13337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13338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Introduction</a:t>
              </a:r>
            </a:p>
          </p:txBody>
        </p:sp>
        <p:sp>
          <p:nvSpPr>
            <p:cNvPr id="13339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13340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313C9B-44C8-4F16-B229-7CE537F547D6}" type="slidenum">
              <a:rPr lang="fr-FR" smtClean="0"/>
              <a:pPr/>
              <a:t>39</a:t>
            </a:fld>
            <a:endParaRPr lang="fr-FR" smtClean="0"/>
          </a:p>
        </p:txBody>
      </p:sp>
      <p:sp>
        <p:nvSpPr>
          <p:cNvPr id="44035" name="Text Box 660"/>
          <p:cNvSpPr txBox="1">
            <a:spLocks noChangeArrowheads="1"/>
          </p:cNvSpPr>
          <p:nvPr/>
        </p:nvSpPr>
        <p:spPr bwMode="auto">
          <a:xfrm>
            <a:off x="969963" y="769938"/>
            <a:ext cx="72040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200" b="1">
                <a:solidFill>
                  <a:srgbClr val="0000FF"/>
                </a:solidFill>
              </a:rPr>
              <a:t>Interactions du noyau avec son cortège électronique</a:t>
            </a:r>
          </a:p>
        </p:txBody>
      </p:sp>
      <p:pic>
        <p:nvPicPr>
          <p:cNvPr id="44036" name="Picture 6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4221163"/>
            <a:ext cx="33210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6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1327150"/>
            <a:ext cx="316865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6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376363"/>
            <a:ext cx="315595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66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7900" y="4221163"/>
            <a:ext cx="3335338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66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4800" y="1338263"/>
            <a:ext cx="3168650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39CB4C-2D6F-440B-836E-EABBB54B2400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14339" name="Text Box 13"/>
          <p:cNvSpPr txBox="1">
            <a:spLocks noChangeArrowheads="1"/>
          </p:cNvSpPr>
          <p:nvPr/>
        </p:nvSpPr>
        <p:spPr bwMode="auto">
          <a:xfrm>
            <a:off x="3173413" y="712788"/>
            <a:ext cx="29813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800">
                <a:solidFill>
                  <a:srgbClr val="0000FF"/>
                </a:solidFill>
              </a:rPr>
              <a:t>Outline of the talk</a:t>
            </a:r>
          </a:p>
        </p:txBody>
      </p:sp>
      <p:sp>
        <p:nvSpPr>
          <p:cNvPr id="14340" name="Text Box 20"/>
          <p:cNvSpPr txBox="1">
            <a:spLocks noChangeArrowheads="1"/>
          </p:cNvSpPr>
          <p:nvPr/>
        </p:nvSpPr>
        <p:spPr bwMode="auto">
          <a:xfrm>
            <a:off x="2392363" y="1700213"/>
            <a:ext cx="37941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fr-FR"/>
          </a:p>
        </p:txBody>
      </p:sp>
      <p:sp>
        <p:nvSpPr>
          <p:cNvPr id="14341" name="Text Box 41"/>
          <p:cNvSpPr txBox="1">
            <a:spLocks noChangeArrowheads="1"/>
          </p:cNvSpPr>
          <p:nvPr/>
        </p:nvSpPr>
        <p:spPr bwMode="auto">
          <a:xfrm>
            <a:off x="322263" y="2011363"/>
            <a:ext cx="8497887" cy="2838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fr-FR">
                <a:solidFill>
                  <a:srgbClr val="0000FF"/>
                </a:solidFill>
              </a:rPr>
              <a:t>Particle acceleration by  laser-plasma interaction and interest for nuclear physics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fr-FR">
                <a:solidFill>
                  <a:srgbClr val="0000FF"/>
                </a:solidFill>
              </a:rPr>
              <a:t>Electron beam characterization experiments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fr-FR">
                <a:solidFill>
                  <a:srgbClr val="0000FF"/>
                </a:solidFill>
              </a:rPr>
              <a:t>Proton beam characterization experiments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fr-FR">
                <a:solidFill>
                  <a:srgbClr val="0000FF"/>
                </a:solidFill>
              </a:rPr>
              <a:t>Application to nuclear physics</a:t>
            </a:r>
          </a:p>
          <a:p>
            <a:pPr marL="342900" indent="-342900">
              <a:spcBef>
                <a:spcPct val="100000"/>
              </a:spcBef>
            </a:pPr>
            <a:r>
              <a:rPr lang="fr-FR">
                <a:solidFill>
                  <a:srgbClr val="0000FF"/>
                </a:solidFill>
              </a:rPr>
              <a:t>	Conclusion &amp; outlook</a:t>
            </a:r>
          </a:p>
        </p:txBody>
      </p:sp>
      <p:grpSp>
        <p:nvGrpSpPr>
          <p:cNvPr id="14342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14343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14351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4352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14353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14354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14355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14356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14357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14358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14344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4345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14346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14347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14348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Introduction</a:t>
              </a:r>
            </a:p>
          </p:txBody>
        </p:sp>
        <p:sp>
          <p:nvSpPr>
            <p:cNvPr id="14349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14350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F54C06-CC45-4F3A-83A9-6EF8E7D62214}" type="slidenum">
              <a:rPr lang="fr-FR" smtClean="0"/>
              <a:pPr/>
              <a:t>40</a:t>
            </a:fld>
            <a:endParaRPr lang="fr-FR" smtClean="0"/>
          </a:p>
        </p:txBody>
      </p:sp>
      <p:grpSp>
        <p:nvGrpSpPr>
          <p:cNvPr id="45059" name="Group 2"/>
          <p:cNvGrpSpPr>
            <a:grpSpLocks/>
          </p:cNvGrpSpPr>
          <p:nvPr/>
        </p:nvGrpSpPr>
        <p:grpSpPr bwMode="auto">
          <a:xfrm>
            <a:off x="179388" y="1143000"/>
            <a:ext cx="8223250" cy="5286375"/>
            <a:chOff x="240" y="720"/>
            <a:chExt cx="5180" cy="3330"/>
          </a:xfrm>
        </p:grpSpPr>
        <p:sp>
          <p:nvSpPr>
            <p:cNvPr id="45065" name="Line 3"/>
            <p:cNvSpPr>
              <a:spLocks noChangeShapeType="1"/>
            </p:cNvSpPr>
            <p:nvPr/>
          </p:nvSpPr>
          <p:spPr bwMode="auto">
            <a:xfrm>
              <a:off x="4400" y="3717"/>
              <a:ext cx="249" cy="16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5066" name="Text Box 4"/>
            <p:cNvSpPr txBox="1">
              <a:spLocks noChangeArrowheads="1"/>
            </p:cNvSpPr>
            <p:nvPr/>
          </p:nvSpPr>
          <p:spPr bwMode="auto">
            <a:xfrm>
              <a:off x="4513" y="3646"/>
              <a:ext cx="9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400">
                  <a:latin typeface="Times New Roman" pitchFamily="18" charset="0"/>
                </a:rPr>
                <a:t>Q</a:t>
              </a:r>
              <a:r>
                <a:rPr lang="el-GR" sz="1400" baseline="-25000">
                  <a:latin typeface="Times New Roman" pitchFamily="18" charset="0"/>
                </a:rPr>
                <a:t>β‾</a:t>
              </a:r>
              <a:r>
                <a:rPr lang="fr-FR" sz="1400" baseline="-25000">
                  <a:latin typeface="Times New Roman" pitchFamily="18" charset="0"/>
                </a:rPr>
                <a:t> </a:t>
              </a:r>
              <a:r>
                <a:rPr lang="fr-FR" sz="1400">
                  <a:latin typeface="Times New Roman" pitchFamily="18" charset="0"/>
                </a:rPr>
                <a:t>= 1,89 MeV</a:t>
              </a:r>
              <a:endParaRPr lang="el-GR" sz="1400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  <p:sp>
          <p:nvSpPr>
            <p:cNvPr id="45067" name="AutoShape 5"/>
            <p:cNvSpPr>
              <a:spLocks noChangeArrowheads="1"/>
            </p:cNvSpPr>
            <p:nvPr/>
          </p:nvSpPr>
          <p:spPr bwMode="auto">
            <a:xfrm>
              <a:off x="4332" y="365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45068" name="Text Box 6"/>
            <p:cNvSpPr txBox="1">
              <a:spLocks noChangeArrowheads="1"/>
            </p:cNvSpPr>
            <p:nvPr/>
          </p:nvSpPr>
          <p:spPr bwMode="auto">
            <a:xfrm>
              <a:off x="4604" y="3838"/>
              <a:ext cx="3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 baseline="30000">
                  <a:latin typeface="Times New Roman" pitchFamily="18" charset="0"/>
                </a:rPr>
                <a:t>114</a:t>
              </a:r>
              <a:r>
                <a:rPr lang="fr-FR" sz="1600" b="1">
                  <a:latin typeface="Times New Roman" pitchFamily="18" charset="0"/>
                </a:rPr>
                <a:t>Sn</a:t>
              </a:r>
              <a:endParaRPr lang="fr-FR" sz="1600">
                <a:latin typeface="Times New Roman" pitchFamily="18" charset="0"/>
              </a:endParaRPr>
            </a:p>
          </p:txBody>
        </p:sp>
        <p:pic>
          <p:nvPicPr>
            <p:cNvPr id="45069" name="Picture 7" descr="114Cd_pn_114In"/>
            <p:cNvPicPr>
              <a:picLocks noChangeAspect="1" noChangeArrowheads="1"/>
            </p:cNvPicPr>
            <p:nvPr/>
          </p:nvPicPr>
          <p:blipFill>
            <a:blip r:embed="rId2">
              <a:lum bright="-78000" contrast="42000"/>
              <a:grayscl/>
              <a:biLevel thresh="50000"/>
            </a:blip>
            <a:srcRect t="5402"/>
            <a:stretch>
              <a:fillRect/>
            </a:stretch>
          </p:blipFill>
          <p:spPr bwMode="auto">
            <a:xfrm>
              <a:off x="240" y="720"/>
              <a:ext cx="4316" cy="3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70" name="Rectangle 8"/>
            <p:cNvSpPr>
              <a:spLocks noChangeArrowheads="1"/>
            </p:cNvSpPr>
            <p:nvPr/>
          </p:nvSpPr>
          <p:spPr bwMode="auto">
            <a:xfrm>
              <a:off x="1980" y="3675"/>
              <a:ext cx="616" cy="25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 sz="1600">
                <a:latin typeface="Times New Roman" pitchFamily="18" charset="0"/>
              </a:endParaRPr>
            </a:p>
          </p:txBody>
        </p:sp>
        <p:sp>
          <p:nvSpPr>
            <p:cNvPr id="45071" name="Text Box 9"/>
            <p:cNvSpPr txBox="1">
              <a:spLocks noChangeArrowheads="1"/>
            </p:cNvSpPr>
            <p:nvPr/>
          </p:nvSpPr>
          <p:spPr bwMode="auto">
            <a:xfrm>
              <a:off x="2110" y="3675"/>
              <a:ext cx="39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600" b="1" baseline="30000">
                  <a:latin typeface="Times New Roman" pitchFamily="18" charset="0"/>
                </a:rPr>
                <a:t>114</a:t>
              </a:r>
              <a:r>
                <a:rPr lang="fr-FR" sz="1600" b="1">
                  <a:latin typeface="Times New Roman" pitchFamily="18" charset="0"/>
                </a:rPr>
                <a:t>In</a:t>
              </a:r>
            </a:p>
          </p:txBody>
        </p:sp>
        <p:grpSp>
          <p:nvGrpSpPr>
            <p:cNvPr id="45072" name="Group 10"/>
            <p:cNvGrpSpPr>
              <a:grpSpLocks/>
            </p:cNvGrpSpPr>
            <p:nvPr/>
          </p:nvGrpSpPr>
          <p:grpSpPr bwMode="auto">
            <a:xfrm>
              <a:off x="675" y="1099"/>
              <a:ext cx="3747" cy="2756"/>
              <a:chOff x="675" y="1099"/>
              <a:chExt cx="3747" cy="2756"/>
            </a:xfrm>
          </p:grpSpPr>
          <p:sp>
            <p:nvSpPr>
              <p:cNvPr id="45073" name="Line 11"/>
              <p:cNvSpPr>
                <a:spLocks noChangeShapeType="1"/>
              </p:cNvSpPr>
              <p:nvPr/>
            </p:nvSpPr>
            <p:spPr bwMode="auto">
              <a:xfrm>
                <a:off x="3609" y="2312"/>
                <a:ext cx="0" cy="9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74" name="Line 12"/>
              <p:cNvSpPr>
                <a:spLocks noChangeShapeType="1"/>
              </p:cNvSpPr>
              <p:nvPr/>
            </p:nvSpPr>
            <p:spPr bwMode="auto">
              <a:xfrm>
                <a:off x="3364" y="2043"/>
                <a:ext cx="0" cy="18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75" name="Line 13"/>
              <p:cNvSpPr>
                <a:spLocks noChangeShapeType="1"/>
              </p:cNvSpPr>
              <p:nvPr/>
            </p:nvSpPr>
            <p:spPr bwMode="auto">
              <a:xfrm>
                <a:off x="3316" y="2043"/>
                <a:ext cx="0" cy="279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76" name="Line 14"/>
              <p:cNvSpPr>
                <a:spLocks noChangeShapeType="1"/>
              </p:cNvSpPr>
              <p:nvPr/>
            </p:nvSpPr>
            <p:spPr bwMode="auto">
              <a:xfrm>
                <a:off x="3123" y="1899"/>
                <a:ext cx="0" cy="326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77" name="Line 15"/>
              <p:cNvSpPr>
                <a:spLocks noChangeShapeType="1"/>
              </p:cNvSpPr>
              <p:nvPr/>
            </p:nvSpPr>
            <p:spPr bwMode="auto">
              <a:xfrm>
                <a:off x="2591" y="1537"/>
                <a:ext cx="0" cy="37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78" name="Line 16"/>
              <p:cNvSpPr>
                <a:spLocks noChangeShapeType="1"/>
              </p:cNvSpPr>
              <p:nvPr/>
            </p:nvSpPr>
            <p:spPr bwMode="auto">
              <a:xfrm>
                <a:off x="2539" y="1537"/>
                <a:ext cx="0" cy="685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79" name="Line 17"/>
              <p:cNvSpPr>
                <a:spLocks noChangeShapeType="1"/>
              </p:cNvSpPr>
              <p:nvPr/>
            </p:nvSpPr>
            <p:spPr bwMode="auto">
              <a:xfrm>
                <a:off x="3221" y="1920"/>
                <a:ext cx="0" cy="125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80" name="Line 18"/>
              <p:cNvSpPr>
                <a:spLocks noChangeShapeType="1"/>
              </p:cNvSpPr>
              <p:nvPr/>
            </p:nvSpPr>
            <p:spPr bwMode="auto">
              <a:xfrm>
                <a:off x="2638" y="1539"/>
                <a:ext cx="0" cy="2167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81" name="Line 19"/>
              <p:cNvSpPr>
                <a:spLocks noChangeShapeType="1"/>
              </p:cNvSpPr>
              <p:nvPr/>
            </p:nvSpPr>
            <p:spPr bwMode="auto">
              <a:xfrm>
                <a:off x="2928" y="1836"/>
                <a:ext cx="0" cy="1875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82" name="Line 20"/>
              <p:cNvSpPr>
                <a:spLocks noChangeShapeType="1"/>
              </p:cNvSpPr>
              <p:nvPr/>
            </p:nvSpPr>
            <p:spPr bwMode="auto">
              <a:xfrm>
                <a:off x="3173" y="1920"/>
                <a:ext cx="0" cy="1792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83" name="Line 21"/>
              <p:cNvSpPr>
                <a:spLocks noChangeShapeType="1"/>
              </p:cNvSpPr>
              <p:nvPr/>
            </p:nvSpPr>
            <p:spPr bwMode="auto">
              <a:xfrm>
                <a:off x="675" y="2400"/>
                <a:ext cx="349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84" name="Text Box 22"/>
              <p:cNvSpPr txBox="1">
                <a:spLocks noChangeArrowheads="1"/>
              </p:cNvSpPr>
              <p:nvPr/>
            </p:nvSpPr>
            <p:spPr bwMode="auto">
              <a:xfrm>
                <a:off x="865" y="2418"/>
                <a:ext cx="452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/>
                <a:r>
                  <a:rPr lang="fr-FR" sz="1200" b="1">
                    <a:solidFill>
                      <a:srgbClr val="0000FF"/>
                    </a:solidFill>
                    <a:latin typeface="Times New Roman" pitchFamily="18" charset="0"/>
                  </a:rPr>
                  <a:t>43,1 ms</a:t>
                </a:r>
              </a:p>
            </p:txBody>
          </p:sp>
          <p:sp>
            <p:nvSpPr>
              <p:cNvPr id="45085" name="Text Box 23"/>
              <p:cNvSpPr txBox="1">
                <a:spLocks noChangeArrowheads="1"/>
              </p:cNvSpPr>
              <p:nvPr/>
            </p:nvSpPr>
            <p:spPr bwMode="auto">
              <a:xfrm>
                <a:off x="824" y="3210"/>
                <a:ext cx="452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/>
                <a:r>
                  <a:rPr lang="fr-FR" sz="1200" b="1">
                    <a:solidFill>
                      <a:srgbClr val="0000FF"/>
                    </a:solidFill>
                    <a:latin typeface="Times New Roman" pitchFamily="18" charset="0"/>
                  </a:rPr>
                  <a:t>49,51 j</a:t>
                </a:r>
              </a:p>
            </p:txBody>
          </p:sp>
          <p:sp>
            <p:nvSpPr>
              <p:cNvPr id="45086" name="Text Box 24"/>
              <p:cNvSpPr txBox="1">
                <a:spLocks noChangeArrowheads="1"/>
              </p:cNvSpPr>
              <p:nvPr/>
            </p:nvSpPr>
            <p:spPr bwMode="auto">
              <a:xfrm>
                <a:off x="783" y="3710"/>
                <a:ext cx="326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/>
                <a:r>
                  <a:rPr lang="fr-FR" sz="1600" b="1">
                    <a:solidFill>
                      <a:srgbClr val="0000FF"/>
                    </a:solidFill>
                    <a:latin typeface="Times New Roman" pitchFamily="18" charset="0"/>
                  </a:rPr>
                  <a:t>71,9 s</a:t>
                </a:r>
              </a:p>
            </p:txBody>
          </p:sp>
          <p:sp>
            <p:nvSpPr>
              <p:cNvPr id="45087" name="Line 25"/>
              <p:cNvSpPr>
                <a:spLocks noChangeShapeType="1"/>
              </p:cNvSpPr>
              <p:nvPr/>
            </p:nvSpPr>
            <p:spPr bwMode="auto">
              <a:xfrm>
                <a:off x="3651" y="2396"/>
                <a:ext cx="0" cy="83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88" name="Text Box 26"/>
              <p:cNvSpPr txBox="1">
                <a:spLocks noChangeArrowheads="1"/>
              </p:cNvSpPr>
              <p:nvPr/>
            </p:nvSpPr>
            <p:spPr bwMode="auto">
              <a:xfrm>
                <a:off x="3696" y="2523"/>
                <a:ext cx="726" cy="173"/>
              </a:xfrm>
              <a:prstGeom prst="rect">
                <a:avLst/>
              </a:prstGeom>
              <a:solidFill>
                <a:schemeClr val="bg1">
                  <a:alpha val="59999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200">
                    <a:solidFill>
                      <a:schemeClr val="accent2"/>
                    </a:solidFill>
                  </a:rPr>
                  <a:t>E</a:t>
                </a:r>
                <a:r>
                  <a:rPr lang="el-GR" sz="1200">
                    <a:solidFill>
                      <a:schemeClr val="accent2"/>
                    </a:solidFill>
                    <a:cs typeface="Times New Roman" pitchFamily="18" charset="0"/>
                  </a:rPr>
                  <a:t>γ</a:t>
                </a:r>
                <a:r>
                  <a:rPr lang="fr-FR" sz="1200">
                    <a:solidFill>
                      <a:schemeClr val="accent2"/>
                    </a:solidFill>
                    <a:cs typeface="Times New Roman" pitchFamily="18" charset="0"/>
                  </a:rPr>
                  <a:t>=311,8 keV</a:t>
                </a:r>
                <a:endParaRPr lang="el-GR" sz="1200">
                  <a:solidFill>
                    <a:schemeClr val="accent2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45089" name="Line 27"/>
              <p:cNvSpPr>
                <a:spLocks noChangeShapeType="1"/>
              </p:cNvSpPr>
              <p:nvPr/>
            </p:nvSpPr>
            <p:spPr bwMode="auto">
              <a:xfrm>
                <a:off x="3801" y="2960"/>
                <a:ext cx="0" cy="750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0" name="Line 28"/>
              <p:cNvSpPr>
                <a:spLocks noChangeShapeType="1"/>
              </p:cNvSpPr>
              <p:nvPr/>
            </p:nvSpPr>
            <p:spPr bwMode="auto">
              <a:xfrm>
                <a:off x="3463" y="2149"/>
                <a:ext cx="0" cy="81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1" name="Line 29"/>
              <p:cNvSpPr>
                <a:spLocks noChangeShapeType="1"/>
              </p:cNvSpPr>
              <p:nvPr/>
            </p:nvSpPr>
            <p:spPr bwMode="auto">
              <a:xfrm>
                <a:off x="3415" y="2076"/>
                <a:ext cx="0" cy="88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2" name="Line 30"/>
              <p:cNvSpPr>
                <a:spLocks noChangeShapeType="1"/>
              </p:cNvSpPr>
              <p:nvPr/>
            </p:nvSpPr>
            <p:spPr bwMode="auto">
              <a:xfrm>
                <a:off x="2715" y="171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3" name="Line 31"/>
              <p:cNvSpPr>
                <a:spLocks noChangeShapeType="1"/>
              </p:cNvSpPr>
              <p:nvPr/>
            </p:nvSpPr>
            <p:spPr bwMode="auto">
              <a:xfrm>
                <a:off x="2734" y="1695"/>
                <a:ext cx="0" cy="1270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4" name="Line 32"/>
              <p:cNvSpPr>
                <a:spLocks noChangeShapeType="1"/>
              </p:cNvSpPr>
              <p:nvPr/>
            </p:nvSpPr>
            <p:spPr bwMode="auto">
              <a:xfrm>
                <a:off x="2686" y="1564"/>
                <a:ext cx="0" cy="1394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5" name="Line 33"/>
              <p:cNvSpPr>
                <a:spLocks noChangeShapeType="1"/>
              </p:cNvSpPr>
              <p:nvPr/>
            </p:nvSpPr>
            <p:spPr bwMode="auto">
              <a:xfrm flipH="1">
                <a:off x="2053" y="1099"/>
                <a:ext cx="0" cy="1059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6" name="Line 34"/>
              <p:cNvSpPr>
                <a:spLocks noChangeShapeType="1"/>
              </p:cNvSpPr>
              <p:nvPr/>
            </p:nvSpPr>
            <p:spPr bwMode="auto">
              <a:xfrm>
                <a:off x="2346" y="1190"/>
                <a:ext cx="0" cy="515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7" name="Line 35"/>
              <p:cNvSpPr>
                <a:spLocks noChangeShapeType="1"/>
              </p:cNvSpPr>
              <p:nvPr/>
            </p:nvSpPr>
            <p:spPr bwMode="auto">
              <a:xfrm>
                <a:off x="2783" y="1693"/>
                <a:ext cx="0" cy="388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8" name="Line 36"/>
              <p:cNvSpPr>
                <a:spLocks noChangeShapeType="1"/>
              </p:cNvSpPr>
              <p:nvPr/>
            </p:nvSpPr>
            <p:spPr bwMode="auto">
              <a:xfrm>
                <a:off x="2251" y="1104"/>
                <a:ext cx="0" cy="25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99" name="Line 37"/>
              <p:cNvSpPr>
                <a:spLocks noChangeShapeType="1"/>
              </p:cNvSpPr>
              <p:nvPr/>
            </p:nvSpPr>
            <p:spPr bwMode="auto">
              <a:xfrm>
                <a:off x="3024" y="1820"/>
                <a:ext cx="0" cy="1152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100" name="Line 38"/>
              <p:cNvSpPr>
                <a:spLocks noChangeShapeType="1"/>
              </p:cNvSpPr>
              <p:nvPr/>
            </p:nvSpPr>
            <p:spPr bwMode="auto">
              <a:xfrm>
                <a:off x="2493" y="1348"/>
                <a:ext cx="0" cy="583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101" name="Line 39"/>
              <p:cNvSpPr>
                <a:spLocks noChangeShapeType="1"/>
              </p:cNvSpPr>
              <p:nvPr/>
            </p:nvSpPr>
            <p:spPr bwMode="auto">
              <a:xfrm>
                <a:off x="3559" y="2220"/>
                <a:ext cx="0" cy="10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45060" name="Text Box 40"/>
          <p:cNvSpPr txBox="1">
            <a:spLocks noChangeArrowheads="1"/>
          </p:cNvSpPr>
          <p:nvPr/>
        </p:nvSpPr>
        <p:spPr bwMode="auto">
          <a:xfrm>
            <a:off x="0" y="428625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>
                <a:solidFill>
                  <a:srgbClr val="0000FF"/>
                </a:solidFill>
              </a:rPr>
              <a:t>Effet sur le peuplement du niveau isomérique T = 43,1 ms de </a:t>
            </a:r>
            <a:r>
              <a:rPr lang="fr-FR" sz="1600" baseline="30000">
                <a:solidFill>
                  <a:srgbClr val="0000FF"/>
                </a:solidFill>
              </a:rPr>
              <a:t>114</a:t>
            </a:r>
            <a:r>
              <a:rPr lang="fr-FR" sz="1600">
                <a:solidFill>
                  <a:srgbClr val="0000FF"/>
                </a:solidFill>
              </a:rPr>
              <a:t>In, produit par </a:t>
            </a:r>
            <a:r>
              <a:rPr lang="fr-FR" sz="1600" baseline="30000">
                <a:solidFill>
                  <a:srgbClr val="0000FF"/>
                </a:solidFill>
              </a:rPr>
              <a:t>114</a:t>
            </a:r>
            <a:r>
              <a:rPr lang="fr-FR" sz="1600">
                <a:solidFill>
                  <a:srgbClr val="0000FF"/>
                </a:solidFill>
              </a:rPr>
              <a:t>Cd(p,n)</a:t>
            </a:r>
          </a:p>
        </p:txBody>
      </p:sp>
      <p:sp>
        <p:nvSpPr>
          <p:cNvPr id="45061" name="Line 41"/>
          <p:cNvSpPr>
            <a:spLocks noChangeShapeType="1"/>
          </p:cNvSpPr>
          <p:nvPr/>
        </p:nvSpPr>
        <p:spPr bwMode="auto">
          <a:xfrm>
            <a:off x="7451725" y="1700213"/>
            <a:ext cx="0" cy="32702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5062" name="Text Box 42"/>
          <p:cNvSpPr txBox="1">
            <a:spLocks noChangeArrowheads="1"/>
          </p:cNvSpPr>
          <p:nvPr/>
        </p:nvSpPr>
        <p:spPr bwMode="auto">
          <a:xfrm>
            <a:off x="7459663" y="1706563"/>
            <a:ext cx="14668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rgbClr val="008000"/>
                </a:solidFill>
              </a:rPr>
              <a:t>Transition radiative</a:t>
            </a:r>
          </a:p>
        </p:txBody>
      </p:sp>
      <p:sp>
        <p:nvSpPr>
          <p:cNvPr id="45063" name="Line 43"/>
          <p:cNvSpPr>
            <a:spLocks noChangeShapeType="1"/>
          </p:cNvSpPr>
          <p:nvPr/>
        </p:nvSpPr>
        <p:spPr bwMode="auto">
          <a:xfrm>
            <a:off x="7451725" y="2238375"/>
            <a:ext cx="0" cy="3270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5064" name="Text Box 44"/>
          <p:cNvSpPr txBox="1">
            <a:spLocks noChangeArrowheads="1"/>
          </p:cNvSpPr>
          <p:nvPr/>
        </p:nvSpPr>
        <p:spPr bwMode="auto">
          <a:xfrm>
            <a:off x="7459663" y="2179638"/>
            <a:ext cx="16494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rgbClr val="FF0000"/>
                </a:solidFill>
              </a:rPr>
              <a:t>Conversion interne</a:t>
            </a:r>
          </a:p>
          <a:p>
            <a:pPr algn="ctr"/>
            <a:r>
              <a:rPr lang="fr-FR" sz="1200">
                <a:solidFill>
                  <a:srgbClr val="FF0000"/>
                </a:solidFill>
              </a:rPr>
              <a:t>(+ transition radiative)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A85551-B405-45DC-A4B0-23083D70B85F}" type="slidenum">
              <a:rPr lang="fr-FR" smtClean="0"/>
              <a:pPr/>
              <a:t>41</a:t>
            </a:fld>
            <a:endParaRPr lang="fr-FR" smtClean="0"/>
          </a:p>
        </p:txBody>
      </p:sp>
      <p:sp>
        <p:nvSpPr>
          <p:cNvPr id="262146" name="Text Box 2"/>
          <p:cNvSpPr txBox="1">
            <a:spLocks noChangeArrowheads="1"/>
          </p:cNvSpPr>
          <p:nvPr/>
        </p:nvSpPr>
        <p:spPr bwMode="auto">
          <a:xfrm>
            <a:off x="900113" y="1917700"/>
            <a:ext cx="33845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fr-FR" b="1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Temperature T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r>
              <a:rPr lang="fr-FR" sz="1400">
                <a:solidFill>
                  <a:srgbClr val="4D4D4D"/>
                </a:solidFill>
              </a:rPr>
              <a:t>(electron spectrometer)</a:t>
            </a: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4789488" y="1701800"/>
            <a:ext cx="3311525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b="1"/>
              <a:t>Relative number of (</a:t>
            </a:r>
            <a:r>
              <a:rPr lang="fr-FR" sz="1400" b="1">
                <a:solidFill>
                  <a:srgbClr val="DE0000"/>
                </a:solidFill>
                <a:sym typeface="Symbol" pitchFamily="18" charset="2"/>
              </a:rPr>
              <a:t></a:t>
            </a:r>
            <a:r>
              <a:rPr lang="fr-FR" sz="1400" b="1">
                <a:sym typeface="Symbol" pitchFamily="18" charset="2"/>
              </a:rPr>
              <a:t>,n) reactions </a:t>
            </a:r>
            <a:r>
              <a:rPr lang="fr-FR" sz="1400" b="1"/>
              <a:t>in each sample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r>
              <a:rPr lang="fr-FR" sz="1400">
                <a:solidFill>
                  <a:srgbClr val="4D4D4D"/>
                </a:solidFill>
              </a:rPr>
              <a:t>(angular distribution)</a:t>
            </a:r>
          </a:p>
        </p:txBody>
      </p:sp>
      <p:grpSp>
        <p:nvGrpSpPr>
          <p:cNvPr id="26629" name="Group 4"/>
          <p:cNvGrpSpPr>
            <a:grpSpLocks/>
          </p:cNvGrpSpPr>
          <p:nvPr/>
        </p:nvGrpSpPr>
        <p:grpSpPr bwMode="auto">
          <a:xfrm>
            <a:off x="1930400" y="4075113"/>
            <a:ext cx="4999038" cy="2090737"/>
            <a:chOff x="1172" y="2386"/>
            <a:chExt cx="3149" cy="1317"/>
          </a:xfrm>
        </p:grpSpPr>
        <p:sp>
          <p:nvSpPr>
            <p:cNvPr id="26665" name="Text Box 5"/>
            <p:cNvSpPr txBox="1">
              <a:spLocks noChangeArrowheads="1"/>
            </p:cNvSpPr>
            <p:nvPr/>
          </p:nvSpPr>
          <p:spPr bwMode="auto">
            <a:xfrm>
              <a:off x="1172" y="2626"/>
              <a:ext cx="3149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fr-FR" b="1">
                <a:solidFill>
                  <a:srgbClr val="005A00"/>
                </a:solidFill>
              </a:endParaRPr>
            </a:p>
            <a:p>
              <a:pPr algn="ctr"/>
              <a:r>
                <a:rPr lang="fr-FR" b="1">
                  <a:solidFill>
                    <a:srgbClr val="005A00"/>
                  </a:solidFill>
                </a:rPr>
                <a:t> </a:t>
              </a:r>
            </a:p>
            <a:p>
              <a:pPr algn="ctr"/>
              <a:r>
                <a:rPr lang="fr-FR" sz="1400">
                  <a:solidFill>
                    <a:srgbClr val="4D4D4D"/>
                  </a:solidFill>
                </a:rPr>
                <a:t>(tracking of the electrons in the angular distribution geometry)</a:t>
              </a:r>
            </a:p>
          </p:txBody>
        </p:sp>
        <p:sp>
          <p:nvSpPr>
            <p:cNvPr id="262150" name="Text Box 6"/>
            <p:cNvSpPr txBox="1">
              <a:spLocks noChangeArrowheads="1"/>
            </p:cNvSpPr>
            <p:nvPr/>
          </p:nvSpPr>
          <p:spPr bwMode="auto">
            <a:xfrm>
              <a:off x="2017" y="3472"/>
              <a:ext cx="14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fr-FR" b="1">
                  <a:solidFill>
                    <a:srgbClr val="F2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FWHM </a:t>
              </a:r>
              <a:r>
                <a:rPr lang="el-GR" b="1">
                  <a:solidFill>
                    <a:srgbClr val="F2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Θ</a:t>
              </a:r>
              <a:r>
                <a:rPr lang="fr-FR" b="1">
                  <a:solidFill>
                    <a:srgbClr val="F2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(electrons)</a:t>
              </a:r>
              <a:endParaRPr lang="el-GR" b="1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67" name="AutoShape 7"/>
            <p:cNvSpPr>
              <a:spLocks noChangeArrowheads="1"/>
            </p:cNvSpPr>
            <p:nvPr/>
          </p:nvSpPr>
          <p:spPr bwMode="auto">
            <a:xfrm>
              <a:off x="2630" y="3157"/>
              <a:ext cx="227" cy="272"/>
            </a:xfrm>
            <a:prstGeom prst="downArrow">
              <a:avLst>
                <a:gd name="adj1" fmla="val 50000"/>
                <a:gd name="adj2" fmla="val 2995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6668" name="AutoShape 8"/>
            <p:cNvSpPr>
              <a:spLocks noChangeArrowheads="1"/>
            </p:cNvSpPr>
            <p:nvPr/>
          </p:nvSpPr>
          <p:spPr bwMode="auto">
            <a:xfrm rot="2359146">
              <a:off x="2176" y="2386"/>
              <a:ext cx="318" cy="181"/>
            </a:xfrm>
            <a:prstGeom prst="rightArrow">
              <a:avLst>
                <a:gd name="adj1" fmla="val 50000"/>
                <a:gd name="adj2" fmla="val 4392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6669" name="AutoShape 9"/>
            <p:cNvSpPr>
              <a:spLocks noChangeArrowheads="1"/>
            </p:cNvSpPr>
            <p:nvPr/>
          </p:nvSpPr>
          <p:spPr bwMode="auto">
            <a:xfrm rot="19240854" flipH="1">
              <a:off x="2948" y="2387"/>
              <a:ext cx="318" cy="181"/>
            </a:xfrm>
            <a:prstGeom prst="rightArrow">
              <a:avLst>
                <a:gd name="adj1" fmla="val 50000"/>
                <a:gd name="adj2" fmla="val 4392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6670" name="Text Box 10"/>
            <p:cNvSpPr txBox="1">
              <a:spLocks noChangeArrowheads="1"/>
            </p:cNvSpPr>
            <p:nvPr/>
          </p:nvSpPr>
          <p:spPr bwMode="auto">
            <a:xfrm>
              <a:off x="2268" y="3192"/>
              <a:ext cx="1007" cy="154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l-GR" sz="100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χ</a:t>
              </a:r>
              <a:r>
                <a:rPr lang="fr-FR" sz="100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² minimization</a:t>
              </a:r>
              <a:endParaRPr lang="el-GR" sz="100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71" name="Text Box 11"/>
            <p:cNvSpPr txBox="1">
              <a:spLocks noChangeArrowheads="1"/>
            </p:cNvSpPr>
            <p:nvPr/>
          </p:nvSpPr>
          <p:spPr bwMode="auto">
            <a:xfrm>
              <a:off x="2721" y="2386"/>
              <a:ext cx="635" cy="154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FFFFFF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000">
                  <a:solidFill>
                    <a:srgbClr val="5F5F5F"/>
                  </a:solidFill>
                </a:rPr>
                <a:t>Hypothesis</a:t>
              </a:r>
              <a:endParaRPr lang="el-GR" sz="100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44513" y="549275"/>
            <a:ext cx="8151812" cy="679450"/>
            <a:chOff x="94" y="346"/>
            <a:chExt cx="5135" cy="428"/>
          </a:xfrm>
        </p:grpSpPr>
        <p:sp>
          <p:nvSpPr>
            <p:cNvPr id="26663" name="Text Box 13"/>
            <p:cNvSpPr txBox="1">
              <a:spLocks noChangeArrowheads="1"/>
            </p:cNvSpPr>
            <p:nvPr/>
          </p:nvSpPr>
          <p:spPr bwMode="auto">
            <a:xfrm>
              <a:off x="94" y="346"/>
              <a:ext cx="146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u="sng"/>
                <a:t>Analysis hypothesis :</a:t>
              </a:r>
            </a:p>
          </p:txBody>
        </p:sp>
        <p:sp>
          <p:nvSpPr>
            <p:cNvPr id="26664" name="Text Box 14"/>
            <p:cNvSpPr txBox="1">
              <a:spLocks noChangeArrowheads="1"/>
            </p:cNvSpPr>
            <p:nvPr/>
          </p:nvSpPr>
          <p:spPr bwMode="auto">
            <a:xfrm>
              <a:off x="1698" y="346"/>
              <a:ext cx="3531" cy="4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82563" indent="-182563">
                <a:lnSpc>
                  <a:spcPct val="120000"/>
                </a:lnSpc>
                <a:buFontTx/>
                <a:buChar char="•"/>
              </a:pPr>
              <a:r>
                <a:rPr lang="fr-FR" sz="1600">
                  <a:solidFill>
                    <a:srgbClr val="0000FF"/>
                  </a:solidFill>
                </a:rPr>
                <a:t>Gaussian </a:t>
              </a:r>
              <a:r>
                <a:rPr lang="fr-FR" sz="1600"/>
                <a:t>angular distribution</a:t>
              </a:r>
            </a:p>
            <a:p>
              <a:pPr marL="182563" indent="-182563">
                <a:lnSpc>
                  <a:spcPct val="120000"/>
                </a:lnSpc>
                <a:buFontTx/>
                <a:buChar char="•"/>
              </a:pPr>
              <a:r>
                <a:rPr lang="fr-FR" sz="1600"/>
                <a:t>Energy distribution </a:t>
              </a:r>
              <a:r>
                <a:rPr lang="fr-FR" sz="1600">
                  <a:solidFill>
                    <a:srgbClr val="0000FF"/>
                  </a:solidFill>
                </a:rPr>
                <a:t>independent from the emission angle </a:t>
              </a:r>
              <a:r>
                <a:rPr lang="el-GR" sz="1600">
                  <a:solidFill>
                    <a:srgbClr val="0000FF"/>
                  </a:solidFill>
                  <a:latin typeface="Times New Roman" pitchFamily="18" charset="0"/>
                  <a:cs typeface="Arial" charset="0"/>
                </a:rPr>
                <a:t>θ</a:t>
              </a:r>
              <a:endParaRPr lang="fr-FR" sz="1600"/>
            </a:p>
          </p:txBody>
        </p:sp>
      </p:grpSp>
      <p:pic>
        <p:nvPicPr>
          <p:cNvPr id="26631" name="Picture 15" descr="Te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4750" y="2420938"/>
            <a:ext cx="23891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6" descr="Nactiv=f(theta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2420938"/>
            <a:ext cx="2266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3" name="Text Box 17"/>
          <p:cNvSpPr txBox="1">
            <a:spLocks noChangeArrowheads="1"/>
          </p:cNvSpPr>
          <p:nvPr/>
        </p:nvSpPr>
        <p:spPr bwMode="auto">
          <a:xfrm>
            <a:off x="6956425" y="2516188"/>
            <a:ext cx="2794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1600" b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γ</a:t>
            </a:r>
          </a:p>
        </p:txBody>
      </p:sp>
      <p:grpSp>
        <p:nvGrpSpPr>
          <p:cNvPr id="26634" name="Group 18"/>
          <p:cNvGrpSpPr>
            <a:grpSpLocks/>
          </p:cNvGrpSpPr>
          <p:nvPr/>
        </p:nvGrpSpPr>
        <p:grpSpPr bwMode="auto">
          <a:xfrm>
            <a:off x="7667625" y="2636838"/>
            <a:ext cx="1439863" cy="1223962"/>
            <a:chOff x="4830" y="1661"/>
            <a:chExt cx="907" cy="771"/>
          </a:xfrm>
        </p:grpSpPr>
        <p:pic>
          <p:nvPicPr>
            <p:cNvPr id="26657" name="Picture 19" descr="distrib_ang3bis_convertisseur_sansaxe_N&amp;B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945" t="21062" r="15833" b="7413"/>
            <a:stretch>
              <a:fillRect/>
            </a:stretch>
          </p:blipFill>
          <p:spPr bwMode="auto">
            <a:xfrm>
              <a:off x="4830" y="1661"/>
              <a:ext cx="862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6658" name="Group 20"/>
            <p:cNvGrpSpPr>
              <a:grpSpLocks noChangeAspect="1"/>
            </p:cNvGrpSpPr>
            <p:nvPr/>
          </p:nvGrpSpPr>
          <p:grpSpPr bwMode="auto">
            <a:xfrm>
              <a:off x="5373" y="1864"/>
              <a:ext cx="364" cy="444"/>
              <a:chOff x="3061" y="1888"/>
              <a:chExt cx="908" cy="1108"/>
            </a:xfrm>
          </p:grpSpPr>
          <p:sp>
            <p:nvSpPr>
              <p:cNvPr id="26659" name="Arc 21"/>
              <p:cNvSpPr>
                <a:spLocks noChangeAspect="1"/>
              </p:cNvSpPr>
              <p:nvPr/>
            </p:nvSpPr>
            <p:spPr bwMode="auto">
              <a:xfrm rot="21281429" flipV="1">
                <a:off x="3061" y="1888"/>
                <a:ext cx="687" cy="584"/>
              </a:xfrm>
              <a:custGeom>
                <a:avLst/>
                <a:gdLst>
                  <a:gd name="T0" fmla="*/ 102 w 17520"/>
                  <a:gd name="T1" fmla="*/ 0 h 21443"/>
                  <a:gd name="T2" fmla="*/ 687 w 17520"/>
                  <a:gd name="T3" fmla="*/ 240 h 21443"/>
                  <a:gd name="T4" fmla="*/ 0 w 17520"/>
                  <a:gd name="T5" fmla="*/ 584 h 21443"/>
                  <a:gd name="T6" fmla="*/ 0 60000 65536"/>
                  <a:gd name="T7" fmla="*/ 0 60000 65536"/>
                  <a:gd name="T8" fmla="*/ 0 60000 65536"/>
                  <a:gd name="T9" fmla="*/ 0 w 17520"/>
                  <a:gd name="T10" fmla="*/ 0 h 21443"/>
                  <a:gd name="T11" fmla="*/ 17520 w 17520"/>
                  <a:gd name="T12" fmla="*/ 21443 h 214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520" h="21443" fill="none" extrusionOk="0">
                    <a:moveTo>
                      <a:pt x="2601" y="0"/>
                    </a:moveTo>
                    <a:cubicBezTo>
                      <a:pt x="8585" y="726"/>
                      <a:pt x="13994" y="3919"/>
                      <a:pt x="17519" y="8809"/>
                    </a:cubicBezTo>
                  </a:path>
                  <a:path w="17520" h="21443" stroke="0" extrusionOk="0">
                    <a:moveTo>
                      <a:pt x="2601" y="0"/>
                    </a:moveTo>
                    <a:cubicBezTo>
                      <a:pt x="8585" y="726"/>
                      <a:pt x="13994" y="3919"/>
                      <a:pt x="17519" y="8809"/>
                    </a:cubicBezTo>
                    <a:lnTo>
                      <a:pt x="0" y="21443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prstDash val="dash"/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6660" name="Text Box 22"/>
              <p:cNvSpPr txBox="1">
                <a:spLocks noChangeAspect="1" noChangeArrowheads="1"/>
              </p:cNvSpPr>
              <p:nvPr/>
            </p:nvSpPr>
            <p:spPr bwMode="auto">
              <a:xfrm>
                <a:off x="3408" y="2402"/>
                <a:ext cx="386" cy="3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l-GR" sz="900">
                    <a:cs typeface="Arial" charset="0"/>
                  </a:rPr>
                  <a:t>θ</a:t>
                </a:r>
              </a:p>
            </p:txBody>
          </p:sp>
          <p:sp>
            <p:nvSpPr>
              <p:cNvPr id="26661" name="Line 23"/>
              <p:cNvSpPr>
                <a:spLocks noChangeAspect="1" noChangeShapeType="1"/>
              </p:cNvSpPr>
              <p:nvPr/>
            </p:nvSpPr>
            <p:spPr bwMode="auto">
              <a:xfrm rot="180000">
                <a:off x="3724" y="2188"/>
                <a:ext cx="125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 useBgFill="1">
            <p:nvSpPr>
              <p:cNvPr id="26662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3379" y="2815"/>
                <a:ext cx="590" cy="181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</p:grpSp>
      <p:pic>
        <p:nvPicPr>
          <p:cNvPr id="26635" name="Picture 25"/>
          <p:cNvPicPr>
            <a:picLocks noChangeAspect="1" noChangeArrowheads="1"/>
          </p:cNvPicPr>
          <p:nvPr/>
        </p:nvPicPr>
        <p:blipFill>
          <a:blip r:embed="rId5"/>
          <a:srcRect t="10278" r="9819" b="6181"/>
          <a:stretch>
            <a:fillRect/>
          </a:stretch>
        </p:blipFill>
        <p:spPr bwMode="auto">
          <a:xfrm>
            <a:off x="0" y="2563813"/>
            <a:ext cx="1014413" cy="1296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6" name="Group 43"/>
          <p:cNvGrpSpPr>
            <a:grpSpLocks noChangeAspect="1"/>
          </p:cNvGrpSpPr>
          <p:nvPr/>
        </p:nvGrpSpPr>
        <p:grpSpPr bwMode="auto">
          <a:xfrm>
            <a:off x="2252663" y="620713"/>
            <a:ext cx="4638675" cy="719137"/>
            <a:chOff x="1419" y="391"/>
            <a:chExt cx="2922" cy="453"/>
          </a:xfrm>
        </p:grpSpPr>
        <p:sp>
          <p:nvSpPr>
            <p:cNvPr id="26655" name="AutoShape 44"/>
            <p:cNvSpPr>
              <a:spLocks noChangeAspect="1" noChangeArrowheads="1" noTextEdit="1"/>
            </p:cNvSpPr>
            <p:nvPr/>
          </p:nvSpPr>
          <p:spPr bwMode="auto">
            <a:xfrm>
              <a:off x="1419" y="391"/>
              <a:ext cx="2922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26656" name="Picture 45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19" y="391"/>
              <a:ext cx="2926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6637" name="Picture 46" descr="GEANT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3156"/>
          <a:stretch>
            <a:fillRect/>
          </a:stretch>
        </p:blipFill>
        <p:spPr bwMode="auto">
          <a:xfrm>
            <a:off x="3419475" y="4549775"/>
            <a:ext cx="2016125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38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6639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26647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6648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26649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26650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26651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26652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26653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26654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6640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6641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26642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26643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6644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6645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26646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3653C4-08A0-4BC4-BBD4-F72592EA7427}" type="slidenum">
              <a:rPr lang="fr-FR" smtClean="0"/>
              <a:pPr/>
              <a:t>42</a:t>
            </a:fld>
            <a:endParaRPr lang="fr-FR" smtClean="0"/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4392613" y="2205038"/>
            <a:ext cx="2843212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b="1"/>
              <a:t>Absolute number of (</a:t>
            </a:r>
            <a:r>
              <a:rPr lang="fr-FR" sz="1400" b="1">
                <a:sym typeface="Symbol" pitchFamily="18" charset="2"/>
              </a:rPr>
              <a:t>,n)</a:t>
            </a:r>
            <a:r>
              <a:rPr lang="fr-FR" sz="1400" b="1"/>
              <a:t> reactions in the sample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r>
              <a:rPr lang="fr-FR" sz="1400">
                <a:solidFill>
                  <a:srgbClr val="4D4D4D"/>
                </a:solidFill>
              </a:rPr>
              <a:t>(integral activation)</a:t>
            </a:r>
          </a:p>
        </p:txBody>
      </p:sp>
      <p:sp>
        <p:nvSpPr>
          <p:cNvPr id="27652" name="AutoShape 3"/>
          <p:cNvSpPr>
            <a:spLocks noChangeArrowheads="1"/>
          </p:cNvSpPr>
          <p:nvPr/>
        </p:nvSpPr>
        <p:spPr bwMode="auto">
          <a:xfrm rot="2359146">
            <a:off x="3159125" y="2973388"/>
            <a:ext cx="504825" cy="287337"/>
          </a:xfrm>
          <a:prstGeom prst="righ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7653" name="AutoShape 4"/>
          <p:cNvSpPr>
            <a:spLocks noChangeArrowheads="1"/>
          </p:cNvSpPr>
          <p:nvPr/>
        </p:nvSpPr>
        <p:spPr bwMode="auto">
          <a:xfrm rot="19240854" flipH="1">
            <a:off x="4967288" y="2974975"/>
            <a:ext cx="504825" cy="287338"/>
          </a:xfrm>
          <a:prstGeom prst="righ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2309813" y="3394075"/>
            <a:ext cx="4083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rgbClr val="4D4D4D"/>
                </a:solidFill>
              </a:rPr>
              <a:t> </a:t>
            </a:r>
          </a:p>
          <a:p>
            <a:pPr algn="ctr"/>
            <a:endParaRPr lang="fr-FR" sz="800" b="1">
              <a:solidFill>
                <a:srgbClr val="4D4D4D"/>
              </a:solidFill>
            </a:endParaRPr>
          </a:p>
          <a:p>
            <a:pPr algn="ctr"/>
            <a:r>
              <a:rPr lang="fr-FR" sz="1400">
                <a:solidFill>
                  <a:srgbClr val="4D4D4D"/>
                </a:solidFill>
              </a:rPr>
              <a:t>(tracking of the electrons in the integral geometry)</a:t>
            </a:r>
          </a:p>
        </p:txBody>
      </p:sp>
      <p:sp>
        <p:nvSpPr>
          <p:cNvPr id="263174" name="Text Box 6"/>
          <p:cNvSpPr txBox="1">
            <a:spLocks noChangeArrowheads="1"/>
          </p:cNvSpPr>
          <p:nvPr/>
        </p:nvSpPr>
        <p:spPr bwMode="auto">
          <a:xfrm>
            <a:off x="2041525" y="4622800"/>
            <a:ext cx="456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Total number of electrons above 10 MeV</a:t>
            </a:r>
          </a:p>
        </p:txBody>
      </p:sp>
      <p:sp>
        <p:nvSpPr>
          <p:cNvPr id="27656" name="AutoShape 7"/>
          <p:cNvSpPr>
            <a:spLocks noChangeArrowheads="1"/>
          </p:cNvSpPr>
          <p:nvPr/>
        </p:nvSpPr>
        <p:spPr bwMode="auto">
          <a:xfrm>
            <a:off x="4144963" y="4117975"/>
            <a:ext cx="360362" cy="431800"/>
          </a:xfrm>
          <a:prstGeom prst="downArrow">
            <a:avLst>
              <a:gd name="adj1" fmla="val 50000"/>
              <a:gd name="adj2" fmla="val 29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63176" name="Text Box 8"/>
          <p:cNvSpPr txBox="1">
            <a:spLocks noChangeArrowheads="1"/>
          </p:cNvSpPr>
          <p:nvPr/>
        </p:nvSpPr>
        <p:spPr bwMode="auto">
          <a:xfrm>
            <a:off x="1741488" y="1989138"/>
            <a:ext cx="17716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Temperature T</a:t>
            </a:r>
          </a:p>
          <a:p>
            <a:pPr algn="ctr"/>
            <a:r>
              <a:rPr lang="fr-FR" b="1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  <a:p>
            <a:pPr algn="ctr"/>
            <a:r>
              <a:rPr lang="fr-FR" b="1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FWHM </a:t>
            </a:r>
            <a:r>
              <a:rPr lang="el-GR" b="1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Θ</a:t>
            </a:r>
          </a:p>
        </p:txBody>
      </p:sp>
      <p:sp>
        <p:nvSpPr>
          <p:cNvPr id="27658" name="Text Box 9"/>
          <p:cNvSpPr txBox="1">
            <a:spLocks noChangeArrowheads="1"/>
          </p:cNvSpPr>
          <p:nvPr/>
        </p:nvSpPr>
        <p:spPr bwMode="auto">
          <a:xfrm>
            <a:off x="323850" y="5911850"/>
            <a:ext cx="84963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>
                <a:sym typeface="Symbol" pitchFamily="18" charset="2"/>
              </a:rPr>
              <a:t> Complete knowledge of the electron beam above 10 MeV</a:t>
            </a:r>
          </a:p>
        </p:txBody>
      </p:sp>
      <p:pic>
        <p:nvPicPr>
          <p:cNvPr id="27659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5014913"/>
            <a:ext cx="5030788" cy="719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27660" name="Group 11"/>
          <p:cNvGrpSpPr>
            <a:grpSpLocks noChangeAspect="1"/>
          </p:cNvGrpSpPr>
          <p:nvPr/>
        </p:nvGrpSpPr>
        <p:grpSpPr bwMode="auto">
          <a:xfrm>
            <a:off x="7164388" y="2133600"/>
            <a:ext cx="1579562" cy="1068388"/>
            <a:chOff x="521" y="2645"/>
            <a:chExt cx="1382" cy="935"/>
          </a:xfrm>
        </p:grpSpPr>
        <p:sp>
          <p:nvSpPr>
            <p:cNvPr id="27682" name="Rectangle 12"/>
            <p:cNvSpPr>
              <a:spLocks noChangeAspect="1" noChangeArrowheads="1"/>
            </p:cNvSpPr>
            <p:nvPr/>
          </p:nvSpPr>
          <p:spPr bwMode="auto">
            <a:xfrm>
              <a:off x="1399" y="2645"/>
              <a:ext cx="504" cy="505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50000">
                  <a:srgbClr val="993300"/>
                </a:gs>
                <a:gs pos="100000">
                  <a:srgbClr val="FF9900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>
                <a:rot lat="0" lon="1799999" rev="0"/>
              </a:camera>
              <a:lightRig rig="legacyFlat2" dir="t"/>
            </a:scene3d>
            <a:sp3d extrusionH="176200" prstMaterial="legacyMetal">
              <a:bevelT w="13500" h="13500" prst="angle"/>
              <a:bevelB w="13500" h="13500" prst="angle"/>
              <a:extrusionClr>
                <a:srgbClr val="FF9900"/>
              </a:extrusionClr>
            </a:sp3d>
          </p:spPr>
          <p:txBody>
            <a:bodyPr>
              <a:flatTx/>
            </a:bodyPr>
            <a:lstStyle/>
            <a:p>
              <a:pPr algn="ctr"/>
              <a:endParaRPr lang="fr-FR"/>
            </a:p>
          </p:txBody>
        </p:sp>
        <p:sp>
          <p:nvSpPr>
            <p:cNvPr id="27683" name="Rectangle 13"/>
            <p:cNvSpPr>
              <a:spLocks noChangeAspect="1" noChangeArrowheads="1"/>
            </p:cNvSpPr>
            <p:nvPr/>
          </p:nvSpPr>
          <p:spPr bwMode="auto">
            <a:xfrm>
              <a:off x="1255" y="2716"/>
              <a:ext cx="504" cy="506"/>
            </a:xfrm>
            <a:prstGeom prst="rect">
              <a:avLst/>
            </a:prstGeom>
            <a:gradFill rotWithShape="1">
              <a:gsLst>
                <a:gs pos="0">
                  <a:srgbClr val="4D4D4D"/>
                </a:gs>
                <a:gs pos="50000">
                  <a:srgbClr val="1C1C1C"/>
                </a:gs>
                <a:gs pos="100000">
                  <a:srgbClr val="4D4D4D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>
                <a:rot lat="0" lon="1799999" rev="0"/>
              </a:camera>
              <a:lightRig rig="legacyFlat2" dir="t"/>
            </a:scene3d>
            <a:sp3d extrusionH="23800" prstMaterial="legacyMatte">
              <a:bevelT w="13500" h="13500" prst="angle"/>
              <a:bevelB w="13500" h="13500" prst="angle"/>
              <a:extrusionClr>
                <a:srgbClr val="1C1C1C"/>
              </a:extrusionClr>
            </a:sp3d>
          </p:spPr>
          <p:txBody>
            <a:bodyPr>
              <a:flatTx/>
            </a:bodyPr>
            <a:lstStyle/>
            <a:p>
              <a:pPr algn="ctr"/>
              <a:endParaRPr lang="fr-FR"/>
            </a:p>
          </p:txBody>
        </p:sp>
        <p:sp>
          <p:nvSpPr>
            <p:cNvPr id="27684" name="AutoShape 14"/>
            <p:cNvSpPr>
              <a:spLocks noChangeAspect="1" noChangeArrowheads="1"/>
            </p:cNvSpPr>
            <p:nvPr/>
          </p:nvSpPr>
          <p:spPr bwMode="auto">
            <a:xfrm rot="5400000">
              <a:off x="966" y="2912"/>
              <a:ext cx="432" cy="288"/>
            </a:xfrm>
            <a:prstGeom prst="parallelogram">
              <a:avLst>
                <a:gd name="adj" fmla="val 27083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EAEAEA"/>
                </a:gs>
                <a:gs pos="100000">
                  <a:srgbClr val="969696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grpSp>
          <p:nvGrpSpPr>
            <p:cNvPr id="27685" name="Group 15"/>
            <p:cNvGrpSpPr>
              <a:grpSpLocks noChangeAspect="1"/>
            </p:cNvGrpSpPr>
            <p:nvPr/>
          </p:nvGrpSpPr>
          <p:grpSpPr bwMode="auto">
            <a:xfrm>
              <a:off x="1110" y="2913"/>
              <a:ext cx="141" cy="264"/>
              <a:chOff x="2857" y="14377"/>
              <a:chExt cx="353" cy="660"/>
            </a:xfrm>
          </p:grpSpPr>
          <p:sp>
            <p:nvSpPr>
              <p:cNvPr id="27689" name="Oval 16"/>
              <p:cNvSpPr>
                <a:spLocks noChangeAspect="1" noChangeArrowheads="1"/>
              </p:cNvSpPr>
              <p:nvPr/>
            </p:nvSpPr>
            <p:spPr bwMode="auto">
              <a:xfrm>
                <a:off x="2857" y="14377"/>
                <a:ext cx="113" cy="113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7690" name="Oval 17"/>
              <p:cNvSpPr>
                <a:spLocks noChangeAspect="1" noChangeArrowheads="1"/>
              </p:cNvSpPr>
              <p:nvPr/>
            </p:nvSpPr>
            <p:spPr bwMode="auto">
              <a:xfrm>
                <a:off x="3097" y="14444"/>
                <a:ext cx="113" cy="113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7691" name="Oval 18"/>
              <p:cNvSpPr>
                <a:spLocks noChangeAspect="1" noChangeArrowheads="1"/>
              </p:cNvSpPr>
              <p:nvPr/>
            </p:nvSpPr>
            <p:spPr bwMode="auto">
              <a:xfrm>
                <a:off x="2857" y="14617"/>
                <a:ext cx="113" cy="113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7692" name="Oval 19"/>
              <p:cNvSpPr>
                <a:spLocks noChangeAspect="1" noChangeArrowheads="1"/>
              </p:cNvSpPr>
              <p:nvPr/>
            </p:nvSpPr>
            <p:spPr bwMode="auto">
              <a:xfrm>
                <a:off x="3097" y="14684"/>
                <a:ext cx="113" cy="113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7693" name="Oval 20"/>
              <p:cNvSpPr>
                <a:spLocks noChangeAspect="1" noChangeArrowheads="1"/>
              </p:cNvSpPr>
              <p:nvPr/>
            </p:nvSpPr>
            <p:spPr bwMode="auto">
              <a:xfrm>
                <a:off x="2857" y="14857"/>
                <a:ext cx="113" cy="113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7694" name="Oval 21"/>
              <p:cNvSpPr>
                <a:spLocks noChangeAspect="1" noChangeArrowheads="1"/>
              </p:cNvSpPr>
              <p:nvPr/>
            </p:nvSpPr>
            <p:spPr bwMode="auto">
              <a:xfrm>
                <a:off x="3097" y="14924"/>
                <a:ext cx="113" cy="113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</p:grpSp>
        <p:sp>
          <p:nvSpPr>
            <p:cNvPr id="27686" name="Freeform 22"/>
            <p:cNvSpPr>
              <a:spLocks noChangeAspect="1"/>
            </p:cNvSpPr>
            <p:nvPr/>
          </p:nvSpPr>
          <p:spPr bwMode="auto">
            <a:xfrm>
              <a:off x="579" y="3009"/>
              <a:ext cx="664" cy="559"/>
            </a:xfrm>
            <a:custGeom>
              <a:avLst/>
              <a:gdLst>
                <a:gd name="T0" fmla="*/ 0 w 664"/>
                <a:gd name="T1" fmla="*/ 0 h 559"/>
                <a:gd name="T2" fmla="*/ 664 w 664"/>
                <a:gd name="T3" fmla="*/ 43 h 559"/>
                <a:gd name="T4" fmla="*/ 135 w 664"/>
                <a:gd name="T5" fmla="*/ 559 h 559"/>
                <a:gd name="T6" fmla="*/ 0 60000 65536"/>
                <a:gd name="T7" fmla="*/ 0 60000 65536"/>
                <a:gd name="T8" fmla="*/ 0 60000 65536"/>
                <a:gd name="T9" fmla="*/ 0 w 664"/>
                <a:gd name="T10" fmla="*/ 0 h 559"/>
                <a:gd name="T11" fmla="*/ 664 w 664"/>
                <a:gd name="T12" fmla="*/ 559 h 5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4" h="559">
                  <a:moveTo>
                    <a:pt x="0" y="0"/>
                  </a:moveTo>
                  <a:lnTo>
                    <a:pt x="664" y="43"/>
                  </a:lnTo>
                  <a:lnTo>
                    <a:pt x="135" y="559"/>
                  </a:lnTo>
                </a:path>
              </a:pathLst>
            </a:custGeom>
            <a:gradFill rotWithShape="1">
              <a:gsLst>
                <a:gs pos="0">
                  <a:srgbClr val="FF7D7D"/>
                </a:gs>
                <a:gs pos="100000">
                  <a:srgbClr val="8000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27687" name="Oval 23"/>
            <p:cNvSpPr>
              <a:spLocks noChangeAspect="1" noChangeArrowheads="1"/>
            </p:cNvSpPr>
            <p:nvPr/>
          </p:nvSpPr>
          <p:spPr bwMode="auto">
            <a:xfrm rot="-780000">
              <a:off x="521" y="3004"/>
              <a:ext cx="226" cy="576"/>
            </a:xfrm>
            <a:prstGeom prst="ellipse">
              <a:avLst/>
            </a:prstGeom>
            <a:solidFill>
              <a:srgbClr val="FF7D7D"/>
            </a:solidFill>
            <a:ln w="3175">
              <a:solidFill>
                <a:srgbClr val="FF434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7688" name="Oval 24"/>
            <p:cNvSpPr>
              <a:spLocks noChangeAspect="1" noChangeArrowheads="1"/>
            </p:cNvSpPr>
            <p:nvPr/>
          </p:nvSpPr>
          <p:spPr bwMode="auto">
            <a:xfrm>
              <a:off x="1220" y="3045"/>
              <a:ext cx="23" cy="23"/>
            </a:xfrm>
            <a:prstGeom prst="ellipse">
              <a:avLst/>
            </a:prstGeom>
            <a:gradFill rotWithShape="1">
              <a:gsLst>
                <a:gs pos="0">
                  <a:srgbClr val="6A4F0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27661" name="Group 42"/>
          <p:cNvGrpSpPr>
            <a:grpSpLocks noChangeAspect="1"/>
          </p:cNvGrpSpPr>
          <p:nvPr/>
        </p:nvGrpSpPr>
        <p:grpSpPr bwMode="auto">
          <a:xfrm>
            <a:off x="2209800" y="765175"/>
            <a:ext cx="4725988" cy="719138"/>
            <a:chOff x="1392" y="482"/>
            <a:chExt cx="2977" cy="453"/>
          </a:xfrm>
        </p:grpSpPr>
        <p:sp>
          <p:nvSpPr>
            <p:cNvPr id="27680" name="AutoShape 43"/>
            <p:cNvSpPr>
              <a:spLocks noChangeAspect="1" noChangeArrowheads="1" noTextEdit="1"/>
            </p:cNvSpPr>
            <p:nvPr/>
          </p:nvSpPr>
          <p:spPr bwMode="auto">
            <a:xfrm>
              <a:off x="1392" y="482"/>
              <a:ext cx="2977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27681" name="Picture 4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92" y="482"/>
              <a:ext cx="2981" cy="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7662" name="Picture 45" descr="GEANT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3156"/>
          <a:stretch>
            <a:fillRect/>
          </a:stretch>
        </p:blipFill>
        <p:spPr bwMode="auto">
          <a:xfrm>
            <a:off x="3276600" y="3357563"/>
            <a:ext cx="2016125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63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7664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27672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7673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27674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27675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27676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27677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27678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27679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7665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7666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27667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27668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7669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7670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27671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AFAB43-8552-46C5-821B-1BAAEBCCBC53}" type="slidenum">
              <a:rPr lang="fr-FR" smtClean="0"/>
              <a:pPr/>
              <a:t>43</a:t>
            </a:fld>
            <a:endParaRPr lang="fr-FR" smtClean="0"/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1209675" y="692150"/>
            <a:ext cx="69469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What about reproducibility (example of the LOA) ?</a:t>
            </a: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463550" y="5197475"/>
            <a:ext cx="8215313" cy="679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600"/>
              <a:t>The interaction is not always reproducible, depending on criteria difficult to control…</a:t>
            </a:r>
          </a:p>
          <a:p>
            <a:pPr algn="ctr">
              <a:lnSpc>
                <a:spcPct val="120000"/>
              </a:lnSpc>
            </a:pPr>
            <a:r>
              <a:rPr lang="fr-FR" sz="1600"/>
              <a:t>This is taken into account in the error bars calculation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233613" y="5983288"/>
            <a:ext cx="4354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>
                <a:solidFill>
                  <a:srgbClr val="DB0000"/>
                </a:solidFill>
                <a:sym typeface="Symbol" pitchFamily="18" charset="2"/>
              </a:rPr>
              <a:t>Number of reactions induced in each sample </a:t>
            </a:r>
            <a:r>
              <a:rPr lang="fr-FR" sz="2000" b="1" i="1">
                <a:solidFill>
                  <a:srgbClr val="DB0000"/>
                </a:solidFill>
                <a:sym typeface="Symbol" pitchFamily="18" charset="2"/>
              </a:rPr>
              <a:t>per shot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1377950" y="5876925"/>
            <a:ext cx="746125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400">
                <a:solidFill>
                  <a:srgbClr val="DB0000"/>
                </a:solidFill>
                <a:cs typeface="Arial" charset="0"/>
              </a:rPr>
              <a:t>→</a:t>
            </a:r>
          </a:p>
        </p:txBody>
      </p:sp>
      <p:grpSp>
        <p:nvGrpSpPr>
          <p:cNvPr id="25607" name="Group 6"/>
          <p:cNvGrpSpPr>
            <a:grpSpLocks/>
          </p:cNvGrpSpPr>
          <p:nvPr/>
        </p:nvGrpSpPr>
        <p:grpSpPr bwMode="auto">
          <a:xfrm>
            <a:off x="750888" y="1341438"/>
            <a:ext cx="7512050" cy="3743325"/>
            <a:chOff x="473" y="845"/>
            <a:chExt cx="4732" cy="2358"/>
          </a:xfrm>
        </p:grpSpPr>
        <p:grpSp>
          <p:nvGrpSpPr>
            <p:cNvPr id="25627" name="Group 7"/>
            <p:cNvGrpSpPr>
              <a:grpSpLocks/>
            </p:cNvGrpSpPr>
            <p:nvPr/>
          </p:nvGrpSpPr>
          <p:grpSpPr bwMode="auto">
            <a:xfrm>
              <a:off x="473" y="853"/>
              <a:ext cx="2192" cy="1125"/>
              <a:chOff x="473" y="853"/>
              <a:chExt cx="2192" cy="1125"/>
            </a:xfrm>
          </p:grpSpPr>
          <p:sp>
            <p:nvSpPr>
              <p:cNvPr id="25891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476" y="853"/>
                <a:ext cx="2189" cy="1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92" name="Rectangle 9"/>
              <p:cNvSpPr>
                <a:spLocks noChangeArrowheads="1"/>
              </p:cNvSpPr>
              <p:nvPr/>
            </p:nvSpPr>
            <p:spPr bwMode="auto">
              <a:xfrm>
                <a:off x="668" y="891"/>
                <a:ext cx="1991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93" name="Rectangle 10"/>
              <p:cNvSpPr>
                <a:spLocks noChangeArrowheads="1"/>
              </p:cNvSpPr>
              <p:nvPr/>
            </p:nvSpPr>
            <p:spPr bwMode="auto">
              <a:xfrm>
                <a:off x="668" y="891"/>
                <a:ext cx="1991" cy="856"/>
              </a:xfrm>
              <a:prstGeom prst="rect">
                <a:avLst/>
              </a:prstGeom>
              <a:noFill/>
              <a:ln w="4763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grpSp>
            <p:nvGrpSpPr>
              <p:cNvPr id="25894" name="Group 11"/>
              <p:cNvGrpSpPr>
                <a:grpSpLocks/>
              </p:cNvGrpSpPr>
              <p:nvPr/>
            </p:nvGrpSpPr>
            <p:grpSpPr bwMode="auto">
              <a:xfrm>
                <a:off x="735" y="1062"/>
                <a:ext cx="1536" cy="685"/>
                <a:chOff x="735" y="1062"/>
                <a:chExt cx="1536" cy="685"/>
              </a:xfrm>
            </p:grpSpPr>
            <p:sp>
              <p:nvSpPr>
                <p:cNvPr id="25970" name="Rectangle 12"/>
                <p:cNvSpPr>
                  <a:spLocks noChangeArrowheads="1"/>
                </p:cNvSpPr>
                <p:nvPr/>
              </p:nvSpPr>
              <p:spPr bwMode="auto">
                <a:xfrm>
                  <a:off x="735" y="1662"/>
                  <a:ext cx="58" cy="85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71" name="Rectangle 13"/>
                <p:cNvSpPr>
                  <a:spLocks noChangeArrowheads="1"/>
                </p:cNvSpPr>
                <p:nvPr/>
              </p:nvSpPr>
              <p:spPr bwMode="auto">
                <a:xfrm>
                  <a:off x="799" y="1490"/>
                  <a:ext cx="58" cy="257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72" name="Rectangle 14"/>
                <p:cNvSpPr>
                  <a:spLocks noChangeArrowheads="1"/>
                </p:cNvSpPr>
                <p:nvPr/>
              </p:nvSpPr>
              <p:spPr bwMode="auto">
                <a:xfrm>
                  <a:off x="863" y="1576"/>
                  <a:ext cx="59" cy="171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73" name="Rectangle 15"/>
                <p:cNvSpPr>
                  <a:spLocks noChangeArrowheads="1"/>
                </p:cNvSpPr>
                <p:nvPr/>
              </p:nvSpPr>
              <p:spPr bwMode="auto">
                <a:xfrm>
                  <a:off x="928" y="1576"/>
                  <a:ext cx="58" cy="171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74" name="Rectangle 16"/>
                <p:cNvSpPr>
                  <a:spLocks noChangeArrowheads="1"/>
                </p:cNvSpPr>
                <p:nvPr/>
              </p:nvSpPr>
              <p:spPr bwMode="auto">
                <a:xfrm>
                  <a:off x="992" y="1662"/>
                  <a:ext cx="58" cy="85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75" name="Rectangle 17"/>
                <p:cNvSpPr>
                  <a:spLocks noChangeArrowheads="1"/>
                </p:cNvSpPr>
                <p:nvPr/>
              </p:nvSpPr>
              <p:spPr bwMode="auto">
                <a:xfrm>
                  <a:off x="1056" y="1576"/>
                  <a:ext cx="59" cy="171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76" name="Rectangle 18"/>
                <p:cNvSpPr>
                  <a:spLocks noChangeArrowheads="1"/>
                </p:cNvSpPr>
                <p:nvPr/>
              </p:nvSpPr>
              <p:spPr bwMode="auto">
                <a:xfrm>
                  <a:off x="1120" y="1576"/>
                  <a:ext cx="59" cy="171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77" name="Rectangle 19"/>
                <p:cNvSpPr>
                  <a:spLocks noChangeArrowheads="1"/>
                </p:cNvSpPr>
                <p:nvPr/>
              </p:nvSpPr>
              <p:spPr bwMode="auto">
                <a:xfrm>
                  <a:off x="1185" y="1490"/>
                  <a:ext cx="58" cy="257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78" name="Rectangle 20"/>
                <p:cNvSpPr>
                  <a:spLocks noChangeArrowheads="1"/>
                </p:cNvSpPr>
                <p:nvPr/>
              </p:nvSpPr>
              <p:spPr bwMode="auto">
                <a:xfrm>
                  <a:off x="1377" y="1662"/>
                  <a:ext cx="59" cy="85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79" name="Rectangle 21"/>
                <p:cNvSpPr>
                  <a:spLocks noChangeArrowheads="1"/>
                </p:cNvSpPr>
                <p:nvPr/>
              </p:nvSpPr>
              <p:spPr bwMode="auto">
                <a:xfrm>
                  <a:off x="1442" y="1576"/>
                  <a:ext cx="58" cy="171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80" name="Rectangle 22"/>
                <p:cNvSpPr>
                  <a:spLocks noChangeArrowheads="1"/>
                </p:cNvSpPr>
                <p:nvPr/>
              </p:nvSpPr>
              <p:spPr bwMode="auto">
                <a:xfrm>
                  <a:off x="1506" y="1148"/>
                  <a:ext cx="58" cy="599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81" name="Rectangle 23"/>
                <p:cNvSpPr>
                  <a:spLocks noChangeArrowheads="1"/>
                </p:cNvSpPr>
                <p:nvPr/>
              </p:nvSpPr>
              <p:spPr bwMode="auto">
                <a:xfrm>
                  <a:off x="1570" y="1148"/>
                  <a:ext cx="58" cy="599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82" name="Rectangle 24"/>
                <p:cNvSpPr>
                  <a:spLocks noChangeArrowheads="1"/>
                </p:cNvSpPr>
                <p:nvPr/>
              </p:nvSpPr>
              <p:spPr bwMode="auto">
                <a:xfrm>
                  <a:off x="1634" y="1062"/>
                  <a:ext cx="59" cy="685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83" name="Rectangle 25"/>
                <p:cNvSpPr>
                  <a:spLocks noChangeArrowheads="1"/>
                </p:cNvSpPr>
                <p:nvPr/>
              </p:nvSpPr>
              <p:spPr bwMode="auto">
                <a:xfrm>
                  <a:off x="1699" y="1062"/>
                  <a:ext cx="58" cy="685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84" name="Rectangle 26"/>
                <p:cNvSpPr>
                  <a:spLocks noChangeArrowheads="1"/>
                </p:cNvSpPr>
                <p:nvPr/>
              </p:nvSpPr>
              <p:spPr bwMode="auto">
                <a:xfrm>
                  <a:off x="1763" y="1490"/>
                  <a:ext cx="58" cy="257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85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7" y="1576"/>
                  <a:ext cx="58" cy="171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86" name="Rectangle 28"/>
                <p:cNvSpPr>
                  <a:spLocks noChangeArrowheads="1"/>
                </p:cNvSpPr>
                <p:nvPr/>
              </p:nvSpPr>
              <p:spPr bwMode="auto">
                <a:xfrm>
                  <a:off x="1891" y="1662"/>
                  <a:ext cx="59" cy="85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87" name="Rectangle 29"/>
                <p:cNvSpPr>
                  <a:spLocks noChangeArrowheads="1"/>
                </p:cNvSpPr>
                <p:nvPr/>
              </p:nvSpPr>
              <p:spPr bwMode="auto">
                <a:xfrm>
                  <a:off x="1956" y="1662"/>
                  <a:ext cx="58" cy="85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88" name="Rectangle 30"/>
                <p:cNvSpPr>
                  <a:spLocks noChangeArrowheads="1"/>
                </p:cNvSpPr>
                <p:nvPr/>
              </p:nvSpPr>
              <p:spPr bwMode="auto">
                <a:xfrm>
                  <a:off x="2212" y="1662"/>
                  <a:ext cx="59" cy="85"/>
                </a:xfrm>
                <a:prstGeom prst="rect">
                  <a:avLst/>
                </a:prstGeom>
                <a:noFill/>
                <a:ln w="11176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5895" name="Line 31"/>
              <p:cNvSpPr>
                <a:spLocks noChangeShapeType="1"/>
              </p:cNvSpPr>
              <p:nvPr/>
            </p:nvSpPr>
            <p:spPr bwMode="auto">
              <a:xfrm>
                <a:off x="668" y="891"/>
                <a:ext cx="1" cy="8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96" name="Line 32"/>
              <p:cNvSpPr>
                <a:spLocks noChangeShapeType="1"/>
              </p:cNvSpPr>
              <p:nvPr/>
            </p:nvSpPr>
            <p:spPr bwMode="auto">
              <a:xfrm>
                <a:off x="655" y="1747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97" name="Line 33"/>
              <p:cNvSpPr>
                <a:spLocks noChangeShapeType="1"/>
              </p:cNvSpPr>
              <p:nvPr/>
            </p:nvSpPr>
            <p:spPr bwMode="auto">
              <a:xfrm>
                <a:off x="655" y="1662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98" name="Line 34"/>
              <p:cNvSpPr>
                <a:spLocks noChangeShapeType="1"/>
              </p:cNvSpPr>
              <p:nvPr/>
            </p:nvSpPr>
            <p:spPr bwMode="auto">
              <a:xfrm>
                <a:off x="655" y="1576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99" name="Line 35"/>
              <p:cNvSpPr>
                <a:spLocks noChangeShapeType="1"/>
              </p:cNvSpPr>
              <p:nvPr/>
            </p:nvSpPr>
            <p:spPr bwMode="auto">
              <a:xfrm>
                <a:off x="655" y="1490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0" name="Line 36"/>
              <p:cNvSpPr>
                <a:spLocks noChangeShapeType="1"/>
              </p:cNvSpPr>
              <p:nvPr/>
            </p:nvSpPr>
            <p:spPr bwMode="auto">
              <a:xfrm>
                <a:off x="655" y="1405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1" name="Line 37"/>
              <p:cNvSpPr>
                <a:spLocks noChangeShapeType="1"/>
              </p:cNvSpPr>
              <p:nvPr/>
            </p:nvSpPr>
            <p:spPr bwMode="auto">
              <a:xfrm>
                <a:off x="655" y="1319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2" name="Line 38"/>
              <p:cNvSpPr>
                <a:spLocks noChangeShapeType="1"/>
              </p:cNvSpPr>
              <p:nvPr/>
            </p:nvSpPr>
            <p:spPr bwMode="auto">
              <a:xfrm>
                <a:off x="655" y="1233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3" name="Line 39"/>
              <p:cNvSpPr>
                <a:spLocks noChangeShapeType="1"/>
              </p:cNvSpPr>
              <p:nvPr/>
            </p:nvSpPr>
            <p:spPr bwMode="auto">
              <a:xfrm>
                <a:off x="655" y="1148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4" name="Line 40"/>
              <p:cNvSpPr>
                <a:spLocks noChangeShapeType="1"/>
              </p:cNvSpPr>
              <p:nvPr/>
            </p:nvSpPr>
            <p:spPr bwMode="auto">
              <a:xfrm>
                <a:off x="655" y="1062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5" name="Line 41"/>
              <p:cNvSpPr>
                <a:spLocks noChangeShapeType="1"/>
              </p:cNvSpPr>
              <p:nvPr/>
            </p:nvSpPr>
            <p:spPr bwMode="auto">
              <a:xfrm>
                <a:off x="655" y="976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6" name="Line 42"/>
              <p:cNvSpPr>
                <a:spLocks noChangeShapeType="1"/>
              </p:cNvSpPr>
              <p:nvPr/>
            </p:nvSpPr>
            <p:spPr bwMode="auto">
              <a:xfrm>
                <a:off x="655" y="891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7" name="Line 43"/>
              <p:cNvSpPr>
                <a:spLocks noChangeShapeType="1"/>
              </p:cNvSpPr>
              <p:nvPr/>
            </p:nvSpPr>
            <p:spPr bwMode="auto">
              <a:xfrm>
                <a:off x="668" y="1747"/>
                <a:ext cx="199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8" name="Line 44"/>
              <p:cNvSpPr>
                <a:spLocks noChangeShapeType="1"/>
              </p:cNvSpPr>
              <p:nvPr/>
            </p:nvSpPr>
            <p:spPr bwMode="auto">
              <a:xfrm flipV="1">
                <a:off x="668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09" name="Line 45"/>
              <p:cNvSpPr>
                <a:spLocks noChangeShapeType="1"/>
              </p:cNvSpPr>
              <p:nvPr/>
            </p:nvSpPr>
            <p:spPr bwMode="auto">
              <a:xfrm flipV="1">
                <a:off x="732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0" name="Line 46"/>
              <p:cNvSpPr>
                <a:spLocks noChangeShapeType="1"/>
              </p:cNvSpPr>
              <p:nvPr/>
            </p:nvSpPr>
            <p:spPr bwMode="auto">
              <a:xfrm flipV="1">
                <a:off x="796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1" name="Line 47"/>
              <p:cNvSpPr>
                <a:spLocks noChangeShapeType="1"/>
              </p:cNvSpPr>
              <p:nvPr/>
            </p:nvSpPr>
            <p:spPr bwMode="auto">
              <a:xfrm flipV="1">
                <a:off x="860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2" name="Line 48"/>
              <p:cNvSpPr>
                <a:spLocks noChangeShapeType="1"/>
              </p:cNvSpPr>
              <p:nvPr/>
            </p:nvSpPr>
            <p:spPr bwMode="auto">
              <a:xfrm flipV="1">
                <a:off x="925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3" name="Line 49"/>
              <p:cNvSpPr>
                <a:spLocks noChangeShapeType="1"/>
              </p:cNvSpPr>
              <p:nvPr/>
            </p:nvSpPr>
            <p:spPr bwMode="auto">
              <a:xfrm flipV="1">
                <a:off x="989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4" name="Line 50"/>
              <p:cNvSpPr>
                <a:spLocks noChangeShapeType="1"/>
              </p:cNvSpPr>
              <p:nvPr/>
            </p:nvSpPr>
            <p:spPr bwMode="auto">
              <a:xfrm flipV="1">
                <a:off x="1053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5" name="Line 51"/>
              <p:cNvSpPr>
                <a:spLocks noChangeShapeType="1"/>
              </p:cNvSpPr>
              <p:nvPr/>
            </p:nvSpPr>
            <p:spPr bwMode="auto">
              <a:xfrm flipV="1">
                <a:off x="1118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6" name="Line 52"/>
              <p:cNvSpPr>
                <a:spLocks noChangeShapeType="1"/>
              </p:cNvSpPr>
              <p:nvPr/>
            </p:nvSpPr>
            <p:spPr bwMode="auto">
              <a:xfrm flipV="1">
                <a:off x="1182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7" name="Line 53"/>
              <p:cNvSpPr>
                <a:spLocks noChangeShapeType="1"/>
              </p:cNvSpPr>
              <p:nvPr/>
            </p:nvSpPr>
            <p:spPr bwMode="auto">
              <a:xfrm flipV="1">
                <a:off x="1246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8" name="Line 54"/>
              <p:cNvSpPr>
                <a:spLocks noChangeShapeType="1"/>
              </p:cNvSpPr>
              <p:nvPr/>
            </p:nvSpPr>
            <p:spPr bwMode="auto">
              <a:xfrm flipV="1">
                <a:off x="1310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19" name="Line 55"/>
              <p:cNvSpPr>
                <a:spLocks noChangeShapeType="1"/>
              </p:cNvSpPr>
              <p:nvPr/>
            </p:nvSpPr>
            <p:spPr bwMode="auto">
              <a:xfrm flipV="1">
                <a:off x="1374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0" name="Line 56"/>
              <p:cNvSpPr>
                <a:spLocks noChangeShapeType="1"/>
              </p:cNvSpPr>
              <p:nvPr/>
            </p:nvSpPr>
            <p:spPr bwMode="auto">
              <a:xfrm flipV="1">
                <a:off x="1439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1" name="Line 57"/>
              <p:cNvSpPr>
                <a:spLocks noChangeShapeType="1"/>
              </p:cNvSpPr>
              <p:nvPr/>
            </p:nvSpPr>
            <p:spPr bwMode="auto">
              <a:xfrm flipV="1">
                <a:off x="1503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2" name="Line 58"/>
              <p:cNvSpPr>
                <a:spLocks noChangeShapeType="1"/>
              </p:cNvSpPr>
              <p:nvPr/>
            </p:nvSpPr>
            <p:spPr bwMode="auto">
              <a:xfrm flipV="1">
                <a:off x="1567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3" name="Line 59"/>
              <p:cNvSpPr>
                <a:spLocks noChangeShapeType="1"/>
              </p:cNvSpPr>
              <p:nvPr/>
            </p:nvSpPr>
            <p:spPr bwMode="auto">
              <a:xfrm flipV="1">
                <a:off x="1631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4" name="Line 60"/>
              <p:cNvSpPr>
                <a:spLocks noChangeShapeType="1"/>
              </p:cNvSpPr>
              <p:nvPr/>
            </p:nvSpPr>
            <p:spPr bwMode="auto">
              <a:xfrm flipV="1">
                <a:off x="1696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5" name="Line 61"/>
              <p:cNvSpPr>
                <a:spLocks noChangeShapeType="1"/>
              </p:cNvSpPr>
              <p:nvPr/>
            </p:nvSpPr>
            <p:spPr bwMode="auto">
              <a:xfrm flipV="1">
                <a:off x="1760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6" name="Line 62"/>
              <p:cNvSpPr>
                <a:spLocks noChangeShapeType="1"/>
              </p:cNvSpPr>
              <p:nvPr/>
            </p:nvSpPr>
            <p:spPr bwMode="auto">
              <a:xfrm flipV="1">
                <a:off x="1824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7" name="Line 63"/>
              <p:cNvSpPr>
                <a:spLocks noChangeShapeType="1"/>
              </p:cNvSpPr>
              <p:nvPr/>
            </p:nvSpPr>
            <p:spPr bwMode="auto">
              <a:xfrm flipV="1">
                <a:off x="1888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8" name="Line 64"/>
              <p:cNvSpPr>
                <a:spLocks noChangeShapeType="1"/>
              </p:cNvSpPr>
              <p:nvPr/>
            </p:nvSpPr>
            <p:spPr bwMode="auto">
              <a:xfrm flipV="1">
                <a:off x="1953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29" name="Line 65"/>
              <p:cNvSpPr>
                <a:spLocks noChangeShapeType="1"/>
              </p:cNvSpPr>
              <p:nvPr/>
            </p:nvSpPr>
            <p:spPr bwMode="auto">
              <a:xfrm flipV="1">
                <a:off x="2017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0" name="Line 66"/>
              <p:cNvSpPr>
                <a:spLocks noChangeShapeType="1"/>
              </p:cNvSpPr>
              <p:nvPr/>
            </p:nvSpPr>
            <p:spPr bwMode="auto">
              <a:xfrm flipV="1">
                <a:off x="2081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1" name="Line 67"/>
              <p:cNvSpPr>
                <a:spLocks noChangeShapeType="1"/>
              </p:cNvSpPr>
              <p:nvPr/>
            </p:nvSpPr>
            <p:spPr bwMode="auto">
              <a:xfrm flipV="1">
                <a:off x="2145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2" name="Line 68"/>
              <p:cNvSpPr>
                <a:spLocks noChangeShapeType="1"/>
              </p:cNvSpPr>
              <p:nvPr/>
            </p:nvSpPr>
            <p:spPr bwMode="auto">
              <a:xfrm flipV="1">
                <a:off x="2210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3" name="Line 69"/>
              <p:cNvSpPr>
                <a:spLocks noChangeShapeType="1"/>
              </p:cNvSpPr>
              <p:nvPr/>
            </p:nvSpPr>
            <p:spPr bwMode="auto">
              <a:xfrm flipV="1">
                <a:off x="2274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4" name="Line 70"/>
              <p:cNvSpPr>
                <a:spLocks noChangeShapeType="1"/>
              </p:cNvSpPr>
              <p:nvPr/>
            </p:nvSpPr>
            <p:spPr bwMode="auto">
              <a:xfrm flipV="1">
                <a:off x="2338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5" name="Line 71"/>
              <p:cNvSpPr>
                <a:spLocks noChangeShapeType="1"/>
              </p:cNvSpPr>
              <p:nvPr/>
            </p:nvSpPr>
            <p:spPr bwMode="auto">
              <a:xfrm flipV="1">
                <a:off x="2402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6" name="Line 72"/>
              <p:cNvSpPr>
                <a:spLocks noChangeShapeType="1"/>
              </p:cNvSpPr>
              <p:nvPr/>
            </p:nvSpPr>
            <p:spPr bwMode="auto">
              <a:xfrm flipV="1">
                <a:off x="2467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7" name="Line 73"/>
              <p:cNvSpPr>
                <a:spLocks noChangeShapeType="1"/>
              </p:cNvSpPr>
              <p:nvPr/>
            </p:nvSpPr>
            <p:spPr bwMode="auto">
              <a:xfrm flipV="1">
                <a:off x="2531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8" name="Line 74"/>
              <p:cNvSpPr>
                <a:spLocks noChangeShapeType="1"/>
              </p:cNvSpPr>
              <p:nvPr/>
            </p:nvSpPr>
            <p:spPr bwMode="auto">
              <a:xfrm flipV="1">
                <a:off x="2595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39" name="Line 75"/>
              <p:cNvSpPr>
                <a:spLocks noChangeShapeType="1"/>
              </p:cNvSpPr>
              <p:nvPr/>
            </p:nvSpPr>
            <p:spPr bwMode="auto">
              <a:xfrm flipV="1">
                <a:off x="2659" y="174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940" name="Rectangle 76"/>
              <p:cNvSpPr>
                <a:spLocks noChangeArrowheads="1"/>
              </p:cNvSpPr>
              <p:nvPr/>
            </p:nvSpPr>
            <p:spPr bwMode="auto">
              <a:xfrm>
                <a:off x="621" y="1721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</a:t>
                </a:r>
                <a:endParaRPr lang="fr-FR"/>
              </a:p>
            </p:txBody>
          </p:sp>
          <p:sp>
            <p:nvSpPr>
              <p:cNvPr id="25941" name="Rectangle 77"/>
              <p:cNvSpPr>
                <a:spLocks noChangeArrowheads="1"/>
              </p:cNvSpPr>
              <p:nvPr/>
            </p:nvSpPr>
            <p:spPr bwMode="auto">
              <a:xfrm>
                <a:off x="621" y="1635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</a:t>
                </a:r>
                <a:endParaRPr lang="fr-FR"/>
              </a:p>
            </p:txBody>
          </p:sp>
          <p:sp>
            <p:nvSpPr>
              <p:cNvPr id="25942" name="Rectangle 78"/>
              <p:cNvSpPr>
                <a:spLocks noChangeArrowheads="1"/>
              </p:cNvSpPr>
              <p:nvPr/>
            </p:nvSpPr>
            <p:spPr bwMode="auto">
              <a:xfrm>
                <a:off x="621" y="1550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</a:t>
                </a:r>
                <a:endParaRPr lang="fr-FR"/>
              </a:p>
            </p:txBody>
          </p:sp>
          <p:sp>
            <p:nvSpPr>
              <p:cNvPr id="25943" name="Rectangle 79"/>
              <p:cNvSpPr>
                <a:spLocks noChangeArrowheads="1"/>
              </p:cNvSpPr>
              <p:nvPr/>
            </p:nvSpPr>
            <p:spPr bwMode="auto">
              <a:xfrm>
                <a:off x="621" y="1464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</a:t>
                </a:r>
                <a:endParaRPr lang="fr-FR"/>
              </a:p>
            </p:txBody>
          </p:sp>
          <p:sp>
            <p:nvSpPr>
              <p:cNvPr id="25944" name="Rectangle 80"/>
              <p:cNvSpPr>
                <a:spLocks noChangeArrowheads="1"/>
              </p:cNvSpPr>
              <p:nvPr/>
            </p:nvSpPr>
            <p:spPr bwMode="auto">
              <a:xfrm>
                <a:off x="621" y="1379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</a:t>
                </a:r>
                <a:endParaRPr lang="fr-FR"/>
              </a:p>
            </p:txBody>
          </p:sp>
          <p:sp>
            <p:nvSpPr>
              <p:cNvPr id="25945" name="Rectangle 81"/>
              <p:cNvSpPr>
                <a:spLocks noChangeArrowheads="1"/>
              </p:cNvSpPr>
              <p:nvPr/>
            </p:nvSpPr>
            <p:spPr bwMode="auto">
              <a:xfrm>
                <a:off x="621" y="1293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</a:t>
                </a:r>
                <a:endParaRPr lang="fr-FR"/>
              </a:p>
            </p:txBody>
          </p:sp>
          <p:sp>
            <p:nvSpPr>
              <p:cNvPr id="25946" name="Rectangle 82"/>
              <p:cNvSpPr>
                <a:spLocks noChangeArrowheads="1"/>
              </p:cNvSpPr>
              <p:nvPr/>
            </p:nvSpPr>
            <p:spPr bwMode="auto">
              <a:xfrm>
                <a:off x="621" y="1207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6</a:t>
                </a:r>
                <a:endParaRPr lang="fr-FR"/>
              </a:p>
            </p:txBody>
          </p:sp>
          <p:sp>
            <p:nvSpPr>
              <p:cNvPr id="25947" name="Rectangle 83"/>
              <p:cNvSpPr>
                <a:spLocks noChangeArrowheads="1"/>
              </p:cNvSpPr>
              <p:nvPr/>
            </p:nvSpPr>
            <p:spPr bwMode="auto">
              <a:xfrm>
                <a:off x="621" y="1122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7</a:t>
                </a:r>
                <a:endParaRPr lang="fr-FR"/>
              </a:p>
            </p:txBody>
          </p:sp>
          <p:sp>
            <p:nvSpPr>
              <p:cNvPr id="25948" name="Rectangle 84"/>
              <p:cNvSpPr>
                <a:spLocks noChangeArrowheads="1"/>
              </p:cNvSpPr>
              <p:nvPr/>
            </p:nvSpPr>
            <p:spPr bwMode="auto">
              <a:xfrm>
                <a:off x="621" y="103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8</a:t>
                </a:r>
                <a:endParaRPr lang="fr-FR"/>
              </a:p>
            </p:txBody>
          </p:sp>
          <p:sp>
            <p:nvSpPr>
              <p:cNvPr id="25949" name="Rectangle 85"/>
              <p:cNvSpPr>
                <a:spLocks noChangeArrowheads="1"/>
              </p:cNvSpPr>
              <p:nvPr/>
            </p:nvSpPr>
            <p:spPr bwMode="auto">
              <a:xfrm>
                <a:off x="621" y="950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9</a:t>
                </a:r>
                <a:endParaRPr lang="fr-FR"/>
              </a:p>
            </p:txBody>
          </p:sp>
          <p:sp>
            <p:nvSpPr>
              <p:cNvPr id="25950" name="Rectangle 86"/>
              <p:cNvSpPr>
                <a:spLocks noChangeArrowheads="1"/>
              </p:cNvSpPr>
              <p:nvPr/>
            </p:nvSpPr>
            <p:spPr bwMode="auto">
              <a:xfrm>
                <a:off x="597" y="865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10</a:t>
                </a:r>
                <a:endParaRPr lang="fr-FR"/>
              </a:p>
            </p:txBody>
          </p:sp>
          <p:sp>
            <p:nvSpPr>
              <p:cNvPr id="25951" name="Rectangle 87"/>
              <p:cNvSpPr>
                <a:spLocks noChangeArrowheads="1"/>
              </p:cNvSpPr>
              <p:nvPr/>
            </p:nvSpPr>
            <p:spPr bwMode="auto">
              <a:xfrm>
                <a:off x="697" y="178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</a:t>
                </a:r>
                <a:endParaRPr lang="fr-FR"/>
              </a:p>
            </p:txBody>
          </p:sp>
          <p:sp>
            <p:nvSpPr>
              <p:cNvPr id="25952" name="Rectangle 88"/>
              <p:cNvSpPr>
                <a:spLocks noChangeArrowheads="1"/>
              </p:cNvSpPr>
              <p:nvPr/>
            </p:nvSpPr>
            <p:spPr bwMode="auto">
              <a:xfrm>
                <a:off x="807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0.4</a:t>
                </a:r>
                <a:endParaRPr lang="fr-FR"/>
              </a:p>
            </p:txBody>
          </p:sp>
          <p:sp>
            <p:nvSpPr>
              <p:cNvPr id="25953" name="Rectangle 89"/>
              <p:cNvSpPr>
                <a:spLocks noChangeArrowheads="1"/>
              </p:cNvSpPr>
              <p:nvPr/>
            </p:nvSpPr>
            <p:spPr bwMode="auto">
              <a:xfrm>
                <a:off x="936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0.8</a:t>
                </a:r>
                <a:endParaRPr lang="fr-FR"/>
              </a:p>
            </p:txBody>
          </p:sp>
          <p:sp>
            <p:nvSpPr>
              <p:cNvPr id="25954" name="Rectangle 90"/>
              <p:cNvSpPr>
                <a:spLocks noChangeArrowheads="1"/>
              </p:cNvSpPr>
              <p:nvPr/>
            </p:nvSpPr>
            <p:spPr bwMode="auto">
              <a:xfrm>
                <a:off x="1064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1.2</a:t>
                </a:r>
                <a:endParaRPr lang="fr-FR"/>
              </a:p>
            </p:txBody>
          </p:sp>
          <p:sp>
            <p:nvSpPr>
              <p:cNvPr id="25955" name="Rectangle 91"/>
              <p:cNvSpPr>
                <a:spLocks noChangeArrowheads="1"/>
              </p:cNvSpPr>
              <p:nvPr/>
            </p:nvSpPr>
            <p:spPr bwMode="auto">
              <a:xfrm>
                <a:off x="1193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1.6</a:t>
                </a:r>
                <a:endParaRPr lang="fr-FR"/>
              </a:p>
            </p:txBody>
          </p:sp>
          <p:sp>
            <p:nvSpPr>
              <p:cNvPr id="25956" name="Rectangle 92"/>
              <p:cNvSpPr>
                <a:spLocks noChangeArrowheads="1"/>
              </p:cNvSpPr>
              <p:nvPr/>
            </p:nvSpPr>
            <p:spPr bwMode="auto">
              <a:xfrm>
                <a:off x="1340" y="178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</a:t>
                </a:r>
                <a:endParaRPr lang="fr-FR"/>
              </a:p>
            </p:txBody>
          </p:sp>
          <p:sp>
            <p:nvSpPr>
              <p:cNvPr id="25957" name="Rectangle 93"/>
              <p:cNvSpPr>
                <a:spLocks noChangeArrowheads="1"/>
              </p:cNvSpPr>
              <p:nvPr/>
            </p:nvSpPr>
            <p:spPr bwMode="auto">
              <a:xfrm>
                <a:off x="1450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2.4</a:t>
                </a:r>
                <a:endParaRPr lang="fr-FR"/>
              </a:p>
            </p:txBody>
          </p:sp>
          <p:sp>
            <p:nvSpPr>
              <p:cNvPr id="25958" name="Rectangle 94"/>
              <p:cNvSpPr>
                <a:spLocks noChangeArrowheads="1"/>
              </p:cNvSpPr>
              <p:nvPr/>
            </p:nvSpPr>
            <p:spPr bwMode="auto">
              <a:xfrm>
                <a:off x="1578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2.8</a:t>
                </a:r>
                <a:endParaRPr lang="fr-FR"/>
              </a:p>
            </p:txBody>
          </p:sp>
          <p:sp>
            <p:nvSpPr>
              <p:cNvPr id="25959" name="Rectangle 95"/>
              <p:cNvSpPr>
                <a:spLocks noChangeArrowheads="1"/>
              </p:cNvSpPr>
              <p:nvPr/>
            </p:nvSpPr>
            <p:spPr bwMode="auto">
              <a:xfrm>
                <a:off x="1707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3.2</a:t>
                </a:r>
                <a:endParaRPr lang="fr-FR"/>
              </a:p>
            </p:txBody>
          </p:sp>
          <p:sp>
            <p:nvSpPr>
              <p:cNvPr id="25960" name="Rectangle 96"/>
              <p:cNvSpPr>
                <a:spLocks noChangeArrowheads="1"/>
              </p:cNvSpPr>
              <p:nvPr/>
            </p:nvSpPr>
            <p:spPr bwMode="auto">
              <a:xfrm>
                <a:off x="1835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3.6</a:t>
                </a:r>
                <a:endParaRPr lang="fr-FR"/>
              </a:p>
            </p:txBody>
          </p:sp>
          <p:sp>
            <p:nvSpPr>
              <p:cNvPr id="25961" name="Rectangle 97"/>
              <p:cNvSpPr>
                <a:spLocks noChangeArrowheads="1"/>
              </p:cNvSpPr>
              <p:nvPr/>
            </p:nvSpPr>
            <p:spPr bwMode="auto">
              <a:xfrm>
                <a:off x="1982" y="178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</a:t>
                </a:r>
                <a:endParaRPr lang="fr-FR"/>
              </a:p>
            </p:txBody>
          </p:sp>
          <p:sp>
            <p:nvSpPr>
              <p:cNvPr id="25962" name="Rectangle 98"/>
              <p:cNvSpPr>
                <a:spLocks noChangeArrowheads="1"/>
              </p:cNvSpPr>
              <p:nvPr/>
            </p:nvSpPr>
            <p:spPr bwMode="auto">
              <a:xfrm>
                <a:off x="2092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4.4</a:t>
                </a:r>
                <a:endParaRPr lang="fr-FR"/>
              </a:p>
            </p:txBody>
          </p:sp>
          <p:sp>
            <p:nvSpPr>
              <p:cNvPr id="25963" name="Rectangle 99"/>
              <p:cNvSpPr>
                <a:spLocks noChangeArrowheads="1"/>
              </p:cNvSpPr>
              <p:nvPr/>
            </p:nvSpPr>
            <p:spPr bwMode="auto">
              <a:xfrm>
                <a:off x="2220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4.8</a:t>
                </a:r>
                <a:endParaRPr lang="fr-FR"/>
              </a:p>
            </p:txBody>
          </p:sp>
          <p:sp>
            <p:nvSpPr>
              <p:cNvPr id="25964" name="Rectangle 100"/>
              <p:cNvSpPr>
                <a:spLocks noChangeArrowheads="1"/>
              </p:cNvSpPr>
              <p:nvPr/>
            </p:nvSpPr>
            <p:spPr bwMode="auto">
              <a:xfrm>
                <a:off x="2349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5.2</a:t>
                </a:r>
                <a:endParaRPr lang="fr-FR"/>
              </a:p>
            </p:txBody>
          </p:sp>
          <p:sp>
            <p:nvSpPr>
              <p:cNvPr id="25965" name="Rectangle 101"/>
              <p:cNvSpPr>
                <a:spLocks noChangeArrowheads="1"/>
              </p:cNvSpPr>
              <p:nvPr/>
            </p:nvSpPr>
            <p:spPr bwMode="auto">
              <a:xfrm>
                <a:off x="2477" y="178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5.6</a:t>
                </a:r>
                <a:endParaRPr lang="fr-FR"/>
              </a:p>
            </p:txBody>
          </p:sp>
          <p:sp>
            <p:nvSpPr>
              <p:cNvPr id="25966" name="Rectangle 102"/>
              <p:cNvSpPr>
                <a:spLocks noChangeArrowheads="1"/>
              </p:cNvSpPr>
              <p:nvPr/>
            </p:nvSpPr>
            <p:spPr bwMode="auto">
              <a:xfrm>
                <a:off x="2625" y="178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6</a:t>
                </a:r>
                <a:endParaRPr lang="fr-FR"/>
              </a:p>
            </p:txBody>
          </p:sp>
          <p:sp>
            <p:nvSpPr>
              <p:cNvPr id="25967" name="Rectangle 103"/>
              <p:cNvSpPr>
                <a:spLocks noChangeArrowheads="1"/>
              </p:cNvSpPr>
              <p:nvPr/>
            </p:nvSpPr>
            <p:spPr bwMode="auto">
              <a:xfrm>
                <a:off x="1227" y="1871"/>
                <a:ext cx="97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000" b="1">
                    <a:solidFill>
                      <a:srgbClr val="000000"/>
                    </a:solidFill>
                    <a:latin typeface="Times New Roman" pitchFamily="18" charset="0"/>
                  </a:rPr>
                  <a:t>Amplitude du signal NaI (V)</a:t>
                </a:r>
                <a:endParaRPr lang="fr-FR"/>
              </a:p>
            </p:txBody>
          </p:sp>
          <p:sp>
            <p:nvSpPr>
              <p:cNvPr id="25968" name="Rectangle 104"/>
              <p:cNvSpPr>
                <a:spLocks noChangeArrowheads="1"/>
              </p:cNvSpPr>
              <p:nvPr/>
            </p:nvSpPr>
            <p:spPr bwMode="auto">
              <a:xfrm rot="-5400000">
                <a:off x="150" y="1251"/>
                <a:ext cx="74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000" b="1">
                    <a:solidFill>
                      <a:srgbClr val="000000"/>
                    </a:solidFill>
                    <a:latin typeface="Times New Roman" pitchFamily="18" charset="0"/>
                  </a:rPr>
                  <a:t>Nombre d'occurences</a:t>
                </a:r>
                <a:endParaRPr lang="fr-FR"/>
              </a:p>
            </p:txBody>
          </p:sp>
          <p:sp>
            <p:nvSpPr>
              <p:cNvPr id="25969" name="Rectangle 105"/>
              <p:cNvSpPr>
                <a:spLocks noChangeArrowheads="1"/>
              </p:cNvSpPr>
              <p:nvPr/>
            </p:nvSpPr>
            <p:spPr bwMode="auto">
              <a:xfrm>
                <a:off x="2441" y="897"/>
                <a:ext cx="188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700" b="1">
                    <a:solidFill>
                      <a:srgbClr val="000000"/>
                    </a:solidFill>
                    <a:latin typeface="Comic Sans MS" pitchFamily="66" charset="0"/>
                  </a:rPr>
                  <a:t>CH</a:t>
                </a:r>
                <a:endParaRPr lang="fr-FR"/>
              </a:p>
            </p:txBody>
          </p:sp>
        </p:grpSp>
        <p:grpSp>
          <p:nvGrpSpPr>
            <p:cNvPr id="25628" name="Group 106"/>
            <p:cNvGrpSpPr>
              <a:grpSpLocks/>
            </p:cNvGrpSpPr>
            <p:nvPr/>
          </p:nvGrpSpPr>
          <p:grpSpPr bwMode="auto">
            <a:xfrm>
              <a:off x="3024" y="845"/>
              <a:ext cx="2171" cy="1085"/>
              <a:chOff x="3024" y="845"/>
              <a:chExt cx="2171" cy="1085"/>
            </a:xfrm>
          </p:grpSpPr>
          <p:sp>
            <p:nvSpPr>
              <p:cNvPr id="25802" name="AutoShape 107"/>
              <p:cNvSpPr>
                <a:spLocks noChangeAspect="1" noChangeArrowheads="1" noTextEdit="1"/>
              </p:cNvSpPr>
              <p:nvPr/>
            </p:nvSpPr>
            <p:spPr bwMode="auto">
              <a:xfrm>
                <a:off x="3024" y="845"/>
                <a:ext cx="2171" cy="10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03" name="Rectangle 108"/>
              <p:cNvSpPr>
                <a:spLocks noChangeArrowheads="1"/>
              </p:cNvSpPr>
              <p:nvPr/>
            </p:nvSpPr>
            <p:spPr bwMode="auto">
              <a:xfrm>
                <a:off x="3222" y="878"/>
                <a:ext cx="1970" cy="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04" name="Rectangle 109"/>
              <p:cNvSpPr>
                <a:spLocks noChangeArrowheads="1"/>
              </p:cNvSpPr>
              <p:nvPr/>
            </p:nvSpPr>
            <p:spPr bwMode="auto">
              <a:xfrm>
                <a:off x="3222" y="878"/>
                <a:ext cx="1970" cy="832"/>
              </a:xfrm>
              <a:prstGeom prst="rect">
                <a:avLst/>
              </a:prstGeom>
              <a:noFill/>
              <a:ln w="4763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05" name="Rectangle 110"/>
              <p:cNvSpPr>
                <a:spLocks noChangeArrowheads="1"/>
              </p:cNvSpPr>
              <p:nvPr/>
            </p:nvSpPr>
            <p:spPr bwMode="auto">
              <a:xfrm>
                <a:off x="4241" y="1210"/>
                <a:ext cx="58" cy="500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06" name="Rectangle 111"/>
              <p:cNvSpPr>
                <a:spLocks noChangeArrowheads="1"/>
              </p:cNvSpPr>
              <p:nvPr/>
            </p:nvSpPr>
            <p:spPr bwMode="auto">
              <a:xfrm>
                <a:off x="4305" y="1044"/>
                <a:ext cx="58" cy="666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07" name="Rectangle 112"/>
              <p:cNvSpPr>
                <a:spLocks noChangeArrowheads="1"/>
              </p:cNvSpPr>
              <p:nvPr/>
            </p:nvSpPr>
            <p:spPr bwMode="auto">
              <a:xfrm>
                <a:off x="4368" y="1460"/>
                <a:ext cx="58" cy="250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08" name="Rectangle 113"/>
              <p:cNvSpPr>
                <a:spLocks noChangeArrowheads="1"/>
              </p:cNvSpPr>
              <p:nvPr/>
            </p:nvSpPr>
            <p:spPr bwMode="auto">
              <a:xfrm>
                <a:off x="4432" y="1543"/>
                <a:ext cx="58" cy="167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09" name="Rectangle 114"/>
              <p:cNvSpPr>
                <a:spLocks noChangeArrowheads="1"/>
              </p:cNvSpPr>
              <p:nvPr/>
            </p:nvSpPr>
            <p:spPr bwMode="auto">
              <a:xfrm>
                <a:off x="4495" y="961"/>
                <a:ext cx="58" cy="749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10" name="Rectangle 115"/>
              <p:cNvSpPr>
                <a:spLocks noChangeArrowheads="1"/>
              </p:cNvSpPr>
              <p:nvPr/>
            </p:nvSpPr>
            <p:spPr bwMode="auto">
              <a:xfrm>
                <a:off x="4559" y="1294"/>
                <a:ext cx="58" cy="416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11" name="Rectangle 116"/>
              <p:cNvSpPr>
                <a:spLocks noChangeArrowheads="1"/>
              </p:cNvSpPr>
              <p:nvPr/>
            </p:nvSpPr>
            <p:spPr bwMode="auto">
              <a:xfrm>
                <a:off x="4623" y="1044"/>
                <a:ext cx="57" cy="666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12" name="Rectangle 117"/>
              <p:cNvSpPr>
                <a:spLocks noChangeArrowheads="1"/>
              </p:cNvSpPr>
              <p:nvPr/>
            </p:nvSpPr>
            <p:spPr bwMode="auto">
              <a:xfrm>
                <a:off x="4686" y="1460"/>
                <a:ext cx="58" cy="250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13" name="Rectangle 118"/>
              <p:cNvSpPr>
                <a:spLocks noChangeArrowheads="1"/>
              </p:cNvSpPr>
              <p:nvPr/>
            </p:nvSpPr>
            <p:spPr bwMode="auto">
              <a:xfrm>
                <a:off x="4750" y="1543"/>
                <a:ext cx="58" cy="167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14" name="Rectangle 119"/>
              <p:cNvSpPr>
                <a:spLocks noChangeArrowheads="1"/>
              </p:cNvSpPr>
              <p:nvPr/>
            </p:nvSpPr>
            <p:spPr bwMode="auto">
              <a:xfrm>
                <a:off x="4813" y="1127"/>
                <a:ext cx="58" cy="583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15" name="Rectangle 120"/>
              <p:cNvSpPr>
                <a:spLocks noChangeArrowheads="1"/>
              </p:cNvSpPr>
              <p:nvPr/>
            </p:nvSpPr>
            <p:spPr bwMode="auto">
              <a:xfrm>
                <a:off x="4877" y="961"/>
                <a:ext cx="58" cy="749"/>
              </a:xfrm>
              <a:prstGeom prst="rect">
                <a:avLst/>
              </a:prstGeom>
              <a:noFill/>
              <a:ln w="11113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816" name="Line 121"/>
              <p:cNvSpPr>
                <a:spLocks noChangeShapeType="1"/>
              </p:cNvSpPr>
              <p:nvPr/>
            </p:nvSpPr>
            <p:spPr bwMode="auto">
              <a:xfrm>
                <a:off x="3222" y="878"/>
                <a:ext cx="1" cy="8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17" name="Line 122"/>
              <p:cNvSpPr>
                <a:spLocks noChangeShapeType="1"/>
              </p:cNvSpPr>
              <p:nvPr/>
            </p:nvSpPr>
            <p:spPr bwMode="auto">
              <a:xfrm>
                <a:off x="3209" y="1710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18" name="Line 123"/>
              <p:cNvSpPr>
                <a:spLocks noChangeShapeType="1"/>
              </p:cNvSpPr>
              <p:nvPr/>
            </p:nvSpPr>
            <p:spPr bwMode="auto">
              <a:xfrm>
                <a:off x="3209" y="1627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19" name="Line 124"/>
              <p:cNvSpPr>
                <a:spLocks noChangeShapeType="1"/>
              </p:cNvSpPr>
              <p:nvPr/>
            </p:nvSpPr>
            <p:spPr bwMode="auto">
              <a:xfrm>
                <a:off x="3209" y="1543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0" name="Line 125"/>
              <p:cNvSpPr>
                <a:spLocks noChangeShapeType="1"/>
              </p:cNvSpPr>
              <p:nvPr/>
            </p:nvSpPr>
            <p:spPr bwMode="auto">
              <a:xfrm>
                <a:off x="3209" y="1460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1" name="Line 126"/>
              <p:cNvSpPr>
                <a:spLocks noChangeShapeType="1"/>
              </p:cNvSpPr>
              <p:nvPr/>
            </p:nvSpPr>
            <p:spPr bwMode="auto">
              <a:xfrm>
                <a:off x="3209" y="1377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2" name="Line 127"/>
              <p:cNvSpPr>
                <a:spLocks noChangeShapeType="1"/>
              </p:cNvSpPr>
              <p:nvPr/>
            </p:nvSpPr>
            <p:spPr bwMode="auto">
              <a:xfrm>
                <a:off x="3209" y="1294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3" name="Line 128"/>
              <p:cNvSpPr>
                <a:spLocks noChangeShapeType="1"/>
              </p:cNvSpPr>
              <p:nvPr/>
            </p:nvSpPr>
            <p:spPr bwMode="auto">
              <a:xfrm>
                <a:off x="3209" y="1210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4" name="Line 129"/>
              <p:cNvSpPr>
                <a:spLocks noChangeShapeType="1"/>
              </p:cNvSpPr>
              <p:nvPr/>
            </p:nvSpPr>
            <p:spPr bwMode="auto">
              <a:xfrm>
                <a:off x="3209" y="1127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5" name="Line 130"/>
              <p:cNvSpPr>
                <a:spLocks noChangeShapeType="1"/>
              </p:cNvSpPr>
              <p:nvPr/>
            </p:nvSpPr>
            <p:spPr bwMode="auto">
              <a:xfrm>
                <a:off x="3209" y="1044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6" name="Line 131"/>
              <p:cNvSpPr>
                <a:spLocks noChangeShapeType="1"/>
              </p:cNvSpPr>
              <p:nvPr/>
            </p:nvSpPr>
            <p:spPr bwMode="auto">
              <a:xfrm>
                <a:off x="3209" y="961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7" name="Line 132"/>
              <p:cNvSpPr>
                <a:spLocks noChangeShapeType="1"/>
              </p:cNvSpPr>
              <p:nvPr/>
            </p:nvSpPr>
            <p:spPr bwMode="auto">
              <a:xfrm>
                <a:off x="3209" y="878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8" name="Line 133"/>
              <p:cNvSpPr>
                <a:spLocks noChangeShapeType="1"/>
              </p:cNvSpPr>
              <p:nvPr/>
            </p:nvSpPr>
            <p:spPr bwMode="auto">
              <a:xfrm>
                <a:off x="3222" y="1710"/>
                <a:ext cx="197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29" name="Line 134"/>
              <p:cNvSpPr>
                <a:spLocks noChangeShapeType="1"/>
              </p:cNvSpPr>
              <p:nvPr/>
            </p:nvSpPr>
            <p:spPr bwMode="auto">
              <a:xfrm flipV="1">
                <a:off x="3222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0" name="Line 135"/>
              <p:cNvSpPr>
                <a:spLocks noChangeShapeType="1"/>
              </p:cNvSpPr>
              <p:nvPr/>
            </p:nvSpPr>
            <p:spPr bwMode="auto">
              <a:xfrm flipV="1">
                <a:off x="3286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1" name="Line 136"/>
              <p:cNvSpPr>
                <a:spLocks noChangeShapeType="1"/>
              </p:cNvSpPr>
              <p:nvPr/>
            </p:nvSpPr>
            <p:spPr bwMode="auto">
              <a:xfrm flipV="1">
                <a:off x="3349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2" name="Line 137"/>
              <p:cNvSpPr>
                <a:spLocks noChangeShapeType="1"/>
              </p:cNvSpPr>
              <p:nvPr/>
            </p:nvSpPr>
            <p:spPr bwMode="auto">
              <a:xfrm flipV="1">
                <a:off x="3413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3" name="Line 138"/>
              <p:cNvSpPr>
                <a:spLocks noChangeShapeType="1"/>
              </p:cNvSpPr>
              <p:nvPr/>
            </p:nvSpPr>
            <p:spPr bwMode="auto">
              <a:xfrm flipV="1">
                <a:off x="3476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4" name="Line 139"/>
              <p:cNvSpPr>
                <a:spLocks noChangeShapeType="1"/>
              </p:cNvSpPr>
              <p:nvPr/>
            </p:nvSpPr>
            <p:spPr bwMode="auto">
              <a:xfrm flipV="1">
                <a:off x="3540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5" name="Line 140"/>
              <p:cNvSpPr>
                <a:spLocks noChangeShapeType="1"/>
              </p:cNvSpPr>
              <p:nvPr/>
            </p:nvSpPr>
            <p:spPr bwMode="auto">
              <a:xfrm flipV="1">
                <a:off x="3603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6" name="Line 141"/>
              <p:cNvSpPr>
                <a:spLocks noChangeShapeType="1"/>
              </p:cNvSpPr>
              <p:nvPr/>
            </p:nvSpPr>
            <p:spPr bwMode="auto">
              <a:xfrm flipV="1">
                <a:off x="3667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7" name="Line 142"/>
              <p:cNvSpPr>
                <a:spLocks noChangeShapeType="1"/>
              </p:cNvSpPr>
              <p:nvPr/>
            </p:nvSpPr>
            <p:spPr bwMode="auto">
              <a:xfrm flipV="1">
                <a:off x="3730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8" name="Line 143"/>
              <p:cNvSpPr>
                <a:spLocks noChangeShapeType="1"/>
              </p:cNvSpPr>
              <p:nvPr/>
            </p:nvSpPr>
            <p:spPr bwMode="auto">
              <a:xfrm flipV="1">
                <a:off x="3794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39" name="Line 144"/>
              <p:cNvSpPr>
                <a:spLocks noChangeShapeType="1"/>
              </p:cNvSpPr>
              <p:nvPr/>
            </p:nvSpPr>
            <p:spPr bwMode="auto">
              <a:xfrm flipV="1">
                <a:off x="3857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0" name="Line 145"/>
              <p:cNvSpPr>
                <a:spLocks noChangeShapeType="1"/>
              </p:cNvSpPr>
              <p:nvPr/>
            </p:nvSpPr>
            <p:spPr bwMode="auto">
              <a:xfrm flipV="1">
                <a:off x="3921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1" name="Line 146"/>
              <p:cNvSpPr>
                <a:spLocks noChangeShapeType="1"/>
              </p:cNvSpPr>
              <p:nvPr/>
            </p:nvSpPr>
            <p:spPr bwMode="auto">
              <a:xfrm flipV="1">
                <a:off x="3984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2" name="Line 147"/>
              <p:cNvSpPr>
                <a:spLocks noChangeShapeType="1"/>
              </p:cNvSpPr>
              <p:nvPr/>
            </p:nvSpPr>
            <p:spPr bwMode="auto">
              <a:xfrm flipV="1">
                <a:off x="4048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3" name="Line 148"/>
              <p:cNvSpPr>
                <a:spLocks noChangeShapeType="1"/>
              </p:cNvSpPr>
              <p:nvPr/>
            </p:nvSpPr>
            <p:spPr bwMode="auto">
              <a:xfrm flipV="1">
                <a:off x="4112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4" name="Line 149"/>
              <p:cNvSpPr>
                <a:spLocks noChangeShapeType="1"/>
              </p:cNvSpPr>
              <p:nvPr/>
            </p:nvSpPr>
            <p:spPr bwMode="auto">
              <a:xfrm flipV="1">
                <a:off x="4175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5" name="Line 150"/>
              <p:cNvSpPr>
                <a:spLocks noChangeShapeType="1"/>
              </p:cNvSpPr>
              <p:nvPr/>
            </p:nvSpPr>
            <p:spPr bwMode="auto">
              <a:xfrm flipV="1">
                <a:off x="4239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6" name="Line 151"/>
              <p:cNvSpPr>
                <a:spLocks noChangeShapeType="1"/>
              </p:cNvSpPr>
              <p:nvPr/>
            </p:nvSpPr>
            <p:spPr bwMode="auto">
              <a:xfrm flipV="1">
                <a:off x="4302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7" name="Line 152"/>
              <p:cNvSpPr>
                <a:spLocks noChangeShapeType="1"/>
              </p:cNvSpPr>
              <p:nvPr/>
            </p:nvSpPr>
            <p:spPr bwMode="auto">
              <a:xfrm flipV="1">
                <a:off x="4366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8" name="Line 153"/>
              <p:cNvSpPr>
                <a:spLocks noChangeShapeType="1"/>
              </p:cNvSpPr>
              <p:nvPr/>
            </p:nvSpPr>
            <p:spPr bwMode="auto">
              <a:xfrm flipV="1">
                <a:off x="4429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49" name="Line 154"/>
              <p:cNvSpPr>
                <a:spLocks noChangeShapeType="1"/>
              </p:cNvSpPr>
              <p:nvPr/>
            </p:nvSpPr>
            <p:spPr bwMode="auto">
              <a:xfrm flipV="1">
                <a:off x="4493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0" name="Line 155"/>
              <p:cNvSpPr>
                <a:spLocks noChangeShapeType="1"/>
              </p:cNvSpPr>
              <p:nvPr/>
            </p:nvSpPr>
            <p:spPr bwMode="auto">
              <a:xfrm flipV="1">
                <a:off x="4556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1" name="Line 156"/>
              <p:cNvSpPr>
                <a:spLocks noChangeShapeType="1"/>
              </p:cNvSpPr>
              <p:nvPr/>
            </p:nvSpPr>
            <p:spPr bwMode="auto">
              <a:xfrm flipV="1">
                <a:off x="4620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2" name="Line 157"/>
              <p:cNvSpPr>
                <a:spLocks noChangeShapeType="1"/>
              </p:cNvSpPr>
              <p:nvPr/>
            </p:nvSpPr>
            <p:spPr bwMode="auto">
              <a:xfrm flipV="1">
                <a:off x="4683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3" name="Line 158"/>
              <p:cNvSpPr>
                <a:spLocks noChangeShapeType="1"/>
              </p:cNvSpPr>
              <p:nvPr/>
            </p:nvSpPr>
            <p:spPr bwMode="auto">
              <a:xfrm flipV="1">
                <a:off x="4747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4" name="Line 159"/>
              <p:cNvSpPr>
                <a:spLocks noChangeShapeType="1"/>
              </p:cNvSpPr>
              <p:nvPr/>
            </p:nvSpPr>
            <p:spPr bwMode="auto">
              <a:xfrm flipV="1">
                <a:off x="4811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5" name="Line 160"/>
              <p:cNvSpPr>
                <a:spLocks noChangeShapeType="1"/>
              </p:cNvSpPr>
              <p:nvPr/>
            </p:nvSpPr>
            <p:spPr bwMode="auto">
              <a:xfrm flipV="1">
                <a:off x="4874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6" name="Line 161"/>
              <p:cNvSpPr>
                <a:spLocks noChangeShapeType="1"/>
              </p:cNvSpPr>
              <p:nvPr/>
            </p:nvSpPr>
            <p:spPr bwMode="auto">
              <a:xfrm flipV="1">
                <a:off x="4938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7" name="Line 162"/>
              <p:cNvSpPr>
                <a:spLocks noChangeShapeType="1"/>
              </p:cNvSpPr>
              <p:nvPr/>
            </p:nvSpPr>
            <p:spPr bwMode="auto">
              <a:xfrm flipV="1">
                <a:off x="5001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8" name="Line 163"/>
              <p:cNvSpPr>
                <a:spLocks noChangeShapeType="1"/>
              </p:cNvSpPr>
              <p:nvPr/>
            </p:nvSpPr>
            <p:spPr bwMode="auto">
              <a:xfrm flipV="1">
                <a:off x="5065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59" name="Line 164"/>
              <p:cNvSpPr>
                <a:spLocks noChangeShapeType="1"/>
              </p:cNvSpPr>
              <p:nvPr/>
            </p:nvSpPr>
            <p:spPr bwMode="auto">
              <a:xfrm flipV="1">
                <a:off x="5128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60" name="Line 165"/>
              <p:cNvSpPr>
                <a:spLocks noChangeShapeType="1"/>
              </p:cNvSpPr>
              <p:nvPr/>
            </p:nvSpPr>
            <p:spPr bwMode="auto">
              <a:xfrm flipV="1">
                <a:off x="5192" y="1710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61" name="Rectangle 166"/>
              <p:cNvSpPr>
                <a:spLocks noChangeArrowheads="1"/>
              </p:cNvSpPr>
              <p:nvPr/>
            </p:nvSpPr>
            <p:spPr bwMode="auto">
              <a:xfrm>
                <a:off x="3176" y="1684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</a:t>
                </a:r>
                <a:endParaRPr lang="fr-FR"/>
              </a:p>
            </p:txBody>
          </p:sp>
          <p:sp>
            <p:nvSpPr>
              <p:cNvPr id="25862" name="Rectangle 167"/>
              <p:cNvSpPr>
                <a:spLocks noChangeArrowheads="1"/>
              </p:cNvSpPr>
              <p:nvPr/>
            </p:nvSpPr>
            <p:spPr bwMode="auto">
              <a:xfrm>
                <a:off x="3176" y="1601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</a:t>
                </a:r>
                <a:endParaRPr lang="fr-FR"/>
              </a:p>
            </p:txBody>
          </p:sp>
          <p:sp>
            <p:nvSpPr>
              <p:cNvPr id="25863" name="Rectangle 168"/>
              <p:cNvSpPr>
                <a:spLocks noChangeArrowheads="1"/>
              </p:cNvSpPr>
              <p:nvPr/>
            </p:nvSpPr>
            <p:spPr bwMode="auto">
              <a:xfrm>
                <a:off x="3176" y="1517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</a:t>
                </a:r>
                <a:endParaRPr lang="fr-FR"/>
              </a:p>
            </p:txBody>
          </p:sp>
          <p:sp>
            <p:nvSpPr>
              <p:cNvPr id="25864" name="Rectangle 169"/>
              <p:cNvSpPr>
                <a:spLocks noChangeArrowheads="1"/>
              </p:cNvSpPr>
              <p:nvPr/>
            </p:nvSpPr>
            <p:spPr bwMode="auto">
              <a:xfrm>
                <a:off x="3176" y="1434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</a:t>
                </a:r>
                <a:endParaRPr lang="fr-FR"/>
              </a:p>
            </p:txBody>
          </p:sp>
          <p:sp>
            <p:nvSpPr>
              <p:cNvPr id="25865" name="Rectangle 170"/>
              <p:cNvSpPr>
                <a:spLocks noChangeArrowheads="1"/>
              </p:cNvSpPr>
              <p:nvPr/>
            </p:nvSpPr>
            <p:spPr bwMode="auto">
              <a:xfrm>
                <a:off x="3176" y="1351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</a:t>
                </a:r>
                <a:endParaRPr lang="fr-FR"/>
              </a:p>
            </p:txBody>
          </p:sp>
          <p:sp>
            <p:nvSpPr>
              <p:cNvPr id="25866" name="Rectangle 171"/>
              <p:cNvSpPr>
                <a:spLocks noChangeArrowheads="1"/>
              </p:cNvSpPr>
              <p:nvPr/>
            </p:nvSpPr>
            <p:spPr bwMode="auto">
              <a:xfrm>
                <a:off x="3176" y="1268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</a:t>
                </a:r>
                <a:endParaRPr lang="fr-FR"/>
              </a:p>
            </p:txBody>
          </p:sp>
          <p:sp>
            <p:nvSpPr>
              <p:cNvPr id="25867" name="Rectangle 172"/>
              <p:cNvSpPr>
                <a:spLocks noChangeArrowheads="1"/>
              </p:cNvSpPr>
              <p:nvPr/>
            </p:nvSpPr>
            <p:spPr bwMode="auto">
              <a:xfrm>
                <a:off x="3176" y="1184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6</a:t>
                </a:r>
                <a:endParaRPr lang="fr-FR"/>
              </a:p>
            </p:txBody>
          </p:sp>
          <p:sp>
            <p:nvSpPr>
              <p:cNvPr id="25868" name="Rectangle 173"/>
              <p:cNvSpPr>
                <a:spLocks noChangeArrowheads="1"/>
              </p:cNvSpPr>
              <p:nvPr/>
            </p:nvSpPr>
            <p:spPr bwMode="auto">
              <a:xfrm>
                <a:off x="3176" y="1101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7</a:t>
                </a:r>
                <a:endParaRPr lang="fr-FR"/>
              </a:p>
            </p:txBody>
          </p:sp>
          <p:sp>
            <p:nvSpPr>
              <p:cNvPr id="25869" name="Rectangle 174"/>
              <p:cNvSpPr>
                <a:spLocks noChangeArrowheads="1"/>
              </p:cNvSpPr>
              <p:nvPr/>
            </p:nvSpPr>
            <p:spPr bwMode="auto">
              <a:xfrm>
                <a:off x="3176" y="1018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8</a:t>
                </a:r>
                <a:endParaRPr lang="fr-FR"/>
              </a:p>
            </p:txBody>
          </p:sp>
          <p:sp>
            <p:nvSpPr>
              <p:cNvPr id="25870" name="Rectangle 175"/>
              <p:cNvSpPr>
                <a:spLocks noChangeArrowheads="1"/>
              </p:cNvSpPr>
              <p:nvPr/>
            </p:nvSpPr>
            <p:spPr bwMode="auto">
              <a:xfrm>
                <a:off x="3176" y="935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9</a:t>
                </a:r>
                <a:endParaRPr lang="fr-FR"/>
              </a:p>
            </p:txBody>
          </p:sp>
          <p:sp>
            <p:nvSpPr>
              <p:cNvPr id="25871" name="Rectangle 176"/>
              <p:cNvSpPr>
                <a:spLocks noChangeArrowheads="1"/>
              </p:cNvSpPr>
              <p:nvPr/>
            </p:nvSpPr>
            <p:spPr bwMode="auto">
              <a:xfrm>
                <a:off x="3151" y="851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10</a:t>
                </a:r>
                <a:endParaRPr lang="fr-FR"/>
              </a:p>
            </p:txBody>
          </p:sp>
          <p:sp>
            <p:nvSpPr>
              <p:cNvPr id="25872" name="Rectangle 177"/>
              <p:cNvSpPr>
                <a:spLocks noChangeArrowheads="1"/>
              </p:cNvSpPr>
              <p:nvPr/>
            </p:nvSpPr>
            <p:spPr bwMode="auto">
              <a:xfrm>
                <a:off x="3251" y="1749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</a:t>
                </a:r>
                <a:endParaRPr lang="fr-FR"/>
              </a:p>
            </p:txBody>
          </p:sp>
          <p:sp>
            <p:nvSpPr>
              <p:cNvPr id="25873" name="Rectangle 178"/>
              <p:cNvSpPr>
                <a:spLocks noChangeArrowheads="1"/>
              </p:cNvSpPr>
              <p:nvPr/>
            </p:nvSpPr>
            <p:spPr bwMode="auto">
              <a:xfrm>
                <a:off x="3360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0.4</a:t>
                </a:r>
                <a:endParaRPr lang="fr-FR"/>
              </a:p>
            </p:txBody>
          </p:sp>
          <p:sp>
            <p:nvSpPr>
              <p:cNvPr id="25874" name="Rectangle 179"/>
              <p:cNvSpPr>
                <a:spLocks noChangeArrowheads="1"/>
              </p:cNvSpPr>
              <p:nvPr/>
            </p:nvSpPr>
            <p:spPr bwMode="auto">
              <a:xfrm>
                <a:off x="3487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0.8</a:t>
                </a:r>
                <a:endParaRPr lang="fr-FR"/>
              </a:p>
            </p:txBody>
          </p:sp>
          <p:sp>
            <p:nvSpPr>
              <p:cNvPr id="25875" name="Rectangle 180"/>
              <p:cNvSpPr>
                <a:spLocks noChangeArrowheads="1"/>
              </p:cNvSpPr>
              <p:nvPr/>
            </p:nvSpPr>
            <p:spPr bwMode="auto">
              <a:xfrm>
                <a:off x="3614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1.2</a:t>
                </a:r>
                <a:endParaRPr lang="fr-FR"/>
              </a:p>
            </p:txBody>
          </p:sp>
          <p:sp>
            <p:nvSpPr>
              <p:cNvPr id="25876" name="Rectangle 181"/>
              <p:cNvSpPr>
                <a:spLocks noChangeArrowheads="1"/>
              </p:cNvSpPr>
              <p:nvPr/>
            </p:nvSpPr>
            <p:spPr bwMode="auto">
              <a:xfrm>
                <a:off x="3741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1.6</a:t>
                </a:r>
                <a:endParaRPr lang="fr-FR"/>
              </a:p>
            </p:txBody>
          </p:sp>
          <p:sp>
            <p:nvSpPr>
              <p:cNvPr id="25877" name="Rectangle 182"/>
              <p:cNvSpPr>
                <a:spLocks noChangeArrowheads="1"/>
              </p:cNvSpPr>
              <p:nvPr/>
            </p:nvSpPr>
            <p:spPr bwMode="auto">
              <a:xfrm>
                <a:off x="3887" y="1749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</a:t>
                </a:r>
                <a:endParaRPr lang="fr-FR"/>
              </a:p>
            </p:txBody>
          </p:sp>
          <p:sp>
            <p:nvSpPr>
              <p:cNvPr id="25878" name="Rectangle 183"/>
              <p:cNvSpPr>
                <a:spLocks noChangeArrowheads="1"/>
              </p:cNvSpPr>
              <p:nvPr/>
            </p:nvSpPr>
            <p:spPr bwMode="auto">
              <a:xfrm>
                <a:off x="3995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2.4</a:t>
                </a:r>
                <a:endParaRPr lang="fr-FR"/>
              </a:p>
            </p:txBody>
          </p:sp>
          <p:sp>
            <p:nvSpPr>
              <p:cNvPr id="25879" name="Rectangle 184"/>
              <p:cNvSpPr>
                <a:spLocks noChangeArrowheads="1"/>
              </p:cNvSpPr>
              <p:nvPr/>
            </p:nvSpPr>
            <p:spPr bwMode="auto">
              <a:xfrm>
                <a:off x="4122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2.8</a:t>
                </a:r>
                <a:endParaRPr lang="fr-FR"/>
              </a:p>
            </p:txBody>
          </p:sp>
          <p:sp>
            <p:nvSpPr>
              <p:cNvPr id="25880" name="Rectangle 185"/>
              <p:cNvSpPr>
                <a:spLocks noChangeArrowheads="1"/>
              </p:cNvSpPr>
              <p:nvPr/>
            </p:nvSpPr>
            <p:spPr bwMode="auto">
              <a:xfrm>
                <a:off x="4249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3.2</a:t>
                </a:r>
                <a:endParaRPr lang="fr-FR"/>
              </a:p>
            </p:txBody>
          </p:sp>
          <p:sp>
            <p:nvSpPr>
              <p:cNvPr id="25881" name="Rectangle 186"/>
              <p:cNvSpPr>
                <a:spLocks noChangeArrowheads="1"/>
              </p:cNvSpPr>
              <p:nvPr/>
            </p:nvSpPr>
            <p:spPr bwMode="auto">
              <a:xfrm>
                <a:off x="4376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3.6</a:t>
                </a:r>
                <a:endParaRPr lang="fr-FR"/>
              </a:p>
            </p:txBody>
          </p:sp>
          <p:sp>
            <p:nvSpPr>
              <p:cNvPr id="25882" name="Rectangle 187"/>
              <p:cNvSpPr>
                <a:spLocks noChangeArrowheads="1"/>
              </p:cNvSpPr>
              <p:nvPr/>
            </p:nvSpPr>
            <p:spPr bwMode="auto">
              <a:xfrm>
                <a:off x="4522" y="1749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</a:t>
                </a:r>
                <a:endParaRPr lang="fr-FR"/>
              </a:p>
            </p:txBody>
          </p:sp>
          <p:sp>
            <p:nvSpPr>
              <p:cNvPr id="25883" name="Rectangle 188"/>
              <p:cNvSpPr>
                <a:spLocks noChangeArrowheads="1"/>
              </p:cNvSpPr>
              <p:nvPr/>
            </p:nvSpPr>
            <p:spPr bwMode="auto">
              <a:xfrm>
                <a:off x="4630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4.4</a:t>
                </a:r>
                <a:endParaRPr lang="fr-FR"/>
              </a:p>
            </p:txBody>
          </p:sp>
          <p:sp>
            <p:nvSpPr>
              <p:cNvPr id="25884" name="Rectangle 189"/>
              <p:cNvSpPr>
                <a:spLocks noChangeArrowheads="1"/>
              </p:cNvSpPr>
              <p:nvPr/>
            </p:nvSpPr>
            <p:spPr bwMode="auto">
              <a:xfrm>
                <a:off x="4757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4.8</a:t>
                </a:r>
                <a:endParaRPr lang="fr-FR"/>
              </a:p>
            </p:txBody>
          </p:sp>
          <p:sp>
            <p:nvSpPr>
              <p:cNvPr id="25885" name="Rectangle 190"/>
              <p:cNvSpPr>
                <a:spLocks noChangeArrowheads="1"/>
              </p:cNvSpPr>
              <p:nvPr/>
            </p:nvSpPr>
            <p:spPr bwMode="auto">
              <a:xfrm>
                <a:off x="4884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5.2</a:t>
                </a:r>
                <a:endParaRPr lang="fr-FR"/>
              </a:p>
            </p:txBody>
          </p:sp>
          <p:sp>
            <p:nvSpPr>
              <p:cNvPr id="25886" name="Rectangle 191"/>
              <p:cNvSpPr>
                <a:spLocks noChangeArrowheads="1"/>
              </p:cNvSpPr>
              <p:nvPr/>
            </p:nvSpPr>
            <p:spPr bwMode="auto">
              <a:xfrm>
                <a:off x="5012" y="1749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5.6</a:t>
                </a:r>
                <a:endParaRPr lang="fr-FR"/>
              </a:p>
            </p:txBody>
          </p:sp>
          <p:sp>
            <p:nvSpPr>
              <p:cNvPr id="25887" name="Rectangle 192"/>
              <p:cNvSpPr>
                <a:spLocks noChangeArrowheads="1"/>
              </p:cNvSpPr>
              <p:nvPr/>
            </p:nvSpPr>
            <p:spPr bwMode="auto">
              <a:xfrm>
                <a:off x="5157" y="1749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6</a:t>
                </a:r>
                <a:endParaRPr lang="fr-FR"/>
              </a:p>
            </p:txBody>
          </p:sp>
          <p:sp>
            <p:nvSpPr>
              <p:cNvPr id="25888" name="Rectangle 193"/>
              <p:cNvSpPr>
                <a:spLocks noChangeArrowheads="1"/>
              </p:cNvSpPr>
              <p:nvPr/>
            </p:nvSpPr>
            <p:spPr bwMode="auto">
              <a:xfrm>
                <a:off x="3772" y="1834"/>
                <a:ext cx="97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000" b="1">
                    <a:solidFill>
                      <a:srgbClr val="000000"/>
                    </a:solidFill>
                    <a:latin typeface="Times New Roman" pitchFamily="18" charset="0"/>
                  </a:rPr>
                  <a:t>Amplitude du signal NaI (V)</a:t>
                </a:r>
                <a:endParaRPr lang="fr-FR"/>
              </a:p>
            </p:txBody>
          </p:sp>
          <p:sp>
            <p:nvSpPr>
              <p:cNvPr id="25889" name="Rectangle 194"/>
              <p:cNvSpPr>
                <a:spLocks noChangeArrowheads="1"/>
              </p:cNvSpPr>
              <p:nvPr/>
            </p:nvSpPr>
            <p:spPr bwMode="auto">
              <a:xfrm rot="-5400000">
                <a:off x="2705" y="1223"/>
                <a:ext cx="74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000" b="1">
                    <a:solidFill>
                      <a:srgbClr val="000000"/>
                    </a:solidFill>
                    <a:latin typeface="Times New Roman" pitchFamily="18" charset="0"/>
                  </a:rPr>
                  <a:t>Nombre d'occurences</a:t>
                </a:r>
                <a:endParaRPr lang="fr-FR"/>
              </a:p>
            </p:txBody>
          </p:sp>
          <p:sp>
            <p:nvSpPr>
              <p:cNvPr id="25890" name="Rectangle 195"/>
              <p:cNvSpPr>
                <a:spLocks noChangeArrowheads="1"/>
              </p:cNvSpPr>
              <p:nvPr/>
            </p:nvSpPr>
            <p:spPr bwMode="auto">
              <a:xfrm>
                <a:off x="5012" y="886"/>
                <a:ext cx="155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700" b="1">
                    <a:solidFill>
                      <a:srgbClr val="000000"/>
                    </a:solidFill>
                    <a:latin typeface="Comic Sans MS" pitchFamily="66" charset="0"/>
                  </a:rPr>
                  <a:t>Cu</a:t>
                </a:r>
                <a:endParaRPr lang="fr-FR"/>
              </a:p>
            </p:txBody>
          </p:sp>
        </p:grpSp>
        <p:grpSp>
          <p:nvGrpSpPr>
            <p:cNvPr id="25629" name="Group 196"/>
            <p:cNvGrpSpPr>
              <a:grpSpLocks/>
            </p:cNvGrpSpPr>
            <p:nvPr/>
          </p:nvGrpSpPr>
          <p:grpSpPr bwMode="auto">
            <a:xfrm>
              <a:off x="484" y="2099"/>
              <a:ext cx="2171" cy="1086"/>
              <a:chOff x="484" y="2099"/>
              <a:chExt cx="2171" cy="1086"/>
            </a:xfrm>
          </p:grpSpPr>
          <p:sp>
            <p:nvSpPr>
              <p:cNvPr id="25725" name="AutoShape 197"/>
              <p:cNvSpPr>
                <a:spLocks noChangeAspect="1" noChangeArrowheads="1" noTextEdit="1"/>
              </p:cNvSpPr>
              <p:nvPr/>
            </p:nvSpPr>
            <p:spPr bwMode="auto">
              <a:xfrm>
                <a:off x="484" y="2099"/>
                <a:ext cx="2171" cy="10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26" name="Rectangle 198"/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1970" cy="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727" name="Rectangle 199"/>
              <p:cNvSpPr>
                <a:spLocks noChangeArrowheads="1"/>
              </p:cNvSpPr>
              <p:nvPr/>
            </p:nvSpPr>
            <p:spPr bwMode="auto">
              <a:xfrm>
                <a:off x="682" y="2132"/>
                <a:ext cx="1970" cy="833"/>
              </a:xfrm>
              <a:prstGeom prst="rect">
                <a:avLst/>
              </a:prstGeom>
              <a:noFill/>
              <a:ln w="4763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728" name="Rectangle 200"/>
              <p:cNvSpPr>
                <a:spLocks noChangeArrowheads="1"/>
              </p:cNvSpPr>
              <p:nvPr/>
            </p:nvSpPr>
            <p:spPr bwMode="auto">
              <a:xfrm>
                <a:off x="1511" y="2909"/>
                <a:ext cx="58" cy="56"/>
              </a:xfrm>
              <a:prstGeom prst="rect">
                <a:avLst/>
              </a:prstGeom>
              <a:noFill/>
              <a:ln w="11113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729" name="Rectangle 201"/>
              <p:cNvSpPr>
                <a:spLocks noChangeArrowheads="1"/>
              </p:cNvSpPr>
              <p:nvPr/>
            </p:nvSpPr>
            <p:spPr bwMode="auto">
              <a:xfrm>
                <a:off x="1574" y="2909"/>
                <a:ext cx="58" cy="56"/>
              </a:xfrm>
              <a:prstGeom prst="rect">
                <a:avLst/>
              </a:prstGeom>
              <a:noFill/>
              <a:ln w="11113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730" name="Rectangle 202"/>
              <p:cNvSpPr>
                <a:spLocks noChangeArrowheads="1"/>
              </p:cNvSpPr>
              <p:nvPr/>
            </p:nvSpPr>
            <p:spPr bwMode="auto">
              <a:xfrm>
                <a:off x="1638" y="2909"/>
                <a:ext cx="58" cy="56"/>
              </a:xfrm>
              <a:prstGeom prst="rect">
                <a:avLst/>
              </a:prstGeom>
              <a:noFill/>
              <a:ln w="11113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731" name="Rectangle 203"/>
              <p:cNvSpPr>
                <a:spLocks noChangeArrowheads="1"/>
              </p:cNvSpPr>
              <p:nvPr/>
            </p:nvSpPr>
            <p:spPr bwMode="auto">
              <a:xfrm>
                <a:off x="1701" y="2465"/>
                <a:ext cx="58" cy="500"/>
              </a:xfrm>
              <a:prstGeom prst="rect">
                <a:avLst/>
              </a:prstGeom>
              <a:noFill/>
              <a:ln w="11113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732" name="Rectangle 204"/>
              <p:cNvSpPr>
                <a:spLocks noChangeArrowheads="1"/>
              </p:cNvSpPr>
              <p:nvPr/>
            </p:nvSpPr>
            <p:spPr bwMode="auto">
              <a:xfrm>
                <a:off x="1765" y="2187"/>
                <a:ext cx="58" cy="778"/>
              </a:xfrm>
              <a:prstGeom prst="rect">
                <a:avLst/>
              </a:prstGeom>
              <a:noFill/>
              <a:ln w="11113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733" name="Rectangle 205"/>
              <p:cNvSpPr>
                <a:spLocks noChangeArrowheads="1"/>
              </p:cNvSpPr>
              <p:nvPr/>
            </p:nvSpPr>
            <p:spPr bwMode="auto">
              <a:xfrm>
                <a:off x="1828" y="2715"/>
                <a:ext cx="58" cy="250"/>
              </a:xfrm>
              <a:prstGeom prst="rect">
                <a:avLst/>
              </a:prstGeom>
              <a:noFill/>
              <a:ln w="11113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734" name="Rectangle 206"/>
              <p:cNvSpPr>
                <a:spLocks noChangeArrowheads="1"/>
              </p:cNvSpPr>
              <p:nvPr/>
            </p:nvSpPr>
            <p:spPr bwMode="auto">
              <a:xfrm>
                <a:off x="1955" y="2937"/>
                <a:ext cx="58" cy="28"/>
              </a:xfrm>
              <a:prstGeom prst="rect">
                <a:avLst/>
              </a:prstGeom>
              <a:noFill/>
              <a:ln w="11113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735" name="Line 207"/>
              <p:cNvSpPr>
                <a:spLocks noChangeShapeType="1"/>
              </p:cNvSpPr>
              <p:nvPr/>
            </p:nvSpPr>
            <p:spPr bwMode="auto">
              <a:xfrm>
                <a:off x="682" y="2132"/>
                <a:ext cx="1" cy="83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36" name="Line 208"/>
              <p:cNvSpPr>
                <a:spLocks noChangeShapeType="1"/>
              </p:cNvSpPr>
              <p:nvPr/>
            </p:nvSpPr>
            <p:spPr bwMode="auto">
              <a:xfrm>
                <a:off x="669" y="2965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37" name="Line 209"/>
              <p:cNvSpPr>
                <a:spLocks noChangeShapeType="1"/>
              </p:cNvSpPr>
              <p:nvPr/>
            </p:nvSpPr>
            <p:spPr bwMode="auto">
              <a:xfrm>
                <a:off x="669" y="2826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38" name="Line 210"/>
              <p:cNvSpPr>
                <a:spLocks noChangeShapeType="1"/>
              </p:cNvSpPr>
              <p:nvPr/>
            </p:nvSpPr>
            <p:spPr bwMode="auto">
              <a:xfrm>
                <a:off x="669" y="2687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39" name="Line 211"/>
              <p:cNvSpPr>
                <a:spLocks noChangeShapeType="1"/>
              </p:cNvSpPr>
              <p:nvPr/>
            </p:nvSpPr>
            <p:spPr bwMode="auto">
              <a:xfrm>
                <a:off x="669" y="2548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0" name="Line 212"/>
              <p:cNvSpPr>
                <a:spLocks noChangeShapeType="1"/>
              </p:cNvSpPr>
              <p:nvPr/>
            </p:nvSpPr>
            <p:spPr bwMode="auto">
              <a:xfrm>
                <a:off x="669" y="2409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1" name="Line 213"/>
              <p:cNvSpPr>
                <a:spLocks noChangeShapeType="1"/>
              </p:cNvSpPr>
              <p:nvPr/>
            </p:nvSpPr>
            <p:spPr bwMode="auto">
              <a:xfrm>
                <a:off x="669" y="2270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2" name="Line 214"/>
              <p:cNvSpPr>
                <a:spLocks noChangeShapeType="1"/>
              </p:cNvSpPr>
              <p:nvPr/>
            </p:nvSpPr>
            <p:spPr bwMode="auto">
              <a:xfrm>
                <a:off x="669" y="2132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3" name="Line 215"/>
              <p:cNvSpPr>
                <a:spLocks noChangeShapeType="1"/>
              </p:cNvSpPr>
              <p:nvPr/>
            </p:nvSpPr>
            <p:spPr bwMode="auto">
              <a:xfrm>
                <a:off x="682" y="2965"/>
                <a:ext cx="197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4" name="Line 216"/>
              <p:cNvSpPr>
                <a:spLocks noChangeShapeType="1"/>
              </p:cNvSpPr>
              <p:nvPr/>
            </p:nvSpPr>
            <p:spPr bwMode="auto">
              <a:xfrm flipV="1">
                <a:off x="682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5" name="Line 217"/>
              <p:cNvSpPr>
                <a:spLocks noChangeShapeType="1"/>
              </p:cNvSpPr>
              <p:nvPr/>
            </p:nvSpPr>
            <p:spPr bwMode="auto">
              <a:xfrm flipV="1">
                <a:off x="746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6" name="Line 218"/>
              <p:cNvSpPr>
                <a:spLocks noChangeShapeType="1"/>
              </p:cNvSpPr>
              <p:nvPr/>
            </p:nvSpPr>
            <p:spPr bwMode="auto">
              <a:xfrm flipV="1">
                <a:off x="809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7" name="Line 219"/>
              <p:cNvSpPr>
                <a:spLocks noChangeShapeType="1"/>
              </p:cNvSpPr>
              <p:nvPr/>
            </p:nvSpPr>
            <p:spPr bwMode="auto">
              <a:xfrm flipV="1">
                <a:off x="873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8" name="Line 220"/>
              <p:cNvSpPr>
                <a:spLocks noChangeShapeType="1"/>
              </p:cNvSpPr>
              <p:nvPr/>
            </p:nvSpPr>
            <p:spPr bwMode="auto">
              <a:xfrm flipV="1">
                <a:off x="936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49" name="Line 221"/>
              <p:cNvSpPr>
                <a:spLocks noChangeShapeType="1"/>
              </p:cNvSpPr>
              <p:nvPr/>
            </p:nvSpPr>
            <p:spPr bwMode="auto">
              <a:xfrm flipV="1">
                <a:off x="1000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0" name="Line 222"/>
              <p:cNvSpPr>
                <a:spLocks noChangeShapeType="1"/>
              </p:cNvSpPr>
              <p:nvPr/>
            </p:nvSpPr>
            <p:spPr bwMode="auto">
              <a:xfrm flipV="1">
                <a:off x="1063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1" name="Line 223"/>
              <p:cNvSpPr>
                <a:spLocks noChangeShapeType="1"/>
              </p:cNvSpPr>
              <p:nvPr/>
            </p:nvSpPr>
            <p:spPr bwMode="auto">
              <a:xfrm flipV="1">
                <a:off x="1127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2" name="Line 224"/>
              <p:cNvSpPr>
                <a:spLocks noChangeShapeType="1"/>
              </p:cNvSpPr>
              <p:nvPr/>
            </p:nvSpPr>
            <p:spPr bwMode="auto">
              <a:xfrm flipV="1">
                <a:off x="1190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3" name="Line 225"/>
              <p:cNvSpPr>
                <a:spLocks noChangeShapeType="1"/>
              </p:cNvSpPr>
              <p:nvPr/>
            </p:nvSpPr>
            <p:spPr bwMode="auto">
              <a:xfrm flipV="1">
                <a:off x="1254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4" name="Line 226"/>
              <p:cNvSpPr>
                <a:spLocks noChangeShapeType="1"/>
              </p:cNvSpPr>
              <p:nvPr/>
            </p:nvSpPr>
            <p:spPr bwMode="auto">
              <a:xfrm flipV="1">
                <a:off x="1317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5" name="Line 227"/>
              <p:cNvSpPr>
                <a:spLocks noChangeShapeType="1"/>
              </p:cNvSpPr>
              <p:nvPr/>
            </p:nvSpPr>
            <p:spPr bwMode="auto">
              <a:xfrm flipV="1">
                <a:off x="1381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6" name="Line 228"/>
              <p:cNvSpPr>
                <a:spLocks noChangeShapeType="1"/>
              </p:cNvSpPr>
              <p:nvPr/>
            </p:nvSpPr>
            <p:spPr bwMode="auto">
              <a:xfrm flipV="1">
                <a:off x="1444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7" name="Line 229"/>
              <p:cNvSpPr>
                <a:spLocks noChangeShapeType="1"/>
              </p:cNvSpPr>
              <p:nvPr/>
            </p:nvSpPr>
            <p:spPr bwMode="auto">
              <a:xfrm flipV="1">
                <a:off x="1508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8" name="Line 230"/>
              <p:cNvSpPr>
                <a:spLocks noChangeShapeType="1"/>
              </p:cNvSpPr>
              <p:nvPr/>
            </p:nvSpPr>
            <p:spPr bwMode="auto">
              <a:xfrm flipV="1">
                <a:off x="1572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59" name="Line 231"/>
              <p:cNvSpPr>
                <a:spLocks noChangeShapeType="1"/>
              </p:cNvSpPr>
              <p:nvPr/>
            </p:nvSpPr>
            <p:spPr bwMode="auto">
              <a:xfrm flipV="1">
                <a:off x="1635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0" name="Line 232"/>
              <p:cNvSpPr>
                <a:spLocks noChangeShapeType="1"/>
              </p:cNvSpPr>
              <p:nvPr/>
            </p:nvSpPr>
            <p:spPr bwMode="auto">
              <a:xfrm flipV="1">
                <a:off x="1699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1" name="Line 233"/>
              <p:cNvSpPr>
                <a:spLocks noChangeShapeType="1"/>
              </p:cNvSpPr>
              <p:nvPr/>
            </p:nvSpPr>
            <p:spPr bwMode="auto">
              <a:xfrm flipV="1">
                <a:off x="1762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2" name="Line 234"/>
              <p:cNvSpPr>
                <a:spLocks noChangeShapeType="1"/>
              </p:cNvSpPr>
              <p:nvPr/>
            </p:nvSpPr>
            <p:spPr bwMode="auto">
              <a:xfrm flipV="1">
                <a:off x="1826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3" name="Line 235"/>
              <p:cNvSpPr>
                <a:spLocks noChangeShapeType="1"/>
              </p:cNvSpPr>
              <p:nvPr/>
            </p:nvSpPr>
            <p:spPr bwMode="auto">
              <a:xfrm flipV="1">
                <a:off x="1889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4" name="Line 236"/>
              <p:cNvSpPr>
                <a:spLocks noChangeShapeType="1"/>
              </p:cNvSpPr>
              <p:nvPr/>
            </p:nvSpPr>
            <p:spPr bwMode="auto">
              <a:xfrm flipV="1">
                <a:off x="1953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5" name="Line 237"/>
              <p:cNvSpPr>
                <a:spLocks noChangeShapeType="1"/>
              </p:cNvSpPr>
              <p:nvPr/>
            </p:nvSpPr>
            <p:spPr bwMode="auto">
              <a:xfrm flipV="1">
                <a:off x="2016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6" name="Line 238"/>
              <p:cNvSpPr>
                <a:spLocks noChangeShapeType="1"/>
              </p:cNvSpPr>
              <p:nvPr/>
            </p:nvSpPr>
            <p:spPr bwMode="auto">
              <a:xfrm flipV="1">
                <a:off x="2080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7" name="Line 239"/>
              <p:cNvSpPr>
                <a:spLocks noChangeShapeType="1"/>
              </p:cNvSpPr>
              <p:nvPr/>
            </p:nvSpPr>
            <p:spPr bwMode="auto">
              <a:xfrm flipV="1">
                <a:off x="2143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8" name="Line 240"/>
              <p:cNvSpPr>
                <a:spLocks noChangeShapeType="1"/>
              </p:cNvSpPr>
              <p:nvPr/>
            </p:nvSpPr>
            <p:spPr bwMode="auto">
              <a:xfrm flipV="1">
                <a:off x="2207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69" name="Line 241"/>
              <p:cNvSpPr>
                <a:spLocks noChangeShapeType="1"/>
              </p:cNvSpPr>
              <p:nvPr/>
            </p:nvSpPr>
            <p:spPr bwMode="auto">
              <a:xfrm flipV="1">
                <a:off x="2271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70" name="Line 242"/>
              <p:cNvSpPr>
                <a:spLocks noChangeShapeType="1"/>
              </p:cNvSpPr>
              <p:nvPr/>
            </p:nvSpPr>
            <p:spPr bwMode="auto">
              <a:xfrm flipV="1">
                <a:off x="2334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71" name="Line 243"/>
              <p:cNvSpPr>
                <a:spLocks noChangeShapeType="1"/>
              </p:cNvSpPr>
              <p:nvPr/>
            </p:nvSpPr>
            <p:spPr bwMode="auto">
              <a:xfrm flipV="1">
                <a:off x="2398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72" name="Line 244"/>
              <p:cNvSpPr>
                <a:spLocks noChangeShapeType="1"/>
              </p:cNvSpPr>
              <p:nvPr/>
            </p:nvSpPr>
            <p:spPr bwMode="auto">
              <a:xfrm flipV="1">
                <a:off x="2461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73" name="Line 245"/>
              <p:cNvSpPr>
                <a:spLocks noChangeShapeType="1"/>
              </p:cNvSpPr>
              <p:nvPr/>
            </p:nvSpPr>
            <p:spPr bwMode="auto">
              <a:xfrm flipV="1">
                <a:off x="2525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74" name="Line 246"/>
              <p:cNvSpPr>
                <a:spLocks noChangeShapeType="1"/>
              </p:cNvSpPr>
              <p:nvPr/>
            </p:nvSpPr>
            <p:spPr bwMode="auto">
              <a:xfrm flipV="1">
                <a:off x="2588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75" name="Line 247"/>
              <p:cNvSpPr>
                <a:spLocks noChangeShapeType="1"/>
              </p:cNvSpPr>
              <p:nvPr/>
            </p:nvSpPr>
            <p:spPr bwMode="auto">
              <a:xfrm flipV="1">
                <a:off x="2652" y="2965"/>
                <a:ext cx="1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76" name="Rectangle 248"/>
              <p:cNvSpPr>
                <a:spLocks noChangeArrowheads="1"/>
              </p:cNvSpPr>
              <p:nvPr/>
            </p:nvSpPr>
            <p:spPr bwMode="auto">
              <a:xfrm>
                <a:off x="636" y="2938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</a:t>
                </a:r>
                <a:endParaRPr lang="fr-FR"/>
              </a:p>
            </p:txBody>
          </p:sp>
          <p:sp>
            <p:nvSpPr>
              <p:cNvPr id="25777" name="Rectangle 249"/>
              <p:cNvSpPr>
                <a:spLocks noChangeArrowheads="1"/>
              </p:cNvSpPr>
              <p:nvPr/>
            </p:nvSpPr>
            <p:spPr bwMode="auto">
              <a:xfrm>
                <a:off x="636" y="2800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</a:t>
                </a:r>
                <a:endParaRPr lang="fr-FR"/>
              </a:p>
            </p:txBody>
          </p:sp>
          <p:sp>
            <p:nvSpPr>
              <p:cNvPr id="25778" name="Rectangle 250"/>
              <p:cNvSpPr>
                <a:spLocks noChangeArrowheads="1"/>
              </p:cNvSpPr>
              <p:nvPr/>
            </p:nvSpPr>
            <p:spPr bwMode="auto">
              <a:xfrm>
                <a:off x="611" y="2661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10</a:t>
                </a:r>
                <a:endParaRPr lang="fr-FR"/>
              </a:p>
            </p:txBody>
          </p:sp>
          <p:sp>
            <p:nvSpPr>
              <p:cNvPr id="25779" name="Rectangle 251"/>
              <p:cNvSpPr>
                <a:spLocks noChangeArrowheads="1"/>
              </p:cNvSpPr>
              <p:nvPr/>
            </p:nvSpPr>
            <p:spPr bwMode="auto">
              <a:xfrm>
                <a:off x="611" y="2522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15</a:t>
                </a:r>
                <a:endParaRPr lang="fr-FR"/>
              </a:p>
            </p:txBody>
          </p:sp>
          <p:sp>
            <p:nvSpPr>
              <p:cNvPr id="25780" name="Rectangle 252"/>
              <p:cNvSpPr>
                <a:spLocks noChangeArrowheads="1"/>
              </p:cNvSpPr>
              <p:nvPr/>
            </p:nvSpPr>
            <p:spPr bwMode="auto">
              <a:xfrm>
                <a:off x="611" y="2383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20</a:t>
                </a:r>
                <a:endParaRPr lang="fr-FR"/>
              </a:p>
            </p:txBody>
          </p:sp>
          <p:sp>
            <p:nvSpPr>
              <p:cNvPr id="25781" name="Rectangle 253"/>
              <p:cNvSpPr>
                <a:spLocks noChangeArrowheads="1"/>
              </p:cNvSpPr>
              <p:nvPr/>
            </p:nvSpPr>
            <p:spPr bwMode="auto">
              <a:xfrm>
                <a:off x="611" y="2244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25</a:t>
                </a:r>
                <a:endParaRPr lang="fr-FR"/>
              </a:p>
            </p:txBody>
          </p:sp>
          <p:sp>
            <p:nvSpPr>
              <p:cNvPr id="25782" name="Rectangle 254"/>
              <p:cNvSpPr>
                <a:spLocks noChangeArrowheads="1"/>
              </p:cNvSpPr>
              <p:nvPr/>
            </p:nvSpPr>
            <p:spPr bwMode="auto">
              <a:xfrm>
                <a:off x="611" y="2106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30</a:t>
                </a:r>
                <a:endParaRPr lang="fr-FR"/>
              </a:p>
            </p:txBody>
          </p:sp>
          <p:sp>
            <p:nvSpPr>
              <p:cNvPr id="25783" name="Rectangle 255"/>
              <p:cNvSpPr>
                <a:spLocks noChangeArrowheads="1"/>
              </p:cNvSpPr>
              <p:nvPr/>
            </p:nvSpPr>
            <p:spPr bwMode="auto">
              <a:xfrm>
                <a:off x="711" y="3004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</a:t>
                </a:r>
                <a:endParaRPr lang="fr-FR"/>
              </a:p>
            </p:txBody>
          </p:sp>
          <p:sp>
            <p:nvSpPr>
              <p:cNvPr id="25784" name="Rectangle 256"/>
              <p:cNvSpPr>
                <a:spLocks noChangeArrowheads="1"/>
              </p:cNvSpPr>
              <p:nvPr/>
            </p:nvSpPr>
            <p:spPr bwMode="auto">
              <a:xfrm>
                <a:off x="820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0.4</a:t>
                </a:r>
                <a:endParaRPr lang="fr-FR"/>
              </a:p>
            </p:txBody>
          </p:sp>
          <p:sp>
            <p:nvSpPr>
              <p:cNvPr id="25785" name="Rectangle 257"/>
              <p:cNvSpPr>
                <a:spLocks noChangeArrowheads="1"/>
              </p:cNvSpPr>
              <p:nvPr/>
            </p:nvSpPr>
            <p:spPr bwMode="auto">
              <a:xfrm>
                <a:off x="947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0.8</a:t>
                </a:r>
                <a:endParaRPr lang="fr-FR"/>
              </a:p>
            </p:txBody>
          </p:sp>
          <p:sp>
            <p:nvSpPr>
              <p:cNvPr id="25786" name="Rectangle 258"/>
              <p:cNvSpPr>
                <a:spLocks noChangeArrowheads="1"/>
              </p:cNvSpPr>
              <p:nvPr/>
            </p:nvSpPr>
            <p:spPr bwMode="auto">
              <a:xfrm>
                <a:off x="1074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1.2</a:t>
                </a:r>
                <a:endParaRPr lang="fr-FR"/>
              </a:p>
            </p:txBody>
          </p:sp>
          <p:sp>
            <p:nvSpPr>
              <p:cNvPr id="25787" name="Rectangle 259"/>
              <p:cNvSpPr>
                <a:spLocks noChangeArrowheads="1"/>
              </p:cNvSpPr>
              <p:nvPr/>
            </p:nvSpPr>
            <p:spPr bwMode="auto">
              <a:xfrm>
                <a:off x="1201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1.6</a:t>
                </a:r>
                <a:endParaRPr lang="fr-FR"/>
              </a:p>
            </p:txBody>
          </p:sp>
          <p:sp>
            <p:nvSpPr>
              <p:cNvPr id="25788" name="Rectangle 260"/>
              <p:cNvSpPr>
                <a:spLocks noChangeArrowheads="1"/>
              </p:cNvSpPr>
              <p:nvPr/>
            </p:nvSpPr>
            <p:spPr bwMode="auto">
              <a:xfrm>
                <a:off x="1347" y="3004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</a:t>
                </a:r>
                <a:endParaRPr lang="fr-FR"/>
              </a:p>
            </p:txBody>
          </p:sp>
          <p:sp>
            <p:nvSpPr>
              <p:cNvPr id="25789" name="Rectangle 261"/>
              <p:cNvSpPr>
                <a:spLocks noChangeArrowheads="1"/>
              </p:cNvSpPr>
              <p:nvPr/>
            </p:nvSpPr>
            <p:spPr bwMode="auto">
              <a:xfrm>
                <a:off x="1455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2.4</a:t>
                </a:r>
                <a:endParaRPr lang="fr-FR"/>
              </a:p>
            </p:txBody>
          </p:sp>
          <p:sp>
            <p:nvSpPr>
              <p:cNvPr id="25790" name="Rectangle 262"/>
              <p:cNvSpPr>
                <a:spLocks noChangeArrowheads="1"/>
              </p:cNvSpPr>
              <p:nvPr/>
            </p:nvSpPr>
            <p:spPr bwMode="auto">
              <a:xfrm>
                <a:off x="1582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2.8</a:t>
                </a:r>
                <a:endParaRPr lang="fr-FR"/>
              </a:p>
            </p:txBody>
          </p:sp>
          <p:sp>
            <p:nvSpPr>
              <p:cNvPr id="25791" name="Rectangle 263"/>
              <p:cNvSpPr>
                <a:spLocks noChangeArrowheads="1"/>
              </p:cNvSpPr>
              <p:nvPr/>
            </p:nvSpPr>
            <p:spPr bwMode="auto">
              <a:xfrm>
                <a:off x="1709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3.2</a:t>
                </a:r>
                <a:endParaRPr lang="fr-FR"/>
              </a:p>
            </p:txBody>
          </p:sp>
          <p:sp>
            <p:nvSpPr>
              <p:cNvPr id="25792" name="Rectangle 264"/>
              <p:cNvSpPr>
                <a:spLocks noChangeArrowheads="1"/>
              </p:cNvSpPr>
              <p:nvPr/>
            </p:nvSpPr>
            <p:spPr bwMode="auto">
              <a:xfrm>
                <a:off x="1836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3.6</a:t>
                </a:r>
                <a:endParaRPr lang="fr-FR"/>
              </a:p>
            </p:txBody>
          </p:sp>
          <p:sp>
            <p:nvSpPr>
              <p:cNvPr id="25793" name="Rectangle 265"/>
              <p:cNvSpPr>
                <a:spLocks noChangeArrowheads="1"/>
              </p:cNvSpPr>
              <p:nvPr/>
            </p:nvSpPr>
            <p:spPr bwMode="auto">
              <a:xfrm>
                <a:off x="1982" y="3004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</a:t>
                </a:r>
                <a:endParaRPr lang="fr-FR"/>
              </a:p>
            </p:txBody>
          </p:sp>
          <p:sp>
            <p:nvSpPr>
              <p:cNvPr id="25794" name="Rectangle 266"/>
              <p:cNvSpPr>
                <a:spLocks noChangeArrowheads="1"/>
              </p:cNvSpPr>
              <p:nvPr/>
            </p:nvSpPr>
            <p:spPr bwMode="auto">
              <a:xfrm>
                <a:off x="2090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4.4</a:t>
                </a:r>
                <a:endParaRPr lang="fr-FR"/>
              </a:p>
            </p:txBody>
          </p:sp>
          <p:sp>
            <p:nvSpPr>
              <p:cNvPr id="25795" name="Rectangle 267"/>
              <p:cNvSpPr>
                <a:spLocks noChangeArrowheads="1"/>
              </p:cNvSpPr>
              <p:nvPr/>
            </p:nvSpPr>
            <p:spPr bwMode="auto">
              <a:xfrm>
                <a:off x="2217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4.8</a:t>
                </a:r>
                <a:endParaRPr lang="fr-FR"/>
              </a:p>
            </p:txBody>
          </p:sp>
          <p:sp>
            <p:nvSpPr>
              <p:cNvPr id="25796" name="Rectangle 268"/>
              <p:cNvSpPr>
                <a:spLocks noChangeArrowheads="1"/>
              </p:cNvSpPr>
              <p:nvPr/>
            </p:nvSpPr>
            <p:spPr bwMode="auto">
              <a:xfrm>
                <a:off x="2344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5.2</a:t>
                </a:r>
                <a:endParaRPr lang="fr-FR"/>
              </a:p>
            </p:txBody>
          </p:sp>
          <p:sp>
            <p:nvSpPr>
              <p:cNvPr id="25797" name="Rectangle 269"/>
              <p:cNvSpPr>
                <a:spLocks noChangeArrowheads="1"/>
              </p:cNvSpPr>
              <p:nvPr/>
            </p:nvSpPr>
            <p:spPr bwMode="auto">
              <a:xfrm>
                <a:off x="2472" y="3004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5.6</a:t>
                </a:r>
                <a:endParaRPr lang="fr-FR"/>
              </a:p>
            </p:txBody>
          </p:sp>
          <p:sp>
            <p:nvSpPr>
              <p:cNvPr id="25798" name="Rectangle 270"/>
              <p:cNvSpPr>
                <a:spLocks noChangeArrowheads="1"/>
              </p:cNvSpPr>
              <p:nvPr/>
            </p:nvSpPr>
            <p:spPr bwMode="auto">
              <a:xfrm>
                <a:off x="2617" y="3004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6</a:t>
                </a:r>
                <a:endParaRPr lang="fr-FR"/>
              </a:p>
            </p:txBody>
          </p:sp>
          <p:sp>
            <p:nvSpPr>
              <p:cNvPr id="25799" name="Rectangle 271"/>
              <p:cNvSpPr>
                <a:spLocks noChangeArrowheads="1"/>
              </p:cNvSpPr>
              <p:nvPr/>
            </p:nvSpPr>
            <p:spPr bwMode="auto">
              <a:xfrm>
                <a:off x="1232" y="3089"/>
                <a:ext cx="97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000" b="1">
                    <a:solidFill>
                      <a:srgbClr val="000000"/>
                    </a:solidFill>
                    <a:latin typeface="Times New Roman" pitchFamily="18" charset="0"/>
                  </a:rPr>
                  <a:t>Amplitude du signal NaI (V)</a:t>
                </a:r>
                <a:endParaRPr lang="fr-FR"/>
              </a:p>
            </p:txBody>
          </p:sp>
          <p:sp>
            <p:nvSpPr>
              <p:cNvPr id="25800" name="Rectangle 272"/>
              <p:cNvSpPr>
                <a:spLocks noChangeArrowheads="1"/>
              </p:cNvSpPr>
              <p:nvPr/>
            </p:nvSpPr>
            <p:spPr bwMode="auto">
              <a:xfrm rot="-5400000">
                <a:off x="164" y="2480"/>
                <a:ext cx="74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000" b="1">
                    <a:solidFill>
                      <a:srgbClr val="000000"/>
                    </a:solidFill>
                    <a:latin typeface="Times New Roman" pitchFamily="18" charset="0"/>
                  </a:rPr>
                  <a:t>Nombre d'occurences</a:t>
                </a:r>
                <a:endParaRPr lang="fr-FR"/>
              </a:p>
            </p:txBody>
          </p:sp>
          <p:sp>
            <p:nvSpPr>
              <p:cNvPr id="25801" name="Rectangle 273"/>
              <p:cNvSpPr>
                <a:spLocks noChangeArrowheads="1"/>
              </p:cNvSpPr>
              <p:nvPr/>
            </p:nvSpPr>
            <p:spPr bwMode="auto">
              <a:xfrm>
                <a:off x="2493" y="2140"/>
                <a:ext cx="136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700" b="1">
                    <a:solidFill>
                      <a:srgbClr val="000000"/>
                    </a:solidFill>
                    <a:latin typeface="Comic Sans MS" pitchFamily="66" charset="0"/>
                  </a:rPr>
                  <a:t>Al</a:t>
                </a:r>
                <a:endParaRPr lang="fr-FR"/>
              </a:p>
            </p:txBody>
          </p:sp>
        </p:grpSp>
        <p:grpSp>
          <p:nvGrpSpPr>
            <p:cNvPr id="25630" name="Group 274"/>
            <p:cNvGrpSpPr>
              <a:grpSpLocks/>
            </p:cNvGrpSpPr>
            <p:nvPr/>
          </p:nvGrpSpPr>
          <p:grpSpPr bwMode="auto">
            <a:xfrm>
              <a:off x="3016" y="2078"/>
              <a:ext cx="2189" cy="1125"/>
              <a:chOff x="3016" y="2078"/>
              <a:chExt cx="2189" cy="1125"/>
            </a:xfrm>
          </p:grpSpPr>
          <p:sp>
            <p:nvSpPr>
              <p:cNvPr id="25631" name="AutoShape 275"/>
              <p:cNvSpPr>
                <a:spLocks noChangeAspect="1" noChangeArrowheads="1" noTextEdit="1"/>
              </p:cNvSpPr>
              <p:nvPr/>
            </p:nvSpPr>
            <p:spPr bwMode="auto">
              <a:xfrm>
                <a:off x="3016" y="2078"/>
                <a:ext cx="2189" cy="1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32" name="Rectangle 276"/>
              <p:cNvSpPr>
                <a:spLocks noChangeArrowheads="1"/>
              </p:cNvSpPr>
              <p:nvPr/>
            </p:nvSpPr>
            <p:spPr bwMode="auto">
              <a:xfrm>
                <a:off x="3212" y="2116"/>
                <a:ext cx="1985" cy="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25633" name="Rectangle 277"/>
              <p:cNvSpPr>
                <a:spLocks noChangeArrowheads="1"/>
              </p:cNvSpPr>
              <p:nvPr/>
            </p:nvSpPr>
            <p:spPr bwMode="auto">
              <a:xfrm>
                <a:off x="3212" y="2116"/>
                <a:ext cx="1985" cy="850"/>
              </a:xfrm>
              <a:prstGeom prst="rect">
                <a:avLst/>
              </a:prstGeom>
              <a:noFill/>
              <a:ln w="4763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grpSp>
            <p:nvGrpSpPr>
              <p:cNvPr id="25634" name="Group 278"/>
              <p:cNvGrpSpPr>
                <a:grpSpLocks/>
              </p:cNvGrpSpPr>
              <p:nvPr/>
            </p:nvGrpSpPr>
            <p:grpSpPr bwMode="auto">
              <a:xfrm>
                <a:off x="3343" y="2210"/>
                <a:ext cx="1531" cy="756"/>
                <a:chOff x="3343" y="2210"/>
                <a:chExt cx="1531" cy="756"/>
              </a:xfrm>
            </p:grpSpPr>
            <p:sp>
              <p:nvSpPr>
                <p:cNvPr id="25708" name="Rectangle 279"/>
                <p:cNvSpPr>
                  <a:spLocks noChangeArrowheads="1"/>
                </p:cNvSpPr>
                <p:nvPr/>
              </p:nvSpPr>
              <p:spPr bwMode="auto">
                <a:xfrm>
                  <a:off x="3343" y="2210"/>
                  <a:ext cx="58" cy="756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09" name="Rectangle 280"/>
                <p:cNvSpPr>
                  <a:spLocks noChangeArrowheads="1"/>
                </p:cNvSpPr>
                <p:nvPr/>
              </p:nvSpPr>
              <p:spPr bwMode="auto">
                <a:xfrm>
                  <a:off x="3407" y="2399"/>
                  <a:ext cx="58" cy="567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0" name="Rectangle 281"/>
                <p:cNvSpPr>
                  <a:spLocks noChangeArrowheads="1"/>
                </p:cNvSpPr>
                <p:nvPr/>
              </p:nvSpPr>
              <p:spPr bwMode="auto">
                <a:xfrm>
                  <a:off x="3471" y="2777"/>
                  <a:ext cx="58" cy="189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1" name="Rectangle 282"/>
                <p:cNvSpPr>
                  <a:spLocks noChangeArrowheads="1"/>
                </p:cNvSpPr>
                <p:nvPr/>
              </p:nvSpPr>
              <p:spPr bwMode="auto">
                <a:xfrm>
                  <a:off x="3535" y="2872"/>
                  <a:ext cx="58" cy="94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2" name="Rectangle 283"/>
                <p:cNvSpPr>
                  <a:spLocks noChangeArrowheads="1"/>
                </p:cNvSpPr>
                <p:nvPr/>
              </p:nvSpPr>
              <p:spPr bwMode="auto">
                <a:xfrm>
                  <a:off x="3599" y="2919"/>
                  <a:ext cx="58" cy="47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3" name="Rectangle 284"/>
                <p:cNvSpPr>
                  <a:spLocks noChangeArrowheads="1"/>
                </p:cNvSpPr>
                <p:nvPr/>
              </p:nvSpPr>
              <p:spPr bwMode="auto">
                <a:xfrm>
                  <a:off x="3663" y="2919"/>
                  <a:ext cx="58" cy="47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4" name="Rectangle 285"/>
                <p:cNvSpPr>
                  <a:spLocks noChangeArrowheads="1"/>
                </p:cNvSpPr>
                <p:nvPr/>
              </p:nvSpPr>
              <p:spPr bwMode="auto">
                <a:xfrm>
                  <a:off x="3727" y="2919"/>
                  <a:ext cx="58" cy="47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5" name="Rectangle 286"/>
                <p:cNvSpPr>
                  <a:spLocks noChangeArrowheads="1"/>
                </p:cNvSpPr>
                <p:nvPr/>
              </p:nvSpPr>
              <p:spPr bwMode="auto">
                <a:xfrm>
                  <a:off x="3791" y="2872"/>
                  <a:ext cx="58" cy="94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6" name="Rectangle 287"/>
                <p:cNvSpPr>
                  <a:spLocks noChangeArrowheads="1"/>
                </p:cNvSpPr>
                <p:nvPr/>
              </p:nvSpPr>
              <p:spPr bwMode="auto">
                <a:xfrm>
                  <a:off x="3983" y="2919"/>
                  <a:ext cx="58" cy="47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7" name="Rectangle 288"/>
                <p:cNvSpPr>
                  <a:spLocks noChangeArrowheads="1"/>
                </p:cNvSpPr>
                <p:nvPr/>
              </p:nvSpPr>
              <p:spPr bwMode="auto">
                <a:xfrm>
                  <a:off x="4175" y="2919"/>
                  <a:ext cx="59" cy="47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8" name="Rectangle 289"/>
                <p:cNvSpPr>
                  <a:spLocks noChangeArrowheads="1"/>
                </p:cNvSpPr>
                <p:nvPr/>
              </p:nvSpPr>
              <p:spPr bwMode="auto">
                <a:xfrm>
                  <a:off x="4240" y="2730"/>
                  <a:ext cx="58" cy="236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19" name="Rectangle 290"/>
                <p:cNvSpPr>
                  <a:spLocks noChangeArrowheads="1"/>
                </p:cNvSpPr>
                <p:nvPr/>
              </p:nvSpPr>
              <p:spPr bwMode="auto">
                <a:xfrm>
                  <a:off x="4304" y="2872"/>
                  <a:ext cx="58" cy="94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20" name="Rectangle 291"/>
                <p:cNvSpPr>
                  <a:spLocks noChangeArrowheads="1"/>
                </p:cNvSpPr>
                <p:nvPr/>
              </p:nvSpPr>
              <p:spPr bwMode="auto">
                <a:xfrm>
                  <a:off x="4432" y="2872"/>
                  <a:ext cx="58" cy="94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21" name="Rectangle 292"/>
                <p:cNvSpPr>
                  <a:spLocks noChangeArrowheads="1"/>
                </p:cNvSpPr>
                <p:nvPr/>
              </p:nvSpPr>
              <p:spPr bwMode="auto">
                <a:xfrm>
                  <a:off x="4496" y="2825"/>
                  <a:ext cx="58" cy="141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22" name="Rectangle 293"/>
                <p:cNvSpPr>
                  <a:spLocks noChangeArrowheads="1"/>
                </p:cNvSpPr>
                <p:nvPr/>
              </p:nvSpPr>
              <p:spPr bwMode="auto">
                <a:xfrm>
                  <a:off x="4624" y="2872"/>
                  <a:ext cx="58" cy="94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23" name="Rectangle 294"/>
                <p:cNvSpPr>
                  <a:spLocks noChangeArrowheads="1"/>
                </p:cNvSpPr>
                <p:nvPr/>
              </p:nvSpPr>
              <p:spPr bwMode="auto">
                <a:xfrm>
                  <a:off x="4752" y="2825"/>
                  <a:ext cx="58" cy="141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724" name="Rectangle 295"/>
                <p:cNvSpPr>
                  <a:spLocks noChangeArrowheads="1"/>
                </p:cNvSpPr>
                <p:nvPr/>
              </p:nvSpPr>
              <p:spPr bwMode="auto">
                <a:xfrm>
                  <a:off x="4816" y="2777"/>
                  <a:ext cx="58" cy="189"/>
                </a:xfrm>
                <a:prstGeom prst="rect">
                  <a:avLst/>
                </a:prstGeom>
                <a:noFill/>
                <a:ln w="11176">
                  <a:solidFill>
                    <a:srgbClr val="FF66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5635" name="Line 296"/>
              <p:cNvSpPr>
                <a:spLocks noChangeShapeType="1"/>
              </p:cNvSpPr>
              <p:nvPr/>
            </p:nvSpPr>
            <p:spPr bwMode="auto">
              <a:xfrm>
                <a:off x="3212" y="2116"/>
                <a:ext cx="1" cy="8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36" name="Line 297"/>
              <p:cNvSpPr>
                <a:spLocks noChangeShapeType="1"/>
              </p:cNvSpPr>
              <p:nvPr/>
            </p:nvSpPr>
            <p:spPr bwMode="auto">
              <a:xfrm>
                <a:off x="3199" y="2966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37" name="Line 298"/>
              <p:cNvSpPr>
                <a:spLocks noChangeShapeType="1"/>
              </p:cNvSpPr>
              <p:nvPr/>
            </p:nvSpPr>
            <p:spPr bwMode="auto">
              <a:xfrm>
                <a:off x="3199" y="2872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38" name="Line 299"/>
              <p:cNvSpPr>
                <a:spLocks noChangeShapeType="1"/>
              </p:cNvSpPr>
              <p:nvPr/>
            </p:nvSpPr>
            <p:spPr bwMode="auto">
              <a:xfrm>
                <a:off x="3199" y="2777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39" name="Line 300"/>
              <p:cNvSpPr>
                <a:spLocks noChangeShapeType="1"/>
              </p:cNvSpPr>
              <p:nvPr/>
            </p:nvSpPr>
            <p:spPr bwMode="auto">
              <a:xfrm>
                <a:off x="3199" y="2683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0" name="Line 301"/>
              <p:cNvSpPr>
                <a:spLocks noChangeShapeType="1"/>
              </p:cNvSpPr>
              <p:nvPr/>
            </p:nvSpPr>
            <p:spPr bwMode="auto">
              <a:xfrm>
                <a:off x="3199" y="2588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1" name="Line 302"/>
              <p:cNvSpPr>
                <a:spLocks noChangeShapeType="1"/>
              </p:cNvSpPr>
              <p:nvPr/>
            </p:nvSpPr>
            <p:spPr bwMode="auto">
              <a:xfrm>
                <a:off x="3199" y="2494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2" name="Line 303"/>
              <p:cNvSpPr>
                <a:spLocks noChangeShapeType="1"/>
              </p:cNvSpPr>
              <p:nvPr/>
            </p:nvSpPr>
            <p:spPr bwMode="auto">
              <a:xfrm>
                <a:off x="3199" y="2399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3" name="Line 304"/>
              <p:cNvSpPr>
                <a:spLocks noChangeShapeType="1"/>
              </p:cNvSpPr>
              <p:nvPr/>
            </p:nvSpPr>
            <p:spPr bwMode="auto">
              <a:xfrm>
                <a:off x="3199" y="2305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4" name="Line 305"/>
              <p:cNvSpPr>
                <a:spLocks noChangeShapeType="1"/>
              </p:cNvSpPr>
              <p:nvPr/>
            </p:nvSpPr>
            <p:spPr bwMode="auto">
              <a:xfrm>
                <a:off x="3199" y="2210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5" name="Line 306"/>
              <p:cNvSpPr>
                <a:spLocks noChangeShapeType="1"/>
              </p:cNvSpPr>
              <p:nvPr/>
            </p:nvSpPr>
            <p:spPr bwMode="auto">
              <a:xfrm>
                <a:off x="3199" y="2116"/>
                <a:ext cx="1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6" name="Line 307"/>
              <p:cNvSpPr>
                <a:spLocks noChangeShapeType="1"/>
              </p:cNvSpPr>
              <p:nvPr/>
            </p:nvSpPr>
            <p:spPr bwMode="auto">
              <a:xfrm>
                <a:off x="3212" y="2966"/>
                <a:ext cx="198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7" name="Line 308"/>
              <p:cNvSpPr>
                <a:spLocks noChangeShapeType="1"/>
              </p:cNvSpPr>
              <p:nvPr/>
            </p:nvSpPr>
            <p:spPr bwMode="auto">
              <a:xfrm flipV="1">
                <a:off x="3212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8" name="Line 309"/>
              <p:cNvSpPr>
                <a:spLocks noChangeShapeType="1"/>
              </p:cNvSpPr>
              <p:nvPr/>
            </p:nvSpPr>
            <p:spPr bwMode="auto">
              <a:xfrm flipV="1">
                <a:off x="3276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49" name="Line 310"/>
              <p:cNvSpPr>
                <a:spLocks noChangeShapeType="1"/>
              </p:cNvSpPr>
              <p:nvPr/>
            </p:nvSpPr>
            <p:spPr bwMode="auto">
              <a:xfrm flipV="1">
                <a:off x="3340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0" name="Line 311"/>
              <p:cNvSpPr>
                <a:spLocks noChangeShapeType="1"/>
              </p:cNvSpPr>
              <p:nvPr/>
            </p:nvSpPr>
            <p:spPr bwMode="auto">
              <a:xfrm flipV="1">
                <a:off x="3404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1" name="Line 312"/>
              <p:cNvSpPr>
                <a:spLocks noChangeShapeType="1"/>
              </p:cNvSpPr>
              <p:nvPr/>
            </p:nvSpPr>
            <p:spPr bwMode="auto">
              <a:xfrm flipV="1">
                <a:off x="3468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2" name="Line 313"/>
              <p:cNvSpPr>
                <a:spLocks noChangeShapeType="1"/>
              </p:cNvSpPr>
              <p:nvPr/>
            </p:nvSpPr>
            <p:spPr bwMode="auto">
              <a:xfrm flipV="1">
                <a:off x="3532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3" name="Line 314"/>
              <p:cNvSpPr>
                <a:spLocks noChangeShapeType="1"/>
              </p:cNvSpPr>
              <p:nvPr/>
            </p:nvSpPr>
            <p:spPr bwMode="auto">
              <a:xfrm flipV="1">
                <a:off x="3596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4" name="Line 315"/>
              <p:cNvSpPr>
                <a:spLocks noChangeShapeType="1"/>
              </p:cNvSpPr>
              <p:nvPr/>
            </p:nvSpPr>
            <p:spPr bwMode="auto">
              <a:xfrm flipV="1">
                <a:off x="3660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5" name="Line 316"/>
              <p:cNvSpPr>
                <a:spLocks noChangeShapeType="1"/>
              </p:cNvSpPr>
              <p:nvPr/>
            </p:nvSpPr>
            <p:spPr bwMode="auto">
              <a:xfrm flipV="1">
                <a:off x="3724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6" name="Line 317"/>
              <p:cNvSpPr>
                <a:spLocks noChangeShapeType="1"/>
              </p:cNvSpPr>
              <p:nvPr/>
            </p:nvSpPr>
            <p:spPr bwMode="auto">
              <a:xfrm flipV="1">
                <a:off x="3788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7" name="Line 318"/>
              <p:cNvSpPr>
                <a:spLocks noChangeShapeType="1"/>
              </p:cNvSpPr>
              <p:nvPr/>
            </p:nvSpPr>
            <p:spPr bwMode="auto">
              <a:xfrm flipV="1">
                <a:off x="3852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8" name="Line 319"/>
              <p:cNvSpPr>
                <a:spLocks noChangeShapeType="1"/>
              </p:cNvSpPr>
              <p:nvPr/>
            </p:nvSpPr>
            <p:spPr bwMode="auto">
              <a:xfrm flipV="1">
                <a:off x="3916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59" name="Line 320"/>
              <p:cNvSpPr>
                <a:spLocks noChangeShapeType="1"/>
              </p:cNvSpPr>
              <p:nvPr/>
            </p:nvSpPr>
            <p:spPr bwMode="auto">
              <a:xfrm flipV="1">
                <a:off x="3980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0" name="Line 321"/>
              <p:cNvSpPr>
                <a:spLocks noChangeShapeType="1"/>
              </p:cNvSpPr>
              <p:nvPr/>
            </p:nvSpPr>
            <p:spPr bwMode="auto">
              <a:xfrm flipV="1">
                <a:off x="4044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1" name="Line 322"/>
              <p:cNvSpPr>
                <a:spLocks noChangeShapeType="1"/>
              </p:cNvSpPr>
              <p:nvPr/>
            </p:nvSpPr>
            <p:spPr bwMode="auto">
              <a:xfrm flipV="1">
                <a:off x="4108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2" name="Line 323"/>
              <p:cNvSpPr>
                <a:spLocks noChangeShapeType="1"/>
              </p:cNvSpPr>
              <p:nvPr/>
            </p:nvSpPr>
            <p:spPr bwMode="auto">
              <a:xfrm flipV="1">
                <a:off x="4172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3" name="Line 324"/>
              <p:cNvSpPr>
                <a:spLocks noChangeShapeType="1"/>
              </p:cNvSpPr>
              <p:nvPr/>
            </p:nvSpPr>
            <p:spPr bwMode="auto">
              <a:xfrm flipV="1">
                <a:off x="4237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4" name="Line 325"/>
              <p:cNvSpPr>
                <a:spLocks noChangeShapeType="1"/>
              </p:cNvSpPr>
              <p:nvPr/>
            </p:nvSpPr>
            <p:spPr bwMode="auto">
              <a:xfrm flipV="1">
                <a:off x="4301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5" name="Line 326"/>
              <p:cNvSpPr>
                <a:spLocks noChangeShapeType="1"/>
              </p:cNvSpPr>
              <p:nvPr/>
            </p:nvSpPr>
            <p:spPr bwMode="auto">
              <a:xfrm flipV="1">
                <a:off x="4365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6" name="Line 327"/>
              <p:cNvSpPr>
                <a:spLocks noChangeShapeType="1"/>
              </p:cNvSpPr>
              <p:nvPr/>
            </p:nvSpPr>
            <p:spPr bwMode="auto">
              <a:xfrm flipV="1">
                <a:off x="4429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7" name="Line 328"/>
              <p:cNvSpPr>
                <a:spLocks noChangeShapeType="1"/>
              </p:cNvSpPr>
              <p:nvPr/>
            </p:nvSpPr>
            <p:spPr bwMode="auto">
              <a:xfrm flipV="1">
                <a:off x="4493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8" name="Line 329"/>
              <p:cNvSpPr>
                <a:spLocks noChangeShapeType="1"/>
              </p:cNvSpPr>
              <p:nvPr/>
            </p:nvSpPr>
            <p:spPr bwMode="auto">
              <a:xfrm flipV="1">
                <a:off x="4557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69" name="Line 330"/>
              <p:cNvSpPr>
                <a:spLocks noChangeShapeType="1"/>
              </p:cNvSpPr>
              <p:nvPr/>
            </p:nvSpPr>
            <p:spPr bwMode="auto">
              <a:xfrm flipV="1">
                <a:off x="4621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0" name="Line 331"/>
              <p:cNvSpPr>
                <a:spLocks noChangeShapeType="1"/>
              </p:cNvSpPr>
              <p:nvPr/>
            </p:nvSpPr>
            <p:spPr bwMode="auto">
              <a:xfrm flipV="1">
                <a:off x="4685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1" name="Line 332"/>
              <p:cNvSpPr>
                <a:spLocks noChangeShapeType="1"/>
              </p:cNvSpPr>
              <p:nvPr/>
            </p:nvSpPr>
            <p:spPr bwMode="auto">
              <a:xfrm flipV="1">
                <a:off x="4749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2" name="Line 333"/>
              <p:cNvSpPr>
                <a:spLocks noChangeShapeType="1"/>
              </p:cNvSpPr>
              <p:nvPr/>
            </p:nvSpPr>
            <p:spPr bwMode="auto">
              <a:xfrm flipV="1">
                <a:off x="4813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3" name="Line 334"/>
              <p:cNvSpPr>
                <a:spLocks noChangeShapeType="1"/>
              </p:cNvSpPr>
              <p:nvPr/>
            </p:nvSpPr>
            <p:spPr bwMode="auto">
              <a:xfrm flipV="1">
                <a:off x="4877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4" name="Line 335"/>
              <p:cNvSpPr>
                <a:spLocks noChangeShapeType="1"/>
              </p:cNvSpPr>
              <p:nvPr/>
            </p:nvSpPr>
            <p:spPr bwMode="auto">
              <a:xfrm flipV="1">
                <a:off x="4941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5" name="Line 336"/>
              <p:cNvSpPr>
                <a:spLocks noChangeShapeType="1"/>
              </p:cNvSpPr>
              <p:nvPr/>
            </p:nvSpPr>
            <p:spPr bwMode="auto">
              <a:xfrm flipV="1">
                <a:off x="5005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6" name="Line 337"/>
              <p:cNvSpPr>
                <a:spLocks noChangeShapeType="1"/>
              </p:cNvSpPr>
              <p:nvPr/>
            </p:nvSpPr>
            <p:spPr bwMode="auto">
              <a:xfrm flipV="1">
                <a:off x="5069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7" name="Line 338"/>
              <p:cNvSpPr>
                <a:spLocks noChangeShapeType="1"/>
              </p:cNvSpPr>
              <p:nvPr/>
            </p:nvSpPr>
            <p:spPr bwMode="auto">
              <a:xfrm flipV="1">
                <a:off x="5133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8" name="Line 339"/>
              <p:cNvSpPr>
                <a:spLocks noChangeShapeType="1"/>
              </p:cNvSpPr>
              <p:nvPr/>
            </p:nvSpPr>
            <p:spPr bwMode="auto">
              <a:xfrm flipV="1">
                <a:off x="5197" y="2966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679" name="Rectangle 340"/>
              <p:cNvSpPr>
                <a:spLocks noChangeArrowheads="1"/>
              </p:cNvSpPr>
              <p:nvPr/>
            </p:nvSpPr>
            <p:spPr bwMode="auto">
              <a:xfrm>
                <a:off x="3165" y="2940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</a:t>
                </a:r>
                <a:endParaRPr lang="fr-FR"/>
              </a:p>
            </p:txBody>
          </p:sp>
          <p:sp>
            <p:nvSpPr>
              <p:cNvPr id="25680" name="Rectangle 341"/>
              <p:cNvSpPr>
                <a:spLocks noChangeArrowheads="1"/>
              </p:cNvSpPr>
              <p:nvPr/>
            </p:nvSpPr>
            <p:spPr bwMode="auto">
              <a:xfrm>
                <a:off x="3165" y="284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</a:t>
                </a:r>
                <a:endParaRPr lang="fr-FR"/>
              </a:p>
            </p:txBody>
          </p:sp>
          <p:sp>
            <p:nvSpPr>
              <p:cNvPr id="25681" name="Rectangle 342"/>
              <p:cNvSpPr>
                <a:spLocks noChangeArrowheads="1"/>
              </p:cNvSpPr>
              <p:nvPr/>
            </p:nvSpPr>
            <p:spPr bwMode="auto">
              <a:xfrm>
                <a:off x="3165" y="2751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</a:t>
                </a:r>
                <a:endParaRPr lang="fr-FR"/>
              </a:p>
            </p:txBody>
          </p:sp>
          <p:sp>
            <p:nvSpPr>
              <p:cNvPr id="25682" name="Rectangle 343"/>
              <p:cNvSpPr>
                <a:spLocks noChangeArrowheads="1"/>
              </p:cNvSpPr>
              <p:nvPr/>
            </p:nvSpPr>
            <p:spPr bwMode="auto">
              <a:xfrm>
                <a:off x="3165" y="2657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6</a:t>
                </a:r>
                <a:endParaRPr lang="fr-FR"/>
              </a:p>
            </p:txBody>
          </p:sp>
          <p:sp>
            <p:nvSpPr>
              <p:cNvPr id="25683" name="Rectangle 344"/>
              <p:cNvSpPr>
                <a:spLocks noChangeArrowheads="1"/>
              </p:cNvSpPr>
              <p:nvPr/>
            </p:nvSpPr>
            <p:spPr bwMode="auto">
              <a:xfrm>
                <a:off x="3165" y="2562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8</a:t>
                </a:r>
                <a:endParaRPr lang="fr-FR"/>
              </a:p>
            </p:txBody>
          </p:sp>
          <p:sp>
            <p:nvSpPr>
              <p:cNvPr id="25684" name="Rectangle 345"/>
              <p:cNvSpPr>
                <a:spLocks noChangeArrowheads="1"/>
              </p:cNvSpPr>
              <p:nvPr/>
            </p:nvSpPr>
            <p:spPr bwMode="auto">
              <a:xfrm>
                <a:off x="3141" y="2468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10</a:t>
                </a:r>
                <a:endParaRPr lang="fr-FR"/>
              </a:p>
            </p:txBody>
          </p:sp>
          <p:sp>
            <p:nvSpPr>
              <p:cNvPr id="25685" name="Rectangle 346"/>
              <p:cNvSpPr>
                <a:spLocks noChangeArrowheads="1"/>
              </p:cNvSpPr>
              <p:nvPr/>
            </p:nvSpPr>
            <p:spPr bwMode="auto">
              <a:xfrm>
                <a:off x="3141" y="2373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12</a:t>
                </a:r>
                <a:endParaRPr lang="fr-FR"/>
              </a:p>
            </p:txBody>
          </p:sp>
          <p:sp>
            <p:nvSpPr>
              <p:cNvPr id="25686" name="Rectangle 347"/>
              <p:cNvSpPr>
                <a:spLocks noChangeArrowheads="1"/>
              </p:cNvSpPr>
              <p:nvPr/>
            </p:nvSpPr>
            <p:spPr bwMode="auto">
              <a:xfrm>
                <a:off x="3141" y="2279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14</a:t>
                </a:r>
                <a:endParaRPr lang="fr-FR"/>
              </a:p>
            </p:txBody>
          </p:sp>
          <p:sp>
            <p:nvSpPr>
              <p:cNvPr id="25687" name="Rectangle 348"/>
              <p:cNvSpPr>
                <a:spLocks noChangeArrowheads="1"/>
              </p:cNvSpPr>
              <p:nvPr/>
            </p:nvSpPr>
            <p:spPr bwMode="auto">
              <a:xfrm>
                <a:off x="3141" y="2184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16</a:t>
                </a:r>
                <a:endParaRPr lang="fr-FR"/>
              </a:p>
            </p:txBody>
          </p:sp>
          <p:sp>
            <p:nvSpPr>
              <p:cNvPr id="25688" name="Rectangle 349"/>
              <p:cNvSpPr>
                <a:spLocks noChangeArrowheads="1"/>
              </p:cNvSpPr>
              <p:nvPr/>
            </p:nvSpPr>
            <p:spPr bwMode="auto">
              <a:xfrm>
                <a:off x="3141" y="2090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18</a:t>
                </a:r>
                <a:endParaRPr lang="fr-FR"/>
              </a:p>
            </p:txBody>
          </p:sp>
          <p:sp>
            <p:nvSpPr>
              <p:cNvPr id="25689" name="Rectangle 350"/>
              <p:cNvSpPr>
                <a:spLocks noChangeArrowheads="1"/>
              </p:cNvSpPr>
              <p:nvPr/>
            </p:nvSpPr>
            <p:spPr bwMode="auto">
              <a:xfrm>
                <a:off x="3241" y="300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</a:t>
                </a:r>
                <a:endParaRPr lang="fr-FR"/>
              </a:p>
            </p:txBody>
          </p:sp>
          <p:sp>
            <p:nvSpPr>
              <p:cNvPr id="25690" name="Rectangle 351"/>
              <p:cNvSpPr>
                <a:spLocks noChangeArrowheads="1"/>
              </p:cNvSpPr>
              <p:nvPr/>
            </p:nvSpPr>
            <p:spPr bwMode="auto">
              <a:xfrm>
                <a:off x="3351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0.4</a:t>
                </a:r>
                <a:endParaRPr lang="fr-FR"/>
              </a:p>
            </p:txBody>
          </p:sp>
          <p:sp>
            <p:nvSpPr>
              <p:cNvPr id="25691" name="Rectangle 352"/>
              <p:cNvSpPr>
                <a:spLocks noChangeArrowheads="1"/>
              </p:cNvSpPr>
              <p:nvPr/>
            </p:nvSpPr>
            <p:spPr bwMode="auto">
              <a:xfrm>
                <a:off x="3479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0.8</a:t>
                </a:r>
                <a:endParaRPr lang="fr-FR"/>
              </a:p>
            </p:txBody>
          </p:sp>
          <p:sp>
            <p:nvSpPr>
              <p:cNvPr id="25692" name="Rectangle 353"/>
              <p:cNvSpPr>
                <a:spLocks noChangeArrowheads="1"/>
              </p:cNvSpPr>
              <p:nvPr/>
            </p:nvSpPr>
            <p:spPr bwMode="auto">
              <a:xfrm>
                <a:off x="3607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1.2</a:t>
                </a:r>
                <a:endParaRPr lang="fr-FR"/>
              </a:p>
            </p:txBody>
          </p:sp>
          <p:sp>
            <p:nvSpPr>
              <p:cNvPr id="25693" name="Rectangle 354"/>
              <p:cNvSpPr>
                <a:spLocks noChangeArrowheads="1"/>
              </p:cNvSpPr>
              <p:nvPr/>
            </p:nvSpPr>
            <p:spPr bwMode="auto">
              <a:xfrm>
                <a:off x="3735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1.6</a:t>
                </a:r>
                <a:endParaRPr lang="fr-FR"/>
              </a:p>
            </p:txBody>
          </p:sp>
          <p:sp>
            <p:nvSpPr>
              <p:cNvPr id="25694" name="Rectangle 355"/>
              <p:cNvSpPr>
                <a:spLocks noChangeArrowheads="1"/>
              </p:cNvSpPr>
              <p:nvPr/>
            </p:nvSpPr>
            <p:spPr bwMode="auto">
              <a:xfrm>
                <a:off x="3882" y="300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</a:t>
                </a:r>
                <a:endParaRPr lang="fr-FR"/>
              </a:p>
            </p:txBody>
          </p:sp>
          <p:sp>
            <p:nvSpPr>
              <p:cNvPr id="25695" name="Rectangle 356"/>
              <p:cNvSpPr>
                <a:spLocks noChangeArrowheads="1"/>
              </p:cNvSpPr>
              <p:nvPr/>
            </p:nvSpPr>
            <p:spPr bwMode="auto">
              <a:xfrm>
                <a:off x="3991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2.4</a:t>
                </a:r>
                <a:endParaRPr lang="fr-FR"/>
              </a:p>
            </p:txBody>
          </p:sp>
          <p:sp>
            <p:nvSpPr>
              <p:cNvPr id="25696" name="Rectangle 357"/>
              <p:cNvSpPr>
                <a:spLocks noChangeArrowheads="1"/>
              </p:cNvSpPr>
              <p:nvPr/>
            </p:nvSpPr>
            <p:spPr bwMode="auto">
              <a:xfrm>
                <a:off x="4119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2.8</a:t>
                </a:r>
                <a:endParaRPr lang="fr-FR"/>
              </a:p>
            </p:txBody>
          </p:sp>
          <p:sp>
            <p:nvSpPr>
              <p:cNvPr id="25697" name="Rectangle 358"/>
              <p:cNvSpPr>
                <a:spLocks noChangeArrowheads="1"/>
              </p:cNvSpPr>
              <p:nvPr/>
            </p:nvSpPr>
            <p:spPr bwMode="auto">
              <a:xfrm>
                <a:off x="4247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3.2</a:t>
                </a:r>
                <a:endParaRPr lang="fr-FR"/>
              </a:p>
            </p:txBody>
          </p:sp>
          <p:sp>
            <p:nvSpPr>
              <p:cNvPr id="25698" name="Rectangle 359"/>
              <p:cNvSpPr>
                <a:spLocks noChangeArrowheads="1"/>
              </p:cNvSpPr>
              <p:nvPr/>
            </p:nvSpPr>
            <p:spPr bwMode="auto">
              <a:xfrm>
                <a:off x="4376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3.6</a:t>
                </a:r>
                <a:endParaRPr lang="fr-FR"/>
              </a:p>
            </p:txBody>
          </p:sp>
          <p:sp>
            <p:nvSpPr>
              <p:cNvPr id="25699" name="Rectangle 360"/>
              <p:cNvSpPr>
                <a:spLocks noChangeArrowheads="1"/>
              </p:cNvSpPr>
              <p:nvPr/>
            </p:nvSpPr>
            <p:spPr bwMode="auto">
              <a:xfrm>
                <a:off x="4522" y="300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</a:t>
                </a:r>
                <a:endParaRPr lang="fr-FR"/>
              </a:p>
            </p:txBody>
          </p:sp>
          <p:sp>
            <p:nvSpPr>
              <p:cNvPr id="25700" name="Rectangle 361"/>
              <p:cNvSpPr>
                <a:spLocks noChangeArrowheads="1"/>
              </p:cNvSpPr>
              <p:nvPr/>
            </p:nvSpPr>
            <p:spPr bwMode="auto">
              <a:xfrm>
                <a:off x="4632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4.4</a:t>
                </a:r>
                <a:endParaRPr lang="fr-FR"/>
              </a:p>
            </p:txBody>
          </p:sp>
          <p:sp>
            <p:nvSpPr>
              <p:cNvPr id="25701" name="Rectangle 362"/>
              <p:cNvSpPr>
                <a:spLocks noChangeArrowheads="1"/>
              </p:cNvSpPr>
              <p:nvPr/>
            </p:nvSpPr>
            <p:spPr bwMode="auto">
              <a:xfrm>
                <a:off x="4760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4.8</a:t>
                </a:r>
                <a:endParaRPr lang="fr-FR"/>
              </a:p>
            </p:txBody>
          </p:sp>
          <p:sp>
            <p:nvSpPr>
              <p:cNvPr id="25702" name="Rectangle 363"/>
              <p:cNvSpPr>
                <a:spLocks noChangeArrowheads="1"/>
              </p:cNvSpPr>
              <p:nvPr/>
            </p:nvSpPr>
            <p:spPr bwMode="auto">
              <a:xfrm>
                <a:off x="4888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5.2</a:t>
                </a:r>
                <a:endParaRPr lang="fr-FR"/>
              </a:p>
            </p:txBody>
          </p:sp>
          <p:sp>
            <p:nvSpPr>
              <p:cNvPr id="25703" name="Rectangle 364"/>
              <p:cNvSpPr>
                <a:spLocks noChangeArrowheads="1"/>
              </p:cNvSpPr>
              <p:nvPr/>
            </p:nvSpPr>
            <p:spPr bwMode="auto">
              <a:xfrm>
                <a:off x="5016" y="3006"/>
                <a:ext cx="6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5.6</a:t>
                </a:r>
                <a:endParaRPr lang="fr-FR"/>
              </a:p>
            </p:txBody>
          </p:sp>
          <p:sp>
            <p:nvSpPr>
              <p:cNvPr id="25704" name="Rectangle 365"/>
              <p:cNvSpPr>
                <a:spLocks noChangeArrowheads="1"/>
              </p:cNvSpPr>
              <p:nvPr/>
            </p:nvSpPr>
            <p:spPr bwMode="auto">
              <a:xfrm>
                <a:off x="5163" y="3006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>
                    <a:solidFill>
                      <a:srgbClr val="000000"/>
                    </a:solidFill>
                  </a:rPr>
                  <a:t>6</a:t>
                </a:r>
                <a:endParaRPr lang="fr-FR"/>
              </a:p>
            </p:txBody>
          </p:sp>
          <p:sp>
            <p:nvSpPr>
              <p:cNvPr id="25705" name="Rectangle 366"/>
              <p:cNvSpPr>
                <a:spLocks noChangeArrowheads="1"/>
              </p:cNvSpPr>
              <p:nvPr/>
            </p:nvSpPr>
            <p:spPr bwMode="auto">
              <a:xfrm>
                <a:off x="3768" y="3090"/>
                <a:ext cx="97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000" b="1">
                    <a:solidFill>
                      <a:srgbClr val="000000"/>
                    </a:solidFill>
                    <a:latin typeface="Times New Roman" pitchFamily="18" charset="0"/>
                  </a:rPr>
                  <a:t>Amplitude du signal NaI (V)</a:t>
                </a:r>
                <a:endParaRPr lang="fr-FR"/>
              </a:p>
            </p:txBody>
          </p:sp>
          <p:sp>
            <p:nvSpPr>
              <p:cNvPr id="25706" name="Rectangle 367"/>
              <p:cNvSpPr>
                <a:spLocks noChangeArrowheads="1"/>
              </p:cNvSpPr>
              <p:nvPr/>
            </p:nvSpPr>
            <p:spPr bwMode="auto">
              <a:xfrm rot="-5400000">
                <a:off x="2695" y="2471"/>
                <a:ext cx="74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000" b="1">
                    <a:solidFill>
                      <a:srgbClr val="000000"/>
                    </a:solidFill>
                    <a:latin typeface="Times New Roman" pitchFamily="18" charset="0"/>
                  </a:rPr>
                  <a:t>Nombre d'occurences</a:t>
                </a:r>
                <a:endParaRPr lang="fr-FR"/>
              </a:p>
            </p:txBody>
          </p:sp>
          <p:sp>
            <p:nvSpPr>
              <p:cNvPr id="25707" name="Rectangle 368"/>
              <p:cNvSpPr>
                <a:spLocks noChangeArrowheads="1"/>
              </p:cNvSpPr>
              <p:nvPr/>
            </p:nvSpPr>
            <p:spPr bwMode="auto">
              <a:xfrm>
                <a:off x="5012" y="2125"/>
                <a:ext cx="170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1700" b="1">
                    <a:solidFill>
                      <a:srgbClr val="000000"/>
                    </a:solidFill>
                    <a:latin typeface="Comic Sans MS" pitchFamily="66" charset="0"/>
                  </a:rPr>
                  <a:t>Au</a:t>
                </a:r>
                <a:endParaRPr lang="fr-FR"/>
              </a:p>
            </p:txBody>
          </p:sp>
        </p:grpSp>
      </p:grpSp>
      <p:sp>
        <p:nvSpPr>
          <p:cNvPr id="25608" name="Text Box 386"/>
          <p:cNvSpPr txBox="1">
            <a:spLocks noChangeArrowheads="1"/>
          </p:cNvSpPr>
          <p:nvPr/>
        </p:nvSpPr>
        <p:spPr bwMode="auto">
          <a:xfrm>
            <a:off x="1187450" y="3357563"/>
            <a:ext cx="12239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200">
                <a:solidFill>
                  <a:srgbClr val="0000FF"/>
                </a:solidFill>
              </a:rPr>
              <a:t>Good reproducibility</a:t>
            </a:r>
          </a:p>
        </p:txBody>
      </p:sp>
      <p:sp>
        <p:nvSpPr>
          <p:cNvPr id="25609" name="Text Box 387"/>
          <p:cNvSpPr txBox="1">
            <a:spLocks noChangeArrowheads="1"/>
          </p:cNvSpPr>
          <p:nvPr/>
        </p:nvSpPr>
        <p:spPr bwMode="auto">
          <a:xfrm>
            <a:off x="5580063" y="3357563"/>
            <a:ext cx="1368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200">
                <a:solidFill>
                  <a:srgbClr val="FF6600"/>
                </a:solidFill>
              </a:rPr>
              <a:t>Poor reproducibility</a:t>
            </a:r>
          </a:p>
        </p:txBody>
      </p:sp>
      <p:grpSp>
        <p:nvGrpSpPr>
          <p:cNvPr id="25610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5611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25619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5620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25621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25622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25623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25624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25625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25626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5612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5613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Particle acceleration</a:t>
              </a:r>
            </a:p>
          </p:txBody>
        </p:sp>
        <p:sp>
          <p:nvSpPr>
            <p:cNvPr id="25614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Electron beam characterization</a:t>
              </a:r>
            </a:p>
          </p:txBody>
        </p:sp>
        <p:sp>
          <p:nvSpPr>
            <p:cNvPr id="25615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5616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5617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25618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C75954-72AA-452B-B8AC-6C15204F408A}" type="slidenum">
              <a:rPr lang="fr-FR" smtClean="0"/>
              <a:pPr/>
              <a:t>44</a:t>
            </a:fld>
            <a:endParaRPr lang="fr-FR" smtClean="0"/>
          </a:p>
        </p:txBody>
      </p:sp>
      <p:sp>
        <p:nvSpPr>
          <p:cNvPr id="46083" name="Text Box 2"/>
          <p:cNvSpPr txBox="1">
            <a:spLocks noChangeArrowheads="1"/>
          </p:cNvSpPr>
          <p:nvPr/>
        </p:nvSpPr>
        <p:spPr bwMode="auto">
          <a:xfrm>
            <a:off x="1373188" y="115888"/>
            <a:ext cx="64150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Mesure de température à 0° (cibles de 10 µm)</a:t>
            </a:r>
          </a:p>
        </p:txBody>
      </p:sp>
      <p:sp>
        <p:nvSpPr>
          <p:cNvPr id="46084" name="Text Box 3"/>
          <p:cNvSpPr txBox="1">
            <a:spLocks noChangeArrowheads="1"/>
          </p:cNvSpPr>
          <p:nvPr/>
        </p:nvSpPr>
        <p:spPr bwMode="auto">
          <a:xfrm>
            <a:off x="5651500" y="1978025"/>
            <a:ext cx="3168650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Les barres d’erreur dépendent de l’accord entre l’ajustement et les données expérimentales</a:t>
            </a:r>
          </a:p>
        </p:txBody>
      </p:sp>
      <p:sp>
        <p:nvSpPr>
          <p:cNvPr id="264196" name="Text Box 4"/>
          <p:cNvSpPr txBox="1">
            <a:spLocks noChangeArrowheads="1"/>
          </p:cNvSpPr>
          <p:nvPr/>
        </p:nvSpPr>
        <p:spPr bwMode="auto">
          <a:xfrm>
            <a:off x="5830888" y="3357563"/>
            <a:ext cx="2808287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/>
              <a:t>Grande différence de températures entre le LOA et l’IOQ</a:t>
            </a:r>
          </a:p>
        </p:txBody>
      </p:sp>
      <p:graphicFrame>
        <p:nvGraphicFramePr>
          <p:cNvPr id="264197" name="Group 5"/>
          <p:cNvGraphicFramePr>
            <a:graphicFrameLocks noGrp="1"/>
          </p:cNvGraphicFramePr>
          <p:nvPr/>
        </p:nvGraphicFramePr>
        <p:xfrm>
          <a:off x="2051050" y="5516563"/>
          <a:ext cx="4967288" cy="1238350"/>
        </p:xfrm>
        <a:graphic>
          <a:graphicData uri="http://schemas.openxmlformats.org/drawingml/2006/table">
            <a:tbl>
              <a:tblPr/>
              <a:tblGrid>
                <a:gridCol w="2038350"/>
                <a:gridCol w="1452563"/>
                <a:gridCol w="1476375"/>
              </a:tblGrid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Caractéristiques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Salle jaune (LOA)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JETI (IOQ)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Energie sur cible</a:t>
                      </a:r>
                    </a:p>
                  </a:txBody>
                  <a:tcPr marL="72000" marR="72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1 J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0,8 J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Durée de l’impulsion (FWHM)</a:t>
                      </a:r>
                    </a:p>
                  </a:txBody>
                  <a:tcPr marL="72000" marR="72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 fs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 fs</a:t>
                      </a: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Intensité sur cible</a:t>
                      </a:r>
                    </a:p>
                  </a:txBody>
                  <a:tcPr marL="72000" marR="72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4.10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W.cm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</a:t>
                      </a:r>
                      <a:endParaRPr kumimoji="0" lang="fr-FR" sz="10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2.10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W.cm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Contraste (ns)</a:t>
                      </a:r>
                    </a:p>
                  </a:txBody>
                  <a:tcPr marL="72000" marR="72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-6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-7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6000" marB="36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12" name="AutoShape 50"/>
          <p:cNvSpPr>
            <a:spLocks noChangeAspect="1" noChangeArrowheads="1" noTextEdit="1"/>
          </p:cNvSpPr>
          <p:nvPr/>
        </p:nvSpPr>
        <p:spPr bwMode="auto">
          <a:xfrm>
            <a:off x="539750" y="1412875"/>
            <a:ext cx="4679950" cy="370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13" name="Rectangle 51"/>
          <p:cNvSpPr>
            <a:spLocks noChangeArrowheads="1"/>
          </p:cNvSpPr>
          <p:nvPr/>
        </p:nvSpPr>
        <p:spPr bwMode="auto">
          <a:xfrm>
            <a:off x="1376363" y="1536700"/>
            <a:ext cx="3786187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46114" name="Rectangle 52"/>
          <p:cNvSpPr>
            <a:spLocks noChangeArrowheads="1"/>
          </p:cNvSpPr>
          <p:nvPr/>
        </p:nvSpPr>
        <p:spPr bwMode="auto">
          <a:xfrm>
            <a:off x="1376363" y="1536700"/>
            <a:ext cx="3786187" cy="2705100"/>
          </a:xfrm>
          <a:prstGeom prst="rect">
            <a:avLst/>
          </a:prstGeom>
          <a:noFill/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46115" name="Line 53"/>
          <p:cNvSpPr>
            <a:spLocks noChangeShapeType="1"/>
          </p:cNvSpPr>
          <p:nvPr/>
        </p:nvSpPr>
        <p:spPr bwMode="auto">
          <a:xfrm>
            <a:off x="1376363" y="1536700"/>
            <a:ext cx="1587" cy="2705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16" name="Line 54"/>
          <p:cNvSpPr>
            <a:spLocks noChangeShapeType="1"/>
          </p:cNvSpPr>
          <p:nvPr/>
        </p:nvSpPr>
        <p:spPr bwMode="auto">
          <a:xfrm>
            <a:off x="1376363" y="4241800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17" name="Line 55"/>
          <p:cNvSpPr>
            <a:spLocks noChangeShapeType="1"/>
          </p:cNvSpPr>
          <p:nvPr/>
        </p:nvSpPr>
        <p:spPr bwMode="auto">
          <a:xfrm>
            <a:off x="1376363" y="4106863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18" name="Line 56"/>
          <p:cNvSpPr>
            <a:spLocks noChangeShapeType="1"/>
          </p:cNvSpPr>
          <p:nvPr/>
        </p:nvSpPr>
        <p:spPr bwMode="auto">
          <a:xfrm>
            <a:off x="1376363" y="3970338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19" name="Line 57"/>
          <p:cNvSpPr>
            <a:spLocks noChangeShapeType="1"/>
          </p:cNvSpPr>
          <p:nvPr/>
        </p:nvSpPr>
        <p:spPr bwMode="auto">
          <a:xfrm>
            <a:off x="1376363" y="3835400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0" name="Line 58"/>
          <p:cNvSpPr>
            <a:spLocks noChangeShapeType="1"/>
          </p:cNvSpPr>
          <p:nvPr/>
        </p:nvSpPr>
        <p:spPr bwMode="auto">
          <a:xfrm>
            <a:off x="1376363" y="3700463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1" name="Line 59"/>
          <p:cNvSpPr>
            <a:spLocks noChangeShapeType="1"/>
          </p:cNvSpPr>
          <p:nvPr/>
        </p:nvSpPr>
        <p:spPr bwMode="auto">
          <a:xfrm>
            <a:off x="1376363" y="3567113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2" name="Line 60"/>
          <p:cNvSpPr>
            <a:spLocks noChangeShapeType="1"/>
          </p:cNvSpPr>
          <p:nvPr/>
        </p:nvSpPr>
        <p:spPr bwMode="auto">
          <a:xfrm>
            <a:off x="1376363" y="3430588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3" name="Line 61"/>
          <p:cNvSpPr>
            <a:spLocks noChangeShapeType="1"/>
          </p:cNvSpPr>
          <p:nvPr/>
        </p:nvSpPr>
        <p:spPr bwMode="auto">
          <a:xfrm>
            <a:off x="1376363" y="3295650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4" name="Line 62"/>
          <p:cNvSpPr>
            <a:spLocks noChangeShapeType="1"/>
          </p:cNvSpPr>
          <p:nvPr/>
        </p:nvSpPr>
        <p:spPr bwMode="auto">
          <a:xfrm>
            <a:off x="1376363" y="3160713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5" name="Line 63"/>
          <p:cNvSpPr>
            <a:spLocks noChangeShapeType="1"/>
          </p:cNvSpPr>
          <p:nvPr/>
        </p:nvSpPr>
        <p:spPr bwMode="auto">
          <a:xfrm>
            <a:off x="1376363" y="3024188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6" name="Line 64"/>
          <p:cNvSpPr>
            <a:spLocks noChangeShapeType="1"/>
          </p:cNvSpPr>
          <p:nvPr/>
        </p:nvSpPr>
        <p:spPr bwMode="auto">
          <a:xfrm>
            <a:off x="1376363" y="2889250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7" name="Line 65"/>
          <p:cNvSpPr>
            <a:spLocks noChangeShapeType="1"/>
          </p:cNvSpPr>
          <p:nvPr/>
        </p:nvSpPr>
        <p:spPr bwMode="auto">
          <a:xfrm>
            <a:off x="1376363" y="2752725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8" name="Line 66"/>
          <p:cNvSpPr>
            <a:spLocks noChangeShapeType="1"/>
          </p:cNvSpPr>
          <p:nvPr/>
        </p:nvSpPr>
        <p:spPr bwMode="auto">
          <a:xfrm>
            <a:off x="1376363" y="2617788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29" name="Line 67"/>
          <p:cNvSpPr>
            <a:spLocks noChangeShapeType="1"/>
          </p:cNvSpPr>
          <p:nvPr/>
        </p:nvSpPr>
        <p:spPr bwMode="auto">
          <a:xfrm>
            <a:off x="1376363" y="2482850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0" name="Line 68"/>
          <p:cNvSpPr>
            <a:spLocks noChangeShapeType="1"/>
          </p:cNvSpPr>
          <p:nvPr/>
        </p:nvSpPr>
        <p:spPr bwMode="auto">
          <a:xfrm>
            <a:off x="1376363" y="2346325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1" name="Line 69"/>
          <p:cNvSpPr>
            <a:spLocks noChangeShapeType="1"/>
          </p:cNvSpPr>
          <p:nvPr/>
        </p:nvSpPr>
        <p:spPr bwMode="auto">
          <a:xfrm>
            <a:off x="1376363" y="2212975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2" name="Line 70"/>
          <p:cNvSpPr>
            <a:spLocks noChangeShapeType="1"/>
          </p:cNvSpPr>
          <p:nvPr/>
        </p:nvSpPr>
        <p:spPr bwMode="auto">
          <a:xfrm>
            <a:off x="1376363" y="2078038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3" name="Line 71"/>
          <p:cNvSpPr>
            <a:spLocks noChangeShapeType="1"/>
          </p:cNvSpPr>
          <p:nvPr/>
        </p:nvSpPr>
        <p:spPr bwMode="auto">
          <a:xfrm>
            <a:off x="1376363" y="1943100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4" name="Line 72"/>
          <p:cNvSpPr>
            <a:spLocks noChangeShapeType="1"/>
          </p:cNvSpPr>
          <p:nvPr/>
        </p:nvSpPr>
        <p:spPr bwMode="auto">
          <a:xfrm>
            <a:off x="1376363" y="1806575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5" name="Line 73"/>
          <p:cNvSpPr>
            <a:spLocks noChangeShapeType="1"/>
          </p:cNvSpPr>
          <p:nvPr/>
        </p:nvSpPr>
        <p:spPr bwMode="auto">
          <a:xfrm>
            <a:off x="1376363" y="1671638"/>
            <a:ext cx="492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6" name="Line 74"/>
          <p:cNvSpPr>
            <a:spLocks noChangeShapeType="1"/>
          </p:cNvSpPr>
          <p:nvPr/>
        </p:nvSpPr>
        <p:spPr bwMode="auto">
          <a:xfrm>
            <a:off x="1376363" y="1536700"/>
            <a:ext cx="492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7" name="Line 75"/>
          <p:cNvSpPr>
            <a:spLocks noChangeShapeType="1"/>
          </p:cNvSpPr>
          <p:nvPr/>
        </p:nvSpPr>
        <p:spPr bwMode="auto">
          <a:xfrm>
            <a:off x="1376363" y="4241800"/>
            <a:ext cx="650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8" name="Line 76"/>
          <p:cNvSpPr>
            <a:spLocks noChangeShapeType="1"/>
          </p:cNvSpPr>
          <p:nvPr/>
        </p:nvSpPr>
        <p:spPr bwMode="auto">
          <a:xfrm>
            <a:off x="1376363" y="3567113"/>
            <a:ext cx="650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39" name="Line 77"/>
          <p:cNvSpPr>
            <a:spLocks noChangeShapeType="1"/>
          </p:cNvSpPr>
          <p:nvPr/>
        </p:nvSpPr>
        <p:spPr bwMode="auto">
          <a:xfrm>
            <a:off x="1376363" y="2889250"/>
            <a:ext cx="650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0" name="Line 78"/>
          <p:cNvSpPr>
            <a:spLocks noChangeShapeType="1"/>
          </p:cNvSpPr>
          <p:nvPr/>
        </p:nvSpPr>
        <p:spPr bwMode="auto">
          <a:xfrm>
            <a:off x="1376363" y="2212975"/>
            <a:ext cx="650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1" name="Line 79"/>
          <p:cNvSpPr>
            <a:spLocks noChangeShapeType="1"/>
          </p:cNvSpPr>
          <p:nvPr/>
        </p:nvSpPr>
        <p:spPr bwMode="auto">
          <a:xfrm>
            <a:off x="1376363" y="1536700"/>
            <a:ext cx="650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2" name="Line 80"/>
          <p:cNvSpPr>
            <a:spLocks noChangeShapeType="1"/>
          </p:cNvSpPr>
          <p:nvPr/>
        </p:nvSpPr>
        <p:spPr bwMode="auto">
          <a:xfrm>
            <a:off x="1376363" y="4241800"/>
            <a:ext cx="37861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3" name="Line 81"/>
          <p:cNvSpPr>
            <a:spLocks noChangeShapeType="1"/>
          </p:cNvSpPr>
          <p:nvPr/>
        </p:nvSpPr>
        <p:spPr bwMode="auto">
          <a:xfrm flipV="1">
            <a:off x="1376363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4" name="Line 82"/>
          <p:cNvSpPr>
            <a:spLocks noChangeShapeType="1"/>
          </p:cNvSpPr>
          <p:nvPr/>
        </p:nvSpPr>
        <p:spPr bwMode="auto">
          <a:xfrm flipV="1">
            <a:off x="1557338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5" name="Line 83"/>
          <p:cNvSpPr>
            <a:spLocks noChangeShapeType="1"/>
          </p:cNvSpPr>
          <p:nvPr/>
        </p:nvSpPr>
        <p:spPr bwMode="auto">
          <a:xfrm flipV="1">
            <a:off x="1739900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6" name="Line 84"/>
          <p:cNvSpPr>
            <a:spLocks noChangeShapeType="1"/>
          </p:cNvSpPr>
          <p:nvPr/>
        </p:nvSpPr>
        <p:spPr bwMode="auto">
          <a:xfrm flipV="1">
            <a:off x="1922463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7" name="Line 85"/>
          <p:cNvSpPr>
            <a:spLocks noChangeShapeType="1"/>
          </p:cNvSpPr>
          <p:nvPr/>
        </p:nvSpPr>
        <p:spPr bwMode="auto">
          <a:xfrm flipV="1">
            <a:off x="2105025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8" name="Line 86"/>
          <p:cNvSpPr>
            <a:spLocks noChangeShapeType="1"/>
          </p:cNvSpPr>
          <p:nvPr/>
        </p:nvSpPr>
        <p:spPr bwMode="auto">
          <a:xfrm flipV="1">
            <a:off x="2287588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49" name="Line 87"/>
          <p:cNvSpPr>
            <a:spLocks noChangeShapeType="1"/>
          </p:cNvSpPr>
          <p:nvPr/>
        </p:nvSpPr>
        <p:spPr bwMode="auto">
          <a:xfrm flipV="1">
            <a:off x="2470150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0" name="Line 88"/>
          <p:cNvSpPr>
            <a:spLocks noChangeShapeType="1"/>
          </p:cNvSpPr>
          <p:nvPr/>
        </p:nvSpPr>
        <p:spPr bwMode="auto">
          <a:xfrm flipV="1">
            <a:off x="2654300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1" name="Line 89"/>
          <p:cNvSpPr>
            <a:spLocks noChangeShapeType="1"/>
          </p:cNvSpPr>
          <p:nvPr/>
        </p:nvSpPr>
        <p:spPr bwMode="auto">
          <a:xfrm flipV="1">
            <a:off x="2836863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2" name="Line 90"/>
          <p:cNvSpPr>
            <a:spLocks noChangeShapeType="1"/>
          </p:cNvSpPr>
          <p:nvPr/>
        </p:nvSpPr>
        <p:spPr bwMode="auto">
          <a:xfrm flipV="1">
            <a:off x="3019425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3" name="Line 91"/>
          <p:cNvSpPr>
            <a:spLocks noChangeShapeType="1"/>
          </p:cNvSpPr>
          <p:nvPr/>
        </p:nvSpPr>
        <p:spPr bwMode="auto">
          <a:xfrm flipV="1">
            <a:off x="3201988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4" name="Line 92"/>
          <p:cNvSpPr>
            <a:spLocks noChangeShapeType="1"/>
          </p:cNvSpPr>
          <p:nvPr/>
        </p:nvSpPr>
        <p:spPr bwMode="auto">
          <a:xfrm flipV="1">
            <a:off x="3384550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5" name="Line 93"/>
          <p:cNvSpPr>
            <a:spLocks noChangeShapeType="1"/>
          </p:cNvSpPr>
          <p:nvPr/>
        </p:nvSpPr>
        <p:spPr bwMode="auto">
          <a:xfrm flipV="1">
            <a:off x="3565525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6" name="Line 94"/>
          <p:cNvSpPr>
            <a:spLocks noChangeShapeType="1"/>
          </p:cNvSpPr>
          <p:nvPr/>
        </p:nvSpPr>
        <p:spPr bwMode="auto">
          <a:xfrm flipV="1">
            <a:off x="3748088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7" name="Line 95"/>
          <p:cNvSpPr>
            <a:spLocks noChangeShapeType="1"/>
          </p:cNvSpPr>
          <p:nvPr/>
        </p:nvSpPr>
        <p:spPr bwMode="auto">
          <a:xfrm flipV="1">
            <a:off x="3930650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8" name="Line 96"/>
          <p:cNvSpPr>
            <a:spLocks noChangeShapeType="1"/>
          </p:cNvSpPr>
          <p:nvPr/>
        </p:nvSpPr>
        <p:spPr bwMode="auto">
          <a:xfrm flipV="1">
            <a:off x="4113213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59" name="Line 97"/>
          <p:cNvSpPr>
            <a:spLocks noChangeShapeType="1"/>
          </p:cNvSpPr>
          <p:nvPr/>
        </p:nvSpPr>
        <p:spPr bwMode="auto">
          <a:xfrm flipV="1">
            <a:off x="4295775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0" name="Line 98"/>
          <p:cNvSpPr>
            <a:spLocks noChangeShapeType="1"/>
          </p:cNvSpPr>
          <p:nvPr/>
        </p:nvSpPr>
        <p:spPr bwMode="auto">
          <a:xfrm flipV="1">
            <a:off x="4478338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1" name="Line 99"/>
          <p:cNvSpPr>
            <a:spLocks noChangeShapeType="1"/>
          </p:cNvSpPr>
          <p:nvPr/>
        </p:nvSpPr>
        <p:spPr bwMode="auto">
          <a:xfrm flipV="1">
            <a:off x="4660900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2" name="Line 100"/>
          <p:cNvSpPr>
            <a:spLocks noChangeShapeType="1"/>
          </p:cNvSpPr>
          <p:nvPr/>
        </p:nvSpPr>
        <p:spPr bwMode="auto">
          <a:xfrm flipV="1">
            <a:off x="4841875" y="4192588"/>
            <a:ext cx="1588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3" name="Line 101"/>
          <p:cNvSpPr>
            <a:spLocks noChangeShapeType="1"/>
          </p:cNvSpPr>
          <p:nvPr/>
        </p:nvSpPr>
        <p:spPr bwMode="auto">
          <a:xfrm flipV="1">
            <a:off x="5024438" y="4192588"/>
            <a:ext cx="1587" cy="492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4" name="Line 102"/>
          <p:cNvSpPr>
            <a:spLocks noChangeShapeType="1"/>
          </p:cNvSpPr>
          <p:nvPr/>
        </p:nvSpPr>
        <p:spPr bwMode="auto">
          <a:xfrm flipV="1">
            <a:off x="1376363" y="4175125"/>
            <a:ext cx="1587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5" name="Line 103"/>
          <p:cNvSpPr>
            <a:spLocks noChangeShapeType="1"/>
          </p:cNvSpPr>
          <p:nvPr/>
        </p:nvSpPr>
        <p:spPr bwMode="auto">
          <a:xfrm flipV="1">
            <a:off x="2287588" y="4175125"/>
            <a:ext cx="1587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6" name="Line 104"/>
          <p:cNvSpPr>
            <a:spLocks noChangeShapeType="1"/>
          </p:cNvSpPr>
          <p:nvPr/>
        </p:nvSpPr>
        <p:spPr bwMode="auto">
          <a:xfrm flipV="1">
            <a:off x="3201988" y="4175125"/>
            <a:ext cx="1587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7" name="Line 105"/>
          <p:cNvSpPr>
            <a:spLocks noChangeShapeType="1"/>
          </p:cNvSpPr>
          <p:nvPr/>
        </p:nvSpPr>
        <p:spPr bwMode="auto">
          <a:xfrm flipV="1">
            <a:off x="4113213" y="4175125"/>
            <a:ext cx="1587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8" name="Line 106"/>
          <p:cNvSpPr>
            <a:spLocks noChangeShapeType="1"/>
          </p:cNvSpPr>
          <p:nvPr/>
        </p:nvSpPr>
        <p:spPr bwMode="auto">
          <a:xfrm flipV="1">
            <a:off x="5024438" y="4175125"/>
            <a:ext cx="1587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169" name="Rectangle 107"/>
          <p:cNvSpPr>
            <a:spLocks noChangeArrowheads="1"/>
          </p:cNvSpPr>
          <p:nvPr/>
        </p:nvSpPr>
        <p:spPr bwMode="auto">
          <a:xfrm>
            <a:off x="1154113" y="4117975"/>
            <a:ext cx="1079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fr-FR"/>
          </a:p>
        </p:txBody>
      </p:sp>
      <p:sp>
        <p:nvSpPr>
          <p:cNvPr id="46170" name="Rectangle 108"/>
          <p:cNvSpPr>
            <a:spLocks noChangeArrowheads="1"/>
          </p:cNvSpPr>
          <p:nvPr/>
        </p:nvSpPr>
        <p:spPr bwMode="auto">
          <a:xfrm>
            <a:off x="1154113" y="3443288"/>
            <a:ext cx="107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5</a:t>
            </a:r>
            <a:endParaRPr lang="fr-FR"/>
          </a:p>
        </p:txBody>
      </p:sp>
      <p:sp>
        <p:nvSpPr>
          <p:cNvPr id="46171" name="Rectangle 109"/>
          <p:cNvSpPr>
            <a:spLocks noChangeArrowheads="1"/>
          </p:cNvSpPr>
          <p:nvPr/>
        </p:nvSpPr>
        <p:spPr bwMode="auto">
          <a:xfrm>
            <a:off x="1050925" y="2765425"/>
            <a:ext cx="2159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10</a:t>
            </a:r>
            <a:endParaRPr lang="fr-FR"/>
          </a:p>
        </p:txBody>
      </p:sp>
      <p:sp>
        <p:nvSpPr>
          <p:cNvPr id="46172" name="Rectangle 110"/>
          <p:cNvSpPr>
            <a:spLocks noChangeArrowheads="1"/>
          </p:cNvSpPr>
          <p:nvPr/>
        </p:nvSpPr>
        <p:spPr bwMode="auto">
          <a:xfrm>
            <a:off x="1050925" y="2090738"/>
            <a:ext cx="2159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15</a:t>
            </a:r>
            <a:endParaRPr lang="fr-FR"/>
          </a:p>
        </p:txBody>
      </p:sp>
      <p:sp>
        <p:nvSpPr>
          <p:cNvPr id="46173" name="Rectangle 111"/>
          <p:cNvSpPr>
            <a:spLocks noChangeArrowheads="1"/>
          </p:cNvSpPr>
          <p:nvPr/>
        </p:nvSpPr>
        <p:spPr bwMode="auto">
          <a:xfrm>
            <a:off x="1050925" y="1412875"/>
            <a:ext cx="2159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20</a:t>
            </a:r>
            <a:endParaRPr lang="fr-FR"/>
          </a:p>
        </p:txBody>
      </p:sp>
      <p:sp>
        <p:nvSpPr>
          <p:cNvPr id="46174" name="Rectangle 112"/>
          <p:cNvSpPr>
            <a:spLocks noChangeArrowheads="1"/>
          </p:cNvSpPr>
          <p:nvPr/>
        </p:nvSpPr>
        <p:spPr bwMode="auto">
          <a:xfrm>
            <a:off x="1368425" y="4437063"/>
            <a:ext cx="107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fr-FR"/>
          </a:p>
        </p:txBody>
      </p:sp>
      <p:sp>
        <p:nvSpPr>
          <p:cNvPr id="46175" name="Rectangle 113"/>
          <p:cNvSpPr>
            <a:spLocks noChangeArrowheads="1"/>
          </p:cNvSpPr>
          <p:nvPr/>
        </p:nvSpPr>
        <p:spPr bwMode="auto">
          <a:xfrm>
            <a:off x="2232025" y="4437063"/>
            <a:ext cx="2159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20</a:t>
            </a:r>
            <a:endParaRPr lang="fr-FR"/>
          </a:p>
        </p:txBody>
      </p:sp>
      <p:sp>
        <p:nvSpPr>
          <p:cNvPr id="46176" name="Rectangle 114"/>
          <p:cNvSpPr>
            <a:spLocks noChangeArrowheads="1"/>
          </p:cNvSpPr>
          <p:nvPr/>
        </p:nvSpPr>
        <p:spPr bwMode="auto">
          <a:xfrm>
            <a:off x="3144838" y="4437063"/>
            <a:ext cx="2159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40</a:t>
            </a:r>
            <a:endParaRPr lang="fr-FR"/>
          </a:p>
        </p:txBody>
      </p:sp>
      <p:sp>
        <p:nvSpPr>
          <p:cNvPr id="46177" name="Rectangle 115"/>
          <p:cNvSpPr>
            <a:spLocks noChangeArrowheads="1"/>
          </p:cNvSpPr>
          <p:nvPr/>
        </p:nvSpPr>
        <p:spPr bwMode="auto">
          <a:xfrm>
            <a:off x="4057650" y="4437063"/>
            <a:ext cx="2159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60</a:t>
            </a:r>
            <a:endParaRPr lang="fr-FR"/>
          </a:p>
        </p:txBody>
      </p:sp>
      <p:sp>
        <p:nvSpPr>
          <p:cNvPr id="46178" name="Rectangle 116"/>
          <p:cNvSpPr>
            <a:spLocks noChangeArrowheads="1"/>
          </p:cNvSpPr>
          <p:nvPr/>
        </p:nvSpPr>
        <p:spPr bwMode="auto">
          <a:xfrm>
            <a:off x="4968875" y="4437063"/>
            <a:ext cx="2159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700">
                <a:solidFill>
                  <a:srgbClr val="000000"/>
                </a:solidFill>
                <a:latin typeface="Times New Roman" pitchFamily="18" charset="0"/>
              </a:rPr>
              <a:t>80</a:t>
            </a:r>
            <a:endParaRPr lang="fr-FR"/>
          </a:p>
        </p:txBody>
      </p:sp>
      <p:sp>
        <p:nvSpPr>
          <p:cNvPr id="46179" name="Rectangle 117"/>
          <p:cNvSpPr>
            <a:spLocks noChangeArrowheads="1"/>
          </p:cNvSpPr>
          <p:nvPr/>
        </p:nvSpPr>
        <p:spPr bwMode="auto">
          <a:xfrm>
            <a:off x="3243263" y="4811713"/>
            <a:ext cx="1603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900" b="1">
                <a:solidFill>
                  <a:srgbClr val="000000"/>
                </a:solidFill>
                <a:latin typeface="Times New Roman" pitchFamily="18" charset="0"/>
              </a:rPr>
              <a:t>Z</a:t>
            </a:r>
            <a:endParaRPr lang="fr-FR"/>
          </a:p>
        </p:txBody>
      </p:sp>
      <p:sp>
        <p:nvSpPr>
          <p:cNvPr id="46180" name="Rectangle 118"/>
          <p:cNvSpPr>
            <a:spLocks noChangeArrowheads="1"/>
          </p:cNvSpPr>
          <p:nvPr/>
        </p:nvSpPr>
        <p:spPr bwMode="auto">
          <a:xfrm rot="-5400000">
            <a:off x="-52387" y="2998788"/>
            <a:ext cx="14255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900" b="1">
                <a:solidFill>
                  <a:srgbClr val="000000"/>
                </a:solidFill>
                <a:latin typeface="Times New Roman" pitchFamily="18" charset="0"/>
              </a:rPr>
              <a:t>Température </a:t>
            </a:r>
            <a:endParaRPr lang="fr-FR"/>
          </a:p>
        </p:txBody>
      </p:sp>
      <p:sp>
        <p:nvSpPr>
          <p:cNvPr id="46181" name="Rectangle 119"/>
          <p:cNvSpPr>
            <a:spLocks noChangeArrowheads="1"/>
          </p:cNvSpPr>
          <p:nvPr/>
        </p:nvSpPr>
        <p:spPr bwMode="auto">
          <a:xfrm rot="-5400000">
            <a:off x="618331" y="2251869"/>
            <a:ext cx="809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900" b="1">
                <a:solidFill>
                  <a:srgbClr val="000000"/>
                </a:solidFill>
                <a:latin typeface="Times New Roman" pitchFamily="18" charset="0"/>
              </a:rPr>
              <a:t>(</a:t>
            </a:r>
            <a:endParaRPr lang="fr-FR"/>
          </a:p>
        </p:txBody>
      </p:sp>
      <p:sp>
        <p:nvSpPr>
          <p:cNvPr id="46182" name="Rectangle 120"/>
          <p:cNvSpPr>
            <a:spLocks noChangeArrowheads="1"/>
          </p:cNvSpPr>
          <p:nvPr/>
        </p:nvSpPr>
        <p:spPr bwMode="auto">
          <a:xfrm rot="-5400000">
            <a:off x="404813" y="1944687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900" b="1">
                <a:solidFill>
                  <a:srgbClr val="000000"/>
                </a:solidFill>
                <a:latin typeface="Times New Roman" pitchFamily="18" charset="0"/>
              </a:rPr>
              <a:t>MeV</a:t>
            </a:r>
            <a:endParaRPr lang="fr-FR"/>
          </a:p>
        </p:txBody>
      </p:sp>
      <p:sp>
        <p:nvSpPr>
          <p:cNvPr id="46183" name="Rectangle 121"/>
          <p:cNvSpPr>
            <a:spLocks noChangeArrowheads="1"/>
          </p:cNvSpPr>
          <p:nvPr/>
        </p:nvSpPr>
        <p:spPr bwMode="auto">
          <a:xfrm rot="-5400000">
            <a:off x="618332" y="1653381"/>
            <a:ext cx="809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900" b="1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lang="fr-FR"/>
          </a:p>
        </p:txBody>
      </p:sp>
      <p:sp>
        <p:nvSpPr>
          <p:cNvPr id="264314" name="Rectangle 122"/>
          <p:cNvSpPr>
            <a:spLocks noChangeArrowheads="1"/>
          </p:cNvSpPr>
          <p:nvPr/>
        </p:nvSpPr>
        <p:spPr bwMode="auto">
          <a:xfrm>
            <a:off x="1489075" y="3824288"/>
            <a:ext cx="3530600" cy="93662"/>
          </a:xfrm>
          <a:prstGeom prst="rect">
            <a:avLst/>
          </a:prstGeom>
          <a:solidFill>
            <a:srgbClr val="0000FF">
              <a:alpha val="20000"/>
            </a:srgbClr>
          </a:solidFill>
          <a:ln w="6350" algn="ctr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grpSp>
        <p:nvGrpSpPr>
          <p:cNvPr id="2" name="Group 123"/>
          <p:cNvGrpSpPr>
            <a:grpSpLocks/>
          </p:cNvGrpSpPr>
          <p:nvPr/>
        </p:nvGrpSpPr>
        <p:grpSpPr bwMode="auto">
          <a:xfrm>
            <a:off x="1503363" y="1617663"/>
            <a:ext cx="3511550" cy="2408237"/>
            <a:chOff x="947" y="1019"/>
            <a:chExt cx="2212" cy="1517"/>
          </a:xfrm>
        </p:grpSpPr>
        <p:sp>
          <p:nvSpPr>
            <p:cNvPr id="46216" name="Line 124"/>
            <p:cNvSpPr>
              <a:spLocks noChangeShapeType="1"/>
            </p:cNvSpPr>
            <p:nvPr/>
          </p:nvSpPr>
          <p:spPr bwMode="auto">
            <a:xfrm flipV="1">
              <a:off x="967" y="2348"/>
              <a:ext cx="1" cy="9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17" name="Line 125"/>
            <p:cNvSpPr>
              <a:spLocks noChangeShapeType="1"/>
            </p:cNvSpPr>
            <p:nvPr/>
          </p:nvSpPr>
          <p:spPr bwMode="auto">
            <a:xfrm flipV="1">
              <a:off x="1241" y="2408"/>
              <a:ext cx="1" cy="5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18" name="Line 126"/>
            <p:cNvSpPr>
              <a:spLocks noChangeShapeType="1"/>
            </p:cNvSpPr>
            <p:nvPr/>
          </p:nvSpPr>
          <p:spPr bwMode="auto">
            <a:xfrm>
              <a:off x="1220" y="2408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19" name="Line 127"/>
            <p:cNvSpPr>
              <a:spLocks noChangeShapeType="1"/>
            </p:cNvSpPr>
            <p:nvPr/>
          </p:nvSpPr>
          <p:spPr bwMode="auto">
            <a:xfrm flipV="1">
              <a:off x="1498" y="2411"/>
              <a:ext cx="1" cy="4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0" name="Line 128"/>
            <p:cNvSpPr>
              <a:spLocks noChangeShapeType="1"/>
            </p:cNvSpPr>
            <p:nvPr/>
          </p:nvSpPr>
          <p:spPr bwMode="auto">
            <a:xfrm>
              <a:off x="1478" y="2411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1" name="Line 129"/>
            <p:cNvSpPr>
              <a:spLocks noChangeShapeType="1"/>
            </p:cNvSpPr>
            <p:nvPr/>
          </p:nvSpPr>
          <p:spPr bwMode="auto">
            <a:xfrm flipV="1">
              <a:off x="1700" y="2422"/>
              <a:ext cx="1" cy="3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2" name="Line 130"/>
            <p:cNvSpPr>
              <a:spLocks noChangeShapeType="1"/>
            </p:cNvSpPr>
            <p:nvPr/>
          </p:nvSpPr>
          <p:spPr bwMode="auto">
            <a:xfrm>
              <a:off x="1680" y="2422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3" name="Line 131"/>
            <p:cNvSpPr>
              <a:spLocks noChangeShapeType="1"/>
            </p:cNvSpPr>
            <p:nvPr/>
          </p:nvSpPr>
          <p:spPr bwMode="auto">
            <a:xfrm flipV="1">
              <a:off x="2217" y="2408"/>
              <a:ext cx="1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4" name="Line 132"/>
            <p:cNvSpPr>
              <a:spLocks noChangeShapeType="1"/>
            </p:cNvSpPr>
            <p:nvPr/>
          </p:nvSpPr>
          <p:spPr bwMode="auto">
            <a:xfrm>
              <a:off x="2197" y="2408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5" name="Line 133"/>
            <p:cNvSpPr>
              <a:spLocks noChangeShapeType="1"/>
            </p:cNvSpPr>
            <p:nvPr/>
          </p:nvSpPr>
          <p:spPr bwMode="auto">
            <a:xfrm flipV="1">
              <a:off x="2965" y="2343"/>
              <a:ext cx="1" cy="6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6" name="Line 134"/>
            <p:cNvSpPr>
              <a:spLocks noChangeShapeType="1"/>
            </p:cNvSpPr>
            <p:nvPr/>
          </p:nvSpPr>
          <p:spPr bwMode="auto">
            <a:xfrm flipV="1">
              <a:off x="3137" y="2408"/>
              <a:ext cx="1" cy="5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7" name="Line 135"/>
            <p:cNvSpPr>
              <a:spLocks noChangeShapeType="1"/>
            </p:cNvSpPr>
            <p:nvPr/>
          </p:nvSpPr>
          <p:spPr bwMode="auto">
            <a:xfrm>
              <a:off x="3117" y="2408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8" name="Line 136"/>
            <p:cNvSpPr>
              <a:spLocks noChangeShapeType="1"/>
            </p:cNvSpPr>
            <p:nvPr/>
          </p:nvSpPr>
          <p:spPr bwMode="auto">
            <a:xfrm>
              <a:off x="967" y="2442"/>
              <a:ext cx="1" cy="9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29" name="Line 137"/>
            <p:cNvSpPr>
              <a:spLocks noChangeShapeType="1"/>
            </p:cNvSpPr>
            <p:nvPr/>
          </p:nvSpPr>
          <p:spPr bwMode="auto">
            <a:xfrm>
              <a:off x="947" y="2535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0" name="Line 138"/>
            <p:cNvSpPr>
              <a:spLocks noChangeShapeType="1"/>
            </p:cNvSpPr>
            <p:nvPr/>
          </p:nvSpPr>
          <p:spPr bwMode="auto">
            <a:xfrm>
              <a:off x="1241" y="2459"/>
              <a:ext cx="1" cy="5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1" name="Line 139"/>
            <p:cNvSpPr>
              <a:spLocks noChangeShapeType="1"/>
            </p:cNvSpPr>
            <p:nvPr/>
          </p:nvSpPr>
          <p:spPr bwMode="auto">
            <a:xfrm>
              <a:off x="1220" y="2511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2" name="Line 140"/>
            <p:cNvSpPr>
              <a:spLocks noChangeShapeType="1"/>
            </p:cNvSpPr>
            <p:nvPr/>
          </p:nvSpPr>
          <p:spPr bwMode="auto">
            <a:xfrm>
              <a:off x="1498" y="2456"/>
              <a:ext cx="1" cy="4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3" name="Line 141"/>
            <p:cNvSpPr>
              <a:spLocks noChangeShapeType="1"/>
            </p:cNvSpPr>
            <p:nvPr/>
          </p:nvSpPr>
          <p:spPr bwMode="auto">
            <a:xfrm>
              <a:off x="1478" y="2501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4" name="Line 142"/>
            <p:cNvSpPr>
              <a:spLocks noChangeShapeType="1"/>
            </p:cNvSpPr>
            <p:nvPr/>
          </p:nvSpPr>
          <p:spPr bwMode="auto">
            <a:xfrm>
              <a:off x="1700" y="2459"/>
              <a:ext cx="1" cy="38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5" name="Line 143"/>
            <p:cNvSpPr>
              <a:spLocks noChangeShapeType="1"/>
            </p:cNvSpPr>
            <p:nvPr/>
          </p:nvSpPr>
          <p:spPr bwMode="auto">
            <a:xfrm>
              <a:off x="1680" y="2497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6" name="Line 144"/>
            <p:cNvSpPr>
              <a:spLocks noChangeShapeType="1"/>
            </p:cNvSpPr>
            <p:nvPr/>
          </p:nvSpPr>
          <p:spPr bwMode="auto">
            <a:xfrm>
              <a:off x="2217" y="2450"/>
              <a:ext cx="1" cy="4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7" name="Line 145"/>
            <p:cNvSpPr>
              <a:spLocks noChangeShapeType="1"/>
            </p:cNvSpPr>
            <p:nvPr/>
          </p:nvSpPr>
          <p:spPr bwMode="auto">
            <a:xfrm>
              <a:off x="2197" y="2494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8" name="Line 146"/>
            <p:cNvSpPr>
              <a:spLocks noChangeShapeType="1"/>
            </p:cNvSpPr>
            <p:nvPr/>
          </p:nvSpPr>
          <p:spPr bwMode="auto">
            <a:xfrm>
              <a:off x="2965" y="2405"/>
              <a:ext cx="1" cy="6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39" name="Line 147"/>
            <p:cNvSpPr>
              <a:spLocks noChangeShapeType="1"/>
            </p:cNvSpPr>
            <p:nvPr/>
          </p:nvSpPr>
          <p:spPr bwMode="auto">
            <a:xfrm>
              <a:off x="2945" y="2467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40" name="Line 148"/>
            <p:cNvSpPr>
              <a:spLocks noChangeShapeType="1"/>
            </p:cNvSpPr>
            <p:nvPr/>
          </p:nvSpPr>
          <p:spPr bwMode="auto">
            <a:xfrm>
              <a:off x="3137" y="2462"/>
              <a:ext cx="1" cy="5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41" name="Line 149"/>
            <p:cNvSpPr>
              <a:spLocks noChangeShapeType="1"/>
            </p:cNvSpPr>
            <p:nvPr/>
          </p:nvSpPr>
          <p:spPr bwMode="auto">
            <a:xfrm>
              <a:off x="3117" y="2518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42" name="Oval 150"/>
            <p:cNvSpPr>
              <a:spLocks noChangeArrowheads="1"/>
            </p:cNvSpPr>
            <p:nvPr/>
          </p:nvSpPr>
          <p:spPr bwMode="auto">
            <a:xfrm>
              <a:off x="947" y="2422"/>
              <a:ext cx="39" cy="39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43" name="Oval 151"/>
            <p:cNvSpPr>
              <a:spLocks noChangeArrowheads="1"/>
            </p:cNvSpPr>
            <p:nvPr/>
          </p:nvSpPr>
          <p:spPr bwMode="auto">
            <a:xfrm>
              <a:off x="1220" y="2439"/>
              <a:ext cx="39" cy="39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44" name="Oval 152"/>
            <p:cNvSpPr>
              <a:spLocks noChangeArrowheads="1"/>
            </p:cNvSpPr>
            <p:nvPr/>
          </p:nvSpPr>
          <p:spPr bwMode="auto">
            <a:xfrm>
              <a:off x="1478" y="2436"/>
              <a:ext cx="39" cy="39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45" name="Oval 153"/>
            <p:cNvSpPr>
              <a:spLocks noChangeArrowheads="1"/>
            </p:cNvSpPr>
            <p:nvPr/>
          </p:nvSpPr>
          <p:spPr bwMode="auto">
            <a:xfrm>
              <a:off x="1680" y="2439"/>
              <a:ext cx="39" cy="39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46" name="Oval 154"/>
            <p:cNvSpPr>
              <a:spLocks noChangeArrowheads="1"/>
            </p:cNvSpPr>
            <p:nvPr/>
          </p:nvSpPr>
          <p:spPr bwMode="auto">
            <a:xfrm>
              <a:off x="2197" y="2430"/>
              <a:ext cx="39" cy="39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47" name="Oval 155"/>
            <p:cNvSpPr>
              <a:spLocks noChangeArrowheads="1"/>
            </p:cNvSpPr>
            <p:nvPr/>
          </p:nvSpPr>
          <p:spPr bwMode="auto">
            <a:xfrm>
              <a:off x="2945" y="2385"/>
              <a:ext cx="39" cy="39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48" name="Oval 156"/>
            <p:cNvSpPr>
              <a:spLocks noChangeArrowheads="1"/>
            </p:cNvSpPr>
            <p:nvPr/>
          </p:nvSpPr>
          <p:spPr bwMode="auto">
            <a:xfrm>
              <a:off x="3117" y="2442"/>
              <a:ext cx="39" cy="39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49" name="Oval 157"/>
            <p:cNvSpPr>
              <a:spLocks noChangeArrowheads="1"/>
            </p:cNvSpPr>
            <p:nvPr/>
          </p:nvSpPr>
          <p:spPr bwMode="auto">
            <a:xfrm>
              <a:off x="964" y="1053"/>
              <a:ext cx="39" cy="39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50" name="Rectangle 158"/>
            <p:cNvSpPr>
              <a:spLocks noChangeArrowheads="1"/>
            </p:cNvSpPr>
            <p:nvPr/>
          </p:nvSpPr>
          <p:spPr bwMode="auto">
            <a:xfrm>
              <a:off x="1054" y="1019"/>
              <a:ext cx="24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1200">
                  <a:solidFill>
                    <a:srgbClr val="000000"/>
                  </a:solidFill>
                  <a:latin typeface="Times New Roman" pitchFamily="18" charset="0"/>
                </a:rPr>
                <a:t>   IOQ</a:t>
              </a:r>
              <a:endParaRPr lang="fr-FR"/>
            </a:p>
          </p:txBody>
        </p:sp>
        <p:sp>
          <p:nvSpPr>
            <p:cNvPr id="46251" name="Line 159"/>
            <p:cNvSpPr>
              <a:spLocks noChangeShapeType="1"/>
            </p:cNvSpPr>
            <p:nvPr/>
          </p:nvSpPr>
          <p:spPr bwMode="auto">
            <a:xfrm>
              <a:off x="947" y="2348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52" name="Line 160"/>
            <p:cNvSpPr>
              <a:spLocks noChangeShapeType="1"/>
            </p:cNvSpPr>
            <p:nvPr/>
          </p:nvSpPr>
          <p:spPr bwMode="auto">
            <a:xfrm>
              <a:off x="2945" y="2343"/>
              <a:ext cx="42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6186" name="Group 161"/>
          <p:cNvGrpSpPr>
            <a:grpSpLocks/>
          </p:cNvGrpSpPr>
          <p:nvPr/>
        </p:nvGrpSpPr>
        <p:grpSpPr bwMode="auto">
          <a:xfrm>
            <a:off x="1503363" y="1738313"/>
            <a:ext cx="3511550" cy="1803400"/>
            <a:chOff x="947" y="1095"/>
            <a:chExt cx="2212" cy="1136"/>
          </a:xfrm>
        </p:grpSpPr>
        <p:sp>
          <p:nvSpPr>
            <p:cNvPr id="46194" name="Line 162"/>
            <p:cNvSpPr>
              <a:spLocks noChangeShapeType="1"/>
            </p:cNvSpPr>
            <p:nvPr/>
          </p:nvSpPr>
          <p:spPr bwMode="auto">
            <a:xfrm flipV="1">
              <a:off x="967" y="2178"/>
              <a:ext cx="1" cy="2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195" name="Line 163"/>
            <p:cNvSpPr>
              <a:spLocks noChangeShapeType="1"/>
            </p:cNvSpPr>
            <p:nvPr/>
          </p:nvSpPr>
          <p:spPr bwMode="auto">
            <a:xfrm>
              <a:off x="947" y="2178"/>
              <a:ext cx="4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196" name="Line 164"/>
            <p:cNvSpPr>
              <a:spLocks noChangeShapeType="1"/>
            </p:cNvSpPr>
            <p:nvPr/>
          </p:nvSpPr>
          <p:spPr bwMode="auto">
            <a:xfrm flipV="1">
              <a:off x="1241" y="1922"/>
              <a:ext cx="1" cy="13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197" name="Line 165"/>
            <p:cNvSpPr>
              <a:spLocks noChangeShapeType="1"/>
            </p:cNvSpPr>
            <p:nvPr/>
          </p:nvSpPr>
          <p:spPr bwMode="auto">
            <a:xfrm>
              <a:off x="1220" y="1922"/>
              <a:ext cx="4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198" name="Line 166"/>
            <p:cNvSpPr>
              <a:spLocks noChangeShapeType="1"/>
            </p:cNvSpPr>
            <p:nvPr/>
          </p:nvSpPr>
          <p:spPr bwMode="auto">
            <a:xfrm flipV="1">
              <a:off x="1700" y="1377"/>
              <a:ext cx="1" cy="30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199" name="Line 167"/>
            <p:cNvSpPr>
              <a:spLocks noChangeShapeType="1"/>
            </p:cNvSpPr>
            <p:nvPr/>
          </p:nvSpPr>
          <p:spPr bwMode="auto">
            <a:xfrm>
              <a:off x="1680" y="1377"/>
              <a:ext cx="4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0" name="Line 168"/>
            <p:cNvSpPr>
              <a:spLocks noChangeShapeType="1"/>
            </p:cNvSpPr>
            <p:nvPr/>
          </p:nvSpPr>
          <p:spPr bwMode="auto">
            <a:xfrm flipV="1">
              <a:off x="3137" y="1095"/>
              <a:ext cx="1" cy="64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1" name="Line 169"/>
            <p:cNvSpPr>
              <a:spLocks noChangeShapeType="1"/>
            </p:cNvSpPr>
            <p:nvPr/>
          </p:nvSpPr>
          <p:spPr bwMode="auto">
            <a:xfrm>
              <a:off x="3117" y="1095"/>
              <a:ext cx="4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2" name="Line 170"/>
            <p:cNvSpPr>
              <a:spLocks noChangeShapeType="1"/>
            </p:cNvSpPr>
            <p:nvPr/>
          </p:nvSpPr>
          <p:spPr bwMode="auto">
            <a:xfrm>
              <a:off x="967" y="2203"/>
              <a:ext cx="1" cy="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3" name="Line 171"/>
            <p:cNvSpPr>
              <a:spLocks noChangeShapeType="1"/>
            </p:cNvSpPr>
            <p:nvPr/>
          </p:nvSpPr>
          <p:spPr bwMode="auto">
            <a:xfrm>
              <a:off x="947" y="2230"/>
              <a:ext cx="4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4" name="Line 172"/>
            <p:cNvSpPr>
              <a:spLocks noChangeShapeType="1"/>
            </p:cNvSpPr>
            <p:nvPr/>
          </p:nvSpPr>
          <p:spPr bwMode="auto">
            <a:xfrm>
              <a:off x="1241" y="2059"/>
              <a:ext cx="1" cy="13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5" name="Line 173"/>
            <p:cNvSpPr>
              <a:spLocks noChangeShapeType="1"/>
            </p:cNvSpPr>
            <p:nvPr/>
          </p:nvSpPr>
          <p:spPr bwMode="auto">
            <a:xfrm>
              <a:off x="1220" y="2195"/>
              <a:ext cx="4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6" name="Line 174"/>
            <p:cNvSpPr>
              <a:spLocks noChangeShapeType="1"/>
            </p:cNvSpPr>
            <p:nvPr/>
          </p:nvSpPr>
          <p:spPr bwMode="auto">
            <a:xfrm>
              <a:off x="1700" y="1683"/>
              <a:ext cx="1" cy="30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7" name="Line 175"/>
            <p:cNvSpPr>
              <a:spLocks noChangeShapeType="1"/>
            </p:cNvSpPr>
            <p:nvPr/>
          </p:nvSpPr>
          <p:spPr bwMode="auto">
            <a:xfrm>
              <a:off x="1680" y="1991"/>
              <a:ext cx="4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8" name="Line 176"/>
            <p:cNvSpPr>
              <a:spLocks noChangeShapeType="1"/>
            </p:cNvSpPr>
            <p:nvPr/>
          </p:nvSpPr>
          <p:spPr bwMode="auto">
            <a:xfrm>
              <a:off x="3137" y="1744"/>
              <a:ext cx="1" cy="46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09" name="Line 177"/>
            <p:cNvSpPr>
              <a:spLocks noChangeShapeType="1"/>
            </p:cNvSpPr>
            <p:nvPr/>
          </p:nvSpPr>
          <p:spPr bwMode="auto">
            <a:xfrm>
              <a:off x="3117" y="2213"/>
              <a:ext cx="4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210" name="Rectangle 178"/>
            <p:cNvSpPr>
              <a:spLocks noChangeArrowheads="1"/>
            </p:cNvSpPr>
            <p:nvPr/>
          </p:nvSpPr>
          <p:spPr bwMode="auto">
            <a:xfrm>
              <a:off x="947" y="2183"/>
              <a:ext cx="39" cy="3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11" name="Rectangle 179"/>
            <p:cNvSpPr>
              <a:spLocks noChangeArrowheads="1"/>
            </p:cNvSpPr>
            <p:nvPr/>
          </p:nvSpPr>
          <p:spPr bwMode="auto">
            <a:xfrm>
              <a:off x="1220" y="2039"/>
              <a:ext cx="39" cy="38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12" name="Rectangle 180"/>
            <p:cNvSpPr>
              <a:spLocks noChangeArrowheads="1"/>
            </p:cNvSpPr>
            <p:nvPr/>
          </p:nvSpPr>
          <p:spPr bwMode="auto">
            <a:xfrm>
              <a:off x="1680" y="1663"/>
              <a:ext cx="39" cy="3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13" name="Rectangle 181"/>
            <p:cNvSpPr>
              <a:spLocks noChangeArrowheads="1"/>
            </p:cNvSpPr>
            <p:nvPr/>
          </p:nvSpPr>
          <p:spPr bwMode="auto">
            <a:xfrm>
              <a:off x="3117" y="1724"/>
              <a:ext cx="39" cy="38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14" name="Rectangle 182"/>
            <p:cNvSpPr>
              <a:spLocks noChangeArrowheads="1"/>
            </p:cNvSpPr>
            <p:nvPr/>
          </p:nvSpPr>
          <p:spPr bwMode="auto">
            <a:xfrm>
              <a:off x="964" y="1216"/>
              <a:ext cx="39" cy="3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215" name="Rectangle 183"/>
            <p:cNvSpPr>
              <a:spLocks noChangeArrowheads="1"/>
            </p:cNvSpPr>
            <p:nvPr/>
          </p:nvSpPr>
          <p:spPr bwMode="auto">
            <a:xfrm>
              <a:off x="1054" y="1182"/>
              <a:ext cx="26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1200">
                  <a:solidFill>
                    <a:srgbClr val="000000"/>
                  </a:solidFill>
                  <a:latin typeface="Times New Roman" pitchFamily="18" charset="0"/>
                </a:rPr>
                <a:t>   LOA</a:t>
              </a:r>
              <a:endParaRPr lang="fr-FR"/>
            </a:p>
          </p:txBody>
        </p:sp>
      </p:grpSp>
      <p:grpSp>
        <p:nvGrpSpPr>
          <p:cNvPr id="4" name="Group 184"/>
          <p:cNvGrpSpPr>
            <a:grpSpLocks/>
          </p:cNvGrpSpPr>
          <p:nvPr/>
        </p:nvGrpSpPr>
        <p:grpSpPr bwMode="auto">
          <a:xfrm>
            <a:off x="1528763" y="1733550"/>
            <a:ext cx="3452812" cy="1809750"/>
            <a:chOff x="963" y="1092"/>
            <a:chExt cx="2175" cy="1140"/>
          </a:xfrm>
        </p:grpSpPr>
        <p:sp>
          <p:nvSpPr>
            <p:cNvPr id="46192" name="Freeform 185"/>
            <p:cNvSpPr>
              <a:spLocks/>
            </p:cNvSpPr>
            <p:nvPr/>
          </p:nvSpPr>
          <p:spPr bwMode="auto">
            <a:xfrm>
              <a:off x="963" y="1092"/>
              <a:ext cx="2175" cy="1140"/>
            </a:xfrm>
            <a:custGeom>
              <a:avLst/>
              <a:gdLst>
                <a:gd name="T0" fmla="*/ 6 w 2175"/>
                <a:gd name="T1" fmla="*/ 1140 h 1140"/>
                <a:gd name="T2" fmla="*/ 2175 w 2175"/>
                <a:gd name="T3" fmla="*/ 426 h 1140"/>
                <a:gd name="T4" fmla="*/ 2175 w 2175"/>
                <a:gd name="T5" fmla="*/ 0 h 1140"/>
                <a:gd name="T6" fmla="*/ 0 w 2175"/>
                <a:gd name="T7" fmla="*/ 1080 h 1140"/>
                <a:gd name="T8" fmla="*/ 6 w 2175"/>
                <a:gd name="T9" fmla="*/ 1140 h 1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5"/>
                <a:gd name="T16" fmla="*/ 0 h 1140"/>
                <a:gd name="T17" fmla="*/ 2175 w 2175"/>
                <a:gd name="T18" fmla="*/ 1140 h 11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5" h="1140">
                  <a:moveTo>
                    <a:pt x="6" y="1140"/>
                  </a:moveTo>
                  <a:lnTo>
                    <a:pt x="2175" y="426"/>
                  </a:lnTo>
                  <a:lnTo>
                    <a:pt x="2175" y="0"/>
                  </a:lnTo>
                  <a:lnTo>
                    <a:pt x="0" y="1080"/>
                  </a:lnTo>
                  <a:lnTo>
                    <a:pt x="6" y="1140"/>
                  </a:lnTo>
                  <a:close/>
                </a:path>
              </a:pathLst>
            </a:custGeom>
            <a:solidFill>
              <a:srgbClr val="FF0000">
                <a:alpha val="30196"/>
              </a:srgbClr>
            </a:solidFill>
            <a:ln w="63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193" name="Text Box 186"/>
            <p:cNvSpPr txBox="1">
              <a:spLocks noChangeArrowheads="1"/>
            </p:cNvSpPr>
            <p:nvPr/>
          </p:nvSpPr>
          <p:spPr bwMode="auto">
            <a:xfrm>
              <a:off x="2058" y="1611"/>
              <a:ext cx="191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>
                  <a:solidFill>
                    <a:srgbClr val="DE0000"/>
                  </a:solidFill>
                  <a:latin typeface="Comic Sans MS" pitchFamily="66" charset="0"/>
                </a:rPr>
                <a:t>?</a:t>
              </a:r>
            </a:p>
          </p:txBody>
        </p:sp>
      </p:grpSp>
      <p:grpSp>
        <p:nvGrpSpPr>
          <p:cNvPr id="5" name="Group 187"/>
          <p:cNvGrpSpPr>
            <a:grpSpLocks/>
          </p:cNvGrpSpPr>
          <p:nvPr/>
        </p:nvGrpSpPr>
        <p:grpSpPr bwMode="auto">
          <a:xfrm>
            <a:off x="1525588" y="2135188"/>
            <a:ext cx="962025" cy="1196975"/>
            <a:chOff x="961" y="1345"/>
            <a:chExt cx="606" cy="754"/>
          </a:xfrm>
        </p:grpSpPr>
        <p:sp>
          <p:nvSpPr>
            <p:cNvPr id="46189" name="Freeform 188"/>
            <p:cNvSpPr>
              <a:spLocks/>
            </p:cNvSpPr>
            <p:nvPr/>
          </p:nvSpPr>
          <p:spPr bwMode="auto">
            <a:xfrm>
              <a:off x="1217" y="2053"/>
              <a:ext cx="47" cy="46"/>
            </a:xfrm>
            <a:custGeom>
              <a:avLst/>
              <a:gdLst>
                <a:gd name="T0" fmla="*/ 24 w 47"/>
                <a:gd name="T1" fmla="*/ 0 h 46"/>
                <a:gd name="T2" fmla="*/ 47 w 47"/>
                <a:gd name="T3" fmla="*/ 46 h 46"/>
                <a:gd name="T4" fmla="*/ 0 w 47"/>
                <a:gd name="T5" fmla="*/ 46 h 46"/>
                <a:gd name="T6" fmla="*/ 24 w 47"/>
                <a:gd name="T7" fmla="*/ 0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6"/>
                <a:gd name="T14" fmla="*/ 47 w 47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6">
                  <a:moveTo>
                    <a:pt x="24" y="0"/>
                  </a:moveTo>
                  <a:lnTo>
                    <a:pt x="47" y="46"/>
                  </a:lnTo>
                  <a:lnTo>
                    <a:pt x="0" y="4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00"/>
            </a:solidFill>
            <a:ln w="12700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190" name="Freeform 189"/>
            <p:cNvSpPr>
              <a:spLocks/>
            </p:cNvSpPr>
            <p:nvPr/>
          </p:nvSpPr>
          <p:spPr bwMode="auto">
            <a:xfrm>
              <a:off x="961" y="1376"/>
              <a:ext cx="47" cy="46"/>
            </a:xfrm>
            <a:custGeom>
              <a:avLst/>
              <a:gdLst>
                <a:gd name="T0" fmla="*/ 23 w 47"/>
                <a:gd name="T1" fmla="*/ 0 h 46"/>
                <a:gd name="T2" fmla="*/ 47 w 47"/>
                <a:gd name="T3" fmla="*/ 46 h 46"/>
                <a:gd name="T4" fmla="*/ 0 w 47"/>
                <a:gd name="T5" fmla="*/ 46 h 46"/>
                <a:gd name="T6" fmla="*/ 23 w 47"/>
                <a:gd name="T7" fmla="*/ 0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6"/>
                <a:gd name="T14" fmla="*/ 47 w 47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6">
                  <a:moveTo>
                    <a:pt x="23" y="0"/>
                  </a:moveTo>
                  <a:lnTo>
                    <a:pt x="47" y="46"/>
                  </a:lnTo>
                  <a:lnTo>
                    <a:pt x="0" y="4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00"/>
            </a:solidFill>
            <a:ln w="12700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46191" name="Rectangle 190"/>
            <p:cNvSpPr>
              <a:spLocks noChangeArrowheads="1"/>
            </p:cNvSpPr>
            <p:nvPr/>
          </p:nvSpPr>
          <p:spPr bwMode="auto">
            <a:xfrm>
              <a:off x="1055" y="1345"/>
              <a:ext cx="51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1200">
                  <a:solidFill>
                    <a:srgbClr val="000000"/>
                  </a:solidFill>
                  <a:latin typeface="Times New Roman" pitchFamily="18" charset="0"/>
                </a:rPr>
                <a:t>  Batani et al.</a:t>
              </a: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6" grpId="0"/>
      <p:bldP spid="2643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8D351C-CD87-4735-A4CB-289CB0538D35}" type="slidenum">
              <a:rPr lang="fr-FR" smtClean="0"/>
              <a:pPr/>
              <a:t>45</a:t>
            </a:fld>
            <a:endParaRPr lang="fr-FR" smtClean="0"/>
          </a:p>
        </p:txBody>
      </p:sp>
      <p:grpSp>
        <p:nvGrpSpPr>
          <p:cNvPr id="47107" name="Group 2"/>
          <p:cNvGrpSpPr>
            <a:grpSpLocks/>
          </p:cNvGrpSpPr>
          <p:nvPr/>
        </p:nvGrpSpPr>
        <p:grpSpPr bwMode="auto">
          <a:xfrm>
            <a:off x="1165225" y="1158875"/>
            <a:ext cx="6813550" cy="4543425"/>
            <a:chOff x="28" y="704"/>
            <a:chExt cx="4292" cy="2862"/>
          </a:xfrm>
        </p:grpSpPr>
        <p:pic>
          <p:nvPicPr>
            <p:cNvPr id="47109" name="Picture 3" descr="63Cu(g,n)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641" t="6021" r="4128" b="3427"/>
            <a:stretch>
              <a:fillRect/>
            </a:stretch>
          </p:blipFill>
          <p:spPr bwMode="auto">
            <a:xfrm>
              <a:off x="255" y="704"/>
              <a:ext cx="4065" cy="2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10" name="Text Box 4"/>
            <p:cNvSpPr txBox="1">
              <a:spLocks noChangeArrowheads="1"/>
            </p:cNvSpPr>
            <p:nvPr/>
          </p:nvSpPr>
          <p:spPr bwMode="auto">
            <a:xfrm>
              <a:off x="1888" y="3335"/>
              <a:ext cx="9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imes New Roman" pitchFamily="18" charset="0"/>
                </a:rPr>
                <a:t>Energie (MeV)</a:t>
              </a:r>
            </a:p>
          </p:txBody>
        </p:sp>
        <p:sp>
          <p:nvSpPr>
            <p:cNvPr id="47111" name="Text Box 5"/>
            <p:cNvSpPr txBox="1">
              <a:spLocks noChangeArrowheads="1"/>
            </p:cNvSpPr>
            <p:nvPr/>
          </p:nvSpPr>
          <p:spPr bwMode="auto">
            <a:xfrm rot="-5400000">
              <a:off x="-598" y="1875"/>
              <a:ext cx="14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imes New Roman" pitchFamily="18" charset="0"/>
                </a:rPr>
                <a:t>Section efficace (barns)</a:t>
              </a:r>
            </a:p>
          </p:txBody>
        </p:sp>
      </p:grpSp>
      <p:sp>
        <p:nvSpPr>
          <p:cNvPr id="47108" name="Text Box 6"/>
          <p:cNvSpPr txBox="1">
            <a:spLocks noChangeArrowheads="1"/>
          </p:cNvSpPr>
          <p:nvPr/>
        </p:nvSpPr>
        <p:spPr bwMode="auto">
          <a:xfrm>
            <a:off x="3078163" y="46038"/>
            <a:ext cx="29876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Section efficace (</a:t>
            </a:r>
            <a:r>
              <a:rPr lang="el-GR" sz="240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fr-FR" sz="2400">
                <a:latin typeface="Times New Roman" pitchFamily="18" charset="0"/>
                <a:cs typeface="Times New Roman" pitchFamily="18" charset="0"/>
              </a:rPr>
              <a:t>,n</a:t>
            </a:r>
            <a:r>
              <a:rPr lang="fr-FR" sz="2400">
                <a:cs typeface="Times New Roman" pitchFamily="18" charset="0"/>
              </a:rPr>
              <a:t>)</a:t>
            </a:r>
            <a:endParaRPr lang="el-GR" sz="24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1DE5DD-37A4-4C98-9DC0-C5D109AB3241}" type="slidenum">
              <a:rPr lang="fr-FR" smtClean="0"/>
              <a:pPr/>
              <a:t>46</a:t>
            </a:fld>
            <a:endParaRPr lang="fr-FR" smtClean="0"/>
          </a:p>
        </p:txBody>
      </p:sp>
      <p:sp>
        <p:nvSpPr>
          <p:cNvPr id="48131" name="Text Box 2"/>
          <p:cNvSpPr txBox="1">
            <a:spLocks noChangeArrowheads="1"/>
          </p:cNvSpPr>
          <p:nvPr/>
        </p:nvSpPr>
        <p:spPr bwMode="auto">
          <a:xfrm>
            <a:off x="3070225" y="46038"/>
            <a:ext cx="30051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Section efficace (</a:t>
            </a:r>
            <a:r>
              <a:rPr lang="fr-FR" sz="2400">
                <a:latin typeface="Times New Roman" pitchFamily="18" charset="0"/>
                <a:cs typeface="Times New Roman" pitchFamily="18" charset="0"/>
              </a:rPr>
              <a:t>p,n</a:t>
            </a:r>
            <a:r>
              <a:rPr lang="fr-FR" sz="2400">
                <a:cs typeface="Times New Roman" pitchFamily="18" charset="0"/>
              </a:rPr>
              <a:t>)</a:t>
            </a:r>
            <a:endParaRPr lang="el-GR" sz="2400">
              <a:cs typeface="Times New Roman" pitchFamily="18" charset="0"/>
            </a:endParaRPr>
          </a:p>
        </p:txBody>
      </p:sp>
      <p:grpSp>
        <p:nvGrpSpPr>
          <p:cNvPr id="48132" name="Group 3"/>
          <p:cNvGrpSpPr>
            <a:grpSpLocks/>
          </p:cNvGrpSpPr>
          <p:nvPr/>
        </p:nvGrpSpPr>
        <p:grpSpPr bwMode="auto">
          <a:xfrm>
            <a:off x="1222375" y="1195388"/>
            <a:ext cx="6697663" cy="4470400"/>
            <a:chOff x="703" y="663"/>
            <a:chExt cx="4219" cy="2816"/>
          </a:xfrm>
        </p:grpSpPr>
        <p:sp>
          <p:nvSpPr>
            <p:cNvPr id="48133" name="Text Box 4"/>
            <p:cNvSpPr txBox="1">
              <a:spLocks noChangeArrowheads="1"/>
            </p:cNvSpPr>
            <p:nvPr/>
          </p:nvSpPr>
          <p:spPr bwMode="auto">
            <a:xfrm>
              <a:off x="2563" y="3248"/>
              <a:ext cx="9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imes New Roman" pitchFamily="18" charset="0"/>
                </a:rPr>
                <a:t>Energie (MeV)</a:t>
              </a:r>
            </a:p>
          </p:txBody>
        </p:sp>
        <p:sp>
          <p:nvSpPr>
            <p:cNvPr id="48134" name="Text Box 5"/>
            <p:cNvSpPr txBox="1">
              <a:spLocks noChangeArrowheads="1"/>
            </p:cNvSpPr>
            <p:nvPr/>
          </p:nvSpPr>
          <p:spPr bwMode="auto">
            <a:xfrm rot="-5400000">
              <a:off x="77" y="1788"/>
              <a:ext cx="14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imes New Roman" pitchFamily="18" charset="0"/>
                </a:rPr>
                <a:t>Section efficace (barns)</a:t>
              </a:r>
            </a:p>
          </p:txBody>
        </p:sp>
        <p:pic>
          <p:nvPicPr>
            <p:cNvPr id="48135" name="Picture 6" descr="63Cu(p,n)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41" t="7074" r="5350" b="3258"/>
            <a:stretch>
              <a:fillRect/>
            </a:stretch>
          </p:blipFill>
          <p:spPr bwMode="auto">
            <a:xfrm>
              <a:off x="975" y="663"/>
              <a:ext cx="3947" cy="2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F3978B-7EDD-4749-A89B-500142650D18}" type="slidenum">
              <a:rPr lang="fr-FR" smtClean="0"/>
              <a:pPr/>
              <a:t>47</a:t>
            </a:fld>
            <a:endParaRPr lang="fr-FR" smtClean="0"/>
          </a:p>
        </p:txBody>
      </p:sp>
      <p:sp>
        <p:nvSpPr>
          <p:cNvPr id="49155" name="Text Box 2"/>
          <p:cNvSpPr txBox="1">
            <a:spLocks noChangeAspect="1" noChangeArrowheads="1"/>
          </p:cNvSpPr>
          <p:nvPr/>
        </p:nvSpPr>
        <p:spPr bwMode="auto">
          <a:xfrm>
            <a:off x="3665538" y="3568700"/>
            <a:ext cx="2689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>
                <a:solidFill>
                  <a:srgbClr val="D20000"/>
                </a:solidFill>
              </a:rPr>
              <a:t>Empilement RCF</a:t>
            </a:r>
          </a:p>
          <a:p>
            <a:pPr algn="ctr"/>
            <a:r>
              <a:rPr lang="fr-FR" sz="1400">
                <a:solidFill>
                  <a:srgbClr val="D20000"/>
                </a:solidFill>
              </a:rPr>
              <a:t>(ou </a:t>
            </a:r>
            <a:r>
              <a:rPr lang="fr-FR" sz="1600">
                <a:solidFill>
                  <a:srgbClr val="D20000"/>
                </a:solidFill>
              </a:rPr>
              <a:t>échantillons d’activation</a:t>
            </a:r>
            <a:r>
              <a:rPr lang="fr-FR" sz="1400">
                <a:solidFill>
                  <a:srgbClr val="D20000"/>
                </a:solidFill>
              </a:rPr>
              <a:t>)</a:t>
            </a:r>
          </a:p>
        </p:txBody>
      </p:sp>
      <p:sp>
        <p:nvSpPr>
          <p:cNvPr id="49156" name="Text Box 3"/>
          <p:cNvSpPr txBox="1">
            <a:spLocks noChangeAspect="1" noChangeArrowheads="1"/>
          </p:cNvSpPr>
          <p:nvPr/>
        </p:nvSpPr>
        <p:spPr bwMode="auto">
          <a:xfrm>
            <a:off x="5019675" y="2493963"/>
            <a:ext cx="90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rgbClr val="0000FF"/>
                </a:solidFill>
              </a:rPr>
              <a:t>Potence</a:t>
            </a:r>
          </a:p>
          <a:p>
            <a:pPr algn="ctr"/>
            <a:r>
              <a:rPr lang="fr-FR" sz="1200">
                <a:solidFill>
                  <a:srgbClr val="0000FF"/>
                </a:solidFill>
              </a:rPr>
              <a:t>de rotation</a:t>
            </a:r>
            <a:endParaRPr lang="fr-FR" sz="1000">
              <a:solidFill>
                <a:srgbClr val="0000FF"/>
              </a:solidFill>
            </a:endParaRPr>
          </a:p>
        </p:txBody>
      </p:sp>
      <p:sp>
        <p:nvSpPr>
          <p:cNvPr id="49157" name="Text Box 21"/>
          <p:cNvSpPr txBox="1">
            <a:spLocks noChangeArrowheads="1"/>
          </p:cNvSpPr>
          <p:nvPr/>
        </p:nvSpPr>
        <p:spPr bwMode="auto">
          <a:xfrm>
            <a:off x="1646238" y="44450"/>
            <a:ext cx="58626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Schéma du dispositif expérimental à l’IOQ</a:t>
            </a:r>
            <a:endParaRPr lang="en-US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49158" name="Text Box 22"/>
          <p:cNvSpPr txBox="1">
            <a:spLocks noChangeArrowheads="1"/>
          </p:cNvSpPr>
          <p:nvPr/>
        </p:nvSpPr>
        <p:spPr bwMode="auto">
          <a:xfrm>
            <a:off x="6588125" y="1052513"/>
            <a:ext cx="2376488" cy="16541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lnSpc>
                <a:spcPct val="120000"/>
              </a:lnSpc>
            </a:pPr>
            <a:r>
              <a:rPr lang="fr-FR" sz="1300" u="sng"/>
              <a:t>Caractéristiques laser :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Energie sur cible </a:t>
            </a:r>
            <a:r>
              <a:rPr lang="en-US" sz="1200"/>
              <a:t>~</a:t>
            </a:r>
            <a:r>
              <a:rPr lang="fr-FR" sz="1200"/>
              <a:t> 0,8 J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>
                <a:cs typeface="Times New Roman" pitchFamily="18" charset="0"/>
              </a:rPr>
              <a:t>Durée</a:t>
            </a:r>
            <a:r>
              <a:rPr lang="fr-FR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/>
              <a:t>~</a:t>
            </a:r>
            <a:r>
              <a:rPr lang="fr-FR" sz="1200"/>
              <a:t> 80 fs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w</a:t>
            </a:r>
            <a:r>
              <a:rPr lang="fr-FR" sz="1200" baseline="-25000"/>
              <a:t>0</a:t>
            </a:r>
            <a:r>
              <a:rPr lang="fr-FR" sz="1200"/>
              <a:t> </a:t>
            </a:r>
            <a:r>
              <a:rPr lang="en-US" sz="1200"/>
              <a:t>~ 2 µm</a:t>
            </a:r>
            <a:r>
              <a:rPr lang="fr-FR" sz="1200"/>
              <a:t> (fwhm)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Nombre de tirs : 10 à 300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Cadence </a:t>
            </a:r>
            <a:r>
              <a:rPr lang="en-US" sz="1200">
                <a:cs typeface="Arial" charset="0"/>
              </a:rPr>
              <a:t>~</a:t>
            </a:r>
            <a:r>
              <a:rPr lang="fr-FR" sz="1200"/>
              <a:t> 0,4 Hz</a:t>
            </a:r>
          </a:p>
          <a:p>
            <a:pPr marL="182563" indent="-182563">
              <a:lnSpc>
                <a:spcPct val="120000"/>
              </a:lnSpc>
              <a:buFontTx/>
              <a:buChar char="•"/>
            </a:pPr>
            <a:r>
              <a:rPr lang="fr-FR" sz="1200"/>
              <a:t>Contraste ~ 10</a:t>
            </a:r>
            <a:r>
              <a:rPr lang="fr-FR" sz="1200" baseline="30000"/>
              <a:t>7</a:t>
            </a:r>
          </a:p>
        </p:txBody>
      </p:sp>
      <p:sp useBgFill="1">
        <p:nvSpPr>
          <p:cNvPr id="49159" name="Oval 23"/>
          <p:cNvSpPr>
            <a:spLocks noChangeAspect="1" noChangeArrowheads="1"/>
          </p:cNvSpPr>
          <p:nvPr/>
        </p:nvSpPr>
        <p:spPr bwMode="auto">
          <a:xfrm rot="8100000">
            <a:off x="2278063" y="1196975"/>
            <a:ext cx="2520950" cy="2520950"/>
          </a:xfrm>
          <a:prstGeom prst="ellipse">
            <a:avLst/>
          </a:prstGeom>
          <a:ln w="50800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 useBgFill="1">
        <p:nvSpPr>
          <p:cNvPr id="49160" name="Rectangle 24"/>
          <p:cNvSpPr>
            <a:spLocks noChangeAspect="1" noChangeArrowheads="1"/>
          </p:cNvSpPr>
          <p:nvPr/>
        </p:nvSpPr>
        <p:spPr bwMode="auto">
          <a:xfrm rot="8100000">
            <a:off x="1873250" y="3543300"/>
            <a:ext cx="906463" cy="252413"/>
          </a:xfrm>
          <a:prstGeom prst="rect">
            <a:avLst/>
          </a:prstGeom>
          <a:ln w="508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9161" name="Oval 25"/>
          <p:cNvSpPr>
            <a:spLocks noChangeAspect="1" noChangeArrowheads="1"/>
          </p:cNvSpPr>
          <p:nvPr/>
        </p:nvSpPr>
        <p:spPr bwMode="auto">
          <a:xfrm rot="8100000">
            <a:off x="928688" y="3806825"/>
            <a:ext cx="1260475" cy="1262063"/>
          </a:xfrm>
          <a:prstGeom prst="ellipse">
            <a:avLst/>
          </a:prstGeom>
          <a:noFill/>
          <a:ln w="50800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9162" name="Rectangle 26"/>
          <p:cNvSpPr>
            <a:spLocks noChangeAspect="1" noChangeArrowheads="1"/>
          </p:cNvSpPr>
          <p:nvPr/>
        </p:nvSpPr>
        <p:spPr bwMode="auto">
          <a:xfrm rot="8100000">
            <a:off x="1960563" y="3867150"/>
            <a:ext cx="139700" cy="200025"/>
          </a:xfrm>
          <a:prstGeom prst="rect">
            <a:avLst/>
          </a:prstGeom>
          <a:solidFill>
            <a:schemeClr val="bg1"/>
          </a:solidFill>
          <a:ln w="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 useBgFill="1">
        <p:nvSpPr>
          <p:cNvPr id="49163" name="Rectangle 27"/>
          <p:cNvSpPr>
            <a:spLocks noChangeAspect="1" noChangeArrowheads="1"/>
          </p:cNvSpPr>
          <p:nvPr/>
        </p:nvSpPr>
        <p:spPr bwMode="auto">
          <a:xfrm>
            <a:off x="2233613" y="1778000"/>
            <a:ext cx="466725" cy="6254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9164" name="Line 28"/>
          <p:cNvSpPr>
            <a:spLocks noChangeAspect="1" noChangeShapeType="1"/>
          </p:cNvSpPr>
          <p:nvPr/>
        </p:nvSpPr>
        <p:spPr bwMode="auto">
          <a:xfrm flipH="1">
            <a:off x="1284288" y="1762125"/>
            <a:ext cx="1209675" cy="0"/>
          </a:xfrm>
          <a:prstGeom prst="line">
            <a:avLst/>
          </a:prstGeom>
          <a:noFill/>
          <a:ln w="5080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9165" name="Line 29"/>
          <p:cNvSpPr>
            <a:spLocks noChangeAspect="1" noChangeShapeType="1"/>
          </p:cNvSpPr>
          <p:nvPr/>
        </p:nvSpPr>
        <p:spPr bwMode="auto">
          <a:xfrm flipH="1">
            <a:off x="1284288" y="2417763"/>
            <a:ext cx="1008062" cy="0"/>
          </a:xfrm>
          <a:prstGeom prst="line">
            <a:avLst/>
          </a:prstGeom>
          <a:noFill/>
          <a:ln w="5080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9166" name="Arc 30"/>
          <p:cNvSpPr>
            <a:spLocks noChangeAspect="1"/>
          </p:cNvSpPr>
          <p:nvPr/>
        </p:nvSpPr>
        <p:spPr bwMode="auto">
          <a:xfrm flipV="1">
            <a:off x="3503613" y="2571750"/>
            <a:ext cx="915987" cy="665163"/>
          </a:xfrm>
          <a:custGeom>
            <a:avLst/>
            <a:gdLst>
              <a:gd name="T0" fmla="*/ 0 w 29705"/>
              <a:gd name="T1" fmla="*/ 659312 h 21600"/>
              <a:gd name="T2" fmla="*/ 915987 w 29705"/>
              <a:gd name="T3" fmla="*/ 48625 h 21600"/>
              <a:gd name="T4" fmla="*/ 666029 w 29705"/>
              <a:gd name="T5" fmla="*/ 665163 h 21600"/>
              <a:gd name="T6" fmla="*/ 0 60000 65536"/>
              <a:gd name="T7" fmla="*/ 0 60000 65536"/>
              <a:gd name="T8" fmla="*/ 0 60000 65536"/>
              <a:gd name="T9" fmla="*/ 0 w 29705"/>
              <a:gd name="T10" fmla="*/ 0 h 21600"/>
              <a:gd name="T11" fmla="*/ 29705 w 2970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705" h="21600" fill="none" extrusionOk="0">
                <a:moveTo>
                  <a:pt x="-1" y="21409"/>
                </a:moveTo>
                <a:cubicBezTo>
                  <a:pt x="104" y="9555"/>
                  <a:pt x="9743" y="-1"/>
                  <a:pt x="21599" y="0"/>
                </a:cubicBezTo>
                <a:cubicBezTo>
                  <a:pt x="24377" y="0"/>
                  <a:pt x="27129" y="536"/>
                  <a:pt x="29705" y="1578"/>
                </a:cubicBezTo>
              </a:path>
              <a:path w="29705" h="21600" stroke="0" extrusionOk="0">
                <a:moveTo>
                  <a:pt x="-1" y="21409"/>
                </a:moveTo>
                <a:cubicBezTo>
                  <a:pt x="104" y="9555"/>
                  <a:pt x="9743" y="-1"/>
                  <a:pt x="21599" y="0"/>
                </a:cubicBezTo>
                <a:cubicBezTo>
                  <a:pt x="24377" y="0"/>
                  <a:pt x="27129" y="536"/>
                  <a:pt x="29705" y="1578"/>
                </a:cubicBezTo>
                <a:lnTo>
                  <a:pt x="21599" y="2160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9167" name="Freeform 31"/>
          <p:cNvSpPr>
            <a:spLocks noChangeAspect="1"/>
          </p:cNvSpPr>
          <p:nvPr/>
        </p:nvSpPr>
        <p:spPr bwMode="auto">
          <a:xfrm>
            <a:off x="4175125" y="2998788"/>
            <a:ext cx="263525" cy="249237"/>
          </a:xfrm>
          <a:custGeom>
            <a:avLst/>
            <a:gdLst>
              <a:gd name="T0" fmla="*/ 0 w 237"/>
              <a:gd name="T1" fmla="*/ 61 h 225"/>
              <a:gd name="T2" fmla="*/ 153 w 237"/>
              <a:gd name="T3" fmla="*/ 27 h 225"/>
              <a:gd name="T4" fmla="*/ 237 w 237"/>
              <a:gd name="T5" fmla="*/ 225 h 225"/>
              <a:gd name="T6" fmla="*/ 0 60000 65536"/>
              <a:gd name="T7" fmla="*/ 0 60000 65536"/>
              <a:gd name="T8" fmla="*/ 0 60000 65536"/>
              <a:gd name="T9" fmla="*/ 0 w 237"/>
              <a:gd name="T10" fmla="*/ 0 h 225"/>
              <a:gd name="T11" fmla="*/ 237 w 237"/>
              <a:gd name="T12" fmla="*/ 225 h 2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" h="225">
                <a:moveTo>
                  <a:pt x="0" y="61"/>
                </a:moveTo>
                <a:cubicBezTo>
                  <a:pt x="25" y="56"/>
                  <a:pt x="113" y="0"/>
                  <a:pt x="153" y="27"/>
                </a:cubicBezTo>
                <a:cubicBezTo>
                  <a:pt x="193" y="54"/>
                  <a:pt x="220" y="184"/>
                  <a:pt x="237" y="225"/>
                </a:cubicBezTo>
              </a:path>
            </a:pathLst>
          </a:custGeom>
          <a:noFill/>
          <a:ln w="19050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49168" name="AutoShape 32"/>
          <p:cNvSpPr>
            <a:spLocks noChangeAspect="1" noChangeArrowheads="1"/>
          </p:cNvSpPr>
          <p:nvPr/>
        </p:nvSpPr>
        <p:spPr bwMode="auto">
          <a:xfrm rot="-6600000">
            <a:off x="4262438" y="3136900"/>
            <a:ext cx="152400" cy="152400"/>
          </a:xfrm>
          <a:prstGeom prst="rtTriangle">
            <a:avLst/>
          </a:prstGeom>
          <a:solidFill>
            <a:srgbClr val="FFFFFF"/>
          </a:solidFill>
          <a:ln w="317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grpSp>
        <p:nvGrpSpPr>
          <p:cNvPr id="49169" name="Group 33"/>
          <p:cNvGrpSpPr>
            <a:grpSpLocks noChangeAspect="1"/>
          </p:cNvGrpSpPr>
          <p:nvPr/>
        </p:nvGrpSpPr>
        <p:grpSpPr bwMode="auto">
          <a:xfrm rot="-3900000">
            <a:off x="4193381" y="3167857"/>
            <a:ext cx="227013" cy="63500"/>
            <a:chOff x="2761" y="3620"/>
            <a:chExt cx="204" cy="57"/>
          </a:xfrm>
        </p:grpSpPr>
        <p:grpSp>
          <p:nvGrpSpPr>
            <p:cNvPr id="49262" name="Group 34"/>
            <p:cNvGrpSpPr>
              <a:grpSpLocks noChangeAspect="1"/>
            </p:cNvGrpSpPr>
            <p:nvPr/>
          </p:nvGrpSpPr>
          <p:grpSpPr bwMode="auto">
            <a:xfrm>
              <a:off x="2766" y="3627"/>
              <a:ext cx="194" cy="45"/>
              <a:chOff x="2788" y="3627"/>
              <a:chExt cx="194" cy="45"/>
            </a:xfrm>
          </p:grpSpPr>
          <p:sp>
            <p:nvSpPr>
              <p:cNvPr id="49264" name="Line 35"/>
              <p:cNvSpPr>
                <a:spLocks noChangeAspect="1" noChangeShapeType="1"/>
              </p:cNvSpPr>
              <p:nvPr/>
            </p:nvSpPr>
            <p:spPr bwMode="auto">
              <a:xfrm>
                <a:off x="2789" y="3627"/>
                <a:ext cx="193" cy="0"/>
              </a:xfrm>
              <a:prstGeom prst="line">
                <a:avLst/>
              </a:prstGeom>
              <a:noFill/>
              <a:ln w="6350">
                <a:solidFill>
                  <a:srgbClr val="CC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265" name="Line 36"/>
              <p:cNvSpPr>
                <a:spLocks noChangeAspect="1" noChangeShapeType="1"/>
              </p:cNvSpPr>
              <p:nvPr/>
            </p:nvSpPr>
            <p:spPr bwMode="auto">
              <a:xfrm>
                <a:off x="2788" y="3645"/>
                <a:ext cx="193" cy="0"/>
              </a:xfrm>
              <a:prstGeom prst="line">
                <a:avLst/>
              </a:pr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266" name="Line 37"/>
              <p:cNvSpPr>
                <a:spLocks noChangeAspect="1" noChangeShapeType="1"/>
              </p:cNvSpPr>
              <p:nvPr/>
            </p:nvSpPr>
            <p:spPr bwMode="auto">
              <a:xfrm>
                <a:off x="2788" y="3634"/>
                <a:ext cx="193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267" name="Line 38"/>
              <p:cNvSpPr>
                <a:spLocks noChangeAspect="1" noChangeShapeType="1"/>
              </p:cNvSpPr>
              <p:nvPr/>
            </p:nvSpPr>
            <p:spPr bwMode="auto">
              <a:xfrm>
                <a:off x="2788" y="3640"/>
                <a:ext cx="193" cy="0"/>
              </a:xfrm>
              <a:prstGeom prst="line">
                <a:avLst/>
              </a:prstGeom>
              <a:noFill/>
              <a:ln w="6350">
                <a:solidFill>
                  <a:srgbClr val="CC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268" name="Line 39"/>
              <p:cNvSpPr>
                <a:spLocks noChangeAspect="1" noChangeShapeType="1"/>
              </p:cNvSpPr>
              <p:nvPr/>
            </p:nvSpPr>
            <p:spPr bwMode="auto">
              <a:xfrm>
                <a:off x="2788" y="3654"/>
                <a:ext cx="193" cy="0"/>
              </a:xfrm>
              <a:prstGeom prst="line">
                <a:avLst/>
              </a:prstGeom>
              <a:noFill/>
              <a:ln w="6350">
                <a:solidFill>
                  <a:srgbClr val="CC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269" name="Line 40"/>
              <p:cNvSpPr>
                <a:spLocks noChangeAspect="1" noChangeShapeType="1"/>
              </p:cNvSpPr>
              <p:nvPr/>
            </p:nvSpPr>
            <p:spPr bwMode="auto">
              <a:xfrm>
                <a:off x="2789" y="3663"/>
                <a:ext cx="193" cy="0"/>
              </a:xfrm>
              <a:prstGeom prst="line">
                <a:avLst/>
              </a:pr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270" name="Line 41"/>
              <p:cNvSpPr>
                <a:spLocks noChangeAspect="1" noChangeShapeType="1"/>
              </p:cNvSpPr>
              <p:nvPr/>
            </p:nvSpPr>
            <p:spPr bwMode="auto">
              <a:xfrm>
                <a:off x="2789" y="3672"/>
                <a:ext cx="193" cy="0"/>
              </a:xfrm>
              <a:prstGeom prst="line">
                <a:avLst/>
              </a:prstGeom>
              <a:noFill/>
              <a:ln w="6350">
                <a:solidFill>
                  <a:srgbClr val="CC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9263" name="Rectangle 42"/>
            <p:cNvSpPr>
              <a:spLocks noChangeAspect="1" noChangeArrowheads="1"/>
            </p:cNvSpPr>
            <p:nvPr/>
          </p:nvSpPr>
          <p:spPr bwMode="auto">
            <a:xfrm>
              <a:off x="2761" y="3620"/>
              <a:ext cx="204" cy="57"/>
            </a:xfrm>
            <a:prstGeom prst="rect">
              <a:avLst/>
            </a:prstGeom>
            <a:noFill/>
            <a:ln w="31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49170" name="Line 43"/>
          <p:cNvSpPr>
            <a:spLocks noChangeAspect="1" noChangeShapeType="1"/>
          </p:cNvSpPr>
          <p:nvPr/>
        </p:nvSpPr>
        <p:spPr bwMode="auto">
          <a:xfrm rot="-1200000">
            <a:off x="4314825" y="2624138"/>
            <a:ext cx="0" cy="604837"/>
          </a:xfrm>
          <a:prstGeom prst="line">
            <a:avLst/>
          </a:prstGeom>
          <a:noFill/>
          <a:ln w="25400">
            <a:solidFill>
              <a:srgbClr val="969696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9171" name="Oval 44"/>
          <p:cNvSpPr>
            <a:spLocks noChangeAspect="1" noChangeArrowheads="1"/>
          </p:cNvSpPr>
          <p:nvPr/>
        </p:nvSpPr>
        <p:spPr bwMode="auto">
          <a:xfrm>
            <a:off x="4189413" y="2603500"/>
            <a:ext cx="38100" cy="381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9172" name="Rectangle 45"/>
          <p:cNvSpPr>
            <a:spLocks noChangeAspect="1" noChangeArrowheads="1"/>
          </p:cNvSpPr>
          <p:nvPr/>
        </p:nvSpPr>
        <p:spPr bwMode="auto">
          <a:xfrm rot="-5400000">
            <a:off x="2520951" y="601662"/>
            <a:ext cx="252412" cy="2824163"/>
          </a:xfrm>
          <a:prstGeom prst="rect">
            <a:avLst/>
          </a:prstGeom>
          <a:solidFill>
            <a:srgbClr val="FFC5C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9173" name="Freeform 46"/>
          <p:cNvSpPr>
            <a:spLocks noChangeAspect="1"/>
          </p:cNvSpPr>
          <p:nvPr/>
        </p:nvSpPr>
        <p:spPr bwMode="auto">
          <a:xfrm>
            <a:off x="3548063" y="1852613"/>
            <a:ext cx="504825" cy="592137"/>
          </a:xfrm>
          <a:custGeom>
            <a:avLst/>
            <a:gdLst>
              <a:gd name="T0" fmla="*/ 0 w 454"/>
              <a:gd name="T1" fmla="*/ 532 h 532"/>
              <a:gd name="T2" fmla="*/ 364 w 454"/>
              <a:gd name="T3" fmla="*/ 0 h 532"/>
              <a:gd name="T4" fmla="*/ 454 w 454"/>
              <a:gd name="T5" fmla="*/ 244 h 532"/>
              <a:gd name="T6" fmla="*/ 0 w 454"/>
              <a:gd name="T7" fmla="*/ 532 h 532"/>
              <a:gd name="T8" fmla="*/ 0 60000 65536"/>
              <a:gd name="T9" fmla="*/ 0 60000 65536"/>
              <a:gd name="T10" fmla="*/ 0 60000 65536"/>
              <a:gd name="T11" fmla="*/ 0 60000 65536"/>
              <a:gd name="T12" fmla="*/ 0 w 454"/>
              <a:gd name="T13" fmla="*/ 0 h 532"/>
              <a:gd name="T14" fmla="*/ 454 w 454"/>
              <a:gd name="T15" fmla="*/ 532 h 5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4" h="532">
                <a:moveTo>
                  <a:pt x="0" y="532"/>
                </a:moveTo>
                <a:lnTo>
                  <a:pt x="364" y="0"/>
                </a:lnTo>
                <a:lnTo>
                  <a:pt x="454" y="244"/>
                </a:lnTo>
                <a:lnTo>
                  <a:pt x="0" y="532"/>
                </a:lnTo>
                <a:close/>
              </a:path>
            </a:pathLst>
          </a:custGeom>
          <a:gradFill rotWithShape="1">
            <a:gsLst>
              <a:gs pos="0">
                <a:srgbClr val="F60000"/>
              </a:gs>
              <a:gs pos="100000">
                <a:srgbClr val="FFE1E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49174" name="AutoShape 47"/>
          <p:cNvSpPr>
            <a:spLocks noChangeAspect="1" noChangeArrowheads="1"/>
          </p:cNvSpPr>
          <p:nvPr/>
        </p:nvSpPr>
        <p:spPr bwMode="auto">
          <a:xfrm rot="9420000">
            <a:off x="3908425" y="1755775"/>
            <a:ext cx="206375" cy="461963"/>
          </a:xfrm>
          <a:prstGeom prst="moon">
            <a:avLst>
              <a:gd name="adj" fmla="val 57949"/>
            </a:avLst>
          </a:prstGeom>
          <a:pattFill prst="wdUpDiag">
            <a:fgClr>
              <a:srgbClr val="DDDDDD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grpSp>
        <p:nvGrpSpPr>
          <p:cNvPr id="49175" name="Group 48"/>
          <p:cNvGrpSpPr>
            <a:grpSpLocks noChangeAspect="1"/>
          </p:cNvGrpSpPr>
          <p:nvPr/>
        </p:nvGrpSpPr>
        <p:grpSpPr bwMode="auto">
          <a:xfrm rot="2700000">
            <a:off x="1085851" y="4251325"/>
            <a:ext cx="755650" cy="555625"/>
            <a:chOff x="3061" y="3339"/>
            <a:chExt cx="680" cy="499"/>
          </a:xfrm>
        </p:grpSpPr>
        <p:grpSp>
          <p:nvGrpSpPr>
            <p:cNvPr id="49254" name="Group 49"/>
            <p:cNvGrpSpPr>
              <a:grpSpLocks noChangeAspect="1"/>
            </p:cNvGrpSpPr>
            <p:nvPr/>
          </p:nvGrpSpPr>
          <p:grpSpPr bwMode="auto">
            <a:xfrm>
              <a:off x="3061" y="3430"/>
              <a:ext cx="680" cy="408"/>
              <a:chOff x="3061" y="3430"/>
              <a:chExt cx="680" cy="408"/>
            </a:xfrm>
          </p:grpSpPr>
          <p:sp>
            <p:nvSpPr>
              <p:cNvPr id="49258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3061" y="3430"/>
                <a:ext cx="680" cy="408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49259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3379" y="3430"/>
                <a:ext cx="45" cy="40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49260" name="Rectangle 52"/>
              <p:cNvSpPr>
                <a:spLocks noChangeAspect="1" noChangeArrowheads="1"/>
              </p:cNvSpPr>
              <p:nvPr/>
            </p:nvSpPr>
            <p:spPr bwMode="auto">
              <a:xfrm>
                <a:off x="3334" y="3430"/>
                <a:ext cx="45" cy="408"/>
              </a:xfrm>
              <a:prstGeom prst="rect">
                <a:avLst/>
              </a:prstGeom>
              <a:solidFill>
                <a:srgbClr val="4D4D4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49261" name="Rectangle 53"/>
              <p:cNvSpPr>
                <a:spLocks noChangeAspect="1" noChangeArrowheads="1"/>
              </p:cNvSpPr>
              <p:nvPr/>
            </p:nvSpPr>
            <p:spPr bwMode="auto">
              <a:xfrm>
                <a:off x="3424" y="3430"/>
                <a:ext cx="45" cy="408"/>
              </a:xfrm>
              <a:prstGeom prst="rect">
                <a:avLst/>
              </a:prstGeom>
              <a:solidFill>
                <a:srgbClr val="4D4D4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9255" name="Group 54"/>
            <p:cNvGrpSpPr>
              <a:grpSpLocks noChangeAspect="1"/>
            </p:cNvGrpSpPr>
            <p:nvPr/>
          </p:nvGrpSpPr>
          <p:grpSpPr bwMode="auto">
            <a:xfrm rot="5400000">
              <a:off x="3356" y="3283"/>
              <a:ext cx="91" cy="203"/>
              <a:chOff x="2290" y="2115"/>
              <a:chExt cx="91" cy="203"/>
            </a:xfrm>
          </p:grpSpPr>
          <p:sp>
            <p:nvSpPr>
              <p:cNvPr id="49256" name="Rectangle 55"/>
              <p:cNvSpPr>
                <a:spLocks noChangeAspect="1" noChangeArrowheads="1"/>
              </p:cNvSpPr>
              <p:nvPr/>
            </p:nvSpPr>
            <p:spPr bwMode="auto">
              <a:xfrm>
                <a:off x="2290" y="2115"/>
                <a:ext cx="91" cy="90"/>
              </a:xfrm>
              <a:prstGeom prst="rect">
                <a:avLst/>
              </a:prstGeom>
              <a:gradFill rotWithShape="1">
                <a:gsLst>
                  <a:gs pos="0">
                    <a:srgbClr val="FFA800"/>
                  </a:gs>
                  <a:gs pos="50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49257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2290" y="2228"/>
                <a:ext cx="91" cy="90"/>
              </a:xfrm>
              <a:prstGeom prst="rect">
                <a:avLst/>
              </a:prstGeom>
              <a:gradFill rotWithShape="1">
                <a:gsLst>
                  <a:gs pos="0">
                    <a:srgbClr val="FFA800"/>
                  </a:gs>
                  <a:gs pos="50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49176" name="Group 57"/>
          <p:cNvGrpSpPr>
            <a:grpSpLocks noChangeAspect="1"/>
          </p:cNvGrpSpPr>
          <p:nvPr/>
        </p:nvGrpSpPr>
        <p:grpSpPr bwMode="auto">
          <a:xfrm rot="-2700000">
            <a:off x="2444750" y="2570163"/>
            <a:ext cx="150813" cy="1814512"/>
            <a:chOff x="4604" y="1934"/>
            <a:chExt cx="136" cy="1632"/>
          </a:xfrm>
        </p:grpSpPr>
        <p:sp>
          <p:nvSpPr>
            <p:cNvPr id="49252" name="Rectangle 58"/>
            <p:cNvSpPr>
              <a:spLocks noChangeAspect="1" noChangeArrowheads="1"/>
            </p:cNvSpPr>
            <p:nvPr/>
          </p:nvSpPr>
          <p:spPr bwMode="auto">
            <a:xfrm>
              <a:off x="4604" y="2886"/>
              <a:ext cx="136" cy="680"/>
            </a:xfrm>
            <a:prstGeom prst="rect">
              <a:avLst/>
            </a:prstGeom>
            <a:gradFill rotWithShape="0">
              <a:gsLst>
                <a:gs pos="0">
                  <a:srgbClr val="4D4D4D"/>
                </a:gs>
                <a:gs pos="100000">
                  <a:srgbClr val="777777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49253" name="Rectangle 59"/>
            <p:cNvSpPr>
              <a:spLocks noChangeAspect="1" noChangeArrowheads="1"/>
            </p:cNvSpPr>
            <p:nvPr/>
          </p:nvSpPr>
          <p:spPr bwMode="auto">
            <a:xfrm>
              <a:off x="4604" y="1934"/>
              <a:ext cx="136" cy="680"/>
            </a:xfrm>
            <a:prstGeom prst="rect">
              <a:avLst/>
            </a:prstGeom>
            <a:gradFill rotWithShape="0">
              <a:gsLst>
                <a:gs pos="0">
                  <a:srgbClr val="4D4D4D"/>
                </a:gs>
                <a:gs pos="100000">
                  <a:srgbClr val="777777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grpSp>
        <p:nvGrpSpPr>
          <p:cNvPr id="49177" name="Group 60"/>
          <p:cNvGrpSpPr>
            <a:grpSpLocks noChangeAspect="1"/>
          </p:cNvGrpSpPr>
          <p:nvPr/>
        </p:nvGrpSpPr>
        <p:grpSpPr bwMode="auto">
          <a:xfrm rot="-8100000">
            <a:off x="688181" y="4828382"/>
            <a:ext cx="555625" cy="385762"/>
            <a:chOff x="536" y="3415"/>
            <a:chExt cx="499" cy="347"/>
          </a:xfrm>
        </p:grpSpPr>
        <p:sp>
          <p:nvSpPr>
            <p:cNvPr id="271421" name="AutoShape 61"/>
            <p:cNvSpPr>
              <a:spLocks noChangeAspect="1" noChangeArrowheads="1"/>
            </p:cNvSpPr>
            <p:nvPr/>
          </p:nvSpPr>
          <p:spPr bwMode="auto">
            <a:xfrm>
              <a:off x="672" y="3552"/>
              <a:ext cx="227" cy="196"/>
            </a:xfrm>
            <a:prstGeom prst="hexagon">
              <a:avLst>
                <a:gd name="adj" fmla="val 28954"/>
                <a:gd name="vf" fmla="val 115470"/>
              </a:avLst>
            </a:prstGeom>
            <a:gradFill rotWithShape="1">
              <a:gsLst>
                <a:gs pos="0">
                  <a:srgbClr val="ECECFF"/>
                </a:gs>
                <a:gs pos="50000">
                  <a:schemeClr val="bg1">
                    <a:alpha val="27000"/>
                  </a:schemeClr>
                </a:gs>
                <a:gs pos="100000">
                  <a:srgbClr val="ECEC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9251" name="Freeform 62"/>
            <p:cNvSpPr>
              <a:spLocks noChangeAspect="1"/>
            </p:cNvSpPr>
            <p:nvPr/>
          </p:nvSpPr>
          <p:spPr bwMode="auto">
            <a:xfrm>
              <a:off x="536" y="3415"/>
              <a:ext cx="499" cy="347"/>
            </a:xfrm>
            <a:custGeom>
              <a:avLst/>
              <a:gdLst>
                <a:gd name="T0" fmla="*/ 90 w 408"/>
                <a:gd name="T1" fmla="*/ 272 h 272"/>
                <a:gd name="T2" fmla="*/ 90 w 408"/>
                <a:gd name="T3" fmla="*/ 90 h 272"/>
                <a:gd name="T4" fmla="*/ 317 w 408"/>
                <a:gd name="T5" fmla="*/ 90 h 272"/>
                <a:gd name="T6" fmla="*/ 317 w 408"/>
                <a:gd name="T7" fmla="*/ 272 h 272"/>
                <a:gd name="T8" fmla="*/ 408 w 408"/>
                <a:gd name="T9" fmla="*/ 272 h 272"/>
                <a:gd name="T10" fmla="*/ 408 w 408"/>
                <a:gd name="T11" fmla="*/ 0 h 272"/>
                <a:gd name="T12" fmla="*/ 0 w 408"/>
                <a:gd name="T13" fmla="*/ 0 h 272"/>
                <a:gd name="T14" fmla="*/ 0 w 408"/>
                <a:gd name="T15" fmla="*/ 272 h 272"/>
                <a:gd name="T16" fmla="*/ 90 w 408"/>
                <a:gd name="T17" fmla="*/ 272 h 2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8"/>
                <a:gd name="T28" fmla="*/ 0 h 272"/>
                <a:gd name="T29" fmla="*/ 408 w 408"/>
                <a:gd name="T30" fmla="*/ 272 h 27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8" h="272">
                  <a:moveTo>
                    <a:pt x="90" y="272"/>
                  </a:moveTo>
                  <a:lnTo>
                    <a:pt x="90" y="90"/>
                  </a:lnTo>
                  <a:lnTo>
                    <a:pt x="317" y="90"/>
                  </a:lnTo>
                  <a:lnTo>
                    <a:pt x="317" y="272"/>
                  </a:lnTo>
                  <a:lnTo>
                    <a:pt x="408" y="272"/>
                  </a:lnTo>
                  <a:lnTo>
                    <a:pt x="408" y="0"/>
                  </a:lnTo>
                  <a:lnTo>
                    <a:pt x="0" y="0"/>
                  </a:lnTo>
                  <a:lnTo>
                    <a:pt x="0" y="272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777777"/>
                </a:gs>
                <a:gs pos="50000">
                  <a:srgbClr val="4D4D4D"/>
                </a:gs>
                <a:gs pos="100000">
                  <a:srgbClr val="777777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</p:grpSp>
      <p:sp>
        <p:nvSpPr>
          <p:cNvPr id="49178" name="Line 63"/>
          <p:cNvSpPr>
            <a:spLocks noChangeAspect="1" noChangeShapeType="1"/>
          </p:cNvSpPr>
          <p:nvPr/>
        </p:nvSpPr>
        <p:spPr bwMode="auto">
          <a:xfrm rot="2700000" flipH="1">
            <a:off x="1284288" y="4527550"/>
            <a:ext cx="303212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stealth" w="sm" len="sm"/>
          </a:ln>
        </p:spPr>
        <p:txBody>
          <a:bodyPr/>
          <a:lstStyle/>
          <a:p>
            <a:endParaRPr lang="fr-FR"/>
          </a:p>
        </p:txBody>
      </p:sp>
      <p:grpSp>
        <p:nvGrpSpPr>
          <p:cNvPr id="49179" name="Group 64"/>
          <p:cNvGrpSpPr>
            <a:grpSpLocks noChangeAspect="1"/>
          </p:cNvGrpSpPr>
          <p:nvPr/>
        </p:nvGrpSpPr>
        <p:grpSpPr bwMode="auto">
          <a:xfrm rot="-2700000">
            <a:off x="1116013" y="4306888"/>
            <a:ext cx="292100" cy="338137"/>
            <a:chOff x="2737" y="2960"/>
            <a:chExt cx="263" cy="303"/>
          </a:xfrm>
        </p:grpSpPr>
        <p:sp>
          <p:nvSpPr>
            <p:cNvPr id="49246" name="Text Box 65"/>
            <p:cNvSpPr txBox="1">
              <a:spLocks noChangeAspect="1" noChangeArrowheads="1"/>
            </p:cNvSpPr>
            <p:nvPr/>
          </p:nvSpPr>
          <p:spPr bwMode="auto">
            <a:xfrm>
              <a:off x="2737" y="2960"/>
              <a:ext cx="262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9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→</a:t>
              </a:r>
            </a:p>
          </p:txBody>
        </p:sp>
        <p:sp>
          <p:nvSpPr>
            <p:cNvPr id="49247" name="Text Box 66"/>
            <p:cNvSpPr txBox="1">
              <a:spLocks noChangeAspect="1" noChangeArrowheads="1"/>
            </p:cNvSpPr>
            <p:nvPr/>
          </p:nvSpPr>
          <p:spPr bwMode="auto">
            <a:xfrm>
              <a:off x="2740" y="3017"/>
              <a:ext cx="26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2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</p:grpSp>
      <p:sp>
        <p:nvSpPr>
          <p:cNvPr id="49180" name="Freeform 67"/>
          <p:cNvSpPr>
            <a:spLocks noChangeAspect="1"/>
          </p:cNvSpPr>
          <p:nvPr/>
        </p:nvSpPr>
        <p:spPr bwMode="auto">
          <a:xfrm>
            <a:off x="3086100" y="2435225"/>
            <a:ext cx="466725" cy="366713"/>
          </a:xfrm>
          <a:custGeom>
            <a:avLst/>
            <a:gdLst>
              <a:gd name="T0" fmla="*/ 0 w 294"/>
              <a:gd name="T1" fmla="*/ 231 h 231"/>
              <a:gd name="T2" fmla="*/ 294 w 294"/>
              <a:gd name="T3" fmla="*/ 0 h 231"/>
              <a:gd name="T4" fmla="*/ 0 60000 65536"/>
              <a:gd name="T5" fmla="*/ 0 60000 65536"/>
              <a:gd name="T6" fmla="*/ 0 w 294"/>
              <a:gd name="T7" fmla="*/ 0 h 231"/>
              <a:gd name="T8" fmla="*/ 294 w 294"/>
              <a:gd name="T9" fmla="*/ 231 h 23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4" h="231">
                <a:moveTo>
                  <a:pt x="0" y="231"/>
                </a:moveTo>
                <a:lnTo>
                  <a:pt x="294" y="0"/>
                </a:lnTo>
              </a:path>
            </a:pathLst>
          </a:custGeom>
          <a:noFill/>
          <a:ln w="6350">
            <a:solidFill>
              <a:srgbClr val="00FF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49181" name="Freeform 68"/>
          <p:cNvSpPr>
            <a:spLocks noChangeAspect="1"/>
          </p:cNvSpPr>
          <p:nvPr/>
        </p:nvSpPr>
        <p:spPr bwMode="auto">
          <a:xfrm>
            <a:off x="3154363" y="2435225"/>
            <a:ext cx="395287" cy="530225"/>
          </a:xfrm>
          <a:custGeom>
            <a:avLst/>
            <a:gdLst>
              <a:gd name="T0" fmla="*/ 0 w 249"/>
              <a:gd name="T1" fmla="*/ 334 h 334"/>
              <a:gd name="T2" fmla="*/ 249 w 249"/>
              <a:gd name="T3" fmla="*/ 0 h 334"/>
              <a:gd name="T4" fmla="*/ 0 60000 65536"/>
              <a:gd name="T5" fmla="*/ 0 60000 65536"/>
              <a:gd name="T6" fmla="*/ 0 w 249"/>
              <a:gd name="T7" fmla="*/ 0 h 334"/>
              <a:gd name="T8" fmla="*/ 249 w 249"/>
              <a:gd name="T9" fmla="*/ 334 h 33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9" h="334">
                <a:moveTo>
                  <a:pt x="0" y="334"/>
                </a:moveTo>
                <a:lnTo>
                  <a:pt x="249" y="0"/>
                </a:lnTo>
              </a:path>
            </a:pathLst>
          </a:custGeom>
          <a:noFill/>
          <a:ln w="6350">
            <a:solidFill>
              <a:srgbClr val="00FF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49182" name="Freeform 69"/>
          <p:cNvSpPr>
            <a:spLocks noChangeAspect="1"/>
          </p:cNvSpPr>
          <p:nvPr/>
        </p:nvSpPr>
        <p:spPr bwMode="auto">
          <a:xfrm>
            <a:off x="971550" y="4983163"/>
            <a:ext cx="1473200" cy="908050"/>
          </a:xfrm>
          <a:custGeom>
            <a:avLst/>
            <a:gdLst>
              <a:gd name="T0" fmla="*/ 882 w 882"/>
              <a:gd name="T1" fmla="*/ 543 h 543"/>
              <a:gd name="T2" fmla="*/ 0 w 882"/>
              <a:gd name="T3" fmla="*/ 0 h 543"/>
              <a:gd name="T4" fmla="*/ 0 60000 65536"/>
              <a:gd name="T5" fmla="*/ 0 60000 65536"/>
              <a:gd name="T6" fmla="*/ 0 w 882"/>
              <a:gd name="T7" fmla="*/ 0 h 543"/>
              <a:gd name="T8" fmla="*/ 882 w 882"/>
              <a:gd name="T9" fmla="*/ 543 h 5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82" h="543">
                <a:moveTo>
                  <a:pt x="882" y="543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D2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49183" name="Text Box 70"/>
          <p:cNvSpPr txBox="1">
            <a:spLocks noChangeAspect="1" noChangeArrowheads="1"/>
          </p:cNvSpPr>
          <p:nvPr/>
        </p:nvSpPr>
        <p:spPr bwMode="auto">
          <a:xfrm>
            <a:off x="2393950" y="5761038"/>
            <a:ext cx="974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>
                <a:solidFill>
                  <a:srgbClr val="D20000"/>
                </a:solidFill>
              </a:rPr>
              <a:t>Moniteur</a:t>
            </a:r>
          </a:p>
        </p:txBody>
      </p:sp>
      <p:sp>
        <p:nvSpPr>
          <p:cNvPr id="49184" name="Freeform 71"/>
          <p:cNvSpPr>
            <a:spLocks noChangeAspect="1"/>
          </p:cNvSpPr>
          <p:nvPr/>
        </p:nvSpPr>
        <p:spPr bwMode="auto">
          <a:xfrm>
            <a:off x="1122363" y="2451100"/>
            <a:ext cx="2155825" cy="190500"/>
          </a:xfrm>
          <a:custGeom>
            <a:avLst/>
            <a:gdLst>
              <a:gd name="T0" fmla="*/ 0 w 1358"/>
              <a:gd name="T1" fmla="*/ 120 h 120"/>
              <a:gd name="T2" fmla="*/ 1358 w 1358"/>
              <a:gd name="T3" fmla="*/ 0 h 120"/>
              <a:gd name="T4" fmla="*/ 0 60000 65536"/>
              <a:gd name="T5" fmla="*/ 0 60000 65536"/>
              <a:gd name="T6" fmla="*/ 0 w 1358"/>
              <a:gd name="T7" fmla="*/ 0 h 120"/>
              <a:gd name="T8" fmla="*/ 1358 w 1358"/>
              <a:gd name="T9" fmla="*/ 120 h 1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58" h="120">
                <a:moveTo>
                  <a:pt x="0" y="120"/>
                </a:moveTo>
                <a:lnTo>
                  <a:pt x="1358" y="0"/>
                </a:ln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49185" name="Text Box 72"/>
          <p:cNvSpPr txBox="1">
            <a:spLocks noChangeAspect="1" noChangeArrowheads="1"/>
          </p:cNvSpPr>
          <p:nvPr/>
        </p:nvSpPr>
        <p:spPr bwMode="auto">
          <a:xfrm>
            <a:off x="107950" y="2506663"/>
            <a:ext cx="11096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200">
                <a:solidFill>
                  <a:srgbClr val="0000FF"/>
                </a:solidFill>
              </a:rPr>
              <a:t>Cible 10 µm</a:t>
            </a:r>
          </a:p>
        </p:txBody>
      </p:sp>
      <p:sp>
        <p:nvSpPr>
          <p:cNvPr id="49186" name="Line 73"/>
          <p:cNvSpPr>
            <a:spLocks noChangeAspect="1" noChangeShapeType="1"/>
          </p:cNvSpPr>
          <p:nvPr/>
        </p:nvSpPr>
        <p:spPr bwMode="auto">
          <a:xfrm flipV="1">
            <a:off x="1331913" y="3286125"/>
            <a:ext cx="80645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9187" name="Text Box 74"/>
          <p:cNvSpPr txBox="1">
            <a:spLocks noChangeAspect="1" noChangeArrowheads="1"/>
          </p:cNvSpPr>
          <p:nvPr/>
        </p:nvSpPr>
        <p:spPr bwMode="auto">
          <a:xfrm>
            <a:off x="395288" y="3141663"/>
            <a:ext cx="962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solidFill>
                  <a:srgbClr val="0000FF"/>
                </a:solidFill>
              </a:rPr>
              <a:t>Murs de Pb</a:t>
            </a:r>
          </a:p>
        </p:txBody>
      </p:sp>
      <p:sp>
        <p:nvSpPr>
          <p:cNvPr id="49188" name="Line 75"/>
          <p:cNvSpPr>
            <a:spLocks noChangeAspect="1" noChangeShapeType="1"/>
          </p:cNvSpPr>
          <p:nvPr/>
        </p:nvSpPr>
        <p:spPr bwMode="auto">
          <a:xfrm flipH="1">
            <a:off x="4108450" y="1803400"/>
            <a:ext cx="757238" cy="10001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9189" name="Text Box 76"/>
          <p:cNvSpPr txBox="1">
            <a:spLocks noChangeAspect="1" noChangeArrowheads="1"/>
          </p:cNvSpPr>
          <p:nvPr/>
        </p:nvSpPr>
        <p:spPr bwMode="auto">
          <a:xfrm>
            <a:off x="4803775" y="1557338"/>
            <a:ext cx="81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rgbClr val="0000FF"/>
                </a:solidFill>
              </a:rPr>
              <a:t>Parabole</a:t>
            </a:r>
          </a:p>
          <a:p>
            <a:pPr algn="ctr"/>
            <a:r>
              <a:rPr lang="fr-FR" sz="1200">
                <a:solidFill>
                  <a:srgbClr val="0000FF"/>
                </a:solidFill>
              </a:rPr>
              <a:t>hors -axe</a:t>
            </a:r>
          </a:p>
        </p:txBody>
      </p:sp>
      <p:sp>
        <p:nvSpPr>
          <p:cNvPr id="49190" name="Line 77"/>
          <p:cNvSpPr>
            <a:spLocks noChangeAspect="1" noChangeShapeType="1"/>
          </p:cNvSpPr>
          <p:nvPr/>
        </p:nvSpPr>
        <p:spPr bwMode="auto">
          <a:xfrm flipH="1" flipV="1">
            <a:off x="1687513" y="4376738"/>
            <a:ext cx="1916112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9191" name="Text Box 78"/>
          <p:cNvSpPr txBox="1">
            <a:spLocks noChangeAspect="1" noChangeArrowheads="1"/>
          </p:cNvSpPr>
          <p:nvPr/>
        </p:nvSpPr>
        <p:spPr bwMode="auto">
          <a:xfrm>
            <a:off x="3563938" y="4221163"/>
            <a:ext cx="9509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solidFill>
                  <a:srgbClr val="0000FF"/>
                </a:solidFill>
              </a:rPr>
              <a:t>Collimateur</a:t>
            </a:r>
          </a:p>
        </p:txBody>
      </p:sp>
      <p:sp>
        <p:nvSpPr>
          <p:cNvPr id="49192" name="Text Box 79"/>
          <p:cNvSpPr txBox="1">
            <a:spLocks noChangeAspect="1" noChangeArrowheads="1"/>
          </p:cNvSpPr>
          <p:nvPr/>
        </p:nvSpPr>
        <p:spPr bwMode="auto">
          <a:xfrm>
            <a:off x="611188" y="1846263"/>
            <a:ext cx="5635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solidFill>
                  <a:srgbClr val="0000FF"/>
                </a:solidFill>
              </a:rPr>
              <a:t>Laser</a:t>
            </a:r>
          </a:p>
        </p:txBody>
      </p:sp>
      <p:sp>
        <p:nvSpPr>
          <p:cNvPr id="49193" name="Line 80"/>
          <p:cNvSpPr>
            <a:spLocks noChangeAspect="1" noChangeShapeType="1"/>
          </p:cNvSpPr>
          <p:nvPr/>
        </p:nvSpPr>
        <p:spPr bwMode="auto">
          <a:xfrm flipV="1">
            <a:off x="1133475" y="2005013"/>
            <a:ext cx="604838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9194" name="Line 81"/>
          <p:cNvSpPr>
            <a:spLocks noChangeAspect="1" noChangeShapeType="1"/>
          </p:cNvSpPr>
          <p:nvPr/>
        </p:nvSpPr>
        <p:spPr bwMode="auto">
          <a:xfrm>
            <a:off x="684213" y="3429000"/>
            <a:ext cx="95250" cy="130016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9195" name="Line 82"/>
          <p:cNvSpPr>
            <a:spLocks noChangeAspect="1" noChangeShapeType="1"/>
          </p:cNvSpPr>
          <p:nvPr/>
        </p:nvSpPr>
        <p:spPr bwMode="auto">
          <a:xfrm flipH="1" flipV="1">
            <a:off x="1587500" y="4729163"/>
            <a:ext cx="1663700" cy="201612"/>
          </a:xfrm>
          <a:prstGeom prst="line">
            <a:avLst/>
          </a:prstGeom>
          <a:noFill/>
          <a:ln w="9525">
            <a:solidFill>
              <a:srgbClr val="D2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9196" name="Text Box 83"/>
          <p:cNvSpPr txBox="1">
            <a:spLocks noChangeAspect="1" noChangeArrowheads="1"/>
          </p:cNvSpPr>
          <p:nvPr/>
        </p:nvSpPr>
        <p:spPr bwMode="auto">
          <a:xfrm>
            <a:off x="3059113" y="4792663"/>
            <a:ext cx="18224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>
                <a:solidFill>
                  <a:srgbClr val="D20000"/>
                </a:solidFill>
              </a:rPr>
              <a:t>Spectromètre à</a:t>
            </a:r>
          </a:p>
          <a:p>
            <a:pPr algn="ctr"/>
            <a:r>
              <a:rPr lang="fr-FR" sz="1600">
                <a:solidFill>
                  <a:srgbClr val="D20000"/>
                </a:solidFill>
              </a:rPr>
              <a:t>champ permanent</a:t>
            </a:r>
          </a:p>
        </p:txBody>
      </p:sp>
      <p:sp>
        <p:nvSpPr>
          <p:cNvPr id="49197" name="Line 84"/>
          <p:cNvSpPr>
            <a:spLocks noChangeAspect="1" noChangeShapeType="1"/>
          </p:cNvSpPr>
          <p:nvPr/>
        </p:nvSpPr>
        <p:spPr bwMode="auto">
          <a:xfrm flipH="1" flipV="1">
            <a:off x="4310063" y="3216275"/>
            <a:ext cx="203200" cy="401638"/>
          </a:xfrm>
          <a:prstGeom prst="line">
            <a:avLst/>
          </a:prstGeom>
          <a:noFill/>
          <a:ln w="9525">
            <a:solidFill>
              <a:srgbClr val="D2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9198" name="Line 85"/>
          <p:cNvSpPr>
            <a:spLocks noChangeAspect="1" noChangeShapeType="1"/>
          </p:cNvSpPr>
          <p:nvPr/>
        </p:nvSpPr>
        <p:spPr bwMode="auto">
          <a:xfrm flipH="1" flipV="1">
            <a:off x="4260850" y="2711450"/>
            <a:ext cx="85725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 useBgFill="1">
        <p:nvSpPr>
          <p:cNvPr id="49199" name="Rectangle 86"/>
          <p:cNvSpPr>
            <a:spLocks noChangeAspect="1" noChangeArrowheads="1"/>
          </p:cNvSpPr>
          <p:nvPr/>
        </p:nvSpPr>
        <p:spPr bwMode="auto">
          <a:xfrm rot="8100000">
            <a:off x="2555875" y="3270250"/>
            <a:ext cx="139700" cy="200025"/>
          </a:xfrm>
          <a:prstGeom prst="rect">
            <a:avLst/>
          </a:prstGeom>
          <a:ln w="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9200" name="Freeform 87"/>
          <p:cNvSpPr>
            <a:spLocks noChangeAspect="1"/>
          </p:cNvSpPr>
          <p:nvPr/>
        </p:nvSpPr>
        <p:spPr bwMode="auto">
          <a:xfrm>
            <a:off x="1503363" y="2438400"/>
            <a:ext cx="2049462" cy="2057400"/>
          </a:xfrm>
          <a:custGeom>
            <a:avLst/>
            <a:gdLst>
              <a:gd name="T0" fmla="*/ 0 w 1291"/>
              <a:gd name="T1" fmla="*/ 1296 h 1296"/>
              <a:gd name="T2" fmla="*/ 1291 w 1291"/>
              <a:gd name="T3" fmla="*/ 0 h 1296"/>
              <a:gd name="T4" fmla="*/ 0 60000 65536"/>
              <a:gd name="T5" fmla="*/ 0 60000 65536"/>
              <a:gd name="T6" fmla="*/ 0 w 1291"/>
              <a:gd name="T7" fmla="*/ 0 h 1296"/>
              <a:gd name="T8" fmla="*/ 1291 w 1291"/>
              <a:gd name="T9" fmla="*/ 1296 h 12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91" h="1296">
                <a:moveTo>
                  <a:pt x="0" y="1296"/>
                </a:moveTo>
                <a:lnTo>
                  <a:pt x="1291" y="0"/>
                </a:lnTo>
              </a:path>
            </a:pathLst>
          </a:custGeom>
          <a:noFill/>
          <a:ln w="6350">
            <a:solidFill>
              <a:srgbClr val="00FF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71448" name="Text Box 88"/>
          <p:cNvSpPr txBox="1">
            <a:spLocks noChangeArrowheads="1"/>
          </p:cNvSpPr>
          <p:nvPr/>
        </p:nvSpPr>
        <p:spPr bwMode="auto">
          <a:xfrm>
            <a:off x="250825" y="6062663"/>
            <a:ext cx="2781300" cy="679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7800" indent="-177800">
              <a:lnSpc>
                <a:spcPct val="120000"/>
              </a:lnSpc>
            </a:pPr>
            <a:r>
              <a:rPr lang="fr-FR" sz="1600" u="sng"/>
              <a:t>Observable supplémentaire :</a:t>
            </a:r>
          </a:p>
          <a:p>
            <a:pPr marL="177800" indent="-177800">
              <a:lnSpc>
                <a:spcPct val="120000"/>
              </a:lnSpc>
              <a:buFontTx/>
              <a:buChar char="•"/>
            </a:pPr>
            <a:r>
              <a:rPr lang="fr-FR" sz="1600"/>
              <a:t>Densité optique des films</a:t>
            </a:r>
          </a:p>
        </p:txBody>
      </p:sp>
      <p:sp>
        <p:nvSpPr>
          <p:cNvPr id="49202" name="Line 89"/>
          <p:cNvSpPr>
            <a:spLocks noChangeShapeType="1"/>
          </p:cNvSpPr>
          <p:nvPr/>
        </p:nvSpPr>
        <p:spPr bwMode="auto">
          <a:xfrm>
            <a:off x="3381375" y="2439988"/>
            <a:ext cx="252413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0" name="Group 90"/>
          <p:cNvGrpSpPr>
            <a:grpSpLocks/>
          </p:cNvGrpSpPr>
          <p:nvPr/>
        </p:nvGrpSpPr>
        <p:grpSpPr bwMode="auto">
          <a:xfrm>
            <a:off x="4940300" y="4135438"/>
            <a:ext cx="4022725" cy="2533650"/>
            <a:chOff x="3112" y="2605"/>
            <a:chExt cx="2534" cy="1596"/>
          </a:xfrm>
        </p:grpSpPr>
        <p:grpSp>
          <p:nvGrpSpPr>
            <p:cNvPr id="49204" name="Group 91"/>
            <p:cNvGrpSpPr>
              <a:grpSpLocks/>
            </p:cNvGrpSpPr>
            <p:nvPr/>
          </p:nvGrpSpPr>
          <p:grpSpPr bwMode="auto">
            <a:xfrm>
              <a:off x="3152" y="2605"/>
              <a:ext cx="2494" cy="1596"/>
              <a:chOff x="658" y="2069"/>
              <a:chExt cx="2494" cy="1596"/>
            </a:xfrm>
          </p:grpSpPr>
          <p:sp>
            <p:nvSpPr>
              <p:cNvPr id="49233" name="Text Box 92"/>
              <p:cNvSpPr txBox="1">
                <a:spLocks noChangeArrowheads="1"/>
              </p:cNvSpPr>
              <p:nvPr/>
            </p:nvSpPr>
            <p:spPr bwMode="auto">
              <a:xfrm>
                <a:off x="1473" y="3521"/>
                <a:ext cx="364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000099"/>
                    </a:solidFill>
                  </a:rPr>
                  <a:t>HD-810</a:t>
                </a:r>
              </a:p>
            </p:txBody>
          </p:sp>
          <p:sp>
            <p:nvSpPr>
              <p:cNvPr id="49234" name="Text Box 93"/>
              <p:cNvSpPr txBox="1">
                <a:spLocks noChangeArrowheads="1"/>
              </p:cNvSpPr>
              <p:nvPr/>
            </p:nvSpPr>
            <p:spPr bwMode="auto">
              <a:xfrm>
                <a:off x="2004" y="3249"/>
                <a:ext cx="332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3366FF"/>
                    </a:solidFill>
                  </a:rPr>
                  <a:t>MD-55</a:t>
                </a:r>
              </a:p>
            </p:txBody>
          </p:sp>
          <p:sp>
            <p:nvSpPr>
              <p:cNvPr id="49235" name="Text Box 94"/>
              <p:cNvSpPr txBox="1">
                <a:spLocks noChangeArrowheads="1"/>
              </p:cNvSpPr>
              <p:nvPr/>
            </p:nvSpPr>
            <p:spPr bwMode="auto">
              <a:xfrm>
                <a:off x="1474" y="2478"/>
                <a:ext cx="408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800000"/>
                    </a:solidFill>
                  </a:rPr>
                  <a:t>Cu 1 mm</a:t>
                </a:r>
              </a:p>
            </p:txBody>
          </p:sp>
          <p:sp>
            <p:nvSpPr>
              <p:cNvPr id="49236" name="Text Box 95"/>
              <p:cNvSpPr txBox="1">
                <a:spLocks noChangeArrowheads="1"/>
              </p:cNvSpPr>
              <p:nvPr/>
            </p:nvSpPr>
            <p:spPr bwMode="auto">
              <a:xfrm>
                <a:off x="1746" y="2341"/>
                <a:ext cx="408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800000"/>
                    </a:solidFill>
                  </a:rPr>
                  <a:t>Cu 2 mm</a:t>
                </a:r>
              </a:p>
            </p:txBody>
          </p:sp>
          <p:sp>
            <p:nvSpPr>
              <p:cNvPr id="49237" name="Text Box 96"/>
              <p:cNvSpPr txBox="1">
                <a:spLocks noChangeArrowheads="1"/>
              </p:cNvSpPr>
              <p:nvPr/>
            </p:nvSpPr>
            <p:spPr bwMode="auto">
              <a:xfrm>
                <a:off x="658" y="2886"/>
                <a:ext cx="408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900">
                    <a:solidFill>
                      <a:schemeClr val="bg2"/>
                    </a:solidFill>
                  </a:rPr>
                  <a:t>Al 20 µm</a:t>
                </a:r>
              </a:p>
            </p:txBody>
          </p:sp>
          <p:sp>
            <p:nvSpPr>
              <p:cNvPr id="49238" name="Text Box 97"/>
              <p:cNvSpPr txBox="1">
                <a:spLocks noChangeArrowheads="1"/>
              </p:cNvSpPr>
              <p:nvPr/>
            </p:nvSpPr>
            <p:spPr bwMode="auto">
              <a:xfrm>
                <a:off x="2291" y="2069"/>
                <a:ext cx="408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900">
                    <a:solidFill>
                      <a:schemeClr val="bg2"/>
                    </a:solidFill>
                  </a:rPr>
                  <a:t>Al 20 µm</a:t>
                </a:r>
              </a:p>
            </p:txBody>
          </p:sp>
          <p:sp>
            <p:nvSpPr>
              <p:cNvPr id="49239" name="Text Box 98"/>
              <p:cNvSpPr txBox="1">
                <a:spLocks noChangeArrowheads="1"/>
              </p:cNvSpPr>
              <p:nvPr/>
            </p:nvSpPr>
            <p:spPr bwMode="auto">
              <a:xfrm>
                <a:off x="2018" y="2205"/>
                <a:ext cx="408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800000"/>
                    </a:solidFill>
                  </a:rPr>
                  <a:t>Cu 2 mm</a:t>
                </a:r>
              </a:p>
            </p:txBody>
          </p:sp>
          <p:sp>
            <p:nvSpPr>
              <p:cNvPr id="49240" name="Text Box 99"/>
              <p:cNvSpPr txBox="1">
                <a:spLocks noChangeArrowheads="1"/>
              </p:cNvSpPr>
              <p:nvPr/>
            </p:nvSpPr>
            <p:spPr bwMode="auto">
              <a:xfrm>
                <a:off x="1202" y="2614"/>
                <a:ext cx="408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800000"/>
                    </a:solidFill>
                  </a:rPr>
                  <a:t>Cu 1 mm</a:t>
                </a:r>
              </a:p>
            </p:txBody>
          </p:sp>
          <p:sp>
            <p:nvSpPr>
              <p:cNvPr id="49241" name="Text Box 100"/>
              <p:cNvSpPr txBox="1">
                <a:spLocks noChangeArrowheads="1"/>
              </p:cNvSpPr>
              <p:nvPr/>
            </p:nvSpPr>
            <p:spPr bwMode="auto">
              <a:xfrm>
                <a:off x="930" y="2750"/>
                <a:ext cx="408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800000"/>
                    </a:solidFill>
                  </a:rPr>
                  <a:t>Cu 1 mm</a:t>
                </a:r>
              </a:p>
            </p:txBody>
          </p:sp>
          <p:sp>
            <p:nvSpPr>
              <p:cNvPr id="49242" name="Text Box 101"/>
              <p:cNvSpPr txBox="1">
                <a:spLocks noChangeArrowheads="1"/>
              </p:cNvSpPr>
              <p:nvPr/>
            </p:nvSpPr>
            <p:spPr bwMode="auto">
              <a:xfrm>
                <a:off x="1745" y="3385"/>
                <a:ext cx="364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000099"/>
                    </a:solidFill>
                  </a:rPr>
                  <a:t>HD-810</a:t>
                </a:r>
              </a:p>
            </p:txBody>
          </p:sp>
          <p:sp>
            <p:nvSpPr>
              <p:cNvPr id="49243" name="Text Box 102"/>
              <p:cNvSpPr txBox="1">
                <a:spLocks noChangeArrowheads="1"/>
              </p:cNvSpPr>
              <p:nvPr/>
            </p:nvSpPr>
            <p:spPr bwMode="auto">
              <a:xfrm>
                <a:off x="2548" y="2976"/>
                <a:ext cx="332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3366FF"/>
                    </a:solidFill>
                  </a:rPr>
                  <a:t>MD-55</a:t>
                </a:r>
              </a:p>
            </p:txBody>
          </p:sp>
          <p:sp>
            <p:nvSpPr>
              <p:cNvPr id="49244" name="Text Box 103"/>
              <p:cNvSpPr txBox="1">
                <a:spLocks noChangeArrowheads="1"/>
              </p:cNvSpPr>
              <p:nvPr/>
            </p:nvSpPr>
            <p:spPr bwMode="auto">
              <a:xfrm>
                <a:off x="2820" y="2840"/>
                <a:ext cx="332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3366FF"/>
                    </a:solidFill>
                  </a:rPr>
                  <a:t>MD-55</a:t>
                </a:r>
              </a:p>
            </p:txBody>
          </p:sp>
          <p:sp>
            <p:nvSpPr>
              <p:cNvPr id="49245" name="Text Box 104"/>
              <p:cNvSpPr txBox="1">
                <a:spLocks noChangeArrowheads="1"/>
              </p:cNvSpPr>
              <p:nvPr/>
            </p:nvSpPr>
            <p:spPr bwMode="auto">
              <a:xfrm>
                <a:off x="2289" y="3113"/>
                <a:ext cx="364" cy="1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000099"/>
                    </a:solidFill>
                  </a:rPr>
                  <a:t>HD-810</a:t>
                </a:r>
              </a:p>
            </p:txBody>
          </p:sp>
        </p:grpSp>
        <p:grpSp>
          <p:nvGrpSpPr>
            <p:cNvPr id="49205" name="Group 105"/>
            <p:cNvGrpSpPr>
              <a:grpSpLocks/>
            </p:cNvGrpSpPr>
            <p:nvPr/>
          </p:nvGrpSpPr>
          <p:grpSpPr bwMode="auto">
            <a:xfrm>
              <a:off x="3424" y="2741"/>
              <a:ext cx="2176" cy="1361"/>
              <a:chOff x="1088" y="1133"/>
              <a:chExt cx="2176" cy="1361"/>
            </a:xfrm>
          </p:grpSpPr>
          <p:sp>
            <p:nvSpPr>
              <p:cNvPr id="49208" name="Rectangle 106"/>
              <p:cNvSpPr>
                <a:spLocks noChangeArrowheads="1"/>
              </p:cNvSpPr>
              <p:nvPr/>
            </p:nvSpPr>
            <p:spPr bwMode="auto">
              <a:xfrm>
                <a:off x="2720" y="1133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F0F0F0"/>
                  </a:gs>
                  <a:gs pos="100000">
                    <a:srgbClr val="C0C0C0"/>
                  </a:gs>
                </a:gsLst>
                <a:lin ang="2700000" scaled="1"/>
              </a:gradFill>
              <a:ln w="9525">
                <a:miter lim="800000"/>
                <a:headEnd/>
                <a:tailEnd/>
              </a:ln>
              <a:scene3d>
                <a:camera prst="legacyObliqueFront">
                  <a:rot lat="1500000" lon="3000000" rev="0"/>
                </a:camera>
                <a:lightRig rig="legacyFlat3" dir="t"/>
              </a:scene3d>
              <a:sp3d prstMaterial="legacyPlastic">
                <a:bevelT w="13500" h="13500" prst="angle"/>
                <a:bevelB w="13500" h="13500" prst="angle"/>
                <a:extrusionClr>
                  <a:srgbClr val="C0C0C0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71467" name="Rectangle 107"/>
              <p:cNvSpPr>
                <a:spLocks noChangeArrowheads="1"/>
              </p:cNvSpPr>
              <p:nvPr/>
            </p:nvSpPr>
            <p:spPr bwMode="auto">
              <a:xfrm>
                <a:off x="2584" y="1201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CDCDFF">
                      <a:alpha val="30000"/>
                    </a:srgbClr>
                  </a:gs>
                  <a:gs pos="100000">
                    <a:srgbClr val="FFFFFF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Front">
                  <a:rot lat="1500000" lon="3000000" rev="0"/>
                </a:camera>
                <a:lightRig rig="legacyFlat3" dir="t"/>
              </a:scene3d>
              <a:sp3d extrusionH="3480" prstMaterial="legacyPlastic">
                <a:bevelT w="13500" h="13500" prst="angle"/>
                <a:bevelB w="13500" h="13500" prst="angle"/>
                <a:extrusionClr>
                  <a:srgbClr val="CDCD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49212" name="Rectangle 108"/>
              <p:cNvSpPr>
                <a:spLocks noChangeArrowheads="1"/>
              </p:cNvSpPr>
              <p:nvPr/>
            </p:nvSpPr>
            <p:spPr bwMode="auto">
              <a:xfrm>
                <a:off x="2448" y="1269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825600"/>
                  </a:gs>
                  <a:gs pos="50000">
                    <a:srgbClr val="DE9F00"/>
                  </a:gs>
                  <a:gs pos="100000">
                    <a:srgbClr val="825600"/>
                  </a:gs>
                </a:gsLst>
                <a:lin ang="2700000" scaled="1"/>
              </a:gradFill>
              <a:ln w="9525">
                <a:miter lim="800000"/>
                <a:headEnd/>
                <a:tailEnd/>
              </a:ln>
              <a:scene3d>
                <a:camera prst="legacyObliqueFront">
                  <a:rot lat="1500000" lon="3000000" rev="0"/>
                </a:camera>
                <a:lightRig rig="legacyFlat3" dir="t"/>
              </a:scene3d>
              <a:sp3d extrusionH="74600" prstMaterial="legacyMetal">
                <a:bevelT w="13500" h="13500" prst="angle"/>
                <a:bevelB w="13500" h="13500" prst="angle"/>
                <a:extrusionClr>
                  <a:srgbClr val="8256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71469" name="Rectangle 109"/>
              <p:cNvSpPr>
                <a:spLocks noChangeArrowheads="1"/>
              </p:cNvSpPr>
              <p:nvPr/>
            </p:nvSpPr>
            <p:spPr bwMode="auto">
              <a:xfrm>
                <a:off x="2312" y="1337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CDCDFF">
                      <a:alpha val="30000"/>
                    </a:srgbClr>
                  </a:gs>
                  <a:gs pos="100000">
                    <a:srgbClr val="FFFFFF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Front">
                  <a:rot lat="1500000" lon="3000000" rev="0"/>
                </a:camera>
                <a:lightRig rig="legacyFlat3" dir="t"/>
              </a:scene3d>
              <a:sp3d extrusionH="3480" prstMaterial="legacyPlastic">
                <a:bevelT w="13500" h="13500" prst="angle"/>
                <a:bevelB w="13500" h="13500" prst="angle"/>
                <a:extrusionClr>
                  <a:srgbClr val="CDCD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49216" name="Rectangle 110"/>
              <p:cNvSpPr>
                <a:spLocks noChangeArrowheads="1"/>
              </p:cNvSpPr>
              <p:nvPr/>
            </p:nvSpPr>
            <p:spPr bwMode="auto">
              <a:xfrm>
                <a:off x="2176" y="1405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825600"/>
                  </a:gs>
                  <a:gs pos="50000">
                    <a:srgbClr val="DE9F00"/>
                  </a:gs>
                  <a:gs pos="100000">
                    <a:srgbClr val="825600"/>
                  </a:gs>
                </a:gsLst>
                <a:lin ang="2700000" scaled="1"/>
              </a:gradFill>
              <a:ln w="9525">
                <a:miter lim="800000"/>
                <a:headEnd/>
                <a:tailEnd/>
              </a:ln>
              <a:scene3d>
                <a:camera prst="legacyObliqueFront">
                  <a:rot lat="1500000" lon="3000000" rev="0"/>
                </a:camera>
                <a:lightRig rig="legacyFlat3" dir="t"/>
              </a:scene3d>
              <a:sp3d extrusionH="74600" prstMaterial="legacyMetal">
                <a:bevelT w="13500" h="13500" prst="angle"/>
                <a:bevelB w="13500" h="13500" prst="angle"/>
                <a:extrusionClr>
                  <a:srgbClr val="8256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71471" name="Rectangle 111"/>
              <p:cNvSpPr>
                <a:spLocks noChangeArrowheads="1"/>
              </p:cNvSpPr>
              <p:nvPr/>
            </p:nvSpPr>
            <p:spPr bwMode="auto">
              <a:xfrm>
                <a:off x="2040" y="1473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CDCDFF">
                      <a:alpha val="30000"/>
                    </a:srgbClr>
                  </a:gs>
                  <a:gs pos="100000">
                    <a:srgbClr val="FFFFFF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Front">
                  <a:rot lat="1500000" lon="3000000" rev="0"/>
                </a:camera>
                <a:lightRig rig="legacyFlat3" dir="t"/>
              </a:scene3d>
              <a:sp3d prstMaterial="legacyPlastic">
                <a:bevelT w="13500" h="13500" prst="angle"/>
                <a:bevelB w="13500" h="13500" prst="angle"/>
                <a:extrusionClr>
                  <a:srgbClr val="CDCD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49220" name="Rectangle 112"/>
              <p:cNvSpPr>
                <a:spLocks noChangeArrowheads="1"/>
              </p:cNvSpPr>
              <p:nvPr/>
            </p:nvSpPr>
            <p:spPr bwMode="auto">
              <a:xfrm>
                <a:off x="1904" y="1541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825600"/>
                  </a:gs>
                  <a:gs pos="50000">
                    <a:srgbClr val="DE9F00"/>
                  </a:gs>
                  <a:gs pos="100000">
                    <a:srgbClr val="825600"/>
                  </a:gs>
                </a:gsLst>
                <a:lin ang="2700000" scaled="1"/>
              </a:gradFill>
              <a:ln w="9525">
                <a:miter lim="800000"/>
                <a:headEnd/>
                <a:tailEnd/>
              </a:ln>
              <a:scene3d>
                <a:camera prst="legacyObliqueFront">
                  <a:rot lat="1500000" lon="3000000" rev="0"/>
                </a:camera>
                <a:lightRig rig="legacyFlat3" dir="t"/>
              </a:scene3d>
              <a:sp3d extrusionH="23800" prstMaterial="legacyMetal">
                <a:bevelT w="13500" h="13500" prst="angle"/>
                <a:bevelB w="13500" h="13500" prst="angle"/>
                <a:extrusionClr>
                  <a:srgbClr val="8256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71473" name="Rectangle 113"/>
              <p:cNvSpPr>
                <a:spLocks noChangeArrowheads="1"/>
              </p:cNvSpPr>
              <p:nvPr/>
            </p:nvSpPr>
            <p:spPr bwMode="auto">
              <a:xfrm>
                <a:off x="1768" y="1609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CDCDFF">
                      <a:alpha val="30000"/>
                    </a:srgbClr>
                  </a:gs>
                  <a:gs pos="100000">
                    <a:srgbClr val="FFFFFF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Front">
                  <a:rot lat="1500000" lon="3000000" rev="0"/>
                </a:camera>
                <a:lightRig rig="legacyFlat3" dir="t"/>
              </a:scene3d>
              <a:sp3d extrusionH="3480" prstMaterial="legacyPlastic">
                <a:bevelT w="13500" h="13500" prst="angle"/>
                <a:bevelB w="13500" h="13500" prst="angle"/>
                <a:extrusionClr>
                  <a:srgbClr val="CDCD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49224" name="Rectangle 114"/>
              <p:cNvSpPr>
                <a:spLocks noChangeArrowheads="1"/>
              </p:cNvSpPr>
              <p:nvPr/>
            </p:nvSpPr>
            <p:spPr bwMode="auto">
              <a:xfrm>
                <a:off x="1632" y="1677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825600"/>
                  </a:gs>
                  <a:gs pos="50000">
                    <a:srgbClr val="DE9F00"/>
                  </a:gs>
                  <a:gs pos="100000">
                    <a:srgbClr val="825600"/>
                  </a:gs>
                </a:gsLst>
                <a:lin ang="2700000" scaled="1"/>
              </a:gradFill>
              <a:ln w="9525">
                <a:miter lim="800000"/>
                <a:headEnd/>
                <a:tailEnd/>
              </a:ln>
              <a:scene3d>
                <a:camera prst="legacyObliqueFront">
                  <a:rot lat="1500000" lon="3000000" rev="0"/>
                </a:camera>
                <a:lightRig rig="legacyFlat3" dir="t"/>
              </a:scene3d>
              <a:sp3d extrusionH="23800" prstMaterial="legacyMetal">
                <a:bevelT w="13500" h="13500" prst="angle"/>
                <a:bevelB w="13500" h="13500" prst="angle"/>
                <a:extrusionClr>
                  <a:srgbClr val="8256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71475" name="Rectangle 115"/>
              <p:cNvSpPr>
                <a:spLocks noChangeArrowheads="1"/>
              </p:cNvSpPr>
              <p:nvPr/>
            </p:nvSpPr>
            <p:spPr bwMode="auto">
              <a:xfrm>
                <a:off x="1496" y="1745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CDCDFF">
                      <a:alpha val="30000"/>
                    </a:srgbClr>
                  </a:gs>
                  <a:gs pos="100000">
                    <a:srgbClr val="FFFFFF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Front">
                  <a:rot lat="1500000" lon="3000000" rev="0"/>
                </a:camera>
                <a:lightRig rig="legacyFlat3" dir="t"/>
              </a:scene3d>
              <a:sp3d prstMaterial="legacyPlastic">
                <a:bevelT w="13500" h="13500" prst="angle"/>
                <a:bevelB w="13500" h="13500" prst="angle"/>
                <a:extrusionClr>
                  <a:srgbClr val="CDCD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49228" name="Rectangle 116"/>
              <p:cNvSpPr>
                <a:spLocks noChangeArrowheads="1"/>
              </p:cNvSpPr>
              <p:nvPr/>
            </p:nvSpPr>
            <p:spPr bwMode="auto">
              <a:xfrm>
                <a:off x="1360" y="1813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825600"/>
                  </a:gs>
                  <a:gs pos="50000">
                    <a:srgbClr val="DE9F00"/>
                  </a:gs>
                  <a:gs pos="100000">
                    <a:srgbClr val="825600"/>
                  </a:gs>
                </a:gsLst>
                <a:lin ang="2700000" scaled="1"/>
              </a:gradFill>
              <a:ln w="9525">
                <a:miter lim="800000"/>
                <a:headEnd/>
                <a:tailEnd/>
              </a:ln>
              <a:scene3d>
                <a:camera prst="legacyObliqueFront">
                  <a:rot lat="1500000" lon="3000000" rev="0"/>
                </a:camera>
                <a:lightRig rig="legacyFlat3" dir="t"/>
              </a:scene3d>
              <a:sp3d extrusionH="23800" prstMaterial="legacyMetal">
                <a:bevelT w="13500" h="13500" prst="angle"/>
                <a:bevelB w="13500" h="13500" prst="angle"/>
                <a:extrusionClr>
                  <a:srgbClr val="8256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71477" name="Rectangle 117"/>
              <p:cNvSpPr>
                <a:spLocks noChangeArrowheads="1"/>
              </p:cNvSpPr>
              <p:nvPr/>
            </p:nvSpPr>
            <p:spPr bwMode="auto">
              <a:xfrm>
                <a:off x="1224" y="1881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CDCDFF">
                      <a:alpha val="30000"/>
                    </a:srgbClr>
                  </a:gs>
                  <a:gs pos="100000">
                    <a:srgbClr val="FFFFFF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Front">
                  <a:rot lat="1500000" lon="3000000" rev="0"/>
                </a:camera>
                <a:lightRig rig="legacyFlat3" dir="t"/>
              </a:scene3d>
              <a:sp3d prstMaterial="legacyPlastic">
                <a:bevelT w="13500" h="13500" prst="angle"/>
                <a:bevelB w="13500" h="13500" prst="angle"/>
                <a:extrusionClr>
                  <a:srgbClr val="CDCD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49232" name="Rectangle 118"/>
              <p:cNvSpPr>
                <a:spLocks noChangeArrowheads="1"/>
              </p:cNvSpPr>
              <p:nvPr/>
            </p:nvSpPr>
            <p:spPr bwMode="auto">
              <a:xfrm>
                <a:off x="1088" y="1949"/>
                <a:ext cx="544" cy="54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F0F0F0"/>
                  </a:gs>
                  <a:gs pos="100000">
                    <a:srgbClr val="C0C0C0"/>
                  </a:gs>
                </a:gsLst>
                <a:lin ang="2700000" scaled="1"/>
              </a:gradFill>
              <a:ln w="9525">
                <a:miter lim="800000"/>
                <a:headEnd/>
                <a:tailEnd/>
              </a:ln>
              <a:scene3d>
                <a:camera prst="legacyObliqueFront">
                  <a:rot lat="1500000" lon="3000000" rev="0"/>
                </a:camera>
                <a:lightRig rig="legacyFlat3" dir="t"/>
              </a:scene3d>
              <a:sp3d prstMaterial="legacyPlastic">
                <a:bevelT w="13500" h="13500" prst="angle"/>
                <a:bevelB w="13500" h="13500" prst="angle"/>
                <a:extrusionClr>
                  <a:srgbClr val="C0C0C0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endParaRPr lang="fr-FR"/>
              </a:p>
            </p:txBody>
          </p:sp>
        </p:grpSp>
        <p:sp>
          <p:nvSpPr>
            <p:cNvPr id="49206" name="Freeform 119"/>
            <p:cNvSpPr>
              <a:spLocks noChangeAspect="1"/>
            </p:cNvSpPr>
            <p:nvPr/>
          </p:nvSpPr>
          <p:spPr bwMode="auto">
            <a:xfrm>
              <a:off x="3314" y="3876"/>
              <a:ext cx="292" cy="146"/>
            </a:xfrm>
            <a:custGeom>
              <a:avLst/>
              <a:gdLst>
                <a:gd name="T0" fmla="*/ 0 w 1628"/>
                <a:gd name="T1" fmla="*/ 816 h 816"/>
                <a:gd name="T2" fmla="*/ 1628 w 1628"/>
                <a:gd name="T3" fmla="*/ 0 h 816"/>
                <a:gd name="T4" fmla="*/ 0 60000 65536"/>
                <a:gd name="T5" fmla="*/ 0 60000 65536"/>
                <a:gd name="T6" fmla="*/ 0 w 1628"/>
                <a:gd name="T7" fmla="*/ 0 h 816"/>
                <a:gd name="T8" fmla="*/ 1628 w 1628"/>
                <a:gd name="T9" fmla="*/ 816 h 8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28" h="816">
                  <a:moveTo>
                    <a:pt x="0" y="816"/>
                  </a:moveTo>
                  <a:lnTo>
                    <a:pt x="1628" y="0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271480" name="Text Box 120"/>
            <p:cNvSpPr txBox="1">
              <a:spLocks noChangeArrowheads="1"/>
            </p:cNvSpPr>
            <p:nvPr/>
          </p:nvSpPr>
          <p:spPr bwMode="auto">
            <a:xfrm>
              <a:off x="3112" y="3906"/>
              <a:ext cx="22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e</a:t>
              </a:r>
              <a:r>
                <a:rPr lang="fr-FR" sz="2000" baseline="30000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-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44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D0834C-F933-488C-B687-DE7BFD27CEC9}" type="slidenum">
              <a:rPr lang="fr-FR" smtClean="0"/>
              <a:pPr/>
              <a:t>48</a:t>
            </a:fld>
            <a:endParaRPr lang="fr-FR" smtClean="0"/>
          </a:p>
        </p:txBody>
      </p:sp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2573338" y="44450"/>
            <a:ext cx="40322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Distributions en énergie IOQ</a:t>
            </a:r>
          </a:p>
        </p:txBody>
      </p:sp>
      <p:grpSp>
        <p:nvGrpSpPr>
          <p:cNvPr id="50180" name="Group 3"/>
          <p:cNvGrpSpPr>
            <a:grpSpLocks/>
          </p:cNvGrpSpPr>
          <p:nvPr/>
        </p:nvGrpSpPr>
        <p:grpSpPr bwMode="auto">
          <a:xfrm>
            <a:off x="611188" y="790575"/>
            <a:ext cx="7513637" cy="5734050"/>
            <a:chOff x="385" y="498"/>
            <a:chExt cx="4733" cy="3612"/>
          </a:xfrm>
        </p:grpSpPr>
        <p:sp>
          <p:nvSpPr>
            <p:cNvPr id="50181" name="AutoShape 4"/>
            <p:cNvSpPr>
              <a:spLocks noChangeAspect="1" noChangeArrowheads="1" noTextEdit="1"/>
            </p:cNvSpPr>
            <p:nvPr/>
          </p:nvSpPr>
          <p:spPr bwMode="auto">
            <a:xfrm>
              <a:off x="1587" y="1418"/>
              <a:ext cx="1136" cy="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182" name="Freeform 5"/>
            <p:cNvSpPr>
              <a:spLocks/>
            </p:cNvSpPr>
            <p:nvPr/>
          </p:nvSpPr>
          <p:spPr bwMode="auto">
            <a:xfrm>
              <a:off x="2081" y="1724"/>
              <a:ext cx="31" cy="1"/>
            </a:xfrm>
            <a:custGeom>
              <a:avLst/>
              <a:gdLst>
                <a:gd name="T0" fmla="*/ 0 w 19"/>
                <a:gd name="T1" fmla="*/ 0 h 1"/>
                <a:gd name="T2" fmla="*/ 17 w 19"/>
                <a:gd name="T3" fmla="*/ 0 h 1"/>
                <a:gd name="T4" fmla="*/ 19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0" y="0"/>
                  </a:moveTo>
                  <a:lnTo>
                    <a:pt x="17" y="0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83" name="Freeform 6"/>
            <p:cNvSpPr>
              <a:spLocks/>
            </p:cNvSpPr>
            <p:nvPr/>
          </p:nvSpPr>
          <p:spPr bwMode="auto">
            <a:xfrm>
              <a:off x="2109" y="1719"/>
              <a:ext cx="1" cy="13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7 h 8"/>
                <a:gd name="T4" fmla="*/ 0 w 1"/>
                <a:gd name="T5" fmla="*/ 8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7"/>
                  </a:lnTo>
                  <a:lnTo>
                    <a:pt x="0" y="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84" name="Freeform 7"/>
            <p:cNvSpPr>
              <a:spLocks/>
            </p:cNvSpPr>
            <p:nvPr/>
          </p:nvSpPr>
          <p:spPr bwMode="auto">
            <a:xfrm>
              <a:off x="2051" y="1724"/>
              <a:ext cx="30" cy="1"/>
            </a:xfrm>
            <a:custGeom>
              <a:avLst/>
              <a:gdLst>
                <a:gd name="T0" fmla="*/ 19 w 19"/>
                <a:gd name="T1" fmla="*/ 0 h 1"/>
                <a:gd name="T2" fmla="*/ 1 w 19"/>
                <a:gd name="T3" fmla="*/ 0 h 1"/>
                <a:gd name="T4" fmla="*/ 0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19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85" name="Freeform 8"/>
            <p:cNvSpPr>
              <a:spLocks/>
            </p:cNvSpPr>
            <p:nvPr/>
          </p:nvSpPr>
          <p:spPr bwMode="auto">
            <a:xfrm>
              <a:off x="2053" y="1719"/>
              <a:ext cx="1" cy="13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7 h 8"/>
                <a:gd name="T4" fmla="*/ 0 w 1"/>
                <a:gd name="T5" fmla="*/ 8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7"/>
                  </a:lnTo>
                  <a:lnTo>
                    <a:pt x="0" y="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86" name="Freeform 9"/>
            <p:cNvSpPr>
              <a:spLocks/>
            </p:cNvSpPr>
            <p:nvPr/>
          </p:nvSpPr>
          <p:spPr bwMode="auto">
            <a:xfrm>
              <a:off x="2081" y="1682"/>
              <a:ext cx="1" cy="42"/>
            </a:xfrm>
            <a:custGeom>
              <a:avLst/>
              <a:gdLst>
                <a:gd name="T0" fmla="*/ 0 w 1"/>
                <a:gd name="T1" fmla="*/ 26 h 26"/>
                <a:gd name="T2" fmla="*/ 0 w 1"/>
                <a:gd name="T3" fmla="*/ 1 h 26"/>
                <a:gd name="T4" fmla="*/ 0 w 1"/>
                <a:gd name="T5" fmla="*/ 0 h 26"/>
                <a:gd name="T6" fmla="*/ 0 60000 65536"/>
                <a:gd name="T7" fmla="*/ 0 60000 65536"/>
                <a:gd name="T8" fmla="*/ 0 60000 65536"/>
                <a:gd name="T9" fmla="*/ 0 w 1"/>
                <a:gd name="T10" fmla="*/ 0 h 26"/>
                <a:gd name="T11" fmla="*/ 1 w 1"/>
                <a:gd name="T12" fmla="*/ 26 h 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6">
                  <a:moveTo>
                    <a:pt x="0" y="2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87" name="Freeform 10"/>
            <p:cNvSpPr>
              <a:spLocks/>
            </p:cNvSpPr>
            <p:nvPr/>
          </p:nvSpPr>
          <p:spPr bwMode="auto">
            <a:xfrm>
              <a:off x="2077" y="1684"/>
              <a:ext cx="11" cy="1"/>
            </a:xfrm>
            <a:custGeom>
              <a:avLst/>
              <a:gdLst>
                <a:gd name="T0" fmla="*/ 0 w 7"/>
                <a:gd name="T1" fmla="*/ 0 h 1"/>
                <a:gd name="T2" fmla="*/ 5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5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88" name="Freeform 11"/>
            <p:cNvSpPr>
              <a:spLocks/>
            </p:cNvSpPr>
            <p:nvPr/>
          </p:nvSpPr>
          <p:spPr bwMode="auto">
            <a:xfrm>
              <a:off x="2081" y="1724"/>
              <a:ext cx="1" cy="83"/>
            </a:xfrm>
            <a:custGeom>
              <a:avLst/>
              <a:gdLst>
                <a:gd name="T0" fmla="*/ 0 w 1"/>
                <a:gd name="T1" fmla="*/ 0 h 52"/>
                <a:gd name="T2" fmla="*/ 0 w 1"/>
                <a:gd name="T3" fmla="*/ 51 h 52"/>
                <a:gd name="T4" fmla="*/ 0 w 1"/>
                <a:gd name="T5" fmla="*/ 52 h 52"/>
                <a:gd name="T6" fmla="*/ 0 60000 65536"/>
                <a:gd name="T7" fmla="*/ 0 60000 65536"/>
                <a:gd name="T8" fmla="*/ 0 60000 65536"/>
                <a:gd name="T9" fmla="*/ 0 w 1"/>
                <a:gd name="T10" fmla="*/ 0 h 52"/>
                <a:gd name="T11" fmla="*/ 1 w 1"/>
                <a:gd name="T12" fmla="*/ 52 h 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52">
                  <a:moveTo>
                    <a:pt x="0" y="0"/>
                  </a:moveTo>
                  <a:lnTo>
                    <a:pt x="0" y="51"/>
                  </a:lnTo>
                  <a:lnTo>
                    <a:pt x="0" y="5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89" name="Freeform 12"/>
            <p:cNvSpPr>
              <a:spLocks/>
            </p:cNvSpPr>
            <p:nvPr/>
          </p:nvSpPr>
          <p:spPr bwMode="auto">
            <a:xfrm>
              <a:off x="2077" y="1805"/>
              <a:ext cx="11" cy="1"/>
            </a:xfrm>
            <a:custGeom>
              <a:avLst/>
              <a:gdLst>
                <a:gd name="T0" fmla="*/ 0 w 7"/>
                <a:gd name="T1" fmla="*/ 0 h 1"/>
                <a:gd name="T2" fmla="*/ 5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5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0" name="Freeform 13"/>
            <p:cNvSpPr>
              <a:spLocks/>
            </p:cNvSpPr>
            <p:nvPr/>
          </p:nvSpPr>
          <p:spPr bwMode="auto">
            <a:xfrm>
              <a:off x="2219" y="1872"/>
              <a:ext cx="30" cy="1"/>
            </a:xfrm>
            <a:custGeom>
              <a:avLst/>
              <a:gdLst>
                <a:gd name="T0" fmla="*/ 0 w 19"/>
                <a:gd name="T1" fmla="*/ 0 h 1"/>
                <a:gd name="T2" fmla="*/ 18 w 19"/>
                <a:gd name="T3" fmla="*/ 0 h 1"/>
                <a:gd name="T4" fmla="*/ 19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0" y="0"/>
                  </a:moveTo>
                  <a:lnTo>
                    <a:pt x="18" y="0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1" name="Freeform 14"/>
            <p:cNvSpPr>
              <a:spLocks/>
            </p:cNvSpPr>
            <p:nvPr/>
          </p:nvSpPr>
          <p:spPr bwMode="auto">
            <a:xfrm>
              <a:off x="2248" y="1868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2" name="Freeform 15"/>
            <p:cNvSpPr>
              <a:spLocks/>
            </p:cNvSpPr>
            <p:nvPr/>
          </p:nvSpPr>
          <p:spPr bwMode="auto">
            <a:xfrm>
              <a:off x="2189" y="1872"/>
              <a:ext cx="30" cy="1"/>
            </a:xfrm>
            <a:custGeom>
              <a:avLst/>
              <a:gdLst>
                <a:gd name="T0" fmla="*/ 19 w 19"/>
                <a:gd name="T1" fmla="*/ 0 h 1"/>
                <a:gd name="T2" fmla="*/ 2 w 19"/>
                <a:gd name="T3" fmla="*/ 0 h 1"/>
                <a:gd name="T4" fmla="*/ 0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19" y="0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3" name="Freeform 16"/>
            <p:cNvSpPr>
              <a:spLocks/>
            </p:cNvSpPr>
            <p:nvPr/>
          </p:nvSpPr>
          <p:spPr bwMode="auto">
            <a:xfrm>
              <a:off x="2192" y="1868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4" name="Freeform 17"/>
            <p:cNvSpPr>
              <a:spLocks/>
            </p:cNvSpPr>
            <p:nvPr/>
          </p:nvSpPr>
          <p:spPr bwMode="auto">
            <a:xfrm>
              <a:off x="2219" y="1813"/>
              <a:ext cx="1" cy="59"/>
            </a:xfrm>
            <a:custGeom>
              <a:avLst/>
              <a:gdLst>
                <a:gd name="T0" fmla="*/ 0 w 1"/>
                <a:gd name="T1" fmla="*/ 37 h 37"/>
                <a:gd name="T2" fmla="*/ 0 w 1"/>
                <a:gd name="T3" fmla="*/ 1 h 37"/>
                <a:gd name="T4" fmla="*/ 0 w 1"/>
                <a:gd name="T5" fmla="*/ 0 h 37"/>
                <a:gd name="T6" fmla="*/ 0 60000 65536"/>
                <a:gd name="T7" fmla="*/ 0 60000 65536"/>
                <a:gd name="T8" fmla="*/ 0 60000 65536"/>
                <a:gd name="T9" fmla="*/ 0 w 1"/>
                <a:gd name="T10" fmla="*/ 0 h 37"/>
                <a:gd name="T11" fmla="*/ 1 w 1"/>
                <a:gd name="T12" fmla="*/ 37 h 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7">
                  <a:moveTo>
                    <a:pt x="0" y="37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5" name="Freeform 18"/>
            <p:cNvSpPr>
              <a:spLocks/>
            </p:cNvSpPr>
            <p:nvPr/>
          </p:nvSpPr>
          <p:spPr bwMode="auto">
            <a:xfrm>
              <a:off x="2216" y="1815"/>
              <a:ext cx="9" cy="1"/>
            </a:xfrm>
            <a:custGeom>
              <a:avLst/>
              <a:gdLst>
                <a:gd name="T0" fmla="*/ 0 w 6"/>
                <a:gd name="T1" fmla="*/ 0 h 1"/>
                <a:gd name="T2" fmla="*/ 5 w 6"/>
                <a:gd name="T3" fmla="*/ 0 h 1"/>
                <a:gd name="T4" fmla="*/ 6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0" y="0"/>
                  </a:move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6" name="Freeform 19"/>
            <p:cNvSpPr>
              <a:spLocks/>
            </p:cNvSpPr>
            <p:nvPr/>
          </p:nvSpPr>
          <p:spPr bwMode="auto">
            <a:xfrm>
              <a:off x="2219" y="1872"/>
              <a:ext cx="1" cy="266"/>
            </a:xfrm>
            <a:custGeom>
              <a:avLst/>
              <a:gdLst>
                <a:gd name="T0" fmla="*/ 0 w 1"/>
                <a:gd name="T1" fmla="*/ 0 h 166"/>
                <a:gd name="T2" fmla="*/ 0 w 1"/>
                <a:gd name="T3" fmla="*/ 165 h 166"/>
                <a:gd name="T4" fmla="*/ 0 w 1"/>
                <a:gd name="T5" fmla="*/ 166 h 166"/>
                <a:gd name="T6" fmla="*/ 0 60000 65536"/>
                <a:gd name="T7" fmla="*/ 0 60000 65536"/>
                <a:gd name="T8" fmla="*/ 0 60000 65536"/>
                <a:gd name="T9" fmla="*/ 0 w 1"/>
                <a:gd name="T10" fmla="*/ 0 h 166"/>
                <a:gd name="T11" fmla="*/ 1 w 1"/>
                <a:gd name="T12" fmla="*/ 166 h 1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66">
                  <a:moveTo>
                    <a:pt x="0" y="0"/>
                  </a:moveTo>
                  <a:lnTo>
                    <a:pt x="0" y="165"/>
                  </a:lnTo>
                  <a:lnTo>
                    <a:pt x="0" y="16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7" name="Freeform 20"/>
            <p:cNvSpPr>
              <a:spLocks/>
            </p:cNvSpPr>
            <p:nvPr/>
          </p:nvSpPr>
          <p:spPr bwMode="auto">
            <a:xfrm>
              <a:off x="2355" y="1981"/>
              <a:ext cx="30" cy="1"/>
            </a:xfrm>
            <a:custGeom>
              <a:avLst/>
              <a:gdLst>
                <a:gd name="T0" fmla="*/ 0 w 19"/>
                <a:gd name="T1" fmla="*/ 0 h 1"/>
                <a:gd name="T2" fmla="*/ 18 w 19"/>
                <a:gd name="T3" fmla="*/ 0 h 1"/>
                <a:gd name="T4" fmla="*/ 19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0" y="0"/>
                  </a:moveTo>
                  <a:lnTo>
                    <a:pt x="18" y="0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8" name="Freeform 21"/>
            <p:cNvSpPr>
              <a:spLocks/>
            </p:cNvSpPr>
            <p:nvPr/>
          </p:nvSpPr>
          <p:spPr bwMode="auto">
            <a:xfrm>
              <a:off x="2384" y="1975"/>
              <a:ext cx="1" cy="13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6 h 8"/>
                <a:gd name="T4" fmla="*/ 0 w 1"/>
                <a:gd name="T5" fmla="*/ 8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6"/>
                  </a:lnTo>
                  <a:lnTo>
                    <a:pt x="0" y="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199" name="Freeform 22"/>
            <p:cNvSpPr>
              <a:spLocks/>
            </p:cNvSpPr>
            <p:nvPr/>
          </p:nvSpPr>
          <p:spPr bwMode="auto">
            <a:xfrm>
              <a:off x="2325" y="1981"/>
              <a:ext cx="30" cy="1"/>
            </a:xfrm>
            <a:custGeom>
              <a:avLst/>
              <a:gdLst>
                <a:gd name="T0" fmla="*/ 19 w 19"/>
                <a:gd name="T1" fmla="*/ 0 h 1"/>
                <a:gd name="T2" fmla="*/ 2 w 19"/>
                <a:gd name="T3" fmla="*/ 0 h 1"/>
                <a:gd name="T4" fmla="*/ 0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19" y="0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0" name="Freeform 23"/>
            <p:cNvSpPr>
              <a:spLocks/>
            </p:cNvSpPr>
            <p:nvPr/>
          </p:nvSpPr>
          <p:spPr bwMode="auto">
            <a:xfrm>
              <a:off x="2328" y="1975"/>
              <a:ext cx="1" cy="13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6 h 8"/>
                <a:gd name="T4" fmla="*/ 0 w 1"/>
                <a:gd name="T5" fmla="*/ 8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6"/>
                  </a:lnTo>
                  <a:lnTo>
                    <a:pt x="0" y="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1" name="Freeform 24"/>
            <p:cNvSpPr>
              <a:spLocks/>
            </p:cNvSpPr>
            <p:nvPr/>
          </p:nvSpPr>
          <p:spPr bwMode="auto">
            <a:xfrm>
              <a:off x="2355" y="1932"/>
              <a:ext cx="1" cy="49"/>
            </a:xfrm>
            <a:custGeom>
              <a:avLst/>
              <a:gdLst>
                <a:gd name="T0" fmla="*/ 0 w 1"/>
                <a:gd name="T1" fmla="*/ 31 h 31"/>
                <a:gd name="T2" fmla="*/ 0 w 1"/>
                <a:gd name="T3" fmla="*/ 1 h 31"/>
                <a:gd name="T4" fmla="*/ 0 w 1"/>
                <a:gd name="T5" fmla="*/ 0 h 31"/>
                <a:gd name="T6" fmla="*/ 0 60000 65536"/>
                <a:gd name="T7" fmla="*/ 0 60000 65536"/>
                <a:gd name="T8" fmla="*/ 0 60000 65536"/>
                <a:gd name="T9" fmla="*/ 0 w 1"/>
                <a:gd name="T10" fmla="*/ 0 h 31"/>
                <a:gd name="T11" fmla="*/ 1 w 1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1">
                  <a:moveTo>
                    <a:pt x="0" y="31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2" name="Freeform 25"/>
            <p:cNvSpPr>
              <a:spLocks/>
            </p:cNvSpPr>
            <p:nvPr/>
          </p:nvSpPr>
          <p:spPr bwMode="auto">
            <a:xfrm>
              <a:off x="2349" y="1933"/>
              <a:ext cx="12" cy="1"/>
            </a:xfrm>
            <a:custGeom>
              <a:avLst/>
              <a:gdLst>
                <a:gd name="T0" fmla="*/ 0 w 8"/>
                <a:gd name="T1" fmla="*/ 0 h 1"/>
                <a:gd name="T2" fmla="*/ 7 w 8"/>
                <a:gd name="T3" fmla="*/ 0 h 1"/>
                <a:gd name="T4" fmla="*/ 8 w 8"/>
                <a:gd name="T5" fmla="*/ 0 h 1"/>
                <a:gd name="T6" fmla="*/ 0 60000 65536"/>
                <a:gd name="T7" fmla="*/ 0 60000 65536"/>
                <a:gd name="T8" fmla="*/ 0 60000 65536"/>
                <a:gd name="T9" fmla="*/ 0 w 8"/>
                <a:gd name="T10" fmla="*/ 0 h 1"/>
                <a:gd name="T11" fmla="*/ 8 w 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">
                  <a:moveTo>
                    <a:pt x="0" y="0"/>
                  </a:moveTo>
                  <a:lnTo>
                    <a:pt x="7" y="0"/>
                  </a:lnTo>
                  <a:lnTo>
                    <a:pt x="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3" name="Freeform 26"/>
            <p:cNvSpPr>
              <a:spLocks/>
            </p:cNvSpPr>
            <p:nvPr/>
          </p:nvSpPr>
          <p:spPr bwMode="auto">
            <a:xfrm>
              <a:off x="2355" y="1981"/>
              <a:ext cx="1" cy="120"/>
            </a:xfrm>
            <a:custGeom>
              <a:avLst/>
              <a:gdLst>
                <a:gd name="T0" fmla="*/ 0 w 1"/>
                <a:gd name="T1" fmla="*/ 0 h 75"/>
                <a:gd name="T2" fmla="*/ 0 w 1"/>
                <a:gd name="T3" fmla="*/ 73 h 75"/>
                <a:gd name="T4" fmla="*/ 0 w 1"/>
                <a:gd name="T5" fmla="*/ 75 h 75"/>
                <a:gd name="T6" fmla="*/ 0 60000 65536"/>
                <a:gd name="T7" fmla="*/ 0 60000 65536"/>
                <a:gd name="T8" fmla="*/ 0 60000 65536"/>
                <a:gd name="T9" fmla="*/ 0 w 1"/>
                <a:gd name="T10" fmla="*/ 0 h 75"/>
                <a:gd name="T11" fmla="*/ 1 w 1"/>
                <a:gd name="T12" fmla="*/ 75 h 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5">
                  <a:moveTo>
                    <a:pt x="0" y="0"/>
                  </a:moveTo>
                  <a:lnTo>
                    <a:pt x="0" y="73"/>
                  </a:lnTo>
                  <a:lnTo>
                    <a:pt x="0" y="7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4" name="Freeform 27"/>
            <p:cNvSpPr>
              <a:spLocks/>
            </p:cNvSpPr>
            <p:nvPr/>
          </p:nvSpPr>
          <p:spPr bwMode="auto">
            <a:xfrm>
              <a:off x="2349" y="2098"/>
              <a:ext cx="12" cy="1"/>
            </a:xfrm>
            <a:custGeom>
              <a:avLst/>
              <a:gdLst>
                <a:gd name="T0" fmla="*/ 0 w 8"/>
                <a:gd name="T1" fmla="*/ 0 h 1"/>
                <a:gd name="T2" fmla="*/ 7 w 8"/>
                <a:gd name="T3" fmla="*/ 0 h 1"/>
                <a:gd name="T4" fmla="*/ 8 w 8"/>
                <a:gd name="T5" fmla="*/ 0 h 1"/>
                <a:gd name="T6" fmla="*/ 0 60000 65536"/>
                <a:gd name="T7" fmla="*/ 0 60000 65536"/>
                <a:gd name="T8" fmla="*/ 0 60000 65536"/>
                <a:gd name="T9" fmla="*/ 0 w 8"/>
                <a:gd name="T10" fmla="*/ 0 h 1"/>
                <a:gd name="T11" fmla="*/ 8 w 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">
                  <a:moveTo>
                    <a:pt x="0" y="0"/>
                  </a:moveTo>
                  <a:lnTo>
                    <a:pt x="7" y="0"/>
                  </a:lnTo>
                  <a:lnTo>
                    <a:pt x="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5" name="Freeform 28"/>
            <p:cNvSpPr>
              <a:spLocks/>
            </p:cNvSpPr>
            <p:nvPr/>
          </p:nvSpPr>
          <p:spPr bwMode="auto">
            <a:xfrm>
              <a:off x="2485" y="2072"/>
              <a:ext cx="28" cy="1"/>
            </a:xfrm>
            <a:custGeom>
              <a:avLst/>
              <a:gdLst>
                <a:gd name="T0" fmla="*/ 0 w 18"/>
                <a:gd name="T1" fmla="*/ 0 h 1"/>
                <a:gd name="T2" fmla="*/ 17 w 18"/>
                <a:gd name="T3" fmla="*/ 0 h 1"/>
                <a:gd name="T4" fmla="*/ 18 w 18"/>
                <a:gd name="T5" fmla="*/ 0 h 1"/>
                <a:gd name="T6" fmla="*/ 0 60000 65536"/>
                <a:gd name="T7" fmla="*/ 0 60000 65536"/>
                <a:gd name="T8" fmla="*/ 0 60000 65536"/>
                <a:gd name="T9" fmla="*/ 0 w 18"/>
                <a:gd name="T10" fmla="*/ 0 h 1"/>
                <a:gd name="T11" fmla="*/ 18 w 1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">
                  <a:moveTo>
                    <a:pt x="0" y="0"/>
                  </a:moveTo>
                  <a:lnTo>
                    <a:pt x="17" y="0"/>
                  </a:lnTo>
                  <a:lnTo>
                    <a:pt x="1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6" name="Freeform 29"/>
            <p:cNvSpPr>
              <a:spLocks/>
            </p:cNvSpPr>
            <p:nvPr/>
          </p:nvSpPr>
          <p:spPr bwMode="auto">
            <a:xfrm>
              <a:off x="2512" y="2069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7" name="Freeform 30"/>
            <p:cNvSpPr>
              <a:spLocks/>
            </p:cNvSpPr>
            <p:nvPr/>
          </p:nvSpPr>
          <p:spPr bwMode="auto">
            <a:xfrm>
              <a:off x="2459" y="2072"/>
              <a:ext cx="26" cy="1"/>
            </a:xfrm>
            <a:custGeom>
              <a:avLst/>
              <a:gdLst>
                <a:gd name="T0" fmla="*/ 16 w 16"/>
                <a:gd name="T1" fmla="*/ 0 h 1"/>
                <a:gd name="T2" fmla="*/ 1 w 16"/>
                <a:gd name="T3" fmla="*/ 0 h 1"/>
                <a:gd name="T4" fmla="*/ 0 w 16"/>
                <a:gd name="T5" fmla="*/ 0 h 1"/>
                <a:gd name="T6" fmla="*/ 0 60000 65536"/>
                <a:gd name="T7" fmla="*/ 0 60000 65536"/>
                <a:gd name="T8" fmla="*/ 0 60000 65536"/>
                <a:gd name="T9" fmla="*/ 0 w 16"/>
                <a:gd name="T10" fmla="*/ 0 h 1"/>
                <a:gd name="T11" fmla="*/ 16 w 1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">
                  <a:moveTo>
                    <a:pt x="1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8" name="Freeform 31"/>
            <p:cNvSpPr>
              <a:spLocks/>
            </p:cNvSpPr>
            <p:nvPr/>
          </p:nvSpPr>
          <p:spPr bwMode="auto">
            <a:xfrm>
              <a:off x="2461" y="2069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09" name="Freeform 32"/>
            <p:cNvSpPr>
              <a:spLocks/>
            </p:cNvSpPr>
            <p:nvPr/>
          </p:nvSpPr>
          <p:spPr bwMode="auto">
            <a:xfrm>
              <a:off x="2485" y="2040"/>
              <a:ext cx="1" cy="32"/>
            </a:xfrm>
            <a:custGeom>
              <a:avLst/>
              <a:gdLst>
                <a:gd name="T0" fmla="*/ 0 w 1"/>
                <a:gd name="T1" fmla="*/ 20 h 20"/>
                <a:gd name="T2" fmla="*/ 0 w 1"/>
                <a:gd name="T3" fmla="*/ 2 h 20"/>
                <a:gd name="T4" fmla="*/ 0 w 1"/>
                <a:gd name="T5" fmla="*/ 0 h 20"/>
                <a:gd name="T6" fmla="*/ 0 60000 65536"/>
                <a:gd name="T7" fmla="*/ 0 60000 65536"/>
                <a:gd name="T8" fmla="*/ 0 60000 65536"/>
                <a:gd name="T9" fmla="*/ 0 w 1"/>
                <a:gd name="T10" fmla="*/ 0 h 20"/>
                <a:gd name="T11" fmla="*/ 1 w 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0">
                  <a:moveTo>
                    <a:pt x="0" y="2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0" name="Freeform 33"/>
            <p:cNvSpPr>
              <a:spLocks/>
            </p:cNvSpPr>
            <p:nvPr/>
          </p:nvSpPr>
          <p:spPr bwMode="auto">
            <a:xfrm>
              <a:off x="2481" y="2044"/>
              <a:ext cx="12" cy="1"/>
            </a:xfrm>
            <a:custGeom>
              <a:avLst/>
              <a:gdLst>
                <a:gd name="T0" fmla="*/ 0 w 7"/>
                <a:gd name="T1" fmla="*/ 0 h 1"/>
                <a:gd name="T2" fmla="*/ 6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6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1" name="Freeform 34"/>
            <p:cNvSpPr>
              <a:spLocks/>
            </p:cNvSpPr>
            <p:nvPr/>
          </p:nvSpPr>
          <p:spPr bwMode="auto">
            <a:xfrm>
              <a:off x="2485" y="2072"/>
              <a:ext cx="1" cy="50"/>
            </a:xfrm>
            <a:custGeom>
              <a:avLst/>
              <a:gdLst>
                <a:gd name="T0" fmla="*/ 0 w 1"/>
                <a:gd name="T1" fmla="*/ 0 h 31"/>
                <a:gd name="T2" fmla="*/ 0 w 1"/>
                <a:gd name="T3" fmla="*/ 30 h 31"/>
                <a:gd name="T4" fmla="*/ 0 w 1"/>
                <a:gd name="T5" fmla="*/ 31 h 31"/>
                <a:gd name="T6" fmla="*/ 0 60000 65536"/>
                <a:gd name="T7" fmla="*/ 0 60000 65536"/>
                <a:gd name="T8" fmla="*/ 0 60000 65536"/>
                <a:gd name="T9" fmla="*/ 0 w 1"/>
                <a:gd name="T10" fmla="*/ 0 h 31"/>
                <a:gd name="T11" fmla="*/ 1 w 1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1">
                  <a:moveTo>
                    <a:pt x="0" y="0"/>
                  </a:moveTo>
                  <a:lnTo>
                    <a:pt x="0" y="30"/>
                  </a:lnTo>
                  <a:lnTo>
                    <a:pt x="0" y="3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2" name="Freeform 35"/>
            <p:cNvSpPr>
              <a:spLocks/>
            </p:cNvSpPr>
            <p:nvPr/>
          </p:nvSpPr>
          <p:spPr bwMode="auto">
            <a:xfrm>
              <a:off x="2481" y="2120"/>
              <a:ext cx="12" cy="1"/>
            </a:xfrm>
            <a:custGeom>
              <a:avLst/>
              <a:gdLst>
                <a:gd name="T0" fmla="*/ 0 w 7"/>
                <a:gd name="T1" fmla="*/ 0 h 1"/>
                <a:gd name="T2" fmla="*/ 6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6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3" name="Freeform 36"/>
            <p:cNvSpPr>
              <a:spLocks/>
            </p:cNvSpPr>
            <p:nvPr/>
          </p:nvSpPr>
          <p:spPr bwMode="auto">
            <a:xfrm>
              <a:off x="1809" y="1506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4" name="Freeform 37"/>
            <p:cNvSpPr>
              <a:spLocks/>
            </p:cNvSpPr>
            <p:nvPr/>
          </p:nvSpPr>
          <p:spPr bwMode="auto">
            <a:xfrm>
              <a:off x="1819" y="1516"/>
              <a:ext cx="6" cy="1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5" name="Freeform 38"/>
            <p:cNvSpPr>
              <a:spLocks/>
            </p:cNvSpPr>
            <p:nvPr/>
          </p:nvSpPr>
          <p:spPr bwMode="auto">
            <a:xfrm>
              <a:off x="1832" y="1524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6" name="Freeform 39"/>
            <p:cNvSpPr>
              <a:spLocks/>
            </p:cNvSpPr>
            <p:nvPr/>
          </p:nvSpPr>
          <p:spPr bwMode="auto">
            <a:xfrm>
              <a:off x="1840" y="1532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7" name="Freeform 40"/>
            <p:cNvSpPr>
              <a:spLocks/>
            </p:cNvSpPr>
            <p:nvPr/>
          </p:nvSpPr>
          <p:spPr bwMode="auto">
            <a:xfrm>
              <a:off x="1849" y="1540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8" name="Freeform 41"/>
            <p:cNvSpPr>
              <a:spLocks/>
            </p:cNvSpPr>
            <p:nvPr/>
          </p:nvSpPr>
          <p:spPr bwMode="auto">
            <a:xfrm>
              <a:off x="1859" y="1549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19" name="Freeform 42"/>
            <p:cNvSpPr>
              <a:spLocks/>
            </p:cNvSpPr>
            <p:nvPr/>
          </p:nvSpPr>
          <p:spPr bwMode="auto">
            <a:xfrm>
              <a:off x="1867" y="1556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0" name="Freeform 43"/>
            <p:cNvSpPr>
              <a:spLocks/>
            </p:cNvSpPr>
            <p:nvPr/>
          </p:nvSpPr>
          <p:spPr bwMode="auto">
            <a:xfrm>
              <a:off x="1877" y="1564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1" name="Freeform 44"/>
            <p:cNvSpPr>
              <a:spLocks/>
            </p:cNvSpPr>
            <p:nvPr/>
          </p:nvSpPr>
          <p:spPr bwMode="auto">
            <a:xfrm>
              <a:off x="1885" y="1570"/>
              <a:ext cx="6" cy="3"/>
            </a:xfrm>
            <a:custGeom>
              <a:avLst/>
              <a:gdLst>
                <a:gd name="T0" fmla="*/ 0 w 4"/>
                <a:gd name="T1" fmla="*/ 0 h 2"/>
                <a:gd name="T2" fmla="*/ 3 w 4"/>
                <a:gd name="T3" fmla="*/ 2 h 2"/>
                <a:gd name="T4" fmla="*/ 4 w 4"/>
                <a:gd name="T5" fmla="*/ 2 h 2"/>
                <a:gd name="T6" fmla="*/ 0 60000 65536"/>
                <a:gd name="T7" fmla="*/ 0 60000 65536"/>
                <a:gd name="T8" fmla="*/ 0 60000 65536"/>
                <a:gd name="T9" fmla="*/ 0 w 4"/>
                <a:gd name="T10" fmla="*/ 0 h 2"/>
                <a:gd name="T11" fmla="*/ 4 w 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">
                  <a:moveTo>
                    <a:pt x="0" y="0"/>
                  </a:moveTo>
                  <a:lnTo>
                    <a:pt x="3" y="2"/>
                  </a:lnTo>
                  <a:lnTo>
                    <a:pt x="4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2" name="Freeform 45"/>
            <p:cNvSpPr>
              <a:spLocks/>
            </p:cNvSpPr>
            <p:nvPr/>
          </p:nvSpPr>
          <p:spPr bwMode="auto">
            <a:xfrm>
              <a:off x="1896" y="158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3" name="Freeform 46"/>
            <p:cNvSpPr>
              <a:spLocks/>
            </p:cNvSpPr>
            <p:nvPr/>
          </p:nvSpPr>
          <p:spPr bwMode="auto">
            <a:xfrm>
              <a:off x="1905" y="1588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4" name="Freeform 47"/>
            <p:cNvSpPr>
              <a:spLocks/>
            </p:cNvSpPr>
            <p:nvPr/>
          </p:nvSpPr>
          <p:spPr bwMode="auto">
            <a:xfrm>
              <a:off x="1915" y="1596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5" name="Freeform 48"/>
            <p:cNvSpPr>
              <a:spLocks/>
            </p:cNvSpPr>
            <p:nvPr/>
          </p:nvSpPr>
          <p:spPr bwMode="auto">
            <a:xfrm>
              <a:off x="1923" y="1604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6" name="Freeform 49"/>
            <p:cNvSpPr>
              <a:spLocks/>
            </p:cNvSpPr>
            <p:nvPr/>
          </p:nvSpPr>
          <p:spPr bwMode="auto">
            <a:xfrm>
              <a:off x="1933" y="1612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7" name="Freeform 50"/>
            <p:cNvSpPr>
              <a:spLocks/>
            </p:cNvSpPr>
            <p:nvPr/>
          </p:nvSpPr>
          <p:spPr bwMode="auto">
            <a:xfrm>
              <a:off x="1944" y="1621"/>
              <a:ext cx="3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8" name="Freeform 51"/>
            <p:cNvSpPr>
              <a:spLocks/>
            </p:cNvSpPr>
            <p:nvPr/>
          </p:nvSpPr>
          <p:spPr bwMode="auto">
            <a:xfrm>
              <a:off x="1953" y="1628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29" name="Freeform 52"/>
            <p:cNvSpPr>
              <a:spLocks/>
            </p:cNvSpPr>
            <p:nvPr/>
          </p:nvSpPr>
          <p:spPr bwMode="auto">
            <a:xfrm>
              <a:off x="1961" y="1636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0" name="Freeform 53"/>
            <p:cNvSpPr>
              <a:spLocks/>
            </p:cNvSpPr>
            <p:nvPr/>
          </p:nvSpPr>
          <p:spPr bwMode="auto">
            <a:xfrm>
              <a:off x="1971" y="1644"/>
              <a:ext cx="6" cy="3"/>
            </a:xfrm>
            <a:custGeom>
              <a:avLst/>
              <a:gdLst>
                <a:gd name="T0" fmla="*/ 0 w 4"/>
                <a:gd name="T1" fmla="*/ 0 h 2"/>
                <a:gd name="T2" fmla="*/ 3 w 4"/>
                <a:gd name="T3" fmla="*/ 2 h 2"/>
                <a:gd name="T4" fmla="*/ 4 w 4"/>
                <a:gd name="T5" fmla="*/ 2 h 2"/>
                <a:gd name="T6" fmla="*/ 0 60000 65536"/>
                <a:gd name="T7" fmla="*/ 0 60000 65536"/>
                <a:gd name="T8" fmla="*/ 0 60000 65536"/>
                <a:gd name="T9" fmla="*/ 0 w 4"/>
                <a:gd name="T10" fmla="*/ 0 h 2"/>
                <a:gd name="T11" fmla="*/ 4 w 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">
                  <a:moveTo>
                    <a:pt x="0" y="0"/>
                  </a:moveTo>
                  <a:lnTo>
                    <a:pt x="3" y="2"/>
                  </a:lnTo>
                  <a:lnTo>
                    <a:pt x="4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1" name="Freeform 54"/>
            <p:cNvSpPr>
              <a:spLocks/>
            </p:cNvSpPr>
            <p:nvPr/>
          </p:nvSpPr>
          <p:spPr bwMode="auto">
            <a:xfrm>
              <a:off x="1984" y="1653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2" name="Freeform 55"/>
            <p:cNvSpPr>
              <a:spLocks/>
            </p:cNvSpPr>
            <p:nvPr/>
          </p:nvSpPr>
          <p:spPr bwMode="auto">
            <a:xfrm>
              <a:off x="1992" y="166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3" name="Freeform 56"/>
            <p:cNvSpPr>
              <a:spLocks/>
            </p:cNvSpPr>
            <p:nvPr/>
          </p:nvSpPr>
          <p:spPr bwMode="auto">
            <a:xfrm>
              <a:off x="2001" y="1669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4" name="Freeform 57"/>
            <p:cNvSpPr>
              <a:spLocks/>
            </p:cNvSpPr>
            <p:nvPr/>
          </p:nvSpPr>
          <p:spPr bwMode="auto">
            <a:xfrm>
              <a:off x="2011" y="1677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5" name="Freeform 58"/>
            <p:cNvSpPr>
              <a:spLocks/>
            </p:cNvSpPr>
            <p:nvPr/>
          </p:nvSpPr>
          <p:spPr bwMode="auto">
            <a:xfrm>
              <a:off x="2019" y="1685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6" name="Freeform 59"/>
            <p:cNvSpPr>
              <a:spLocks/>
            </p:cNvSpPr>
            <p:nvPr/>
          </p:nvSpPr>
          <p:spPr bwMode="auto">
            <a:xfrm>
              <a:off x="2029" y="1692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7" name="Freeform 60"/>
            <p:cNvSpPr>
              <a:spLocks/>
            </p:cNvSpPr>
            <p:nvPr/>
          </p:nvSpPr>
          <p:spPr bwMode="auto">
            <a:xfrm>
              <a:off x="2037" y="1700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8" name="Freeform 61"/>
            <p:cNvSpPr>
              <a:spLocks/>
            </p:cNvSpPr>
            <p:nvPr/>
          </p:nvSpPr>
          <p:spPr bwMode="auto">
            <a:xfrm>
              <a:off x="2040" y="1701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39" name="Freeform 62"/>
            <p:cNvSpPr>
              <a:spLocks/>
            </p:cNvSpPr>
            <p:nvPr/>
          </p:nvSpPr>
          <p:spPr bwMode="auto">
            <a:xfrm>
              <a:off x="2048" y="1708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0" name="Freeform 63"/>
            <p:cNvSpPr>
              <a:spLocks/>
            </p:cNvSpPr>
            <p:nvPr/>
          </p:nvSpPr>
          <p:spPr bwMode="auto">
            <a:xfrm>
              <a:off x="2057" y="1717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1" name="Freeform 64"/>
            <p:cNvSpPr>
              <a:spLocks/>
            </p:cNvSpPr>
            <p:nvPr/>
          </p:nvSpPr>
          <p:spPr bwMode="auto">
            <a:xfrm>
              <a:off x="2067" y="1724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2" name="Freeform 65"/>
            <p:cNvSpPr>
              <a:spLocks/>
            </p:cNvSpPr>
            <p:nvPr/>
          </p:nvSpPr>
          <p:spPr bwMode="auto">
            <a:xfrm>
              <a:off x="2075" y="1732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3" name="Freeform 66"/>
            <p:cNvSpPr>
              <a:spLocks/>
            </p:cNvSpPr>
            <p:nvPr/>
          </p:nvSpPr>
          <p:spPr bwMode="auto">
            <a:xfrm>
              <a:off x="2085" y="1741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4" name="Freeform 67"/>
            <p:cNvSpPr>
              <a:spLocks/>
            </p:cNvSpPr>
            <p:nvPr/>
          </p:nvSpPr>
          <p:spPr bwMode="auto">
            <a:xfrm>
              <a:off x="2096" y="1749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5" name="Freeform 68"/>
            <p:cNvSpPr>
              <a:spLocks/>
            </p:cNvSpPr>
            <p:nvPr/>
          </p:nvSpPr>
          <p:spPr bwMode="auto">
            <a:xfrm>
              <a:off x="2105" y="1757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6" name="Freeform 69"/>
            <p:cNvSpPr>
              <a:spLocks/>
            </p:cNvSpPr>
            <p:nvPr/>
          </p:nvSpPr>
          <p:spPr bwMode="auto">
            <a:xfrm>
              <a:off x="2113" y="1764"/>
              <a:ext cx="7" cy="3"/>
            </a:xfrm>
            <a:custGeom>
              <a:avLst/>
              <a:gdLst>
                <a:gd name="T0" fmla="*/ 0 w 4"/>
                <a:gd name="T1" fmla="*/ 0 h 2"/>
                <a:gd name="T2" fmla="*/ 2 w 4"/>
                <a:gd name="T3" fmla="*/ 2 h 2"/>
                <a:gd name="T4" fmla="*/ 4 w 4"/>
                <a:gd name="T5" fmla="*/ 2 h 2"/>
                <a:gd name="T6" fmla="*/ 0 60000 65536"/>
                <a:gd name="T7" fmla="*/ 0 60000 65536"/>
                <a:gd name="T8" fmla="*/ 0 60000 65536"/>
                <a:gd name="T9" fmla="*/ 0 w 4"/>
                <a:gd name="T10" fmla="*/ 0 h 2"/>
                <a:gd name="T11" fmla="*/ 4 w 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7" name="Freeform 70"/>
            <p:cNvSpPr>
              <a:spLocks/>
            </p:cNvSpPr>
            <p:nvPr/>
          </p:nvSpPr>
          <p:spPr bwMode="auto">
            <a:xfrm>
              <a:off x="2125" y="1773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8" name="Freeform 71"/>
            <p:cNvSpPr>
              <a:spLocks/>
            </p:cNvSpPr>
            <p:nvPr/>
          </p:nvSpPr>
          <p:spPr bwMode="auto">
            <a:xfrm>
              <a:off x="2133" y="1781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49" name="Freeform 72"/>
            <p:cNvSpPr>
              <a:spLocks/>
            </p:cNvSpPr>
            <p:nvPr/>
          </p:nvSpPr>
          <p:spPr bwMode="auto">
            <a:xfrm>
              <a:off x="2144" y="1789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0" name="Freeform 73"/>
            <p:cNvSpPr>
              <a:spLocks/>
            </p:cNvSpPr>
            <p:nvPr/>
          </p:nvSpPr>
          <p:spPr bwMode="auto">
            <a:xfrm>
              <a:off x="2153" y="1797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1" name="Freeform 74"/>
            <p:cNvSpPr>
              <a:spLocks/>
            </p:cNvSpPr>
            <p:nvPr/>
          </p:nvSpPr>
          <p:spPr bwMode="auto">
            <a:xfrm>
              <a:off x="2163" y="1805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2" name="Freeform 75"/>
            <p:cNvSpPr>
              <a:spLocks/>
            </p:cNvSpPr>
            <p:nvPr/>
          </p:nvSpPr>
          <p:spPr bwMode="auto">
            <a:xfrm>
              <a:off x="2171" y="1813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3" name="Freeform 76"/>
            <p:cNvSpPr>
              <a:spLocks/>
            </p:cNvSpPr>
            <p:nvPr/>
          </p:nvSpPr>
          <p:spPr bwMode="auto">
            <a:xfrm>
              <a:off x="2181" y="1820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4" name="Freeform 77"/>
            <p:cNvSpPr>
              <a:spLocks/>
            </p:cNvSpPr>
            <p:nvPr/>
          </p:nvSpPr>
          <p:spPr bwMode="auto">
            <a:xfrm>
              <a:off x="2189" y="1828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5" name="Freeform 78"/>
            <p:cNvSpPr>
              <a:spLocks/>
            </p:cNvSpPr>
            <p:nvPr/>
          </p:nvSpPr>
          <p:spPr bwMode="auto">
            <a:xfrm>
              <a:off x="2192" y="1829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6" name="Freeform 79"/>
            <p:cNvSpPr>
              <a:spLocks/>
            </p:cNvSpPr>
            <p:nvPr/>
          </p:nvSpPr>
          <p:spPr bwMode="auto">
            <a:xfrm>
              <a:off x="2200" y="1837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7" name="Freeform 80"/>
            <p:cNvSpPr>
              <a:spLocks/>
            </p:cNvSpPr>
            <p:nvPr/>
          </p:nvSpPr>
          <p:spPr bwMode="auto">
            <a:xfrm>
              <a:off x="2209" y="1845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8" name="Freeform 81"/>
            <p:cNvSpPr>
              <a:spLocks/>
            </p:cNvSpPr>
            <p:nvPr/>
          </p:nvSpPr>
          <p:spPr bwMode="auto">
            <a:xfrm>
              <a:off x="2219" y="1853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59" name="Freeform 82"/>
            <p:cNvSpPr>
              <a:spLocks/>
            </p:cNvSpPr>
            <p:nvPr/>
          </p:nvSpPr>
          <p:spPr bwMode="auto">
            <a:xfrm>
              <a:off x="2227" y="1860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0" name="Freeform 83"/>
            <p:cNvSpPr>
              <a:spLocks/>
            </p:cNvSpPr>
            <p:nvPr/>
          </p:nvSpPr>
          <p:spPr bwMode="auto">
            <a:xfrm>
              <a:off x="2237" y="1869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1" name="Freeform 84"/>
            <p:cNvSpPr>
              <a:spLocks/>
            </p:cNvSpPr>
            <p:nvPr/>
          </p:nvSpPr>
          <p:spPr bwMode="auto">
            <a:xfrm>
              <a:off x="2248" y="1877"/>
              <a:ext cx="5" cy="3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2" name="Freeform 85"/>
            <p:cNvSpPr>
              <a:spLocks/>
            </p:cNvSpPr>
            <p:nvPr/>
          </p:nvSpPr>
          <p:spPr bwMode="auto">
            <a:xfrm>
              <a:off x="2257" y="1885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3" name="Freeform 86"/>
            <p:cNvSpPr>
              <a:spLocks/>
            </p:cNvSpPr>
            <p:nvPr/>
          </p:nvSpPr>
          <p:spPr bwMode="auto">
            <a:xfrm>
              <a:off x="2265" y="1892"/>
              <a:ext cx="7" cy="3"/>
            </a:xfrm>
            <a:custGeom>
              <a:avLst/>
              <a:gdLst>
                <a:gd name="T0" fmla="*/ 0 w 4"/>
                <a:gd name="T1" fmla="*/ 0 h 2"/>
                <a:gd name="T2" fmla="*/ 2 w 4"/>
                <a:gd name="T3" fmla="*/ 2 h 2"/>
                <a:gd name="T4" fmla="*/ 4 w 4"/>
                <a:gd name="T5" fmla="*/ 2 h 2"/>
                <a:gd name="T6" fmla="*/ 0 60000 65536"/>
                <a:gd name="T7" fmla="*/ 0 60000 65536"/>
                <a:gd name="T8" fmla="*/ 0 60000 65536"/>
                <a:gd name="T9" fmla="*/ 0 w 4"/>
                <a:gd name="T10" fmla="*/ 0 h 2"/>
                <a:gd name="T11" fmla="*/ 4 w 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4" name="Freeform 87"/>
            <p:cNvSpPr>
              <a:spLocks/>
            </p:cNvSpPr>
            <p:nvPr/>
          </p:nvSpPr>
          <p:spPr bwMode="auto">
            <a:xfrm>
              <a:off x="2277" y="1901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5" name="Freeform 88"/>
            <p:cNvSpPr>
              <a:spLocks/>
            </p:cNvSpPr>
            <p:nvPr/>
          </p:nvSpPr>
          <p:spPr bwMode="auto">
            <a:xfrm>
              <a:off x="2285" y="1909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6" name="Freeform 89"/>
            <p:cNvSpPr>
              <a:spLocks/>
            </p:cNvSpPr>
            <p:nvPr/>
          </p:nvSpPr>
          <p:spPr bwMode="auto">
            <a:xfrm>
              <a:off x="2296" y="1917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7" name="Freeform 90"/>
            <p:cNvSpPr>
              <a:spLocks/>
            </p:cNvSpPr>
            <p:nvPr/>
          </p:nvSpPr>
          <p:spPr bwMode="auto">
            <a:xfrm>
              <a:off x="2305" y="1925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8" name="Freeform 91"/>
            <p:cNvSpPr>
              <a:spLocks/>
            </p:cNvSpPr>
            <p:nvPr/>
          </p:nvSpPr>
          <p:spPr bwMode="auto">
            <a:xfrm>
              <a:off x="2313" y="1933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69" name="Freeform 92"/>
            <p:cNvSpPr>
              <a:spLocks/>
            </p:cNvSpPr>
            <p:nvPr/>
          </p:nvSpPr>
          <p:spPr bwMode="auto">
            <a:xfrm>
              <a:off x="2323" y="1941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0" name="Freeform 93"/>
            <p:cNvSpPr>
              <a:spLocks/>
            </p:cNvSpPr>
            <p:nvPr/>
          </p:nvSpPr>
          <p:spPr bwMode="auto">
            <a:xfrm>
              <a:off x="2333" y="1951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1" name="Freeform 94"/>
            <p:cNvSpPr>
              <a:spLocks/>
            </p:cNvSpPr>
            <p:nvPr/>
          </p:nvSpPr>
          <p:spPr bwMode="auto">
            <a:xfrm>
              <a:off x="2341" y="1956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2" name="Freeform 95"/>
            <p:cNvSpPr>
              <a:spLocks/>
            </p:cNvSpPr>
            <p:nvPr/>
          </p:nvSpPr>
          <p:spPr bwMode="auto">
            <a:xfrm>
              <a:off x="2344" y="1957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3" name="Freeform 96"/>
            <p:cNvSpPr>
              <a:spLocks/>
            </p:cNvSpPr>
            <p:nvPr/>
          </p:nvSpPr>
          <p:spPr bwMode="auto">
            <a:xfrm>
              <a:off x="2352" y="1965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4" name="Freeform 97"/>
            <p:cNvSpPr>
              <a:spLocks/>
            </p:cNvSpPr>
            <p:nvPr/>
          </p:nvSpPr>
          <p:spPr bwMode="auto">
            <a:xfrm>
              <a:off x="2361" y="1973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5" name="Freeform 98"/>
            <p:cNvSpPr>
              <a:spLocks/>
            </p:cNvSpPr>
            <p:nvPr/>
          </p:nvSpPr>
          <p:spPr bwMode="auto">
            <a:xfrm>
              <a:off x="2371" y="1983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6" name="Freeform 99"/>
            <p:cNvSpPr>
              <a:spLocks/>
            </p:cNvSpPr>
            <p:nvPr/>
          </p:nvSpPr>
          <p:spPr bwMode="auto">
            <a:xfrm>
              <a:off x="2379" y="1989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7" name="Freeform 100"/>
            <p:cNvSpPr>
              <a:spLocks/>
            </p:cNvSpPr>
            <p:nvPr/>
          </p:nvSpPr>
          <p:spPr bwMode="auto">
            <a:xfrm>
              <a:off x="2389" y="1997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8" name="Freeform 101"/>
            <p:cNvSpPr>
              <a:spLocks/>
            </p:cNvSpPr>
            <p:nvPr/>
          </p:nvSpPr>
          <p:spPr bwMode="auto">
            <a:xfrm>
              <a:off x="2400" y="2005"/>
              <a:ext cx="5" cy="3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79" name="Freeform 102"/>
            <p:cNvSpPr>
              <a:spLocks/>
            </p:cNvSpPr>
            <p:nvPr/>
          </p:nvSpPr>
          <p:spPr bwMode="auto">
            <a:xfrm>
              <a:off x="2409" y="2015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0" name="Freeform 103"/>
            <p:cNvSpPr>
              <a:spLocks/>
            </p:cNvSpPr>
            <p:nvPr/>
          </p:nvSpPr>
          <p:spPr bwMode="auto">
            <a:xfrm>
              <a:off x="2417" y="2021"/>
              <a:ext cx="7" cy="2"/>
            </a:xfrm>
            <a:custGeom>
              <a:avLst/>
              <a:gdLst>
                <a:gd name="T0" fmla="*/ 0 w 4"/>
                <a:gd name="T1" fmla="*/ 0 h 1"/>
                <a:gd name="T2" fmla="*/ 2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2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1" name="Freeform 104"/>
            <p:cNvSpPr>
              <a:spLocks/>
            </p:cNvSpPr>
            <p:nvPr/>
          </p:nvSpPr>
          <p:spPr bwMode="auto">
            <a:xfrm>
              <a:off x="2429" y="2031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2" name="Freeform 105"/>
            <p:cNvSpPr>
              <a:spLocks/>
            </p:cNvSpPr>
            <p:nvPr/>
          </p:nvSpPr>
          <p:spPr bwMode="auto">
            <a:xfrm>
              <a:off x="2437" y="2037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3" name="Freeform 106"/>
            <p:cNvSpPr>
              <a:spLocks/>
            </p:cNvSpPr>
            <p:nvPr/>
          </p:nvSpPr>
          <p:spPr bwMode="auto">
            <a:xfrm>
              <a:off x="2448" y="2047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4" name="Freeform 107"/>
            <p:cNvSpPr>
              <a:spLocks/>
            </p:cNvSpPr>
            <p:nvPr/>
          </p:nvSpPr>
          <p:spPr bwMode="auto">
            <a:xfrm>
              <a:off x="2457" y="2055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5" name="Freeform 108"/>
            <p:cNvSpPr>
              <a:spLocks/>
            </p:cNvSpPr>
            <p:nvPr/>
          </p:nvSpPr>
          <p:spPr bwMode="auto">
            <a:xfrm>
              <a:off x="2465" y="2061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6" name="Freeform 109"/>
            <p:cNvSpPr>
              <a:spLocks/>
            </p:cNvSpPr>
            <p:nvPr/>
          </p:nvSpPr>
          <p:spPr bwMode="auto">
            <a:xfrm>
              <a:off x="2475" y="2069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7" name="Freeform 110"/>
            <p:cNvSpPr>
              <a:spLocks/>
            </p:cNvSpPr>
            <p:nvPr/>
          </p:nvSpPr>
          <p:spPr bwMode="auto">
            <a:xfrm>
              <a:off x="2485" y="2079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8" name="Freeform 111"/>
            <p:cNvSpPr>
              <a:spLocks/>
            </p:cNvSpPr>
            <p:nvPr/>
          </p:nvSpPr>
          <p:spPr bwMode="auto">
            <a:xfrm>
              <a:off x="2493" y="2087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89" name="Freeform 112"/>
            <p:cNvSpPr>
              <a:spLocks/>
            </p:cNvSpPr>
            <p:nvPr/>
          </p:nvSpPr>
          <p:spPr bwMode="auto">
            <a:xfrm>
              <a:off x="2504" y="2093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0" name="Freeform 113"/>
            <p:cNvSpPr>
              <a:spLocks/>
            </p:cNvSpPr>
            <p:nvPr/>
          </p:nvSpPr>
          <p:spPr bwMode="auto">
            <a:xfrm>
              <a:off x="2513" y="2103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1" name="Freeform 114"/>
            <p:cNvSpPr>
              <a:spLocks/>
            </p:cNvSpPr>
            <p:nvPr/>
          </p:nvSpPr>
          <p:spPr bwMode="auto">
            <a:xfrm>
              <a:off x="2523" y="2111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2" name="Freeform 115"/>
            <p:cNvSpPr>
              <a:spLocks/>
            </p:cNvSpPr>
            <p:nvPr/>
          </p:nvSpPr>
          <p:spPr bwMode="auto">
            <a:xfrm>
              <a:off x="2531" y="2119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3" name="Freeform 116"/>
            <p:cNvSpPr>
              <a:spLocks/>
            </p:cNvSpPr>
            <p:nvPr/>
          </p:nvSpPr>
          <p:spPr bwMode="auto">
            <a:xfrm>
              <a:off x="2541" y="2125"/>
              <a:ext cx="6" cy="3"/>
            </a:xfrm>
            <a:custGeom>
              <a:avLst/>
              <a:gdLst>
                <a:gd name="T0" fmla="*/ 0 w 4"/>
                <a:gd name="T1" fmla="*/ 0 h 2"/>
                <a:gd name="T2" fmla="*/ 3 w 4"/>
                <a:gd name="T3" fmla="*/ 2 h 2"/>
                <a:gd name="T4" fmla="*/ 4 w 4"/>
                <a:gd name="T5" fmla="*/ 2 h 2"/>
                <a:gd name="T6" fmla="*/ 0 60000 65536"/>
                <a:gd name="T7" fmla="*/ 0 60000 65536"/>
                <a:gd name="T8" fmla="*/ 0 60000 65536"/>
                <a:gd name="T9" fmla="*/ 0 w 4"/>
                <a:gd name="T10" fmla="*/ 0 h 2"/>
                <a:gd name="T11" fmla="*/ 4 w 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">
                  <a:moveTo>
                    <a:pt x="0" y="0"/>
                  </a:moveTo>
                  <a:lnTo>
                    <a:pt x="3" y="2"/>
                  </a:lnTo>
                  <a:lnTo>
                    <a:pt x="4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4" name="Freeform 117"/>
            <p:cNvSpPr>
              <a:spLocks/>
            </p:cNvSpPr>
            <p:nvPr/>
          </p:nvSpPr>
          <p:spPr bwMode="auto">
            <a:xfrm>
              <a:off x="2552" y="2135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5" name="Freeform 118"/>
            <p:cNvSpPr>
              <a:spLocks/>
            </p:cNvSpPr>
            <p:nvPr/>
          </p:nvSpPr>
          <p:spPr bwMode="auto">
            <a:xfrm>
              <a:off x="1809" y="2079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6" name="Freeform 119"/>
            <p:cNvSpPr>
              <a:spLocks/>
            </p:cNvSpPr>
            <p:nvPr/>
          </p:nvSpPr>
          <p:spPr bwMode="auto">
            <a:xfrm>
              <a:off x="1809" y="1892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7" name="Freeform 120"/>
            <p:cNvSpPr>
              <a:spLocks/>
            </p:cNvSpPr>
            <p:nvPr/>
          </p:nvSpPr>
          <p:spPr bwMode="auto">
            <a:xfrm>
              <a:off x="1809" y="1701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8" name="Freeform 121"/>
            <p:cNvSpPr>
              <a:spLocks/>
            </p:cNvSpPr>
            <p:nvPr/>
          </p:nvSpPr>
          <p:spPr bwMode="auto">
            <a:xfrm>
              <a:off x="1809" y="1514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299" name="Freeform 122"/>
            <p:cNvSpPr>
              <a:spLocks/>
            </p:cNvSpPr>
            <p:nvPr/>
          </p:nvSpPr>
          <p:spPr bwMode="auto">
            <a:xfrm>
              <a:off x="1809" y="213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0" name="Freeform 123"/>
            <p:cNvSpPr>
              <a:spLocks/>
            </p:cNvSpPr>
            <p:nvPr/>
          </p:nvSpPr>
          <p:spPr bwMode="auto">
            <a:xfrm>
              <a:off x="1809" y="212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1" name="Freeform 124"/>
            <p:cNvSpPr>
              <a:spLocks/>
            </p:cNvSpPr>
            <p:nvPr/>
          </p:nvSpPr>
          <p:spPr bwMode="auto">
            <a:xfrm>
              <a:off x="1809" y="210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2" name="Freeform 125"/>
            <p:cNvSpPr>
              <a:spLocks/>
            </p:cNvSpPr>
            <p:nvPr/>
          </p:nvSpPr>
          <p:spPr bwMode="auto">
            <a:xfrm>
              <a:off x="1809" y="209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3" name="Freeform 126"/>
            <p:cNvSpPr>
              <a:spLocks/>
            </p:cNvSpPr>
            <p:nvPr/>
          </p:nvSpPr>
          <p:spPr bwMode="auto">
            <a:xfrm>
              <a:off x="1809" y="208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4" name="Freeform 127"/>
            <p:cNvSpPr>
              <a:spLocks/>
            </p:cNvSpPr>
            <p:nvPr/>
          </p:nvSpPr>
          <p:spPr bwMode="auto">
            <a:xfrm>
              <a:off x="1809" y="2023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5" name="Freeform 128"/>
            <p:cNvSpPr>
              <a:spLocks/>
            </p:cNvSpPr>
            <p:nvPr/>
          </p:nvSpPr>
          <p:spPr bwMode="auto">
            <a:xfrm>
              <a:off x="1809" y="198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6" name="Freeform 129"/>
            <p:cNvSpPr>
              <a:spLocks/>
            </p:cNvSpPr>
            <p:nvPr/>
          </p:nvSpPr>
          <p:spPr bwMode="auto">
            <a:xfrm>
              <a:off x="1809" y="1965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7" name="Freeform 130"/>
            <p:cNvSpPr>
              <a:spLocks/>
            </p:cNvSpPr>
            <p:nvPr/>
          </p:nvSpPr>
          <p:spPr bwMode="auto">
            <a:xfrm>
              <a:off x="1809" y="194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8" name="Freeform 131"/>
            <p:cNvSpPr>
              <a:spLocks/>
            </p:cNvSpPr>
            <p:nvPr/>
          </p:nvSpPr>
          <p:spPr bwMode="auto">
            <a:xfrm>
              <a:off x="1809" y="1933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09" name="Freeform 132"/>
            <p:cNvSpPr>
              <a:spLocks/>
            </p:cNvSpPr>
            <p:nvPr/>
          </p:nvSpPr>
          <p:spPr bwMode="auto">
            <a:xfrm>
              <a:off x="1809" y="191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0" name="Freeform 133"/>
            <p:cNvSpPr>
              <a:spLocks/>
            </p:cNvSpPr>
            <p:nvPr/>
          </p:nvSpPr>
          <p:spPr bwMode="auto">
            <a:xfrm>
              <a:off x="1809" y="190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1" name="Freeform 134"/>
            <p:cNvSpPr>
              <a:spLocks/>
            </p:cNvSpPr>
            <p:nvPr/>
          </p:nvSpPr>
          <p:spPr bwMode="auto">
            <a:xfrm>
              <a:off x="1809" y="190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2" name="Freeform 135"/>
            <p:cNvSpPr>
              <a:spLocks/>
            </p:cNvSpPr>
            <p:nvPr/>
          </p:nvSpPr>
          <p:spPr bwMode="auto">
            <a:xfrm>
              <a:off x="1809" y="1834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3" name="Freeform 136"/>
            <p:cNvSpPr>
              <a:spLocks/>
            </p:cNvSpPr>
            <p:nvPr/>
          </p:nvSpPr>
          <p:spPr bwMode="auto">
            <a:xfrm>
              <a:off x="1809" y="1802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4" name="Freeform 137"/>
            <p:cNvSpPr>
              <a:spLocks/>
            </p:cNvSpPr>
            <p:nvPr/>
          </p:nvSpPr>
          <p:spPr bwMode="auto">
            <a:xfrm>
              <a:off x="1809" y="177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5" name="Freeform 138"/>
            <p:cNvSpPr>
              <a:spLocks/>
            </p:cNvSpPr>
            <p:nvPr/>
          </p:nvSpPr>
          <p:spPr bwMode="auto">
            <a:xfrm>
              <a:off x="1809" y="175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6" name="Freeform 139"/>
            <p:cNvSpPr>
              <a:spLocks/>
            </p:cNvSpPr>
            <p:nvPr/>
          </p:nvSpPr>
          <p:spPr bwMode="auto">
            <a:xfrm>
              <a:off x="1809" y="1743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7" name="Freeform 140"/>
            <p:cNvSpPr>
              <a:spLocks/>
            </p:cNvSpPr>
            <p:nvPr/>
          </p:nvSpPr>
          <p:spPr bwMode="auto">
            <a:xfrm>
              <a:off x="1809" y="1732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8" name="Freeform 141"/>
            <p:cNvSpPr>
              <a:spLocks/>
            </p:cNvSpPr>
            <p:nvPr/>
          </p:nvSpPr>
          <p:spPr bwMode="auto">
            <a:xfrm>
              <a:off x="1809" y="171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19" name="Freeform 142"/>
            <p:cNvSpPr>
              <a:spLocks/>
            </p:cNvSpPr>
            <p:nvPr/>
          </p:nvSpPr>
          <p:spPr bwMode="auto">
            <a:xfrm>
              <a:off x="1809" y="1711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0" name="Freeform 143"/>
            <p:cNvSpPr>
              <a:spLocks/>
            </p:cNvSpPr>
            <p:nvPr/>
          </p:nvSpPr>
          <p:spPr bwMode="auto">
            <a:xfrm>
              <a:off x="1809" y="1645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1" name="Freeform 144"/>
            <p:cNvSpPr>
              <a:spLocks/>
            </p:cNvSpPr>
            <p:nvPr/>
          </p:nvSpPr>
          <p:spPr bwMode="auto">
            <a:xfrm>
              <a:off x="1809" y="1612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2" name="Freeform 145"/>
            <p:cNvSpPr>
              <a:spLocks/>
            </p:cNvSpPr>
            <p:nvPr/>
          </p:nvSpPr>
          <p:spPr bwMode="auto">
            <a:xfrm>
              <a:off x="1809" y="158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3" name="Freeform 146"/>
            <p:cNvSpPr>
              <a:spLocks/>
            </p:cNvSpPr>
            <p:nvPr/>
          </p:nvSpPr>
          <p:spPr bwMode="auto">
            <a:xfrm>
              <a:off x="1809" y="157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4" name="Freeform 147"/>
            <p:cNvSpPr>
              <a:spLocks/>
            </p:cNvSpPr>
            <p:nvPr/>
          </p:nvSpPr>
          <p:spPr bwMode="auto">
            <a:xfrm>
              <a:off x="1809" y="155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5" name="Freeform 148"/>
            <p:cNvSpPr>
              <a:spLocks/>
            </p:cNvSpPr>
            <p:nvPr/>
          </p:nvSpPr>
          <p:spPr bwMode="auto">
            <a:xfrm>
              <a:off x="1809" y="1541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6" name="Freeform 149"/>
            <p:cNvSpPr>
              <a:spLocks/>
            </p:cNvSpPr>
            <p:nvPr/>
          </p:nvSpPr>
          <p:spPr bwMode="auto">
            <a:xfrm>
              <a:off x="1809" y="1532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7" name="Freeform 150"/>
            <p:cNvSpPr>
              <a:spLocks/>
            </p:cNvSpPr>
            <p:nvPr/>
          </p:nvSpPr>
          <p:spPr bwMode="auto">
            <a:xfrm>
              <a:off x="1809" y="1522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8" name="Freeform 151"/>
            <p:cNvSpPr>
              <a:spLocks/>
            </p:cNvSpPr>
            <p:nvPr/>
          </p:nvSpPr>
          <p:spPr bwMode="auto">
            <a:xfrm>
              <a:off x="1809" y="145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29" name="Freeform 152"/>
            <p:cNvSpPr>
              <a:spLocks/>
            </p:cNvSpPr>
            <p:nvPr/>
          </p:nvSpPr>
          <p:spPr bwMode="auto">
            <a:xfrm>
              <a:off x="2673" y="2079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0" name="Freeform 153"/>
            <p:cNvSpPr>
              <a:spLocks/>
            </p:cNvSpPr>
            <p:nvPr/>
          </p:nvSpPr>
          <p:spPr bwMode="auto">
            <a:xfrm>
              <a:off x="2673" y="1892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1" name="Freeform 154"/>
            <p:cNvSpPr>
              <a:spLocks/>
            </p:cNvSpPr>
            <p:nvPr/>
          </p:nvSpPr>
          <p:spPr bwMode="auto">
            <a:xfrm>
              <a:off x="2673" y="1701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2" name="Freeform 155"/>
            <p:cNvSpPr>
              <a:spLocks/>
            </p:cNvSpPr>
            <p:nvPr/>
          </p:nvSpPr>
          <p:spPr bwMode="auto">
            <a:xfrm>
              <a:off x="2673" y="1514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3" name="Freeform 156"/>
            <p:cNvSpPr>
              <a:spLocks/>
            </p:cNvSpPr>
            <p:nvPr/>
          </p:nvSpPr>
          <p:spPr bwMode="auto">
            <a:xfrm>
              <a:off x="2681" y="213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4" name="Freeform 157"/>
            <p:cNvSpPr>
              <a:spLocks/>
            </p:cNvSpPr>
            <p:nvPr/>
          </p:nvSpPr>
          <p:spPr bwMode="auto">
            <a:xfrm>
              <a:off x="2681" y="212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5" name="Freeform 158"/>
            <p:cNvSpPr>
              <a:spLocks/>
            </p:cNvSpPr>
            <p:nvPr/>
          </p:nvSpPr>
          <p:spPr bwMode="auto">
            <a:xfrm>
              <a:off x="2681" y="210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6" name="Freeform 159"/>
            <p:cNvSpPr>
              <a:spLocks/>
            </p:cNvSpPr>
            <p:nvPr/>
          </p:nvSpPr>
          <p:spPr bwMode="auto">
            <a:xfrm>
              <a:off x="2681" y="209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7" name="Freeform 160"/>
            <p:cNvSpPr>
              <a:spLocks/>
            </p:cNvSpPr>
            <p:nvPr/>
          </p:nvSpPr>
          <p:spPr bwMode="auto">
            <a:xfrm>
              <a:off x="2681" y="208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8" name="Freeform 161"/>
            <p:cNvSpPr>
              <a:spLocks/>
            </p:cNvSpPr>
            <p:nvPr/>
          </p:nvSpPr>
          <p:spPr bwMode="auto">
            <a:xfrm>
              <a:off x="2681" y="2023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39" name="Freeform 162"/>
            <p:cNvSpPr>
              <a:spLocks/>
            </p:cNvSpPr>
            <p:nvPr/>
          </p:nvSpPr>
          <p:spPr bwMode="auto">
            <a:xfrm>
              <a:off x="2681" y="198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0" name="Freeform 163"/>
            <p:cNvSpPr>
              <a:spLocks/>
            </p:cNvSpPr>
            <p:nvPr/>
          </p:nvSpPr>
          <p:spPr bwMode="auto">
            <a:xfrm>
              <a:off x="2681" y="1965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1" name="Freeform 164"/>
            <p:cNvSpPr>
              <a:spLocks/>
            </p:cNvSpPr>
            <p:nvPr/>
          </p:nvSpPr>
          <p:spPr bwMode="auto">
            <a:xfrm>
              <a:off x="2681" y="194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2" name="Freeform 165"/>
            <p:cNvSpPr>
              <a:spLocks/>
            </p:cNvSpPr>
            <p:nvPr/>
          </p:nvSpPr>
          <p:spPr bwMode="auto">
            <a:xfrm>
              <a:off x="2681" y="1933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3" name="Freeform 166"/>
            <p:cNvSpPr>
              <a:spLocks/>
            </p:cNvSpPr>
            <p:nvPr/>
          </p:nvSpPr>
          <p:spPr bwMode="auto">
            <a:xfrm>
              <a:off x="2681" y="191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4" name="Freeform 167"/>
            <p:cNvSpPr>
              <a:spLocks/>
            </p:cNvSpPr>
            <p:nvPr/>
          </p:nvSpPr>
          <p:spPr bwMode="auto">
            <a:xfrm>
              <a:off x="2681" y="190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5" name="Freeform 168"/>
            <p:cNvSpPr>
              <a:spLocks/>
            </p:cNvSpPr>
            <p:nvPr/>
          </p:nvSpPr>
          <p:spPr bwMode="auto">
            <a:xfrm>
              <a:off x="2681" y="190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6" name="Freeform 169"/>
            <p:cNvSpPr>
              <a:spLocks/>
            </p:cNvSpPr>
            <p:nvPr/>
          </p:nvSpPr>
          <p:spPr bwMode="auto">
            <a:xfrm>
              <a:off x="2681" y="1834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7" name="Freeform 170"/>
            <p:cNvSpPr>
              <a:spLocks/>
            </p:cNvSpPr>
            <p:nvPr/>
          </p:nvSpPr>
          <p:spPr bwMode="auto">
            <a:xfrm>
              <a:off x="2681" y="1802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8" name="Freeform 171"/>
            <p:cNvSpPr>
              <a:spLocks/>
            </p:cNvSpPr>
            <p:nvPr/>
          </p:nvSpPr>
          <p:spPr bwMode="auto">
            <a:xfrm>
              <a:off x="2681" y="177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49" name="Freeform 172"/>
            <p:cNvSpPr>
              <a:spLocks/>
            </p:cNvSpPr>
            <p:nvPr/>
          </p:nvSpPr>
          <p:spPr bwMode="auto">
            <a:xfrm>
              <a:off x="2681" y="175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0" name="Freeform 173"/>
            <p:cNvSpPr>
              <a:spLocks/>
            </p:cNvSpPr>
            <p:nvPr/>
          </p:nvSpPr>
          <p:spPr bwMode="auto">
            <a:xfrm>
              <a:off x="2681" y="1743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1" name="Freeform 174"/>
            <p:cNvSpPr>
              <a:spLocks/>
            </p:cNvSpPr>
            <p:nvPr/>
          </p:nvSpPr>
          <p:spPr bwMode="auto">
            <a:xfrm>
              <a:off x="2681" y="1732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2" name="Freeform 175"/>
            <p:cNvSpPr>
              <a:spLocks/>
            </p:cNvSpPr>
            <p:nvPr/>
          </p:nvSpPr>
          <p:spPr bwMode="auto">
            <a:xfrm>
              <a:off x="2681" y="171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3" name="Freeform 176"/>
            <p:cNvSpPr>
              <a:spLocks/>
            </p:cNvSpPr>
            <p:nvPr/>
          </p:nvSpPr>
          <p:spPr bwMode="auto">
            <a:xfrm>
              <a:off x="2681" y="1711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4" name="Freeform 177"/>
            <p:cNvSpPr>
              <a:spLocks/>
            </p:cNvSpPr>
            <p:nvPr/>
          </p:nvSpPr>
          <p:spPr bwMode="auto">
            <a:xfrm>
              <a:off x="2681" y="1645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5" name="Freeform 178"/>
            <p:cNvSpPr>
              <a:spLocks/>
            </p:cNvSpPr>
            <p:nvPr/>
          </p:nvSpPr>
          <p:spPr bwMode="auto">
            <a:xfrm>
              <a:off x="2681" y="1612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6" name="Freeform 179"/>
            <p:cNvSpPr>
              <a:spLocks/>
            </p:cNvSpPr>
            <p:nvPr/>
          </p:nvSpPr>
          <p:spPr bwMode="auto">
            <a:xfrm>
              <a:off x="2681" y="158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7" name="Freeform 180"/>
            <p:cNvSpPr>
              <a:spLocks/>
            </p:cNvSpPr>
            <p:nvPr/>
          </p:nvSpPr>
          <p:spPr bwMode="auto">
            <a:xfrm>
              <a:off x="2681" y="157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8" name="Freeform 181"/>
            <p:cNvSpPr>
              <a:spLocks/>
            </p:cNvSpPr>
            <p:nvPr/>
          </p:nvSpPr>
          <p:spPr bwMode="auto">
            <a:xfrm>
              <a:off x="2681" y="155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59" name="Freeform 182"/>
            <p:cNvSpPr>
              <a:spLocks/>
            </p:cNvSpPr>
            <p:nvPr/>
          </p:nvSpPr>
          <p:spPr bwMode="auto">
            <a:xfrm>
              <a:off x="2681" y="1541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0" name="Freeform 183"/>
            <p:cNvSpPr>
              <a:spLocks/>
            </p:cNvSpPr>
            <p:nvPr/>
          </p:nvSpPr>
          <p:spPr bwMode="auto">
            <a:xfrm>
              <a:off x="2681" y="1532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1" name="Freeform 184"/>
            <p:cNvSpPr>
              <a:spLocks/>
            </p:cNvSpPr>
            <p:nvPr/>
          </p:nvSpPr>
          <p:spPr bwMode="auto">
            <a:xfrm>
              <a:off x="2681" y="1522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2" name="Freeform 185"/>
            <p:cNvSpPr>
              <a:spLocks/>
            </p:cNvSpPr>
            <p:nvPr/>
          </p:nvSpPr>
          <p:spPr bwMode="auto">
            <a:xfrm>
              <a:off x="2681" y="145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3" name="Freeform 186"/>
            <p:cNvSpPr>
              <a:spLocks/>
            </p:cNvSpPr>
            <p:nvPr/>
          </p:nvSpPr>
          <p:spPr bwMode="auto">
            <a:xfrm>
              <a:off x="1809" y="2120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4" name="Freeform 187"/>
            <p:cNvSpPr>
              <a:spLocks/>
            </p:cNvSpPr>
            <p:nvPr/>
          </p:nvSpPr>
          <p:spPr bwMode="auto">
            <a:xfrm>
              <a:off x="2029" y="2120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5" name="Freeform 188"/>
            <p:cNvSpPr>
              <a:spLocks/>
            </p:cNvSpPr>
            <p:nvPr/>
          </p:nvSpPr>
          <p:spPr bwMode="auto">
            <a:xfrm>
              <a:off x="2249" y="2120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6" name="Freeform 189"/>
            <p:cNvSpPr>
              <a:spLocks/>
            </p:cNvSpPr>
            <p:nvPr/>
          </p:nvSpPr>
          <p:spPr bwMode="auto">
            <a:xfrm>
              <a:off x="2469" y="2120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7" name="Freeform 190"/>
            <p:cNvSpPr>
              <a:spLocks/>
            </p:cNvSpPr>
            <p:nvPr/>
          </p:nvSpPr>
          <p:spPr bwMode="auto">
            <a:xfrm>
              <a:off x="2691" y="2120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8" name="Freeform 191"/>
            <p:cNvSpPr>
              <a:spLocks/>
            </p:cNvSpPr>
            <p:nvPr/>
          </p:nvSpPr>
          <p:spPr bwMode="auto">
            <a:xfrm>
              <a:off x="1851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69" name="Freeform 192"/>
            <p:cNvSpPr>
              <a:spLocks/>
            </p:cNvSpPr>
            <p:nvPr/>
          </p:nvSpPr>
          <p:spPr bwMode="auto">
            <a:xfrm>
              <a:off x="1897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0" name="Freeform 193"/>
            <p:cNvSpPr>
              <a:spLocks/>
            </p:cNvSpPr>
            <p:nvPr/>
          </p:nvSpPr>
          <p:spPr bwMode="auto">
            <a:xfrm>
              <a:off x="1941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1" name="Freeform 194"/>
            <p:cNvSpPr>
              <a:spLocks/>
            </p:cNvSpPr>
            <p:nvPr/>
          </p:nvSpPr>
          <p:spPr bwMode="auto">
            <a:xfrm>
              <a:off x="1985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2" name="Freeform 195"/>
            <p:cNvSpPr>
              <a:spLocks/>
            </p:cNvSpPr>
            <p:nvPr/>
          </p:nvSpPr>
          <p:spPr bwMode="auto">
            <a:xfrm>
              <a:off x="2073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3" name="Freeform 196"/>
            <p:cNvSpPr>
              <a:spLocks/>
            </p:cNvSpPr>
            <p:nvPr/>
          </p:nvSpPr>
          <p:spPr bwMode="auto">
            <a:xfrm>
              <a:off x="2117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4" name="Freeform 197"/>
            <p:cNvSpPr>
              <a:spLocks/>
            </p:cNvSpPr>
            <p:nvPr/>
          </p:nvSpPr>
          <p:spPr bwMode="auto">
            <a:xfrm>
              <a:off x="2161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5" name="Freeform 198"/>
            <p:cNvSpPr>
              <a:spLocks/>
            </p:cNvSpPr>
            <p:nvPr/>
          </p:nvSpPr>
          <p:spPr bwMode="auto">
            <a:xfrm>
              <a:off x="2205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6" name="Freeform 199"/>
            <p:cNvSpPr>
              <a:spLocks/>
            </p:cNvSpPr>
            <p:nvPr/>
          </p:nvSpPr>
          <p:spPr bwMode="auto">
            <a:xfrm>
              <a:off x="2293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7" name="Freeform 200"/>
            <p:cNvSpPr>
              <a:spLocks/>
            </p:cNvSpPr>
            <p:nvPr/>
          </p:nvSpPr>
          <p:spPr bwMode="auto">
            <a:xfrm>
              <a:off x="2337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8" name="Freeform 201"/>
            <p:cNvSpPr>
              <a:spLocks/>
            </p:cNvSpPr>
            <p:nvPr/>
          </p:nvSpPr>
          <p:spPr bwMode="auto">
            <a:xfrm>
              <a:off x="2381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79" name="Freeform 202"/>
            <p:cNvSpPr>
              <a:spLocks/>
            </p:cNvSpPr>
            <p:nvPr/>
          </p:nvSpPr>
          <p:spPr bwMode="auto">
            <a:xfrm>
              <a:off x="2425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0" name="Freeform 203"/>
            <p:cNvSpPr>
              <a:spLocks/>
            </p:cNvSpPr>
            <p:nvPr/>
          </p:nvSpPr>
          <p:spPr bwMode="auto">
            <a:xfrm>
              <a:off x="2513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1" name="Freeform 204"/>
            <p:cNvSpPr>
              <a:spLocks/>
            </p:cNvSpPr>
            <p:nvPr/>
          </p:nvSpPr>
          <p:spPr bwMode="auto">
            <a:xfrm>
              <a:off x="2557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2" name="Freeform 205"/>
            <p:cNvSpPr>
              <a:spLocks/>
            </p:cNvSpPr>
            <p:nvPr/>
          </p:nvSpPr>
          <p:spPr bwMode="auto">
            <a:xfrm>
              <a:off x="2601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3" name="Freeform 206"/>
            <p:cNvSpPr>
              <a:spLocks/>
            </p:cNvSpPr>
            <p:nvPr/>
          </p:nvSpPr>
          <p:spPr bwMode="auto">
            <a:xfrm>
              <a:off x="2645" y="2127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4" name="Freeform 207"/>
            <p:cNvSpPr>
              <a:spLocks/>
            </p:cNvSpPr>
            <p:nvPr/>
          </p:nvSpPr>
          <p:spPr bwMode="auto">
            <a:xfrm>
              <a:off x="1809" y="1456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5" name="Freeform 208"/>
            <p:cNvSpPr>
              <a:spLocks/>
            </p:cNvSpPr>
            <p:nvPr/>
          </p:nvSpPr>
          <p:spPr bwMode="auto">
            <a:xfrm>
              <a:off x="2029" y="1456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6" name="Freeform 209"/>
            <p:cNvSpPr>
              <a:spLocks/>
            </p:cNvSpPr>
            <p:nvPr/>
          </p:nvSpPr>
          <p:spPr bwMode="auto">
            <a:xfrm>
              <a:off x="2249" y="1456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7" name="Freeform 210"/>
            <p:cNvSpPr>
              <a:spLocks/>
            </p:cNvSpPr>
            <p:nvPr/>
          </p:nvSpPr>
          <p:spPr bwMode="auto">
            <a:xfrm>
              <a:off x="2469" y="1456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8" name="Freeform 211"/>
            <p:cNvSpPr>
              <a:spLocks/>
            </p:cNvSpPr>
            <p:nvPr/>
          </p:nvSpPr>
          <p:spPr bwMode="auto">
            <a:xfrm>
              <a:off x="2691" y="1456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89" name="Freeform 212"/>
            <p:cNvSpPr>
              <a:spLocks/>
            </p:cNvSpPr>
            <p:nvPr/>
          </p:nvSpPr>
          <p:spPr bwMode="auto">
            <a:xfrm>
              <a:off x="1851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0" name="Freeform 213"/>
            <p:cNvSpPr>
              <a:spLocks/>
            </p:cNvSpPr>
            <p:nvPr/>
          </p:nvSpPr>
          <p:spPr bwMode="auto">
            <a:xfrm>
              <a:off x="1897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1" name="Freeform 214"/>
            <p:cNvSpPr>
              <a:spLocks/>
            </p:cNvSpPr>
            <p:nvPr/>
          </p:nvSpPr>
          <p:spPr bwMode="auto">
            <a:xfrm>
              <a:off x="1941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2" name="Freeform 215"/>
            <p:cNvSpPr>
              <a:spLocks/>
            </p:cNvSpPr>
            <p:nvPr/>
          </p:nvSpPr>
          <p:spPr bwMode="auto">
            <a:xfrm>
              <a:off x="1985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3" name="Freeform 216"/>
            <p:cNvSpPr>
              <a:spLocks/>
            </p:cNvSpPr>
            <p:nvPr/>
          </p:nvSpPr>
          <p:spPr bwMode="auto">
            <a:xfrm>
              <a:off x="2073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4" name="Freeform 217"/>
            <p:cNvSpPr>
              <a:spLocks/>
            </p:cNvSpPr>
            <p:nvPr/>
          </p:nvSpPr>
          <p:spPr bwMode="auto">
            <a:xfrm>
              <a:off x="2117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5" name="Freeform 218"/>
            <p:cNvSpPr>
              <a:spLocks/>
            </p:cNvSpPr>
            <p:nvPr/>
          </p:nvSpPr>
          <p:spPr bwMode="auto">
            <a:xfrm>
              <a:off x="2161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6" name="Freeform 219"/>
            <p:cNvSpPr>
              <a:spLocks/>
            </p:cNvSpPr>
            <p:nvPr/>
          </p:nvSpPr>
          <p:spPr bwMode="auto">
            <a:xfrm>
              <a:off x="2205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7" name="Freeform 220"/>
            <p:cNvSpPr>
              <a:spLocks/>
            </p:cNvSpPr>
            <p:nvPr/>
          </p:nvSpPr>
          <p:spPr bwMode="auto">
            <a:xfrm>
              <a:off x="2293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8" name="Freeform 221"/>
            <p:cNvSpPr>
              <a:spLocks/>
            </p:cNvSpPr>
            <p:nvPr/>
          </p:nvSpPr>
          <p:spPr bwMode="auto">
            <a:xfrm>
              <a:off x="2337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399" name="Freeform 222"/>
            <p:cNvSpPr>
              <a:spLocks/>
            </p:cNvSpPr>
            <p:nvPr/>
          </p:nvSpPr>
          <p:spPr bwMode="auto">
            <a:xfrm>
              <a:off x="2381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0" name="Freeform 223"/>
            <p:cNvSpPr>
              <a:spLocks/>
            </p:cNvSpPr>
            <p:nvPr/>
          </p:nvSpPr>
          <p:spPr bwMode="auto">
            <a:xfrm>
              <a:off x="2425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1" name="Freeform 224"/>
            <p:cNvSpPr>
              <a:spLocks/>
            </p:cNvSpPr>
            <p:nvPr/>
          </p:nvSpPr>
          <p:spPr bwMode="auto">
            <a:xfrm>
              <a:off x="2513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2" name="Freeform 225"/>
            <p:cNvSpPr>
              <a:spLocks/>
            </p:cNvSpPr>
            <p:nvPr/>
          </p:nvSpPr>
          <p:spPr bwMode="auto">
            <a:xfrm>
              <a:off x="2557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3" name="Freeform 226"/>
            <p:cNvSpPr>
              <a:spLocks/>
            </p:cNvSpPr>
            <p:nvPr/>
          </p:nvSpPr>
          <p:spPr bwMode="auto">
            <a:xfrm>
              <a:off x="2601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4" name="Freeform 227"/>
            <p:cNvSpPr>
              <a:spLocks/>
            </p:cNvSpPr>
            <p:nvPr/>
          </p:nvSpPr>
          <p:spPr bwMode="auto">
            <a:xfrm>
              <a:off x="2645" y="1456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5" name="Freeform 228"/>
            <p:cNvSpPr>
              <a:spLocks/>
            </p:cNvSpPr>
            <p:nvPr/>
          </p:nvSpPr>
          <p:spPr bwMode="auto">
            <a:xfrm>
              <a:off x="1809" y="1453"/>
              <a:ext cx="1" cy="683"/>
            </a:xfrm>
            <a:custGeom>
              <a:avLst/>
              <a:gdLst>
                <a:gd name="T0" fmla="*/ 0 w 1"/>
                <a:gd name="T1" fmla="*/ 427 h 427"/>
                <a:gd name="T2" fmla="*/ 0 w 1"/>
                <a:gd name="T3" fmla="*/ 2 h 427"/>
                <a:gd name="T4" fmla="*/ 0 w 1"/>
                <a:gd name="T5" fmla="*/ 0 h 427"/>
                <a:gd name="T6" fmla="*/ 0 60000 65536"/>
                <a:gd name="T7" fmla="*/ 0 60000 65536"/>
                <a:gd name="T8" fmla="*/ 0 60000 65536"/>
                <a:gd name="T9" fmla="*/ 0 w 1"/>
                <a:gd name="T10" fmla="*/ 0 h 427"/>
                <a:gd name="T11" fmla="*/ 1 w 1"/>
                <a:gd name="T12" fmla="*/ 427 h 4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27">
                  <a:moveTo>
                    <a:pt x="0" y="427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6" name="Freeform 229"/>
            <p:cNvSpPr>
              <a:spLocks/>
            </p:cNvSpPr>
            <p:nvPr/>
          </p:nvSpPr>
          <p:spPr bwMode="auto">
            <a:xfrm>
              <a:off x="2691" y="1453"/>
              <a:ext cx="1" cy="683"/>
            </a:xfrm>
            <a:custGeom>
              <a:avLst/>
              <a:gdLst>
                <a:gd name="T0" fmla="*/ 0 w 1"/>
                <a:gd name="T1" fmla="*/ 427 h 427"/>
                <a:gd name="T2" fmla="*/ 0 w 1"/>
                <a:gd name="T3" fmla="*/ 2 h 427"/>
                <a:gd name="T4" fmla="*/ 0 w 1"/>
                <a:gd name="T5" fmla="*/ 0 h 427"/>
                <a:gd name="T6" fmla="*/ 0 60000 65536"/>
                <a:gd name="T7" fmla="*/ 0 60000 65536"/>
                <a:gd name="T8" fmla="*/ 0 60000 65536"/>
                <a:gd name="T9" fmla="*/ 0 w 1"/>
                <a:gd name="T10" fmla="*/ 0 h 427"/>
                <a:gd name="T11" fmla="*/ 1 w 1"/>
                <a:gd name="T12" fmla="*/ 427 h 4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27">
                  <a:moveTo>
                    <a:pt x="0" y="427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7" name="Freeform 230"/>
            <p:cNvSpPr>
              <a:spLocks/>
            </p:cNvSpPr>
            <p:nvPr/>
          </p:nvSpPr>
          <p:spPr bwMode="auto">
            <a:xfrm>
              <a:off x="1809" y="2136"/>
              <a:ext cx="884" cy="1"/>
            </a:xfrm>
            <a:custGeom>
              <a:avLst/>
              <a:gdLst>
                <a:gd name="T0" fmla="*/ 0 w 552"/>
                <a:gd name="T1" fmla="*/ 0 h 1"/>
                <a:gd name="T2" fmla="*/ 551 w 552"/>
                <a:gd name="T3" fmla="*/ 0 h 1"/>
                <a:gd name="T4" fmla="*/ 552 w 552"/>
                <a:gd name="T5" fmla="*/ 0 h 1"/>
                <a:gd name="T6" fmla="*/ 0 60000 65536"/>
                <a:gd name="T7" fmla="*/ 0 60000 65536"/>
                <a:gd name="T8" fmla="*/ 0 60000 65536"/>
                <a:gd name="T9" fmla="*/ 0 w 552"/>
                <a:gd name="T10" fmla="*/ 0 h 1"/>
                <a:gd name="T11" fmla="*/ 552 w 55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2" h="1">
                  <a:moveTo>
                    <a:pt x="0" y="0"/>
                  </a:moveTo>
                  <a:lnTo>
                    <a:pt x="551" y="0"/>
                  </a:lnTo>
                  <a:lnTo>
                    <a:pt x="55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8" name="Freeform 231"/>
            <p:cNvSpPr>
              <a:spLocks/>
            </p:cNvSpPr>
            <p:nvPr/>
          </p:nvSpPr>
          <p:spPr bwMode="auto">
            <a:xfrm>
              <a:off x="1809" y="1456"/>
              <a:ext cx="884" cy="1"/>
            </a:xfrm>
            <a:custGeom>
              <a:avLst/>
              <a:gdLst>
                <a:gd name="T0" fmla="*/ 0 w 552"/>
                <a:gd name="T1" fmla="*/ 0 h 1"/>
                <a:gd name="T2" fmla="*/ 551 w 552"/>
                <a:gd name="T3" fmla="*/ 0 h 1"/>
                <a:gd name="T4" fmla="*/ 552 w 552"/>
                <a:gd name="T5" fmla="*/ 0 h 1"/>
                <a:gd name="T6" fmla="*/ 0 60000 65536"/>
                <a:gd name="T7" fmla="*/ 0 60000 65536"/>
                <a:gd name="T8" fmla="*/ 0 60000 65536"/>
                <a:gd name="T9" fmla="*/ 0 w 552"/>
                <a:gd name="T10" fmla="*/ 0 h 1"/>
                <a:gd name="T11" fmla="*/ 552 w 55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2" h="1">
                  <a:moveTo>
                    <a:pt x="0" y="0"/>
                  </a:moveTo>
                  <a:lnTo>
                    <a:pt x="551" y="0"/>
                  </a:lnTo>
                  <a:lnTo>
                    <a:pt x="55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09" name="Freeform 232"/>
            <p:cNvSpPr>
              <a:spLocks/>
            </p:cNvSpPr>
            <p:nvPr/>
          </p:nvSpPr>
          <p:spPr bwMode="auto">
            <a:xfrm>
              <a:off x="2075" y="1717"/>
              <a:ext cx="14" cy="15"/>
            </a:xfrm>
            <a:custGeom>
              <a:avLst/>
              <a:gdLst>
                <a:gd name="T0" fmla="*/ 8 w 14"/>
                <a:gd name="T1" fmla="*/ 0 h 15"/>
                <a:gd name="T2" fmla="*/ 8 w 14"/>
                <a:gd name="T3" fmla="*/ 0 h 15"/>
                <a:gd name="T4" fmla="*/ 10 w 14"/>
                <a:gd name="T5" fmla="*/ 0 h 15"/>
                <a:gd name="T6" fmla="*/ 10 w 14"/>
                <a:gd name="T7" fmla="*/ 0 h 15"/>
                <a:gd name="T8" fmla="*/ 13 w 14"/>
                <a:gd name="T9" fmla="*/ 2 h 15"/>
                <a:gd name="T10" fmla="*/ 13 w 14"/>
                <a:gd name="T11" fmla="*/ 2 h 15"/>
                <a:gd name="T12" fmla="*/ 13 w 14"/>
                <a:gd name="T13" fmla="*/ 2 h 15"/>
                <a:gd name="T14" fmla="*/ 14 w 14"/>
                <a:gd name="T15" fmla="*/ 5 h 15"/>
                <a:gd name="T16" fmla="*/ 14 w 14"/>
                <a:gd name="T17" fmla="*/ 5 h 15"/>
                <a:gd name="T18" fmla="*/ 14 w 14"/>
                <a:gd name="T19" fmla="*/ 7 h 15"/>
                <a:gd name="T20" fmla="*/ 14 w 14"/>
                <a:gd name="T21" fmla="*/ 7 h 15"/>
                <a:gd name="T22" fmla="*/ 14 w 14"/>
                <a:gd name="T23" fmla="*/ 8 h 15"/>
                <a:gd name="T24" fmla="*/ 14 w 14"/>
                <a:gd name="T25" fmla="*/ 8 h 15"/>
                <a:gd name="T26" fmla="*/ 14 w 14"/>
                <a:gd name="T27" fmla="*/ 10 h 15"/>
                <a:gd name="T28" fmla="*/ 14 w 14"/>
                <a:gd name="T29" fmla="*/ 10 h 15"/>
                <a:gd name="T30" fmla="*/ 13 w 14"/>
                <a:gd name="T31" fmla="*/ 10 h 15"/>
                <a:gd name="T32" fmla="*/ 13 w 14"/>
                <a:gd name="T33" fmla="*/ 13 h 15"/>
                <a:gd name="T34" fmla="*/ 13 w 14"/>
                <a:gd name="T35" fmla="*/ 13 h 15"/>
                <a:gd name="T36" fmla="*/ 10 w 14"/>
                <a:gd name="T37" fmla="*/ 13 h 15"/>
                <a:gd name="T38" fmla="*/ 10 w 14"/>
                <a:gd name="T39" fmla="*/ 15 h 15"/>
                <a:gd name="T40" fmla="*/ 8 w 14"/>
                <a:gd name="T41" fmla="*/ 15 h 15"/>
                <a:gd name="T42" fmla="*/ 8 w 14"/>
                <a:gd name="T43" fmla="*/ 15 h 15"/>
                <a:gd name="T44" fmla="*/ 8 w 14"/>
                <a:gd name="T45" fmla="*/ 15 h 15"/>
                <a:gd name="T46" fmla="*/ 6 w 14"/>
                <a:gd name="T47" fmla="*/ 15 h 15"/>
                <a:gd name="T48" fmla="*/ 6 w 14"/>
                <a:gd name="T49" fmla="*/ 15 h 15"/>
                <a:gd name="T50" fmla="*/ 5 w 14"/>
                <a:gd name="T51" fmla="*/ 15 h 15"/>
                <a:gd name="T52" fmla="*/ 5 w 14"/>
                <a:gd name="T53" fmla="*/ 13 h 15"/>
                <a:gd name="T54" fmla="*/ 2 w 14"/>
                <a:gd name="T55" fmla="*/ 13 h 15"/>
                <a:gd name="T56" fmla="*/ 2 w 14"/>
                <a:gd name="T57" fmla="*/ 13 h 15"/>
                <a:gd name="T58" fmla="*/ 2 w 14"/>
                <a:gd name="T59" fmla="*/ 10 h 15"/>
                <a:gd name="T60" fmla="*/ 0 w 14"/>
                <a:gd name="T61" fmla="*/ 10 h 15"/>
                <a:gd name="T62" fmla="*/ 0 w 14"/>
                <a:gd name="T63" fmla="*/ 10 h 15"/>
                <a:gd name="T64" fmla="*/ 0 w 14"/>
                <a:gd name="T65" fmla="*/ 8 h 15"/>
                <a:gd name="T66" fmla="*/ 0 w 14"/>
                <a:gd name="T67" fmla="*/ 8 h 15"/>
                <a:gd name="T68" fmla="*/ 0 w 14"/>
                <a:gd name="T69" fmla="*/ 7 h 15"/>
                <a:gd name="T70" fmla="*/ 0 w 14"/>
                <a:gd name="T71" fmla="*/ 7 h 15"/>
                <a:gd name="T72" fmla="*/ 0 w 14"/>
                <a:gd name="T73" fmla="*/ 5 h 15"/>
                <a:gd name="T74" fmla="*/ 0 w 14"/>
                <a:gd name="T75" fmla="*/ 5 h 15"/>
                <a:gd name="T76" fmla="*/ 2 w 14"/>
                <a:gd name="T77" fmla="*/ 2 h 15"/>
                <a:gd name="T78" fmla="*/ 2 w 14"/>
                <a:gd name="T79" fmla="*/ 2 h 15"/>
                <a:gd name="T80" fmla="*/ 2 w 14"/>
                <a:gd name="T81" fmla="*/ 2 h 15"/>
                <a:gd name="T82" fmla="*/ 5 w 14"/>
                <a:gd name="T83" fmla="*/ 0 h 15"/>
                <a:gd name="T84" fmla="*/ 5 w 14"/>
                <a:gd name="T85" fmla="*/ 0 h 15"/>
                <a:gd name="T86" fmla="*/ 6 w 14"/>
                <a:gd name="T87" fmla="*/ 0 h 15"/>
                <a:gd name="T88" fmla="*/ 6 w 14"/>
                <a:gd name="T89" fmla="*/ 0 h 1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5"/>
                <a:gd name="T137" fmla="*/ 14 w 14"/>
                <a:gd name="T138" fmla="*/ 15 h 1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5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10" y="13"/>
                  </a:lnTo>
                  <a:lnTo>
                    <a:pt x="10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10" name="Freeform 233"/>
            <p:cNvSpPr>
              <a:spLocks/>
            </p:cNvSpPr>
            <p:nvPr/>
          </p:nvSpPr>
          <p:spPr bwMode="auto">
            <a:xfrm>
              <a:off x="2075" y="1717"/>
              <a:ext cx="13" cy="13"/>
            </a:xfrm>
            <a:custGeom>
              <a:avLst/>
              <a:gdLst>
                <a:gd name="T0" fmla="*/ 6 w 13"/>
                <a:gd name="T1" fmla="*/ 0 h 13"/>
                <a:gd name="T2" fmla="*/ 8 w 13"/>
                <a:gd name="T3" fmla="*/ 0 h 13"/>
                <a:gd name="T4" fmla="*/ 8 w 13"/>
                <a:gd name="T5" fmla="*/ 0 h 13"/>
                <a:gd name="T6" fmla="*/ 8 w 13"/>
                <a:gd name="T7" fmla="*/ 0 h 13"/>
                <a:gd name="T8" fmla="*/ 10 w 13"/>
                <a:gd name="T9" fmla="*/ 2 h 13"/>
                <a:gd name="T10" fmla="*/ 10 w 13"/>
                <a:gd name="T11" fmla="*/ 2 h 13"/>
                <a:gd name="T12" fmla="*/ 10 w 13"/>
                <a:gd name="T13" fmla="*/ 2 h 13"/>
                <a:gd name="T14" fmla="*/ 13 w 13"/>
                <a:gd name="T15" fmla="*/ 5 h 13"/>
                <a:gd name="T16" fmla="*/ 13 w 13"/>
                <a:gd name="T17" fmla="*/ 5 h 13"/>
                <a:gd name="T18" fmla="*/ 13 w 13"/>
                <a:gd name="T19" fmla="*/ 5 h 13"/>
                <a:gd name="T20" fmla="*/ 13 w 13"/>
                <a:gd name="T21" fmla="*/ 7 h 13"/>
                <a:gd name="T22" fmla="*/ 13 w 13"/>
                <a:gd name="T23" fmla="*/ 7 h 13"/>
                <a:gd name="T24" fmla="*/ 13 w 13"/>
                <a:gd name="T25" fmla="*/ 8 h 13"/>
                <a:gd name="T26" fmla="*/ 13 w 13"/>
                <a:gd name="T27" fmla="*/ 8 h 13"/>
                <a:gd name="T28" fmla="*/ 13 w 13"/>
                <a:gd name="T29" fmla="*/ 8 h 13"/>
                <a:gd name="T30" fmla="*/ 10 w 13"/>
                <a:gd name="T31" fmla="*/ 10 h 13"/>
                <a:gd name="T32" fmla="*/ 10 w 13"/>
                <a:gd name="T33" fmla="*/ 10 h 13"/>
                <a:gd name="T34" fmla="*/ 10 w 13"/>
                <a:gd name="T35" fmla="*/ 10 h 13"/>
                <a:gd name="T36" fmla="*/ 10 w 13"/>
                <a:gd name="T37" fmla="*/ 13 h 13"/>
                <a:gd name="T38" fmla="*/ 8 w 13"/>
                <a:gd name="T39" fmla="*/ 13 h 13"/>
                <a:gd name="T40" fmla="*/ 8 w 13"/>
                <a:gd name="T41" fmla="*/ 13 h 13"/>
                <a:gd name="T42" fmla="*/ 6 w 13"/>
                <a:gd name="T43" fmla="*/ 13 h 13"/>
                <a:gd name="T44" fmla="*/ 6 w 13"/>
                <a:gd name="T45" fmla="*/ 13 h 13"/>
                <a:gd name="T46" fmla="*/ 6 w 13"/>
                <a:gd name="T47" fmla="*/ 13 h 13"/>
                <a:gd name="T48" fmla="*/ 5 w 13"/>
                <a:gd name="T49" fmla="*/ 13 h 13"/>
                <a:gd name="T50" fmla="*/ 5 w 13"/>
                <a:gd name="T51" fmla="*/ 13 h 13"/>
                <a:gd name="T52" fmla="*/ 2 w 13"/>
                <a:gd name="T53" fmla="*/ 13 h 13"/>
                <a:gd name="T54" fmla="*/ 2 w 13"/>
                <a:gd name="T55" fmla="*/ 10 h 13"/>
                <a:gd name="T56" fmla="*/ 2 w 13"/>
                <a:gd name="T57" fmla="*/ 10 h 13"/>
                <a:gd name="T58" fmla="*/ 2 w 13"/>
                <a:gd name="T59" fmla="*/ 10 h 13"/>
                <a:gd name="T60" fmla="*/ 0 w 13"/>
                <a:gd name="T61" fmla="*/ 8 h 13"/>
                <a:gd name="T62" fmla="*/ 0 w 13"/>
                <a:gd name="T63" fmla="*/ 8 h 13"/>
                <a:gd name="T64" fmla="*/ 0 w 13"/>
                <a:gd name="T65" fmla="*/ 8 h 13"/>
                <a:gd name="T66" fmla="*/ 0 w 13"/>
                <a:gd name="T67" fmla="*/ 7 h 13"/>
                <a:gd name="T68" fmla="*/ 0 w 13"/>
                <a:gd name="T69" fmla="*/ 7 h 13"/>
                <a:gd name="T70" fmla="*/ 0 w 13"/>
                <a:gd name="T71" fmla="*/ 5 h 13"/>
                <a:gd name="T72" fmla="*/ 0 w 13"/>
                <a:gd name="T73" fmla="*/ 5 h 13"/>
                <a:gd name="T74" fmla="*/ 0 w 13"/>
                <a:gd name="T75" fmla="*/ 5 h 13"/>
                <a:gd name="T76" fmla="*/ 2 w 13"/>
                <a:gd name="T77" fmla="*/ 2 h 13"/>
                <a:gd name="T78" fmla="*/ 2 w 13"/>
                <a:gd name="T79" fmla="*/ 2 h 13"/>
                <a:gd name="T80" fmla="*/ 2 w 13"/>
                <a:gd name="T81" fmla="*/ 2 h 13"/>
                <a:gd name="T82" fmla="*/ 5 w 13"/>
                <a:gd name="T83" fmla="*/ 0 h 13"/>
                <a:gd name="T84" fmla="*/ 5 w 13"/>
                <a:gd name="T85" fmla="*/ 0 h 13"/>
                <a:gd name="T86" fmla="*/ 5 w 13"/>
                <a:gd name="T87" fmla="*/ 0 h 13"/>
                <a:gd name="T88" fmla="*/ 6 w 13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3"/>
                <a:gd name="T137" fmla="*/ 13 w 13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3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11" name="Freeform 234"/>
            <p:cNvSpPr>
              <a:spLocks/>
            </p:cNvSpPr>
            <p:nvPr/>
          </p:nvSpPr>
          <p:spPr bwMode="auto">
            <a:xfrm>
              <a:off x="2213" y="1868"/>
              <a:ext cx="14" cy="12"/>
            </a:xfrm>
            <a:custGeom>
              <a:avLst/>
              <a:gdLst>
                <a:gd name="T0" fmla="*/ 8 w 14"/>
                <a:gd name="T1" fmla="*/ 0 h 12"/>
                <a:gd name="T2" fmla="*/ 8 w 14"/>
                <a:gd name="T3" fmla="*/ 0 h 12"/>
                <a:gd name="T4" fmla="*/ 11 w 14"/>
                <a:gd name="T5" fmla="*/ 0 h 12"/>
                <a:gd name="T6" fmla="*/ 11 w 14"/>
                <a:gd name="T7" fmla="*/ 0 h 12"/>
                <a:gd name="T8" fmla="*/ 12 w 14"/>
                <a:gd name="T9" fmla="*/ 1 h 12"/>
                <a:gd name="T10" fmla="*/ 12 w 14"/>
                <a:gd name="T11" fmla="*/ 1 h 12"/>
                <a:gd name="T12" fmla="*/ 12 w 14"/>
                <a:gd name="T13" fmla="*/ 1 h 12"/>
                <a:gd name="T14" fmla="*/ 14 w 14"/>
                <a:gd name="T15" fmla="*/ 3 h 12"/>
                <a:gd name="T16" fmla="*/ 14 w 14"/>
                <a:gd name="T17" fmla="*/ 3 h 12"/>
                <a:gd name="T18" fmla="*/ 14 w 14"/>
                <a:gd name="T19" fmla="*/ 4 h 12"/>
                <a:gd name="T20" fmla="*/ 14 w 14"/>
                <a:gd name="T21" fmla="*/ 4 h 12"/>
                <a:gd name="T22" fmla="*/ 14 w 14"/>
                <a:gd name="T23" fmla="*/ 8 h 12"/>
                <a:gd name="T24" fmla="*/ 14 w 14"/>
                <a:gd name="T25" fmla="*/ 8 h 12"/>
                <a:gd name="T26" fmla="*/ 14 w 14"/>
                <a:gd name="T27" fmla="*/ 9 h 12"/>
                <a:gd name="T28" fmla="*/ 14 w 14"/>
                <a:gd name="T29" fmla="*/ 9 h 12"/>
                <a:gd name="T30" fmla="*/ 12 w 14"/>
                <a:gd name="T31" fmla="*/ 9 h 12"/>
                <a:gd name="T32" fmla="*/ 12 w 14"/>
                <a:gd name="T33" fmla="*/ 11 h 12"/>
                <a:gd name="T34" fmla="*/ 12 w 14"/>
                <a:gd name="T35" fmla="*/ 11 h 12"/>
                <a:gd name="T36" fmla="*/ 11 w 14"/>
                <a:gd name="T37" fmla="*/ 11 h 12"/>
                <a:gd name="T38" fmla="*/ 11 w 14"/>
                <a:gd name="T39" fmla="*/ 12 h 12"/>
                <a:gd name="T40" fmla="*/ 8 w 14"/>
                <a:gd name="T41" fmla="*/ 12 h 12"/>
                <a:gd name="T42" fmla="*/ 8 w 14"/>
                <a:gd name="T43" fmla="*/ 12 h 12"/>
                <a:gd name="T44" fmla="*/ 8 w 14"/>
                <a:gd name="T45" fmla="*/ 12 h 12"/>
                <a:gd name="T46" fmla="*/ 6 w 14"/>
                <a:gd name="T47" fmla="*/ 12 h 12"/>
                <a:gd name="T48" fmla="*/ 6 w 14"/>
                <a:gd name="T49" fmla="*/ 12 h 12"/>
                <a:gd name="T50" fmla="*/ 4 w 14"/>
                <a:gd name="T51" fmla="*/ 12 h 12"/>
                <a:gd name="T52" fmla="*/ 4 w 14"/>
                <a:gd name="T53" fmla="*/ 11 h 12"/>
                <a:gd name="T54" fmla="*/ 3 w 14"/>
                <a:gd name="T55" fmla="*/ 11 h 12"/>
                <a:gd name="T56" fmla="*/ 3 w 14"/>
                <a:gd name="T57" fmla="*/ 11 h 12"/>
                <a:gd name="T58" fmla="*/ 3 w 14"/>
                <a:gd name="T59" fmla="*/ 9 h 12"/>
                <a:gd name="T60" fmla="*/ 0 w 14"/>
                <a:gd name="T61" fmla="*/ 9 h 12"/>
                <a:gd name="T62" fmla="*/ 0 w 14"/>
                <a:gd name="T63" fmla="*/ 9 h 12"/>
                <a:gd name="T64" fmla="*/ 0 w 14"/>
                <a:gd name="T65" fmla="*/ 8 h 12"/>
                <a:gd name="T66" fmla="*/ 0 w 14"/>
                <a:gd name="T67" fmla="*/ 8 h 12"/>
                <a:gd name="T68" fmla="*/ 0 w 14"/>
                <a:gd name="T69" fmla="*/ 4 h 12"/>
                <a:gd name="T70" fmla="*/ 0 w 14"/>
                <a:gd name="T71" fmla="*/ 4 h 12"/>
                <a:gd name="T72" fmla="*/ 0 w 14"/>
                <a:gd name="T73" fmla="*/ 3 h 12"/>
                <a:gd name="T74" fmla="*/ 0 w 14"/>
                <a:gd name="T75" fmla="*/ 3 h 12"/>
                <a:gd name="T76" fmla="*/ 3 w 14"/>
                <a:gd name="T77" fmla="*/ 1 h 12"/>
                <a:gd name="T78" fmla="*/ 3 w 14"/>
                <a:gd name="T79" fmla="*/ 1 h 12"/>
                <a:gd name="T80" fmla="*/ 3 w 14"/>
                <a:gd name="T81" fmla="*/ 1 h 12"/>
                <a:gd name="T82" fmla="*/ 4 w 14"/>
                <a:gd name="T83" fmla="*/ 0 h 12"/>
                <a:gd name="T84" fmla="*/ 4 w 14"/>
                <a:gd name="T85" fmla="*/ 0 h 12"/>
                <a:gd name="T86" fmla="*/ 6 w 14"/>
                <a:gd name="T87" fmla="*/ 0 h 12"/>
                <a:gd name="T88" fmla="*/ 6 w 14"/>
                <a:gd name="T89" fmla="*/ 0 h 1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2"/>
                <a:gd name="T137" fmla="*/ 14 w 14"/>
                <a:gd name="T138" fmla="*/ 12 h 1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2">
                  <a:moveTo>
                    <a:pt x="8" y="0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12" name="Freeform 235"/>
            <p:cNvSpPr>
              <a:spLocks/>
            </p:cNvSpPr>
            <p:nvPr/>
          </p:nvSpPr>
          <p:spPr bwMode="auto">
            <a:xfrm>
              <a:off x="2213" y="1868"/>
              <a:ext cx="12" cy="11"/>
            </a:xfrm>
            <a:custGeom>
              <a:avLst/>
              <a:gdLst>
                <a:gd name="T0" fmla="*/ 6 w 12"/>
                <a:gd name="T1" fmla="*/ 0 h 11"/>
                <a:gd name="T2" fmla="*/ 8 w 12"/>
                <a:gd name="T3" fmla="*/ 0 h 11"/>
                <a:gd name="T4" fmla="*/ 8 w 12"/>
                <a:gd name="T5" fmla="*/ 0 h 11"/>
                <a:gd name="T6" fmla="*/ 8 w 12"/>
                <a:gd name="T7" fmla="*/ 0 h 11"/>
                <a:gd name="T8" fmla="*/ 11 w 12"/>
                <a:gd name="T9" fmla="*/ 1 h 11"/>
                <a:gd name="T10" fmla="*/ 11 w 12"/>
                <a:gd name="T11" fmla="*/ 1 h 11"/>
                <a:gd name="T12" fmla="*/ 11 w 12"/>
                <a:gd name="T13" fmla="*/ 1 h 11"/>
                <a:gd name="T14" fmla="*/ 12 w 12"/>
                <a:gd name="T15" fmla="*/ 3 h 11"/>
                <a:gd name="T16" fmla="*/ 12 w 12"/>
                <a:gd name="T17" fmla="*/ 3 h 11"/>
                <a:gd name="T18" fmla="*/ 12 w 12"/>
                <a:gd name="T19" fmla="*/ 3 h 11"/>
                <a:gd name="T20" fmla="*/ 12 w 12"/>
                <a:gd name="T21" fmla="*/ 4 h 11"/>
                <a:gd name="T22" fmla="*/ 12 w 12"/>
                <a:gd name="T23" fmla="*/ 4 h 11"/>
                <a:gd name="T24" fmla="*/ 12 w 12"/>
                <a:gd name="T25" fmla="*/ 8 h 11"/>
                <a:gd name="T26" fmla="*/ 12 w 12"/>
                <a:gd name="T27" fmla="*/ 8 h 11"/>
                <a:gd name="T28" fmla="*/ 12 w 12"/>
                <a:gd name="T29" fmla="*/ 8 h 11"/>
                <a:gd name="T30" fmla="*/ 11 w 12"/>
                <a:gd name="T31" fmla="*/ 9 h 11"/>
                <a:gd name="T32" fmla="*/ 11 w 12"/>
                <a:gd name="T33" fmla="*/ 9 h 11"/>
                <a:gd name="T34" fmla="*/ 11 w 12"/>
                <a:gd name="T35" fmla="*/ 9 h 11"/>
                <a:gd name="T36" fmla="*/ 11 w 12"/>
                <a:gd name="T37" fmla="*/ 11 h 11"/>
                <a:gd name="T38" fmla="*/ 8 w 12"/>
                <a:gd name="T39" fmla="*/ 11 h 11"/>
                <a:gd name="T40" fmla="*/ 8 w 12"/>
                <a:gd name="T41" fmla="*/ 11 h 11"/>
                <a:gd name="T42" fmla="*/ 6 w 12"/>
                <a:gd name="T43" fmla="*/ 11 h 11"/>
                <a:gd name="T44" fmla="*/ 6 w 12"/>
                <a:gd name="T45" fmla="*/ 11 h 11"/>
                <a:gd name="T46" fmla="*/ 6 w 12"/>
                <a:gd name="T47" fmla="*/ 11 h 11"/>
                <a:gd name="T48" fmla="*/ 4 w 12"/>
                <a:gd name="T49" fmla="*/ 11 h 11"/>
                <a:gd name="T50" fmla="*/ 4 w 12"/>
                <a:gd name="T51" fmla="*/ 11 h 11"/>
                <a:gd name="T52" fmla="*/ 3 w 12"/>
                <a:gd name="T53" fmla="*/ 11 h 11"/>
                <a:gd name="T54" fmla="*/ 3 w 12"/>
                <a:gd name="T55" fmla="*/ 9 h 11"/>
                <a:gd name="T56" fmla="*/ 3 w 12"/>
                <a:gd name="T57" fmla="*/ 9 h 11"/>
                <a:gd name="T58" fmla="*/ 3 w 12"/>
                <a:gd name="T59" fmla="*/ 9 h 11"/>
                <a:gd name="T60" fmla="*/ 0 w 12"/>
                <a:gd name="T61" fmla="*/ 8 h 11"/>
                <a:gd name="T62" fmla="*/ 0 w 12"/>
                <a:gd name="T63" fmla="*/ 8 h 11"/>
                <a:gd name="T64" fmla="*/ 0 w 12"/>
                <a:gd name="T65" fmla="*/ 8 h 11"/>
                <a:gd name="T66" fmla="*/ 0 w 12"/>
                <a:gd name="T67" fmla="*/ 4 h 11"/>
                <a:gd name="T68" fmla="*/ 0 w 12"/>
                <a:gd name="T69" fmla="*/ 4 h 11"/>
                <a:gd name="T70" fmla="*/ 0 w 12"/>
                <a:gd name="T71" fmla="*/ 3 h 11"/>
                <a:gd name="T72" fmla="*/ 0 w 12"/>
                <a:gd name="T73" fmla="*/ 3 h 11"/>
                <a:gd name="T74" fmla="*/ 0 w 12"/>
                <a:gd name="T75" fmla="*/ 3 h 11"/>
                <a:gd name="T76" fmla="*/ 3 w 12"/>
                <a:gd name="T77" fmla="*/ 1 h 11"/>
                <a:gd name="T78" fmla="*/ 3 w 12"/>
                <a:gd name="T79" fmla="*/ 1 h 11"/>
                <a:gd name="T80" fmla="*/ 3 w 12"/>
                <a:gd name="T81" fmla="*/ 1 h 11"/>
                <a:gd name="T82" fmla="*/ 4 w 12"/>
                <a:gd name="T83" fmla="*/ 0 h 11"/>
                <a:gd name="T84" fmla="*/ 4 w 12"/>
                <a:gd name="T85" fmla="*/ 0 h 11"/>
                <a:gd name="T86" fmla="*/ 4 w 12"/>
                <a:gd name="T87" fmla="*/ 0 h 11"/>
                <a:gd name="T88" fmla="*/ 6 w 12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"/>
                <a:gd name="T136" fmla="*/ 0 h 11"/>
                <a:gd name="T137" fmla="*/ 12 w 12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13" name="Freeform 236"/>
            <p:cNvSpPr>
              <a:spLocks/>
            </p:cNvSpPr>
            <p:nvPr/>
          </p:nvSpPr>
          <p:spPr bwMode="auto">
            <a:xfrm>
              <a:off x="2349" y="1975"/>
              <a:ext cx="14" cy="14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11 w 14"/>
                <a:gd name="T5" fmla="*/ 0 h 14"/>
                <a:gd name="T6" fmla="*/ 11 w 14"/>
                <a:gd name="T7" fmla="*/ 0 h 14"/>
                <a:gd name="T8" fmla="*/ 12 w 14"/>
                <a:gd name="T9" fmla="*/ 1 h 14"/>
                <a:gd name="T10" fmla="*/ 12 w 14"/>
                <a:gd name="T11" fmla="*/ 1 h 14"/>
                <a:gd name="T12" fmla="*/ 12 w 14"/>
                <a:gd name="T13" fmla="*/ 1 h 14"/>
                <a:gd name="T14" fmla="*/ 14 w 14"/>
                <a:gd name="T15" fmla="*/ 5 h 14"/>
                <a:gd name="T16" fmla="*/ 14 w 14"/>
                <a:gd name="T17" fmla="*/ 5 h 14"/>
                <a:gd name="T18" fmla="*/ 14 w 14"/>
                <a:gd name="T19" fmla="*/ 6 h 14"/>
                <a:gd name="T20" fmla="*/ 14 w 14"/>
                <a:gd name="T21" fmla="*/ 6 h 14"/>
                <a:gd name="T22" fmla="*/ 14 w 14"/>
                <a:gd name="T23" fmla="*/ 8 h 14"/>
                <a:gd name="T24" fmla="*/ 14 w 14"/>
                <a:gd name="T25" fmla="*/ 8 h 14"/>
                <a:gd name="T26" fmla="*/ 14 w 14"/>
                <a:gd name="T27" fmla="*/ 9 h 14"/>
                <a:gd name="T28" fmla="*/ 14 w 14"/>
                <a:gd name="T29" fmla="*/ 9 h 14"/>
                <a:gd name="T30" fmla="*/ 12 w 14"/>
                <a:gd name="T31" fmla="*/ 9 h 14"/>
                <a:gd name="T32" fmla="*/ 12 w 14"/>
                <a:gd name="T33" fmla="*/ 13 h 14"/>
                <a:gd name="T34" fmla="*/ 12 w 14"/>
                <a:gd name="T35" fmla="*/ 13 h 14"/>
                <a:gd name="T36" fmla="*/ 11 w 14"/>
                <a:gd name="T37" fmla="*/ 13 h 14"/>
                <a:gd name="T38" fmla="*/ 11 w 14"/>
                <a:gd name="T39" fmla="*/ 14 h 14"/>
                <a:gd name="T40" fmla="*/ 8 w 14"/>
                <a:gd name="T41" fmla="*/ 14 h 14"/>
                <a:gd name="T42" fmla="*/ 8 w 14"/>
                <a:gd name="T43" fmla="*/ 14 h 14"/>
                <a:gd name="T44" fmla="*/ 8 w 14"/>
                <a:gd name="T45" fmla="*/ 14 h 14"/>
                <a:gd name="T46" fmla="*/ 6 w 14"/>
                <a:gd name="T47" fmla="*/ 14 h 14"/>
                <a:gd name="T48" fmla="*/ 6 w 14"/>
                <a:gd name="T49" fmla="*/ 14 h 14"/>
                <a:gd name="T50" fmla="*/ 4 w 14"/>
                <a:gd name="T51" fmla="*/ 14 h 14"/>
                <a:gd name="T52" fmla="*/ 4 w 14"/>
                <a:gd name="T53" fmla="*/ 13 h 14"/>
                <a:gd name="T54" fmla="*/ 3 w 14"/>
                <a:gd name="T55" fmla="*/ 13 h 14"/>
                <a:gd name="T56" fmla="*/ 3 w 14"/>
                <a:gd name="T57" fmla="*/ 13 h 14"/>
                <a:gd name="T58" fmla="*/ 3 w 14"/>
                <a:gd name="T59" fmla="*/ 9 h 14"/>
                <a:gd name="T60" fmla="*/ 0 w 14"/>
                <a:gd name="T61" fmla="*/ 9 h 14"/>
                <a:gd name="T62" fmla="*/ 0 w 14"/>
                <a:gd name="T63" fmla="*/ 9 h 14"/>
                <a:gd name="T64" fmla="*/ 0 w 14"/>
                <a:gd name="T65" fmla="*/ 8 h 14"/>
                <a:gd name="T66" fmla="*/ 0 w 14"/>
                <a:gd name="T67" fmla="*/ 8 h 14"/>
                <a:gd name="T68" fmla="*/ 0 w 14"/>
                <a:gd name="T69" fmla="*/ 6 h 14"/>
                <a:gd name="T70" fmla="*/ 0 w 14"/>
                <a:gd name="T71" fmla="*/ 6 h 14"/>
                <a:gd name="T72" fmla="*/ 0 w 14"/>
                <a:gd name="T73" fmla="*/ 5 h 14"/>
                <a:gd name="T74" fmla="*/ 0 w 14"/>
                <a:gd name="T75" fmla="*/ 5 h 14"/>
                <a:gd name="T76" fmla="*/ 3 w 14"/>
                <a:gd name="T77" fmla="*/ 1 h 14"/>
                <a:gd name="T78" fmla="*/ 3 w 14"/>
                <a:gd name="T79" fmla="*/ 1 h 14"/>
                <a:gd name="T80" fmla="*/ 3 w 14"/>
                <a:gd name="T81" fmla="*/ 1 h 14"/>
                <a:gd name="T82" fmla="*/ 4 w 14"/>
                <a:gd name="T83" fmla="*/ 0 h 14"/>
                <a:gd name="T84" fmla="*/ 4 w 14"/>
                <a:gd name="T85" fmla="*/ 0 h 14"/>
                <a:gd name="T86" fmla="*/ 6 w 14"/>
                <a:gd name="T87" fmla="*/ 0 h 14"/>
                <a:gd name="T88" fmla="*/ 6 w 14"/>
                <a:gd name="T89" fmla="*/ 0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4"/>
                <a:gd name="T137" fmla="*/ 14 w 14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1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14" name="Freeform 237"/>
            <p:cNvSpPr>
              <a:spLocks/>
            </p:cNvSpPr>
            <p:nvPr/>
          </p:nvSpPr>
          <p:spPr bwMode="auto">
            <a:xfrm>
              <a:off x="2349" y="1975"/>
              <a:ext cx="12" cy="13"/>
            </a:xfrm>
            <a:custGeom>
              <a:avLst/>
              <a:gdLst>
                <a:gd name="T0" fmla="*/ 6 w 12"/>
                <a:gd name="T1" fmla="*/ 0 h 13"/>
                <a:gd name="T2" fmla="*/ 8 w 12"/>
                <a:gd name="T3" fmla="*/ 0 h 13"/>
                <a:gd name="T4" fmla="*/ 8 w 12"/>
                <a:gd name="T5" fmla="*/ 0 h 13"/>
                <a:gd name="T6" fmla="*/ 8 w 12"/>
                <a:gd name="T7" fmla="*/ 0 h 13"/>
                <a:gd name="T8" fmla="*/ 11 w 12"/>
                <a:gd name="T9" fmla="*/ 1 h 13"/>
                <a:gd name="T10" fmla="*/ 11 w 12"/>
                <a:gd name="T11" fmla="*/ 1 h 13"/>
                <a:gd name="T12" fmla="*/ 11 w 12"/>
                <a:gd name="T13" fmla="*/ 1 h 13"/>
                <a:gd name="T14" fmla="*/ 12 w 12"/>
                <a:gd name="T15" fmla="*/ 5 h 13"/>
                <a:gd name="T16" fmla="*/ 12 w 12"/>
                <a:gd name="T17" fmla="*/ 5 h 13"/>
                <a:gd name="T18" fmla="*/ 12 w 12"/>
                <a:gd name="T19" fmla="*/ 5 h 13"/>
                <a:gd name="T20" fmla="*/ 12 w 12"/>
                <a:gd name="T21" fmla="*/ 6 h 13"/>
                <a:gd name="T22" fmla="*/ 12 w 12"/>
                <a:gd name="T23" fmla="*/ 6 h 13"/>
                <a:gd name="T24" fmla="*/ 12 w 12"/>
                <a:gd name="T25" fmla="*/ 8 h 13"/>
                <a:gd name="T26" fmla="*/ 12 w 12"/>
                <a:gd name="T27" fmla="*/ 8 h 13"/>
                <a:gd name="T28" fmla="*/ 12 w 12"/>
                <a:gd name="T29" fmla="*/ 8 h 13"/>
                <a:gd name="T30" fmla="*/ 11 w 12"/>
                <a:gd name="T31" fmla="*/ 9 h 13"/>
                <a:gd name="T32" fmla="*/ 11 w 12"/>
                <a:gd name="T33" fmla="*/ 9 h 13"/>
                <a:gd name="T34" fmla="*/ 11 w 12"/>
                <a:gd name="T35" fmla="*/ 9 h 13"/>
                <a:gd name="T36" fmla="*/ 11 w 12"/>
                <a:gd name="T37" fmla="*/ 13 h 13"/>
                <a:gd name="T38" fmla="*/ 8 w 12"/>
                <a:gd name="T39" fmla="*/ 13 h 13"/>
                <a:gd name="T40" fmla="*/ 8 w 12"/>
                <a:gd name="T41" fmla="*/ 13 h 13"/>
                <a:gd name="T42" fmla="*/ 6 w 12"/>
                <a:gd name="T43" fmla="*/ 13 h 13"/>
                <a:gd name="T44" fmla="*/ 6 w 12"/>
                <a:gd name="T45" fmla="*/ 13 h 13"/>
                <a:gd name="T46" fmla="*/ 6 w 12"/>
                <a:gd name="T47" fmla="*/ 13 h 13"/>
                <a:gd name="T48" fmla="*/ 4 w 12"/>
                <a:gd name="T49" fmla="*/ 13 h 13"/>
                <a:gd name="T50" fmla="*/ 4 w 12"/>
                <a:gd name="T51" fmla="*/ 13 h 13"/>
                <a:gd name="T52" fmla="*/ 3 w 12"/>
                <a:gd name="T53" fmla="*/ 13 h 13"/>
                <a:gd name="T54" fmla="*/ 3 w 12"/>
                <a:gd name="T55" fmla="*/ 9 h 13"/>
                <a:gd name="T56" fmla="*/ 3 w 12"/>
                <a:gd name="T57" fmla="*/ 9 h 13"/>
                <a:gd name="T58" fmla="*/ 3 w 12"/>
                <a:gd name="T59" fmla="*/ 9 h 13"/>
                <a:gd name="T60" fmla="*/ 0 w 12"/>
                <a:gd name="T61" fmla="*/ 8 h 13"/>
                <a:gd name="T62" fmla="*/ 0 w 12"/>
                <a:gd name="T63" fmla="*/ 8 h 13"/>
                <a:gd name="T64" fmla="*/ 0 w 12"/>
                <a:gd name="T65" fmla="*/ 8 h 13"/>
                <a:gd name="T66" fmla="*/ 0 w 12"/>
                <a:gd name="T67" fmla="*/ 6 h 13"/>
                <a:gd name="T68" fmla="*/ 0 w 12"/>
                <a:gd name="T69" fmla="*/ 6 h 13"/>
                <a:gd name="T70" fmla="*/ 0 w 12"/>
                <a:gd name="T71" fmla="*/ 5 h 13"/>
                <a:gd name="T72" fmla="*/ 0 w 12"/>
                <a:gd name="T73" fmla="*/ 5 h 13"/>
                <a:gd name="T74" fmla="*/ 0 w 12"/>
                <a:gd name="T75" fmla="*/ 5 h 13"/>
                <a:gd name="T76" fmla="*/ 3 w 12"/>
                <a:gd name="T77" fmla="*/ 1 h 13"/>
                <a:gd name="T78" fmla="*/ 3 w 12"/>
                <a:gd name="T79" fmla="*/ 1 h 13"/>
                <a:gd name="T80" fmla="*/ 3 w 12"/>
                <a:gd name="T81" fmla="*/ 1 h 13"/>
                <a:gd name="T82" fmla="*/ 4 w 12"/>
                <a:gd name="T83" fmla="*/ 0 h 13"/>
                <a:gd name="T84" fmla="*/ 4 w 12"/>
                <a:gd name="T85" fmla="*/ 0 h 13"/>
                <a:gd name="T86" fmla="*/ 4 w 12"/>
                <a:gd name="T87" fmla="*/ 0 h 13"/>
                <a:gd name="T88" fmla="*/ 6 w 12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"/>
                <a:gd name="T136" fmla="*/ 0 h 13"/>
                <a:gd name="T137" fmla="*/ 12 w 12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" h="13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15" name="Freeform 238"/>
            <p:cNvSpPr>
              <a:spLocks/>
            </p:cNvSpPr>
            <p:nvPr/>
          </p:nvSpPr>
          <p:spPr bwMode="auto">
            <a:xfrm>
              <a:off x="2480" y="2066"/>
              <a:ext cx="13" cy="14"/>
            </a:xfrm>
            <a:custGeom>
              <a:avLst/>
              <a:gdLst>
                <a:gd name="T0" fmla="*/ 8 w 13"/>
                <a:gd name="T1" fmla="*/ 0 h 14"/>
                <a:gd name="T2" fmla="*/ 8 w 13"/>
                <a:gd name="T3" fmla="*/ 0 h 14"/>
                <a:gd name="T4" fmla="*/ 9 w 13"/>
                <a:gd name="T5" fmla="*/ 0 h 14"/>
                <a:gd name="T6" fmla="*/ 9 w 13"/>
                <a:gd name="T7" fmla="*/ 0 h 14"/>
                <a:gd name="T8" fmla="*/ 11 w 13"/>
                <a:gd name="T9" fmla="*/ 3 h 14"/>
                <a:gd name="T10" fmla="*/ 11 w 13"/>
                <a:gd name="T11" fmla="*/ 3 h 14"/>
                <a:gd name="T12" fmla="*/ 11 w 13"/>
                <a:gd name="T13" fmla="*/ 3 h 14"/>
                <a:gd name="T14" fmla="*/ 13 w 13"/>
                <a:gd name="T15" fmla="*/ 5 h 14"/>
                <a:gd name="T16" fmla="*/ 13 w 13"/>
                <a:gd name="T17" fmla="*/ 5 h 14"/>
                <a:gd name="T18" fmla="*/ 13 w 13"/>
                <a:gd name="T19" fmla="*/ 6 h 14"/>
                <a:gd name="T20" fmla="*/ 13 w 13"/>
                <a:gd name="T21" fmla="*/ 6 h 14"/>
                <a:gd name="T22" fmla="*/ 13 w 13"/>
                <a:gd name="T23" fmla="*/ 8 h 14"/>
                <a:gd name="T24" fmla="*/ 13 w 13"/>
                <a:gd name="T25" fmla="*/ 8 h 14"/>
                <a:gd name="T26" fmla="*/ 13 w 13"/>
                <a:gd name="T27" fmla="*/ 11 h 14"/>
                <a:gd name="T28" fmla="*/ 13 w 13"/>
                <a:gd name="T29" fmla="*/ 11 h 14"/>
                <a:gd name="T30" fmla="*/ 11 w 13"/>
                <a:gd name="T31" fmla="*/ 11 h 14"/>
                <a:gd name="T32" fmla="*/ 11 w 13"/>
                <a:gd name="T33" fmla="*/ 13 h 14"/>
                <a:gd name="T34" fmla="*/ 11 w 13"/>
                <a:gd name="T35" fmla="*/ 13 h 14"/>
                <a:gd name="T36" fmla="*/ 9 w 13"/>
                <a:gd name="T37" fmla="*/ 13 h 14"/>
                <a:gd name="T38" fmla="*/ 9 w 13"/>
                <a:gd name="T39" fmla="*/ 14 h 14"/>
                <a:gd name="T40" fmla="*/ 8 w 13"/>
                <a:gd name="T41" fmla="*/ 14 h 14"/>
                <a:gd name="T42" fmla="*/ 8 w 13"/>
                <a:gd name="T43" fmla="*/ 14 h 14"/>
                <a:gd name="T44" fmla="*/ 8 w 13"/>
                <a:gd name="T45" fmla="*/ 14 h 14"/>
                <a:gd name="T46" fmla="*/ 5 w 13"/>
                <a:gd name="T47" fmla="*/ 14 h 14"/>
                <a:gd name="T48" fmla="*/ 5 w 13"/>
                <a:gd name="T49" fmla="*/ 14 h 14"/>
                <a:gd name="T50" fmla="*/ 3 w 13"/>
                <a:gd name="T51" fmla="*/ 14 h 14"/>
                <a:gd name="T52" fmla="*/ 3 w 13"/>
                <a:gd name="T53" fmla="*/ 13 h 14"/>
                <a:gd name="T54" fmla="*/ 1 w 13"/>
                <a:gd name="T55" fmla="*/ 13 h 14"/>
                <a:gd name="T56" fmla="*/ 1 w 13"/>
                <a:gd name="T57" fmla="*/ 13 h 14"/>
                <a:gd name="T58" fmla="*/ 1 w 13"/>
                <a:gd name="T59" fmla="*/ 11 h 14"/>
                <a:gd name="T60" fmla="*/ 0 w 13"/>
                <a:gd name="T61" fmla="*/ 11 h 14"/>
                <a:gd name="T62" fmla="*/ 0 w 13"/>
                <a:gd name="T63" fmla="*/ 11 h 14"/>
                <a:gd name="T64" fmla="*/ 0 w 13"/>
                <a:gd name="T65" fmla="*/ 8 h 14"/>
                <a:gd name="T66" fmla="*/ 0 w 13"/>
                <a:gd name="T67" fmla="*/ 8 h 14"/>
                <a:gd name="T68" fmla="*/ 0 w 13"/>
                <a:gd name="T69" fmla="*/ 6 h 14"/>
                <a:gd name="T70" fmla="*/ 0 w 13"/>
                <a:gd name="T71" fmla="*/ 6 h 14"/>
                <a:gd name="T72" fmla="*/ 0 w 13"/>
                <a:gd name="T73" fmla="*/ 5 h 14"/>
                <a:gd name="T74" fmla="*/ 0 w 13"/>
                <a:gd name="T75" fmla="*/ 5 h 14"/>
                <a:gd name="T76" fmla="*/ 1 w 13"/>
                <a:gd name="T77" fmla="*/ 3 h 14"/>
                <a:gd name="T78" fmla="*/ 1 w 13"/>
                <a:gd name="T79" fmla="*/ 3 h 14"/>
                <a:gd name="T80" fmla="*/ 1 w 13"/>
                <a:gd name="T81" fmla="*/ 3 h 14"/>
                <a:gd name="T82" fmla="*/ 3 w 13"/>
                <a:gd name="T83" fmla="*/ 0 h 14"/>
                <a:gd name="T84" fmla="*/ 3 w 13"/>
                <a:gd name="T85" fmla="*/ 0 h 14"/>
                <a:gd name="T86" fmla="*/ 5 w 13"/>
                <a:gd name="T87" fmla="*/ 0 h 14"/>
                <a:gd name="T88" fmla="*/ 5 w 13"/>
                <a:gd name="T89" fmla="*/ 0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4"/>
                <a:gd name="T137" fmla="*/ 13 w 13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4">
                  <a:moveTo>
                    <a:pt x="8" y="0"/>
                  </a:moveTo>
                  <a:lnTo>
                    <a:pt x="8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1" y="11"/>
                  </a:lnTo>
                  <a:lnTo>
                    <a:pt x="11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16" name="Freeform 239"/>
            <p:cNvSpPr>
              <a:spLocks/>
            </p:cNvSpPr>
            <p:nvPr/>
          </p:nvSpPr>
          <p:spPr bwMode="auto">
            <a:xfrm>
              <a:off x="2480" y="2066"/>
              <a:ext cx="11" cy="13"/>
            </a:xfrm>
            <a:custGeom>
              <a:avLst/>
              <a:gdLst>
                <a:gd name="T0" fmla="*/ 5 w 11"/>
                <a:gd name="T1" fmla="*/ 0 h 13"/>
                <a:gd name="T2" fmla="*/ 8 w 11"/>
                <a:gd name="T3" fmla="*/ 0 h 13"/>
                <a:gd name="T4" fmla="*/ 8 w 11"/>
                <a:gd name="T5" fmla="*/ 0 h 13"/>
                <a:gd name="T6" fmla="*/ 8 w 11"/>
                <a:gd name="T7" fmla="*/ 0 h 13"/>
                <a:gd name="T8" fmla="*/ 9 w 11"/>
                <a:gd name="T9" fmla="*/ 3 h 13"/>
                <a:gd name="T10" fmla="*/ 9 w 11"/>
                <a:gd name="T11" fmla="*/ 3 h 13"/>
                <a:gd name="T12" fmla="*/ 9 w 11"/>
                <a:gd name="T13" fmla="*/ 3 h 13"/>
                <a:gd name="T14" fmla="*/ 11 w 11"/>
                <a:gd name="T15" fmla="*/ 5 h 13"/>
                <a:gd name="T16" fmla="*/ 11 w 11"/>
                <a:gd name="T17" fmla="*/ 5 h 13"/>
                <a:gd name="T18" fmla="*/ 11 w 11"/>
                <a:gd name="T19" fmla="*/ 5 h 13"/>
                <a:gd name="T20" fmla="*/ 11 w 11"/>
                <a:gd name="T21" fmla="*/ 6 h 13"/>
                <a:gd name="T22" fmla="*/ 11 w 11"/>
                <a:gd name="T23" fmla="*/ 6 h 13"/>
                <a:gd name="T24" fmla="*/ 11 w 11"/>
                <a:gd name="T25" fmla="*/ 8 h 13"/>
                <a:gd name="T26" fmla="*/ 11 w 11"/>
                <a:gd name="T27" fmla="*/ 8 h 13"/>
                <a:gd name="T28" fmla="*/ 11 w 11"/>
                <a:gd name="T29" fmla="*/ 8 h 13"/>
                <a:gd name="T30" fmla="*/ 9 w 11"/>
                <a:gd name="T31" fmla="*/ 11 h 13"/>
                <a:gd name="T32" fmla="*/ 9 w 11"/>
                <a:gd name="T33" fmla="*/ 11 h 13"/>
                <a:gd name="T34" fmla="*/ 9 w 11"/>
                <a:gd name="T35" fmla="*/ 11 h 13"/>
                <a:gd name="T36" fmla="*/ 9 w 11"/>
                <a:gd name="T37" fmla="*/ 13 h 13"/>
                <a:gd name="T38" fmla="*/ 8 w 11"/>
                <a:gd name="T39" fmla="*/ 13 h 13"/>
                <a:gd name="T40" fmla="*/ 8 w 11"/>
                <a:gd name="T41" fmla="*/ 13 h 13"/>
                <a:gd name="T42" fmla="*/ 5 w 11"/>
                <a:gd name="T43" fmla="*/ 13 h 13"/>
                <a:gd name="T44" fmla="*/ 5 w 11"/>
                <a:gd name="T45" fmla="*/ 13 h 13"/>
                <a:gd name="T46" fmla="*/ 5 w 11"/>
                <a:gd name="T47" fmla="*/ 13 h 13"/>
                <a:gd name="T48" fmla="*/ 3 w 11"/>
                <a:gd name="T49" fmla="*/ 13 h 13"/>
                <a:gd name="T50" fmla="*/ 3 w 11"/>
                <a:gd name="T51" fmla="*/ 13 h 13"/>
                <a:gd name="T52" fmla="*/ 1 w 11"/>
                <a:gd name="T53" fmla="*/ 13 h 13"/>
                <a:gd name="T54" fmla="*/ 1 w 11"/>
                <a:gd name="T55" fmla="*/ 11 h 13"/>
                <a:gd name="T56" fmla="*/ 1 w 11"/>
                <a:gd name="T57" fmla="*/ 11 h 13"/>
                <a:gd name="T58" fmla="*/ 1 w 11"/>
                <a:gd name="T59" fmla="*/ 11 h 13"/>
                <a:gd name="T60" fmla="*/ 0 w 11"/>
                <a:gd name="T61" fmla="*/ 8 h 13"/>
                <a:gd name="T62" fmla="*/ 0 w 11"/>
                <a:gd name="T63" fmla="*/ 8 h 13"/>
                <a:gd name="T64" fmla="*/ 0 w 11"/>
                <a:gd name="T65" fmla="*/ 8 h 13"/>
                <a:gd name="T66" fmla="*/ 0 w 11"/>
                <a:gd name="T67" fmla="*/ 6 h 13"/>
                <a:gd name="T68" fmla="*/ 0 w 11"/>
                <a:gd name="T69" fmla="*/ 6 h 13"/>
                <a:gd name="T70" fmla="*/ 0 w 11"/>
                <a:gd name="T71" fmla="*/ 5 h 13"/>
                <a:gd name="T72" fmla="*/ 0 w 11"/>
                <a:gd name="T73" fmla="*/ 5 h 13"/>
                <a:gd name="T74" fmla="*/ 0 w 11"/>
                <a:gd name="T75" fmla="*/ 5 h 13"/>
                <a:gd name="T76" fmla="*/ 1 w 11"/>
                <a:gd name="T77" fmla="*/ 3 h 13"/>
                <a:gd name="T78" fmla="*/ 1 w 11"/>
                <a:gd name="T79" fmla="*/ 3 h 13"/>
                <a:gd name="T80" fmla="*/ 1 w 11"/>
                <a:gd name="T81" fmla="*/ 3 h 13"/>
                <a:gd name="T82" fmla="*/ 3 w 11"/>
                <a:gd name="T83" fmla="*/ 0 h 13"/>
                <a:gd name="T84" fmla="*/ 3 w 11"/>
                <a:gd name="T85" fmla="*/ 0 h 13"/>
                <a:gd name="T86" fmla="*/ 3 w 11"/>
                <a:gd name="T87" fmla="*/ 0 h 13"/>
                <a:gd name="T88" fmla="*/ 5 w 11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1"/>
                <a:gd name="T136" fmla="*/ 0 h 13"/>
                <a:gd name="T137" fmla="*/ 11 w 11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1" h="13">
                  <a:moveTo>
                    <a:pt x="5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5" y="13"/>
                  </a:lnTo>
                  <a:lnTo>
                    <a:pt x="3" y="13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3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17" name="Rectangle 240"/>
            <p:cNvSpPr>
              <a:spLocks noChangeArrowheads="1"/>
            </p:cNvSpPr>
            <p:nvPr/>
          </p:nvSpPr>
          <p:spPr bwMode="auto">
            <a:xfrm>
              <a:off x="1752" y="2050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418" name="Rectangle 241"/>
            <p:cNvSpPr>
              <a:spLocks noChangeArrowheads="1"/>
            </p:cNvSpPr>
            <p:nvPr/>
          </p:nvSpPr>
          <p:spPr bwMode="auto">
            <a:xfrm>
              <a:off x="1792" y="2040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7</a:t>
              </a:r>
              <a:endParaRPr lang="fr-FR"/>
            </a:p>
          </p:txBody>
        </p:sp>
        <p:sp>
          <p:nvSpPr>
            <p:cNvPr id="50419" name="Rectangle 242"/>
            <p:cNvSpPr>
              <a:spLocks noChangeArrowheads="1"/>
            </p:cNvSpPr>
            <p:nvPr/>
          </p:nvSpPr>
          <p:spPr bwMode="auto">
            <a:xfrm>
              <a:off x="1752" y="1859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420" name="Rectangle 243"/>
            <p:cNvSpPr>
              <a:spLocks noChangeArrowheads="1"/>
            </p:cNvSpPr>
            <p:nvPr/>
          </p:nvSpPr>
          <p:spPr bwMode="auto">
            <a:xfrm>
              <a:off x="1792" y="1852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fr-FR"/>
            </a:p>
          </p:txBody>
        </p:sp>
        <p:sp>
          <p:nvSpPr>
            <p:cNvPr id="50421" name="Rectangle 244"/>
            <p:cNvSpPr>
              <a:spLocks noChangeArrowheads="1"/>
            </p:cNvSpPr>
            <p:nvPr/>
          </p:nvSpPr>
          <p:spPr bwMode="auto">
            <a:xfrm>
              <a:off x="1752" y="1672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422" name="Rectangle 245"/>
            <p:cNvSpPr>
              <a:spLocks noChangeArrowheads="1"/>
            </p:cNvSpPr>
            <p:nvPr/>
          </p:nvSpPr>
          <p:spPr bwMode="auto">
            <a:xfrm>
              <a:off x="1792" y="1663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9</a:t>
              </a:r>
              <a:endParaRPr lang="fr-FR"/>
            </a:p>
          </p:txBody>
        </p:sp>
        <p:sp>
          <p:nvSpPr>
            <p:cNvPr id="50423" name="Rectangle 246"/>
            <p:cNvSpPr>
              <a:spLocks noChangeArrowheads="1"/>
            </p:cNvSpPr>
            <p:nvPr/>
          </p:nvSpPr>
          <p:spPr bwMode="auto">
            <a:xfrm>
              <a:off x="1738" y="1483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424" name="Rectangle 247"/>
            <p:cNvSpPr>
              <a:spLocks noChangeArrowheads="1"/>
            </p:cNvSpPr>
            <p:nvPr/>
          </p:nvSpPr>
          <p:spPr bwMode="auto">
            <a:xfrm>
              <a:off x="1779" y="1474"/>
              <a:ext cx="24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425" name="Rectangle 248"/>
            <p:cNvSpPr>
              <a:spLocks noChangeArrowheads="1"/>
            </p:cNvSpPr>
            <p:nvPr/>
          </p:nvSpPr>
          <p:spPr bwMode="auto">
            <a:xfrm>
              <a:off x="1811" y="2144"/>
              <a:ext cx="2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fr-FR"/>
            </a:p>
          </p:txBody>
        </p:sp>
        <p:sp>
          <p:nvSpPr>
            <p:cNvPr id="50426" name="Rectangle 249"/>
            <p:cNvSpPr>
              <a:spLocks noChangeArrowheads="1"/>
            </p:cNvSpPr>
            <p:nvPr/>
          </p:nvSpPr>
          <p:spPr bwMode="auto">
            <a:xfrm>
              <a:off x="2030" y="2144"/>
              <a:ext cx="2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fr-FR"/>
            </a:p>
          </p:txBody>
        </p:sp>
        <p:sp>
          <p:nvSpPr>
            <p:cNvPr id="50427" name="Rectangle 250"/>
            <p:cNvSpPr>
              <a:spLocks noChangeArrowheads="1"/>
            </p:cNvSpPr>
            <p:nvPr/>
          </p:nvSpPr>
          <p:spPr bwMode="auto">
            <a:xfrm>
              <a:off x="2240" y="2144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428" name="Rectangle 251"/>
            <p:cNvSpPr>
              <a:spLocks noChangeArrowheads="1"/>
            </p:cNvSpPr>
            <p:nvPr/>
          </p:nvSpPr>
          <p:spPr bwMode="auto">
            <a:xfrm>
              <a:off x="2461" y="2144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15</a:t>
              </a:r>
              <a:endParaRPr lang="fr-FR"/>
            </a:p>
          </p:txBody>
        </p:sp>
        <p:sp>
          <p:nvSpPr>
            <p:cNvPr id="50429" name="Rectangle 252"/>
            <p:cNvSpPr>
              <a:spLocks noChangeArrowheads="1"/>
            </p:cNvSpPr>
            <p:nvPr/>
          </p:nvSpPr>
          <p:spPr bwMode="auto">
            <a:xfrm>
              <a:off x="2682" y="2144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20</a:t>
              </a:r>
              <a:endParaRPr lang="fr-FR"/>
            </a:p>
          </p:txBody>
        </p:sp>
        <p:sp useBgFill="1">
          <p:nvSpPr>
            <p:cNvPr id="50430" name="Rectangle 253"/>
            <p:cNvSpPr>
              <a:spLocks noChangeArrowheads="1"/>
            </p:cNvSpPr>
            <p:nvPr/>
          </p:nvSpPr>
          <p:spPr bwMode="auto">
            <a:xfrm>
              <a:off x="2347" y="1516"/>
              <a:ext cx="286" cy="12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31" name="Freeform 254"/>
            <p:cNvSpPr>
              <a:spLocks/>
            </p:cNvSpPr>
            <p:nvPr/>
          </p:nvSpPr>
          <p:spPr bwMode="auto">
            <a:xfrm>
              <a:off x="2369" y="1552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32" name="Freeform 255"/>
            <p:cNvSpPr>
              <a:spLocks/>
            </p:cNvSpPr>
            <p:nvPr/>
          </p:nvSpPr>
          <p:spPr bwMode="auto">
            <a:xfrm>
              <a:off x="2379" y="1552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33" name="Freeform 256"/>
            <p:cNvSpPr>
              <a:spLocks/>
            </p:cNvSpPr>
            <p:nvPr/>
          </p:nvSpPr>
          <p:spPr bwMode="auto">
            <a:xfrm>
              <a:off x="2389" y="1552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34" name="Freeform 257"/>
            <p:cNvSpPr>
              <a:spLocks/>
            </p:cNvSpPr>
            <p:nvPr/>
          </p:nvSpPr>
          <p:spPr bwMode="auto">
            <a:xfrm>
              <a:off x="2400" y="1552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35" name="Freeform 258"/>
            <p:cNvSpPr>
              <a:spLocks/>
            </p:cNvSpPr>
            <p:nvPr/>
          </p:nvSpPr>
          <p:spPr bwMode="auto">
            <a:xfrm>
              <a:off x="2408" y="1552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36" name="Freeform 259"/>
            <p:cNvSpPr>
              <a:spLocks/>
            </p:cNvSpPr>
            <p:nvPr/>
          </p:nvSpPr>
          <p:spPr bwMode="auto">
            <a:xfrm>
              <a:off x="2417" y="1552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37" name="Freeform 260"/>
            <p:cNvSpPr>
              <a:spLocks/>
            </p:cNvSpPr>
            <p:nvPr/>
          </p:nvSpPr>
          <p:spPr bwMode="auto">
            <a:xfrm>
              <a:off x="2427" y="1552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38" name="Freeform 261"/>
            <p:cNvSpPr>
              <a:spLocks/>
            </p:cNvSpPr>
            <p:nvPr/>
          </p:nvSpPr>
          <p:spPr bwMode="auto">
            <a:xfrm>
              <a:off x="2435" y="1552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39" name="Freeform 262"/>
            <p:cNvSpPr>
              <a:spLocks/>
            </p:cNvSpPr>
            <p:nvPr/>
          </p:nvSpPr>
          <p:spPr bwMode="auto">
            <a:xfrm>
              <a:off x="2445" y="1552"/>
              <a:ext cx="6" cy="1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0 h 1"/>
                <a:gd name="T4" fmla="*/ 4 w 4"/>
                <a:gd name="T5" fmla="*/ 0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40" name="Freeform 263"/>
            <p:cNvSpPr>
              <a:spLocks/>
            </p:cNvSpPr>
            <p:nvPr/>
          </p:nvSpPr>
          <p:spPr bwMode="auto">
            <a:xfrm>
              <a:off x="2403" y="1546"/>
              <a:ext cx="14" cy="14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10 w 14"/>
                <a:gd name="T5" fmla="*/ 0 h 14"/>
                <a:gd name="T6" fmla="*/ 10 w 14"/>
                <a:gd name="T7" fmla="*/ 0 h 14"/>
                <a:gd name="T8" fmla="*/ 13 w 14"/>
                <a:gd name="T9" fmla="*/ 2 h 14"/>
                <a:gd name="T10" fmla="*/ 13 w 14"/>
                <a:gd name="T11" fmla="*/ 2 h 14"/>
                <a:gd name="T12" fmla="*/ 13 w 14"/>
                <a:gd name="T13" fmla="*/ 2 h 14"/>
                <a:gd name="T14" fmla="*/ 14 w 14"/>
                <a:gd name="T15" fmla="*/ 3 h 14"/>
                <a:gd name="T16" fmla="*/ 14 w 14"/>
                <a:gd name="T17" fmla="*/ 3 h 14"/>
                <a:gd name="T18" fmla="*/ 14 w 14"/>
                <a:gd name="T19" fmla="*/ 6 h 14"/>
                <a:gd name="T20" fmla="*/ 14 w 14"/>
                <a:gd name="T21" fmla="*/ 6 h 14"/>
                <a:gd name="T22" fmla="*/ 14 w 14"/>
                <a:gd name="T23" fmla="*/ 8 h 14"/>
                <a:gd name="T24" fmla="*/ 14 w 14"/>
                <a:gd name="T25" fmla="*/ 8 h 14"/>
                <a:gd name="T26" fmla="*/ 14 w 14"/>
                <a:gd name="T27" fmla="*/ 10 h 14"/>
                <a:gd name="T28" fmla="*/ 14 w 14"/>
                <a:gd name="T29" fmla="*/ 10 h 14"/>
                <a:gd name="T30" fmla="*/ 13 w 14"/>
                <a:gd name="T31" fmla="*/ 10 h 14"/>
                <a:gd name="T32" fmla="*/ 13 w 14"/>
                <a:gd name="T33" fmla="*/ 11 h 14"/>
                <a:gd name="T34" fmla="*/ 13 w 14"/>
                <a:gd name="T35" fmla="*/ 11 h 14"/>
                <a:gd name="T36" fmla="*/ 10 w 14"/>
                <a:gd name="T37" fmla="*/ 11 h 14"/>
                <a:gd name="T38" fmla="*/ 10 w 14"/>
                <a:gd name="T39" fmla="*/ 14 h 14"/>
                <a:gd name="T40" fmla="*/ 8 w 14"/>
                <a:gd name="T41" fmla="*/ 14 h 14"/>
                <a:gd name="T42" fmla="*/ 8 w 14"/>
                <a:gd name="T43" fmla="*/ 14 h 14"/>
                <a:gd name="T44" fmla="*/ 8 w 14"/>
                <a:gd name="T45" fmla="*/ 14 h 14"/>
                <a:gd name="T46" fmla="*/ 6 w 14"/>
                <a:gd name="T47" fmla="*/ 14 h 14"/>
                <a:gd name="T48" fmla="*/ 6 w 14"/>
                <a:gd name="T49" fmla="*/ 14 h 14"/>
                <a:gd name="T50" fmla="*/ 5 w 14"/>
                <a:gd name="T51" fmla="*/ 14 h 14"/>
                <a:gd name="T52" fmla="*/ 5 w 14"/>
                <a:gd name="T53" fmla="*/ 11 h 14"/>
                <a:gd name="T54" fmla="*/ 2 w 14"/>
                <a:gd name="T55" fmla="*/ 11 h 14"/>
                <a:gd name="T56" fmla="*/ 2 w 14"/>
                <a:gd name="T57" fmla="*/ 11 h 14"/>
                <a:gd name="T58" fmla="*/ 2 w 14"/>
                <a:gd name="T59" fmla="*/ 10 h 14"/>
                <a:gd name="T60" fmla="*/ 0 w 14"/>
                <a:gd name="T61" fmla="*/ 10 h 14"/>
                <a:gd name="T62" fmla="*/ 0 w 14"/>
                <a:gd name="T63" fmla="*/ 10 h 14"/>
                <a:gd name="T64" fmla="*/ 0 w 14"/>
                <a:gd name="T65" fmla="*/ 8 h 14"/>
                <a:gd name="T66" fmla="*/ 0 w 14"/>
                <a:gd name="T67" fmla="*/ 8 h 14"/>
                <a:gd name="T68" fmla="*/ 0 w 14"/>
                <a:gd name="T69" fmla="*/ 6 h 14"/>
                <a:gd name="T70" fmla="*/ 0 w 14"/>
                <a:gd name="T71" fmla="*/ 6 h 14"/>
                <a:gd name="T72" fmla="*/ 0 w 14"/>
                <a:gd name="T73" fmla="*/ 3 h 14"/>
                <a:gd name="T74" fmla="*/ 0 w 14"/>
                <a:gd name="T75" fmla="*/ 3 h 14"/>
                <a:gd name="T76" fmla="*/ 2 w 14"/>
                <a:gd name="T77" fmla="*/ 2 h 14"/>
                <a:gd name="T78" fmla="*/ 2 w 14"/>
                <a:gd name="T79" fmla="*/ 2 h 14"/>
                <a:gd name="T80" fmla="*/ 2 w 14"/>
                <a:gd name="T81" fmla="*/ 2 h 14"/>
                <a:gd name="T82" fmla="*/ 5 w 14"/>
                <a:gd name="T83" fmla="*/ 0 h 14"/>
                <a:gd name="T84" fmla="*/ 5 w 14"/>
                <a:gd name="T85" fmla="*/ 0 h 14"/>
                <a:gd name="T86" fmla="*/ 6 w 14"/>
                <a:gd name="T87" fmla="*/ 0 h 14"/>
                <a:gd name="T88" fmla="*/ 6 w 14"/>
                <a:gd name="T89" fmla="*/ 0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4"/>
                <a:gd name="T137" fmla="*/ 14 w 14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41" name="Freeform 264"/>
            <p:cNvSpPr>
              <a:spLocks/>
            </p:cNvSpPr>
            <p:nvPr/>
          </p:nvSpPr>
          <p:spPr bwMode="auto">
            <a:xfrm>
              <a:off x="2403" y="1546"/>
              <a:ext cx="13" cy="11"/>
            </a:xfrm>
            <a:custGeom>
              <a:avLst/>
              <a:gdLst>
                <a:gd name="T0" fmla="*/ 6 w 13"/>
                <a:gd name="T1" fmla="*/ 0 h 11"/>
                <a:gd name="T2" fmla="*/ 8 w 13"/>
                <a:gd name="T3" fmla="*/ 0 h 11"/>
                <a:gd name="T4" fmla="*/ 8 w 13"/>
                <a:gd name="T5" fmla="*/ 0 h 11"/>
                <a:gd name="T6" fmla="*/ 8 w 13"/>
                <a:gd name="T7" fmla="*/ 0 h 11"/>
                <a:gd name="T8" fmla="*/ 10 w 13"/>
                <a:gd name="T9" fmla="*/ 2 h 11"/>
                <a:gd name="T10" fmla="*/ 10 w 13"/>
                <a:gd name="T11" fmla="*/ 2 h 11"/>
                <a:gd name="T12" fmla="*/ 10 w 13"/>
                <a:gd name="T13" fmla="*/ 2 h 11"/>
                <a:gd name="T14" fmla="*/ 13 w 13"/>
                <a:gd name="T15" fmla="*/ 3 h 11"/>
                <a:gd name="T16" fmla="*/ 13 w 13"/>
                <a:gd name="T17" fmla="*/ 3 h 11"/>
                <a:gd name="T18" fmla="*/ 13 w 13"/>
                <a:gd name="T19" fmla="*/ 3 h 11"/>
                <a:gd name="T20" fmla="*/ 13 w 13"/>
                <a:gd name="T21" fmla="*/ 6 h 11"/>
                <a:gd name="T22" fmla="*/ 13 w 13"/>
                <a:gd name="T23" fmla="*/ 6 h 11"/>
                <a:gd name="T24" fmla="*/ 13 w 13"/>
                <a:gd name="T25" fmla="*/ 8 h 11"/>
                <a:gd name="T26" fmla="*/ 13 w 13"/>
                <a:gd name="T27" fmla="*/ 8 h 11"/>
                <a:gd name="T28" fmla="*/ 13 w 13"/>
                <a:gd name="T29" fmla="*/ 8 h 11"/>
                <a:gd name="T30" fmla="*/ 10 w 13"/>
                <a:gd name="T31" fmla="*/ 10 h 11"/>
                <a:gd name="T32" fmla="*/ 10 w 13"/>
                <a:gd name="T33" fmla="*/ 10 h 11"/>
                <a:gd name="T34" fmla="*/ 10 w 13"/>
                <a:gd name="T35" fmla="*/ 10 h 11"/>
                <a:gd name="T36" fmla="*/ 10 w 13"/>
                <a:gd name="T37" fmla="*/ 11 h 11"/>
                <a:gd name="T38" fmla="*/ 8 w 13"/>
                <a:gd name="T39" fmla="*/ 11 h 11"/>
                <a:gd name="T40" fmla="*/ 8 w 13"/>
                <a:gd name="T41" fmla="*/ 11 h 11"/>
                <a:gd name="T42" fmla="*/ 6 w 13"/>
                <a:gd name="T43" fmla="*/ 11 h 11"/>
                <a:gd name="T44" fmla="*/ 6 w 13"/>
                <a:gd name="T45" fmla="*/ 11 h 11"/>
                <a:gd name="T46" fmla="*/ 6 w 13"/>
                <a:gd name="T47" fmla="*/ 11 h 11"/>
                <a:gd name="T48" fmla="*/ 5 w 13"/>
                <a:gd name="T49" fmla="*/ 11 h 11"/>
                <a:gd name="T50" fmla="*/ 5 w 13"/>
                <a:gd name="T51" fmla="*/ 11 h 11"/>
                <a:gd name="T52" fmla="*/ 2 w 13"/>
                <a:gd name="T53" fmla="*/ 11 h 11"/>
                <a:gd name="T54" fmla="*/ 2 w 13"/>
                <a:gd name="T55" fmla="*/ 10 h 11"/>
                <a:gd name="T56" fmla="*/ 2 w 13"/>
                <a:gd name="T57" fmla="*/ 10 h 11"/>
                <a:gd name="T58" fmla="*/ 2 w 13"/>
                <a:gd name="T59" fmla="*/ 10 h 11"/>
                <a:gd name="T60" fmla="*/ 0 w 13"/>
                <a:gd name="T61" fmla="*/ 8 h 11"/>
                <a:gd name="T62" fmla="*/ 0 w 13"/>
                <a:gd name="T63" fmla="*/ 8 h 11"/>
                <a:gd name="T64" fmla="*/ 0 w 13"/>
                <a:gd name="T65" fmla="*/ 8 h 11"/>
                <a:gd name="T66" fmla="*/ 0 w 13"/>
                <a:gd name="T67" fmla="*/ 6 h 11"/>
                <a:gd name="T68" fmla="*/ 0 w 13"/>
                <a:gd name="T69" fmla="*/ 6 h 11"/>
                <a:gd name="T70" fmla="*/ 0 w 13"/>
                <a:gd name="T71" fmla="*/ 3 h 11"/>
                <a:gd name="T72" fmla="*/ 0 w 13"/>
                <a:gd name="T73" fmla="*/ 3 h 11"/>
                <a:gd name="T74" fmla="*/ 0 w 13"/>
                <a:gd name="T75" fmla="*/ 3 h 11"/>
                <a:gd name="T76" fmla="*/ 2 w 13"/>
                <a:gd name="T77" fmla="*/ 2 h 11"/>
                <a:gd name="T78" fmla="*/ 2 w 13"/>
                <a:gd name="T79" fmla="*/ 2 h 11"/>
                <a:gd name="T80" fmla="*/ 2 w 13"/>
                <a:gd name="T81" fmla="*/ 2 h 11"/>
                <a:gd name="T82" fmla="*/ 5 w 13"/>
                <a:gd name="T83" fmla="*/ 0 h 11"/>
                <a:gd name="T84" fmla="*/ 5 w 13"/>
                <a:gd name="T85" fmla="*/ 0 h 11"/>
                <a:gd name="T86" fmla="*/ 5 w 13"/>
                <a:gd name="T87" fmla="*/ 0 h 11"/>
                <a:gd name="T88" fmla="*/ 6 w 13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1"/>
                <a:gd name="T137" fmla="*/ 13 w 13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42" name="Rectangle 265"/>
            <p:cNvSpPr>
              <a:spLocks noChangeArrowheads="1"/>
            </p:cNvSpPr>
            <p:nvPr/>
          </p:nvSpPr>
          <p:spPr bwMode="auto">
            <a:xfrm>
              <a:off x="2484" y="1528"/>
              <a:ext cx="15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</a:rPr>
                <a:t>Ti 10 µm</a:t>
              </a:r>
              <a:endParaRPr lang="fr-FR"/>
            </a:p>
          </p:txBody>
        </p:sp>
        <p:sp>
          <p:nvSpPr>
            <p:cNvPr id="50443" name="Rectangle 266"/>
            <p:cNvSpPr>
              <a:spLocks noChangeArrowheads="1"/>
            </p:cNvSpPr>
            <p:nvPr/>
          </p:nvSpPr>
          <p:spPr bwMode="auto">
            <a:xfrm rot="-5400000">
              <a:off x="1384" y="1831"/>
              <a:ext cx="53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Nombre d'électrons (MeV</a:t>
              </a:r>
              <a:endParaRPr lang="fr-FR"/>
            </a:p>
          </p:txBody>
        </p:sp>
        <p:sp>
          <p:nvSpPr>
            <p:cNvPr id="50444" name="Rectangle 267"/>
            <p:cNvSpPr>
              <a:spLocks noChangeArrowheads="1"/>
            </p:cNvSpPr>
            <p:nvPr/>
          </p:nvSpPr>
          <p:spPr bwMode="auto">
            <a:xfrm rot="-5400000">
              <a:off x="1613" y="1550"/>
              <a:ext cx="27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400" b="1">
                  <a:solidFill>
                    <a:srgbClr val="000000"/>
                  </a:solidFill>
                  <a:latin typeface="Times New Roman" pitchFamily="18" charset="0"/>
                </a:rPr>
                <a:t>-1</a:t>
              </a:r>
              <a:endParaRPr lang="fr-FR"/>
            </a:p>
          </p:txBody>
        </p:sp>
        <p:sp>
          <p:nvSpPr>
            <p:cNvPr id="50445" name="Rectangle 268"/>
            <p:cNvSpPr>
              <a:spLocks noChangeArrowheads="1"/>
            </p:cNvSpPr>
            <p:nvPr/>
          </p:nvSpPr>
          <p:spPr bwMode="auto">
            <a:xfrm rot="-5400000">
              <a:off x="1624" y="1501"/>
              <a:ext cx="5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.sr</a:t>
              </a:r>
              <a:endParaRPr lang="fr-FR"/>
            </a:p>
          </p:txBody>
        </p:sp>
        <p:sp>
          <p:nvSpPr>
            <p:cNvPr id="50446" name="Rectangle 269"/>
            <p:cNvSpPr>
              <a:spLocks noChangeArrowheads="1"/>
            </p:cNvSpPr>
            <p:nvPr/>
          </p:nvSpPr>
          <p:spPr bwMode="auto">
            <a:xfrm rot="-5400000">
              <a:off x="1613" y="1469"/>
              <a:ext cx="27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400" b="1">
                  <a:solidFill>
                    <a:srgbClr val="000000"/>
                  </a:solidFill>
                  <a:latin typeface="Times New Roman" pitchFamily="18" charset="0"/>
                </a:rPr>
                <a:t>-1</a:t>
              </a:r>
              <a:endParaRPr lang="fr-FR"/>
            </a:p>
          </p:txBody>
        </p:sp>
        <p:sp>
          <p:nvSpPr>
            <p:cNvPr id="50447" name="Rectangle 270"/>
            <p:cNvSpPr>
              <a:spLocks noChangeArrowheads="1"/>
            </p:cNvSpPr>
            <p:nvPr/>
          </p:nvSpPr>
          <p:spPr bwMode="auto">
            <a:xfrm rot="-5400000">
              <a:off x="1642" y="1435"/>
              <a:ext cx="16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fr-FR"/>
            </a:p>
          </p:txBody>
        </p:sp>
        <p:sp>
          <p:nvSpPr>
            <p:cNvPr id="50448" name="Rectangle 271"/>
            <p:cNvSpPr>
              <a:spLocks noChangeArrowheads="1"/>
            </p:cNvSpPr>
            <p:nvPr/>
          </p:nvSpPr>
          <p:spPr bwMode="auto">
            <a:xfrm>
              <a:off x="2101" y="2203"/>
              <a:ext cx="30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Energie (MeV)</a:t>
              </a:r>
              <a:endParaRPr lang="fr-FR"/>
            </a:p>
          </p:txBody>
        </p:sp>
        <p:sp>
          <p:nvSpPr>
            <p:cNvPr id="50449" name="AutoShape 272"/>
            <p:cNvSpPr>
              <a:spLocks noChangeAspect="1" noChangeArrowheads="1" noTextEdit="1"/>
            </p:cNvSpPr>
            <p:nvPr/>
          </p:nvSpPr>
          <p:spPr bwMode="auto">
            <a:xfrm>
              <a:off x="2789" y="1406"/>
              <a:ext cx="1136" cy="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450" name="Freeform 273"/>
            <p:cNvSpPr>
              <a:spLocks/>
            </p:cNvSpPr>
            <p:nvPr/>
          </p:nvSpPr>
          <p:spPr bwMode="auto">
            <a:xfrm>
              <a:off x="3283" y="1744"/>
              <a:ext cx="31" cy="1"/>
            </a:xfrm>
            <a:custGeom>
              <a:avLst/>
              <a:gdLst>
                <a:gd name="T0" fmla="*/ 0 w 19"/>
                <a:gd name="T1" fmla="*/ 0 h 1"/>
                <a:gd name="T2" fmla="*/ 17 w 19"/>
                <a:gd name="T3" fmla="*/ 0 h 1"/>
                <a:gd name="T4" fmla="*/ 19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0" y="0"/>
                  </a:moveTo>
                  <a:lnTo>
                    <a:pt x="17" y="0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51" name="Freeform 274"/>
            <p:cNvSpPr>
              <a:spLocks/>
            </p:cNvSpPr>
            <p:nvPr/>
          </p:nvSpPr>
          <p:spPr bwMode="auto">
            <a:xfrm>
              <a:off x="3311" y="1737"/>
              <a:ext cx="1" cy="13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6 h 8"/>
                <a:gd name="T4" fmla="*/ 0 w 1"/>
                <a:gd name="T5" fmla="*/ 8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6"/>
                  </a:lnTo>
                  <a:lnTo>
                    <a:pt x="0" y="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52" name="Freeform 275"/>
            <p:cNvSpPr>
              <a:spLocks/>
            </p:cNvSpPr>
            <p:nvPr/>
          </p:nvSpPr>
          <p:spPr bwMode="auto">
            <a:xfrm>
              <a:off x="3253" y="1744"/>
              <a:ext cx="30" cy="1"/>
            </a:xfrm>
            <a:custGeom>
              <a:avLst/>
              <a:gdLst>
                <a:gd name="T0" fmla="*/ 19 w 19"/>
                <a:gd name="T1" fmla="*/ 0 h 1"/>
                <a:gd name="T2" fmla="*/ 1 w 19"/>
                <a:gd name="T3" fmla="*/ 0 h 1"/>
                <a:gd name="T4" fmla="*/ 0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19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53" name="Freeform 276"/>
            <p:cNvSpPr>
              <a:spLocks/>
            </p:cNvSpPr>
            <p:nvPr/>
          </p:nvSpPr>
          <p:spPr bwMode="auto">
            <a:xfrm>
              <a:off x="3255" y="1737"/>
              <a:ext cx="1" cy="13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6 h 8"/>
                <a:gd name="T4" fmla="*/ 0 w 1"/>
                <a:gd name="T5" fmla="*/ 8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6"/>
                  </a:lnTo>
                  <a:lnTo>
                    <a:pt x="0" y="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54" name="Freeform 277"/>
            <p:cNvSpPr>
              <a:spLocks/>
            </p:cNvSpPr>
            <p:nvPr/>
          </p:nvSpPr>
          <p:spPr bwMode="auto">
            <a:xfrm>
              <a:off x="3283" y="1710"/>
              <a:ext cx="1" cy="34"/>
            </a:xfrm>
            <a:custGeom>
              <a:avLst/>
              <a:gdLst>
                <a:gd name="T0" fmla="*/ 0 w 1"/>
                <a:gd name="T1" fmla="*/ 21 h 21"/>
                <a:gd name="T2" fmla="*/ 0 w 1"/>
                <a:gd name="T3" fmla="*/ 1 h 21"/>
                <a:gd name="T4" fmla="*/ 0 w 1"/>
                <a:gd name="T5" fmla="*/ 0 h 21"/>
                <a:gd name="T6" fmla="*/ 0 60000 65536"/>
                <a:gd name="T7" fmla="*/ 0 60000 65536"/>
                <a:gd name="T8" fmla="*/ 0 60000 65536"/>
                <a:gd name="T9" fmla="*/ 0 w 1"/>
                <a:gd name="T10" fmla="*/ 0 h 21"/>
                <a:gd name="T11" fmla="*/ 1 w 1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1">
                  <a:moveTo>
                    <a:pt x="0" y="21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55" name="Freeform 278"/>
            <p:cNvSpPr>
              <a:spLocks/>
            </p:cNvSpPr>
            <p:nvPr/>
          </p:nvSpPr>
          <p:spPr bwMode="auto">
            <a:xfrm>
              <a:off x="3279" y="1712"/>
              <a:ext cx="11" cy="1"/>
            </a:xfrm>
            <a:custGeom>
              <a:avLst/>
              <a:gdLst>
                <a:gd name="T0" fmla="*/ 0 w 7"/>
                <a:gd name="T1" fmla="*/ 0 h 1"/>
                <a:gd name="T2" fmla="*/ 5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5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56" name="Freeform 279"/>
            <p:cNvSpPr>
              <a:spLocks/>
            </p:cNvSpPr>
            <p:nvPr/>
          </p:nvSpPr>
          <p:spPr bwMode="auto">
            <a:xfrm>
              <a:off x="3283" y="1744"/>
              <a:ext cx="1" cy="56"/>
            </a:xfrm>
            <a:custGeom>
              <a:avLst/>
              <a:gdLst>
                <a:gd name="T0" fmla="*/ 0 w 1"/>
                <a:gd name="T1" fmla="*/ 0 h 35"/>
                <a:gd name="T2" fmla="*/ 0 w 1"/>
                <a:gd name="T3" fmla="*/ 34 h 35"/>
                <a:gd name="T4" fmla="*/ 0 w 1"/>
                <a:gd name="T5" fmla="*/ 35 h 35"/>
                <a:gd name="T6" fmla="*/ 0 60000 65536"/>
                <a:gd name="T7" fmla="*/ 0 60000 65536"/>
                <a:gd name="T8" fmla="*/ 0 60000 65536"/>
                <a:gd name="T9" fmla="*/ 0 w 1"/>
                <a:gd name="T10" fmla="*/ 0 h 35"/>
                <a:gd name="T11" fmla="*/ 1 w 1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5">
                  <a:moveTo>
                    <a:pt x="0" y="0"/>
                  </a:moveTo>
                  <a:lnTo>
                    <a:pt x="0" y="34"/>
                  </a:lnTo>
                  <a:lnTo>
                    <a:pt x="0" y="3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57" name="Freeform 280"/>
            <p:cNvSpPr>
              <a:spLocks/>
            </p:cNvSpPr>
            <p:nvPr/>
          </p:nvSpPr>
          <p:spPr bwMode="auto">
            <a:xfrm>
              <a:off x="3279" y="1798"/>
              <a:ext cx="11" cy="1"/>
            </a:xfrm>
            <a:custGeom>
              <a:avLst/>
              <a:gdLst>
                <a:gd name="T0" fmla="*/ 0 w 7"/>
                <a:gd name="T1" fmla="*/ 0 h 1"/>
                <a:gd name="T2" fmla="*/ 5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5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58" name="Freeform 281"/>
            <p:cNvSpPr>
              <a:spLocks/>
            </p:cNvSpPr>
            <p:nvPr/>
          </p:nvSpPr>
          <p:spPr bwMode="auto">
            <a:xfrm>
              <a:off x="3421" y="1884"/>
              <a:ext cx="30" cy="1"/>
            </a:xfrm>
            <a:custGeom>
              <a:avLst/>
              <a:gdLst>
                <a:gd name="T0" fmla="*/ 0 w 19"/>
                <a:gd name="T1" fmla="*/ 0 h 1"/>
                <a:gd name="T2" fmla="*/ 18 w 19"/>
                <a:gd name="T3" fmla="*/ 0 h 1"/>
                <a:gd name="T4" fmla="*/ 19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0" y="0"/>
                  </a:moveTo>
                  <a:lnTo>
                    <a:pt x="18" y="0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59" name="Freeform 282"/>
            <p:cNvSpPr>
              <a:spLocks/>
            </p:cNvSpPr>
            <p:nvPr/>
          </p:nvSpPr>
          <p:spPr bwMode="auto">
            <a:xfrm>
              <a:off x="3450" y="1881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0" name="Freeform 283"/>
            <p:cNvSpPr>
              <a:spLocks/>
            </p:cNvSpPr>
            <p:nvPr/>
          </p:nvSpPr>
          <p:spPr bwMode="auto">
            <a:xfrm>
              <a:off x="3391" y="1884"/>
              <a:ext cx="30" cy="1"/>
            </a:xfrm>
            <a:custGeom>
              <a:avLst/>
              <a:gdLst>
                <a:gd name="T0" fmla="*/ 19 w 19"/>
                <a:gd name="T1" fmla="*/ 0 h 1"/>
                <a:gd name="T2" fmla="*/ 2 w 19"/>
                <a:gd name="T3" fmla="*/ 0 h 1"/>
                <a:gd name="T4" fmla="*/ 0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19" y="0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1" name="Freeform 284"/>
            <p:cNvSpPr>
              <a:spLocks/>
            </p:cNvSpPr>
            <p:nvPr/>
          </p:nvSpPr>
          <p:spPr bwMode="auto">
            <a:xfrm>
              <a:off x="3394" y="1881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2" name="Freeform 285"/>
            <p:cNvSpPr>
              <a:spLocks/>
            </p:cNvSpPr>
            <p:nvPr/>
          </p:nvSpPr>
          <p:spPr bwMode="auto">
            <a:xfrm>
              <a:off x="3421" y="1835"/>
              <a:ext cx="1" cy="49"/>
            </a:xfrm>
            <a:custGeom>
              <a:avLst/>
              <a:gdLst>
                <a:gd name="T0" fmla="*/ 0 w 1"/>
                <a:gd name="T1" fmla="*/ 31 h 31"/>
                <a:gd name="T2" fmla="*/ 0 w 1"/>
                <a:gd name="T3" fmla="*/ 1 h 31"/>
                <a:gd name="T4" fmla="*/ 0 w 1"/>
                <a:gd name="T5" fmla="*/ 0 h 31"/>
                <a:gd name="T6" fmla="*/ 0 60000 65536"/>
                <a:gd name="T7" fmla="*/ 0 60000 65536"/>
                <a:gd name="T8" fmla="*/ 0 60000 65536"/>
                <a:gd name="T9" fmla="*/ 0 w 1"/>
                <a:gd name="T10" fmla="*/ 0 h 31"/>
                <a:gd name="T11" fmla="*/ 1 w 1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1">
                  <a:moveTo>
                    <a:pt x="0" y="31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3" name="Freeform 286"/>
            <p:cNvSpPr>
              <a:spLocks/>
            </p:cNvSpPr>
            <p:nvPr/>
          </p:nvSpPr>
          <p:spPr bwMode="auto">
            <a:xfrm>
              <a:off x="3418" y="1836"/>
              <a:ext cx="9" cy="1"/>
            </a:xfrm>
            <a:custGeom>
              <a:avLst/>
              <a:gdLst>
                <a:gd name="T0" fmla="*/ 0 w 6"/>
                <a:gd name="T1" fmla="*/ 0 h 1"/>
                <a:gd name="T2" fmla="*/ 5 w 6"/>
                <a:gd name="T3" fmla="*/ 0 h 1"/>
                <a:gd name="T4" fmla="*/ 6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0" y="0"/>
                  </a:move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4" name="Freeform 287"/>
            <p:cNvSpPr>
              <a:spLocks/>
            </p:cNvSpPr>
            <p:nvPr/>
          </p:nvSpPr>
          <p:spPr bwMode="auto">
            <a:xfrm>
              <a:off x="3421" y="1884"/>
              <a:ext cx="1" cy="149"/>
            </a:xfrm>
            <a:custGeom>
              <a:avLst/>
              <a:gdLst>
                <a:gd name="T0" fmla="*/ 0 w 1"/>
                <a:gd name="T1" fmla="*/ 0 h 93"/>
                <a:gd name="T2" fmla="*/ 0 w 1"/>
                <a:gd name="T3" fmla="*/ 92 h 93"/>
                <a:gd name="T4" fmla="*/ 0 w 1"/>
                <a:gd name="T5" fmla="*/ 93 h 93"/>
                <a:gd name="T6" fmla="*/ 0 60000 65536"/>
                <a:gd name="T7" fmla="*/ 0 60000 65536"/>
                <a:gd name="T8" fmla="*/ 0 60000 65536"/>
                <a:gd name="T9" fmla="*/ 0 w 1"/>
                <a:gd name="T10" fmla="*/ 0 h 93"/>
                <a:gd name="T11" fmla="*/ 1 w 1"/>
                <a:gd name="T12" fmla="*/ 93 h 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93">
                  <a:moveTo>
                    <a:pt x="0" y="0"/>
                  </a:moveTo>
                  <a:lnTo>
                    <a:pt x="0" y="92"/>
                  </a:lnTo>
                  <a:lnTo>
                    <a:pt x="0" y="9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5" name="Freeform 288"/>
            <p:cNvSpPr>
              <a:spLocks/>
            </p:cNvSpPr>
            <p:nvPr/>
          </p:nvSpPr>
          <p:spPr bwMode="auto">
            <a:xfrm>
              <a:off x="3418" y="2032"/>
              <a:ext cx="9" cy="1"/>
            </a:xfrm>
            <a:custGeom>
              <a:avLst/>
              <a:gdLst>
                <a:gd name="T0" fmla="*/ 0 w 6"/>
                <a:gd name="T1" fmla="*/ 0 h 1"/>
                <a:gd name="T2" fmla="*/ 5 w 6"/>
                <a:gd name="T3" fmla="*/ 0 h 1"/>
                <a:gd name="T4" fmla="*/ 6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0" y="0"/>
                  </a:move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6" name="Freeform 289"/>
            <p:cNvSpPr>
              <a:spLocks/>
            </p:cNvSpPr>
            <p:nvPr/>
          </p:nvSpPr>
          <p:spPr bwMode="auto">
            <a:xfrm>
              <a:off x="3557" y="1971"/>
              <a:ext cx="30" cy="1"/>
            </a:xfrm>
            <a:custGeom>
              <a:avLst/>
              <a:gdLst>
                <a:gd name="T0" fmla="*/ 0 w 19"/>
                <a:gd name="T1" fmla="*/ 0 h 1"/>
                <a:gd name="T2" fmla="*/ 18 w 19"/>
                <a:gd name="T3" fmla="*/ 0 h 1"/>
                <a:gd name="T4" fmla="*/ 19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0" y="0"/>
                  </a:moveTo>
                  <a:lnTo>
                    <a:pt x="18" y="0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7" name="Freeform 290"/>
            <p:cNvSpPr>
              <a:spLocks/>
            </p:cNvSpPr>
            <p:nvPr/>
          </p:nvSpPr>
          <p:spPr bwMode="auto">
            <a:xfrm>
              <a:off x="3586" y="1968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8" name="Freeform 291"/>
            <p:cNvSpPr>
              <a:spLocks/>
            </p:cNvSpPr>
            <p:nvPr/>
          </p:nvSpPr>
          <p:spPr bwMode="auto">
            <a:xfrm>
              <a:off x="3527" y="1971"/>
              <a:ext cx="30" cy="1"/>
            </a:xfrm>
            <a:custGeom>
              <a:avLst/>
              <a:gdLst>
                <a:gd name="T0" fmla="*/ 19 w 19"/>
                <a:gd name="T1" fmla="*/ 0 h 1"/>
                <a:gd name="T2" fmla="*/ 2 w 19"/>
                <a:gd name="T3" fmla="*/ 0 h 1"/>
                <a:gd name="T4" fmla="*/ 0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19" y="0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69" name="Freeform 292"/>
            <p:cNvSpPr>
              <a:spLocks/>
            </p:cNvSpPr>
            <p:nvPr/>
          </p:nvSpPr>
          <p:spPr bwMode="auto">
            <a:xfrm>
              <a:off x="3530" y="1968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0" name="Freeform 293"/>
            <p:cNvSpPr>
              <a:spLocks/>
            </p:cNvSpPr>
            <p:nvPr/>
          </p:nvSpPr>
          <p:spPr bwMode="auto">
            <a:xfrm>
              <a:off x="3557" y="1928"/>
              <a:ext cx="1" cy="43"/>
            </a:xfrm>
            <a:custGeom>
              <a:avLst/>
              <a:gdLst>
                <a:gd name="T0" fmla="*/ 0 w 1"/>
                <a:gd name="T1" fmla="*/ 27 h 27"/>
                <a:gd name="T2" fmla="*/ 0 w 1"/>
                <a:gd name="T3" fmla="*/ 1 h 27"/>
                <a:gd name="T4" fmla="*/ 0 w 1"/>
                <a:gd name="T5" fmla="*/ 0 h 27"/>
                <a:gd name="T6" fmla="*/ 0 60000 65536"/>
                <a:gd name="T7" fmla="*/ 0 60000 65536"/>
                <a:gd name="T8" fmla="*/ 0 60000 65536"/>
                <a:gd name="T9" fmla="*/ 0 w 1"/>
                <a:gd name="T10" fmla="*/ 0 h 27"/>
                <a:gd name="T11" fmla="*/ 1 w 1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7">
                  <a:moveTo>
                    <a:pt x="0" y="27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1" name="Freeform 294"/>
            <p:cNvSpPr>
              <a:spLocks/>
            </p:cNvSpPr>
            <p:nvPr/>
          </p:nvSpPr>
          <p:spPr bwMode="auto">
            <a:xfrm>
              <a:off x="3551" y="1929"/>
              <a:ext cx="12" cy="1"/>
            </a:xfrm>
            <a:custGeom>
              <a:avLst/>
              <a:gdLst>
                <a:gd name="T0" fmla="*/ 0 w 8"/>
                <a:gd name="T1" fmla="*/ 0 h 1"/>
                <a:gd name="T2" fmla="*/ 7 w 8"/>
                <a:gd name="T3" fmla="*/ 0 h 1"/>
                <a:gd name="T4" fmla="*/ 8 w 8"/>
                <a:gd name="T5" fmla="*/ 0 h 1"/>
                <a:gd name="T6" fmla="*/ 0 60000 65536"/>
                <a:gd name="T7" fmla="*/ 0 60000 65536"/>
                <a:gd name="T8" fmla="*/ 0 60000 65536"/>
                <a:gd name="T9" fmla="*/ 0 w 8"/>
                <a:gd name="T10" fmla="*/ 0 h 1"/>
                <a:gd name="T11" fmla="*/ 8 w 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">
                  <a:moveTo>
                    <a:pt x="0" y="0"/>
                  </a:moveTo>
                  <a:lnTo>
                    <a:pt x="7" y="0"/>
                  </a:lnTo>
                  <a:lnTo>
                    <a:pt x="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2" name="Freeform 295"/>
            <p:cNvSpPr>
              <a:spLocks/>
            </p:cNvSpPr>
            <p:nvPr/>
          </p:nvSpPr>
          <p:spPr bwMode="auto">
            <a:xfrm>
              <a:off x="3557" y="1971"/>
              <a:ext cx="1" cy="97"/>
            </a:xfrm>
            <a:custGeom>
              <a:avLst/>
              <a:gdLst>
                <a:gd name="T0" fmla="*/ 0 w 1"/>
                <a:gd name="T1" fmla="*/ 0 h 61"/>
                <a:gd name="T2" fmla="*/ 0 w 1"/>
                <a:gd name="T3" fmla="*/ 60 h 61"/>
                <a:gd name="T4" fmla="*/ 0 w 1"/>
                <a:gd name="T5" fmla="*/ 61 h 61"/>
                <a:gd name="T6" fmla="*/ 0 60000 65536"/>
                <a:gd name="T7" fmla="*/ 0 60000 65536"/>
                <a:gd name="T8" fmla="*/ 0 60000 65536"/>
                <a:gd name="T9" fmla="*/ 0 w 1"/>
                <a:gd name="T10" fmla="*/ 0 h 61"/>
                <a:gd name="T11" fmla="*/ 1 w 1"/>
                <a:gd name="T12" fmla="*/ 61 h 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1">
                  <a:moveTo>
                    <a:pt x="0" y="0"/>
                  </a:moveTo>
                  <a:lnTo>
                    <a:pt x="0" y="60"/>
                  </a:lnTo>
                  <a:lnTo>
                    <a:pt x="0" y="6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3" name="Freeform 296"/>
            <p:cNvSpPr>
              <a:spLocks/>
            </p:cNvSpPr>
            <p:nvPr/>
          </p:nvSpPr>
          <p:spPr bwMode="auto">
            <a:xfrm>
              <a:off x="3551" y="2067"/>
              <a:ext cx="12" cy="1"/>
            </a:xfrm>
            <a:custGeom>
              <a:avLst/>
              <a:gdLst>
                <a:gd name="T0" fmla="*/ 0 w 8"/>
                <a:gd name="T1" fmla="*/ 0 h 1"/>
                <a:gd name="T2" fmla="*/ 7 w 8"/>
                <a:gd name="T3" fmla="*/ 0 h 1"/>
                <a:gd name="T4" fmla="*/ 8 w 8"/>
                <a:gd name="T5" fmla="*/ 0 h 1"/>
                <a:gd name="T6" fmla="*/ 0 60000 65536"/>
                <a:gd name="T7" fmla="*/ 0 60000 65536"/>
                <a:gd name="T8" fmla="*/ 0 60000 65536"/>
                <a:gd name="T9" fmla="*/ 0 w 8"/>
                <a:gd name="T10" fmla="*/ 0 h 1"/>
                <a:gd name="T11" fmla="*/ 8 w 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">
                  <a:moveTo>
                    <a:pt x="0" y="0"/>
                  </a:moveTo>
                  <a:lnTo>
                    <a:pt x="7" y="0"/>
                  </a:lnTo>
                  <a:lnTo>
                    <a:pt x="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4" name="Freeform 297"/>
            <p:cNvSpPr>
              <a:spLocks/>
            </p:cNvSpPr>
            <p:nvPr/>
          </p:nvSpPr>
          <p:spPr bwMode="auto">
            <a:xfrm>
              <a:off x="3687" y="2054"/>
              <a:ext cx="28" cy="1"/>
            </a:xfrm>
            <a:custGeom>
              <a:avLst/>
              <a:gdLst>
                <a:gd name="T0" fmla="*/ 0 w 18"/>
                <a:gd name="T1" fmla="*/ 0 h 1"/>
                <a:gd name="T2" fmla="*/ 17 w 18"/>
                <a:gd name="T3" fmla="*/ 0 h 1"/>
                <a:gd name="T4" fmla="*/ 18 w 18"/>
                <a:gd name="T5" fmla="*/ 0 h 1"/>
                <a:gd name="T6" fmla="*/ 0 60000 65536"/>
                <a:gd name="T7" fmla="*/ 0 60000 65536"/>
                <a:gd name="T8" fmla="*/ 0 60000 65536"/>
                <a:gd name="T9" fmla="*/ 0 w 18"/>
                <a:gd name="T10" fmla="*/ 0 h 1"/>
                <a:gd name="T11" fmla="*/ 18 w 1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">
                  <a:moveTo>
                    <a:pt x="0" y="0"/>
                  </a:moveTo>
                  <a:lnTo>
                    <a:pt x="17" y="0"/>
                  </a:lnTo>
                  <a:lnTo>
                    <a:pt x="1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5" name="Freeform 298"/>
            <p:cNvSpPr>
              <a:spLocks/>
            </p:cNvSpPr>
            <p:nvPr/>
          </p:nvSpPr>
          <p:spPr bwMode="auto">
            <a:xfrm>
              <a:off x="3714" y="2051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6" name="Freeform 299"/>
            <p:cNvSpPr>
              <a:spLocks/>
            </p:cNvSpPr>
            <p:nvPr/>
          </p:nvSpPr>
          <p:spPr bwMode="auto">
            <a:xfrm>
              <a:off x="3661" y="2054"/>
              <a:ext cx="26" cy="1"/>
            </a:xfrm>
            <a:custGeom>
              <a:avLst/>
              <a:gdLst>
                <a:gd name="T0" fmla="*/ 16 w 16"/>
                <a:gd name="T1" fmla="*/ 0 h 1"/>
                <a:gd name="T2" fmla="*/ 1 w 16"/>
                <a:gd name="T3" fmla="*/ 0 h 1"/>
                <a:gd name="T4" fmla="*/ 0 w 16"/>
                <a:gd name="T5" fmla="*/ 0 h 1"/>
                <a:gd name="T6" fmla="*/ 0 60000 65536"/>
                <a:gd name="T7" fmla="*/ 0 60000 65536"/>
                <a:gd name="T8" fmla="*/ 0 60000 65536"/>
                <a:gd name="T9" fmla="*/ 0 w 16"/>
                <a:gd name="T10" fmla="*/ 0 h 1"/>
                <a:gd name="T11" fmla="*/ 16 w 1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">
                  <a:moveTo>
                    <a:pt x="1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7" name="Freeform 300"/>
            <p:cNvSpPr>
              <a:spLocks/>
            </p:cNvSpPr>
            <p:nvPr/>
          </p:nvSpPr>
          <p:spPr bwMode="auto">
            <a:xfrm>
              <a:off x="3663" y="2051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8" name="Freeform 301"/>
            <p:cNvSpPr>
              <a:spLocks/>
            </p:cNvSpPr>
            <p:nvPr/>
          </p:nvSpPr>
          <p:spPr bwMode="auto">
            <a:xfrm>
              <a:off x="3687" y="2017"/>
              <a:ext cx="1" cy="37"/>
            </a:xfrm>
            <a:custGeom>
              <a:avLst/>
              <a:gdLst>
                <a:gd name="T0" fmla="*/ 0 w 1"/>
                <a:gd name="T1" fmla="*/ 23 h 23"/>
                <a:gd name="T2" fmla="*/ 0 w 1"/>
                <a:gd name="T3" fmla="*/ 1 h 23"/>
                <a:gd name="T4" fmla="*/ 0 w 1"/>
                <a:gd name="T5" fmla="*/ 0 h 23"/>
                <a:gd name="T6" fmla="*/ 0 60000 65536"/>
                <a:gd name="T7" fmla="*/ 0 60000 65536"/>
                <a:gd name="T8" fmla="*/ 0 60000 65536"/>
                <a:gd name="T9" fmla="*/ 0 w 1"/>
                <a:gd name="T10" fmla="*/ 0 h 23"/>
                <a:gd name="T11" fmla="*/ 1 w 1"/>
                <a:gd name="T12" fmla="*/ 23 h 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3">
                  <a:moveTo>
                    <a:pt x="0" y="23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79" name="Freeform 302"/>
            <p:cNvSpPr>
              <a:spLocks/>
            </p:cNvSpPr>
            <p:nvPr/>
          </p:nvSpPr>
          <p:spPr bwMode="auto">
            <a:xfrm>
              <a:off x="3683" y="2019"/>
              <a:ext cx="12" cy="1"/>
            </a:xfrm>
            <a:custGeom>
              <a:avLst/>
              <a:gdLst>
                <a:gd name="T0" fmla="*/ 0 w 7"/>
                <a:gd name="T1" fmla="*/ 0 h 1"/>
                <a:gd name="T2" fmla="*/ 6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6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0" name="Freeform 303"/>
            <p:cNvSpPr>
              <a:spLocks/>
            </p:cNvSpPr>
            <p:nvPr/>
          </p:nvSpPr>
          <p:spPr bwMode="auto">
            <a:xfrm>
              <a:off x="3687" y="2054"/>
              <a:ext cx="1" cy="69"/>
            </a:xfrm>
            <a:custGeom>
              <a:avLst/>
              <a:gdLst>
                <a:gd name="T0" fmla="*/ 0 w 1"/>
                <a:gd name="T1" fmla="*/ 0 h 43"/>
                <a:gd name="T2" fmla="*/ 0 w 1"/>
                <a:gd name="T3" fmla="*/ 42 h 43"/>
                <a:gd name="T4" fmla="*/ 0 w 1"/>
                <a:gd name="T5" fmla="*/ 43 h 43"/>
                <a:gd name="T6" fmla="*/ 0 60000 65536"/>
                <a:gd name="T7" fmla="*/ 0 60000 65536"/>
                <a:gd name="T8" fmla="*/ 0 60000 65536"/>
                <a:gd name="T9" fmla="*/ 0 w 1"/>
                <a:gd name="T10" fmla="*/ 0 h 43"/>
                <a:gd name="T11" fmla="*/ 1 w 1"/>
                <a:gd name="T12" fmla="*/ 43 h 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3">
                  <a:moveTo>
                    <a:pt x="0" y="0"/>
                  </a:moveTo>
                  <a:lnTo>
                    <a:pt x="0" y="42"/>
                  </a:lnTo>
                  <a:lnTo>
                    <a:pt x="0" y="4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1" name="Freeform 304"/>
            <p:cNvSpPr>
              <a:spLocks/>
            </p:cNvSpPr>
            <p:nvPr/>
          </p:nvSpPr>
          <p:spPr bwMode="auto">
            <a:xfrm>
              <a:off x="3683" y="2121"/>
              <a:ext cx="12" cy="1"/>
            </a:xfrm>
            <a:custGeom>
              <a:avLst/>
              <a:gdLst>
                <a:gd name="T0" fmla="*/ 0 w 7"/>
                <a:gd name="T1" fmla="*/ 0 h 1"/>
                <a:gd name="T2" fmla="*/ 6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6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2" name="Freeform 305"/>
            <p:cNvSpPr>
              <a:spLocks/>
            </p:cNvSpPr>
            <p:nvPr/>
          </p:nvSpPr>
          <p:spPr bwMode="auto">
            <a:xfrm>
              <a:off x="3011" y="1545"/>
              <a:ext cx="4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3" name="Freeform 306"/>
            <p:cNvSpPr>
              <a:spLocks/>
            </p:cNvSpPr>
            <p:nvPr/>
          </p:nvSpPr>
          <p:spPr bwMode="auto">
            <a:xfrm>
              <a:off x="3021" y="1553"/>
              <a:ext cx="6" cy="5"/>
            </a:xfrm>
            <a:custGeom>
              <a:avLst/>
              <a:gdLst>
                <a:gd name="T0" fmla="*/ 0 w 4"/>
                <a:gd name="T1" fmla="*/ 0 h 3"/>
                <a:gd name="T2" fmla="*/ 3 w 4"/>
                <a:gd name="T3" fmla="*/ 3 h 3"/>
                <a:gd name="T4" fmla="*/ 4 w 4"/>
                <a:gd name="T5" fmla="*/ 3 h 3"/>
                <a:gd name="T6" fmla="*/ 0 60000 65536"/>
                <a:gd name="T7" fmla="*/ 0 60000 65536"/>
                <a:gd name="T8" fmla="*/ 0 60000 65536"/>
                <a:gd name="T9" fmla="*/ 0 w 4"/>
                <a:gd name="T10" fmla="*/ 0 h 3"/>
                <a:gd name="T11" fmla="*/ 4 w 4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3">
                  <a:moveTo>
                    <a:pt x="0" y="0"/>
                  </a:moveTo>
                  <a:lnTo>
                    <a:pt x="3" y="3"/>
                  </a:lnTo>
                  <a:lnTo>
                    <a:pt x="4" y="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4" name="Freeform 307"/>
            <p:cNvSpPr>
              <a:spLocks/>
            </p:cNvSpPr>
            <p:nvPr/>
          </p:nvSpPr>
          <p:spPr bwMode="auto">
            <a:xfrm>
              <a:off x="3034" y="1564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5" name="Freeform 308"/>
            <p:cNvSpPr>
              <a:spLocks/>
            </p:cNvSpPr>
            <p:nvPr/>
          </p:nvSpPr>
          <p:spPr bwMode="auto">
            <a:xfrm>
              <a:off x="3042" y="1569"/>
              <a:ext cx="3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6" name="Freeform 309"/>
            <p:cNvSpPr>
              <a:spLocks/>
            </p:cNvSpPr>
            <p:nvPr/>
          </p:nvSpPr>
          <p:spPr bwMode="auto">
            <a:xfrm>
              <a:off x="3051" y="1577"/>
              <a:ext cx="4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7" name="Freeform 310"/>
            <p:cNvSpPr>
              <a:spLocks/>
            </p:cNvSpPr>
            <p:nvPr/>
          </p:nvSpPr>
          <p:spPr bwMode="auto">
            <a:xfrm>
              <a:off x="3061" y="1585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8" name="Freeform 311"/>
            <p:cNvSpPr>
              <a:spLocks/>
            </p:cNvSpPr>
            <p:nvPr/>
          </p:nvSpPr>
          <p:spPr bwMode="auto">
            <a:xfrm>
              <a:off x="3069" y="1592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89" name="Freeform 312"/>
            <p:cNvSpPr>
              <a:spLocks/>
            </p:cNvSpPr>
            <p:nvPr/>
          </p:nvSpPr>
          <p:spPr bwMode="auto">
            <a:xfrm>
              <a:off x="3079" y="1598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0" name="Freeform 313"/>
            <p:cNvSpPr>
              <a:spLocks/>
            </p:cNvSpPr>
            <p:nvPr/>
          </p:nvSpPr>
          <p:spPr bwMode="auto">
            <a:xfrm>
              <a:off x="3087" y="1604"/>
              <a:ext cx="6" cy="4"/>
            </a:xfrm>
            <a:custGeom>
              <a:avLst/>
              <a:gdLst>
                <a:gd name="T0" fmla="*/ 0 w 4"/>
                <a:gd name="T1" fmla="*/ 0 h 2"/>
                <a:gd name="T2" fmla="*/ 3 w 4"/>
                <a:gd name="T3" fmla="*/ 2 h 2"/>
                <a:gd name="T4" fmla="*/ 4 w 4"/>
                <a:gd name="T5" fmla="*/ 2 h 2"/>
                <a:gd name="T6" fmla="*/ 0 60000 65536"/>
                <a:gd name="T7" fmla="*/ 0 60000 65536"/>
                <a:gd name="T8" fmla="*/ 0 60000 65536"/>
                <a:gd name="T9" fmla="*/ 0 w 4"/>
                <a:gd name="T10" fmla="*/ 0 h 2"/>
                <a:gd name="T11" fmla="*/ 4 w 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">
                  <a:moveTo>
                    <a:pt x="0" y="0"/>
                  </a:moveTo>
                  <a:lnTo>
                    <a:pt x="3" y="2"/>
                  </a:lnTo>
                  <a:lnTo>
                    <a:pt x="4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1" name="Freeform 314"/>
            <p:cNvSpPr>
              <a:spLocks/>
            </p:cNvSpPr>
            <p:nvPr/>
          </p:nvSpPr>
          <p:spPr bwMode="auto">
            <a:xfrm>
              <a:off x="3098" y="1612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2" name="Freeform 315"/>
            <p:cNvSpPr>
              <a:spLocks/>
            </p:cNvSpPr>
            <p:nvPr/>
          </p:nvSpPr>
          <p:spPr bwMode="auto">
            <a:xfrm>
              <a:off x="3107" y="1622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3" name="Freeform 316"/>
            <p:cNvSpPr>
              <a:spLocks/>
            </p:cNvSpPr>
            <p:nvPr/>
          </p:nvSpPr>
          <p:spPr bwMode="auto">
            <a:xfrm>
              <a:off x="3117" y="1627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4" name="Freeform 317"/>
            <p:cNvSpPr>
              <a:spLocks/>
            </p:cNvSpPr>
            <p:nvPr/>
          </p:nvSpPr>
          <p:spPr bwMode="auto">
            <a:xfrm>
              <a:off x="3125" y="1635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5" name="Freeform 318"/>
            <p:cNvSpPr>
              <a:spLocks/>
            </p:cNvSpPr>
            <p:nvPr/>
          </p:nvSpPr>
          <p:spPr bwMode="auto">
            <a:xfrm>
              <a:off x="3135" y="1641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6" name="Freeform 319"/>
            <p:cNvSpPr>
              <a:spLocks/>
            </p:cNvSpPr>
            <p:nvPr/>
          </p:nvSpPr>
          <p:spPr bwMode="auto">
            <a:xfrm>
              <a:off x="3146" y="1649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7" name="Freeform 320"/>
            <p:cNvSpPr>
              <a:spLocks/>
            </p:cNvSpPr>
            <p:nvPr/>
          </p:nvSpPr>
          <p:spPr bwMode="auto">
            <a:xfrm>
              <a:off x="3155" y="1657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8" name="Freeform 321"/>
            <p:cNvSpPr>
              <a:spLocks/>
            </p:cNvSpPr>
            <p:nvPr/>
          </p:nvSpPr>
          <p:spPr bwMode="auto">
            <a:xfrm>
              <a:off x="3163" y="1664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499" name="Freeform 322"/>
            <p:cNvSpPr>
              <a:spLocks/>
            </p:cNvSpPr>
            <p:nvPr/>
          </p:nvSpPr>
          <p:spPr bwMode="auto">
            <a:xfrm>
              <a:off x="3173" y="1672"/>
              <a:ext cx="6" cy="1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0" name="Freeform 323"/>
            <p:cNvSpPr>
              <a:spLocks/>
            </p:cNvSpPr>
            <p:nvPr/>
          </p:nvSpPr>
          <p:spPr bwMode="auto">
            <a:xfrm>
              <a:off x="3186" y="168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1" name="Freeform 324"/>
            <p:cNvSpPr>
              <a:spLocks/>
            </p:cNvSpPr>
            <p:nvPr/>
          </p:nvSpPr>
          <p:spPr bwMode="auto">
            <a:xfrm>
              <a:off x="3194" y="1688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2" name="Freeform 325"/>
            <p:cNvSpPr>
              <a:spLocks/>
            </p:cNvSpPr>
            <p:nvPr/>
          </p:nvSpPr>
          <p:spPr bwMode="auto">
            <a:xfrm>
              <a:off x="3203" y="1694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3" name="Freeform 326"/>
            <p:cNvSpPr>
              <a:spLocks/>
            </p:cNvSpPr>
            <p:nvPr/>
          </p:nvSpPr>
          <p:spPr bwMode="auto">
            <a:xfrm>
              <a:off x="3213" y="1702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4" name="Freeform 327"/>
            <p:cNvSpPr>
              <a:spLocks/>
            </p:cNvSpPr>
            <p:nvPr/>
          </p:nvSpPr>
          <p:spPr bwMode="auto">
            <a:xfrm>
              <a:off x="3221" y="1707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5" name="Freeform 328"/>
            <p:cNvSpPr>
              <a:spLocks/>
            </p:cNvSpPr>
            <p:nvPr/>
          </p:nvSpPr>
          <p:spPr bwMode="auto">
            <a:xfrm>
              <a:off x="3231" y="1715"/>
              <a:ext cx="4" cy="3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6" name="Freeform 329"/>
            <p:cNvSpPr>
              <a:spLocks/>
            </p:cNvSpPr>
            <p:nvPr/>
          </p:nvSpPr>
          <p:spPr bwMode="auto">
            <a:xfrm>
              <a:off x="3239" y="1721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7" name="Freeform 330"/>
            <p:cNvSpPr>
              <a:spLocks/>
            </p:cNvSpPr>
            <p:nvPr/>
          </p:nvSpPr>
          <p:spPr bwMode="auto">
            <a:xfrm>
              <a:off x="3242" y="1723"/>
              <a:ext cx="3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8" name="Freeform 331"/>
            <p:cNvSpPr>
              <a:spLocks/>
            </p:cNvSpPr>
            <p:nvPr/>
          </p:nvSpPr>
          <p:spPr bwMode="auto">
            <a:xfrm>
              <a:off x="3250" y="1729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09" name="Freeform 332"/>
            <p:cNvSpPr>
              <a:spLocks/>
            </p:cNvSpPr>
            <p:nvPr/>
          </p:nvSpPr>
          <p:spPr bwMode="auto">
            <a:xfrm>
              <a:off x="3259" y="1737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0" name="Freeform 333"/>
            <p:cNvSpPr>
              <a:spLocks/>
            </p:cNvSpPr>
            <p:nvPr/>
          </p:nvSpPr>
          <p:spPr bwMode="auto">
            <a:xfrm>
              <a:off x="3269" y="1744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1" name="Freeform 334"/>
            <p:cNvSpPr>
              <a:spLocks/>
            </p:cNvSpPr>
            <p:nvPr/>
          </p:nvSpPr>
          <p:spPr bwMode="auto">
            <a:xfrm>
              <a:off x="3277" y="1752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2" name="Freeform 335"/>
            <p:cNvSpPr>
              <a:spLocks/>
            </p:cNvSpPr>
            <p:nvPr/>
          </p:nvSpPr>
          <p:spPr bwMode="auto">
            <a:xfrm>
              <a:off x="3287" y="1760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3" name="Freeform 336"/>
            <p:cNvSpPr>
              <a:spLocks/>
            </p:cNvSpPr>
            <p:nvPr/>
          </p:nvSpPr>
          <p:spPr bwMode="auto">
            <a:xfrm>
              <a:off x="3298" y="1768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4" name="Freeform 337"/>
            <p:cNvSpPr>
              <a:spLocks/>
            </p:cNvSpPr>
            <p:nvPr/>
          </p:nvSpPr>
          <p:spPr bwMode="auto">
            <a:xfrm>
              <a:off x="3307" y="1774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5" name="Freeform 338"/>
            <p:cNvSpPr>
              <a:spLocks/>
            </p:cNvSpPr>
            <p:nvPr/>
          </p:nvSpPr>
          <p:spPr bwMode="auto">
            <a:xfrm>
              <a:off x="3315" y="1779"/>
              <a:ext cx="7" cy="5"/>
            </a:xfrm>
            <a:custGeom>
              <a:avLst/>
              <a:gdLst>
                <a:gd name="T0" fmla="*/ 0 w 4"/>
                <a:gd name="T1" fmla="*/ 0 h 3"/>
                <a:gd name="T2" fmla="*/ 2 w 4"/>
                <a:gd name="T3" fmla="*/ 3 h 3"/>
                <a:gd name="T4" fmla="*/ 4 w 4"/>
                <a:gd name="T5" fmla="*/ 3 h 3"/>
                <a:gd name="T6" fmla="*/ 0 60000 65536"/>
                <a:gd name="T7" fmla="*/ 0 60000 65536"/>
                <a:gd name="T8" fmla="*/ 0 60000 65536"/>
                <a:gd name="T9" fmla="*/ 0 w 4"/>
                <a:gd name="T10" fmla="*/ 0 h 3"/>
                <a:gd name="T11" fmla="*/ 4 w 4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3">
                  <a:moveTo>
                    <a:pt x="0" y="0"/>
                  </a:moveTo>
                  <a:lnTo>
                    <a:pt x="2" y="3"/>
                  </a:lnTo>
                  <a:lnTo>
                    <a:pt x="4" y="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6" name="Freeform 339"/>
            <p:cNvSpPr>
              <a:spLocks/>
            </p:cNvSpPr>
            <p:nvPr/>
          </p:nvSpPr>
          <p:spPr bwMode="auto">
            <a:xfrm>
              <a:off x="3327" y="1790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7" name="Freeform 340"/>
            <p:cNvSpPr>
              <a:spLocks/>
            </p:cNvSpPr>
            <p:nvPr/>
          </p:nvSpPr>
          <p:spPr bwMode="auto">
            <a:xfrm>
              <a:off x="3335" y="1795"/>
              <a:ext cx="4" cy="3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8" name="Freeform 341"/>
            <p:cNvSpPr>
              <a:spLocks/>
            </p:cNvSpPr>
            <p:nvPr/>
          </p:nvSpPr>
          <p:spPr bwMode="auto">
            <a:xfrm>
              <a:off x="3346" y="1803"/>
              <a:ext cx="3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19" name="Freeform 342"/>
            <p:cNvSpPr>
              <a:spLocks/>
            </p:cNvSpPr>
            <p:nvPr/>
          </p:nvSpPr>
          <p:spPr bwMode="auto">
            <a:xfrm>
              <a:off x="3355" y="1811"/>
              <a:ext cx="4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0" name="Freeform 343"/>
            <p:cNvSpPr>
              <a:spLocks/>
            </p:cNvSpPr>
            <p:nvPr/>
          </p:nvSpPr>
          <p:spPr bwMode="auto">
            <a:xfrm>
              <a:off x="3365" y="1817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1" name="Freeform 344"/>
            <p:cNvSpPr>
              <a:spLocks/>
            </p:cNvSpPr>
            <p:nvPr/>
          </p:nvSpPr>
          <p:spPr bwMode="auto">
            <a:xfrm>
              <a:off x="3373" y="1825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2" name="Freeform 345"/>
            <p:cNvSpPr>
              <a:spLocks/>
            </p:cNvSpPr>
            <p:nvPr/>
          </p:nvSpPr>
          <p:spPr bwMode="auto">
            <a:xfrm>
              <a:off x="3383" y="1832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3" name="Freeform 346"/>
            <p:cNvSpPr>
              <a:spLocks/>
            </p:cNvSpPr>
            <p:nvPr/>
          </p:nvSpPr>
          <p:spPr bwMode="auto">
            <a:xfrm>
              <a:off x="3391" y="1836"/>
              <a:ext cx="4" cy="4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4" name="Freeform 347"/>
            <p:cNvSpPr>
              <a:spLocks/>
            </p:cNvSpPr>
            <p:nvPr/>
          </p:nvSpPr>
          <p:spPr bwMode="auto">
            <a:xfrm>
              <a:off x="3394" y="184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5" name="Freeform 348"/>
            <p:cNvSpPr>
              <a:spLocks/>
            </p:cNvSpPr>
            <p:nvPr/>
          </p:nvSpPr>
          <p:spPr bwMode="auto">
            <a:xfrm>
              <a:off x="3402" y="1848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6" name="Freeform 349"/>
            <p:cNvSpPr>
              <a:spLocks/>
            </p:cNvSpPr>
            <p:nvPr/>
          </p:nvSpPr>
          <p:spPr bwMode="auto">
            <a:xfrm>
              <a:off x="3411" y="1852"/>
              <a:ext cx="4" cy="4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7" name="Freeform 350"/>
            <p:cNvSpPr>
              <a:spLocks/>
            </p:cNvSpPr>
            <p:nvPr/>
          </p:nvSpPr>
          <p:spPr bwMode="auto">
            <a:xfrm>
              <a:off x="3421" y="1864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8" name="Freeform 351"/>
            <p:cNvSpPr>
              <a:spLocks/>
            </p:cNvSpPr>
            <p:nvPr/>
          </p:nvSpPr>
          <p:spPr bwMode="auto">
            <a:xfrm>
              <a:off x="3429" y="1867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29" name="Freeform 352"/>
            <p:cNvSpPr>
              <a:spLocks/>
            </p:cNvSpPr>
            <p:nvPr/>
          </p:nvSpPr>
          <p:spPr bwMode="auto">
            <a:xfrm>
              <a:off x="3439" y="1875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0" name="Freeform 353"/>
            <p:cNvSpPr>
              <a:spLocks/>
            </p:cNvSpPr>
            <p:nvPr/>
          </p:nvSpPr>
          <p:spPr bwMode="auto">
            <a:xfrm>
              <a:off x="3450" y="1883"/>
              <a:ext cx="5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1" name="Freeform 354"/>
            <p:cNvSpPr>
              <a:spLocks/>
            </p:cNvSpPr>
            <p:nvPr/>
          </p:nvSpPr>
          <p:spPr bwMode="auto">
            <a:xfrm>
              <a:off x="3459" y="1891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2" name="Freeform 355"/>
            <p:cNvSpPr>
              <a:spLocks/>
            </p:cNvSpPr>
            <p:nvPr/>
          </p:nvSpPr>
          <p:spPr bwMode="auto">
            <a:xfrm>
              <a:off x="3467" y="1897"/>
              <a:ext cx="7" cy="2"/>
            </a:xfrm>
            <a:custGeom>
              <a:avLst/>
              <a:gdLst>
                <a:gd name="T0" fmla="*/ 0 w 4"/>
                <a:gd name="T1" fmla="*/ 0 h 1"/>
                <a:gd name="T2" fmla="*/ 2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2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3" name="Freeform 356"/>
            <p:cNvSpPr>
              <a:spLocks/>
            </p:cNvSpPr>
            <p:nvPr/>
          </p:nvSpPr>
          <p:spPr bwMode="auto">
            <a:xfrm>
              <a:off x="3479" y="1905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4" name="Freeform 357"/>
            <p:cNvSpPr>
              <a:spLocks/>
            </p:cNvSpPr>
            <p:nvPr/>
          </p:nvSpPr>
          <p:spPr bwMode="auto">
            <a:xfrm>
              <a:off x="3487" y="1913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5" name="Freeform 358"/>
            <p:cNvSpPr>
              <a:spLocks/>
            </p:cNvSpPr>
            <p:nvPr/>
          </p:nvSpPr>
          <p:spPr bwMode="auto">
            <a:xfrm>
              <a:off x="3498" y="192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6" name="Freeform 359"/>
            <p:cNvSpPr>
              <a:spLocks/>
            </p:cNvSpPr>
            <p:nvPr/>
          </p:nvSpPr>
          <p:spPr bwMode="auto">
            <a:xfrm>
              <a:off x="3507" y="1928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7" name="Freeform 360"/>
            <p:cNvSpPr>
              <a:spLocks/>
            </p:cNvSpPr>
            <p:nvPr/>
          </p:nvSpPr>
          <p:spPr bwMode="auto">
            <a:xfrm>
              <a:off x="3515" y="1932"/>
              <a:ext cx="4" cy="4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8" name="Freeform 361"/>
            <p:cNvSpPr>
              <a:spLocks/>
            </p:cNvSpPr>
            <p:nvPr/>
          </p:nvSpPr>
          <p:spPr bwMode="auto">
            <a:xfrm>
              <a:off x="3525" y="1940"/>
              <a:ext cx="5" cy="4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39" name="Freeform 362"/>
            <p:cNvSpPr>
              <a:spLocks/>
            </p:cNvSpPr>
            <p:nvPr/>
          </p:nvSpPr>
          <p:spPr bwMode="auto">
            <a:xfrm>
              <a:off x="3535" y="1948"/>
              <a:ext cx="4" cy="4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0" name="Freeform 363"/>
            <p:cNvSpPr>
              <a:spLocks/>
            </p:cNvSpPr>
            <p:nvPr/>
          </p:nvSpPr>
          <p:spPr bwMode="auto">
            <a:xfrm>
              <a:off x="3543" y="1955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1" name="Freeform 364"/>
            <p:cNvSpPr>
              <a:spLocks/>
            </p:cNvSpPr>
            <p:nvPr/>
          </p:nvSpPr>
          <p:spPr bwMode="auto">
            <a:xfrm>
              <a:off x="3546" y="1956"/>
              <a:ext cx="3" cy="4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2" name="Freeform 365"/>
            <p:cNvSpPr>
              <a:spLocks/>
            </p:cNvSpPr>
            <p:nvPr/>
          </p:nvSpPr>
          <p:spPr bwMode="auto">
            <a:xfrm>
              <a:off x="3554" y="1963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3" name="Freeform 366"/>
            <p:cNvSpPr>
              <a:spLocks/>
            </p:cNvSpPr>
            <p:nvPr/>
          </p:nvSpPr>
          <p:spPr bwMode="auto">
            <a:xfrm>
              <a:off x="3563" y="1969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4" name="Freeform 367"/>
            <p:cNvSpPr>
              <a:spLocks/>
            </p:cNvSpPr>
            <p:nvPr/>
          </p:nvSpPr>
          <p:spPr bwMode="auto">
            <a:xfrm>
              <a:off x="3573" y="1979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5" name="Freeform 368"/>
            <p:cNvSpPr>
              <a:spLocks/>
            </p:cNvSpPr>
            <p:nvPr/>
          </p:nvSpPr>
          <p:spPr bwMode="auto">
            <a:xfrm>
              <a:off x="3581" y="1985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6" name="Freeform 369"/>
            <p:cNvSpPr>
              <a:spLocks/>
            </p:cNvSpPr>
            <p:nvPr/>
          </p:nvSpPr>
          <p:spPr bwMode="auto">
            <a:xfrm>
              <a:off x="3591" y="1993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7" name="Freeform 370"/>
            <p:cNvSpPr>
              <a:spLocks/>
            </p:cNvSpPr>
            <p:nvPr/>
          </p:nvSpPr>
          <p:spPr bwMode="auto">
            <a:xfrm>
              <a:off x="3602" y="2000"/>
              <a:ext cx="5" cy="3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8" name="Freeform 371"/>
            <p:cNvSpPr>
              <a:spLocks/>
            </p:cNvSpPr>
            <p:nvPr/>
          </p:nvSpPr>
          <p:spPr bwMode="auto">
            <a:xfrm>
              <a:off x="3611" y="2009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49" name="Freeform 372"/>
            <p:cNvSpPr>
              <a:spLocks/>
            </p:cNvSpPr>
            <p:nvPr/>
          </p:nvSpPr>
          <p:spPr bwMode="auto">
            <a:xfrm>
              <a:off x="3619" y="2012"/>
              <a:ext cx="7" cy="4"/>
            </a:xfrm>
            <a:custGeom>
              <a:avLst/>
              <a:gdLst>
                <a:gd name="T0" fmla="*/ 0 w 4"/>
                <a:gd name="T1" fmla="*/ 0 h 2"/>
                <a:gd name="T2" fmla="*/ 2 w 4"/>
                <a:gd name="T3" fmla="*/ 2 h 2"/>
                <a:gd name="T4" fmla="*/ 4 w 4"/>
                <a:gd name="T5" fmla="*/ 2 h 2"/>
                <a:gd name="T6" fmla="*/ 0 60000 65536"/>
                <a:gd name="T7" fmla="*/ 0 60000 65536"/>
                <a:gd name="T8" fmla="*/ 0 60000 65536"/>
                <a:gd name="T9" fmla="*/ 0 w 4"/>
                <a:gd name="T10" fmla="*/ 0 h 2"/>
                <a:gd name="T11" fmla="*/ 4 w 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0" name="Freeform 373"/>
            <p:cNvSpPr>
              <a:spLocks/>
            </p:cNvSpPr>
            <p:nvPr/>
          </p:nvSpPr>
          <p:spPr bwMode="auto">
            <a:xfrm>
              <a:off x="3631" y="2024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1" name="Freeform 374"/>
            <p:cNvSpPr>
              <a:spLocks/>
            </p:cNvSpPr>
            <p:nvPr/>
          </p:nvSpPr>
          <p:spPr bwMode="auto">
            <a:xfrm>
              <a:off x="3639" y="2028"/>
              <a:ext cx="4" cy="4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2" name="Freeform 375"/>
            <p:cNvSpPr>
              <a:spLocks/>
            </p:cNvSpPr>
            <p:nvPr/>
          </p:nvSpPr>
          <p:spPr bwMode="auto">
            <a:xfrm>
              <a:off x="3650" y="2036"/>
              <a:ext cx="3" cy="4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3" name="Freeform 376"/>
            <p:cNvSpPr>
              <a:spLocks/>
            </p:cNvSpPr>
            <p:nvPr/>
          </p:nvSpPr>
          <p:spPr bwMode="auto">
            <a:xfrm>
              <a:off x="3659" y="2043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4" name="Freeform 377"/>
            <p:cNvSpPr>
              <a:spLocks/>
            </p:cNvSpPr>
            <p:nvPr/>
          </p:nvSpPr>
          <p:spPr bwMode="auto">
            <a:xfrm>
              <a:off x="3667" y="2049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5" name="Freeform 378"/>
            <p:cNvSpPr>
              <a:spLocks/>
            </p:cNvSpPr>
            <p:nvPr/>
          </p:nvSpPr>
          <p:spPr bwMode="auto">
            <a:xfrm>
              <a:off x="3677" y="2057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6" name="Freeform 379"/>
            <p:cNvSpPr>
              <a:spLocks/>
            </p:cNvSpPr>
            <p:nvPr/>
          </p:nvSpPr>
          <p:spPr bwMode="auto">
            <a:xfrm>
              <a:off x="3687" y="2065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7" name="Freeform 380"/>
            <p:cNvSpPr>
              <a:spLocks/>
            </p:cNvSpPr>
            <p:nvPr/>
          </p:nvSpPr>
          <p:spPr bwMode="auto">
            <a:xfrm>
              <a:off x="3695" y="2073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8" name="Freeform 381"/>
            <p:cNvSpPr>
              <a:spLocks/>
            </p:cNvSpPr>
            <p:nvPr/>
          </p:nvSpPr>
          <p:spPr bwMode="auto">
            <a:xfrm>
              <a:off x="3706" y="2078"/>
              <a:ext cx="3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59" name="Freeform 382"/>
            <p:cNvSpPr>
              <a:spLocks/>
            </p:cNvSpPr>
            <p:nvPr/>
          </p:nvSpPr>
          <p:spPr bwMode="auto">
            <a:xfrm>
              <a:off x="3715" y="2089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0" name="Freeform 383"/>
            <p:cNvSpPr>
              <a:spLocks/>
            </p:cNvSpPr>
            <p:nvPr/>
          </p:nvSpPr>
          <p:spPr bwMode="auto">
            <a:xfrm>
              <a:off x="3725" y="2094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1" name="Freeform 384"/>
            <p:cNvSpPr>
              <a:spLocks/>
            </p:cNvSpPr>
            <p:nvPr/>
          </p:nvSpPr>
          <p:spPr bwMode="auto">
            <a:xfrm>
              <a:off x="3733" y="2100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2" name="Freeform 385"/>
            <p:cNvSpPr>
              <a:spLocks/>
            </p:cNvSpPr>
            <p:nvPr/>
          </p:nvSpPr>
          <p:spPr bwMode="auto">
            <a:xfrm>
              <a:off x="3743" y="2108"/>
              <a:ext cx="6" cy="2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3" name="Freeform 386"/>
            <p:cNvSpPr>
              <a:spLocks/>
            </p:cNvSpPr>
            <p:nvPr/>
          </p:nvSpPr>
          <p:spPr bwMode="auto">
            <a:xfrm>
              <a:off x="3755" y="2116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4" name="Freeform 387"/>
            <p:cNvSpPr>
              <a:spLocks/>
            </p:cNvSpPr>
            <p:nvPr/>
          </p:nvSpPr>
          <p:spPr bwMode="auto">
            <a:xfrm>
              <a:off x="3011" y="2067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5" name="Freeform 388"/>
            <p:cNvSpPr>
              <a:spLocks/>
            </p:cNvSpPr>
            <p:nvPr/>
          </p:nvSpPr>
          <p:spPr bwMode="auto">
            <a:xfrm>
              <a:off x="3011" y="1880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6" name="Freeform 389"/>
            <p:cNvSpPr>
              <a:spLocks/>
            </p:cNvSpPr>
            <p:nvPr/>
          </p:nvSpPr>
          <p:spPr bwMode="auto">
            <a:xfrm>
              <a:off x="3011" y="1689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7" name="Freeform 390"/>
            <p:cNvSpPr>
              <a:spLocks/>
            </p:cNvSpPr>
            <p:nvPr/>
          </p:nvSpPr>
          <p:spPr bwMode="auto">
            <a:xfrm>
              <a:off x="3011" y="1502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8" name="Freeform 391"/>
            <p:cNvSpPr>
              <a:spLocks/>
            </p:cNvSpPr>
            <p:nvPr/>
          </p:nvSpPr>
          <p:spPr bwMode="auto">
            <a:xfrm>
              <a:off x="3011" y="2124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69" name="Freeform 392"/>
            <p:cNvSpPr>
              <a:spLocks/>
            </p:cNvSpPr>
            <p:nvPr/>
          </p:nvSpPr>
          <p:spPr bwMode="auto">
            <a:xfrm>
              <a:off x="3011" y="210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0" name="Freeform 393"/>
            <p:cNvSpPr>
              <a:spLocks/>
            </p:cNvSpPr>
            <p:nvPr/>
          </p:nvSpPr>
          <p:spPr bwMode="auto">
            <a:xfrm>
              <a:off x="3011" y="209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1" name="Freeform 394"/>
            <p:cNvSpPr>
              <a:spLocks/>
            </p:cNvSpPr>
            <p:nvPr/>
          </p:nvSpPr>
          <p:spPr bwMode="auto">
            <a:xfrm>
              <a:off x="3011" y="2084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2" name="Freeform 395"/>
            <p:cNvSpPr>
              <a:spLocks/>
            </p:cNvSpPr>
            <p:nvPr/>
          </p:nvSpPr>
          <p:spPr bwMode="auto">
            <a:xfrm>
              <a:off x="3011" y="207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3" name="Freeform 396"/>
            <p:cNvSpPr>
              <a:spLocks/>
            </p:cNvSpPr>
            <p:nvPr/>
          </p:nvSpPr>
          <p:spPr bwMode="auto">
            <a:xfrm>
              <a:off x="3011" y="2011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4" name="Freeform 397"/>
            <p:cNvSpPr>
              <a:spLocks/>
            </p:cNvSpPr>
            <p:nvPr/>
          </p:nvSpPr>
          <p:spPr bwMode="auto">
            <a:xfrm>
              <a:off x="3011" y="197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5" name="Freeform 398"/>
            <p:cNvSpPr>
              <a:spLocks/>
            </p:cNvSpPr>
            <p:nvPr/>
          </p:nvSpPr>
          <p:spPr bwMode="auto">
            <a:xfrm>
              <a:off x="3011" y="1953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6" name="Freeform 399"/>
            <p:cNvSpPr>
              <a:spLocks/>
            </p:cNvSpPr>
            <p:nvPr/>
          </p:nvSpPr>
          <p:spPr bwMode="auto">
            <a:xfrm>
              <a:off x="3011" y="193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7" name="Freeform 400"/>
            <p:cNvSpPr>
              <a:spLocks/>
            </p:cNvSpPr>
            <p:nvPr/>
          </p:nvSpPr>
          <p:spPr bwMode="auto">
            <a:xfrm>
              <a:off x="3011" y="1921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8" name="Freeform 401"/>
            <p:cNvSpPr>
              <a:spLocks/>
            </p:cNvSpPr>
            <p:nvPr/>
          </p:nvSpPr>
          <p:spPr bwMode="auto">
            <a:xfrm>
              <a:off x="3011" y="190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79" name="Freeform 402"/>
            <p:cNvSpPr>
              <a:spLocks/>
            </p:cNvSpPr>
            <p:nvPr/>
          </p:nvSpPr>
          <p:spPr bwMode="auto">
            <a:xfrm>
              <a:off x="3011" y="189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0" name="Freeform 403"/>
            <p:cNvSpPr>
              <a:spLocks/>
            </p:cNvSpPr>
            <p:nvPr/>
          </p:nvSpPr>
          <p:spPr bwMode="auto">
            <a:xfrm>
              <a:off x="3011" y="188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1" name="Freeform 404"/>
            <p:cNvSpPr>
              <a:spLocks/>
            </p:cNvSpPr>
            <p:nvPr/>
          </p:nvSpPr>
          <p:spPr bwMode="auto">
            <a:xfrm>
              <a:off x="3011" y="1822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2" name="Freeform 405"/>
            <p:cNvSpPr>
              <a:spLocks/>
            </p:cNvSpPr>
            <p:nvPr/>
          </p:nvSpPr>
          <p:spPr bwMode="auto">
            <a:xfrm>
              <a:off x="3011" y="179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3" name="Freeform 406"/>
            <p:cNvSpPr>
              <a:spLocks/>
            </p:cNvSpPr>
            <p:nvPr/>
          </p:nvSpPr>
          <p:spPr bwMode="auto">
            <a:xfrm>
              <a:off x="3011" y="176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4" name="Freeform 407"/>
            <p:cNvSpPr>
              <a:spLocks/>
            </p:cNvSpPr>
            <p:nvPr/>
          </p:nvSpPr>
          <p:spPr bwMode="auto">
            <a:xfrm>
              <a:off x="3011" y="174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5" name="Freeform 408"/>
            <p:cNvSpPr>
              <a:spLocks/>
            </p:cNvSpPr>
            <p:nvPr/>
          </p:nvSpPr>
          <p:spPr bwMode="auto">
            <a:xfrm>
              <a:off x="3011" y="1731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6" name="Freeform 409"/>
            <p:cNvSpPr>
              <a:spLocks/>
            </p:cNvSpPr>
            <p:nvPr/>
          </p:nvSpPr>
          <p:spPr bwMode="auto">
            <a:xfrm>
              <a:off x="3011" y="172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7" name="Freeform 410"/>
            <p:cNvSpPr>
              <a:spLocks/>
            </p:cNvSpPr>
            <p:nvPr/>
          </p:nvSpPr>
          <p:spPr bwMode="auto">
            <a:xfrm>
              <a:off x="3011" y="170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8" name="Freeform 411"/>
            <p:cNvSpPr>
              <a:spLocks/>
            </p:cNvSpPr>
            <p:nvPr/>
          </p:nvSpPr>
          <p:spPr bwMode="auto">
            <a:xfrm>
              <a:off x="3011" y="169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89" name="Freeform 412"/>
            <p:cNvSpPr>
              <a:spLocks/>
            </p:cNvSpPr>
            <p:nvPr/>
          </p:nvSpPr>
          <p:spPr bwMode="auto">
            <a:xfrm>
              <a:off x="3011" y="1633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0" name="Freeform 413"/>
            <p:cNvSpPr>
              <a:spLocks/>
            </p:cNvSpPr>
            <p:nvPr/>
          </p:nvSpPr>
          <p:spPr bwMode="auto">
            <a:xfrm>
              <a:off x="3011" y="160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1" name="Freeform 414"/>
            <p:cNvSpPr>
              <a:spLocks/>
            </p:cNvSpPr>
            <p:nvPr/>
          </p:nvSpPr>
          <p:spPr bwMode="auto">
            <a:xfrm>
              <a:off x="3011" y="157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2" name="Freeform 415"/>
            <p:cNvSpPr>
              <a:spLocks/>
            </p:cNvSpPr>
            <p:nvPr/>
          </p:nvSpPr>
          <p:spPr bwMode="auto">
            <a:xfrm>
              <a:off x="3011" y="155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3" name="Freeform 416"/>
            <p:cNvSpPr>
              <a:spLocks/>
            </p:cNvSpPr>
            <p:nvPr/>
          </p:nvSpPr>
          <p:spPr bwMode="auto">
            <a:xfrm>
              <a:off x="3011" y="1544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4" name="Freeform 417"/>
            <p:cNvSpPr>
              <a:spLocks/>
            </p:cNvSpPr>
            <p:nvPr/>
          </p:nvSpPr>
          <p:spPr bwMode="auto">
            <a:xfrm>
              <a:off x="3011" y="152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5" name="Freeform 418"/>
            <p:cNvSpPr>
              <a:spLocks/>
            </p:cNvSpPr>
            <p:nvPr/>
          </p:nvSpPr>
          <p:spPr bwMode="auto">
            <a:xfrm>
              <a:off x="3011" y="152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6" name="Freeform 419"/>
            <p:cNvSpPr>
              <a:spLocks/>
            </p:cNvSpPr>
            <p:nvPr/>
          </p:nvSpPr>
          <p:spPr bwMode="auto">
            <a:xfrm>
              <a:off x="3011" y="151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7" name="Freeform 420"/>
            <p:cNvSpPr>
              <a:spLocks/>
            </p:cNvSpPr>
            <p:nvPr/>
          </p:nvSpPr>
          <p:spPr bwMode="auto">
            <a:xfrm>
              <a:off x="3011" y="1444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8" name="Freeform 421"/>
            <p:cNvSpPr>
              <a:spLocks/>
            </p:cNvSpPr>
            <p:nvPr/>
          </p:nvSpPr>
          <p:spPr bwMode="auto">
            <a:xfrm>
              <a:off x="3875" y="2067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599" name="Freeform 422"/>
            <p:cNvSpPr>
              <a:spLocks/>
            </p:cNvSpPr>
            <p:nvPr/>
          </p:nvSpPr>
          <p:spPr bwMode="auto">
            <a:xfrm>
              <a:off x="3875" y="1880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0" name="Freeform 423"/>
            <p:cNvSpPr>
              <a:spLocks/>
            </p:cNvSpPr>
            <p:nvPr/>
          </p:nvSpPr>
          <p:spPr bwMode="auto">
            <a:xfrm>
              <a:off x="3875" y="1689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1" name="Freeform 424"/>
            <p:cNvSpPr>
              <a:spLocks/>
            </p:cNvSpPr>
            <p:nvPr/>
          </p:nvSpPr>
          <p:spPr bwMode="auto">
            <a:xfrm>
              <a:off x="3875" y="1502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2" name="Freeform 425"/>
            <p:cNvSpPr>
              <a:spLocks/>
            </p:cNvSpPr>
            <p:nvPr/>
          </p:nvSpPr>
          <p:spPr bwMode="auto">
            <a:xfrm>
              <a:off x="3883" y="2124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3" name="Freeform 426"/>
            <p:cNvSpPr>
              <a:spLocks/>
            </p:cNvSpPr>
            <p:nvPr/>
          </p:nvSpPr>
          <p:spPr bwMode="auto">
            <a:xfrm>
              <a:off x="3883" y="210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4" name="Freeform 427"/>
            <p:cNvSpPr>
              <a:spLocks/>
            </p:cNvSpPr>
            <p:nvPr/>
          </p:nvSpPr>
          <p:spPr bwMode="auto">
            <a:xfrm>
              <a:off x="3883" y="209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5" name="Freeform 428"/>
            <p:cNvSpPr>
              <a:spLocks/>
            </p:cNvSpPr>
            <p:nvPr/>
          </p:nvSpPr>
          <p:spPr bwMode="auto">
            <a:xfrm>
              <a:off x="3883" y="2084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6" name="Freeform 429"/>
            <p:cNvSpPr>
              <a:spLocks/>
            </p:cNvSpPr>
            <p:nvPr/>
          </p:nvSpPr>
          <p:spPr bwMode="auto">
            <a:xfrm>
              <a:off x="3883" y="207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7" name="Freeform 430"/>
            <p:cNvSpPr>
              <a:spLocks/>
            </p:cNvSpPr>
            <p:nvPr/>
          </p:nvSpPr>
          <p:spPr bwMode="auto">
            <a:xfrm>
              <a:off x="3883" y="2011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8" name="Freeform 431"/>
            <p:cNvSpPr>
              <a:spLocks/>
            </p:cNvSpPr>
            <p:nvPr/>
          </p:nvSpPr>
          <p:spPr bwMode="auto">
            <a:xfrm>
              <a:off x="3883" y="197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09" name="Freeform 432"/>
            <p:cNvSpPr>
              <a:spLocks/>
            </p:cNvSpPr>
            <p:nvPr/>
          </p:nvSpPr>
          <p:spPr bwMode="auto">
            <a:xfrm>
              <a:off x="3883" y="1953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0" name="Freeform 433"/>
            <p:cNvSpPr>
              <a:spLocks/>
            </p:cNvSpPr>
            <p:nvPr/>
          </p:nvSpPr>
          <p:spPr bwMode="auto">
            <a:xfrm>
              <a:off x="3883" y="193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1" name="Freeform 434"/>
            <p:cNvSpPr>
              <a:spLocks/>
            </p:cNvSpPr>
            <p:nvPr/>
          </p:nvSpPr>
          <p:spPr bwMode="auto">
            <a:xfrm>
              <a:off x="3883" y="1921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2" name="Freeform 435"/>
            <p:cNvSpPr>
              <a:spLocks/>
            </p:cNvSpPr>
            <p:nvPr/>
          </p:nvSpPr>
          <p:spPr bwMode="auto">
            <a:xfrm>
              <a:off x="3883" y="190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3" name="Freeform 436"/>
            <p:cNvSpPr>
              <a:spLocks/>
            </p:cNvSpPr>
            <p:nvPr/>
          </p:nvSpPr>
          <p:spPr bwMode="auto">
            <a:xfrm>
              <a:off x="3883" y="189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4" name="Freeform 437"/>
            <p:cNvSpPr>
              <a:spLocks/>
            </p:cNvSpPr>
            <p:nvPr/>
          </p:nvSpPr>
          <p:spPr bwMode="auto">
            <a:xfrm>
              <a:off x="3883" y="188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5" name="Freeform 438"/>
            <p:cNvSpPr>
              <a:spLocks/>
            </p:cNvSpPr>
            <p:nvPr/>
          </p:nvSpPr>
          <p:spPr bwMode="auto">
            <a:xfrm>
              <a:off x="3883" y="1822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6" name="Freeform 439"/>
            <p:cNvSpPr>
              <a:spLocks/>
            </p:cNvSpPr>
            <p:nvPr/>
          </p:nvSpPr>
          <p:spPr bwMode="auto">
            <a:xfrm>
              <a:off x="3883" y="179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7" name="Freeform 440"/>
            <p:cNvSpPr>
              <a:spLocks/>
            </p:cNvSpPr>
            <p:nvPr/>
          </p:nvSpPr>
          <p:spPr bwMode="auto">
            <a:xfrm>
              <a:off x="3883" y="176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8" name="Freeform 441"/>
            <p:cNvSpPr>
              <a:spLocks/>
            </p:cNvSpPr>
            <p:nvPr/>
          </p:nvSpPr>
          <p:spPr bwMode="auto">
            <a:xfrm>
              <a:off x="3883" y="174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19" name="Freeform 442"/>
            <p:cNvSpPr>
              <a:spLocks/>
            </p:cNvSpPr>
            <p:nvPr/>
          </p:nvSpPr>
          <p:spPr bwMode="auto">
            <a:xfrm>
              <a:off x="3883" y="1731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0" name="Freeform 443"/>
            <p:cNvSpPr>
              <a:spLocks/>
            </p:cNvSpPr>
            <p:nvPr/>
          </p:nvSpPr>
          <p:spPr bwMode="auto">
            <a:xfrm>
              <a:off x="3883" y="172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1" name="Freeform 444"/>
            <p:cNvSpPr>
              <a:spLocks/>
            </p:cNvSpPr>
            <p:nvPr/>
          </p:nvSpPr>
          <p:spPr bwMode="auto">
            <a:xfrm>
              <a:off x="3883" y="170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2" name="Freeform 445"/>
            <p:cNvSpPr>
              <a:spLocks/>
            </p:cNvSpPr>
            <p:nvPr/>
          </p:nvSpPr>
          <p:spPr bwMode="auto">
            <a:xfrm>
              <a:off x="3883" y="169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3" name="Freeform 446"/>
            <p:cNvSpPr>
              <a:spLocks/>
            </p:cNvSpPr>
            <p:nvPr/>
          </p:nvSpPr>
          <p:spPr bwMode="auto">
            <a:xfrm>
              <a:off x="3883" y="1633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4" name="Freeform 447"/>
            <p:cNvSpPr>
              <a:spLocks/>
            </p:cNvSpPr>
            <p:nvPr/>
          </p:nvSpPr>
          <p:spPr bwMode="auto">
            <a:xfrm>
              <a:off x="3883" y="160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5" name="Freeform 448"/>
            <p:cNvSpPr>
              <a:spLocks/>
            </p:cNvSpPr>
            <p:nvPr/>
          </p:nvSpPr>
          <p:spPr bwMode="auto">
            <a:xfrm>
              <a:off x="3883" y="157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6" name="Freeform 449"/>
            <p:cNvSpPr>
              <a:spLocks/>
            </p:cNvSpPr>
            <p:nvPr/>
          </p:nvSpPr>
          <p:spPr bwMode="auto">
            <a:xfrm>
              <a:off x="3883" y="155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7" name="Freeform 450"/>
            <p:cNvSpPr>
              <a:spLocks/>
            </p:cNvSpPr>
            <p:nvPr/>
          </p:nvSpPr>
          <p:spPr bwMode="auto">
            <a:xfrm>
              <a:off x="3883" y="1544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8" name="Freeform 451"/>
            <p:cNvSpPr>
              <a:spLocks/>
            </p:cNvSpPr>
            <p:nvPr/>
          </p:nvSpPr>
          <p:spPr bwMode="auto">
            <a:xfrm>
              <a:off x="3883" y="152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29" name="Freeform 452"/>
            <p:cNvSpPr>
              <a:spLocks/>
            </p:cNvSpPr>
            <p:nvPr/>
          </p:nvSpPr>
          <p:spPr bwMode="auto">
            <a:xfrm>
              <a:off x="3883" y="152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0" name="Freeform 453"/>
            <p:cNvSpPr>
              <a:spLocks/>
            </p:cNvSpPr>
            <p:nvPr/>
          </p:nvSpPr>
          <p:spPr bwMode="auto">
            <a:xfrm>
              <a:off x="3883" y="151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1" name="Freeform 454"/>
            <p:cNvSpPr>
              <a:spLocks/>
            </p:cNvSpPr>
            <p:nvPr/>
          </p:nvSpPr>
          <p:spPr bwMode="auto">
            <a:xfrm>
              <a:off x="3883" y="1444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2" name="Freeform 455"/>
            <p:cNvSpPr>
              <a:spLocks/>
            </p:cNvSpPr>
            <p:nvPr/>
          </p:nvSpPr>
          <p:spPr bwMode="auto">
            <a:xfrm>
              <a:off x="3011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3" name="Freeform 456"/>
            <p:cNvSpPr>
              <a:spLocks/>
            </p:cNvSpPr>
            <p:nvPr/>
          </p:nvSpPr>
          <p:spPr bwMode="auto">
            <a:xfrm>
              <a:off x="3231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4" name="Freeform 457"/>
            <p:cNvSpPr>
              <a:spLocks/>
            </p:cNvSpPr>
            <p:nvPr/>
          </p:nvSpPr>
          <p:spPr bwMode="auto">
            <a:xfrm>
              <a:off x="3451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5" name="Freeform 458"/>
            <p:cNvSpPr>
              <a:spLocks/>
            </p:cNvSpPr>
            <p:nvPr/>
          </p:nvSpPr>
          <p:spPr bwMode="auto">
            <a:xfrm>
              <a:off x="3671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6" name="Freeform 459"/>
            <p:cNvSpPr>
              <a:spLocks/>
            </p:cNvSpPr>
            <p:nvPr/>
          </p:nvSpPr>
          <p:spPr bwMode="auto">
            <a:xfrm>
              <a:off x="3893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7" name="Freeform 460"/>
            <p:cNvSpPr>
              <a:spLocks/>
            </p:cNvSpPr>
            <p:nvPr/>
          </p:nvSpPr>
          <p:spPr bwMode="auto">
            <a:xfrm>
              <a:off x="305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8" name="Freeform 461"/>
            <p:cNvSpPr>
              <a:spLocks/>
            </p:cNvSpPr>
            <p:nvPr/>
          </p:nvSpPr>
          <p:spPr bwMode="auto">
            <a:xfrm>
              <a:off x="3099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39" name="Freeform 462"/>
            <p:cNvSpPr>
              <a:spLocks/>
            </p:cNvSpPr>
            <p:nvPr/>
          </p:nvSpPr>
          <p:spPr bwMode="auto">
            <a:xfrm>
              <a:off x="314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0" name="Freeform 463"/>
            <p:cNvSpPr>
              <a:spLocks/>
            </p:cNvSpPr>
            <p:nvPr/>
          </p:nvSpPr>
          <p:spPr bwMode="auto">
            <a:xfrm>
              <a:off x="3187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1" name="Freeform 464"/>
            <p:cNvSpPr>
              <a:spLocks/>
            </p:cNvSpPr>
            <p:nvPr/>
          </p:nvSpPr>
          <p:spPr bwMode="auto">
            <a:xfrm>
              <a:off x="3275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2" name="Freeform 465"/>
            <p:cNvSpPr>
              <a:spLocks/>
            </p:cNvSpPr>
            <p:nvPr/>
          </p:nvSpPr>
          <p:spPr bwMode="auto">
            <a:xfrm>
              <a:off x="3319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3" name="Freeform 466"/>
            <p:cNvSpPr>
              <a:spLocks/>
            </p:cNvSpPr>
            <p:nvPr/>
          </p:nvSpPr>
          <p:spPr bwMode="auto">
            <a:xfrm>
              <a:off x="336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4" name="Freeform 467"/>
            <p:cNvSpPr>
              <a:spLocks/>
            </p:cNvSpPr>
            <p:nvPr/>
          </p:nvSpPr>
          <p:spPr bwMode="auto">
            <a:xfrm>
              <a:off x="3407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5" name="Freeform 468"/>
            <p:cNvSpPr>
              <a:spLocks/>
            </p:cNvSpPr>
            <p:nvPr/>
          </p:nvSpPr>
          <p:spPr bwMode="auto">
            <a:xfrm>
              <a:off x="3495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6" name="Freeform 469"/>
            <p:cNvSpPr>
              <a:spLocks/>
            </p:cNvSpPr>
            <p:nvPr/>
          </p:nvSpPr>
          <p:spPr bwMode="auto">
            <a:xfrm>
              <a:off x="3539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7" name="Freeform 470"/>
            <p:cNvSpPr>
              <a:spLocks/>
            </p:cNvSpPr>
            <p:nvPr/>
          </p:nvSpPr>
          <p:spPr bwMode="auto">
            <a:xfrm>
              <a:off x="358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8" name="Freeform 471"/>
            <p:cNvSpPr>
              <a:spLocks/>
            </p:cNvSpPr>
            <p:nvPr/>
          </p:nvSpPr>
          <p:spPr bwMode="auto">
            <a:xfrm>
              <a:off x="3627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49" name="Freeform 472"/>
            <p:cNvSpPr>
              <a:spLocks/>
            </p:cNvSpPr>
            <p:nvPr/>
          </p:nvSpPr>
          <p:spPr bwMode="auto">
            <a:xfrm>
              <a:off x="3715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0" name="Freeform 473"/>
            <p:cNvSpPr>
              <a:spLocks/>
            </p:cNvSpPr>
            <p:nvPr/>
          </p:nvSpPr>
          <p:spPr bwMode="auto">
            <a:xfrm>
              <a:off x="3759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1" name="Freeform 474"/>
            <p:cNvSpPr>
              <a:spLocks/>
            </p:cNvSpPr>
            <p:nvPr/>
          </p:nvSpPr>
          <p:spPr bwMode="auto">
            <a:xfrm>
              <a:off x="380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2" name="Freeform 475"/>
            <p:cNvSpPr>
              <a:spLocks/>
            </p:cNvSpPr>
            <p:nvPr/>
          </p:nvSpPr>
          <p:spPr bwMode="auto">
            <a:xfrm>
              <a:off x="3847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3" name="Freeform 476"/>
            <p:cNvSpPr>
              <a:spLocks/>
            </p:cNvSpPr>
            <p:nvPr/>
          </p:nvSpPr>
          <p:spPr bwMode="auto">
            <a:xfrm>
              <a:off x="3011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4" name="Freeform 477"/>
            <p:cNvSpPr>
              <a:spLocks/>
            </p:cNvSpPr>
            <p:nvPr/>
          </p:nvSpPr>
          <p:spPr bwMode="auto">
            <a:xfrm>
              <a:off x="3231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5" name="Freeform 478"/>
            <p:cNvSpPr>
              <a:spLocks/>
            </p:cNvSpPr>
            <p:nvPr/>
          </p:nvSpPr>
          <p:spPr bwMode="auto">
            <a:xfrm>
              <a:off x="3451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6" name="Freeform 479"/>
            <p:cNvSpPr>
              <a:spLocks/>
            </p:cNvSpPr>
            <p:nvPr/>
          </p:nvSpPr>
          <p:spPr bwMode="auto">
            <a:xfrm>
              <a:off x="3671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7" name="Freeform 480"/>
            <p:cNvSpPr>
              <a:spLocks/>
            </p:cNvSpPr>
            <p:nvPr/>
          </p:nvSpPr>
          <p:spPr bwMode="auto">
            <a:xfrm>
              <a:off x="3893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8" name="Freeform 481"/>
            <p:cNvSpPr>
              <a:spLocks/>
            </p:cNvSpPr>
            <p:nvPr/>
          </p:nvSpPr>
          <p:spPr bwMode="auto">
            <a:xfrm>
              <a:off x="305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59" name="Freeform 482"/>
            <p:cNvSpPr>
              <a:spLocks/>
            </p:cNvSpPr>
            <p:nvPr/>
          </p:nvSpPr>
          <p:spPr bwMode="auto">
            <a:xfrm>
              <a:off x="3099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0" name="Freeform 483"/>
            <p:cNvSpPr>
              <a:spLocks/>
            </p:cNvSpPr>
            <p:nvPr/>
          </p:nvSpPr>
          <p:spPr bwMode="auto">
            <a:xfrm>
              <a:off x="314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1" name="Freeform 484"/>
            <p:cNvSpPr>
              <a:spLocks/>
            </p:cNvSpPr>
            <p:nvPr/>
          </p:nvSpPr>
          <p:spPr bwMode="auto">
            <a:xfrm>
              <a:off x="3187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2" name="Freeform 485"/>
            <p:cNvSpPr>
              <a:spLocks/>
            </p:cNvSpPr>
            <p:nvPr/>
          </p:nvSpPr>
          <p:spPr bwMode="auto">
            <a:xfrm>
              <a:off x="3275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3" name="Freeform 486"/>
            <p:cNvSpPr>
              <a:spLocks/>
            </p:cNvSpPr>
            <p:nvPr/>
          </p:nvSpPr>
          <p:spPr bwMode="auto">
            <a:xfrm>
              <a:off x="3319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4" name="Freeform 487"/>
            <p:cNvSpPr>
              <a:spLocks/>
            </p:cNvSpPr>
            <p:nvPr/>
          </p:nvSpPr>
          <p:spPr bwMode="auto">
            <a:xfrm>
              <a:off x="336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5" name="Freeform 488"/>
            <p:cNvSpPr>
              <a:spLocks/>
            </p:cNvSpPr>
            <p:nvPr/>
          </p:nvSpPr>
          <p:spPr bwMode="auto">
            <a:xfrm>
              <a:off x="3407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6" name="Freeform 489"/>
            <p:cNvSpPr>
              <a:spLocks/>
            </p:cNvSpPr>
            <p:nvPr/>
          </p:nvSpPr>
          <p:spPr bwMode="auto">
            <a:xfrm>
              <a:off x="3495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7" name="Freeform 490"/>
            <p:cNvSpPr>
              <a:spLocks/>
            </p:cNvSpPr>
            <p:nvPr/>
          </p:nvSpPr>
          <p:spPr bwMode="auto">
            <a:xfrm>
              <a:off x="3539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8" name="Freeform 491"/>
            <p:cNvSpPr>
              <a:spLocks/>
            </p:cNvSpPr>
            <p:nvPr/>
          </p:nvSpPr>
          <p:spPr bwMode="auto">
            <a:xfrm>
              <a:off x="358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69" name="Freeform 492"/>
            <p:cNvSpPr>
              <a:spLocks/>
            </p:cNvSpPr>
            <p:nvPr/>
          </p:nvSpPr>
          <p:spPr bwMode="auto">
            <a:xfrm>
              <a:off x="3627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0" name="Freeform 493"/>
            <p:cNvSpPr>
              <a:spLocks/>
            </p:cNvSpPr>
            <p:nvPr/>
          </p:nvSpPr>
          <p:spPr bwMode="auto">
            <a:xfrm>
              <a:off x="3715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1" name="Freeform 494"/>
            <p:cNvSpPr>
              <a:spLocks/>
            </p:cNvSpPr>
            <p:nvPr/>
          </p:nvSpPr>
          <p:spPr bwMode="auto">
            <a:xfrm>
              <a:off x="3759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2" name="Freeform 495"/>
            <p:cNvSpPr>
              <a:spLocks/>
            </p:cNvSpPr>
            <p:nvPr/>
          </p:nvSpPr>
          <p:spPr bwMode="auto">
            <a:xfrm>
              <a:off x="380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3" name="Freeform 496"/>
            <p:cNvSpPr>
              <a:spLocks/>
            </p:cNvSpPr>
            <p:nvPr/>
          </p:nvSpPr>
          <p:spPr bwMode="auto">
            <a:xfrm>
              <a:off x="3847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4" name="Freeform 497"/>
            <p:cNvSpPr>
              <a:spLocks/>
            </p:cNvSpPr>
            <p:nvPr/>
          </p:nvSpPr>
          <p:spPr bwMode="auto">
            <a:xfrm>
              <a:off x="3011" y="1441"/>
              <a:ext cx="1" cy="683"/>
            </a:xfrm>
            <a:custGeom>
              <a:avLst/>
              <a:gdLst>
                <a:gd name="T0" fmla="*/ 0 w 1"/>
                <a:gd name="T1" fmla="*/ 427 h 427"/>
                <a:gd name="T2" fmla="*/ 0 w 1"/>
                <a:gd name="T3" fmla="*/ 2 h 427"/>
                <a:gd name="T4" fmla="*/ 0 w 1"/>
                <a:gd name="T5" fmla="*/ 0 h 427"/>
                <a:gd name="T6" fmla="*/ 0 60000 65536"/>
                <a:gd name="T7" fmla="*/ 0 60000 65536"/>
                <a:gd name="T8" fmla="*/ 0 60000 65536"/>
                <a:gd name="T9" fmla="*/ 0 w 1"/>
                <a:gd name="T10" fmla="*/ 0 h 427"/>
                <a:gd name="T11" fmla="*/ 1 w 1"/>
                <a:gd name="T12" fmla="*/ 427 h 4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27">
                  <a:moveTo>
                    <a:pt x="0" y="427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5" name="Freeform 498"/>
            <p:cNvSpPr>
              <a:spLocks/>
            </p:cNvSpPr>
            <p:nvPr/>
          </p:nvSpPr>
          <p:spPr bwMode="auto">
            <a:xfrm>
              <a:off x="3893" y="1441"/>
              <a:ext cx="1" cy="683"/>
            </a:xfrm>
            <a:custGeom>
              <a:avLst/>
              <a:gdLst>
                <a:gd name="T0" fmla="*/ 0 w 1"/>
                <a:gd name="T1" fmla="*/ 427 h 427"/>
                <a:gd name="T2" fmla="*/ 0 w 1"/>
                <a:gd name="T3" fmla="*/ 2 h 427"/>
                <a:gd name="T4" fmla="*/ 0 w 1"/>
                <a:gd name="T5" fmla="*/ 0 h 427"/>
                <a:gd name="T6" fmla="*/ 0 60000 65536"/>
                <a:gd name="T7" fmla="*/ 0 60000 65536"/>
                <a:gd name="T8" fmla="*/ 0 60000 65536"/>
                <a:gd name="T9" fmla="*/ 0 w 1"/>
                <a:gd name="T10" fmla="*/ 0 h 427"/>
                <a:gd name="T11" fmla="*/ 1 w 1"/>
                <a:gd name="T12" fmla="*/ 427 h 4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27">
                  <a:moveTo>
                    <a:pt x="0" y="427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6" name="Freeform 499"/>
            <p:cNvSpPr>
              <a:spLocks/>
            </p:cNvSpPr>
            <p:nvPr/>
          </p:nvSpPr>
          <p:spPr bwMode="auto">
            <a:xfrm>
              <a:off x="3011" y="2124"/>
              <a:ext cx="884" cy="1"/>
            </a:xfrm>
            <a:custGeom>
              <a:avLst/>
              <a:gdLst>
                <a:gd name="T0" fmla="*/ 0 w 552"/>
                <a:gd name="T1" fmla="*/ 0 h 1"/>
                <a:gd name="T2" fmla="*/ 551 w 552"/>
                <a:gd name="T3" fmla="*/ 0 h 1"/>
                <a:gd name="T4" fmla="*/ 552 w 552"/>
                <a:gd name="T5" fmla="*/ 0 h 1"/>
                <a:gd name="T6" fmla="*/ 0 60000 65536"/>
                <a:gd name="T7" fmla="*/ 0 60000 65536"/>
                <a:gd name="T8" fmla="*/ 0 60000 65536"/>
                <a:gd name="T9" fmla="*/ 0 w 552"/>
                <a:gd name="T10" fmla="*/ 0 h 1"/>
                <a:gd name="T11" fmla="*/ 552 w 55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2" h="1">
                  <a:moveTo>
                    <a:pt x="0" y="0"/>
                  </a:moveTo>
                  <a:lnTo>
                    <a:pt x="551" y="0"/>
                  </a:lnTo>
                  <a:lnTo>
                    <a:pt x="55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7" name="Freeform 500"/>
            <p:cNvSpPr>
              <a:spLocks/>
            </p:cNvSpPr>
            <p:nvPr/>
          </p:nvSpPr>
          <p:spPr bwMode="auto">
            <a:xfrm>
              <a:off x="3011" y="1444"/>
              <a:ext cx="884" cy="1"/>
            </a:xfrm>
            <a:custGeom>
              <a:avLst/>
              <a:gdLst>
                <a:gd name="T0" fmla="*/ 0 w 552"/>
                <a:gd name="T1" fmla="*/ 0 h 1"/>
                <a:gd name="T2" fmla="*/ 551 w 552"/>
                <a:gd name="T3" fmla="*/ 0 h 1"/>
                <a:gd name="T4" fmla="*/ 552 w 552"/>
                <a:gd name="T5" fmla="*/ 0 h 1"/>
                <a:gd name="T6" fmla="*/ 0 60000 65536"/>
                <a:gd name="T7" fmla="*/ 0 60000 65536"/>
                <a:gd name="T8" fmla="*/ 0 60000 65536"/>
                <a:gd name="T9" fmla="*/ 0 w 552"/>
                <a:gd name="T10" fmla="*/ 0 h 1"/>
                <a:gd name="T11" fmla="*/ 552 w 55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2" h="1">
                  <a:moveTo>
                    <a:pt x="0" y="0"/>
                  </a:moveTo>
                  <a:lnTo>
                    <a:pt x="551" y="0"/>
                  </a:lnTo>
                  <a:lnTo>
                    <a:pt x="55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8" name="Freeform 501"/>
            <p:cNvSpPr>
              <a:spLocks/>
            </p:cNvSpPr>
            <p:nvPr/>
          </p:nvSpPr>
          <p:spPr bwMode="auto">
            <a:xfrm>
              <a:off x="3277" y="1737"/>
              <a:ext cx="14" cy="15"/>
            </a:xfrm>
            <a:custGeom>
              <a:avLst/>
              <a:gdLst>
                <a:gd name="T0" fmla="*/ 8 w 14"/>
                <a:gd name="T1" fmla="*/ 0 h 15"/>
                <a:gd name="T2" fmla="*/ 8 w 14"/>
                <a:gd name="T3" fmla="*/ 0 h 15"/>
                <a:gd name="T4" fmla="*/ 10 w 14"/>
                <a:gd name="T5" fmla="*/ 0 h 15"/>
                <a:gd name="T6" fmla="*/ 10 w 14"/>
                <a:gd name="T7" fmla="*/ 0 h 15"/>
                <a:gd name="T8" fmla="*/ 13 w 14"/>
                <a:gd name="T9" fmla="*/ 2 h 15"/>
                <a:gd name="T10" fmla="*/ 13 w 14"/>
                <a:gd name="T11" fmla="*/ 2 h 15"/>
                <a:gd name="T12" fmla="*/ 13 w 14"/>
                <a:gd name="T13" fmla="*/ 2 h 15"/>
                <a:gd name="T14" fmla="*/ 14 w 14"/>
                <a:gd name="T15" fmla="*/ 5 h 15"/>
                <a:gd name="T16" fmla="*/ 14 w 14"/>
                <a:gd name="T17" fmla="*/ 5 h 15"/>
                <a:gd name="T18" fmla="*/ 14 w 14"/>
                <a:gd name="T19" fmla="*/ 7 h 15"/>
                <a:gd name="T20" fmla="*/ 14 w 14"/>
                <a:gd name="T21" fmla="*/ 7 h 15"/>
                <a:gd name="T22" fmla="*/ 14 w 14"/>
                <a:gd name="T23" fmla="*/ 8 h 15"/>
                <a:gd name="T24" fmla="*/ 14 w 14"/>
                <a:gd name="T25" fmla="*/ 8 h 15"/>
                <a:gd name="T26" fmla="*/ 14 w 14"/>
                <a:gd name="T27" fmla="*/ 10 h 15"/>
                <a:gd name="T28" fmla="*/ 14 w 14"/>
                <a:gd name="T29" fmla="*/ 10 h 15"/>
                <a:gd name="T30" fmla="*/ 13 w 14"/>
                <a:gd name="T31" fmla="*/ 10 h 15"/>
                <a:gd name="T32" fmla="*/ 13 w 14"/>
                <a:gd name="T33" fmla="*/ 13 h 15"/>
                <a:gd name="T34" fmla="*/ 13 w 14"/>
                <a:gd name="T35" fmla="*/ 13 h 15"/>
                <a:gd name="T36" fmla="*/ 10 w 14"/>
                <a:gd name="T37" fmla="*/ 13 h 15"/>
                <a:gd name="T38" fmla="*/ 10 w 14"/>
                <a:gd name="T39" fmla="*/ 15 h 15"/>
                <a:gd name="T40" fmla="*/ 8 w 14"/>
                <a:gd name="T41" fmla="*/ 15 h 15"/>
                <a:gd name="T42" fmla="*/ 8 w 14"/>
                <a:gd name="T43" fmla="*/ 15 h 15"/>
                <a:gd name="T44" fmla="*/ 8 w 14"/>
                <a:gd name="T45" fmla="*/ 15 h 15"/>
                <a:gd name="T46" fmla="*/ 6 w 14"/>
                <a:gd name="T47" fmla="*/ 15 h 15"/>
                <a:gd name="T48" fmla="*/ 6 w 14"/>
                <a:gd name="T49" fmla="*/ 15 h 15"/>
                <a:gd name="T50" fmla="*/ 5 w 14"/>
                <a:gd name="T51" fmla="*/ 15 h 15"/>
                <a:gd name="T52" fmla="*/ 5 w 14"/>
                <a:gd name="T53" fmla="*/ 13 h 15"/>
                <a:gd name="T54" fmla="*/ 2 w 14"/>
                <a:gd name="T55" fmla="*/ 13 h 15"/>
                <a:gd name="T56" fmla="*/ 2 w 14"/>
                <a:gd name="T57" fmla="*/ 13 h 15"/>
                <a:gd name="T58" fmla="*/ 2 w 14"/>
                <a:gd name="T59" fmla="*/ 10 h 15"/>
                <a:gd name="T60" fmla="*/ 0 w 14"/>
                <a:gd name="T61" fmla="*/ 10 h 15"/>
                <a:gd name="T62" fmla="*/ 0 w 14"/>
                <a:gd name="T63" fmla="*/ 10 h 15"/>
                <a:gd name="T64" fmla="*/ 0 w 14"/>
                <a:gd name="T65" fmla="*/ 8 h 15"/>
                <a:gd name="T66" fmla="*/ 0 w 14"/>
                <a:gd name="T67" fmla="*/ 8 h 15"/>
                <a:gd name="T68" fmla="*/ 0 w 14"/>
                <a:gd name="T69" fmla="*/ 7 h 15"/>
                <a:gd name="T70" fmla="*/ 0 w 14"/>
                <a:gd name="T71" fmla="*/ 7 h 15"/>
                <a:gd name="T72" fmla="*/ 0 w 14"/>
                <a:gd name="T73" fmla="*/ 5 h 15"/>
                <a:gd name="T74" fmla="*/ 0 w 14"/>
                <a:gd name="T75" fmla="*/ 5 h 15"/>
                <a:gd name="T76" fmla="*/ 2 w 14"/>
                <a:gd name="T77" fmla="*/ 2 h 15"/>
                <a:gd name="T78" fmla="*/ 2 w 14"/>
                <a:gd name="T79" fmla="*/ 2 h 15"/>
                <a:gd name="T80" fmla="*/ 2 w 14"/>
                <a:gd name="T81" fmla="*/ 2 h 15"/>
                <a:gd name="T82" fmla="*/ 5 w 14"/>
                <a:gd name="T83" fmla="*/ 0 h 15"/>
                <a:gd name="T84" fmla="*/ 5 w 14"/>
                <a:gd name="T85" fmla="*/ 0 h 15"/>
                <a:gd name="T86" fmla="*/ 6 w 14"/>
                <a:gd name="T87" fmla="*/ 0 h 15"/>
                <a:gd name="T88" fmla="*/ 6 w 14"/>
                <a:gd name="T89" fmla="*/ 0 h 1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5"/>
                <a:gd name="T137" fmla="*/ 14 w 14"/>
                <a:gd name="T138" fmla="*/ 15 h 1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5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10" y="13"/>
                  </a:lnTo>
                  <a:lnTo>
                    <a:pt x="10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79" name="Freeform 502"/>
            <p:cNvSpPr>
              <a:spLocks/>
            </p:cNvSpPr>
            <p:nvPr/>
          </p:nvSpPr>
          <p:spPr bwMode="auto">
            <a:xfrm>
              <a:off x="3277" y="1737"/>
              <a:ext cx="13" cy="13"/>
            </a:xfrm>
            <a:custGeom>
              <a:avLst/>
              <a:gdLst>
                <a:gd name="T0" fmla="*/ 6 w 13"/>
                <a:gd name="T1" fmla="*/ 0 h 13"/>
                <a:gd name="T2" fmla="*/ 8 w 13"/>
                <a:gd name="T3" fmla="*/ 0 h 13"/>
                <a:gd name="T4" fmla="*/ 8 w 13"/>
                <a:gd name="T5" fmla="*/ 0 h 13"/>
                <a:gd name="T6" fmla="*/ 8 w 13"/>
                <a:gd name="T7" fmla="*/ 0 h 13"/>
                <a:gd name="T8" fmla="*/ 10 w 13"/>
                <a:gd name="T9" fmla="*/ 2 h 13"/>
                <a:gd name="T10" fmla="*/ 10 w 13"/>
                <a:gd name="T11" fmla="*/ 2 h 13"/>
                <a:gd name="T12" fmla="*/ 10 w 13"/>
                <a:gd name="T13" fmla="*/ 2 h 13"/>
                <a:gd name="T14" fmla="*/ 13 w 13"/>
                <a:gd name="T15" fmla="*/ 5 h 13"/>
                <a:gd name="T16" fmla="*/ 13 w 13"/>
                <a:gd name="T17" fmla="*/ 5 h 13"/>
                <a:gd name="T18" fmla="*/ 13 w 13"/>
                <a:gd name="T19" fmla="*/ 5 h 13"/>
                <a:gd name="T20" fmla="*/ 13 w 13"/>
                <a:gd name="T21" fmla="*/ 7 h 13"/>
                <a:gd name="T22" fmla="*/ 13 w 13"/>
                <a:gd name="T23" fmla="*/ 7 h 13"/>
                <a:gd name="T24" fmla="*/ 13 w 13"/>
                <a:gd name="T25" fmla="*/ 8 h 13"/>
                <a:gd name="T26" fmla="*/ 13 w 13"/>
                <a:gd name="T27" fmla="*/ 8 h 13"/>
                <a:gd name="T28" fmla="*/ 13 w 13"/>
                <a:gd name="T29" fmla="*/ 8 h 13"/>
                <a:gd name="T30" fmla="*/ 10 w 13"/>
                <a:gd name="T31" fmla="*/ 10 h 13"/>
                <a:gd name="T32" fmla="*/ 10 w 13"/>
                <a:gd name="T33" fmla="*/ 10 h 13"/>
                <a:gd name="T34" fmla="*/ 10 w 13"/>
                <a:gd name="T35" fmla="*/ 10 h 13"/>
                <a:gd name="T36" fmla="*/ 10 w 13"/>
                <a:gd name="T37" fmla="*/ 13 h 13"/>
                <a:gd name="T38" fmla="*/ 8 w 13"/>
                <a:gd name="T39" fmla="*/ 13 h 13"/>
                <a:gd name="T40" fmla="*/ 8 w 13"/>
                <a:gd name="T41" fmla="*/ 13 h 13"/>
                <a:gd name="T42" fmla="*/ 6 w 13"/>
                <a:gd name="T43" fmla="*/ 13 h 13"/>
                <a:gd name="T44" fmla="*/ 6 w 13"/>
                <a:gd name="T45" fmla="*/ 13 h 13"/>
                <a:gd name="T46" fmla="*/ 6 w 13"/>
                <a:gd name="T47" fmla="*/ 13 h 13"/>
                <a:gd name="T48" fmla="*/ 5 w 13"/>
                <a:gd name="T49" fmla="*/ 13 h 13"/>
                <a:gd name="T50" fmla="*/ 5 w 13"/>
                <a:gd name="T51" fmla="*/ 13 h 13"/>
                <a:gd name="T52" fmla="*/ 2 w 13"/>
                <a:gd name="T53" fmla="*/ 13 h 13"/>
                <a:gd name="T54" fmla="*/ 2 w 13"/>
                <a:gd name="T55" fmla="*/ 10 h 13"/>
                <a:gd name="T56" fmla="*/ 2 w 13"/>
                <a:gd name="T57" fmla="*/ 10 h 13"/>
                <a:gd name="T58" fmla="*/ 2 w 13"/>
                <a:gd name="T59" fmla="*/ 10 h 13"/>
                <a:gd name="T60" fmla="*/ 0 w 13"/>
                <a:gd name="T61" fmla="*/ 8 h 13"/>
                <a:gd name="T62" fmla="*/ 0 w 13"/>
                <a:gd name="T63" fmla="*/ 8 h 13"/>
                <a:gd name="T64" fmla="*/ 0 w 13"/>
                <a:gd name="T65" fmla="*/ 8 h 13"/>
                <a:gd name="T66" fmla="*/ 0 w 13"/>
                <a:gd name="T67" fmla="*/ 7 h 13"/>
                <a:gd name="T68" fmla="*/ 0 w 13"/>
                <a:gd name="T69" fmla="*/ 7 h 13"/>
                <a:gd name="T70" fmla="*/ 0 w 13"/>
                <a:gd name="T71" fmla="*/ 5 h 13"/>
                <a:gd name="T72" fmla="*/ 0 w 13"/>
                <a:gd name="T73" fmla="*/ 5 h 13"/>
                <a:gd name="T74" fmla="*/ 0 w 13"/>
                <a:gd name="T75" fmla="*/ 5 h 13"/>
                <a:gd name="T76" fmla="*/ 2 w 13"/>
                <a:gd name="T77" fmla="*/ 2 h 13"/>
                <a:gd name="T78" fmla="*/ 2 w 13"/>
                <a:gd name="T79" fmla="*/ 2 h 13"/>
                <a:gd name="T80" fmla="*/ 2 w 13"/>
                <a:gd name="T81" fmla="*/ 2 h 13"/>
                <a:gd name="T82" fmla="*/ 5 w 13"/>
                <a:gd name="T83" fmla="*/ 0 h 13"/>
                <a:gd name="T84" fmla="*/ 5 w 13"/>
                <a:gd name="T85" fmla="*/ 0 h 13"/>
                <a:gd name="T86" fmla="*/ 5 w 13"/>
                <a:gd name="T87" fmla="*/ 0 h 13"/>
                <a:gd name="T88" fmla="*/ 6 w 13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3"/>
                <a:gd name="T137" fmla="*/ 13 w 13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3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80" name="Freeform 503"/>
            <p:cNvSpPr>
              <a:spLocks/>
            </p:cNvSpPr>
            <p:nvPr/>
          </p:nvSpPr>
          <p:spPr bwMode="auto">
            <a:xfrm>
              <a:off x="3415" y="1880"/>
              <a:ext cx="14" cy="12"/>
            </a:xfrm>
            <a:custGeom>
              <a:avLst/>
              <a:gdLst>
                <a:gd name="T0" fmla="*/ 8 w 14"/>
                <a:gd name="T1" fmla="*/ 0 h 12"/>
                <a:gd name="T2" fmla="*/ 8 w 14"/>
                <a:gd name="T3" fmla="*/ 0 h 12"/>
                <a:gd name="T4" fmla="*/ 11 w 14"/>
                <a:gd name="T5" fmla="*/ 0 h 12"/>
                <a:gd name="T6" fmla="*/ 11 w 14"/>
                <a:gd name="T7" fmla="*/ 0 h 12"/>
                <a:gd name="T8" fmla="*/ 12 w 14"/>
                <a:gd name="T9" fmla="*/ 1 h 12"/>
                <a:gd name="T10" fmla="*/ 12 w 14"/>
                <a:gd name="T11" fmla="*/ 1 h 12"/>
                <a:gd name="T12" fmla="*/ 12 w 14"/>
                <a:gd name="T13" fmla="*/ 1 h 12"/>
                <a:gd name="T14" fmla="*/ 14 w 14"/>
                <a:gd name="T15" fmla="*/ 3 h 12"/>
                <a:gd name="T16" fmla="*/ 14 w 14"/>
                <a:gd name="T17" fmla="*/ 3 h 12"/>
                <a:gd name="T18" fmla="*/ 14 w 14"/>
                <a:gd name="T19" fmla="*/ 4 h 12"/>
                <a:gd name="T20" fmla="*/ 14 w 14"/>
                <a:gd name="T21" fmla="*/ 4 h 12"/>
                <a:gd name="T22" fmla="*/ 14 w 14"/>
                <a:gd name="T23" fmla="*/ 8 h 12"/>
                <a:gd name="T24" fmla="*/ 14 w 14"/>
                <a:gd name="T25" fmla="*/ 8 h 12"/>
                <a:gd name="T26" fmla="*/ 14 w 14"/>
                <a:gd name="T27" fmla="*/ 9 h 12"/>
                <a:gd name="T28" fmla="*/ 14 w 14"/>
                <a:gd name="T29" fmla="*/ 9 h 12"/>
                <a:gd name="T30" fmla="*/ 12 w 14"/>
                <a:gd name="T31" fmla="*/ 9 h 12"/>
                <a:gd name="T32" fmla="*/ 12 w 14"/>
                <a:gd name="T33" fmla="*/ 11 h 12"/>
                <a:gd name="T34" fmla="*/ 12 w 14"/>
                <a:gd name="T35" fmla="*/ 11 h 12"/>
                <a:gd name="T36" fmla="*/ 11 w 14"/>
                <a:gd name="T37" fmla="*/ 11 h 12"/>
                <a:gd name="T38" fmla="*/ 11 w 14"/>
                <a:gd name="T39" fmla="*/ 12 h 12"/>
                <a:gd name="T40" fmla="*/ 8 w 14"/>
                <a:gd name="T41" fmla="*/ 12 h 12"/>
                <a:gd name="T42" fmla="*/ 8 w 14"/>
                <a:gd name="T43" fmla="*/ 12 h 12"/>
                <a:gd name="T44" fmla="*/ 8 w 14"/>
                <a:gd name="T45" fmla="*/ 12 h 12"/>
                <a:gd name="T46" fmla="*/ 6 w 14"/>
                <a:gd name="T47" fmla="*/ 12 h 12"/>
                <a:gd name="T48" fmla="*/ 6 w 14"/>
                <a:gd name="T49" fmla="*/ 12 h 12"/>
                <a:gd name="T50" fmla="*/ 4 w 14"/>
                <a:gd name="T51" fmla="*/ 12 h 12"/>
                <a:gd name="T52" fmla="*/ 4 w 14"/>
                <a:gd name="T53" fmla="*/ 11 h 12"/>
                <a:gd name="T54" fmla="*/ 3 w 14"/>
                <a:gd name="T55" fmla="*/ 11 h 12"/>
                <a:gd name="T56" fmla="*/ 3 w 14"/>
                <a:gd name="T57" fmla="*/ 11 h 12"/>
                <a:gd name="T58" fmla="*/ 3 w 14"/>
                <a:gd name="T59" fmla="*/ 9 h 12"/>
                <a:gd name="T60" fmla="*/ 0 w 14"/>
                <a:gd name="T61" fmla="*/ 9 h 12"/>
                <a:gd name="T62" fmla="*/ 0 w 14"/>
                <a:gd name="T63" fmla="*/ 9 h 12"/>
                <a:gd name="T64" fmla="*/ 0 w 14"/>
                <a:gd name="T65" fmla="*/ 8 h 12"/>
                <a:gd name="T66" fmla="*/ 0 w 14"/>
                <a:gd name="T67" fmla="*/ 8 h 12"/>
                <a:gd name="T68" fmla="*/ 0 w 14"/>
                <a:gd name="T69" fmla="*/ 4 h 12"/>
                <a:gd name="T70" fmla="*/ 0 w 14"/>
                <a:gd name="T71" fmla="*/ 4 h 12"/>
                <a:gd name="T72" fmla="*/ 0 w 14"/>
                <a:gd name="T73" fmla="*/ 3 h 12"/>
                <a:gd name="T74" fmla="*/ 0 w 14"/>
                <a:gd name="T75" fmla="*/ 3 h 12"/>
                <a:gd name="T76" fmla="*/ 3 w 14"/>
                <a:gd name="T77" fmla="*/ 1 h 12"/>
                <a:gd name="T78" fmla="*/ 3 w 14"/>
                <a:gd name="T79" fmla="*/ 1 h 12"/>
                <a:gd name="T80" fmla="*/ 3 w 14"/>
                <a:gd name="T81" fmla="*/ 1 h 12"/>
                <a:gd name="T82" fmla="*/ 4 w 14"/>
                <a:gd name="T83" fmla="*/ 0 h 12"/>
                <a:gd name="T84" fmla="*/ 4 w 14"/>
                <a:gd name="T85" fmla="*/ 0 h 12"/>
                <a:gd name="T86" fmla="*/ 6 w 14"/>
                <a:gd name="T87" fmla="*/ 0 h 12"/>
                <a:gd name="T88" fmla="*/ 6 w 14"/>
                <a:gd name="T89" fmla="*/ 0 h 1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2"/>
                <a:gd name="T137" fmla="*/ 14 w 14"/>
                <a:gd name="T138" fmla="*/ 12 h 1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2">
                  <a:moveTo>
                    <a:pt x="8" y="0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81" name="Freeform 504"/>
            <p:cNvSpPr>
              <a:spLocks/>
            </p:cNvSpPr>
            <p:nvPr/>
          </p:nvSpPr>
          <p:spPr bwMode="auto">
            <a:xfrm>
              <a:off x="3415" y="1880"/>
              <a:ext cx="12" cy="11"/>
            </a:xfrm>
            <a:custGeom>
              <a:avLst/>
              <a:gdLst>
                <a:gd name="T0" fmla="*/ 6 w 12"/>
                <a:gd name="T1" fmla="*/ 0 h 11"/>
                <a:gd name="T2" fmla="*/ 8 w 12"/>
                <a:gd name="T3" fmla="*/ 0 h 11"/>
                <a:gd name="T4" fmla="*/ 8 w 12"/>
                <a:gd name="T5" fmla="*/ 0 h 11"/>
                <a:gd name="T6" fmla="*/ 8 w 12"/>
                <a:gd name="T7" fmla="*/ 0 h 11"/>
                <a:gd name="T8" fmla="*/ 11 w 12"/>
                <a:gd name="T9" fmla="*/ 1 h 11"/>
                <a:gd name="T10" fmla="*/ 11 w 12"/>
                <a:gd name="T11" fmla="*/ 1 h 11"/>
                <a:gd name="T12" fmla="*/ 11 w 12"/>
                <a:gd name="T13" fmla="*/ 1 h 11"/>
                <a:gd name="T14" fmla="*/ 12 w 12"/>
                <a:gd name="T15" fmla="*/ 3 h 11"/>
                <a:gd name="T16" fmla="*/ 12 w 12"/>
                <a:gd name="T17" fmla="*/ 3 h 11"/>
                <a:gd name="T18" fmla="*/ 12 w 12"/>
                <a:gd name="T19" fmla="*/ 3 h 11"/>
                <a:gd name="T20" fmla="*/ 12 w 12"/>
                <a:gd name="T21" fmla="*/ 4 h 11"/>
                <a:gd name="T22" fmla="*/ 12 w 12"/>
                <a:gd name="T23" fmla="*/ 4 h 11"/>
                <a:gd name="T24" fmla="*/ 12 w 12"/>
                <a:gd name="T25" fmla="*/ 8 h 11"/>
                <a:gd name="T26" fmla="*/ 12 w 12"/>
                <a:gd name="T27" fmla="*/ 8 h 11"/>
                <a:gd name="T28" fmla="*/ 12 w 12"/>
                <a:gd name="T29" fmla="*/ 8 h 11"/>
                <a:gd name="T30" fmla="*/ 11 w 12"/>
                <a:gd name="T31" fmla="*/ 9 h 11"/>
                <a:gd name="T32" fmla="*/ 11 w 12"/>
                <a:gd name="T33" fmla="*/ 9 h 11"/>
                <a:gd name="T34" fmla="*/ 11 w 12"/>
                <a:gd name="T35" fmla="*/ 9 h 11"/>
                <a:gd name="T36" fmla="*/ 11 w 12"/>
                <a:gd name="T37" fmla="*/ 11 h 11"/>
                <a:gd name="T38" fmla="*/ 8 w 12"/>
                <a:gd name="T39" fmla="*/ 11 h 11"/>
                <a:gd name="T40" fmla="*/ 8 w 12"/>
                <a:gd name="T41" fmla="*/ 11 h 11"/>
                <a:gd name="T42" fmla="*/ 6 w 12"/>
                <a:gd name="T43" fmla="*/ 11 h 11"/>
                <a:gd name="T44" fmla="*/ 6 w 12"/>
                <a:gd name="T45" fmla="*/ 11 h 11"/>
                <a:gd name="T46" fmla="*/ 6 w 12"/>
                <a:gd name="T47" fmla="*/ 11 h 11"/>
                <a:gd name="T48" fmla="*/ 4 w 12"/>
                <a:gd name="T49" fmla="*/ 11 h 11"/>
                <a:gd name="T50" fmla="*/ 4 w 12"/>
                <a:gd name="T51" fmla="*/ 11 h 11"/>
                <a:gd name="T52" fmla="*/ 3 w 12"/>
                <a:gd name="T53" fmla="*/ 11 h 11"/>
                <a:gd name="T54" fmla="*/ 3 w 12"/>
                <a:gd name="T55" fmla="*/ 9 h 11"/>
                <a:gd name="T56" fmla="*/ 3 w 12"/>
                <a:gd name="T57" fmla="*/ 9 h 11"/>
                <a:gd name="T58" fmla="*/ 3 w 12"/>
                <a:gd name="T59" fmla="*/ 9 h 11"/>
                <a:gd name="T60" fmla="*/ 0 w 12"/>
                <a:gd name="T61" fmla="*/ 8 h 11"/>
                <a:gd name="T62" fmla="*/ 0 w 12"/>
                <a:gd name="T63" fmla="*/ 8 h 11"/>
                <a:gd name="T64" fmla="*/ 0 w 12"/>
                <a:gd name="T65" fmla="*/ 8 h 11"/>
                <a:gd name="T66" fmla="*/ 0 w 12"/>
                <a:gd name="T67" fmla="*/ 4 h 11"/>
                <a:gd name="T68" fmla="*/ 0 w 12"/>
                <a:gd name="T69" fmla="*/ 4 h 11"/>
                <a:gd name="T70" fmla="*/ 0 w 12"/>
                <a:gd name="T71" fmla="*/ 3 h 11"/>
                <a:gd name="T72" fmla="*/ 0 w 12"/>
                <a:gd name="T73" fmla="*/ 3 h 11"/>
                <a:gd name="T74" fmla="*/ 0 w 12"/>
                <a:gd name="T75" fmla="*/ 3 h 11"/>
                <a:gd name="T76" fmla="*/ 3 w 12"/>
                <a:gd name="T77" fmla="*/ 1 h 11"/>
                <a:gd name="T78" fmla="*/ 3 w 12"/>
                <a:gd name="T79" fmla="*/ 1 h 11"/>
                <a:gd name="T80" fmla="*/ 3 w 12"/>
                <a:gd name="T81" fmla="*/ 1 h 11"/>
                <a:gd name="T82" fmla="*/ 4 w 12"/>
                <a:gd name="T83" fmla="*/ 0 h 11"/>
                <a:gd name="T84" fmla="*/ 4 w 12"/>
                <a:gd name="T85" fmla="*/ 0 h 11"/>
                <a:gd name="T86" fmla="*/ 4 w 12"/>
                <a:gd name="T87" fmla="*/ 0 h 11"/>
                <a:gd name="T88" fmla="*/ 6 w 12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"/>
                <a:gd name="T136" fmla="*/ 0 h 11"/>
                <a:gd name="T137" fmla="*/ 12 w 12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82" name="Freeform 505"/>
            <p:cNvSpPr>
              <a:spLocks/>
            </p:cNvSpPr>
            <p:nvPr/>
          </p:nvSpPr>
          <p:spPr bwMode="auto">
            <a:xfrm>
              <a:off x="3551" y="1964"/>
              <a:ext cx="14" cy="15"/>
            </a:xfrm>
            <a:custGeom>
              <a:avLst/>
              <a:gdLst>
                <a:gd name="T0" fmla="*/ 8 w 14"/>
                <a:gd name="T1" fmla="*/ 0 h 15"/>
                <a:gd name="T2" fmla="*/ 8 w 14"/>
                <a:gd name="T3" fmla="*/ 0 h 15"/>
                <a:gd name="T4" fmla="*/ 11 w 14"/>
                <a:gd name="T5" fmla="*/ 0 h 15"/>
                <a:gd name="T6" fmla="*/ 11 w 14"/>
                <a:gd name="T7" fmla="*/ 0 h 15"/>
                <a:gd name="T8" fmla="*/ 12 w 14"/>
                <a:gd name="T9" fmla="*/ 4 h 15"/>
                <a:gd name="T10" fmla="*/ 12 w 14"/>
                <a:gd name="T11" fmla="*/ 4 h 15"/>
                <a:gd name="T12" fmla="*/ 12 w 14"/>
                <a:gd name="T13" fmla="*/ 4 h 15"/>
                <a:gd name="T14" fmla="*/ 14 w 14"/>
                <a:gd name="T15" fmla="*/ 5 h 15"/>
                <a:gd name="T16" fmla="*/ 14 w 14"/>
                <a:gd name="T17" fmla="*/ 5 h 15"/>
                <a:gd name="T18" fmla="*/ 14 w 14"/>
                <a:gd name="T19" fmla="*/ 7 h 15"/>
                <a:gd name="T20" fmla="*/ 14 w 14"/>
                <a:gd name="T21" fmla="*/ 7 h 15"/>
                <a:gd name="T22" fmla="*/ 14 w 14"/>
                <a:gd name="T23" fmla="*/ 8 h 15"/>
                <a:gd name="T24" fmla="*/ 14 w 14"/>
                <a:gd name="T25" fmla="*/ 8 h 15"/>
                <a:gd name="T26" fmla="*/ 14 w 14"/>
                <a:gd name="T27" fmla="*/ 12 h 15"/>
                <a:gd name="T28" fmla="*/ 14 w 14"/>
                <a:gd name="T29" fmla="*/ 12 h 15"/>
                <a:gd name="T30" fmla="*/ 12 w 14"/>
                <a:gd name="T31" fmla="*/ 12 h 15"/>
                <a:gd name="T32" fmla="*/ 12 w 14"/>
                <a:gd name="T33" fmla="*/ 13 h 15"/>
                <a:gd name="T34" fmla="*/ 12 w 14"/>
                <a:gd name="T35" fmla="*/ 13 h 15"/>
                <a:gd name="T36" fmla="*/ 11 w 14"/>
                <a:gd name="T37" fmla="*/ 13 h 15"/>
                <a:gd name="T38" fmla="*/ 11 w 14"/>
                <a:gd name="T39" fmla="*/ 15 h 15"/>
                <a:gd name="T40" fmla="*/ 8 w 14"/>
                <a:gd name="T41" fmla="*/ 15 h 15"/>
                <a:gd name="T42" fmla="*/ 8 w 14"/>
                <a:gd name="T43" fmla="*/ 15 h 15"/>
                <a:gd name="T44" fmla="*/ 8 w 14"/>
                <a:gd name="T45" fmla="*/ 15 h 15"/>
                <a:gd name="T46" fmla="*/ 6 w 14"/>
                <a:gd name="T47" fmla="*/ 15 h 15"/>
                <a:gd name="T48" fmla="*/ 6 w 14"/>
                <a:gd name="T49" fmla="*/ 15 h 15"/>
                <a:gd name="T50" fmla="*/ 4 w 14"/>
                <a:gd name="T51" fmla="*/ 15 h 15"/>
                <a:gd name="T52" fmla="*/ 4 w 14"/>
                <a:gd name="T53" fmla="*/ 13 h 15"/>
                <a:gd name="T54" fmla="*/ 3 w 14"/>
                <a:gd name="T55" fmla="*/ 13 h 15"/>
                <a:gd name="T56" fmla="*/ 3 w 14"/>
                <a:gd name="T57" fmla="*/ 13 h 15"/>
                <a:gd name="T58" fmla="*/ 3 w 14"/>
                <a:gd name="T59" fmla="*/ 12 h 15"/>
                <a:gd name="T60" fmla="*/ 0 w 14"/>
                <a:gd name="T61" fmla="*/ 12 h 15"/>
                <a:gd name="T62" fmla="*/ 0 w 14"/>
                <a:gd name="T63" fmla="*/ 12 h 15"/>
                <a:gd name="T64" fmla="*/ 0 w 14"/>
                <a:gd name="T65" fmla="*/ 8 h 15"/>
                <a:gd name="T66" fmla="*/ 0 w 14"/>
                <a:gd name="T67" fmla="*/ 8 h 15"/>
                <a:gd name="T68" fmla="*/ 0 w 14"/>
                <a:gd name="T69" fmla="*/ 7 h 15"/>
                <a:gd name="T70" fmla="*/ 0 w 14"/>
                <a:gd name="T71" fmla="*/ 7 h 15"/>
                <a:gd name="T72" fmla="*/ 0 w 14"/>
                <a:gd name="T73" fmla="*/ 5 h 15"/>
                <a:gd name="T74" fmla="*/ 0 w 14"/>
                <a:gd name="T75" fmla="*/ 5 h 15"/>
                <a:gd name="T76" fmla="*/ 3 w 14"/>
                <a:gd name="T77" fmla="*/ 4 h 15"/>
                <a:gd name="T78" fmla="*/ 3 w 14"/>
                <a:gd name="T79" fmla="*/ 4 h 15"/>
                <a:gd name="T80" fmla="*/ 3 w 14"/>
                <a:gd name="T81" fmla="*/ 4 h 15"/>
                <a:gd name="T82" fmla="*/ 4 w 14"/>
                <a:gd name="T83" fmla="*/ 0 h 15"/>
                <a:gd name="T84" fmla="*/ 4 w 14"/>
                <a:gd name="T85" fmla="*/ 0 h 15"/>
                <a:gd name="T86" fmla="*/ 6 w 14"/>
                <a:gd name="T87" fmla="*/ 0 h 15"/>
                <a:gd name="T88" fmla="*/ 6 w 14"/>
                <a:gd name="T89" fmla="*/ 0 h 1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5"/>
                <a:gd name="T137" fmla="*/ 14 w 14"/>
                <a:gd name="T138" fmla="*/ 15 h 1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5">
                  <a:moveTo>
                    <a:pt x="8" y="0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83" name="Freeform 506"/>
            <p:cNvSpPr>
              <a:spLocks/>
            </p:cNvSpPr>
            <p:nvPr/>
          </p:nvSpPr>
          <p:spPr bwMode="auto">
            <a:xfrm>
              <a:off x="3551" y="1964"/>
              <a:ext cx="12" cy="13"/>
            </a:xfrm>
            <a:custGeom>
              <a:avLst/>
              <a:gdLst>
                <a:gd name="T0" fmla="*/ 6 w 12"/>
                <a:gd name="T1" fmla="*/ 0 h 13"/>
                <a:gd name="T2" fmla="*/ 8 w 12"/>
                <a:gd name="T3" fmla="*/ 0 h 13"/>
                <a:gd name="T4" fmla="*/ 8 w 12"/>
                <a:gd name="T5" fmla="*/ 0 h 13"/>
                <a:gd name="T6" fmla="*/ 8 w 12"/>
                <a:gd name="T7" fmla="*/ 0 h 13"/>
                <a:gd name="T8" fmla="*/ 11 w 12"/>
                <a:gd name="T9" fmla="*/ 4 h 13"/>
                <a:gd name="T10" fmla="*/ 11 w 12"/>
                <a:gd name="T11" fmla="*/ 4 h 13"/>
                <a:gd name="T12" fmla="*/ 11 w 12"/>
                <a:gd name="T13" fmla="*/ 4 h 13"/>
                <a:gd name="T14" fmla="*/ 12 w 12"/>
                <a:gd name="T15" fmla="*/ 5 h 13"/>
                <a:gd name="T16" fmla="*/ 12 w 12"/>
                <a:gd name="T17" fmla="*/ 5 h 13"/>
                <a:gd name="T18" fmla="*/ 12 w 12"/>
                <a:gd name="T19" fmla="*/ 5 h 13"/>
                <a:gd name="T20" fmla="*/ 12 w 12"/>
                <a:gd name="T21" fmla="*/ 7 h 13"/>
                <a:gd name="T22" fmla="*/ 12 w 12"/>
                <a:gd name="T23" fmla="*/ 7 h 13"/>
                <a:gd name="T24" fmla="*/ 12 w 12"/>
                <a:gd name="T25" fmla="*/ 8 h 13"/>
                <a:gd name="T26" fmla="*/ 12 w 12"/>
                <a:gd name="T27" fmla="*/ 8 h 13"/>
                <a:gd name="T28" fmla="*/ 12 w 12"/>
                <a:gd name="T29" fmla="*/ 8 h 13"/>
                <a:gd name="T30" fmla="*/ 11 w 12"/>
                <a:gd name="T31" fmla="*/ 12 h 13"/>
                <a:gd name="T32" fmla="*/ 11 w 12"/>
                <a:gd name="T33" fmla="*/ 12 h 13"/>
                <a:gd name="T34" fmla="*/ 11 w 12"/>
                <a:gd name="T35" fmla="*/ 12 h 13"/>
                <a:gd name="T36" fmla="*/ 11 w 12"/>
                <a:gd name="T37" fmla="*/ 13 h 13"/>
                <a:gd name="T38" fmla="*/ 8 w 12"/>
                <a:gd name="T39" fmla="*/ 13 h 13"/>
                <a:gd name="T40" fmla="*/ 8 w 12"/>
                <a:gd name="T41" fmla="*/ 13 h 13"/>
                <a:gd name="T42" fmla="*/ 6 w 12"/>
                <a:gd name="T43" fmla="*/ 13 h 13"/>
                <a:gd name="T44" fmla="*/ 6 w 12"/>
                <a:gd name="T45" fmla="*/ 13 h 13"/>
                <a:gd name="T46" fmla="*/ 6 w 12"/>
                <a:gd name="T47" fmla="*/ 13 h 13"/>
                <a:gd name="T48" fmla="*/ 4 w 12"/>
                <a:gd name="T49" fmla="*/ 13 h 13"/>
                <a:gd name="T50" fmla="*/ 4 w 12"/>
                <a:gd name="T51" fmla="*/ 13 h 13"/>
                <a:gd name="T52" fmla="*/ 3 w 12"/>
                <a:gd name="T53" fmla="*/ 13 h 13"/>
                <a:gd name="T54" fmla="*/ 3 w 12"/>
                <a:gd name="T55" fmla="*/ 12 h 13"/>
                <a:gd name="T56" fmla="*/ 3 w 12"/>
                <a:gd name="T57" fmla="*/ 12 h 13"/>
                <a:gd name="T58" fmla="*/ 3 w 12"/>
                <a:gd name="T59" fmla="*/ 12 h 13"/>
                <a:gd name="T60" fmla="*/ 0 w 12"/>
                <a:gd name="T61" fmla="*/ 8 h 13"/>
                <a:gd name="T62" fmla="*/ 0 w 12"/>
                <a:gd name="T63" fmla="*/ 8 h 13"/>
                <a:gd name="T64" fmla="*/ 0 w 12"/>
                <a:gd name="T65" fmla="*/ 8 h 13"/>
                <a:gd name="T66" fmla="*/ 0 w 12"/>
                <a:gd name="T67" fmla="*/ 7 h 13"/>
                <a:gd name="T68" fmla="*/ 0 w 12"/>
                <a:gd name="T69" fmla="*/ 7 h 13"/>
                <a:gd name="T70" fmla="*/ 0 w 12"/>
                <a:gd name="T71" fmla="*/ 5 h 13"/>
                <a:gd name="T72" fmla="*/ 0 w 12"/>
                <a:gd name="T73" fmla="*/ 5 h 13"/>
                <a:gd name="T74" fmla="*/ 0 w 12"/>
                <a:gd name="T75" fmla="*/ 5 h 13"/>
                <a:gd name="T76" fmla="*/ 3 w 12"/>
                <a:gd name="T77" fmla="*/ 4 h 13"/>
                <a:gd name="T78" fmla="*/ 3 w 12"/>
                <a:gd name="T79" fmla="*/ 4 h 13"/>
                <a:gd name="T80" fmla="*/ 3 w 12"/>
                <a:gd name="T81" fmla="*/ 4 h 13"/>
                <a:gd name="T82" fmla="*/ 4 w 12"/>
                <a:gd name="T83" fmla="*/ 0 h 13"/>
                <a:gd name="T84" fmla="*/ 4 w 12"/>
                <a:gd name="T85" fmla="*/ 0 h 13"/>
                <a:gd name="T86" fmla="*/ 4 w 12"/>
                <a:gd name="T87" fmla="*/ 0 h 13"/>
                <a:gd name="T88" fmla="*/ 6 w 12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"/>
                <a:gd name="T136" fmla="*/ 0 h 13"/>
                <a:gd name="T137" fmla="*/ 12 w 12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" h="13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4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84" name="Freeform 507"/>
            <p:cNvSpPr>
              <a:spLocks/>
            </p:cNvSpPr>
            <p:nvPr/>
          </p:nvSpPr>
          <p:spPr bwMode="auto">
            <a:xfrm>
              <a:off x="3682" y="2049"/>
              <a:ext cx="13" cy="13"/>
            </a:xfrm>
            <a:custGeom>
              <a:avLst/>
              <a:gdLst>
                <a:gd name="T0" fmla="*/ 8 w 13"/>
                <a:gd name="T1" fmla="*/ 0 h 13"/>
                <a:gd name="T2" fmla="*/ 8 w 13"/>
                <a:gd name="T3" fmla="*/ 0 h 13"/>
                <a:gd name="T4" fmla="*/ 9 w 13"/>
                <a:gd name="T5" fmla="*/ 0 h 13"/>
                <a:gd name="T6" fmla="*/ 9 w 13"/>
                <a:gd name="T7" fmla="*/ 0 h 13"/>
                <a:gd name="T8" fmla="*/ 11 w 13"/>
                <a:gd name="T9" fmla="*/ 2 h 13"/>
                <a:gd name="T10" fmla="*/ 11 w 13"/>
                <a:gd name="T11" fmla="*/ 2 h 13"/>
                <a:gd name="T12" fmla="*/ 11 w 13"/>
                <a:gd name="T13" fmla="*/ 2 h 13"/>
                <a:gd name="T14" fmla="*/ 13 w 13"/>
                <a:gd name="T15" fmla="*/ 3 h 13"/>
                <a:gd name="T16" fmla="*/ 13 w 13"/>
                <a:gd name="T17" fmla="*/ 3 h 13"/>
                <a:gd name="T18" fmla="*/ 13 w 13"/>
                <a:gd name="T19" fmla="*/ 5 h 13"/>
                <a:gd name="T20" fmla="*/ 13 w 13"/>
                <a:gd name="T21" fmla="*/ 5 h 13"/>
                <a:gd name="T22" fmla="*/ 13 w 13"/>
                <a:gd name="T23" fmla="*/ 8 h 13"/>
                <a:gd name="T24" fmla="*/ 13 w 13"/>
                <a:gd name="T25" fmla="*/ 8 h 13"/>
                <a:gd name="T26" fmla="*/ 13 w 13"/>
                <a:gd name="T27" fmla="*/ 10 h 13"/>
                <a:gd name="T28" fmla="*/ 13 w 13"/>
                <a:gd name="T29" fmla="*/ 10 h 13"/>
                <a:gd name="T30" fmla="*/ 11 w 13"/>
                <a:gd name="T31" fmla="*/ 10 h 13"/>
                <a:gd name="T32" fmla="*/ 11 w 13"/>
                <a:gd name="T33" fmla="*/ 11 h 13"/>
                <a:gd name="T34" fmla="*/ 11 w 13"/>
                <a:gd name="T35" fmla="*/ 11 h 13"/>
                <a:gd name="T36" fmla="*/ 9 w 13"/>
                <a:gd name="T37" fmla="*/ 11 h 13"/>
                <a:gd name="T38" fmla="*/ 9 w 13"/>
                <a:gd name="T39" fmla="*/ 13 h 13"/>
                <a:gd name="T40" fmla="*/ 8 w 13"/>
                <a:gd name="T41" fmla="*/ 13 h 13"/>
                <a:gd name="T42" fmla="*/ 8 w 13"/>
                <a:gd name="T43" fmla="*/ 13 h 13"/>
                <a:gd name="T44" fmla="*/ 8 w 13"/>
                <a:gd name="T45" fmla="*/ 13 h 13"/>
                <a:gd name="T46" fmla="*/ 5 w 13"/>
                <a:gd name="T47" fmla="*/ 13 h 13"/>
                <a:gd name="T48" fmla="*/ 5 w 13"/>
                <a:gd name="T49" fmla="*/ 13 h 13"/>
                <a:gd name="T50" fmla="*/ 3 w 13"/>
                <a:gd name="T51" fmla="*/ 13 h 13"/>
                <a:gd name="T52" fmla="*/ 3 w 13"/>
                <a:gd name="T53" fmla="*/ 11 h 13"/>
                <a:gd name="T54" fmla="*/ 1 w 13"/>
                <a:gd name="T55" fmla="*/ 11 h 13"/>
                <a:gd name="T56" fmla="*/ 1 w 13"/>
                <a:gd name="T57" fmla="*/ 11 h 13"/>
                <a:gd name="T58" fmla="*/ 1 w 13"/>
                <a:gd name="T59" fmla="*/ 10 h 13"/>
                <a:gd name="T60" fmla="*/ 0 w 13"/>
                <a:gd name="T61" fmla="*/ 10 h 13"/>
                <a:gd name="T62" fmla="*/ 0 w 13"/>
                <a:gd name="T63" fmla="*/ 10 h 13"/>
                <a:gd name="T64" fmla="*/ 0 w 13"/>
                <a:gd name="T65" fmla="*/ 8 h 13"/>
                <a:gd name="T66" fmla="*/ 0 w 13"/>
                <a:gd name="T67" fmla="*/ 8 h 13"/>
                <a:gd name="T68" fmla="*/ 0 w 13"/>
                <a:gd name="T69" fmla="*/ 5 h 13"/>
                <a:gd name="T70" fmla="*/ 0 w 13"/>
                <a:gd name="T71" fmla="*/ 5 h 13"/>
                <a:gd name="T72" fmla="*/ 0 w 13"/>
                <a:gd name="T73" fmla="*/ 3 h 13"/>
                <a:gd name="T74" fmla="*/ 0 w 13"/>
                <a:gd name="T75" fmla="*/ 3 h 13"/>
                <a:gd name="T76" fmla="*/ 1 w 13"/>
                <a:gd name="T77" fmla="*/ 2 h 13"/>
                <a:gd name="T78" fmla="*/ 1 w 13"/>
                <a:gd name="T79" fmla="*/ 2 h 13"/>
                <a:gd name="T80" fmla="*/ 1 w 13"/>
                <a:gd name="T81" fmla="*/ 2 h 13"/>
                <a:gd name="T82" fmla="*/ 3 w 13"/>
                <a:gd name="T83" fmla="*/ 0 h 13"/>
                <a:gd name="T84" fmla="*/ 3 w 13"/>
                <a:gd name="T85" fmla="*/ 0 h 13"/>
                <a:gd name="T86" fmla="*/ 5 w 13"/>
                <a:gd name="T87" fmla="*/ 0 h 13"/>
                <a:gd name="T88" fmla="*/ 5 w 13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3"/>
                <a:gd name="T137" fmla="*/ 13 w 13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3">
                  <a:moveTo>
                    <a:pt x="8" y="0"/>
                  </a:moveTo>
                  <a:lnTo>
                    <a:pt x="8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3" y="5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5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85" name="Freeform 508"/>
            <p:cNvSpPr>
              <a:spLocks/>
            </p:cNvSpPr>
            <p:nvPr/>
          </p:nvSpPr>
          <p:spPr bwMode="auto">
            <a:xfrm>
              <a:off x="3682" y="2049"/>
              <a:ext cx="11" cy="11"/>
            </a:xfrm>
            <a:custGeom>
              <a:avLst/>
              <a:gdLst>
                <a:gd name="T0" fmla="*/ 5 w 11"/>
                <a:gd name="T1" fmla="*/ 0 h 11"/>
                <a:gd name="T2" fmla="*/ 8 w 11"/>
                <a:gd name="T3" fmla="*/ 0 h 11"/>
                <a:gd name="T4" fmla="*/ 8 w 11"/>
                <a:gd name="T5" fmla="*/ 0 h 11"/>
                <a:gd name="T6" fmla="*/ 8 w 11"/>
                <a:gd name="T7" fmla="*/ 0 h 11"/>
                <a:gd name="T8" fmla="*/ 9 w 11"/>
                <a:gd name="T9" fmla="*/ 2 h 11"/>
                <a:gd name="T10" fmla="*/ 9 w 11"/>
                <a:gd name="T11" fmla="*/ 2 h 11"/>
                <a:gd name="T12" fmla="*/ 9 w 11"/>
                <a:gd name="T13" fmla="*/ 2 h 11"/>
                <a:gd name="T14" fmla="*/ 11 w 11"/>
                <a:gd name="T15" fmla="*/ 3 h 11"/>
                <a:gd name="T16" fmla="*/ 11 w 11"/>
                <a:gd name="T17" fmla="*/ 3 h 11"/>
                <a:gd name="T18" fmla="*/ 11 w 11"/>
                <a:gd name="T19" fmla="*/ 3 h 11"/>
                <a:gd name="T20" fmla="*/ 11 w 11"/>
                <a:gd name="T21" fmla="*/ 5 h 11"/>
                <a:gd name="T22" fmla="*/ 11 w 11"/>
                <a:gd name="T23" fmla="*/ 5 h 11"/>
                <a:gd name="T24" fmla="*/ 11 w 11"/>
                <a:gd name="T25" fmla="*/ 8 h 11"/>
                <a:gd name="T26" fmla="*/ 11 w 11"/>
                <a:gd name="T27" fmla="*/ 8 h 11"/>
                <a:gd name="T28" fmla="*/ 11 w 11"/>
                <a:gd name="T29" fmla="*/ 8 h 11"/>
                <a:gd name="T30" fmla="*/ 9 w 11"/>
                <a:gd name="T31" fmla="*/ 10 h 11"/>
                <a:gd name="T32" fmla="*/ 9 w 11"/>
                <a:gd name="T33" fmla="*/ 10 h 11"/>
                <a:gd name="T34" fmla="*/ 9 w 11"/>
                <a:gd name="T35" fmla="*/ 10 h 11"/>
                <a:gd name="T36" fmla="*/ 9 w 11"/>
                <a:gd name="T37" fmla="*/ 11 h 11"/>
                <a:gd name="T38" fmla="*/ 8 w 11"/>
                <a:gd name="T39" fmla="*/ 11 h 11"/>
                <a:gd name="T40" fmla="*/ 8 w 11"/>
                <a:gd name="T41" fmla="*/ 11 h 11"/>
                <a:gd name="T42" fmla="*/ 5 w 11"/>
                <a:gd name="T43" fmla="*/ 11 h 11"/>
                <a:gd name="T44" fmla="*/ 5 w 11"/>
                <a:gd name="T45" fmla="*/ 11 h 11"/>
                <a:gd name="T46" fmla="*/ 5 w 11"/>
                <a:gd name="T47" fmla="*/ 11 h 11"/>
                <a:gd name="T48" fmla="*/ 3 w 11"/>
                <a:gd name="T49" fmla="*/ 11 h 11"/>
                <a:gd name="T50" fmla="*/ 3 w 11"/>
                <a:gd name="T51" fmla="*/ 11 h 11"/>
                <a:gd name="T52" fmla="*/ 1 w 11"/>
                <a:gd name="T53" fmla="*/ 11 h 11"/>
                <a:gd name="T54" fmla="*/ 1 w 11"/>
                <a:gd name="T55" fmla="*/ 10 h 11"/>
                <a:gd name="T56" fmla="*/ 1 w 11"/>
                <a:gd name="T57" fmla="*/ 10 h 11"/>
                <a:gd name="T58" fmla="*/ 1 w 11"/>
                <a:gd name="T59" fmla="*/ 10 h 11"/>
                <a:gd name="T60" fmla="*/ 0 w 11"/>
                <a:gd name="T61" fmla="*/ 8 h 11"/>
                <a:gd name="T62" fmla="*/ 0 w 11"/>
                <a:gd name="T63" fmla="*/ 8 h 11"/>
                <a:gd name="T64" fmla="*/ 0 w 11"/>
                <a:gd name="T65" fmla="*/ 8 h 11"/>
                <a:gd name="T66" fmla="*/ 0 w 11"/>
                <a:gd name="T67" fmla="*/ 5 h 11"/>
                <a:gd name="T68" fmla="*/ 0 w 11"/>
                <a:gd name="T69" fmla="*/ 5 h 11"/>
                <a:gd name="T70" fmla="*/ 0 w 11"/>
                <a:gd name="T71" fmla="*/ 3 h 11"/>
                <a:gd name="T72" fmla="*/ 0 w 11"/>
                <a:gd name="T73" fmla="*/ 3 h 11"/>
                <a:gd name="T74" fmla="*/ 0 w 11"/>
                <a:gd name="T75" fmla="*/ 3 h 11"/>
                <a:gd name="T76" fmla="*/ 1 w 11"/>
                <a:gd name="T77" fmla="*/ 2 h 11"/>
                <a:gd name="T78" fmla="*/ 1 w 11"/>
                <a:gd name="T79" fmla="*/ 2 h 11"/>
                <a:gd name="T80" fmla="*/ 1 w 11"/>
                <a:gd name="T81" fmla="*/ 2 h 11"/>
                <a:gd name="T82" fmla="*/ 3 w 11"/>
                <a:gd name="T83" fmla="*/ 0 h 11"/>
                <a:gd name="T84" fmla="*/ 3 w 11"/>
                <a:gd name="T85" fmla="*/ 0 h 11"/>
                <a:gd name="T86" fmla="*/ 3 w 11"/>
                <a:gd name="T87" fmla="*/ 0 h 11"/>
                <a:gd name="T88" fmla="*/ 5 w 11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1"/>
                <a:gd name="T136" fmla="*/ 0 h 11"/>
                <a:gd name="T137" fmla="*/ 11 w 11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1" h="11">
                  <a:moveTo>
                    <a:pt x="5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686" name="Rectangle 509"/>
            <p:cNvSpPr>
              <a:spLocks noChangeArrowheads="1"/>
            </p:cNvSpPr>
            <p:nvPr/>
          </p:nvSpPr>
          <p:spPr bwMode="auto">
            <a:xfrm>
              <a:off x="2954" y="2038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687" name="Rectangle 510"/>
            <p:cNvSpPr>
              <a:spLocks noChangeArrowheads="1"/>
            </p:cNvSpPr>
            <p:nvPr/>
          </p:nvSpPr>
          <p:spPr bwMode="auto">
            <a:xfrm>
              <a:off x="2994" y="2028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7</a:t>
              </a:r>
              <a:endParaRPr lang="fr-FR"/>
            </a:p>
          </p:txBody>
        </p:sp>
        <p:sp>
          <p:nvSpPr>
            <p:cNvPr id="50688" name="Rectangle 511"/>
            <p:cNvSpPr>
              <a:spLocks noChangeArrowheads="1"/>
            </p:cNvSpPr>
            <p:nvPr/>
          </p:nvSpPr>
          <p:spPr bwMode="auto">
            <a:xfrm>
              <a:off x="2954" y="1847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689" name="Rectangle 512"/>
            <p:cNvSpPr>
              <a:spLocks noChangeArrowheads="1"/>
            </p:cNvSpPr>
            <p:nvPr/>
          </p:nvSpPr>
          <p:spPr bwMode="auto">
            <a:xfrm>
              <a:off x="2994" y="1840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fr-FR"/>
            </a:p>
          </p:txBody>
        </p:sp>
        <p:sp>
          <p:nvSpPr>
            <p:cNvPr id="50690" name="Rectangle 513"/>
            <p:cNvSpPr>
              <a:spLocks noChangeArrowheads="1"/>
            </p:cNvSpPr>
            <p:nvPr/>
          </p:nvSpPr>
          <p:spPr bwMode="auto">
            <a:xfrm>
              <a:off x="2954" y="1660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691" name="Rectangle 514"/>
            <p:cNvSpPr>
              <a:spLocks noChangeArrowheads="1"/>
            </p:cNvSpPr>
            <p:nvPr/>
          </p:nvSpPr>
          <p:spPr bwMode="auto">
            <a:xfrm>
              <a:off x="2994" y="1651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9</a:t>
              </a:r>
              <a:endParaRPr lang="fr-FR"/>
            </a:p>
          </p:txBody>
        </p:sp>
        <p:sp>
          <p:nvSpPr>
            <p:cNvPr id="50692" name="Rectangle 515"/>
            <p:cNvSpPr>
              <a:spLocks noChangeArrowheads="1"/>
            </p:cNvSpPr>
            <p:nvPr/>
          </p:nvSpPr>
          <p:spPr bwMode="auto">
            <a:xfrm>
              <a:off x="2940" y="1471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693" name="Rectangle 516"/>
            <p:cNvSpPr>
              <a:spLocks noChangeArrowheads="1"/>
            </p:cNvSpPr>
            <p:nvPr/>
          </p:nvSpPr>
          <p:spPr bwMode="auto">
            <a:xfrm>
              <a:off x="2981" y="1462"/>
              <a:ext cx="24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694" name="Rectangle 517"/>
            <p:cNvSpPr>
              <a:spLocks noChangeArrowheads="1"/>
            </p:cNvSpPr>
            <p:nvPr/>
          </p:nvSpPr>
          <p:spPr bwMode="auto">
            <a:xfrm>
              <a:off x="3013" y="2132"/>
              <a:ext cx="2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fr-FR"/>
            </a:p>
          </p:txBody>
        </p:sp>
        <p:sp>
          <p:nvSpPr>
            <p:cNvPr id="50695" name="Rectangle 518"/>
            <p:cNvSpPr>
              <a:spLocks noChangeArrowheads="1"/>
            </p:cNvSpPr>
            <p:nvPr/>
          </p:nvSpPr>
          <p:spPr bwMode="auto">
            <a:xfrm>
              <a:off x="3232" y="2132"/>
              <a:ext cx="2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fr-FR"/>
            </a:p>
          </p:txBody>
        </p:sp>
        <p:sp>
          <p:nvSpPr>
            <p:cNvPr id="50696" name="Rectangle 519"/>
            <p:cNvSpPr>
              <a:spLocks noChangeArrowheads="1"/>
            </p:cNvSpPr>
            <p:nvPr/>
          </p:nvSpPr>
          <p:spPr bwMode="auto">
            <a:xfrm>
              <a:off x="3442" y="2132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697" name="Rectangle 520"/>
            <p:cNvSpPr>
              <a:spLocks noChangeArrowheads="1"/>
            </p:cNvSpPr>
            <p:nvPr/>
          </p:nvSpPr>
          <p:spPr bwMode="auto">
            <a:xfrm>
              <a:off x="3663" y="2132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15</a:t>
              </a:r>
              <a:endParaRPr lang="fr-FR"/>
            </a:p>
          </p:txBody>
        </p:sp>
        <p:sp>
          <p:nvSpPr>
            <p:cNvPr id="50698" name="Rectangle 521"/>
            <p:cNvSpPr>
              <a:spLocks noChangeArrowheads="1"/>
            </p:cNvSpPr>
            <p:nvPr/>
          </p:nvSpPr>
          <p:spPr bwMode="auto">
            <a:xfrm>
              <a:off x="3884" y="2132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20</a:t>
              </a:r>
              <a:endParaRPr lang="fr-FR"/>
            </a:p>
          </p:txBody>
        </p:sp>
        <p:sp useBgFill="1">
          <p:nvSpPr>
            <p:cNvPr id="50699" name="Rectangle 522"/>
            <p:cNvSpPr>
              <a:spLocks noChangeArrowheads="1"/>
            </p:cNvSpPr>
            <p:nvPr/>
          </p:nvSpPr>
          <p:spPr bwMode="auto">
            <a:xfrm>
              <a:off x="3549" y="1504"/>
              <a:ext cx="286" cy="12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0" name="Freeform 523"/>
            <p:cNvSpPr>
              <a:spLocks/>
            </p:cNvSpPr>
            <p:nvPr/>
          </p:nvSpPr>
          <p:spPr bwMode="auto">
            <a:xfrm>
              <a:off x="3571" y="1540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1" name="Freeform 524"/>
            <p:cNvSpPr>
              <a:spLocks/>
            </p:cNvSpPr>
            <p:nvPr/>
          </p:nvSpPr>
          <p:spPr bwMode="auto">
            <a:xfrm>
              <a:off x="3581" y="1540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2" name="Freeform 525"/>
            <p:cNvSpPr>
              <a:spLocks/>
            </p:cNvSpPr>
            <p:nvPr/>
          </p:nvSpPr>
          <p:spPr bwMode="auto">
            <a:xfrm>
              <a:off x="3591" y="1540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3" name="Freeform 526"/>
            <p:cNvSpPr>
              <a:spLocks/>
            </p:cNvSpPr>
            <p:nvPr/>
          </p:nvSpPr>
          <p:spPr bwMode="auto">
            <a:xfrm>
              <a:off x="3602" y="154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4" name="Freeform 527"/>
            <p:cNvSpPr>
              <a:spLocks/>
            </p:cNvSpPr>
            <p:nvPr/>
          </p:nvSpPr>
          <p:spPr bwMode="auto">
            <a:xfrm>
              <a:off x="3610" y="154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5" name="Freeform 528"/>
            <p:cNvSpPr>
              <a:spLocks/>
            </p:cNvSpPr>
            <p:nvPr/>
          </p:nvSpPr>
          <p:spPr bwMode="auto">
            <a:xfrm>
              <a:off x="3619" y="1540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6" name="Freeform 529"/>
            <p:cNvSpPr>
              <a:spLocks/>
            </p:cNvSpPr>
            <p:nvPr/>
          </p:nvSpPr>
          <p:spPr bwMode="auto">
            <a:xfrm>
              <a:off x="3629" y="1540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7" name="Freeform 530"/>
            <p:cNvSpPr>
              <a:spLocks/>
            </p:cNvSpPr>
            <p:nvPr/>
          </p:nvSpPr>
          <p:spPr bwMode="auto">
            <a:xfrm>
              <a:off x="3637" y="1540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8" name="Freeform 531"/>
            <p:cNvSpPr>
              <a:spLocks/>
            </p:cNvSpPr>
            <p:nvPr/>
          </p:nvSpPr>
          <p:spPr bwMode="auto">
            <a:xfrm>
              <a:off x="3647" y="1540"/>
              <a:ext cx="6" cy="1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0 h 1"/>
                <a:gd name="T4" fmla="*/ 4 w 4"/>
                <a:gd name="T5" fmla="*/ 0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09" name="Freeform 532"/>
            <p:cNvSpPr>
              <a:spLocks/>
            </p:cNvSpPr>
            <p:nvPr/>
          </p:nvSpPr>
          <p:spPr bwMode="auto">
            <a:xfrm>
              <a:off x="3605" y="1534"/>
              <a:ext cx="14" cy="14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10 w 14"/>
                <a:gd name="T5" fmla="*/ 0 h 14"/>
                <a:gd name="T6" fmla="*/ 10 w 14"/>
                <a:gd name="T7" fmla="*/ 0 h 14"/>
                <a:gd name="T8" fmla="*/ 13 w 14"/>
                <a:gd name="T9" fmla="*/ 2 h 14"/>
                <a:gd name="T10" fmla="*/ 13 w 14"/>
                <a:gd name="T11" fmla="*/ 2 h 14"/>
                <a:gd name="T12" fmla="*/ 13 w 14"/>
                <a:gd name="T13" fmla="*/ 2 h 14"/>
                <a:gd name="T14" fmla="*/ 14 w 14"/>
                <a:gd name="T15" fmla="*/ 3 h 14"/>
                <a:gd name="T16" fmla="*/ 14 w 14"/>
                <a:gd name="T17" fmla="*/ 3 h 14"/>
                <a:gd name="T18" fmla="*/ 14 w 14"/>
                <a:gd name="T19" fmla="*/ 6 h 14"/>
                <a:gd name="T20" fmla="*/ 14 w 14"/>
                <a:gd name="T21" fmla="*/ 6 h 14"/>
                <a:gd name="T22" fmla="*/ 14 w 14"/>
                <a:gd name="T23" fmla="*/ 8 h 14"/>
                <a:gd name="T24" fmla="*/ 14 w 14"/>
                <a:gd name="T25" fmla="*/ 8 h 14"/>
                <a:gd name="T26" fmla="*/ 14 w 14"/>
                <a:gd name="T27" fmla="*/ 10 h 14"/>
                <a:gd name="T28" fmla="*/ 14 w 14"/>
                <a:gd name="T29" fmla="*/ 10 h 14"/>
                <a:gd name="T30" fmla="*/ 13 w 14"/>
                <a:gd name="T31" fmla="*/ 10 h 14"/>
                <a:gd name="T32" fmla="*/ 13 w 14"/>
                <a:gd name="T33" fmla="*/ 11 h 14"/>
                <a:gd name="T34" fmla="*/ 13 w 14"/>
                <a:gd name="T35" fmla="*/ 11 h 14"/>
                <a:gd name="T36" fmla="*/ 10 w 14"/>
                <a:gd name="T37" fmla="*/ 11 h 14"/>
                <a:gd name="T38" fmla="*/ 10 w 14"/>
                <a:gd name="T39" fmla="*/ 14 h 14"/>
                <a:gd name="T40" fmla="*/ 8 w 14"/>
                <a:gd name="T41" fmla="*/ 14 h 14"/>
                <a:gd name="T42" fmla="*/ 8 w 14"/>
                <a:gd name="T43" fmla="*/ 14 h 14"/>
                <a:gd name="T44" fmla="*/ 8 w 14"/>
                <a:gd name="T45" fmla="*/ 14 h 14"/>
                <a:gd name="T46" fmla="*/ 6 w 14"/>
                <a:gd name="T47" fmla="*/ 14 h 14"/>
                <a:gd name="T48" fmla="*/ 6 w 14"/>
                <a:gd name="T49" fmla="*/ 14 h 14"/>
                <a:gd name="T50" fmla="*/ 5 w 14"/>
                <a:gd name="T51" fmla="*/ 14 h 14"/>
                <a:gd name="T52" fmla="*/ 5 w 14"/>
                <a:gd name="T53" fmla="*/ 11 h 14"/>
                <a:gd name="T54" fmla="*/ 2 w 14"/>
                <a:gd name="T55" fmla="*/ 11 h 14"/>
                <a:gd name="T56" fmla="*/ 2 w 14"/>
                <a:gd name="T57" fmla="*/ 11 h 14"/>
                <a:gd name="T58" fmla="*/ 2 w 14"/>
                <a:gd name="T59" fmla="*/ 10 h 14"/>
                <a:gd name="T60" fmla="*/ 0 w 14"/>
                <a:gd name="T61" fmla="*/ 10 h 14"/>
                <a:gd name="T62" fmla="*/ 0 w 14"/>
                <a:gd name="T63" fmla="*/ 10 h 14"/>
                <a:gd name="T64" fmla="*/ 0 w 14"/>
                <a:gd name="T65" fmla="*/ 8 h 14"/>
                <a:gd name="T66" fmla="*/ 0 w 14"/>
                <a:gd name="T67" fmla="*/ 8 h 14"/>
                <a:gd name="T68" fmla="*/ 0 w 14"/>
                <a:gd name="T69" fmla="*/ 6 h 14"/>
                <a:gd name="T70" fmla="*/ 0 w 14"/>
                <a:gd name="T71" fmla="*/ 6 h 14"/>
                <a:gd name="T72" fmla="*/ 0 w 14"/>
                <a:gd name="T73" fmla="*/ 3 h 14"/>
                <a:gd name="T74" fmla="*/ 0 w 14"/>
                <a:gd name="T75" fmla="*/ 3 h 14"/>
                <a:gd name="T76" fmla="*/ 2 w 14"/>
                <a:gd name="T77" fmla="*/ 2 h 14"/>
                <a:gd name="T78" fmla="*/ 2 w 14"/>
                <a:gd name="T79" fmla="*/ 2 h 14"/>
                <a:gd name="T80" fmla="*/ 2 w 14"/>
                <a:gd name="T81" fmla="*/ 2 h 14"/>
                <a:gd name="T82" fmla="*/ 5 w 14"/>
                <a:gd name="T83" fmla="*/ 0 h 14"/>
                <a:gd name="T84" fmla="*/ 5 w 14"/>
                <a:gd name="T85" fmla="*/ 0 h 14"/>
                <a:gd name="T86" fmla="*/ 6 w 14"/>
                <a:gd name="T87" fmla="*/ 0 h 14"/>
                <a:gd name="T88" fmla="*/ 6 w 14"/>
                <a:gd name="T89" fmla="*/ 0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4"/>
                <a:gd name="T137" fmla="*/ 14 w 14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10" name="Freeform 533"/>
            <p:cNvSpPr>
              <a:spLocks/>
            </p:cNvSpPr>
            <p:nvPr/>
          </p:nvSpPr>
          <p:spPr bwMode="auto">
            <a:xfrm>
              <a:off x="3605" y="1534"/>
              <a:ext cx="13" cy="11"/>
            </a:xfrm>
            <a:custGeom>
              <a:avLst/>
              <a:gdLst>
                <a:gd name="T0" fmla="*/ 6 w 13"/>
                <a:gd name="T1" fmla="*/ 0 h 11"/>
                <a:gd name="T2" fmla="*/ 8 w 13"/>
                <a:gd name="T3" fmla="*/ 0 h 11"/>
                <a:gd name="T4" fmla="*/ 8 w 13"/>
                <a:gd name="T5" fmla="*/ 0 h 11"/>
                <a:gd name="T6" fmla="*/ 8 w 13"/>
                <a:gd name="T7" fmla="*/ 0 h 11"/>
                <a:gd name="T8" fmla="*/ 10 w 13"/>
                <a:gd name="T9" fmla="*/ 2 h 11"/>
                <a:gd name="T10" fmla="*/ 10 w 13"/>
                <a:gd name="T11" fmla="*/ 2 h 11"/>
                <a:gd name="T12" fmla="*/ 10 w 13"/>
                <a:gd name="T13" fmla="*/ 2 h 11"/>
                <a:gd name="T14" fmla="*/ 13 w 13"/>
                <a:gd name="T15" fmla="*/ 3 h 11"/>
                <a:gd name="T16" fmla="*/ 13 w 13"/>
                <a:gd name="T17" fmla="*/ 3 h 11"/>
                <a:gd name="T18" fmla="*/ 13 w 13"/>
                <a:gd name="T19" fmla="*/ 3 h 11"/>
                <a:gd name="T20" fmla="*/ 13 w 13"/>
                <a:gd name="T21" fmla="*/ 6 h 11"/>
                <a:gd name="T22" fmla="*/ 13 w 13"/>
                <a:gd name="T23" fmla="*/ 6 h 11"/>
                <a:gd name="T24" fmla="*/ 13 w 13"/>
                <a:gd name="T25" fmla="*/ 8 h 11"/>
                <a:gd name="T26" fmla="*/ 13 w 13"/>
                <a:gd name="T27" fmla="*/ 8 h 11"/>
                <a:gd name="T28" fmla="*/ 13 w 13"/>
                <a:gd name="T29" fmla="*/ 8 h 11"/>
                <a:gd name="T30" fmla="*/ 10 w 13"/>
                <a:gd name="T31" fmla="*/ 10 h 11"/>
                <a:gd name="T32" fmla="*/ 10 w 13"/>
                <a:gd name="T33" fmla="*/ 10 h 11"/>
                <a:gd name="T34" fmla="*/ 10 w 13"/>
                <a:gd name="T35" fmla="*/ 10 h 11"/>
                <a:gd name="T36" fmla="*/ 10 w 13"/>
                <a:gd name="T37" fmla="*/ 11 h 11"/>
                <a:gd name="T38" fmla="*/ 8 w 13"/>
                <a:gd name="T39" fmla="*/ 11 h 11"/>
                <a:gd name="T40" fmla="*/ 8 w 13"/>
                <a:gd name="T41" fmla="*/ 11 h 11"/>
                <a:gd name="T42" fmla="*/ 6 w 13"/>
                <a:gd name="T43" fmla="*/ 11 h 11"/>
                <a:gd name="T44" fmla="*/ 6 w 13"/>
                <a:gd name="T45" fmla="*/ 11 h 11"/>
                <a:gd name="T46" fmla="*/ 6 w 13"/>
                <a:gd name="T47" fmla="*/ 11 h 11"/>
                <a:gd name="T48" fmla="*/ 5 w 13"/>
                <a:gd name="T49" fmla="*/ 11 h 11"/>
                <a:gd name="T50" fmla="*/ 5 w 13"/>
                <a:gd name="T51" fmla="*/ 11 h 11"/>
                <a:gd name="T52" fmla="*/ 2 w 13"/>
                <a:gd name="T53" fmla="*/ 11 h 11"/>
                <a:gd name="T54" fmla="*/ 2 w 13"/>
                <a:gd name="T55" fmla="*/ 10 h 11"/>
                <a:gd name="T56" fmla="*/ 2 w 13"/>
                <a:gd name="T57" fmla="*/ 10 h 11"/>
                <a:gd name="T58" fmla="*/ 2 w 13"/>
                <a:gd name="T59" fmla="*/ 10 h 11"/>
                <a:gd name="T60" fmla="*/ 0 w 13"/>
                <a:gd name="T61" fmla="*/ 8 h 11"/>
                <a:gd name="T62" fmla="*/ 0 w 13"/>
                <a:gd name="T63" fmla="*/ 8 h 11"/>
                <a:gd name="T64" fmla="*/ 0 w 13"/>
                <a:gd name="T65" fmla="*/ 8 h 11"/>
                <a:gd name="T66" fmla="*/ 0 w 13"/>
                <a:gd name="T67" fmla="*/ 6 h 11"/>
                <a:gd name="T68" fmla="*/ 0 w 13"/>
                <a:gd name="T69" fmla="*/ 6 h 11"/>
                <a:gd name="T70" fmla="*/ 0 w 13"/>
                <a:gd name="T71" fmla="*/ 3 h 11"/>
                <a:gd name="T72" fmla="*/ 0 w 13"/>
                <a:gd name="T73" fmla="*/ 3 h 11"/>
                <a:gd name="T74" fmla="*/ 0 w 13"/>
                <a:gd name="T75" fmla="*/ 3 h 11"/>
                <a:gd name="T76" fmla="*/ 2 w 13"/>
                <a:gd name="T77" fmla="*/ 2 h 11"/>
                <a:gd name="T78" fmla="*/ 2 w 13"/>
                <a:gd name="T79" fmla="*/ 2 h 11"/>
                <a:gd name="T80" fmla="*/ 2 w 13"/>
                <a:gd name="T81" fmla="*/ 2 h 11"/>
                <a:gd name="T82" fmla="*/ 5 w 13"/>
                <a:gd name="T83" fmla="*/ 0 h 11"/>
                <a:gd name="T84" fmla="*/ 5 w 13"/>
                <a:gd name="T85" fmla="*/ 0 h 11"/>
                <a:gd name="T86" fmla="*/ 5 w 13"/>
                <a:gd name="T87" fmla="*/ 0 h 11"/>
                <a:gd name="T88" fmla="*/ 6 w 13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1"/>
                <a:gd name="T137" fmla="*/ 13 w 13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11" name="Rectangle 534"/>
            <p:cNvSpPr>
              <a:spLocks noChangeArrowheads="1"/>
            </p:cNvSpPr>
            <p:nvPr/>
          </p:nvSpPr>
          <p:spPr bwMode="auto">
            <a:xfrm>
              <a:off x="3686" y="1516"/>
              <a:ext cx="15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</a:rPr>
                <a:t>Ti 10 µm</a:t>
              </a:r>
              <a:endParaRPr lang="fr-FR"/>
            </a:p>
          </p:txBody>
        </p:sp>
        <p:sp>
          <p:nvSpPr>
            <p:cNvPr id="50712" name="Rectangle 535"/>
            <p:cNvSpPr>
              <a:spLocks noChangeArrowheads="1"/>
            </p:cNvSpPr>
            <p:nvPr/>
          </p:nvSpPr>
          <p:spPr bwMode="auto">
            <a:xfrm rot="-5400000">
              <a:off x="2586" y="1817"/>
              <a:ext cx="53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Nombre d'électrons (MeV</a:t>
              </a:r>
              <a:endParaRPr lang="fr-FR"/>
            </a:p>
          </p:txBody>
        </p:sp>
        <p:sp>
          <p:nvSpPr>
            <p:cNvPr id="50713" name="Rectangle 536"/>
            <p:cNvSpPr>
              <a:spLocks noChangeArrowheads="1"/>
            </p:cNvSpPr>
            <p:nvPr/>
          </p:nvSpPr>
          <p:spPr bwMode="auto">
            <a:xfrm rot="-5400000">
              <a:off x="2815" y="1538"/>
              <a:ext cx="27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400" b="1">
                  <a:solidFill>
                    <a:srgbClr val="000000"/>
                  </a:solidFill>
                  <a:latin typeface="Times New Roman" pitchFamily="18" charset="0"/>
                </a:rPr>
                <a:t>-1</a:t>
              </a:r>
              <a:endParaRPr lang="fr-FR"/>
            </a:p>
          </p:txBody>
        </p:sp>
        <p:sp>
          <p:nvSpPr>
            <p:cNvPr id="50714" name="Rectangle 537"/>
            <p:cNvSpPr>
              <a:spLocks noChangeArrowheads="1"/>
            </p:cNvSpPr>
            <p:nvPr/>
          </p:nvSpPr>
          <p:spPr bwMode="auto">
            <a:xfrm rot="-5400000">
              <a:off x="2826" y="1489"/>
              <a:ext cx="5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.sr</a:t>
              </a:r>
              <a:endParaRPr lang="fr-FR"/>
            </a:p>
          </p:txBody>
        </p:sp>
        <p:sp>
          <p:nvSpPr>
            <p:cNvPr id="50715" name="Rectangle 538"/>
            <p:cNvSpPr>
              <a:spLocks noChangeArrowheads="1"/>
            </p:cNvSpPr>
            <p:nvPr/>
          </p:nvSpPr>
          <p:spPr bwMode="auto">
            <a:xfrm rot="-5400000">
              <a:off x="2815" y="1457"/>
              <a:ext cx="27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400" b="1">
                  <a:solidFill>
                    <a:srgbClr val="000000"/>
                  </a:solidFill>
                  <a:latin typeface="Times New Roman" pitchFamily="18" charset="0"/>
                </a:rPr>
                <a:t>-1</a:t>
              </a:r>
              <a:endParaRPr lang="fr-FR"/>
            </a:p>
          </p:txBody>
        </p:sp>
        <p:sp>
          <p:nvSpPr>
            <p:cNvPr id="50716" name="Rectangle 539"/>
            <p:cNvSpPr>
              <a:spLocks noChangeArrowheads="1"/>
            </p:cNvSpPr>
            <p:nvPr/>
          </p:nvSpPr>
          <p:spPr bwMode="auto">
            <a:xfrm rot="-5400000">
              <a:off x="2844" y="1423"/>
              <a:ext cx="16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fr-FR"/>
            </a:p>
          </p:txBody>
        </p:sp>
        <p:sp>
          <p:nvSpPr>
            <p:cNvPr id="50717" name="Rectangle 540"/>
            <p:cNvSpPr>
              <a:spLocks noChangeArrowheads="1"/>
            </p:cNvSpPr>
            <p:nvPr/>
          </p:nvSpPr>
          <p:spPr bwMode="auto">
            <a:xfrm>
              <a:off x="3303" y="2191"/>
              <a:ext cx="30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Energie (MeV)</a:t>
              </a:r>
              <a:endParaRPr lang="fr-FR"/>
            </a:p>
          </p:txBody>
        </p:sp>
        <p:sp>
          <p:nvSpPr>
            <p:cNvPr id="50718" name="AutoShape 541"/>
            <p:cNvSpPr>
              <a:spLocks noChangeAspect="1" noChangeArrowheads="1" noTextEdit="1"/>
            </p:cNvSpPr>
            <p:nvPr/>
          </p:nvSpPr>
          <p:spPr bwMode="auto">
            <a:xfrm>
              <a:off x="3969" y="1406"/>
              <a:ext cx="1136" cy="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719" name="Freeform 542"/>
            <p:cNvSpPr>
              <a:spLocks/>
            </p:cNvSpPr>
            <p:nvPr/>
          </p:nvSpPr>
          <p:spPr bwMode="auto">
            <a:xfrm>
              <a:off x="4463" y="1697"/>
              <a:ext cx="31" cy="1"/>
            </a:xfrm>
            <a:custGeom>
              <a:avLst/>
              <a:gdLst>
                <a:gd name="T0" fmla="*/ 0 w 19"/>
                <a:gd name="T1" fmla="*/ 0 h 1"/>
                <a:gd name="T2" fmla="*/ 17 w 19"/>
                <a:gd name="T3" fmla="*/ 0 h 1"/>
                <a:gd name="T4" fmla="*/ 19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0" y="0"/>
                  </a:moveTo>
                  <a:lnTo>
                    <a:pt x="17" y="0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0" name="Freeform 543"/>
            <p:cNvSpPr>
              <a:spLocks/>
            </p:cNvSpPr>
            <p:nvPr/>
          </p:nvSpPr>
          <p:spPr bwMode="auto">
            <a:xfrm>
              <a:off x="4491" y="169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1" name="Freeform 544"/>
            <p:cNvSpPr>
              <a:spLocks/>
            </p:cNvSpPr>
            <p:nvPr/>
          </p:nvSpPr>
          <p:spPr bwMode="auto">
            <a:xfrm>
              <a:off x="4433" y="1697"/>
              <a:ext cx="30" cy="1"/>
            </a:xfrm>
            <a:custGeom>
              <a:avLst/>
              <a:gdLst>
                <a:gd name="T0" fmla="*/ 19 w 19"/>
                <a:gd name="T1" fmla="*/ 0 h 1"/>
                <a:gd name="T2" fmla="*/ 1 w 19"/>
                <a:gd name="T3" fmla="*/ 0 h 1"/>
                <a:gd name="T4" fmla="*/ 0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19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2" name="Freeform 545"/>
            <p:cNvSpPr>
              <a:spLocks/>
            </p:cNvSpPr>
            <p:nvPr/>
          </p:nvSpPr>
          <p:spPr bwMode="auto">
            <a:xfrm>
              <a:off x="4435" y="169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3" name="Freeform 546"/>
            <p:cNvSpPr>
              <a:spLocks/>
            </p:cNvSpPr>
            <p:nvPr/>
          </p:nvSpPr>
          <p:spPr bwMode="auto">
            <a:xfrm>
              <a:off x="4463" y="1656"/>
              <a:ext cx="1" cy="41"/>
            </a:xfrm>
            <a:custGeom>
              <a:avLst/>
              <a:gdLst>
                <a:gd name="T0" fmla="*/ 0 w 1"/>
                <a:gd name="T1" fmla="*/ 26 h 26"/>
                <a:gd name="T2" fmla="*/ 0 w 1"/>
                <a:gd name="T3" fmla="*/ 1 h 26"/>
                <a:gd name="T4" fmla="*/ 0 w 1"/>
                <a:gd name="T5" fmla="*/ 0 h 26"/>
                <a:gd name="T6" fmla="*/ 0 60000 65536"/>
                <a:gd name="T7" fmla="*/ 0 60000 65536"/>
                <a:gd name="T8" fmla="*/ 0 60000 65536"/>
                <a:gd name="T9" fmla="*/ 0 w 1"/>
                <a:gd name="T10" fmla="*/ 0 h 26"/>
                <a:gd name="T11" fmla="*/ 1 w 1"/>
                <a:gd name="T12" fmla="*/ 26 h 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6">
                  <a:moveTo>
                    <a:pt x="0" y="2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4" name="Freeform 547"/>
            <p:cNvSpPr>
              <a:spLocks/>
            </p:cNvSpPr>
            <p:nvPr/>
          </p:nvSpPr>
          <p:spPr bwMode="auto">
            <a:xfrm>
              <a:off x="4459" y="1657"/>
              <a:ext cx="11" cy="1"/>
            </a:xfrm>
            <a:custGeom>
              <a:avLst/>
              <a:gdLst>
                <a:gd name="T0" fmla="*/ 0 w 7"/>
                <a:gd name="T1" fmla="*/ 0 h 1"/>
                <a:gd name="T2" fmla="*/ 5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5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5" name="Freeform 548"/>
            <p:cNvSpPr>
              <a:spLocks/>
            </p:cNvSpPr>
            <p:nvPr/>
          </p:nvSpPr>
          <p:spPr bwMode="auto">
            <a:xfrm>
              <a:off x="4463" y="1697"/>
              <a:ext cx="1" cy="85"/>
            </a:xfrm>
            <a:custGeom>
              <a:avLst/>
              <a:gdLst>
                <a:gd name="T0" fmla="*/ 0 w 1"/>
                <a:gd name="T1" fmla="*/ 0 h 53"/>
                <a:gd name="T2" fmla="*/ 0 w 1"/>
                <a:gd name="T3" fmla="*/ 51 h 53"/>
                <a:gd name="T4" fmla="*/ 0 w 1"/>
                <a:gd name="T5" fmla="*/ 53 h 53"/>
                <a:gd name="T6" fmla="*/ 0 60000 65536"/>
                <a:gd name="T7" fmla="*/ 0 60000 65536"/>
                <a:gd name="T8" fmla="*/ 0 60000 65536"/>
                <a:gd name="T9" fmla="*/ 0 w 1"/>
                <a:gd name="T10" fmla="*/ 0 h 53"/>
                <a:gd name="T11" fmla="*/ 1 w 1"/>
                <a:gd name="T12" fmla="*/ 53 h 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53">
                  <a:moveTo>
                    <a:pt x="0" y="0"/>
                  </a:moveTo>
                  <a:lnTo>
                    <a:pt x="0" y="51"/>
                  </a:lnTo>
                  <a:lnTo>
                    <a:pt x="0" y="5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6" name="Freeform 549"/>
            <p:cNvSpPr>
              <a:spLocks/>
            </p:cNvSpPr>
            <p:nvPr/>
          </p:nvSpPr>
          <p:spPr bwMode="auto">
            <a:xfrm>
              <a:off x="4459" y="1779"/>
              <a:ext cx="11" cy="1"/>
            </a:xfrm>
            <a:custGeom>
              <a:avLst/>
              <a:gdLst>
                <a:gd name="T0" fmla="*/ 0 w 7"/>
                <a:gd name="T1" fmla="*/ 0 h 1"/>
                <a:gd name="T2" fmla="*/ 5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5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7" name="Freeform 550"/>
            <p:cNvSpPr>
              <a:spLocks/>
            </p:cNvSpPr>
            <p:nvPr/>
          </p:nvSpPr>
          <p:spPr bwMode="auto">
            <a:xfrm>
              <a:off x="4601" y="1811"/>
              <a:ext cx="30" cy="1"/>
            </a:xfrm>
            <a:custGeom>
              <a:avLst/>
              <a:gdLst>
                <a:gd name="T0" fmla="*/ 0 w 19"/>
                <a:gd name="T1" fmla="*/ 0 h 1"/>
                <a:gd name="T2" fmla="*/ 18 w 19"/>
                <a:gd name="T3" fmla="*/ 0 h 1"/>
                <a:gd name="T4" fmla="*/ 19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0" y="0"/>
                  </a:moveTo>
                  <a:lnTo>
                    <a:pt x="18" y="0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8" name="Freeform 551"/>
            <p:cNvSpPr>
              <a:spLocks/>
            </p:cNvSpPr>
            <p:nvPr/>
          </p:nvSpPr>
          <p:spPr bwMode="auto">
            <a:xfrm>
              <a:off x="4630" y="1808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29" name="Freeform 552"/>
            <p:cNvSpPr>
              <a:spLocks/>
            </p:cNvSpPr>
            <p:nvPr/>
          </p:nvSpPr>
          <p:spPr bwMode="auto">
            <a:xfrm>
              <a:off x="4571" y="1811"/>
              <a:ext cx="30" cy="1"/>
            </a:xfrm>
            <a:custGeom>
              <a:avLst/>
              <a:gdLst>
                <a:gd name="T0" fmla="*/ 19 w 19"/>
                <a:gd name="T1" fmla="*/ 0 h 1"/>
                <a:gd name="T2" fmla="*/ 2 w 19"/>
                <a:gd name="T3" fmla="*/ 0 h 1"/>
                <a:gd name="T4" fmla="*/ 0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19" y="0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0" name="Freeform 553"/>
            <p:cNvSpPr>
              <a:spLocks/>
            </p:cNvSpPr>
            <p:nvPr/>
          </p:nvSpPr>
          <p:spPr bwMode="auto">
            <a:xfrm>
              <a:off x="4574" y="1808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1" name="Freeform 554"/>
            <p:cNvSpPr>
              <a:spLocks/>
            </p:cNvSpPr>
            <p:nvPr/>
          </p:nvSpPr>
          <p:spPr bwMode="auto">
            <a:xfrm>
              <a:off x="4601" y="1755"/>
              <a:ext cx="1" cy="56"/>
            </a:xfrm>
            <a:custGeom>
              <a:avLst/>
              <a:gdLst>
                <a:gd name="T0" fmla="*/ 0 w 1"/>
                <a:gd name="T1" fmla="*/ 35 h 35"/>
                <a:gd name="T2" fmla="*/ 0 w 1"/>
                <a:gd name="T3" fmla="*/ 2 h 35"/>
                <a:gd name="T4" fmla="*/ 0 w 1"/>
                <a:gd name="T5" fmla="*/ 0 h 35"/>
                <a:gd name="T6" fmla="*/ 0 60000 65536"/>
                <a:gd name="T7" fmla="*/ 0 60000 65536"/>
                <a:gd name="T8" fmla="*/ 0 60000 65536"/>
                <a:gd name="T9" fmla="*/ 0 w 1"/>
                <a:gd name="T10" fmla="*/ 0 h 35"/>
                <a:gd name="T11" fmla="*/ 1 w 1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5">
                  <a:moveTo>
                    <a:pt x="0" y="35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2" name="Freeform 555"/>
            <p:cNvSpPr>
              <a:spLocks/>
            </p:cNvSpPr>
            <p:nvPr/>
          </p:nvSpPr>
          <p:spPr bwMode="auto">
            <a:xfrm>
              <a:off x="4598" y="1758"/>
              <a:ext cx="9" cy="1"/>
            </a:xfrm>
            <a:custGeom>
              <a:avLst/>
              <a:gdLst>
                <a:gd name="T0" fmla="*/ 0 w 6"/>
                <a:gd name="T1" fmla="*/ 0 h 1"/>
                <a:gd name="T2" fmla="*/ 5 w 6"/>
                <a:gd name="T3" fmla="*/ 0 h 1"/>
                <a:gd name="T4" fmla="*/ 6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0" y="0"/>
                  </a:move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3" name="Freeform 556"/>
            <p:cNvSpPr>
              <a:spLocks/>
            </p:cNvSpPr>
            <p:nvPr/>
          </p:nvSpPr>
          <p:spPr bwMode="auto">
            <a:xfrm>
              <a:off x="4601" y="1811"/>
              <a:ext cx="1" cy="241"/>
            </a:xfrm>
            <a:custGeom>
              <a:avLst/>
              <a:gdLst>
                <a:gd name="T0" fmla="*/ 0 w 1"/>
                <a:gd name="T1" fmla="*/ 0 h 151"/>
                <a:gd name="T2" fmla="*/ 0 w 1"/>
                <a:gd name="T3" fmla="*/ 150 h 151"/>
                <a:gd name="T4" fmla="*/ 0 w 1"/>
                <a:gd name="T5" fmla="*/ 151 h 151"/>
                <a:gd name="T6" fmla="*/ 0 60000 65536"/>
                <a:gd name="T7" fmla="*/ 0 60000 65536"/>
                <a:gd name="T8" fmla="*/ 0 60000 65536"/>
                <a:gd name="T9" fmla="*/ 0 w 1"/>
                <a:gd name="T10" fmla="*/ 0 h 151"/>
                <a:gd name="T11" fmla="*/ 1 w 1"/>
                <a:gd name="T12" fmla="*/ 151 h 1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51">
                  <a:moveTo>
                    <a:pt x="0" y="0"/>
                  </a:moveTo>
                  <a:lnTo>
                    <a:pt x="0" y="150"/>
                  </a:lnTo>
                  <a:lnTo>
                    <a:pt x="0" y="15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4" name="Freeform 557"/>
            <p:cNvSpPr>
              <a:spLocks/>
            </p:cNvSpPr>
            <p:nvPr/>
          </p:nvSpPr>
          <p:spPr bwMode="auto">
            <a:xfrm>
              <a:off x="4598" y="2051"/>
              <a:ext cx="9" cy="1"/>
            </a:xfrm>
            <a:custGeom>
              <a:avLst/>
              <a:gdLst>
                <a:gd name="T0" fmla="*/ 0 w 6"/>
                <a:gd name="T1" fmla="*/ 0 h 1"/>
                <a:gd name="T2" fmla="*/ 5 w 6"/>
                <a:gd name="T3" fmla="*/ 0 h 1"/>
                <a:gd name="T4" fmla="*/ 6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0" y="0"/>
                  </a:move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5" name="Freeform 558"/>
            <p:cNvSpPr>
              <a:spLocks/>
            </p:cNvSpPr>
            <p:nvPr/>
          </p:nvSpPr>
          <p:spPr bwMode="auto">
            <a:xfrm>
              <a:off x="4737" y="1916"/>
              <a:ext cx="30" cy="1"/>
            </a:xfrm>
            <a:custGeom>
              <a:avLst/>
              <a:gdLst>
                <a:gd name="T0" fmla="*/ 0 w 19"/>
                <a:gd name="T1" fmla="*/ 0 h 1"/>
                <a:gd name="T2" fmla="*/ 18 w 19"/>
                <a:gd name="T3" fmla="*/ 0 h 1"/>
                <a:gd name="T4" fmla="*/ 19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0" y="0"/>
                  </a:moveTo>
                  <a:lnTo>
                    <a:pt x="18" y="0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6" name="Freeform 559"/>
            <p:cNvSpPr>
              <a:spLocks/>
            </p:cNvSpPr>
            <p:nvPr/>
          </p:nvSpPr>
          <p:spPr bwMode="auto">
            <a:xfrm>
              <a:off x="4766" y="1912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7" name="Freeform 560"/>
            <p:cNvSpPr>
              <a:spLocks/>
            </p:cNvSpPr>
            <p:nvPr/>
          </p:nvSpPr>
          <p:spPr bwMode="auto">
            <a:xfrm>
              <a:off x="4707" y="1916"/>
              <a:ext cx="30" cy="1"/>
            </a:xfrm>
            <a:custGeom>
              <a:avLst/>
              <a:gdLst>
                <a:gd name="T0" fmla="*/ 19 w 19"/>
                <a:gd name="T1" fmla="*/ 0 h 1"/>
                <a:gd name="T2" fmla="*/ 2 w 19"/>
                <a:gd name="T3" fmla="*/ 0 h 1"/>
                <a:gd name="T4" fmla="*/ 0 w 19"/>
                <a:gd name="T5" fmla="*/ 0 h 1"/>
                <a:gd name="T6" fmla="*/ 0 60000 65536"/>
                <a:gd name="T7" fmla="*/ 0 60000 65536"/>
                <a:gd name="T8" fmla="*/ 0 60000 65536"/>
                <a:gd name="T9" fmla="*/ 0 w 19"/>
                <a:gd name="T10" fmla="*/ 0 h 1"/>
                <a:gd name="T11" fmla="*/ 19 w 19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">
                  <a:moveTo>
                    <a:pt x="19" y="0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8" name="Freeform 561"/>
            <p:cNvSpPr>
              <a:spLocks/>
            </p:cNvSpPr>
            <p:nvPr/>
          </p:nvSpPr>
          <p:spPr bwMode="auto">
            <a:xfrm>
              <a:off x="4710" y="1912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39" name="Freeform 562"/>
            <p:cNvSpPr>
              <a:spLocks/>
            </p:cNvSpPr>
            <p:nvPr/>
          </p:nvSpPr>
          <p:spPr bwMode="auto">
            <a:xfrm>
              <a:off x="4737" y="1867"/>
              <a:ext cx="1" cy="49"/>
            </a:xfrm>
            <a:custGeom>
              <a:avLst/>
              <a:gdLst>
                <a:gd name="T0" fmla="*/ 0 w 1"/>
                <a:gd name="T1" fmla="*/ 31 h 31"/>
                <a:gd name="T2" fmla="*/ 0 w 1"/>
                <a:gd name="T3" fmla="*/ 1 h 31"/>
                <a:gd name="T4" fmla="*/ 0 w 1"/>
                <a:gd name="T5" fmla="*/ 0 h 31"/>
                <a:gd name="T6" fmla="*/ 0 60000 65536"/>
                <a:gd name="T7" fmla="*/ 0 60000 65536"/>
                <a:gd name="T8" fmla="*/ 0 60000 65536"/>
                <a:gd name="T9" fmla="*/ 0 w 1"/>
                <a:gd name="T10" fmla="*/ 0 h 31"/>
                <a:gd name="T11" fmla="*/ 1 w 1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1">
                  <a:moveTo>
                    <a:pt x="0" y="31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0" name="Freeform 563"/>
            <p:cNvSpPr>
              <a:spLocks/>
            </p:cNvSpPr>
            <p:nvPr/>
          </p:nvSpPr>
          <p:spPr bwMode="auto">
            <a:xfrm>
              <a:off x="4731" y="1868"/>
              <a:ext cx="12" cy="1"/>
            </a:xfrm>
            <a:custGeom>
              <a:avLst/>
              <a:gdLst>
                <a:gd name="T0" fmla="*/ 0 w 8"/>
                <a:gd name="T1" fmla="*/ 0 h 1"/>
                <a:gd name="T2" fmla="*/ 7 w 8"/>
                <a:gd name="T3" fmla="*/ 0 h 1"/>
                <a:gd name="T4" fmla="*/ 8 w 8"/>
                <a:gd name="T5" fmla="*/ 0 h 1"/>
                <a:gd name="T6" fmla="*/ 0 60000 65536"/>
                <a:gd name="T7" fmla="*/ 0 60000 65536"/>
                <a:gd name="T8" fmla="*/ 0 60000 65536"/>
                <a:gd name="T9" fmla="*/ 0 w 8"/>
                <a:gd name="T10" fmla="*/ 0 h 1"/>
                <a:gd name="T11" fmla="*/ 8 w 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">
                  <a:moveTo>
                    <a:pt x="0" y="0"/>
                  </a:moveTo>
                  <a:lnTo>
                    <a:pt x="7" y="0"/>
                  </a:lnTo>
                  <a:lnTo>
                    <a:pt x="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1" name="Freeform 564"/>
            <p:cNvSpPr>
              <a:spLocks/>
            </p:cNvSpPr>
            <p:nvPr/>
          </p:nvSpPr>
          <p:spPr bwMode="auto">
            <a:xfrm>
              <a:off x="4737" y="1916"/>
              <a:ext cx="1" cy="127"/>
            </a:xfrm>
            <a:custGeom>
              <a:avLst/>
              <a:gdLst>
                <a:gd name="T0" fmla="*/ 0 w 1"/>
                <a:gd name="T1" fmla="*/ 0 h 79"/>
                <a:gd name="T2" fmla="*/ 0 w 1"/>
                <a:gd name="T3" fmla="*/ 78 h 79"/>
                <a:gd name="T4" fmla="*/ 0 w 1"/>
                <a:gd name="T5" fmla="*/ 79 h 79"/>
                <a:gd name="T6" fmla="*/ 0 60000 65536"/>
                <a:gd name="T7" fmla="*/ 0 60000 65536"/>
                <a:gd name="T8" fmla="*/ 0 60000 65536"/>
                <a:gd name="T9" fmla="*/ 0 w 1"/>
                <a:gd name="T10" fmla="*/ 0 h 79"/>
                <a:gd name="T11" fmla="*/ 1 w 1"/>
                <a:gd name="T12" fmla="*/ 79 h 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9">
                  <a:moveTo>
                    <a:pt x="0" y="0"/>
                  </a:moveTo>
                  <a:lnTo>
                    <a:pt x="0" y="78"/>
                  </a:lnTo>
                  <a:lnTo>
                    <a:pt x="0" y="79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2" name="Freeform 565"/>
            <p:cNvSpPr>
              <a:spLocks/>
            </p:cNvSpPr>
            <p:nvPr/>
          </p:nvSpPr>
          <p:spPr bwMode="auto">
            <a:xfrm>
              <a:off x="4731" y="2041"/>
              <a:ext cx="12" cy="1"/>
            </a:xfrm>
            <a:custGeom>
              <a:avLst/>
              <a:gdLst>
                <a:gd name="T0" fmla="*/ 0 w 8"/>
                <a:gd name="T1" fmla="*/ 0 h 1"/>
                <a:gd name="T2" fmla="*/ 7 w 8"/>
                <a:gd name="T3" fmla="*/ 0 h 1"/>
                <a:gd name="T4" fmla="*/ 8 w 8"/>
                <a:gd name="T5" fmla="*/ 0 h 1"/>
                <a:gd name="T6" fmla="*/ 0 60000 65536"/>
                <a:gd name="T7" fmla="*/ 0 60000 65536"/>
                <a:gd name="T8" fmla="*/ 0 60000 65536"/>
                <a:gd name="T9" fmla="*/ 0 w 8"/>
                <a:gd name="T10" fmla="*/ 0 h 1"/>
                <a:gd name="T11" fmla="*/ 8 w 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">
                  <a:moveTo>
                    <a:pt x="0" y="0"/>
                  </a:moveTo>
                  <a:lnTo>
                    <a:pt x="7" y="0"/>
                  </a:lnTo>
                  <a:lnTo>
                    <a:pt x="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3" name="Freeform 566"/>
            <p:cNvSpPr>
              <a:spLocks/>
            </p:cNvSpPr>
            <p:nvPr/>
          </p:nvSpPr>
          <p:spPr bwMode="auto">
            <a:xfrm>
              <a:off x="4867" y="1964"/>
              <a:ext cx="28" cy="1"/>
            </a:xfrm>
            <a:custGeom>
              <a:avLst/>
              <a:gdLst>
                <a:gd name="T0" fmla="*/ 0 w 18"/>
                <a:gd name="T1" fmla="*/ 0 h 1"/>
                <a:gd name="T2" fmla="*/ 17 w 18"/>
                <a:gd name="T3" fmla="*/ 0 h 1"/>
                <a:gd name="T4" fmla="*/ 18 w 18"/>
                <a:gd name="T5" fmla="*/ 0 h 1"/>
                <a:gd name="T6" fmla="*/ 0 60000 65536"/>
                <a:gd name="T7" fmla="*/ 0 60000 65536"/>
                <a:gd name="T8" fmla="*/ 0 60000 65536"/>
                <a:gd name="T9" fmla="*/ 0 w 18"/>
                <a:gd name="T10" fmla="*/ 0 h 1"/>
                <a:gd name="T11" fmla="*/ 18 w 1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">
                  <a:moveTo>
                    <a:pt x="0" y="0"/>
                  </a:moveTo>
                  <a:lnTo>
                    <a:pt x="17" y="0"/>
                  </a:lnTo>
                  <a:lnTo>
                    <a:pt x="1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4" name="Freeform 567"/>
            <p:cNvSpPr>
              <a:spLocks/>
            </p:cNvSpPr>
            <p:nvPr/>
          </p:nvSpPr>
          <p:spPr bwMode="auto">
            <a:xfrm>
              <a:off x="4894" y="1961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5" name="Freeform 568"/>
            <p:cNvSpPr>
              <a:spLocks/>
            </p:cNvSpPr>
            <p:nvPr/>
          </p:nvSpPr>
          <p:spPr bwMode="auto">
            <a:xfrm>
              <a:off x="4841" y="1964"/>
              <a:ext cx="26" cy="1"/>
            </a:xfrm>
            <a:custGeom>
              <a:avLst/>
              <a:gdLst>
                <a:gd name="T0" fmla="*/ 16 w 16"/>
                <a:gd name="T1" fmla="*/ 0 h 1"/>
                <a:gd name="T2" fmla="*/ 1 w 16"/>
                <a:gd name="T3" fmla="*/ 0 h 1"/>
                <a:gd name="T4" fmla="*/ 0 w 16"/>
                <a:gd name="T5" fmla="*/ 0 h 1"/>
                <a:gd name="T6" fmla="*/ 0 60000 65536"/>
                <a:gd name="T7" fmla="*/ 0 60000 65536"/>
                <a:gd name="T8" fmla="*/ 0 60000 65536"/>
                <a:gd name="T9" fmla="*/ 0 w 16"/>
                <a:gd name="T10" fmla="*/ 0 h 1"/>
                <a:gd name="T11" fmla="*/ 16 w 1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">
                  <a:moveTo>
                    <a:pt x="1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6" name="Freeform 569"/>
            <p:cNvSpPr>
              <a:spLocks/>
            </p:cNvSpPr>
            <p:nvPr/>
          </p:nvSpPr>
          <p:spPr bwMode="auto">
            <a:xfrm>
              <a:off x="4843" y="1961"/>
              <a:ext cx="1" cy="11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7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7" name="Freeform 570"/>
            <p:cNvSpPr>
              <a:spLocks/>
            </p:cNvSpPr>
            <p:nvPr/>
          </p:nvSpPr>
          <p:spPr bwMode="auto">
            <a:xfrm>
              <a:off x="4867" y="1923"/>
              <a:ext cx="1" cy="41"/>
            </a:xfrm>
            <a:custGeom>
              <a:avLst/>
              <a:gdLst>
                <a:gd name="T0" fmla="*/ 0 w 1"/>
                <a:gd name="T1" fmla="*/ 26 h 26"/>
                <a:gd name="T2" fmla="*/ 0 w 1"/>
                <a:gd name="T3" fmla="*/ 1 h 26"/>
                <a:gd name="T4" fmla="*/ 0 w 1"/>
                <a:gd name="T5" fmla="*/ 0 h 26"/>
                <a:gd name="T6" fmla="*/ 0 60000 65536"/>
                <a:gd name="T7" fmla="*/ 0 60000 65536"/>
                <a:gd name="T8" fmla="*/ 0 60000 65536"/>
                <a:gd name="T9" fmla="*/ 0 w 1"/>
                <a:gd name="T10" fmla="*/ 0 h 26"/>
                <a:gd name="T11" fmla="*/ 1 w 1"/>
                <a:gd name="T12" fmla="*/ 26 h 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6">
                  <a:moveTo>
                    <a:pt x="0" y="2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8" name="Freeform 571"/>
            <p:cNvSpPr>
              <a:spLocks/>
            </p:cNvSpPr>
            <p:nvPr/>
          </p:nvSpPr>
          <p:spPr bwMode="auto">
            <a:xfrm>
              <a:off x="4863" y="1924"/>
              <a:ext cx="12" cy="1"/>
            </a:xfrm>
            <a:custGeom>
              <a:avLst/>
              <a:gdLst>
                <a:gd name="T0" fmla="*/ 0 w 7"/>
                <a:gd name="T1" fmla="*/ 0 h 1"/>
                <a:gd name="T2" fmla="*/ 6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6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49" name="Freeform 572"/>
            <p:cNvSpPr>
              <a:spLocks/>
            </p:cNvSpPr>
            <p:nvPr/>
          </p:nvSpPr>
          <p:spPr bwMode="auto">
            <a:xfrm>
              <a:off x="4867" y="1964"/>
              <a:ext cx="1" cy="93"/>
            </a:xfrm>
            <a:custGeom>
              <a:avLst/>
              <a:gdLst>
                <a:gd name="T0" fmla="*/ 0 w 1"/>
                <a:gd name="T1" fmla="*/ 0 h 58"/>
                <a:gd name="T2" fmla="*/ 0 w 1"/>
                <a:gd name="T3" fmla="*/ 56 h 58"/>
                <a:gd name="T4" fmla="*/ 0 w 1"/>
                <a:gd name="T5" fmla="*/ 58 h 58"/>
                <a:gd name="T6" fmla="*/ 0 60000 65536"/>
                <a:gd name="T7" fmla="*/ 0 60000 65536"/>
                <a:gd name="T8" fmla="*/ 0 60000 65536"/>
                <a:gd name="T9" fmla="*/ 0 w 1"/>
                <a:gd name="T10" fmla="*/ 0 h 58"/>
                <a:gd name="T11" fmla="*/ 1 w 1"/>
                <a:gd name="T12" fmla="*/ 58 h 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58">
                  <a:moveTo>
                    <a:pt x="0" y="0"/>
                  </a:moveTo>
                  <a:lnTo>
                    <a:pt x="0" y="56"/>
                  </a:lnTo>
                  <a:lnTo>
                    <a:pt x="0" y="5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0" name="Freeform 573"/>
            <p:cNvSpPr>
              <a:spLocks/>
            </p:cNvSpPr>
            <p:nvPr/>
          </p:nvSpPr>
          <p:spPr bwMode="auto">
            <a:xfrm>
              <a:off x="4863" y="2054"/>
              <a:ext cx="12" cy="1"/>
            </a:xfrm>
            <a:custGeom>
              <a:avLst/>
              <a:gdLst>
                <a:gd name="T0" fmla="*/ 0 w 7"/>
                <a:gd name="T1" fmla="*/ 0 h 1"/>
                <a:gd name="T2" fmla="*/ 6 w 7"/>
                <a:gd name="T3" fmla="*/ 0 h 1"/>
                <a:gd name="T4" fmla="*/ 7 w 7"/>
                <a:gd name="T5" fmla="*/ 0 h 1"/>
                <a:gd name="T6" fmla="*/ 0 60000 65536"/>
                <a:gd name="T7" fmla="*/ 0 60000 65536"/>
                <a:gd name="T8" fmla="*/ 0 60000 65536"/>
                <a:gd name="T9" fmla="*/ 0 w 7"/>
                <a:gd name="T10" fmla="*/ 0 h 1"/>
                <a:gd name="T11" fmla="*/ 7 w 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">
                  <a:moveTo>
                    <a:pt x="0" y="0"/>
                  </a:moveTo>
                  <a:lnTo>
                    <a:pt x="6" y="0"/>
                  </a:lnTo>
                  <a:lnTo>
                    <a:pt x="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1" name="Freeform 574"/>
            <p:cNvSpPr>
              <a:spLocks/>
            </p:cNvSpPr>
            <p:nvPr/>
          </p:nvSpPr>
          <p:spPr bwMode="auto">
            <a:xfrm>
              <a:off x="4191" y="1520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2" name="Freeform 575"/>
            <p:cNvSpPr>
              <a:spLocks/>
            </p:cNvSpPr>
            <p:nvPr/>
          </p:nvSpPr>
          <p:spPr bwMode="auto">
            <a:xfrm>
              <a:off x="4201" y="1528"/>
              <a:ext cx="6" cy="1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3" name="Freeform 576"/>
            <p:cNvSpPr>
              <a:spLocks/>
            </p:cNvSpPr>
            <p:nvPr/>
          </p:nvSpPr>
          <p:spPr bwMode="auto">
            <a:xfrm>
              <a:off x="4214" y="1536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4" name="Freeform 577"/>
            <p:cNvSpPr>
              <a:spLocks/>
            </p:cNvSpPr>
            <p:nvPr/>
          </p:nvSpPr>
          <p:spPr bwMode="auto">
            <a:xfrm>
              <a:off x="4222" y="1542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5" name="Freeform 578"/>
            <p:cNvSpPr>
              <a:spLocks/>
            </p:cNvSpPr>
            <p:nvPr/>
          </p:nvSpPr>
          <p:spPr bwMode="auto">
            <a:xfrm>
              <a:off x="4231" y="1548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6" name="Freeform 579"/>
            <p:cNvSpPr>
              <a:spLocks/>
            </p:cNvSpPr>
            <p:nvPr/>
          </p:nvSpPr>
          <p:spPr bwMode="auto">
            <a:xfrm>
              <a:off x="4241" y="1553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7" name="Freeform 580"/>
            <p:cNvSpPr>
              <a:spLocks/>
            </p:cNvSpPr>
            <p:nvPr/>
          </p:nvSpPr>
          <p:spPr bwMode="auto">
            <a:xfrm>
              <a:off x="4249" y="1560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8" name="Freeform 581"/>
            <p:cNvSpPr>
              <a:spLocks/>
            </p:cNvSpPr>
            <p:nvPr/>
          </p:nvSpPr>
          <p:spPr bwMode="auto">
            <a:xfrm>
              <a:off x="4259" y="1566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59" name="Freeform 582"/>
            <p:cNvSpPr>
              <a:spLocks/>
            </p:cNvSpPr>
            <p:nvPr/>
          </p:nvSpPr>
          <p:spPr bwMode="auto">
            <a:xfrm>
              <a:off x="4267" y="1572"/>
              <a:ext cx="6" cy="2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0" name="Freeform 583"/>
            <p:cNvSpPr>
              <a:spLocks/>
            </p:cNvSpPr>
            <p:nvPr/>
          </p:nvSpPr>
          <p:spPr bwMode="auto">
            <a:xfrm>
              <a:off x="4278" y="1580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1" name="Freeform 584"/>
            <p:cNvSpPr>
              <a:spLocks/>
            </p:cNvSpPr>
            <p:nvPr/>
          </p:nvSpPr>
          <p:spPr bwMode="auto">
            <a:xfrm>
              <a:off x="4287" y="1588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2" name="Freeform 585"/>
            <p:cNvSpPr>
              <a:spLocks/>
            </p:cNvSpPr>
            <p:nvPr/>
          </p:nvSpPr>
          <p:spPr bwMode="auto">
            <a:xfrm>
              <a:off x="4297" y="1593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3" name="Freeform 586"/>
            <p:cNvSpPr>
              <a:spLocks/>
            </p:cNvSpPr>
            <p:nvPr/>
          </p:nvSpPr>
          <p:spPr bwMode="auto">
            <a:xfrm>
              <a:off x="4305" y="1600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4" name="Freeform 587"/>
            <p:cNvSpPr>
              <a:spLocks/>
            </p:cNvSpPr>
            <p:nvPr/>
          </p:nvSpPr>
          <p:spPr bwMode="auto">
            <a:xfrm>
              <a:off x="4315" y="1606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5" name="Freeform 588"/>
            <p:cNvSpPr>
              <a:spLocks/>
            </p:cNvSpPr>
            <p:nvPr/>
          </p:nvSpPr>
          <p:spPr bwMode="auto">
            <a:xfrm>
              <a:off x="4326" y="1614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6" name="Freeform 589"/>
            <p:cNvSpPr>
              <a:spLocks/>
            </p:cNvSpPr>
            <p:nvPr/>
          </p:nvSpPr>
          <p:spPr bwMode="auto">
            <a:xfrm>
              <a:off x="4335" y="1619"/>
              <a:ext cx="4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7" name="Freeform 590"/>
            <p:cNvSpPr>
              <a:spLocks/>
            </p:cNvSpPr>
            <p:nvPr/>
          </p:nvSpPr>
          <p:spPr bwMode="auto">
            <a:xfrm>
              <a:off x="4343" y="1625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8" name="Freeform 591"/>
            <p:cNvSpPr>
              <a:spLocks/>
            </p:cNvSpPr>
            <p:nvPr/>
          </p:nvSpPr>
          <p:spPr bwMode="auto">
            <a:xfrm>
              <a:off x="4353" y="1632"/>
              <a:ext cx="6" cy="1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69" name="Freeform 592"/>
            <p:cNvSpPr>
              <a:spLocks/>
            </p:cNvSpPr>
            <p:nvPr/>
          </p:nvSpPr>
          <p:spPr bwMode="auto">
            <a:xfrm>
              <a:off x="4366" y="164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0" name="Freeform 593"/>
            <p:cNvSpPr>
              <a:spLocks/>
            </p:cNvSpPr>
            <p:nvPr/>
          </p:nvSpPr>
          <p:spPr bwMode="auto">
            <a:xfrm>
              <a:off x="4374" y="1646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1" name="Freeform 594"/>
            <p:cNvSpPr>
              <a:spLocks/>
            </p:cNvSpPr>
            <p:nvPr/>
          </p:nvSpPr>
          <p:spPr bwMode="auto">
            <a:xfrm>
              <a:off x="4383" y="1654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2" name="Freeform 595"/>
            <p:cNvSpPr>
              <a:spLocks/>
            </p:cNvSpPr>
            <p:nvPr/>
          </p:nvSpPr>
          <p:spPr bwMode="auto">
            <a:xfrm>
              <a:off x="4393" y="1659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3" name="Freeform 596"/>
            <p:cNvSpPr>
              <a:spLocks/>
            </p:cNvSpPr>
            <p:nvPr/>
          </p:nvSpPr>
          <p:spPr bwMode="auto">
            <a:xfrm>
              <a:off x="4401" y="1665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4" name="Freeform 597"/>
            <p:cNvSpPr>
              <a:spLocks/>
            </p:cNvSpPr>
            <p:nvPr/>
          </p:nvSpPr>
          <p:spPr bwMode="auto">
            <a:xfrm>
              <a:off x="4411" y="1672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5" name="Freeform 598"/>
            <p:cNvSpPr>
              <a:spLocks/>
            </p:cNvSpPr>
            <p:nvPr/>
          </p:nvSpPr>
          <p:spPr bwMode="auto">
            <a:xfrm>
              <a:off x="4419" y="1678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6" name="Freeform 599"/>
            <p:cNvSpPr>
              <a:spLocks/>
            </p:cNvSpPr>
            <p:nvPr/>
          </p:nvSpPr>
          <p:spPr bwMode="auto">
            <a:xfrm>
              <a:off x="4422" y="168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7" name="Freeform 600"/>
            <p:cNvSpPr>
              <a:spLocks/>
            </p:cNvSpPr>
            <p:nvPr/>
          </p:nvSpPr>
          <p:spPr bwMode="auto">
            <a:xfrm>
              <a:off x="4430" y="1686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8" name="Freeform 601"/>
            <p:cNvSpPr>
              <a:spLocks/>
            </p:cNvSpPr>
            <p:nvPr/>
          </p:nvSpPr>
          <p:spPr bwMode="auto">
            <a:xfrm>
              <a:off x="4439" y="1691"/>
              <a:ext cx="4" cy="3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79" name="Freeform 602"/>
            <p:cNvSpPr>
              <a:spLocks/>
            </p:cNvSpPr>
            <p:nvPr/>
          </p:nvSpPr>
          <p:spPr bwMode="auto">
            <a:xfrm>
              <a:off x="4449" y="1697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0" name="Freeform 603"/>
            <p:cNvSpPr>
              <a:spLocks/>
            </p:cNvSpPr>
            <p:nvPr/>
          </p:nvSpPr>
          <p:spPr bwMode="auto">
            <a:xfrm>
              <a:off x="4457" y="1704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1" name="Freeform 604"/>
            <p:cNvSpPr>
              <a:spLocks/>
            </p:cNvSpPr>
            <p:nvPr/>
          </p:nvSpPr>
          <p:spPr bwMode="auto">
            <a:xfrm>
              <a:off x="4467" y="1712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2" name="Freeform 605"/>
            <p:cNvSpPr>
              <a:spLocks/>
            </p:cNvSpPr>
            <p:nvPr/>
          </p:nvSpPr>
          <p:spPr bwMode="auto">
            <a:xfrm>
              <a:off x="4478" y="172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3" name="Freeform 606"/>
            <p:cNvSpPr>
              <a:spLocks/>
            </p:cNvSpPr>
            <p:nvPr/>
          </p:nvSpPr>
          <p:spPr bwMode="auto">
            <a:xfrm>
              <a:off x="4487" y="1726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4" name="Freeform 607"/>
            <p:cNvSpPr>
              <a:spLocks/>
            </p:cNvSpPr>
            <p:nvPr/>
          </p:nvSpPr>
          <p:spPr bwMode="auto">
            <a:xfrm>
              <a:off x="4495" y="1731"/>
              <a:ext cx="7" cy="3"/>
            </a:xfrm>
            <a:custGeom>
              <a:avLst/>
              <a:gdLst>
                <a:gd name="T0" fmla="*/ 0 w 4"/>
                <a:gd name="T1" fmla="*/ 0 h 2"/>
                <a:gd name="T2" fmla="*/ 2 w 4"/>
                <a:gd name="T3" fmla="*/ 2 h 2"/>
                <a:gd name="T4" fmla="*/ 4 w 4"/>
                <a:gd name="T5" fmla="*/ 2 h 2"/>
                <a:gd name="T6" fmla="*/ 0 60000 65536"/>
                <a:gd name="T7" fmla="*/ 0 60000 65536"/>
                <a:gd name="T8" fmla="*/ 0 60000 65536"/>
                <a:gd name="T9" fmla="*/ 0 w 4"/>
                <a:gd name="T10" fmla="*/ 0 h 2"/>
                <a:gd name="T11" fmla="*/ 4 w 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5" name="Freeform 608"/>
            <p:cNvSpPr>
              <a:spLocks/>
            </p:cNvSpPr>
            <p:nvPr/>
          </p:nvSpPr>
          <p:spPr bwMode="auto">
            <a:xfrm>
              <a:off x="4507" y="1739"/>
              <a:ext cx="4" cy="3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6" name="Freeform 609"/>
            <p:cNvSpPr>
              <a:spLocks/>
            </p:cNvSpPr>
            <p:nvPr/>
          </p:nvSpPr>
          <p:spPr bwMode="auto">
            <a:xfrm>
              <a:off x="4515" y="1745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7" name="Freeform 610"/>
            <p:cNvSpPr>
              <a:spLocks/>
            </p:cNvSpPr>
            <p:nvPr/>
          </p:nvSpPr>
          <p:spPr bwMode="auto">
            <a:xfrm>
              <a:off x="4526" y="1752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8" name="Freeform 611"/>
            <p:cNvSpPr>
              <a:spLocks/>
            </p:cNvSpPr>
            <p:nvPr/>
          </p:nvSpPr>
          <p:spPr bwMode="auto">
            <a:xfrm>
              <a:off x="4535" y="1758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89" name="Freeform 612"/>
            <p:cNvSpPr>
              <a:spLocks/>
            </p:cNvSpPr>
            <p:nvPr/>
          </p:nvSpPr>
          <p:spPr bwMode="auto">
            <a:xfrm>
              <a:off x="4545" y="1763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0" name="Freeform 613"/>
            <p:cNvSpPr>
              <a:spLocks/>
            </p:cNvSpPr>
            <p:nvPr/>
          </p:nvSpPr>
          <p:spPr bwMode="auto">
            <a:xfrm>
              <a:off x="4553" y="1769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1" name="Freeform 614"/>
            <p:cNvSpPr>
              <a:spLocks/>
            </p:cNvSpPr>
            <p:nvPr/>
          </p:nvSpPr>
          <p:spPr bwMode="auto">
            <a:xfrm>
              <a:off x="4563" y="1776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2" name="Freeform 615"/>
            <p:cNvSpPr>
              <a:spLocks/>
            </p:cNvSpPr>
            <p:nvPr/>
          </p:nvSpPr>
          <p:spPr bwMode="auto">
            <a:xfrm>
              <a:off x="4571" y="1784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3" name="Freeform 616"/>
            <p:cNvSpPr>
              <a:spLocks/>
            </p:cNvSpPr>
            <p:nvPr/>
          </p:nvSpPr>
          <p:spPr bwMode="auto">
            <a:xfrm>
              <a:off x="4574" y="1785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4" name="Freeform 617"/>
            <p:cNvSpPr>
              <a:spLocks/>
            </p:cNvSpPr>
            <p:nvPr/>
          </p:nvSpPr>
          <p:spPr bwMode="auto">
            <a:xfrm>
              <a:off x="4582" y="1790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5" name="Freeform 618"/>
            <p:cNvSpPr>
              <a:spLocks/>
            </p:cNvSpPr>
            <p:nvPr/>
          </p:nvSpPr>
          <p:spPr bwMode="auto">
            <a:xfrm>
              <a:off x="4591" y="1798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6" name="Freeform 619"/>
            <p:cNvSpPr>
              <a:spLocks/>
            </p:cNvSpPr>
            <p:nvPr/>
          </p:nvSpPr>
          <p:spPr bwMode="auto">
            <a:xfrm>
              <a:off x="4601" y="1806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7" name="Freeform 620"/>
            <p:cNvSpPr>
              <a:spLocks/>
            </p:cNvSpPr>
            <p:nvPr/>
          </p:nvSpPr>
          <p:spPr bwMode="auto">
            <a:xfrm>
              <a:off x="4609" y="1809"/>
              <a:ext cx="5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8" name="Freeform 621"/>
            <p:cNvSpPr>
              <a:spLocks/>
            </p:cNvSpPr>
            <p:nvPr/>
          </p:nvSpPr>
          <p:spPr bwMode="auto">
            <a:xfrm>
              <a:off x="4619" y="1817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799" name="Freeform 622"/>
            <p:cNvSpPr>
              <a:spLocks/>
            </p:cNvSpPr>
            <p:nvPr/>
          </p:nvSpPr>
          <p:spPr bwMode="auto">
            <a:xfrm>
              <a:off x="4630" y="1824"/>
              <a:ext cx="5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0" name="Freeform 623"/>
            <p:cNvSpPr>
              <a:spLocks/>
            </p:cNvSpPr>
            <p:nvPr/>
          </p:nvSpPr>
          <p:spPr bwMode="auto">
            <a:xfrm>
              <a:off x="4639" y="1830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1" name="Freeform 624"/>
            <p:cNvSpPr>
              <a:spLocks/>
            </p:cNvSpPr>
            <p:nvPr/>
          </p:nvSpPr>
          <p:spPr bwMode="auto">
            <a:xfrm>
              <a:off x="4647" y="1835"/>
              <a:ext cx="7" cy="1"/>
            </a:xfrm>
            <a:custGeom>
              <a:avLst/>
              <a:gdLst>
                <a:gd name="T0" fmla="*/ 0 w 4"/>
                <a:gd name="T1" fmla="*/ 0 h 1"/>
                <a:gd name="T2" fmla="*/ 2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2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2" name="Freeform 625"/>
            <p:cNvSpPr>
              <a:spLocks/>
            </p:cNvSpPr>
            <p:nvPr/>
          </p:nvSpPr>
          <p:spPr bwMode="auto">
            <a:xfrm>
              <a:off x="4659" y="1843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3" name="Freeform 626"/>
            <p:cNvSpPr>
              <a:spLocks/>
            </p:cNvSpPr>
            <p:nvPr/>
          </p:nvSpPr>
          <p:spPr bwMode="auto">
            <a:xfrm>
              <a:off x="4667" y="1849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4" name="Freeform 627"/>
            <p:cNvSpPr>
              <a:spLocks/>
            </p:cNvSpPr>
            <p:nvPr/>
          </p:nvSpPr>
          <p:spPr bwMode="auto">
            <a:xfrm>
              <a:off x="4678" y="1857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5" name="Freeform 628"/>
            <p:cNvSpPr>
              <a:spLocks/>
            </p:cNvSpPr>
            <p:nvPr/>
          </p:nvSpPr>
          <p:spPr bwMode="auto">
            <a:xfrm>
              <a:off x="4687" y="1864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6" name="Freeform 629"/>
            <p:cNvSpPr>
              <a:spLocks/>
            </p:cNvSpPr>
            <p:nvPr/>
          </p:nvSpPr>
          <p:spPr bwMode="auto">
            <a:xfrm>
              <a:off x="4695" y="1868"/>
              <a:ext cx="4" cy="4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7" name="Freeform 630"/>
            <p:cNvSpPr>
              <a:spLocks/>
            </p:cNvSpPr>
            <p:nvPr/>
          </p:nvSpPr>
          <p:spPr bwMode="auto">
            <a:xfrm>
              <a:off x="4705" y="1875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8" name="Freeform 631"/>
            <p:cNvSpPr>
              <a:spLocks/>
            </p:cNvSpPr>
            <p:nvPr/>
          </p:nvSpPr>
          <p:spPr bwMode="auto">
            <a:xfrm>
              <a:off x="4715" y="1883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09" name="Freeform 632"/>
            <p:cNvSpPr>
              <a:spLocks/>
            </p:cNvSpPr>
            <p:nvPr/>
          </p:nvSpPr>
          <p:spPr bwMode="auto">
            <a:xfrm>
              <a:off x="4723" y="1888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0" name="Freeform 633"/>
            <p:cNvSpPr>
              <a:spLocks/>
            </p:cNvSpPr>
            <p:nvPr/>
          </p:nvSpPr>
          <p:spPr bwMode="auto">
            <a:xfrm>
              <a:off x="4726" y="1889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1" name="Freeform 634"/>
            <p:cNvSpPr>
              <a:spLocks/>
            </p:cNvSpPr>
            <p:nvPr/>
          </p:nvSpPr>
          <p:spPr bwMode="auto">
            <a:xfrm>
              <a:off x="4734" y="1896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2" name="Freeform 635"/>
            <p:cNvSpPr>
              <a:spLocks/>
            </p:cNvSpPr>
            <p:nvPr/>
          </p:nvSpPr>
          <p:spPr bwMode="auto">
            <a:xfrm>
              <a:off x="4743" y="1900"/>
              <a:ext cx="4" cy="4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3" name="Freeform 636"/>
            <p:cNvSpPr>
              <a:spLocks/>
            </p:cNvSpPr>
            <p:nvPr/>
          </p:nvSpPr>
          <p:spPr bwMode="auto">
            <a:xfrm>
              <a:off x="4753" y="1908"/>
              <a:ext cx="5" cy="4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4" name="Freeform 637"/>
            <p:cNvSpPr>
              <a:spLocks/>
            </p:cNvSpPr>
            <p:nvPr/>
          </p:nvSpPr>
          <p:spPr bwMode="auto">
            <a:xfrm>
              <a:off x="4761" y="1915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5" name="Freeform 638"/>
            <p:cNvSpPr>
              <a:spLocks/>
            </p:cNvSpPr>
            <p:nvPr/>
          </p:nvSpPr>
          <p:spPr bwMode="auto">
            <a:xfrm>
              <a:off x="4771" y="1921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6" name="Freeform 639"/>
            <p:cNvSpPr>
              <a:spLocks/>
            </p:cNvSpPr>
            <p:nvPr/>
          </p:nvSpPr>
          <p:spPr bwMode="auto">
            <a:xfrm>
              <a:off x="4782" y="1929"/>
              <a:ext cx="5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7" name="Freeform 640"/>
            <p:cNvSpPr>
              <a:spLocks/>
            </p:cNvSpPr>
            <p:nvPr/>
          </p:nvSpPr>
          <p:spPr bwMode="auto">
            <a:xfrm>
              <a:off x="4791" y="1937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8" name="Freeform 641"/>
            <p:cNvSpPr>
              <a:spLocks/>
            </p:cNvSpPr>
            <p:nvPr/>
          </p:nvSpPr>
          <p:spPr bwMode="auto">
            <a:xfrm>
              <a:off x="4799" y="1940"/>
              <a:ext cx="7" cy="4"/>
            </a:xfrm>
            <a:custGeom>
              <a:avLst/>
              <a:gdLst>
                <a:gd name="T0" fmla="*/ 0 w 4"/>
                <a:gd name="T1" fmla="*/ 0 h 2"/>
                <a:gd name="T2" fmla="*/ 2 w 4"/>
                <a:gd name="T3" fmla="*/ 2 h 2"/>
                <a:gd name="T4" fmla="*/ 4 w 4"/>
                <a:gd name="T5" fmla="*/ 2 h 2"/>
                <a:gd name="T6" fmla="*/ 0 60000 65536"/>
                <a:gd name="T7" fmla="*/ 0 60000 65536"/>
                <a:gd name="T8" fmla="*/ 0 60000 65536"/>
                <a:gd name="T9" fmla="*/ 0 w 4"/>
                <a:gd name="T10" fmla="*/ 0 h 2"/>
                <a:gd name="T11" fmla="*/ 4 w 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19" name="Freeform 642"/>
            <p:cNvSpPr>
              <a:spLocks/>
            </p:cNvSpPr>
            <p:nvPr/>
          </p:nvSpPr>
          <p:spPr bwMode="auto">
            <a:xfrm>
              <a:off x="4811" y="1948"/>
              <a:ext cx="4" cy="4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0" name="Freeform 643"/>
            <p:cNvSpPr>
              <a:spLocks/>
            </p:cNvSpPr>
            <p:nvPr/>
          </p:nvSpPr>
          <p:spPr bwMode="auto">
            <a:xfrm>
              <a:off x="4819" y="1955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1" name="Freeform 644"/>
            <p:cNvSpPr>
              <a:spLocks/>
            </p:cNvSpPr>
            <p:nvPr/>
          </p:nvSpPr>
          <p:spPr bwMode="auto">
            <a:xfrm>
              <a:off x="4830" y="1961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2" name="Freeform 645"/>
            <p:cNvSpPr>
              <a:spLocks/>
            </p:cNvSpPr>
            <p:nvPr/>
          </p:nvSpPr>
          <p:spPr bwMode="auto">
            <a:xfrm>
              <a:off x="4839" y="1968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3" name="Freeform 646"/>
            <p:cNvSpPr>
              <a:spLocks/>
            </p:cNvSpPr>
            <p:nvPr/>
          </p:nvSpPr>
          <p:spPr bwMode="auto">
            <a:xfrm>
              <a:off x="4847" y="1972"/>
              <a:ext cx="4" cy="4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0" y="0"/>
                  </a:moveTo>
                  <a:lnTo>
                    <a:pt x="1" y="2"/>
                  </a:lnTo>
                  <a:lnTo>
                    <a:pt x="2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4" name="Freeform 647"/>
            <p:cNvSpPr>
              <a:spLocks/>
            </p:cNvSpPr>
            <p:nvPr/>
          </p:nvSpPr>
          <p:spPr bwMode="auto">
            <a:xfrm>
              <a:off x="4857" y="1979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5" name="Freeform 648"/>
            <p:cNvSpPr>
              <a:spLocks/>
            </p:cNvSpPr>
            <p:nvPr/>
          </p:nvSpPr>
          <p:spPr bwMode="auto">
            <a:xfrm>
              <a:off x="4867" y="1987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6" name="Freeform 649"/>
            <p:cNvSpPr>
              <a:spLocks/>
            </p:cNvSpPr>
            <p:nvPr/>
          </p:nvSpPr>
          <p:spPr bwMode="auto">
            <a:xfrm>
              <a:off x="4875" y="1995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7" name="Freeform 650"/>
            <p:cNvSpPr>
              <a:spLocks/>
            </p:cNvSpPr>
            <p:nvPr/>
          </p:nvSpPr>
          <p:spPr bwMode="auto">
            <a:xfrm>
              <a:off x="4886" y="2001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8" name="Freeform 651"/>
            <p:cNvSpPr>
              <a:spLocks/>
            </p:cNvSpPr>
            <p:nvPr/>
          </p:nvSpPr>
          <p:spPr bwMode="auto">
            <a:xfrm>
              <a:off x="4895" y="2009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29" name="Freeform 652"/>
            <p:cNvSpPr>
              <a:spLocks/>
            </p:cNvSpPr>
            <p:nvPr/>
          </p:nvSpPr>
          <p:spPr bwMode="auto">
            <a:xfrm>
              <a:off x="4905" y="2016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0" name="Freeform 653"/>
            <p:cNvSpPr>
              <a:spLocks/>
            </p:cNvSpPr>
            <p:nvPr/>
          </p:nvSpPr>
          <p:spPr bwMode="auto">
            <a:xfrm>
              <a:off x="4913" y="2020"/>
              <a:ext cx="5" cy="4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1" name="Freeform 654"/>
            <p:cNvSpPr>
              <a:spLocks/>
            </p:cNvSpPr>
            <p:nvPr/>
          </p:nvSpPr>
          <p:spPr bwMode="auto">
            <a:xfrm>
              <a:off x="4923" y="2027"/>
              <a:ext cx="6" cy="1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2" name="Freeform 655"/>
            <p:cNvSpPr>
              <a:spLocks/>
            </p:cNvSpPr>
            <p:nvPr/>
          </p:nvSpPr>
          <p:spPr bwMode="auto">
            <a:xfrm>
              <a:off x="4935" y="2035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3" name="Freeform 656"/>
            <p:cNvSpPr>
              <a:spLocks/>
            </p:cNvSpPr>
            <p:nvPr/>
          </p:nvSpPr>
          <p:spPr bwMode="auto">
            <a:xfrm>
              <a:off x="4943" y="2041"/>
              <a:ext cx="4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4" name="Freeform 657"/>
            <p:cNvSpPr>
              <a:spLocks/>
            </p:cNvSpPr>
            <p:nvPr/>
          </p:nvSpPr>
          <p:spPr bwMode="auto">
            <a:xfrm>
              <a:off x="4951" y="2044"/>
              <a:ext cx="7" cy="2"/>
            </a:xfrm>
            <a:custGeom>
              <a:avLst/>
              <a:gdLst>
                <a:gd name="T0" fmla="*/ 0 w 4"/>
                <a:gd name="T1" fmla="*/ 0 h 1"/>
                <a:gd name="T2" fmla="*/ 2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2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5" name="Freeform 658"/>
            <p:cNvSpPr>
              <a:spLocks/>
            </p:cNvSpPr>
            <p:nvPr/>
          </p:nvSpPr>
          <p:spPr bwMode="auto">
            <a:xfrm>
              <a:off x="4963" y="2052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6" name="Freeform 659"/>
            <p:cNvSpPr>
              <a:spLocks/>
            </p:cNvSpPr>
            <p:nvPr/>
          </p:nvSpPr>
          <p:spPr bwMode="auto">
            <a:xfrm>
              <a:off x="4971" y="2060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7" name="Freeform 660"/>
            <p:cNvSpPr>
              <a:spLocks/>
            </p:cNvSpPr>
            <p:nvPr/>
          </p:nvSpPr>
          <p:spPr bwMode="auto">
            <a:xfrm>
              <a:off x="4982" y="2067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8" name="Freeform 661"/>
            <p:cNvSpPr>
              <a:spLocks/>
            </p:cNvSpPr>
            <p:nvPr/>
          </p:nvSpPr>
          <p:spPr bwMode="auto">
            <a:xfrm>
              <a:off x="4991" y="2075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39" name="Freeform 662"/>
            <p:cNvSpPr>
              <a:spLocks/>
            </p:cNvSpPr>
            <p:nvPr/>
          </p:nvSpPr>
          <p:spPr bwMode="auto">
            <a:xfrm>
              <a:off x="4999" y="2081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0" name="Freeform 663"/>
            <p:cNvSpPr>
              <a:spLocks/>
            </p:cNvSpPr>
            <p:nvPr/>
          </p:nvSpPr>
          <p:spPr bwMode="auto">
            <a:xfrm>
              <a:off x="5009" y="2086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1" name="Freeform 664"/>
            <p:cNvSpPr>
              <a:spLocks/>
            </p:cNvSpPr>
            <p:nvPr/>
          </p:nvSpPr>
          <p:spPr bwMode="auto">
            <a:xfrm>
              <a:off x="5019" y="2092"/>
              <a:ext cx="4" cy="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2" name="Freeform 665"/>
            <p:cNvSpPr>
              <a:spLocks/>
            </p:cNvSpPr>
            <p:nvPr/>
          </p:nvSpPr>
          <p:spPr bwMode="auto">
            <a:xfrm>
              <a:off x="5027" y="2099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1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3" name="Freeform 666"/>
            <p:cNvSpPr>
              <a:spLocks/>
            </p:cNvSpPr>
            <p:nvPr/>
          </p:nvSpPr>
          <p:spPr bwMode="auto">
            <a:xfrm>
              <a:off x="5038" y="2105"/>
              <a:ext cx="3" cy="2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4" name="Freeform 667"/>
            <p:cNvSpPr>
              <a:spLocks/>
            </p:cNvSpPr>
            <p:nvPr/>
          </p:nvSpPr>
          <p:spPr bwMode="auto">
            <a:xfrm>
              <a:off x="5047" y="2113"/>
              <a:ext cx="7" cy="2"/>
            </a:xfrm>
            <a:custGeom>
              <a:avLst/>
              <a:gdLst>
                <a:gd name="T0" fmla="*/ 0 w 4"/>
                <a:gd name="T1" fmla="*/ 0 h 1"/>
                <a:gd name="T2" fmla="*/ 2 w 4"/>
                <a:gd name="T3" fmla="*/ 1 h 1"/>
                <a:gd name="T4" fmla="*/ 4 w 4"/>
                <a:gd name="T5" fmla="*/ 1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2" y="1"/>
                  </a:lnTo>
                  <a:lnTo>
                    <a:pt x="4" y="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5" name="Freeform 668"/>
            <p:cNvSpPr>
              <a:spLocks/>
            </p:cNvSpPr>
            <p:nvPr/>
          </p:nvSpPr>
          <p:spPr bwMode="auto">
            <a:xfrm>
              <a:off x="5057" y="2118"/>
              <a:ext cx="5" cy="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2 h 2"/>
                <a:gd name="T4" fmla="*/ 3 w 3"/>
                <a:gd name="T5" fmla="*/ 2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0" y="0"/>
                  </a:moveTo>
                  <a:lnTo>
                    <a:pt x="1" y="2"/>
                  </a:lnTo>
                  <a:lnTo>
                    <a:pt x="3" y="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6" name="Freeform 669"/>
            <p:cNvSpPr>
              <a:spLocks/>
            </p:cNvSpPr>
            <p:nvPr/>
          </p:nvSpPr>
          <p:spPr bwMode="auto">
            <a:xfrm>
              <a:off x="4191" y="2067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7" name="Freeform 670"/>
            <p:cNvSpPr>
              <a:spLocks/>
            </p:cNvSpPr>
            <p:nvPr/>
          </p:nvSpPr>
          <p:spPr bwMode="auto">
            <a:xfrm>
              <a:off x="4191" y="1880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8" name="Freeform 671"/>
            <p:cNvSpPr>
              <a:spLocks/>
            </p:cNvSpPr>
            <p:nvPr/>
          </p:nvSpPr>
          <p:spPr bwMode="auto">
            <a:xfrm>
              <a:off x="4191" y="1689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49" name="Freeform 672"/>
            <p:cNvSpPr>
              <a:spLocks/>
            </p:cNvSpPr>
            <p:nvPr/>
          </p:nvSpPr>
          <p:spPr bwMode="auto">
            <a:xfrm>
              <a:off x="4191" y="1502"/>
              <a:ext cx="16" cy="1"/>
            </a:xfrm>
            <a:custGeom>
              <a:avLst/>
              <a:gdLst>
                <a:gd name="T0" fmla="*/ 0 w 10"/>
                <a:gd name="T1" fmla="*/ 0 h 1"/>
                <a:gd name="T2" fmla="*/ 9 w 10"/>
                <a:gd name="T3" fmla="*/ 0 h 1"/>
                <a:gd name="T4" fmla="*/ 10 w 10"/>
                <a:gd name="T5" fmla="*/ 0 h 1"/>
                <a:gd name="T6" fmla="*/ 0 60000 65536"/>
                <a:gd name="T7" fmla="*/ 0 60000 65536"/>
                <a:gd name="T8" fmla="*/ 0 60000 65536"/>
                <a:gd name="T9" fmla="*/ 0 w 10"/>
                <a:gd name="T10" fmla="*/ 0 h 1"/>
                <a:gd name="T11" fmla="*/ 10 w 10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">
                  <a:moveTo>
                    <a:pt x="0" y="0"/>
                  </a:moveTo>
                  <a:lnTo>
                    <a:pt x="9" y="0"/>
                  </a:lnTo>
                  <a:lnTo>
                    <a:pt x="1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0" name="Freeform 673"/>
            <p:cNvSpPr>
              <a:spLocks/>
            </p:cNvSpPr>
            <p:nvPr/>
          </p:nvSpPr>
          <p:spPr bwMode="auto">
            <a:xfrm>
              <a:off x="4191" y="2124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1" name="Freeform 674"/>
            <p:cNvSpPr>
              <a:spLocks/>
            </p:cNvSpPr>
            <p:nvPr/>
          </p:nvSpPr>
          <p:spPr bwMode="auto">
            <a:xfrm>
              <a:off x="4191" y="210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2" name="Freeform 675"/>
            <p:cNvSpPr>
              <a:spLocks/>
            </p:cNvSpPr>
            <p:nvPr/>
          </p:nvSpPr>
          <p:spPr bwMode="auto">
            <a:xfrm>
              <a:off x="4191" y="209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3" name="Freeform 676"/>
            <p:cNvSpPr>
              <a:spLocks/>
            </p:cNvSpPr>
            <p:nvPr/>
          </p:nvSpPr>
          <p:spPr bwMode="auto">
            <a:xfrm>
              <a:off x="4191" y="2084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4" name="Freeform 677"/>
            <p:cNvSpPr>
              <a:spLocks/>
            </p:cNvSpPr>
            <p:nvPr/>
          </p:nvSpPr>
          <p:spPr bwMode="auto">
            <a:xfrm>
              <a:off x="4191" y="207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5" name="Freeform 678"/>
            <p:cNvSpPr>
              <a:spLocks/>
            </p:cNvSpPr>
            <p:nvPr/>
          </p:nvSpPr>
          <p:spPr bwMode="auto">
            <a:xfrm>
              <a:off x="4191" y="2011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6" name="Freeform 679"/>
            <p:cNvSpPr>
              <a:spLocks/>
            </p:cNvSpPr>
            <p:nvPr/>
          </p:nvSpPr>
          <p:spPr bwMode="auto">
            <a:xfrm>
              <a:off x="4191" y="197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7" name="Freeform 680"/>
            <p:cNvSpPr>
              <a:spLocks/>
            </p:cNvSpPr>
            <p:nvPr/>
          </p:nvSpPr>
          <p:spPr bwMode="auto">
            <a:xfrm>
              <a:off x="4191" y="1953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8" name="Freeform 681"/>
            <p:cNvSpPr>
              <a:spLocks/>
            </p:cNvSpPr>
            <p:nvPr/>
          </p:nvSpPr>
          <p:spPr bwMode="auto">
            <a:xfrm>
              <a:off x="4191" y="193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59" name="Freeform 682"/>
            <p:cNvSpPr>
              <a:spLocks/>
            </p:cNvSpPr>
            <p:nvPr/>
          </p:nvSpPr>
          <p:spPr bwMode="auto">
            <a:xfrm>
              <a:off x="4191" y="1921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0" name="Freeform 683"/>
            <p:cNvSpPr>
              <a:spLocks/>
            </p:cNvSpPr>
            <p:nvPr/>
          </p:nvSpPr>
          <p:spPr bwMode="auto">
            <a:xfrm>
              <a:off x="4191" y="190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1" name="Freeform 684"/>
            <p:cNvSpPr>
              <a:spLocks/>
            </p:cNvSpPr>
            <p:nvPr/>
          </p:nvSpPr>
          <p:spPr bwMode="auto">
            <a:xfrm>
              <a:off x="4191" y="189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2" name="Freeform 685"/>
            <p:cNvSpPr>
              <a:spLocks/>
            </p:cNvSpPr>
            <p:nvPr/>
          </p:nvSpPr>
          <p:spPr bwMode="auto">
            <a:xfrm>
              <a:off x="4191" y="188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3" name="Freeform 686"/>
            <p:cNvSpPr>
              <a:spLocks/>
            </p:cNvSpPr>
            <p:nvPr/>
          </p:nvSpPr>
          <p:spPr bwMode="auto">
            <a:xfrm>
              <a:off x="4191" y="1822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4" name="Freeform 687"/>
            <p:cNvSpPr>
              <a:spLocks/>
            </p:cNvSpPr>
            <p:nvPr/>
          </p:nvSpPr>
          <p:spPr bwMode="auto">
            <a:xfrm>
              <a:off x="4191" y="179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5" name="Freeform 688"/>
            <p:cNvSpPr>
              <a:spLocks/>
            </p:cNvSpPr>
            <p:nvPr/>
          </p:nvSpPr>
          <p:spPr bwMode="auto">
            <a:xfrm>
              <a:off x="4191" y="176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6" name="Freeform 689"/>
            <p:cNvSpPr>
              <a:spLocks/>
            </p:cNvSpPr>
            <p:nvPr/>
          </p:nvSpPr>
          <p:spPr bwMode="auto">
            <a:xfrm>
              <a:off x="4191" y="174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7" name="Freeform 690"/>
            <p:cNvSpPr>
              <a:spLocks/>
            </p:cNvSpPr>
            <p:nvPr/>
          </p:nvSpPr>
          <p:spPr bwMode="auto">
            <a:xfrm>
              <a:off x="4191" y="1731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8" name="Freeform 691"/>
            <p:cNvSpPr>
              <a:spLocks/>
            </p:cNvSpPr>
            <p:nvPr/>
          </p:nvSpPr>
          <p:spPr bwMode="auto">
            <a:xfrm>
              <a:off x="4191" y="172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69" name="Freeform 692"/>
            <p:cNvSpPr>
              <a:spLocks/>
            </p:cNvSpPr>
            <p:nvPr/>
          </p:nvSpPr>
          <p:spPr bwMode="auto">
            <a:xfrm>
              <a:off x="4191" y="1707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0" name="Freeform 693"/>
            <p:cNvSpPr>
              <a:spLocks/>
            </p:cNvSpPr>
            <p:nvPr/>
          </p:nvSpPr>
          <p:spPr bwMode="auto">
            <a:xfrm>
              <a:off x="4191" y="169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1" name="Freeform 694"/>
            <p:cNvSpPr>
              <a:spLocks/>
            </p:cNvSpPr>
            <p:nvPr/>
          </p:nvSpPr>
          <p:spPr bwMode="auto">
            <a:xfrm>
              <a:off x="4191" y="1633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2" name="Freeform 695"/>
            <p:cNvSpPr>
              <a:spLocks/>
            </p:cNvSpPr>
            <p:nvPr/>
          </p:nvSpPr>
          <p:spPr bwMode="auto">
            <a:xfrm>
              <a:off x="4191" y="160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3" name="Freeform 696"/>
            <p:cNvSpPr>
              <a:spLocks/>
            </p:cNvSpPr>
            <p:nvPr/>
          </p:nvSpPr>
          <p:spPr bwMode="auto">
            <a:xfrm>
              <a:off x="4191" y="1576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4" name="Freeform 697"/>
            <p:cNvSpPr>
              <a:spLocks/>
            </p:cNvSpPr>
            <p:nvPr/>
          </p:nvSpPr>
          <p:spPr bwMode="auto">
            <a:xfrm>
              <a:off x="4191" y="1558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5" name="Freeform 698"/>
            <p:cNvSpPr>
              <a:spLocks/>
            </p:cNvSpPr>
            <p:nvPr/>
          </p:nvSpPr>
          <p:spPr bwMode="auto">
            <a:xfrm>
              <a:off x="4191" y="1544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6" name="Freeform 699"/>
            <p:cNvSpPr>
              <a:spLocks/>
            </p:cNvSpPr>
            <p:nvPr/>
          </p:nvSpPr>
          <p:spPr bwMode="auto">
            <a:xfrm>
              <a:off x="4191" y="1529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7" name="Freeform 700"/>
            <p:cNvSpPr>
              <a:spLocks/>
            </p:cNvSpPr>
            <p:nvPr/>
          </p:nvSpPr>
          <p:spPr bwMode="auto">
            <a:xfrm>
              <a:off x="4191" y="152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8" name="Freeform 701"/>
            <p:cNvSpPr>
              <a:spLocks/>
            </p:cNvSpPr>
            <p:nvPr/>
          </p:nvSpPr>
          <p:spPr bwMode="auto">
            <a:xfrm>
              <a:off x="4191" y="1510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79" name="Freeform 702"/>
            <p:cNvSpPr>
              <a:spLocks/>
            </p:cNvSpPr>
            <p:nvPr/>
          </p:nvSpPr>
          <p:spPr bwMode="auto">
            <a:xfrm>
              <a:off x="4191" y="1444"/>
              <a:ext cx="8" cy="1"/>
            </a:xfrm>
            <a:custGeom>
              <a:avLst/>
              <a:gdLst>
                <a:gd name="T0" fmla="*/ 0 w 5"/>
                <a:gd name="T1" fmla="*/ 0 h 1"/>
                <a:gd name="T2" fmla="*/ 4 w 5"/>
                <a:gd name="T3" fmla="*/ 0 h 1"/>
                <a:gd name="T4" fmla="*/ 5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0" y="0"/>
                  </a:move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0" name="Freeform 703"/>
            <p:cNvSpPr>
              <a:spLocks/>
            </p:cNvSpPr>
            <p:nvPr/>
          </p:nvSpPr>
          <p:spPr bwMode="auto">
            <a:xfrm>
              <a:off x="5055" y="2067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1" name="Freeform 704"/>
            <p:cNvSpPr>
              <a:spLocks/>
            </p:cNvSpPr>
            <p:nvPr/>
          </p:nvSpPr>
          <p:spPr bwMode="auto">
            <a:xfrm>
              <a:off x="5055" y="1880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2" name="Freeform 705"/>
            <p:cNvSpPr>
              <a:spLocks/>
            </p:cNvSpPr>
            <p:nvPr/>
          </p:nvSpPr>
          <p:spPr bwMode="auto">
            <a:xfrm>
              <a:off x="5055" y="1689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3" name="Freeform 706"/>
            <p:cNvSpPr>
              <a:spLocks/>
            </p:cNvSpPr>
            <p:nvPr/>
          </p:nvSpPr>
          <p:spPr bwMode="auto">
            <a:xfrm>
              <a:off x="5055" y="1502"/>
              <a:ext cx="18" cy="1"/>
            </a:xfrm>
            <a:custGeom>
              <a:avLst/>
              <a:gdLst>
                <a:gd name="T0" fmla="*/ 11 w 11"/>
                <a:gd name="T1" fmla="*/ 0 h 1"/>
                <a:gd name="T2" fmla="*/ 1 w 11"/>
                <a:gd name="T3" fmla="*/ 0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  <a:gd name="T9" fmla="*/ 0 w 11"/>
                <a:gd name="T10" fmla="*/ 0 h 1"/>
                <a:gd name="T11" fmla="*/ 11 w 1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">
                  <a:moveTo>
                    <a:pt x="11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4" name="Freeform 707"/>
            <p:cNvSpPr>
              <a:spLocks/>
            </p:cNvSpPr>
            <p:nvPr/>
          </p:nvSpPr>
          <p:spPr bwMode="auto">
            <a:xfrm>
              <a:off x="5063" y="2124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5" name="Freeform 708"/>
            <p:cNvSpPr>
              <a:spLocks/>
            </p:cNvSpPr>
            <p:nvPr/>
          </p:nvSpPr>
          <p:spPr bwMode="auto">
            <a:xfrm>
              <a:off x="5063" y="210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6" name="Freeform 709"/>
            <p:cNvSpPr>
              <a:spLocks/>
            </p:cNvSpPr>
            <p:nvPr/>
          </p:nvSpPr>
          <p:spPr bwMode="auto">
            <a:xfrm>
              <a:off x="5063" y="209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7" name="Freeform 710"/>
            <p:cNvSpPr>
              <a:spLocks/>
            </p:cNvSpPr>
            <p:nvPr/>
          </p:nvSpPr>
          <p:spPr bwMode="auto">
            <a:xfrm>
              <a:off x="5063" y="2084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8" name="Freeform 711"/>
            <p:cNvSpPr>
              <a:spLocks/>
            </p:cNvSpPr>
            <p:nvPr/>
          </p:nvSpPr>
          <p:spPr bwMode="auto">
            <a:xfrm>
              <a:off x="5063" y="207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89" name="Freeform 712"/>
            <p:cNvSpPr>
              <a:spLocks/>
            </p:cNvSpPr>
            <p:nvPr/>
          </p:nvSpPr>
          <p:spPr bwMode="auto">
            <a:xfrm>
              <a:off x="5063" y="2011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0" name="Freeform 713"/>
            <p:cNvSpPr>
              <a:spLocks/>
            </p:cNvSpPr>
            <p:nvPr/>
          </p:nvSpPr>
          <p:spPr bwMode="auto">
            <a:xfrm>
              <a:off x="5063" y="197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1" name="Freeform 714"/>
            <p:cNvSpPr>
              <a:spLocks/>
            </p:cNvSpPr>
            <p:nvPr/>
          </p:nvSpPr>
          <p:spPr bwMode="auto">
            <a:xfrm>
              <a:off x="5063" y="1953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2" name="Freeform 715"/>
            <p:cNvSpPr>
              <a:spLocks/>
            </p:cNvSpPr>
            <p:nvPr/>
          </p:nvSpPr>
          <p:spPr bwMode="auto">
            <a:xfrm>
              <a:off x="5063" y="193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3" name="Freeform 716"/>
            <p:cNvSpPr>
              <a:spLocks/>
            </p:cNvSpPr>
            <p:nvPr/>
          </p:nvSpPr>
          <p:spPr bwMode="auto">
            <a:xfrm>
              <a:off x="5063" y="1921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4" name="Freeform 717"/>
            <p:cNvSpPr>
              <a:spLocks/>
            </p:cNvSpPr>
            <p:nvPr/>
          </p:nvSpPr>
          <p:spPr bwMode="auto">
            <a:xfrm>
              <a:off x="5063" y="190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5" name="Freeform 718"/>
            <p:cNvSpPr>
              <a:spLocks/>
            </p:cNvSpPr>
            <p:nvPr/>
          </p:nvSpPr>
          <p:spPr bwMode="auto">
            <a:xfrm>
              <a:off x="5063" y="189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6" name="Freeform 719"/>
            <p:cNvSpPr>
              <a:spLocks/>
            </p:cNvSpPr>
            <p:nvPr/>
          </p:nvSpPr>
          <p:spPr bwMode="auto">
            <a:xfrm>
              <a:off x="5063" y="188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7" name="Freeform 720"/>
            <p:cNvSpPr>
              <a:spLocks/>
            </p:cNvSpPr>
            <p:nvPr/>
          </p:nvSpPr>
          <p:spPr bwMode="auto">
            <a:xfrm>
              <a:off x="5063" y="1822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8" name="Freeform 721"/>
            <p:cNvSpPr>
              <a:spLocks/>
            </p:cNvSpPr>
            <p:nvPr/>
          </p:nvSpPr>
          <p:spPr bwMode="auto">
            <a:xfrm>
              <a:off x="5063" y="179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899" name="Freeform 722"/>
            <p:cNvSpPr>
              <a:spLocks/>
            </p:cNvSpPr>
            <p:nvPr/>
          </p:nvSpPr>
          <p:spPr bwMode="auto">
            <a:xfrm>
              <a:off x="5063" y="176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0" name="Freeform 723"/>
            <p:cNvSpPr>
              <a:spLocks/>
            </p:cNvSpPr>
            <p:nvPr/>
          </p:nvSpPr>
          <p:spPr bwMode="auto">
            <a:xfrm>
              <a:off x="5063" y="174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1" name="Freeform 724"/>
            <p:cNvSpPr>
              <a:spLocks/>
            </p:cNvSpPr>
            <p:nvPr/>
          </p:nvSpPr>
          <p:spPr bwMode="auto">
            <a:xfrm>
              <a:off x="5063" y="1731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2" name="Freeform 725"/>
            <p:cNvSpPr>
              <a:spLocks/>
            </p:cNvSpPr>
            <p:nvPr/>
          </p:nvSpPr>
          <p:spPr bwMode="auto">
            <a:xfrm>
              <a:off x="5063" y="172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3" name="Freeform 726"/>
            <p:cNvSpPr>
              <a:spLocks/>
            </p:cNvSpPr>
            <p:nvPr/>
          </p:nvSpPr>
          <p:spPr bwMode="auto">
            <a:xfrm>
              <a:off x="5063" y="1707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4" name="Freeform 727"/>
            <p:cNvSpPr>
              <a:spLocks/>
            </p:cNvSpPr>
            <p:nvPr/>
          </p:nvSpPr>
          <p:spPr bwMode="auto">
            <a:xfrm>
              <a:off x="5063" y="169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5" name="Freeform 728"/>
            <p:cNvSpPr>
              <a:spLocks/>
            </p:cNvSpPr>
            <p:nvPr/>
          </p:nvSpPr>
          <p:spPr bwMode="auto">
            <a:xfrm>
              <a:off x="5063" y="1633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6" name="Freeform 729"/>
            <p:cNvSpPr>
              <a:spLocks/>
            </p:cNvSpPr>
            <p:nvPr/>
          </p:nvSpPr>
          <p:spPr bwMode="auto">
            <a:xfrm>
              <a:off x="5063" y="160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7" name="Freeform 730"/>
            <p:cNvSpPr>
              <a:spLocks/>
            </p:cNvSpPr>
            <p:nvPr/>
          </p:nvSpPr>
          <p:spPr bwMode="auto">
            <a:xfrm>
              <a:off x="5063" y="1576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8" name="Freeform 731"/>
            <p:cNvSpPr>
              <a:spLocks/>
            </p:cNvSpPr>
            <p:nvPr/>
          </p:nvSpPr>
          <p:spPr bwMode="auto">
            <a:xfrm>
              <a:off x="5063" y="1558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09" name="Freeform 732"/>
            <p:cNvSpPr>
              <a:spLocks/>
            </p:cNvSpPr>
            <p:nvPr/>
          </p:nvSpPr>
          <p:spPr bwMode="auto">
            <a:xfrm>
              <a:off x="5063" y="1544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0" name="Freeform 733"/>
            <p:cNvSpPr>
              <a:spLocks/>
            </p:cNvSpPr>
            <p:nvPr/>
          </p:nvSpPr>
          <p:spPr bwMode="auto">
            <a:xfrm>
              <a:off x="5063" y="1529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1" name="Freeform 734"/>
            <p:cNvSpPr>
              <a:spLocks/>
            </p:cNvSpPr>
            <p:nvPr/>
          </p:nvSpPr>
          <p:spPr bwMode="auto">
            <a:xfrm>
              <a:off x="5063" y="152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2" name="Freeform 735"/>
            <p:cNvSpPr>
              <a:spLocks/>
            </p:cNvSpPr>
            <p:nvPr/>
          </p:nvSpPr>
          <p:spPr bwMode="auto">
            <a:xfrm>
              <a:off x="5063" y="1510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3" name="Freeform 736"/>
            <p:cNvSpPr>
              <a:spLocks/>
            </p:cNvSpPr>
            <p:nvPr/>
          </p:nvSpPr>
          <p:spPr bwMode="auto">
            <a:xfrm>
              <a:off x="5063" y="1444"/>
              <a:ext cx="10" cy="1"/>
            </a:xfrm>
            <a:custGeom>
              <a:avLst/>
              <a:gdLst>
                <a:gd name="T0" fmla="*/ 6 w 6"/>
                <a:gd name="T1" fmla="*/ 0 h 1"/>
                <a:gd name="T2" fmla="*/ 1 w 6"/>
                <a:gd name="T3" fmla="*/ 0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  <a:gd name="T9" fmla="*/ 0 w 6"/>
                <a:gd name="T10" fmla="*/ 0 h 1"/>
                <a:gd name="T11" fmla="*/ 6 w 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">
                  <a:moveTo>
                    <a:pt x="6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4" name="Freeform 737"/>
            <p:cNvSpPr>
              <a:spLocks/>
            </p:cNvSpPr>
            <p:nvPr/>
          </p:nvSpPr>
          <p:spPr bwMode="auto">
            <a:xfrm>
              <a:off x="4191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5" name="Freeform 738"/>
            <p:cNvSpPr>
              <a:spLocks/>
            </p:cNvSpPr>
            <p:nvPr/>
          </p:nvSpPr>
          <p:spPr bwMode="auto">
            <a:xfrm>
              <a:off x="4411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6" name="Freeform 739"/>
            <p:cNvSpPr>
              <a:spLocks/>
            </p:cNvSpPr>
            <p:nvPr/>
          </p:nvSpPr>
          <p:spPr bwMode="auto">
            <a:xfrm>
              <a:off x="4631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7" name="Freeform 740"/>
            <p:cNvSpPr>
              <a:spLocks/>
            </p:cNvSpPr>
            <p:nvPr/>
          </p:nvSpPr>
          <p:spPr bwMode="auto">
            <a:xfrm>
              <a:off x="4851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8" name="Freeform 741"/>
            <p:cNvSpPr>
              <a:spLocks/>
            </p:cNvSpPr>
            <p:nvPr/>
          </p:nvSpPr>
          <p:spPr bwMode="auto">
            <a:xfrm>
              <a:off x="5073" y="2108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19" name="Freeform 742"/>
            <p:cNvSpPr>
              <a:spLocks/>
            </p:cNvSpPr>
            <p:nvPr/>
          </p:nvSpPr>
          <p:spPr bwMode="auto">
            <a:xfrm>
              <a:off x="423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0" name="Freeform 743"/>
            <p:cNvSpPr>
              <a:spLocks/>
            </p:cNvSpPr>
            <p:nvPr/>
          </p:nvSpPr>
          <p:spPr bwMode="auto">
            <a:xfrm>
              <a:off x="4279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1" name="Freeform 744"/>
            <p:cNvSpPr>
              <a:spLocks/>
            </p:cNvSpPr>
            <p:nvPr/>
          </p:nvSpPr>
          <p:spPr bwMode="auto">
            <a:xfrm>
              <a:off x="432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2" name="Freeform 745"/>
            <p:cNvSpPr>
              <a:spLocks/>
            </p:cNvSpPr>
            <p:nvPr/>
          </p:nvSpPr>
          <p:spPr bwMode="auto">
            <a:xfrm>
              <a:off x="4367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3" name="Freeform 746"/>
            <p:cNvSpPr>
              <a:spLocks/>
            </p:cNvSpPr>
            <p:nvPr/>
          </p:nvSpPr>
          <p:spPr bwMode="auto">
            <a:xfrm>
              <a:off x="4455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4" name="Freeform 747"/>
            <p:cNvSpPr>
              <a:spLocks/>
            </p:cNvSpPr>
            <p:nvPr/>
          </p:nvSpPr>
          <p:spPr bwMode="auto">
            <a:xfrm>
              <a:off x="4499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5" name="Freeform 748"/>
            <p:cNvSpPr>
              <a:spLocks/>
            </p:cNvSpPr>
            <p:nvPr/>
          </p:nvSpPr>
          <p:spPr bwMode="auto">
            <a:xfrm>
              <a:off x="454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6" name="Freeform 749"/>
            <p:cNvSpPr>
              <a:spLocks/>
            </p:cNvSpPr>
            <p:nvPr/>
          </p:nvSpPr>
          <p:spPr bwMode="auto">
            <a:xfrm>
              <a:off x="4587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7" name="Freeform 750"/>
            <p:cNvSpPr>
              <a:spLocks/>
            </p:cNvSpPr>
            <p:nvPr/>
          </p:nvSpPr>
          <p:spPr bwMode="auto">
            <a:xfrm>
              <a:off x="4675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8" name="Freeform 751"/>
            <p:cNvSpPr>
              <a:spLocks/>
            </p:cNvSpPr>
            <p:nvPr/>
          </p:nvSpPr>
          <p:spPr bwMode="auto">
            <a:xfrm>
              <a:off x="4719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29" name="Freeform 752"/>
            <p:cNvSpPr>
              <a:spLocks/>
            </p:cNvSpPr>
            <p:nvPr/>
          </p:nvSpPr>
          <p:spPr bwMode="auto">
            <a:xfrm>
              <a:off x="476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0" name="Freeform 753"/>
            <p:cNvSpPr>
              <a:spLocks/>
            </p:cNvSpPr>
            <p:nvPr/>
          </p:nvSpPr>
          <p:spPr bwMode="auto">
            <a:xfrm>
              <a:off x="4807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1" name="Freeform 754"/>
            <p:cNvSpPr>
              <a:spLocks/>
            </p:cNvSpPr>
            <p:nvPr/>
          </p:nvSpPr>
          <p:spPr bwMode="auto">
            <a:xfrm>
              <a:off x="4895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2" name="Freeform 755"/>
            <p:cNvSpPr>
              <a:spLocks/>
            </p:cNvSpPr>
            <p:nvPr/>
          </p:nvSpPr>
          <p:spPr bwMode="auto">
            <a:xfrm>
              <a:off x="4939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3" name="Freeform 756"/>
            <p:cNvSpPr>
              <a:spLocks/>
            </p:cNvSpPr>
            <p:nvPr/>
          </p:nvSpPr>
          <p:spPr bwMode="auto">
            <a:xfrm>
              <a:off x="4983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4" name="Freeform 757"/>
            <p:cNvSpPr>
              <a:spLocks/>
            </p:cNvSpPr>
            <p:nvPr/>
          </p:nvSpPr>
          <p:spPr bwMode="auto">
            <a:xfrm>
              <a:off x="5027" y="2115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5" name="Freeform 758"/>
            <p:cNvSpPr>
              <a:spLocks/>
            </p:cNvSpPr>
            <p:nvPr/>
          </p:nvSpPr>
          <p:spPr bwMode="auto">
            <a:xfrm>
              <a:off x="4191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6" name="Freeform 759"/>
            <p:cNvSpPr>
              <a:spLocks/>
            </p:cNvSpPr>
            <p:nvPr/>
          </p:nvSpPr>
          <p:spPr bwMode="auto">
            <a:xfrm>
              <a:off x="4411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7" name="Freeform 760"/>
            <p:cNvSpPr>
              <a:spLocks/>
            </p:cNvSpPr>
            <p:nvPr/>
          </p:nvSpPr>
          <p:spPr bwMode="auto">
            <a:xfrm>
              <a:off x="4631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8" name="Freeform 761"/>
            <p:cNvSpPr>
              <a:spLocks/>
            </p:cNvSpPr>
            <p:nvPr/>
          </p:nvSpPr>
          <p:spPr bwMode="auto">
            <a:xfrm>
              <a:off x="4851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39" name="Freeform 762"/>
            <p:cNvSpPr>
              <a:spLocks/>
            </p:cNvSpPr>
            <p:nvPr/>
          </p:nvSpPr>
          <p:spPr bwMode="auto">
            <a:xfrm>
              <a:off x="5073" y="1444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0" name="Freeform 763"/>
            <p:cNvSpPr>
              <a:spLocks/>
            </p:cNvSpPr>
            <p:nvPr/>
          </p:nvSpPr>
          <p:spPr bwMode="auto">
            <a:xfrm>
              <a:off x="423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1" name="Freeform 764"/>
            <p:cNvSpPr>
              <a:spLocks/>
            </p:cNvSpPr>
            <p:nvPr/>
          </p:nvSpPr>
          <p:spPr bwMode="auto">
            <a:xfrm>
              <a:off x="4279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2" name="Freeform 765"/>
            <p:cNvSpPr>
              <a:spLocks/>
            </p:cNvSpPr>
            <p:nvPr/>
          </p:nvSpPr>
          <p:spPr bwMode="auto">
            <a:xfrm>
              <a:off x="432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3" name="Freeform 766"/>
            <p:cNvSpPr>
              <a:spLocks/>
            </p:cNvSpPr>
            <p:nvPr/>
          </p:nvSpPr>
          <p:spPr bwMode="auto">
            <a:xfrm>
              <a:off x="4367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4" name="Freeform 767"/>
            <p:cNvSpPr>
              <a:spLocks/>
            </p:cNvSpPr>
            <p:nvPr/>
          </p:nvSpPr>
          <p:spPr bwMode="auto">
            <a:xfrm>
              <a:off x="4455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5" name="Freeform 768"/>
            <p:cNvSpPr>
              <a:spLocks/>
            </p:cNvSpPr>
            <p:nvPr/>
          </p:nvSpPr>
          <p:spPr bwMode="auto">
            <a:xfrm>
              <a:off x="4499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6" name="Freeform 769"/>
            <p:cNvSpPr>
              <a:spLocks/>
            </p:cNvSpPr>
            <p:nvPr/>
          </p:nvSpPr>
          <p:spPr bwMode="auto">
            <a:xfrm>
              <a:off x="454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7" name="Freeform 770"/>
            <p:cNvSpPr>
              <a:spLocks/>
            </p:cNvSpPr>
            <p:nvPr/>
          </p:nvSpPr>
          <p:spPr bwMode="auto">
            <a:xfrm>
              <a:off x="4587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8" name="Freeform 771"/>
            <p:cNvSpPr>
              <a:spLocks/>
            </p:cNvSpPr>
            <p:nvPr/>
          </p:nvSpPr>
          <p:spPr bwMode="auto">
            <a:xfrm>
              <a:off x="4675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49" name="Freeform 772"/>
            <p:cNvSpPr>
              <a:spLocks/>
            </p:cNvSpPr>
            <p:nvPr/>
          </p:nvSpPr>
          <p:spPr bwMode="auto">
            <a:xfrm>
              <a:off x="4719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0" name="Freeform 773"/>
            <p:cNvSpPr>
              <a:spLocks/>
            </p:cNvSpPr>
            <p:nvPr/>
          </p:nvSpPr>
          <p:spPr bwMode="auto">
            <a:xfrm>
              <a:off x="476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1" name="Freeform 774"/>
            <p:cNvSpPr>
              <a:spLocks/>
            </p:cNvSpPr>
            <p:nvPr/>
          </p:nvSpPr>
          <p:spPr bwMode="auto">
            <a:xfrm>
              <a:off x="4807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2" name="Freeform 775"/>
            <p:cNvSpPr>
              <a:spLocks/>
            </p:cNvSpPr>
            <p:nvPr/>
          </p:nvSpPr>
          <p:spPr bwMode="auto">
            <a:xfrm>
              <a:off x="4895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3" name="Freeform 776"/>
            <p:cNvSpPr>
              <a:spLocks/>
            </p:cNvSpPr>
            <p:nvPr/>
          </p:nvSpPr>
          <p:spPr bwMode="auto">
            <a:xfrm>
              <a:off x="4939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4" name="Freeform 777"/>
            <p:cNvSpPr>
              <a:spLocks/>
            </p:cNvSpPr>
            <p:nvPr/>
          </p:nvSpPr>
          <p:spPr bwMode="auto">
            <a:xfrm>
              <a:off x="4983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5" name="Freeform 778"/>
            <p:cNvSpPr>
              <a:spLocks/>
            </p:cNvSpPr>
            <p:nvPr/>
          </p:nvSpPr>
          <p:spPr bwMode="auto">
            <a:xfrm>
              <a:off x="5027" y="1444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6" name="Freeform 779"/>
            <p:cNvSpPr>
              <a:spLocks/>
            </p:cNvSpPr>
            <p:nvPr/>
          </p:nvSpPr>
          <p:spPr bwMode="auto">
            <a:xfrm>
              <a:off x="4191" y="1441"/>
              <a:ext cx="1" cy="683"/>
            </a:xfrm>
            <a:custGeom>
              <a:avLst/>
              <a:gdLst>
                <a:gd name="T0" fmla="*/ 0 w 1"/>
                <a:gd name="T1" fmla="*/ 427 h 427"/>
                <a:gd name="T2" fmla="*/ 0 w 1"/>
                <a:gd name="T3" fmla="*/ 2 h 427"/>
                <a:gd name="T4" fmla="*/ 0 w 1"/>
                <a:gd name="T5" fmla="*/ 0 h 427"/>
                <a:gd name="T6" fmla="*/ 0 60000 65536"/>
                <a:gd name="T7" fmla="*/ 0 60000 65536"/>
                <a:gd name="T8" fmla="*/ 0 60000 65536"/>
                <a:gd name="T9" fmla="*/ 0 w 1"/>
                <a:gd name="T10" fmla="*/ 0 h 427"/>
                <a:gd name="T11" fmla="*/ 1 w 1"/>
                <a:gd name="T12" fmla="*/ 427 h 4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27">
                  <a:moveTo>
                    <a:pt x="0" y="427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7" name="Freeform 780"/>
            <p:cNvSpPr>
              <a:spLocks/>
            </p:cNvSpPr>
            <p:nvPr/>
          </p:nvSpPr>
          <p:spPr bwMode="auto">
            <a:xfrm>
              <a:off x="5073" y="1441"/>
              <a:ext cx="1" cy="683"/>
            </a:xfrm>
            <a:custGeom>
              <a:avLst/>
              <a:gdLst>
                <a:gd name="T0" fmla="*/ 0 w 1"/>
                <a:gd name="T1" fmla="*/ 427 h 427"/>
                <a:gd name="T2" fmla="*/ 0 w 1"/>
                <a:gd name="T3" fmla="*/ 2 h 427"/>
                <a:gd name="T4" fmla="*/ 0 w 1"/>
                <a:gd name="T5" fmla="*/ 0 h 427"/>
                <a:gd name="T6" fmla="*/ 0 60000 65536"/>
                <a:gd name="T7" fmla="*/ 0 60000 65536"/>
                <a:gd name="T8" fmla="*/ 0 60000 65536"/>
                <a:gd name="T9" fmla="*/ 0 w 1"/>
                <a:gd name="T10" fmla="*/ 0 h 427"/>
                <a:gd name="T11" fmla="*/ 1 w 1"/>
                <a:gd name="T12" fmla="*/ 427 h 4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27">
                  <a:moveTo>
                    <a:pt x="0" y="427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8" name="Freeform 781"/>
            <p:cNvSpPr>
              <a:spLocks/>
            </p:cNvSpPr>
            <p:nvPr/>
          </p:nvSpPr>
          <p:spPr bwMode="auto">
            <a:xfrm>
              <a:off x="4191" y="2124"/>
              <a:ext cx="884" cy="1"/>
            </a:xfrm>
            <a:custGeom>
              <a:avLst/>
              <a:gdLst>
                <a:gd name="T0" fmla="*/ 0 w 552"/>
                <a:gd name="T1" fmla="*/ 0 h 1"/>
                <a:gd name="T2" fmla="*/ 551 w 552"/>
                <a:gd name="T3" fmla="*/ 0 h 1"/>
                <a:gd name="T4" fmla="*/ 552 w 552"/>
                <a:gd name="T5" fmla="*/ 0 h 1"/>
                <a:gd name="T6" fmla="*/ 0 60000 65536"/>
                <a:gd name="T7" fmla="*/ 0 60000 65536"/>
                <a:gd name="T8" fmla="*/ 0 60000 65536"/>
                <a:gd name="T9" fmla="*/ 0 w 552"/>
                <a:gd name="T10" fmla="*/ 0 h 1"/>
                <a:gd name="T11" fmla="*/ 552 w 55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2" h="1">
                  <a:moveTo>
                    <a:pt x="0" y="0"/>
                  </a:moveTo>
                  <a:lnTo>
                    <a:pt x="551" y="0"/>
                  </a:lnTo>
                  <a:lnTo>
                    <a:pt x="55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59" name="Freeform 782"/>
            <p:cNvSpPr>
              <a:spLocks/>
            </p:cNvSpPr>
            <p:nvPr/>
          </p:nvSpPr>
          <p:spPr bwMode="auto">
            <a:xfrm>
              <a:off x="4191" y="1444"/>
              <a:ext cx="884" cy="1"/>
            </a:xfrm>
            <a:custGeom>
              <a:avLst/>
              <a:gdLst>
                <a:gd name="T0" fmla="*/ 0 w 552"/>
                <a:gd name="T1" fmla="*/ 0 h 1"/>
                <a:gd name="T2" fmla="*/ 551 w 552"/>
                <a:gd name="T3" fmla="*/ 0 h 1"/>
                <a:gd name="T4" fmla="*/ 552 w 552"/>
                <a:gd name="T5" fmla="*/ 0 h 1"/>
                <a:gd name="T6" fmla="*/ 0 60000 65536"/>
                <a:gd name="T7" fmla="*/ 0 60000 65536"/>
                <a:gd name="T8" fmla="*/ 0 60000 65536"/>
                <a:gd name="T9" fmla="*/ 0 w 552"/>
                <a:gd name="T10" fmla="*/ 0 h 1"/>
                <a:gd name="T11" fmla="*/ 552 w 55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2" h="1">
                  <a:moveTo>
                    <a:pt x="0" y="0"/>
                  </a:moveTo>
                  <a:lnTo>
                    <a:pt x="551" y="0"/>
                  </a:lnTo>
                  <a:lnTo>
                    <a:pt x="55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60" name="Freeform 783"/>
            <p:cNvSpPr>
              <a:spLocks/>
            </p:cNvSpPr>
            <p:nvPr/>
          </p:nvSpPr>
          <p:spPr bwMode="auto">
            <a:xfrm>
              <a:off x="4457" y="1691"/>
              <a:ext cx="14" cy="14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10 w 14"/>
                <a:gd name="T5" fmla="*/ 0 h 14"/>
                <a:gd name="T6" fmla="*/ 10 w 14"/>
                <a:gd name="T7" fmla="*/ 0 h 14"/>
                <a:gd name="T8" fmla="*/ 13 w 14"/>
                <a:gd name="T9" fmla="*/ 3 h 14"/>
                <a:gd name="T10" fmla="*/ 13 w 14"/>
                <a:gd name="T11" fmla="*/ 3 h 14"/>
                <a:gd name="T12" fmla="*/ 13 w 14"/>
                <a:gd name="T13" fmla="*/ 3 h 14"/>
                <a:gd name="T14" fmla="*/ 14 w 14"/>
                <a:gd name="T15" fmla="*/ 5 h 14"/>
                <a:gd name="T16" fmla="*/ 14 w 14"/>
                <a:gd name="T17" fmla="*/ 5 h 14"/>
                <a:gd name="T18" fmla="*/ 14 w 14"/>
                <a:gd name="T19" fmla="*/ 6 h 14"/>
                <a:gd name="T20" fmla="*/ 14 w 14"/>
                <a:gd name="T21" fmla="*/ 6 h 14"/>
                <a:gd name="T22" fmla="*/ 14 w 14"/>
                <a:gd name="T23" fmla="*/ 8 h 14"/>
                <a:gd name="T24" fmla="*/ 14 w 14"/>
                <a:gd name="T25" fmla="*/ 8 h 14"/>
                <a:gd name="T26" fmla="*/ 14 w 14"/>
                <a:gd name="T27" fmla="*/ 11 h 14"/>
                <a:gd name="T28" fmla="*/ 14 w 14"/>
                <a:gd name="T29" fmla="*/ 11 h 14"/>
                <a:gd name="T30" fmla="*/ 13 w 14"/>
                <a:gd name="T31" fmla="*/ 11 h 14"/>
                <a:gd name="T32" fmla="*/ 13 w 14"/>
                <a:gd name="T33" fmla="*/ 13 h 14"/>
                <a:gd name="T34" fmla="*/ 13 w 14"/>
                <a:gd name="T35" fmla="*/ 13 h 14"/>
                <a:gd name="T36" fmla="*/ 10 w 14"/>
                <a:gd name="T37" fmla="*/ 13 h 14"/>
                <a:gd name="T38" fmla="*/ 10 w 14"/>
                <a:gd name="T39" fmla="*/ 14 h 14"/>
                <a:gd name="T40" fmla="*/ 8 w 14"/>
                <a:gd name="T41" fmla="*/ 14 h 14"/>
                <a:gd name="T42" fmla="*/ 8 w 14"/>
                <a:gd name="T43" fmla="*/ 14 h 14"/>
                <a:gd name="T44" fmla="*/ 8 w 14"/>
                <a:gd name="T45" fmla="*/ 14 h 14"/>
                <a:gd name="T46" fmla="*/ 6 w 14"/>
                <a:gd name="T47" fmla="*/ 14 h 14"/>
                <a:gd name="T48" fmla="*/ 6 w 14"/>
                <a:gd name="T49" fmla="*/ 14 h 14"/>
                <a:gd name="T50" fmla="*/ 5 w 14"/>
                <a:gd name="T51" fmla="*/ 14 h 14"/>
                <a:gd name="T52" fmla="*/ 5 w 14"/>
                <a:gd name="T53" fmla="*/ 13 h 14"/>
                <a:gd name="T54" fmla="*/ 2 w 14"/>
                <a:gd name="T55" fmla="*/ 13 h 14"/>
                <a:gd name="T56" fmla="*/ 2 w 14"/>
                <a:gd name="T57" fmla="*/ 13 h 14"/>
                <a:gd name="T58" fmla="*/ 2 w 14"/>
                <a:gd name="T59" fmla="*/ 11 h 14"/>
                <a:gd name="T60" fmla="*/ 0 w 14"/>
                <a:gd name="T61" fmla="*/ 11 h 14"/>
                <a:gd name="T62" fmla="*/ 0 w 14"/>
                <a:gd name="T63" fmla="*/ 11 h 14"/>
                <a:gd name="T64" fmla="*/ 0 w 14"/>
                <a:gd name="T65" fmla="*/ 8 h 14"/>
                <a:gd name="T66" fmla="*/ 0 w 14"/>
                <a:gd name="T67" fmla="*/ 8 h 14"/>
                <a:gd name="T68" fmla="*/ 0 w 14"/>
                <a:gd name="T69" fmla="*/ 6 h 14"/>
                <a:gd name="T70" fmla="*/ 0 w 14"/>
                <a:gd name="T71" fmla="*/ 6 h 14"/>
                <a:gd name="T72" fmla="*/ 0 w 14"/>
                <a:gd name="T73" fmla="*/ 5 h 14"/>
                <a:gd name="T74" fmla="*/ 0 w 14"/>
                <a:gd name="T75" fmla="*/ 5 h 14"/>
                <a:gd name="T76" fmla="*/ 2 w 14"/>
                <a:gd name="T77" fmla="*/ 3 h 14"/>
                <a:gd name="T78" fmla="*/ 2 w 14"/>
                <a:gd name="T79" fmla="*/ 3 h 14"/>
                <a:gd name="T80" fmla="*/ 2 w 14"/>
                <a:gd name="T81" fmla="*/ 3 h 14"/>
                <a:gd name="T82" fmla="*/ 5 w 14"/>
                <a:gd name="T83" fmla="*/ 0 h 14"/>
                <a:gd name="T84" fmla="*/ 5 w 14"/>
                <a:gd name="T85" fmla="*/ 0 h 14"/>
                <a:gd name="T86" fmla="*/ 6 w 14"/>
                <a:gd name="T87" fmla="*/ 0 h 14"/>
                <a:gd name="T88" fmla="*/ 6 w 14"/>
                <a:gd name="T89" fmla="*/ 0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4"/>
                <a:gd name="T137" fmla="*/ 14 w 14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3" y="3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3" y="11"/>
                  </a:lnTo>
                  <a:lnTo>
                    <a:pt x="13" y="13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61" name="Freeform 784"/>
            <p:cNvSpPr>
              <a:spLocks/>
            </p:cNvSpPr>
            <p:nvPr/>
          </p:nvSpPr>
          <p:spPr bwMode="auto">
            <a:xfrm>
              <a:off x="4457" y="1691"/>
              <a:ext cx="13" cy="13"/>
            </a:xfrm>
            <a:custGeom>
              <a:avLst/>
              <a:gdLst>
                <a:gd name="T0" fmla="*/ 6 w 13"/>
                <a:gd name="T1" fmla="*/ 0 h 13"/>
                <a:gd name="T2" fmla="*/ 8 w 13"/>
                <a:gd name="T3" fmla="*/ 0 h 13"/>
                <a:gd name="T4" fmla="*/ 8 w 13"/>
                <a:gd name="T5" fmla="*/ 0 h 13"/>
                <a:gd name="T6" fmla="*/ 8 w 13"/>
                <a:gd name="T7" fmla="*/ 0 h 13"/>
                <a:gd name="T8" fmla="*/ 10 w 13"/>
                <a:gd name="T9" fmla="*/ 3 h 13"/>
                <a:gd name="T10" fmla="*/ 10 w 13"/>
                <a:gd name="T11" fmla="*/ 3 h 13"/>
                <a:gd name="T12" fmla="*/ 10 w 13"/>
                <a:gd name="T13" fmla="*/ 3 h 13"/>
                <a:gd name="T14" fmla="*/ 13 w 13"/>
                <a:gd name="T15" fmla="*/ 5 h 13"/>
                <a:gd name="T16" fmla="*/ 13 w 13"/>
                <a:gd name="T17" fmla="*/ 5 h 13"/>
                <a:gd name="T18" fmla="*/ 13 w 13"/>
                <a:gd name="T19" fmla="*/ 5 h 13"/>
                <a:gd name="T20" fmla="*/ 13 w 13"/>
                <a:gd name="T21" fmla="*/ 6 h 13"/>
                <a:gd name="T22" fmla="*/ 13 w 13"/>
                <a:gd name="T23" fmla="*/ 6 h 13"/>
                <a:gd name="T24" fmla="*/ 13 w 13"/>
                <a:gd name="T25" fmla="*/ 8 h 13"/>
                <a:gd name="T26" fmla="*/ 13 w 13"/>
                <a:gd name="T27" fmla="*/ 8 h 13"/>
                <a:gd name="T28" fmla="*/ 13 w 13"/>
                <a:gd name="T29" fmla="*/ 8 h 13"/>
                <a:gd name="T30" fmla="*/ 10 w 13"/>
                <a:gd name="T31" fmla="*/ 11 h 13"/>
                <a:gd name="T32" fmla="*/ 10 w 13"/>
                <a:gd name="T33" fmla="*/ 11 h 13"/>
                <a:gd name="T34" fmla="*/ 10 w 13"/>
                <a:gd name="T35" fmla="*/ 11 h 13"/>
                <a:gd name="T36" fmla="*/ 10 w 13"/>
                <a:gd name="T37" fmla="*/ 13 h 13"/>
                <a:gd name="T38" fmla="*/ 8 w 13"/>
                <a:gd name="T39" fmla="*/ 13 h 13"/>
                <a:gd name="T40" fmla="*/ 8 w 13"/>
                <a:gd name="T41" fmla="*/ 13 h 13"/>
                <a:gd name="T42" fmla="*/ 6 w 13"/>
                <a:gd name="T43" fmla="*/ 13 h 13"/>
                <a:gd name="T44" fmla="*/ 6 w 13"/>
                <a:gd name="T45" fmla="*/ 13 h 13"/>
                <a:gd name="T46" fmla="*/ 6 w 13"/>
                <a:gd name="T47" fmla="*/ 13 h 13"/>
                <a:gd name="T48" fmla="*/ 5 w 13"/>
                <a:gd name="T49" fmla="*/ 13 h 13"/>
                <a:gd name="T50" fmla="*/ 5 w 13"/>
                <a:gd name="T51" fmla="*/ 13 h 13"/>
                <a:gd name="T52" fmla="*/ 2 w 13"/>
                <a:gd name="T53" fmla="*/ 13 h 13"/>
                <a:gd name="T54" fmla="*/ 2 w 13"/>
                <a:gd name="T55" fmla="*/ 11 h 13"/>
                <a:gd name="T56" fmla="*/ 2 w 13"/>
                <a:gd name="T57" fmla="*/ 11 h 13"/>
                <a:gd name="T58" fmla="*/ 2 w 13"/>
                <a:gd name="T59" fmla="*/ 11 h 13"/>
                <a:gd name="T60" fmla="*/ 0 w 13"/>
                <a:gd name="T61" fmla="*/ 8 h 13"/>
                <a:gd name="T62" fmla="*/ 0 w 13"/>
                <a:gd name="T63" fmla="*/ 8 h 13"/>
                <a:gd name="T64" fmla="*/ 0 w 13"/>
                <a:gd name="T65" fmla="*/ 8 h 13"/>
                <a:gd name="T66" fmla="*/ 0 w 13"/>
                <a:gd name="T67" fmla="*/ 6 h 13"/>
                <a:gd name="T68" fmla="*/ 0 w 13"/>
                <a:gd name="T69" fmla="*/ 6 h 13"/>
                <a:gd name="T70" fmla="*/ 0 w 13"/>
                <a:gd name="T71" fmla="*/ 5 h 13"/>
                <a:gd name="T72" fmla="*/ 0 w 13"/>
                <a:gd name="T73" fmla="*/ 5 h 13"/>
                <a:gd name="T74" fmla="*/ 0 w 13"/>
                <a:gd name="T75" fmla="*/ 5 h 13"/>
                <a:gd name="T76" fmla="*/ 2 w 13"/>
                <a:gd name="T77" fmla="*/ 3 h 13"/>
                <a:gd name="T78" fmla="*/ 2 w 13"/>
                <a:gd name="T79" fmla="*/ 3 h 13"/>
                <a:gd name="T80" fmla="*/ 2 w 13"/>
                <a:gd name="T81" fmla="*/ 3 h 13"/>
                <a:gd name="T82" fmla="*/ 5 w 13"/>
                <a:gd name="T83" fmla="*/ 0 h 13"/>
                <a:gd name="T84" fmla="*/ 5 w 13"/>
                <a:gd name="T85" fmla="*/ 0 h 13"/>
                <a:gd name="T86" fmla="*/ 5 w 13"/>
                <a:gd name="T87" fmla="*/ 0 h 13"/>
                <a:gd name="T88" fmla="*/ 6 w 13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3"/>
                <a:gd name="T137" fmla="*/ 13 w 13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3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62" name="Freeform 785"/>
            <p:cNvSpPr>
              <a:spLocks/>
            </p:cNvSpPr>
            <p:nvPr/>
          </p:nvSpPr>
          <p:spPr bwMode="auto">
            <a:xfrm>
              <a:off x="4595" y="1806"/>
              <a:ext cx="14" cy="13"/>
            </a:xfrm>
            <a:custGeom>
              <a:avLst/>
              <a:gdLst>
                <a:gd name="T0" fmla="*/ 8 w 14"/>
                <a:gd name="T1" fmla="*/ 0 h 13"/>
                <a:gd name="T2" fmla="*/ 8 w 14"/>
                <a:gd name="T3" fmla="*/ 0 h 13"/>
                <a:gd name="T4" fmla="*/ 11 w 14"/>
                <a:gd name="T5" fmla="*/ 0 h 13"/>
                <a:gd name="T6" fmla="*/ 11 w 14"/>
                <a:gd name="T7" fmla="*/ 0 h 13"/>
                <a:gd name="T8" fmla="*/ 12 w 14"/>
                <a:gd name="T9" fmla="*/ 2 h 13"/>
                <a:gd name="T10" fmla="*/ 12 w 14"/>
                <a:gd name="T11" fmla="*/ 2 h 13"/>
                <a:gd name="T12" fmla="*/ 12 w 14"/>
                <a:gd name="T13" fmla="*/ 2 h 13"/>
                <a:gd name="T14" fmla="*/ 14 w 14"/>
                <a:gd name="T15" fmla="*/ 3 h 13"/>
                <a:gd name="T16" fmla="*/ 14 w 14"/>
                <a:gd name="T17" fmla="*/ 3 h 13"/>
                <a:gd name="T18" fmla="*/ 14 w 14"/>
                <a:gd name="T19" fmla="*/ 5 h 13"/>
                <a:gd name="T20" fmla="*/ 14 w 14"/>
                <a:gd name="T21" fmla="*/ 5 h 13"/>
                <a:gd name="T22" fmla="*/ 14 w 14"/>
                <a:gd name="T23" fmla="*/ 8 h 13"/>
                <a:gd name="T24" fmla="*/ 14 w 14"/>
                <a:gd name="T25" fmla="*/ 8 h 13"/>
                <a:gd name="T26" fmla="*/ 14 w 14"/>
                <a:gd name="T27" fmla="*/ 10 h 13"/>
                <a:gd name="T28" fmla="*/ 14 w 14"/>
                <a:gd name="T29" fmla="*/ 10 h 13"/>
                <a:gd name="T30" fmla="*/ 12 w 14"/>
                <a:gd name="T31" fmla="*/ 10 h 13"/>
                <a:gd name="T32" fmla="*/ 12 w 14"/>
                <a:gd name="T33" fmla="*/ 11 h 13"/>
                <a:gd name="T34" fmla="*/ 12 w 14"/>
                <a:gd name="T35" fmla="*/ 11 h 13"/>
                <a:gd name="T36" fmla="*/ 11 w 14"/>
                <a:gd name="T37" fmla="*/ 11 h 13"/>
                <a:gd name="T38" fmla="*/ 11 w 14"/>
                <a:gd name="T39" fmla="*/ 13 h 13"/>
                <a:gd name="T40" fmla="*/ 8 w 14"/>
                <a:gd name="T41" fmla="*/ 13 h 13"/>
                <a:gd name="T42" fmla="*/ 8 w 14"/>
                <a:gd name="T43" fmla="*/ 13 h 13"/>
                <a:gd name="T44" fmla="*/ 8 w 14"/>
                <a:gd name="T45" fmla="*/ 13 h 13"/>
                <a:gd name="T46" fmla="*/ 6 w 14"/>
                <a:gd name="T47" fmla="*/ 13 h 13"/>
                <a:gd name="T48" fmla="*/ 6 w 14"/>
                <a:gd name="T49" fmla="*/ 13 h 13"/>
                <a:gd name="T50" fmla="*/ 4 w 14"/>
                <a:gd name="T51" fmla="*/ 13 h 13"/>
                <a:gd name="T52" fmla="*/ 4 w 14"/>
                <a:gd name="T53" fmla="*/ 11 h 13"/>
                <a:gd name="T54" fmla="*/ 3 w 14"/>
                <a:gd name="T55" fmla="*/ 11 h 13"/>
                <a:gd name="T56" fmla="*/ 3 w 14"/>
                <a:gd name="T57" fmla="*/ 11 h 13"/>
                <a:gd name="T58" fmla="*/ 3 w 14"/>
                <a:gd name="T59" fmla="*/ 10 h 13"/>
                <a:gd name="T60" fmla="*/ 0 w 14"/>
                <a:gd name="T61" fmla="*/ 10 h 13"/>
                <a:gd name="T62" fmla="*/ 0 w 14"/>
                <a:gd name="T63" fmla="*/ 10 h 13"/>
                <a:gd name="T64" fmla="*/ 0 w 14"/>
                <a:gd name="T65" fmla="*/ 8 h 13"/>
                <a:gd name="T66" fmla="*/ 0 w 14"/>
                <a:gd name="T67" fmla="*/ 8 h 13"/>
                <a:gd name="T68" fmla="*/ 0 w 14"/>
                <a:gd name="T69" fmla="*/ 5 h 13"/>
                <a:gd name="T70" fmla="*/ 0 w 14"/>
                <a:gd name="T71" fmla="*/ 5 h 13"/>
                <a:gd name="T72" fmla="*/ 0 w 14"/>
                <a:gd name="T73" fmla="*/ 3 h 13"/>
                <a:gd name="T74" fmla="*/ 0 w 14"/>
                <a:gd name="T75" fmla="*/ 3 h 13"/>
                <a:gd name="T76" fmla="*/ 3 w 14"/>
                <a:gd name="T77" fmla="*/ 2 h 13"/>
                <a:gd name="T78" fmla="*/ 3 w 14"/>
                <a:gd name="T79" fmla="*/ 2 h 13"/>
                <a:gd name="T80" fmla="*/ 3 w 14"/>
                <a:gd name="T81" fmla="*/ 2 h 13"/>
                <a:gd name="T82" fmla="*/ 4 w 14"/>
                <a:gd name="T83" fmla="*/ 0 h 13"/>
                <a:gd name="T84" fmla="*/ 4 w 14"/>
                <a:gd name="T85" fmla="*/ 0 h 13"/>
                <a:gd name="T86" fmla="*/ 6 w 14"/>
                <a:gd name="T87" fmla="*/ 0 h 13"/>
                <a:gd name="T88" fmla="*/ 6 w 14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3"/>
                <a:gd name="T137" fmla="*/ 14 w 14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3">
                  <a:moveTo>
                    <a:pt x="8" y="0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4" y="13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63" name="Freeform 786"/>
            <p:cNvSpPr>
              <a:spLocks/>
            </p:cNvSpPr>
            <p:nvPr/>
          </p:nvSpPr>
          <p:spPr bwMode="auto">
            <a:xfrm>
              <a:off x="4595" y="1806"/>
              <a:ext cx="12" cy="11"/>
            </a:xfrm>
            <a:custGeom>
              <a:avLst/>
              <a:gdLst>
                <a:gd name="T0" fmla="*/ 6 w 12"/>
                <a:gd name="T1" fmla="*/ 0 h 11"/>
                <a:gd name="T2" fmla="*/ 8 w 12"/>
                <a:gd name="T3" fmla="*/ 0 h 11"/>
                <a:gd name="T4" fmla="*/ 8 w 12"/>
                <a:gd name="T5" fmla="*/ 0 h 11"/>
                <a:gd name="T6" fmla="*/ 8 w 12"/>
                <a:gd name="T7" fmla="*/ 0 h 11"/>
                <a:gd name="T8" fmla="*/ 11 w 12"/>
                <a:gd name="T9" fmla="*/ 2 h 11"/>
                <a:gd name="T10" fmla="*/ 11 w 12"/>
                <a:gd name="T11" fmla="*/ 2 h 11"/>
                <a:gd name="T12" fmla="*/ 11 w 12"/>
                <a:gd name="T13" fmla="*/ 2 h 11"/>
                <a:gd name="T14" fmla="*/ 12 w 12"/>
                <a:gd name="T15" fmla="*/ 3 h 11"/>
                <a:gd name="T16" fmla="*/ 12 w 12"/>
                <a:gd name="T17" fmla="*/ 3 h 11"/>
                <a:gd name="T18" fmla="*/ 12 w 12"/>
                <a:gd name="T19" fmla="*/ 3 h 11"/>
                <a:gd name="T20" fmla="*/ 12 w 12"/>
                <a:gd name="T21" fmla="*/ 5 h 11"/>
                <a:gd name="T22" fmla="*/ 12 w 12"/>
                <a:gd name="T23" fmla="*/ 5 h 11"/>
                <a:gd name="T24" fmla="*/ 12 w 12"/>
                <a:gd name="T25" fmla="*/ 8 h 11"/>
                <a:gd name="T26" fmla="*/ 12 w 12"/>
                <a:gd name="T27" fmla="*/ 8 h 11"/>
                <a:gd name="T28" fmla="*/ 12 w 12"/>
                <a:gd name="T29" fmla="*/ 8 h 11"/>
                <a:gd name="T30" fmla="*/ 11 w 12"/>
                <a:gd name="T31" fmla="*/ 10 h 11"/>
                <a:gd name="T32" fmla="*/ 11 w 12"/>
                <a:gd name="T33" fmla="*/ 10 h 11"/>
                <a:gd name="T34" fmla="*/ 11 w 12"/>
                <a:gd name="T35" fmla="*/ 10 h 11"/>
                <a:gd name="T36" fmla="*/ 11 w 12"/>
                <a:gd name="T37" fmla="*/ 11 h 11"/>
                <a:gd name="T38" fmla="*/ 8 w 12"/>
                <a:gd name="T39" fmla="*/ 11 h 11"/>
                <a:gd name="T40" fmla="*/ 8 w 12"/>
                <a:gd name="T41" fmla="*/ 11 h 11"/>
                <a:gd name="T42" fmla="*/ 6 w 12"/>
                <a:gd name="T43" fmla="*/ 11 h 11"/>
                <a:gd name="T44" fmla="*/ 6 w 12"/>
                <a:gd name="T45" fmla="*/ 11 h 11"/>
                <a:gd name="T46" fmla="*/ 6 w 12"/>
                <a:gd name="T47" fmla="*/ 11 h 11"/>
                <a:gd name="T48" fmla="*/ 4 w 12"/>
                <a:gd name="T49" fmla="*/ 11 h 11"/>
                <a:gd name="T50" fmla="*/ 4 w 12"/>
                <a:gd name="T51" fmla="*/ 11 h 11"/>
                <a:gd name="T52" fmla="*/ 3 w 12"/>
                <a:gd name="T53" fmla="*/ 11 h 11"/>
                <a:gd name="T54" fmla="*/ 3 w 12"/>
                <a:gd name="T55" fmla="*/ 10 h 11"/>
                <a:gd name="T56" fmla="*/ 3 w 12"/>
                <a:gd name="T57" fmla="*/ 10 h 11"/>
                <a:gd name="T58" fmla="*/ 3 w 12"/>
                <a:gd name="T59" fmla="*/ 10 h 11"/>
                <a:gd name="T60" fmla="*/ 0 w 12"/>
                <a:gd name="T61" fmla="*/ 8 h 11"/>
                <a:gd name="T62" fmla="*/ 0 w 12"/>
                <a:gd name="T63" fmla="*/ 8 h 11"/>
                <a:gd name="T64" fmla="*/ 0 w 12"/>
                <a:gd name="T65" fmla="*/ 8 h 11"/>
                <a:gd name="T66" fmla="*/ 0 w 12"/>
                <a:gd name="T67" fmla="*/ 5 h 11"/>
                <a:gd name="T68" fmla="*/ 0 w 12"/>
                <a:gd name="T69" fmla="*/ 5 h 11"/>
                <a:gd name="T70" fmla="*/ 0 w 12"/>
                <a:gd name="T71" fmla="*/ 3 h 11"/>
                <a:gd name="T72" fmla="*/ 0 w 12"/>
                <a:gd name="T73" fmla="*/ 3 h 11"/>
                <a:gd name="T74" fmla="*/ 0 w 12"/>
                <a:gd name="T75" fmla="*/ 3 h 11"/>
                <a:gd name="T76" fmla="*/ 3 w 12"/>
                <a:gd name="T77" fmla="*/ 2 h 11"/>
                <a:gd name="T78" fmla="*/ 3 w 12"/>
                <a:gd name="T79" fmla="*/ 2 h 11"/>
                <a:gd name="T80" fmla="*/ 3 w 12"/>
                <a:gd name="T81" fmla="*/ 2 h 11"/>
                <a:gd name="T82" fmla="*/ 4 w 12"/>
                <a:gd name="T83" fmla="*/ 0 h 11"/>
                <a:gd name="T84" fmla="*/ 4 w 12"/>
                <a:gd name="T85" fmla="*/ 0 h 11"/>
                <a:gd name="T86" fmla="*/ 4 w 12"/>
                <a:gd name="T87" fmla="*/ 0 h 11"/>
                <a:gd name="T88" fmla="*/ 6 w 12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"/>
                <a:gd name="T136" fmla="*/ 0 h 11"/>
                <a:gd name="T137" fmla="*/ 12 w 12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64" name="Freeform 787"/>
            <p:cNvSpPr>
              <a:spLocks/>
            </p:cNvSpPr>
            <p:nvPr/>
          </p:nvSpPr>
          <p:spPr bwMode="auto">
            <a:xfrm>
              <a:off x="4731" y="1912"/>
              <a:ext cx="14" cy="12"/>
            </a:xfrm>
            <a:custGeom>
              <a:avLst/>
              <a:gdLst>
                <a:gd name="T0" fmla="*/ 8 w 14"/>
                <a:gd name="T1" fmla="*/ 0 h 12"/>
                <a:gd name="T2" fmla="*/ 8 w 14"/>
                <a:gd name="T3" fmla="*/ 0 h 12"/>
                <a:gd name="T4" fmla="*/ 11 w 14"/>
                <a:gd name="T5" fmla="*/ 0 h 12"/>
                <a:gd name="T6" fmla="*/ 11 w 14"/>
                <a:gd name="T7" fmla="*/ 0 h 12"/>
                <a:gd name="T8" fmla="*/ 12 w 14"/>
                <a:gd name="T9" fmla="*/ 1 h 12"/>
                <a:gd name="T10" fmla="*/ 12 w 14"/>
                <a:gd name="T11" fmla="*/ 1 h 12"/>
                <a:gd name="T12" fmla="*/ 12 w 14"/>
                <a:gd name="T13" fmla="*/ 1 h 12"/>
                <a:gd name="T14" fmla="*/ 14 w 14"/>
                <a:gd name="T15" fmla="*/ 3 h 12"/>
                <a:gd name="T16" fmla="*/ 14 w 14"/>
                <a:gd name="T17" fmla="*/ 3 h 12"/>
                <a:gd name="T18" fmla="*/ 14 w 14"/>
                <a:gd name="T19" fmla="*/ 4 h 12"/>
                <a:gd name="T20" fmla="*/ 14 w 14"/>
                <a:gd name="T21" fmla="*/ 4 h 12"/>
                <a:gd name="T22" fmla="*/ 14 w 14"/>
                <a:gd name="T23" fmla="*/ 8 h 12"/>
                <a:gd name="T24" fmla="*/ 14 w 14"/>
                <a:gd name="T25" fmla="*/ 8 h 12"/>
                <a:gd name="T26" fmla="*/ 14 w 14"/>
                <a:gd name="T27" fmla="*/ 9 h 12"/>
                <a:gd name="T28" fmla="*/ 14 w 14"/>
                <a:gd name="T29" fmla="*/ 9 h 12"/>
                <a:gd name="T30" fmla="*/ 12 w 14"/>
                <a:gd name="T31" fmla="*/ 9 h 12"/>
                <a:gd name="T32" fmla="*/ 12 w 14"/>
                <a:gd name="T33" fmla="*/ 11 h 12"/>
                <a:gd name="T34" fmla="*/ 12 w 14"/>
                <a:gd name="T35" fmla="*/ 11 h 12"/>
                <a:gd name="T36" fmla="*/ 11 w 14"/>
                <a:gd name="T37" fmla="*/ 11 h 12"/>
                <a:gd name="T38" fmla="*/ 11 w 14"/>
                <a:gd name="T39" fmla="*/ 12 h 12"/>
                <a:gd name="T40" fmla="*/ 8 w 14"/>
                <a:gd name="T41" fmla="*/ 12 h 12"/>
                <a:gd name="T42" fmla="*/ 8 w 14"/>
                <a:gd name="T43" fmla="*/ 12 h 12"/>
                <a:gd name="T44" fmla="*/ 8 w 14"/>
                <a:gd name="T45" fmla="*/ 12 h 12"/>
                <a:gd name="T46" fmla="*/ 6 w 14"/>
                <a:gd name="T47" fmla="*/ 12 h 12"/>
                <a:gd name="T48" fmla="*/ 6 w 14"/>
                <a:gd name="T49" fmla="*/ 12 h 12"/>
                <a:gd name="T50" fmla="*/ 4 w 14"/>
                <a:gd name="T51" fmla="*/ 12 h 12"/>
                <a:gd name="T52" fmla="*/ 4 w 14"/>
                <a:gd name="T53" fmla="*/ 11 h 12"/>
                <a:gd name="T54" fmla="*/ 3 w 14"/>
                <a:gd name="T55" fmla="*/ 11 h 12"/>
                <a:gd name="T56" fmla="*/ 3 w 14"/>
                <a:gd name="T57" fmla="*/ 11 h 12"/>
                <a:gd name="T58" fmla="*/ 3 w 14"/>
                <a:gd name="T59" fmla="*/ 9 h 12"/>
                <a:gd name="T60" fmla="*/ 0 w 14"/>
                <a:gd name="T61" fmla="*/ 9 h 12"/>
                <a:gd name="T62" fmla="*/ 0 w 14"/>
                <a:gd name="T63" fmla="*/ 9 h 12"/>
                <a:gd name="T64" fmla="*/ 0 w 14"/>
                <a:gd name="T65" fmla="*/ 8 h 12"/>
                <a:gd name="T66" fmla="*/ 0 w 14"/>
                <a:gd name="T67" fmla="*/ 8 h 12"/>
                <a:gd name="T68" fmla="*/ 0 w 14"/>
                <a:gd name="T69" fmla="*/ 4 h 12"/>
                <a:gd name="T70" fmla="*/ 0 w 14"/>
                <a:gd name="T71" fmla="*/ 4 h 12"/>
                <a:gd name="T72" fmla="*/ 0 w 14"/>
                <a:gd name="T73" fmla="*/ 3 h 12"/>
                <a:gd name="T74" fmla="*/ 0 w 14"/>
                <a:gd name="T75" fmla="*/ 3 h 12"/>
                <a:gd name="T76" fmla="*/ 3 w 14"/>
                <a:gd name="T77" fmla="*/ 1 h 12"/>
                <a:gd name="T78" fmla="*/ 3 w 14"/>
                <a:gd name="T79" fmla="*/ 1 h 12"/>
                <a:gd name="T80" fmla="*/ 3 w 14"/>
                <a:gd name="T81" fmla="*/ 1 h 12"/>
                <a:gd name="T82" fmla="*/ 4 w 14"/>
                <a:gd name="T83" fmla="*/ 0 h 12"/>
                <a:gd name="T84" fmla="*/ 4 w 14"/>
                <a:gd name="T85" fmla="*/ 0 h 12"/>
                <a:gd name="T86" fmla="*/ 6 w 14"/>
                <a:gd name="T87" fmla="*/ 0 h 12"/>
                <a:gd name="T88" fmla="*/ 6 w 14"/>
                <a:gd name="T89" fmla="*/ 0 h 1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2"/>
                <a:gd name="T137" fmla="*/ 14 w 14"/>
                <a:gd name="T138" fmla="*/ 12 h 1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2">
                  <a:moveTo>
                    <a:pt x="8" y="0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65" name="Freeform 788"/>
            <p:cNvSpPr>
              <a:spLocks/>
            </p:cNvSpPr>
            <p:nvPr/>
          </p:nvSpPr>
          <p:spPr bwMode="auto">
            <a:xfrm>
              <a:off x="4731" y="1912"/>
              <a:ext cx="12" cy="11"/>
            </a:xfrm>
            <a:custGeom>
              <a:avLst/>
              <a:gdLst>
                <a:gd name="T0" fmla="*/ 6 w 12"/>
                <a:gd name="T1" fmla="*/ 0 h 11"/>
                <a:gd name="T2" fmla="*/ 8 w 12"/>
                <a:gd name="T3" fmla="*/ 0 h 11"/>
                <a:gd name="T4" fmla="*/ 8 w 12"/>
                <a:gd name="T5" fmla="*/ 0 h 11"/>
                <a:gd name="T6" fmla="*/ 8 w 12"/>
                <a:gd name="T7" fmla="*/ 0 h 11"/>
                <a:gd name="T8" fmla="*/ 11 w 12"/>
                <a:gd name="T9" fmla="*/ 1 h 11"/>
                <a:gd name="T10" fmla="*/ 11 w 12"/>
                <a:gd name="T11" fmla="*/ 1 h 11"/>
                <a:gd name="T12" fmla="*/ 11 w 12"/>
                <a:gd name="T13" fmla="*/ 1 h 11"/>
                <a:gd name="T14" fmla="*/ 12 w 12"/>
                <a:gd name="T15" fmla="*/ 3 h 11"/>
                <a:gd name="T16" fmla="*/ 12 w 12"/>
                <a:gd name="T17" fmla="*/ 3 h 11"/>
                <a:gd name="T18" fmla="*/ 12 w 12"/>
                <a:gd name="T19" fmla="*/ 3 h 11"/>
                <a:gd name="T20" fmla="*/ 12 w 12"/>
                <a:gd name="T21" fmla="*/ 4 h 11"/>
                <a:gd name="T22" fmla="*/ 12 w 12"/>
                <a:gd name="T23" fmla="*/ 4 h 11"/>
                <a:gd name="T24" fmla="*/ 12 w 12"/>
                <a:gd name="T25" fmla="*/ 8 h 11"/>
                <a:gd name="T26" fmla="*/ 12 w 12"/>
                <a:gd name="T27" fmla="*/ 8 h 11"/>
                <a:gd name="T28" fmla="*/ 12 w 12"/>
                <a:gd name="T29" fmla="*/ 8 h 11"/>
                <a:gd name="T30" fmla="*/ 11 w 12"/>
                <a:gd name="T31" fmla="*/ 9 h 11"/>
                <a:gd name="T32" fmla="*/ 11 w 12"/>
                <a:gd name="T33" fmla="*/ 9 h 11"/>
                <a:gd name="T34" fmla="*/ 11 w 12"/>
                <a:gd name="T35" fmla="*/ 9 h 11"/>
                <a:gd name="T36" fmla="*/ 11 w 12"/>
                <a:gd name="T37" fmla="*/ 11 h 11"/>
                <a:gd name="T38" fmla="*/ 8 w 12"/>
                <a:gd name="T39" fmla="*/ 11 h 11"/>
                <a:gd name="T40" fmla="*/ 8 w 12"/>
                <a:gd name="T41" fmla="*/ 11 h 11"/>
                <a:gd name="T42" fmla="*/ 6 w 12"/>
                <a:gd name="T43" fmla="*/ 11 h 11"/>
                <a:gd name="T44" fmla="*/ 6 w 12"/>
                <a:gd name="T45" fmla="*/ 11 h 11"/>
                <a:gd name="T46" fmla="*/ 6 w 12"/>
                <a:gd name="T47" fmla="*/ 11 h 11"/>
                <a:gd name="T48" fmla="*/ 4 w 12"/>
                <a:gd name="T49" fmla="*/ 11 h 11"/>
                <a:gd name="T50" fmla="*/ 4 w 12"/>
                <a:gd name="T51" fmla="*/ 11 h 11"/>
                <a:gd name="T52" fmla="*/ 3 w 12"/>
                <a:gd name="T53" fmla="*/ 11 h 11"/>
                <a:gd name="T54" fmla="*/ 3 w 12"/>
                <a:gd name="T55" fmla="*/ 9 h 11"/>
                <a:gd name="T56" fmla="*/ 3 w 12"/>
                <a:gd name="T57" fmla="*/ 9 h 11"/>
                <a:gd name="T58" fmla="*/ 3 w 12"/>
                <a:gd name="T59" fmla="*/ 9 h 11"/>
                <a:gd name="T60" fmla="*/ 0 w 12"/>
                <a:gd name="T61" fmla="*/ 8 h 11"/>
                <a:gd name="T62" fmla="*/ 0 w 12"/>
                <a:gd name="T63" fmla="*/ 8 h 11"/>
                <a:gd name="T64" fmla="*/ 0 w 12"/>
                <a:gd name="T65" fmla="*/ 8 h 11"/>
                <a:gd name="T66" fmla="*/ 0 w 12"/>
                <a:gd name="T67" fmla="*/ 4 h 11"/>
                <a:gd name="T68" fmla="*/ 0 w 12"/>
                <a:gd name="T69" fmla="*/ 4 h 11"/>
                <a:gd name="T70" fmla="*/ 0 w 12"/>
                <a:gd name="T71" fmla="*/ 3 h 11"/>
                <a:gd name="T72" fmla="*/ 0 w 12"/>
                <a:gd name="T73" fmla="*/ 3 h 11"/>
                <a:gd name="T74" fmla="*/ 0 w 12"/>
                <a:gd name="T75" fmla="*/ 3 h 11"/>
                <a:gd name="T76" fmla="*/ 3 w 12"/>
                <a:gd name="T77" fmla="*/ 1 h 11"/>
                <a:gd name="T78" fmla="*/ 3 w 12"/>
                <a:gd name="T79" fmla="*/ 1 h 11"/>
                <a:gd name="T80" fmla="*/ 3 w 12"/>
                <a:gd name="T81" fmla="*/ 1 h 11"/>
                <a:gd name="T82" fmla="*/ 4 w 12"/>
                <a:gd name="T83" fmla="*/ 0 h 11"/>
                <a:gd name="T84" fmla="*/ 4 w 12"/>
                <a:gd name="T85" fmla="*/ 0 h 11"/>
                <a:gd name="T86" fmla="*/ 4 w 12"/>
                <a:gd name="T87" fmla="*/ 0 h 11"/>
                <a:gd name="T88" fmla="*/ 6 w 12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"/>
                <a:gd name="T136" fmla="*/ 0 h 11"/>
                <a:gd name="T137" fmla="*/ 12 w 12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66" name="Freeform 789"/>
            <p:cNvSpPr>
              <a:spLocks/>
            </p:cNvSpPr>
            <p:nvPr/>
          </p:nvSpPr>
          <p:spPr bwMode="auto">
            <a:xfrm>
              <a:off x="4862" y="1960"/>
              <a:ext cx="13" cy="12"/>
            </a:xfrm>
            <a:custGeom>
              <a:avLst/>
              <a:gdLst>
                <a:gd name="T0" fmla="*/ 8 w 13"/>
                <a:gd name="T1" fmla="*/ 0 h 12"/>
                <a:gd name="T2" fmla="*/ 8 w 13"/>
                <a:gd name="T3" fmla="*/ 0 h 12"/>
                <a:gd name="T4" fmla="*/ 9 w 13"/>
                <a:gd name="T5" fmla="*/ 0 h 12"/>
                <a:gd name="T6" fmla="*/ 9 w 13"/>
                <a:gd name="T7" fmla="*/ 0 h 12"/>
                <a:gd name="T8" fmla="*/ 11 w 13"/>
                <a:gd name="T9" fmla="*/ 1 h 12"/>
                <a:gd name="T10" fmla="*/ 11 w 13"/>
                <a:gd name="T11" fmla="*/ 1 h 12"/>
                <a:gd name="T12" fmla="*/ 11 w 13"/>
                <a:gd name="T13" fmla="*/ 1 h 12"/>
                <a:gd name="T14" fmla="*/ 13 w 13"/>
                <a:gd name="T15" fmla="*/ 3 h 12"/>
                <a:gd name="T16" fmla="*/ 13 w 13"/>
                <a:gd name="T17" fmla="*/ 3 h 12"/>
                <a:gd name="T18" fmla="*/ 13 w 13"/>
                <a:gd name="T19" fmla="*/ 4 h 12"/>
                <a:gd name="T20" fmla="*/ 13 w 13"/>
                <a:gd name="T21" fmla="*/ 4 h 12"/>
                <a:gd name="T22" fmla="*/ 13 w 13"/>
                <a:gd name="T23" fmla="*/ 8 h 12"/>
                <a:gd name="T24" fmla="*/ 13 w 13"/>
                <a:gd name="T25" fmla="*/ 8 h 12"/>
                <a:gd name="T26" fmla="*/ 13 w 13"/>
                <a:gd name="T27" fmla="*/ 9 h 12"/>
                <a:gd name="T28" fmla="*/ 13 w 13"/>
                <a:gd name="T29" fmla="*/ 9 h 12"/>
                <a:gd name="T30" fmla="*/ 11 w 13"/>
                <a:gd name="T31" fmla="*/ 9 h 12"/>
                <a:gd name="T32" fmla="*/ 11 w 13"/>
                <a:gd name="T33" fmla="*/ 11 h 12"/>
                <a:gd name="T34" fmla="*/ 11 w 13"/>
                <a:gd name="T35" fmla="*/ 11 h 12"/>
                <a:gd name="T36" fmla="*/ 9 w 13"/>
                <a:gd name="T37" fmla="*/ 11 h 12"/>
                <a:gd name="T38" fmla="*/ 9 w 13"/>
                <a:gd name="T39" fmla="*/ 12 h 12"/>
                <a:gd name="T40" fmla="*/ 8 w 13"/>
                <a:gd name="T41" fmla="*/ 12 h 12"/>
                <a:gd name="T42" fmla="*/ 8 w 13"/>
                <a:gd name="T43" fmla="*/ 12 h 12"/>
                <a:gd name="T44" fmla="*/ 8 w 13"/>
                <a:gd name="T45" fmla="*/ 12 h 12"/>
                <a:gd name="T46" fmla="*/ 5 w 13"/>
                <a:gd name="T47" fmla="*/ 12 h 12"/>
                <a:gd name="T48" fmla="*/ 5 w 13"/>
                <a:gd name="T49" fmla="*/ 12 h 12"/>
                <a:gd name="T50" fmla="*/ 3 w 13"/>
                <a:gd name="T51" fmla="*/ 12 h 12"/>
                <a:gd name="T52" fmla="*/ 3 w 13"/>
                <a:gd name="T53" fmla="*/ 11 h 12"/>
                <a:gd name="T54" fmla="*/ 1 w 13"/>
                <a:gd name="T55" fmla="*/ 11 h 12"/>
                <a:gd name="T56" fmla="*/ 1 w 13"/>
                <a:gd name="T57" fmla="*/ 11 h 12"/>
                <a:gd name="T58" fmla="*/ 1 w 13"/>
                <a:gd name="T59" fmla="*/ 9 h 12"/>
                <a:gd name="T60" fmla="*/ 0 w 13"/>
                <a:gd name="T61" fmla="*/ 9 h 12"/>
                <a:gd name="T62" fmla="*/ 0 w 13"/>
                <a:gd name="T63" fmla="*/ 9 h 12"/>
                <a:gd name="T64" fmla="*/ 0 w 13"/>
                <a:gd name="T65" fmla="*/ 8 h 12"/>
                <a:gd name="T66" fmla="*/ 0 w 13"/>
                <a:gd name="T67" fmla="*/ 8 h 12"/>
                <a:gd name="T68" fmla="*/ 0 w 13"/>
                <a:gd name="T69" fmla="*/ 4 h 12"/>
                <a:gd name="T70" fmla="*/ 0 w 13"/>
                <a:gd name="T71" fmla="*/ 4 h 12"/>
                <a:gd name="T72" fmla="*/ 0 w 13"/>
                <a:gd name="T73" fmla="*/ 3 h 12"/>
                <a:gd name="T74" fmla="*/ 0 w 13"/>
                <a:gd name="T75" fmla="*/ 3 h 12"/>
                <a:gd name="T76" fmla="*/ 1 w 13"/>
                <a:gd name="T77" fmla="*/ 1 h 12"/>
                <a:gd name="T78" fmla="*/ 1 w 13"/>
                <a:gd name="T79" fmla="*/ 1 h 12"/>
                <a:gd name="T80" fmla="*/ 1 w 13"/>
                <a:gd name="T81" fmla="*/ 1 h 12"/>
                <a:gd name="T82" fmla="*/ 3 w 13"/>
                <a:gd name="T83" fmla="*/ 0 h 12"/>
                <a:gd name="T84" fmla="*/ 3 w 13"/>
                <a:gd name="T85" fmla="*/ 0 h 12"/>
                <a:gd name="T86" fmla="*/ 5 w 13"/>
                <a:gd name="T87" fmla="*/ 0 h 12"/>
                <a:gd name="T88" fmla="*/ 5 w 13"/>
                <a:gd name="T89" fmla="*/ 0 h 1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2"/>
                <a:gd name="T137" fmla="*/ 13 w 13"/>
                <a:gd name="T138" fmla="*/ 12 h 1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2">
                  <a:moveTo>
                    <a:pt x="8" y="0"/>
                  </a:moveTo>
                  <a:lnTo>
                    <a:pt x="8" y="0"/>
                  </a:lnTo>
                  <a:lnTo>
                    <a:pt x="9" y="0"/>
                  </a:lnTo>
                  <a:lnTo>
                    <a:pt x="9" y="1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67" name="Freeform 790"/>
            <p:cNvSpPr>
              <a:spLocks/>
            </p:cNvSpPr>
            <p:nvPr/>
          </p:nvSpPr>
          <p:spPr bwMode="auto">
            <a:xfrm>
              <a:off x="4862" y="1960"/>
              <a:ext cx="11" cy="11"/>
            </a:xfrm>
            <a:custGeom>
              <a:avLst/>
              <a:gdLst>
                <a:gd name="T0" fmla="*/ 5 w 11"/>
                <a:gd name="T1" fmla="*/ 0 h 11"/>
                <a:gd name="T2" fmla="*/ 8 w 11"/>
                <a:gd name="T3" fmla="*/ 0 h 11"/>
                <a:gd name="T4" fmla="*/ 8 w 11"/>
                <a:gd name="T5" fmla="*/ 0 h 11"/>
                <a:gd name="T6" fmla="*/ 8 w 11"/>
                <a:gd name="T7" fmla="*/ 0 h 11"/>
                <a:gd name="T8" fmla="*/ 9 w 11"/>
                <a:gd name="T9" fmla="*/ 1 h 11"/>
                <a:gd name="T10" fmla="*/ 9 w 11"/>
                <a:gd name="T11" fmla="*/ 1 h 11"/>
                <a:gd name="T12" fmla="*/ 9 w 11"/>
                <a:gd name="T13" fmla="*/ 1 h 11"/>
                <a:gd name="T14" fmla="*/ 11 w 11"/>
                <a:gd name="T15" fmla="*/ 3 h 11"/>
                <a:gd name="T16" fmla="*/ 11 w 11"/>
                <a:gd name="T17" fmla="*/ 3 h 11"/>
                <a:gd name="T18" fmla="*/ 11 w 11"/>
                <a:gd name="T19" fmla="*/ 3 h 11"/>
                <a:gd name="T20" fmla="*/ 11 w 11"/>
                <a:gd name="T21" fmla="*/ 4 h 11"/>
                <a:gd name="T22" fmla="*/ 11 w 11"/>
                <a:gd name="T23" fmla="*/ 4 h 11"/>
                <a:gd name="T24" fmla="*/ 11 w 11"/>
                <a:gd name="T25" fmla="*/ 8 h 11"/>
                <a:gd name="T26" fmla="*/ 11 w 11"/>
                <a:gd name="T27" fmla="*/ 8 h 11"/>
                <a:gd name="T28" fmla="*/ 11 w 11"/>
                <a:gd name="T29" fmla="*/ 8 h 11"/>
                <a:gd name="T30" fmla="*/ 9 w 11"/>
                <a:gd name="T31" fmla="*/ 9 h 11"/>
                <a:gd name="T32" fmla="*/ 9 w 11"/>
                <a:gd name="T33" fmla="*/ 9 h 11"/>
                <a:gd name="T34" fmla="*/ 9 w 11"/>
                <a:gd name="T35" fmla="*/ 9 h 11"/>
                <a:gd name="T36" fmla="*/ 9 w 11"/>
                <a:gd name="T37" fmla="*/ 11 h 11"/>
                <a:gd name="T38" fmla="*/ 8 w 11"/>
                <a:gd name="T39" fmla="*/ 11 h 11"/>
                <a:gd name="T40" fmla="*/ 8 w 11"/>
                <a:gd name="T41" fmla="*/ 11 h 11"/>
                <a:gd name="T42" fmla="*/ 5 w 11"/>
                <a:gd name="T43" fmla="*/ 11 h 11"/>
                <a:gd name="T44" fmla="*/ 5 w 11"/>
                <a:gd name="T45" fmla="*/ 11 h 11"/>
                <a:gd name="T46" fmla="*/ 5 w 11"/>
                <a:gd name="T47" fmla="*/ 11 h 11"/>
                <a:gd name="T48" fmla="*/ 3 w 11"/>
                <a:gd name="T49" fmla="*/ 11 h 11"/>
                <a:gd name="T50" fmla="*/ 3 w 11"/>
                <a:gd name="T51" fmla="*/ 11 h 11"/>
                <a:gd name="T52" fmla="*/ 1 w 11"/>
                <a:gd name="T53" fmla="*/ 11 h 11"/>
                <a:gd name="T54" fmla="*/ 1 w 11"/>
                <a:gd name="T55" fmla="*/ 9 h 11"/>
                <a:gd name="T56" fmla="*/ 1 w 11"/>
                <a:gd name="T57" fmla="*/ 9 h 11"/>
                <a:gd name="T58" fmla="*/ 1 w 11"/>
                <a:gd name="T59" fmla="*/ 9 h 11"/>
                <a:gd name="T60" fmla="*/ 0 w 11"/>
                <a:gd name="T61" fmla="*/ 8 h 11"/>
                <a:gd name="T62" fmla="*/ 0 w 11"/>
                <a:gd name="T63" fmla="*/ 8 h 11"/>
                <a:gd name="T64" fmla="*/ 0 w 11"/>
                <a:gd name="T65" fmla="*/ 8 h 11"/>
                <a:gd name="T66" fmla="*/ 0 w 11"/>
                <a:gd name="T67" fmla="*/ 4 h 11"/>
                <a:gd name="T68" fmla="*/ 0 w 11"/>
                <a:gd name="T69" fmla="*/ 4 h 11"/>
                <a:gd name="T70" fmla="*/ 0 w 11"/>
                <a:gd name="T71" fmla="*/ 3 h 11"/>
                <a:gd name="T72" fmla="*/ 0 w 11"/>
                <a:gd name="T73" fmla="*/ 3 h 11"/>
                <a:gd name="T74" fmla="*/ 0 w 11"/>
                <a:gd name="T75" fmla="*/ 3 h 11"/>
                <a:gd name="T76" fmla="*/ 1 w 11"/>
                <a:gd name="T77" fmla="*/ 1 h 11"/>
                <a:gd name="T78" fmla="*/ 1 w 11"/>
                <a:gd name="T79" fmla="*/ 1 h 11"/>
                <a:gd name="T80" fmla="*/ 1 w 11"/>
                <a:gd name="T81" fmla="*/ 1 h 11"/>
                <a:gd name="T82" fmla="*/ 3 w 11"/>
                <a:gd name="T83" fmla="*/ 0 h 11"/>
                <a:gd name="T84" fmla="*/ 3 w 11"/>
                <a:gd name="T85" fmla="*/ 0 h 11"/>
                <a:gd name="T86" fmla="*/ 3 w 11"/>
                <a:gd name="T87" fmla="*/ 0 h 11"/>
                <a:gd name="T88" fmla="*/ 5 w 11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1"/>
                <a:gd name="T136" fmla="*/ 0 h 11"/>
                <a:gd name="T137" fmla="*/ 11 w 11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1" h="11">
                  <a:moveTo>
                    <a:pt x="5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9" y="9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68" name="Rectangle 791"/>
            <p:cNvSpPr>
              <a:spLocks noChangeArrowheads="1"/>
            </p:cNvSpPr>
            <p:nvPr/>
          </p:nvSpPr>
          <p:spPr bwMode="auto">
            <a:xfrm>
              <a:off x="4134" y="2038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969" name="Rectangle 792"/>
            <p:cNvSpPr>
              <a:spLocks noChangeArrowheads="1"/>
            </p:cNvSpPr>
            <p:nvPr/>
          </p:nvSpPr>
          <p:spPr bwMode="auto">
            <a:xfrm>
              <a:off x="4174" y="2028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7</a:t>
              </a:r>
              <a:endParaRPr lang="fr-FR"/>
            </a:p>
          </p:txBody>
        </p:sp>
        <p:sp>
          <p:nvSpPr>
            <p:cNvPr id="50970" name="Rectangle 793"/>
            <p:cNvSpPr>
              <a:spLocks noChangeArrowheads="1"/>
            </p:cNvSpPr>
            <p:nvPr/>
          </p:nvSpPr>
          <p:spPr bwMode="auto">
            <a:xfrm>
              <a:off x="4134" y="1847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971" name="Rectangle 794"/>
            <p:cNvSpPr>
              <a:spLocks noChangeArrowheads="1"/>
            </p:cNvSpPr>
            <p:nvPr/>
          </p:nvSpPr>
          <p:spPr bwMode="auto">
            <a:xfrm>
              <a:off x="4174" y="1840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fr-FR"/>
            </a:p>
          </p:txBody>
        </p:sp>
        <p:sp>
          <p:nvSpPr>
            <p:cNvPr id="50972" name="Rectangle 795"/>
            <p:cNvSpPr>
              <a:spLocks noChangeArrowheads="1"/>
            </p:cNvSpPr>
            <p:nvPr/>
          </p:nvSpPr>
          <p:spPr bwMode="auto">
            <a:xfrm>
              <a:off x="4134" y="1660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973" name="Rectangle 796"/>
            <p:cNvSpPr>
              <a:spLocks noChangeArrowheads="1"/>
            </p:cNvSpPr>
            <p:nvPr/>
          </p:nvSpPr>
          <p:spPr bwMode="auto">
            <a:xfrm>
              <a:off x="4174" y="1651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9</a:t>
              </a:r>
              <a:endParaRPr lang="fr-FR"/>
            </a:p>
          </p:txBody>
        </p:sp>
        <p:sp>
          <p:nvSpPr>
            <p:cNvPr id="50974" name="Rectangle 797"/>
            <p:cNvSpPr>
              <a:spLocks noChangeArrowheads="1"/>
            </p:cNvSpPr>
            <p:nvPr/>
          </p:nvSpPr>
          <p:spPr bwMode="auto">
            <a:xfrm>
              <a:off x="4120" y="1471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975" name="Rectangle 798"/>
            <p:cNvSpPr>
              <a:spLocks noChangeArrowheads="1"/>
            </p:cNvSpPr>
            <p:nvPr/>
          </p:nvSpPr>
          <p:spPr bwMode="auto">
            <a:xfrm>
              <a:off x="4161" y="1462"/>
              <a:ext cx="24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976" name="Rectangle 799"/>
            <p:cNvSpPr>
              <a:spLocks noChangeArrowheads="1"/>
            </p:cNvSpPr>
            <p:nvPr/>
          </p:nvSpPr>
          <p:spPr bwMode="auto">
            <a:xfrm>
              <a:off x="4193" y="2132"/>
              <a:ext cx="2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fr-FR"/>
            </a:p>
          </p:txBody>
        </p:sp>
        <p:sp>
          <p:nvSpPr>
            <p:cNvPr id="50977" name="Rectangle 800"/>
            <p:cNvSpPr>
              <a:spLocks noChangeArrowheads="1"/>
            </p:cNvSpPr>
            <p:nvPr/>
          </p:nvSpPr>
          <p:spPr bwMode="auto">
            <a:xfrm>
              <a:off x="4412" y="2132"/>
              <a:ext cx="2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fr-FR"/>
            </a:p>
          </p:txBody>
        </p:sp>
        <p:sp>
          <p:nvSpPr>
            <p:cNvPr id="50978" name="Rectangle 801"/>
            <p:cNvSpPr>
              <a:spLocks noChangeArrowheads="1"/>
            </p:cNvSpPr>
            <p:nvPr/>
          </p:nvSpPr>
          <p:spPr bwMode="auto">
            <a:xfrm>
              <a:off x="4622" y="2132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0979" name="Rectangle 802"/>
            <p:cNvSpPr>
              <a:spLocks noChangeArrowheads="1"/>
            </p:cNvSpPr>
            <p:nvPr/>
          </p:nvSpPr>
          <p:spPr bwMode="auto">
            <a:xfrm>
              <a:off x="4843" y="2132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15</a:t>
              </a:r>
              <a:endParaRPr lang="fr-FR"/>
            </a:p>
          </p:txBody>
        </p:sp>
        <p:sp>
          <p:nvSpPr>
            <p:cNvPr id="50980" name="Rectangle 803"/>
            <p:cNvSpPr>
              <a:spLocks noChangeArrowheads="1"/>
            </p:cNvSpPr>
            <p:nvPr/>
          </p:nvSpPr>
          <p:spPr bwMode="auto">
            <a:xfrm>
              <a:off x="5064" y="2132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20</a:t>
              </a:r>
              <a:endParaRPr lang="fr-FR"/>
            </a:p>
          </p:txBody>
        </p:sp>
        <p:sp useBgFill="1">
          <p:nvSpPr>
            <p:cNvPr id="50981" name="Rectangle 804"/>
            <p:cNvSpPr>
              <a:spLocks noChangeArrowheads="1"/>
            </p:cNvSpPr>
            <p:nvPr/>
          </p:nvSpPr>
          <p:spPr bwMode="auto">
            <a:xfrm>
              <a:off x="4729" y="1504"/>
              <a:ext cx="299" cy="12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82" name="Freeform 805"/>
            <p:cNvSpPr>
              <a:spLocks/>
            </p:cNvSpPr>
            <p:nvPr/>
          </p:nvSpPr>
          <p:spPr bwMode="auto">
            <a:xfrm>
              <a:off x="4751" y="1540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83" name="Freeform 806"/>
            <p:cNvSpPr>
              <a:spLocks/>
            </p:cNvSpPr>
            <p:nvPr/>
          </p:nvSpPr>
          <p:spPr bwMode="auto">
            <a:xfrm>
              <a:off x="4761" y="1540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84" name="Freeform 807"/>
            <p:cNvSpPr>
              <a:spLocks/>
            </p:cNvSpPr>
            <p:nvPr/>
          </p:nvSpPr>
          <p:spPr bwMode="auto">
            <a:xfrm>
              <a:off x="4771" y="1540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85" name="Freeform 808"/>
            <p:cNvSpPr>
              <a:spLocks/>
            </p:cNvSpPr>
            <p:nvPr/>
          </p:nvSpPr>
          <p:spPr bwMode="auto">
            <a:xfrm>
              <a:off x="4782" y="154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86" name="Freeform 809"/>
            <p:cNvSpPr>
              <a:spLocks/>
            </p:cNvSpPr>
            <p:nvPr/>
          </p:nvSpPr>
          <p:spPr bwMode="auto">
            <a:xfrm>
              <a:off x="4790" y="1540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87" name="Freeform 810"/>
            <p:cNvSpPr>
              <a:spLocks/>
            </p:cNvSpPr>
            <p:nvPr/>
          </p:nvSpPr>
          <p:spPr bwMode="auto">
            <a:xfrm>
              <a:off x="4799" y="1540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88" name="Freeform 811"/>
            <p:cNvSpPr>
              <a:spLocks/>
            </p:cNvSpPr>
            <p:nvPr/>
          </p:nvSpPr>
          <p:spPr bwMode="auto">
            <a:xfrm>
              <a:off x="4809" y="1540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89" name="Freeform 812"/>
            <p:cNvSpPr>
              <a:spLocks/>
            </p:cNvSpPr>
            <p:nvPr/>
          </p:nvSpPr>
          <p:spPr bwMode="auto">
            <a:xfrm>
              <a:off x="4817" y="1540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90" name="Freeform 813"/>
            <p:cNvSpPr>
              <a:spLocks/>
            </p:cNvSpPr>
            <p:nvPr/>
          </p:nvSpPr>
          <p:spPr bwMode="auto">
            <a:xfrm>
              <a:off x="4827" y="1540"/>
              <a:ext cx="6" cy="1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0 h 1"/>
                <a:gd name="T4" fmla="*/ 4 w 4"/>
                <a:gd name="T5" fmla="*/ 0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91" name="Freeform 814"/>
            <p:cNvSpPr>
              <a:spLocks/>
            </p:cNvSpPr>
            <p:nvPr/>
          </p:nvSpPr>
          <p:spPr bwMode="auto">
            <a:xfrm>
              <a:off x="4785" y="1534"/>
              <a:ext cx="14" cy="14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10 w 14"/>
                <a:gd name="T5" fmla="*/ 0 h 14"/>
                <a:gd name="T6" fmla="*/ 10 w 14"/>
                <a:gd name="T7" fmla="*/ 0 h 14"/>
                <a:gd name="T8" fmla="*/ 13 w 14"/>
                <a:gd name="T9" fmla="*/ 2 h 14"/>
                <a:gd name="T10" fmla="*/ 13 w 14"/>
                <a:gd name="T11" fmla="*/ 2 h 14"/>
                <a:gd name="T12" fmla="*/ 13 w 14"/>
                <a:gd name="T13" fmla="*/ 2 h 14"/>
                <a:gd name="T14" fmla="*/ 14 w 14"/>
                <a:gd name="T15" fmla="*/ 3 h 14"/>
                <a:gd name="T16" fmla="*/ 14 w 14"/>
                <a:gd name="T17" fmla="*/ 3 h 14"/>
                <a:gd name="T18" fmla="*/ 14 w 14"/>
                <a:gd name="T19" fmla="*/ 6 h 14"/>
                <a:gd name="T20" fmla="*/ 14 w 14"/>
                <a:gd name="T21" fmla="*/ 6 h 14"/>
                <a:gd name="T22" fmla="*/ 14 w 14"/>
                <a:gd name="T23" fmla="*/ 8 h 14"/>
                <a:gd name="T24" fmla="*/ 14 w 14"/>
                <a:gd name="T25" fmla="*/ 8 h 14"/>
                <a:gd name="T26" fmla="*/ 14 w 14"/>
                <a:gd name="T27" fmla="*/ 10 h 14"/>
                <a:gd name="T28" fmla="*/ 14 w 14"/>
                <a:gd name="T29" fmla="*/ 10 h 14"/>
                <a:gd name="T30" fmla="*/ 13 w 14"/>
                <a:gd name="T31" fmla="*/ 10 h 14"/>
                <a:gd name="T32" fmla="*/ 13 w 14"/>
                <a:gd name="T33" fmla="*/ 11 h 14"/>
                <a:gd name="T34" fmla="*/ 13 w 14"/>
                <a:gd name="T35" fmla="*/ 11 h 14"/>
                <a:gd name="T36" fmla="*/ 10 w 14"/>
                <a:gd name="T37" fmla="*/ 11 h 14"/>
                <a:gd name="T38" fmla="*/ 10 w 14"/>
                <a:gd name="T39" fmla="*/ 14 h 14"/>
                <a:gd name="T40" fmla="*/ 8 w 14"/>
                <a:gd name="T41" fmla="*/ 14 h 14"/>
                <a:gd name="T42" fmla="*/ 8 w 14"/>
                <a:gd name="T43" fmla="*/ 14 h 14"/>
                <a:gd name="T44" fmla="*/ 8 w 14"/>
                <a:gd name="T45" fmla="*/ 14 h 14"/>
                <a:gd name="T46" fmla="*/ 6 w 14"/>
                <a:gd name="T47" fmla="*/ 14 h 14"/>
                <a:gd name="T48" fmla="*/ 6 w 14"/>
                <a:gd name="T49" fmla="*/ 14 h 14"/>
                <a:gd name="T50" fmla="*/ 5 w 14"/>
                <a:gd name="T51" fmla="*/ 14 h 14"/>
                <a:gd name="T52" fmla="*/ 5 w 14"/>
                <a:gd name="T53" fmla="*/ 11 h 14"/>
                <a:gd name="T54" fmla="*/ 2 w 14"/>
                <a:gd name="T55" fmla="*/ 11 h 14"/>
                <a:gd name="T56" fmla="*/ 2 w 14"/>
                <a:gd name="T57" fmla="*/ 11 h 14"/>
                <a:gd name="T58" fmla="*/ 2 w 14"/>
                <a:gd name="T59" fmla="*/ 10 h 14"/>
                <a:gd name="T60" fmla="*/ 0 w 14"/>
                <a:gd name="T61" fmla="*/ 10 h 14"/>
                <a:gd name="T62" fmla="*/ 0 w 14"/>
                <a:gd name="T63" fmla="*/ 10 h 14"/>
                <a:gd name="T64" fmla="*/ 0 w 14"/>
                <a:gd name="T65" fmla="*/ 8 h 14"/>
                <a:gd name="T66" fmla="*/ 0 w 14"/>
                <a:gd name="T67" fmla="*/ 8 h 14"/>
                <a:gd name="T68" fmla="*/ 0 w 14"/>
                <a:gd name="T69" fmla="*/ 6 h 14"/>
                <a:gd name="T70" fmla="*/ 0 w 14"/>
                <a:gd name="T71" fmla="*/ 6 h 14"/>
                <a:gd name="T72" fmla="*/ 0 w 14"/>
                <a:gd name="T73" fmla="*/ 3 h 14"/>
                <a:gd name="T74" fmla="*/ 0 w 14"/>
                <a:gd name="T75" fmla="*/ 3 h 14"/>
                <a:gd name="T76" fmla="*/ 2 w 14"/>
                <a:gd name="T77" fmla="*/ 2 h 14"/>
                <a:gd name="T78" fmla="*/ 2 w 14"/>
                <a:gd name="T79" fmla="*/ 2 h 14"/>
                <a:gd name="T80" fmla="*/ 2 w 14"/>
                <a:gd name="T81" fmla="*/ 2 h 14"/>
                <a:gd name="T82" fmla="*/ 5 w 14"/>
                <a:gd name="T83" fmla="*/ 0 h 14"/>
                <a:gd name="T84" fmla="*/ 5 w 14"/>
                <a:gd name="T85" fmla="*/ 0 h 14"/>
                <a:gd name="T86" fmla="*/ 6 w 14"/>
                <a:gd name="T87" fmla="*/ 0 h 14"/>
                <a:gd name="T88" fmla="*/ 6 w 14"/>
                <a:gd name="T89" fmla="*/ 0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4"/>
                <a:gd name="T137" fmla="*/ 14 w 14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92" name="Freeform 815"/>
            <p:cNvSpPr>
              <a:spLocks/>
            </p:cNvSpPr>
            <p:nvPr/>
          </p:nvSpPr>
          <p:spPr bwMode="auto">
            <a:xfrm>
              <a:off x="4785" y="1534"/>
              <a:ext cx="13" cy="11"/>
            </a:xfrm>
            <a:custGeom>
              <a:avLst/>
              <a:gdLst>
                <a:gd name="T0" fmla="*/ 6 w 13"/>
                <a:gd name="T1" fmla="*/ 0 h 11"/>
                <a:gd name="T2" fmla="*/ 8 w 13"/>
                <a:gd name="T3" fmla="*/ 0 h 11"/>
                <a:gd name="T4" fmla="*/ 8 w 13"/>
                <a:gd name="T5" fmla="*/ 0 h 11"/>
                <a:gd name="T6" fmla="*/ 8 w 13"/>
                <a:gd name="T7" fmla="*/ 0 h 11"/>
                <a:gd name="T8" fmla="*/ 10 w 13"/>
                <a:gd name="T9" fmla="*/ 2 h 11"/>
                <a:gd name="T10" fmla="*/ 10 w 13"/>
                <a:gd name="T11" fmla="*/ 2 h 11"/>
                <a:gd name="T12" fmla="*/ 10 w 13"/>
                <a:gd name="T13" fmla="*/ 2 h 11"/>
                <a:gd name="T14" fmla="*/ 13 w 13"/>
                <a:gd name="T15" fmla="*/ 3 h 11"/>
                <a:gd name="T16" fmla="*/ 13 w 13"/>
                <a:gd name="T17" fmla="*/ 3 h 11"/>
                <a:gd name="T18" fmla="*/ 13 w 13"/>
                <a:gd name="T19" fmla="*/ 3 h 11"/>
                <a:gd name="T20" fmla="*/ 13 w 13"/>
                <a:gd name="T21" fmla="*/ 6 h 11"/>
                <a:gd name="T22" fmla="*/ 13 w 13"/>
                <a:gd name="T23" fmla="*/ 6 h 11"/>
                <a:gd name="T24" fmla="*/ 13 w 13"/>
                <a:gd name="T25" fmla="*/ 8 h 11"/>
                <a:gd name="T26" fmla="*/ 13 w 13"/>
                <a:gd name="T27" fmla="*/ 8 h 11"/>
                <a:gd name="T28" fmla="*/ 13 w 13"/>
                <a:gd name="T29" fmla="*/ 8 h 11"/>
                <a:gd name="T30" fmla="*/ 10 w 13"/>
                <a:gd name="T31" fmla="*/ 10 h 11"/>
                <a:gd name="T32" fmla="*/ 10 w 13"/>
                <a:gd name="T33" fmla="*/ 10 h 11"/>
                <a:gd name="T34" fmla="*/ 10 w 13"/>
                <a:gd name="T35" fmla="*/ 10 h 11"/>
                <a:gd name="T36" fmla="*/ 10 w 13"/>
                <a:gd name="T37" fmla="*/ 11 h 11"/>
                <a:gd name="T38" fmla="*/ 8 w 13"/>
                <a:gd name="T39" fmla="*/ 11 h 11"/>
                <a:gd name="T40" fmla="*/ 8 w 13"/>
                <a:gd name="T41" fmla="*/ 11 h 11"/>
                <a:gd name="T42" fmla="*/ 6 w 13"/>
                <a:gd name="T43" fmla="*/ 11 h 11"/>
                <a:gd name="T44" fmla="*/ 6 w 13"/>
                <a:gd name="T45" fmla="*/ 11 h 11"/>
                <a:gd name="T46" fmla="*/ 6 w 13"/>
                <a:gd name="T47" fmla="*/ 11 h 11"/>
                <a:gd name="T48" fmla="*/ 5 w 13"/>
                <a:gd name="T49" fmla="*/ 11 h 11"/>
                <a:gd name="T50" fmla="*/ 5 w 13"/>
                <a:gd name="T51" fmla="*/ 11 h 11"/>
                <a:gd name="T52" fmla="*/ 2 w 13"/>
                <a:gd name="T53" fmla="*/ 11 h 11"/>
                <a:gd name="T54" fmla="*/ 2 w 13"/>
                <a:gd name="T55" fmla="*/ 10 h 11"/>
                <a:gd name="T56" fmla="*/ 2 w 13"/>
                <a:gd name="T57" fmla="*/ 10 h 11"/>
                <a:gd name="T58" fmla="*/ 2 w 13"/>
                <a:gd name="T59" fmla="*/ 10 h 11"/>
                <a:gd name="T60" fmla="*/ 0 w 13"/>
                <a:gd name="T61" fmla="*/ 8 h 11"/>
                <a:gd name="T62" fmla="*/ 0 w 13"/>
                <a:gd name="T63" fmla="*/ 8 h 11"/>
                <a:gd name="T64" fmla="*/ 0 w 13"/>
                <a:gd name="T65" fmla="*/ 8 h 11"/>
                <a:gd name="T66" fmla="*/ 0 w 13"/>
                <a:gd name="T67" fmla="*/ 6 h 11"/>
                <a:gd name="T68" fmla="*/ 0 w 13"/>
                <a:gd name="T69" fmla="*/ 6 h 11"/>
                <a:gd name="T70" fmla="*/ 0 w 13"/>
                <a:gd name="T71" fmla="*/ 3 h 11"/>
                <a:gd name="T72" fmla="*/ 0 w 13"/>
                <a:gd name="T73" fmla="*/ 3 h 11"/>
                <a:gd name="T74" fmla="*/ 0 w 13"/>
                <a:gd name="T75" fmla="*/ 3 h 11"/>
                <a:gd name="T76" fmla="*/ 2 w 13"/>
                <a:gd name="T77" fmla="*/ 2 h 11"/>
                <a:gd name="T78" fmla="*/ 2 w 13"/>
                <a:gd name="T79" fmla="*/ 2 h 11"/>
                <a:gd name="T80" fmla="*/ 2 w 13"/>
                <a:gd name="T81" fmla="*/ 2 h 11"/>
                <a:gd name="T82" fmla="*/ 5 w 13"/>
                <a:gd name="T83" fmla="*/ 0 h 11"/>
                <a:gd name="T84" fmla="*/ 5 w 13"/>
                <a:gd name="T85" fmla="*/ 0 h 11"/>
                <a:gd name="T86" fmla="*/ 5 w 13"/>
                <a:gd name="T87" fmla="*/ 0 h 11"/>
                <a:gd name="T88" fmla="*/ 6 w 13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1"/>
                <a:gd name="T137" fmla="*/ 13 w 13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0993" name="Rectangle 816"/>
            <p:cNvSpPr>
              <a:spLocks noChangeArrowheads="1"/>
            </p:cNvSpPr>
            <p:nvPr/>
          </p:nvSpPr>
          <p:spPr bwMode="auto">
            <a:xfrm>
              <a:off x="4866" y="1516"/>
              <a:ext cx="17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</a:rPr>
                <a:t>Au 10 µm</a:t>
              </a:r>
              <a:endParaRPr lang="fr-FR"/>
            </a:p>
          </p:txBody>
        </p:sp>
        <p:sp>
          <p:nvSpPr>
            <p:cNvPr id="50994" name="Rectangle 817"/>
            <p:cNvSpPr>
              <a:spLocks noChangeArrowheads="1"/>
            </p:cNvSpPr>
            <p:nvPr/>
          </p:nvSpPr>
          <p:spPr bwMode="auto">
            <a:xfrm rot="-5400000">
              <a:off x="3766" y="1817"/>
              <a:ext cx="53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Nombre d'électrons (MeV</a:t>
              </a:r>
              <a:endParaRPr lang="fr-FR"/>
            </a:p>
          </p:txBody>
        </p:sp>
        <p:sp>
          <p:nvSpPr>
            <p:cNvPr id="50995" name="Rectangle 818"/>
            <p:cNvSpPr>
              <a:spLocks noChangeArrowheads="1"/>
            </p:cNvSpPr>
            <p:nvPr/>
          </p:nvSpPr>
          <p:spPr bwMode="auto">
            <a:xfrm rot="-5400000">
              <a:off x="3995" y="1538"/>
              <a:ext cx="27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400" b="1">
                  <a:solidFill>
                    <a:srgbClr val="000000"/>
                  </a:solidFill>
                  <a:latin typeface="Times New Roman" pitchFamily="18" charset="0"/>
                </a:rPr>
                <a:t>-1</a:t>
              </a:r>
              <a:endParaRPr lang="fr-FR"/>
            </a:p>
          </p:txBody>
        </p:sp>
        <p:sp>
          <p:nvSpPr>
            <p:cNvPr id="50996" name="Rectangle 819"/>
            <p:cNvSpPr>
              <a:spLocks noChangeArrowheads="1"/>
            </p:cNvSpPr>
            <p:nvPr/>
          </p:nvSpPr>
          <p:spPr bwMode="auto">
            <a:xfrm rot="-5400000">
              <a:off x="4006" y="1489"/>
              <a:ext cx="5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.sr</a:t>
              </a:r>
              <a:endParaRPr lang="fr-FR"/>
            </a:p>
          </p:txBody>
        </p:sp>
        <p:sp>
          <p:nvSpPr>
            <p:cNvPr id="50997" name="Rectangle 820"/>
            <p:cNvSpPr>
              <a:spLocks noChangeArrowheads="1"/>
            </p:cNvSpPr>
            <p:nvPr/>
          </p:nvSpPr>
          <p:spPr bwMode="auto">
            <a:xfrm rot="-5400000">
              <a:off x="3995" y="1457"/>
              <a:ext cx="27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400" b="1">
                  <a:solidFill>
                    <a:srgbClr val="000000"/>
                  </a:solidFill>
                  <a:latin typeface="Times New Roman" pitchFamily="18" charset="0"/>
                </a:rPr>
                <a:t>-1</a:t>
              </a:r>
              <a:endParaRPr lang="fr-FR"/>
            </a:p>
          </p:txBody>
        </p:sp>
        <p:sp>
          <p:nvSpPr>
            <p:cNvPr id="50998" name="Rectangle 821"/>
            <p:cNvSpPr>
              <a:spLocks noChangeArrowheads="1"/>
            </p:cNvSpPr>
            <p:nvPr/>
          </p:nvSpPr>
          <p:spPr bwMode="auto">
            <a:xfrm rot="-5400000">
              <a:off x="4024" y="1423"/>
              <a:ext cx="16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fr-FR"/>
            </a:p>
          </p:txBody>
        </p:sp>
        <p:sp>
          <p:nvSpPr>
            <p:cNvPr id="50999" name="Rectangle 822"/>
            <p:cNvSpPr>
              <a:spLocks noChangeArrowheads="1"/>
            </p:cNvSpPr>
            <p:nvPr/>
          </p:nvSpPr>
          <p:spPr bwMode="auto">
            <a:xfrm>
              <a:off x="4483" y="2191"/>
              <a:ext cx="30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Energie (MeV)</a:t>
              </a:r>
              <a:endParaRPr lang="fr-FR"/>
            </a:p>
          </p:txBody>
        </p:sp>
        <p:grpSp>
          <p:nvGrpSpPr>
            <p:cNvPr id="51000" name="Group 823"/>
            <p:cNvGrpSpPr>
              <a:grpSpLocks noChangeAspect="1"/>
            </p:cNvGrpSpPr>
            <p:nvPr/>
          </p:nvGrpSpPr>
          <p:grpSpPr bwMode="auto">
            <a:xfrm>
              <a:off x="1588" y="510"/>
              <a:ext cx="1149" cy="856"/>
              <a:chOff x="1588" y="510"/>
              <a:chExt cx="1149" cy="856"/>
            </a:xfrm>
          </p:grpSpPr>
          <p:sp>
            <p:nvSpPr>
              <p:cNvPr id="53811" name="AutoShape 824"/>
              <p:cNvSpPr>
                <a:spLocks noChangeAspect="1" noChangeArrowheads="1" noTextEdit="1"/>
              </p:cNvSpPr>
              <p:nvPr/>
            </p:nvSpPr>
            <p:spPr bwMode="auto">
              <a:xfrm>
                <a:off x="1588" y="510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3812" name="Group 825"/>
              <p:cNvGrpSpPr>
                <a:grpSpLocks/>
              </p:cNvGrpSpPr>
              <p:nvPr/>
            </p:nvGrpSpPr>
            <p:grpSpPr bwMode="auto">
              <a:xfrm>
                <a:off x="1810" y="548"/>
                <a:ext cx="883" cy="681"/>
                <a:chOff x="1810" y="548"/>
                <a:chExt cx="883" cy="681"/>
              </a:xfrm>
            </p:grpSpPr>
            <p:sp>
              <p:nvSpPr>
                <p:cNvPr id="53891" name="Freeform 826"/>
                <p:cNvSpPr>
                  <a:spLocks/>
                </p:cNvSpPr>
                <p:nvPr/>
              </p:nvSpPr>
              <p:spPr bwMode="auto">
                <a:xfrm>
                  <a:off x="2082" y="792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92" name="Freeform 827"/>
                <p:cNvSpPr>
                  <a:spLocks/>
                </p:cNvSpPr>
                <p:nvPr/>
              </p:nvSpPr>
              <p:spPr bwMode="auto">
                <a:xfrm>
                  <a:off x="2110" y="787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5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93" name="Freeform 828"/>
                <p:cNvSpPr>
                  <a:spLocks/>
                </p:cNvSpPr>
                <p:nvPr/>
              </p:nvSpPr>
              <p:spPr bwMode="auto">
                <a:xfrm>
                  <a:off x="2052" y="792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94" name="Freeform 829"/>
                <p:cNvSpPr>
                  <a:spLocks/>
                </p:cNvSpPr>
                <p:nvPr/>
              </p:nvSpPr>
              <p:spPr bwMode="auto">
                <a:xfrm>
                  <a:off x="2054" y="787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5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95" name="Freeform 830"/>
                <p:cNvSpPr>
                  <a:spLocks/>
                </p:cNvSpPr>
                <p:nvPr/>
              </p:nvSpPr>
              <p:spPr bwMode="auto">
                <a:xfrm>
                  <a:off x="2082" y="758"/>
                  <a:ext cx="1" cy="34"/>
                </a:xfrm>
                <a:custGeom>
                  <a:avLst/>
                  <a:gdLst>
                    <a:gd name="T0" fmla="*/ 0 w 1"/>
                    <a:gd name="T1" fmla="*/ 21 h 21"/>
                    <a:gd name="T2" fmla="*/ 0 w 1"/>
                    <a:gd name="T3" fmla="*/ 1 h 21"/>
                    <a:gd name="T4" fmla="*/ 0 w 1"/>
                    <a:gd name="T5" fmla="*/ 0 h 2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1"/>
                    <a:gd name="T11" fmla="*/ 1 w 1"/>
                    <a:gd name="T12" fmla="*/ 21 h 2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1">
                      <a:moveTo>
                        <a:pt x="0" y="21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96" name="Freeform 831"/>
                <p:cNvSpPr>
                  <a:spLocks/>
                </p:cNvSpPr>
                <p:nvPr/>
              </p:nvSpPr>
              <p:spPr bwMode="auto">
                <a:xfrm>
                  <a:off x="2078" y="760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97" name="Freeform 832"/>
                <p:cNvSpPr>
                  <a:spLocks/>
                </p:cNvSpPr>
                <p:nvPr/>
              </p:nvSpPr>
              <p:spPr bwMode="auto">
                <a:xfrm>
                  <a:off x="2082" y="792"/>
                  <a:ext cx="1" cy="54"/>
                </a:xfrm>
                <a:custGeom>
                  <a:avLst/>
                  <a:gdLst>
                    <a:gd name="T0" fmla="*/ 0 w 1"/>
                    <a:gd name="T1" fmla="*/ 0 h 34"/>
                    <a:gd name="T2" fmla="*/ 0 w 1"/>
                    <a:gd name="T3" fmla="*/ 32 h 34"/>
                    <a:gd name="T4" fmla="*/ 0 w 1"/>
                    <a:gd name="T5" fmla="*/ 34 h 34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4"/>
                    <a:gd name="T11" fmla="*/ 1 w 1"/>
                    <a:gd name="T12" fmla="*/ 34 h 3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4">
                      <a:moveTo>
                        <a:pt x="0" y="0"/>
                      </a:moveTo>
                      <a:lnTo>
                        <a:pt x="0" y="32"/>
                      </a:lnTo>
                      <a:lnTo>
                        <a:pt x="0" y="3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98" name="Freeform 833"/>
                <p:cNvSpPr>
                  <a:spLocks/>
                </p:cNvSpPr>
                <p:nvPr/>
              </p:nvSpPr>
              <p:spPr bwMode="auto">
                <a:xfrm>
                  <a:off x="2078" y="843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99" name="Freeform 834"/>
                <p:cNvSpPr>
                  <a:spLocks/>
                </p:cNvSpPr>
                <p:nvPr/>
              </p:nvSpPr>
              <p:spPr bwMode="auto">
                <a:xfrm>
                  <a:off x="2220" y="940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0" name="Freeform 835"/>
                <p:cNvSpPr>
                  <a:spLocks/>
                </p:cNvSpPr>
                <p:nvPr/>
              </p:nvSpPr>
              <p:spPr bwMode="auto">
                <a:xfrm>
                  <a:off x="2249" y="936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1" name="Freeform 836"/>
                <p:cNvSpPr>
                  <a:spLocks/>
                </p:cNvSpPr>
                <p:nvPr/>
              </p:nvSpPr>
              <p:spPr bwMode="auto">
                <a:xfrm>
                  <a:off x="2190" y="940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2" name="Freeform 837"/>
                <p:cNvSpPr>
                  <a:spLocks/>
                </p:cNvSpPr>
                <p:nvPr/>
              </p:nvSpPr>
              <p:spPr bwMode="auto">
                <a:xfrm>
                  <a:off x="2193" y="936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3" name="Freeform 838"/>
                <p:cNvSpPr>
                  <a:spLocks/>
                </p:cNvSpPr>
                <p:nvPr/>
              </p:nvSpPr>
              <p:spPr bwMode="auto">
                <a:xfrm>
                  <a:off x="2220" y="889"/>
                  <a:ext cx="1" cy="51"/>
                </a:xfrm>
                <a:custGeom>
                  <a:avLst/>
                  <a:gdLst>
                    <a:gd name="T0" fmla="*/ 0 w 1"/>
                    <a:gd name="T1" fmla="*/ 32 h 32"/>
                    <a:gd name="T2" fmla="*/ 0 w 1"/>
                    <a:gd name="T3" fmla="*/ 1 h 32"/>
                    <a:gd name="T4" fmla="*/ 0 w 1"/>
                    <a:gd name="T5" fmla="*/ 0 h 32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2"/>
                    <a:gd name="T11" fmla="*/ 1 w 1"/>
                    <a:gd name="T12" fmla="*/ 32 h 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2">
                      <a:moveTo>
                        <a:pt x="0" y="32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4" name="Freeform 839"/>
                <p:cNvSpPr>
                  <a:spLocks/>
                </p:cNvSpPr>
                <p:nvPr/>
              </p:nvSpPr>
              <p:spPr bwMode="auto">
                <a:xfrm>
                  <a:off x="2217" y="891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5" name="Freeform 840"/>
                <p:cNvSpPr>
                  <a:spLocks/>
                </p:cNvSpPr>
                <p:nvPr/>
              </p:nvSpPr>
              <p:spPr bwMode="auto">
                <a:xfrm>
                  <a:off x="2220" y="940"/>
                  <a:ext cx="1" cy="156"/>
                </a:xfrm>
                <a:custGeom>
                  <a:avLst/>
                  <a:gdLst>
                    <a:gd name="T0" fmla="*/ 0 w 1"/>
                    <a:gd name="T1" fmla="*/ 0 h 97"/>
                    <a:gd name="T2" fmla="*/ 0 w 1"/>
                    <a:gd name="T3" fmla="*/ 95 h 97"/>
                    <a:gd name="T4" fmla="*/ 0 w 1"/>
                    <a:gd name="T5" fmla="*/ 97 h 9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97"/>
                    <a:gd name="T11" fmla="*/ 1 w 1"/>
                    <a:gd name="T12" fmla="*/ 97 h 9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97">
                      <a:moveTo>
                        <a:pt x="0" y="0"/>
                      </a:moveTo>
                      <a:lnTo>
                        <a:pt x="0" y="95"/>
                      </a:lnTo>
                      <a:lnTo>
                        <a:pt x="0" y="9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6" name="Freeform 841"/>
                <p:cNvSpPr>
                  <a:spLocks/>
                </p:cNvSpPr>
                <p:nvPr/>
              </p:nvSpPr>
              <p:spPr bwMode="auto">
                <a:xfrm>
                  <a:off x="2217" y="1092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7" name="Freeform 842"/>
                <p:cNvSpPr>
                  <a:spLocks/>
                </p:cNvSpPr>
                <p:nvPr/>
              </p:nvSpPr>
              <p:spPr bwMode="auto">
                <a:xfrm>
                  <a:off x="2356" y="1041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8" name="Freeform 843"/>
                <p:cNvSpPr>
                  <a:spLocks/>
                </p:cNvSpPr>
                <p:nvPr/>
              </p:nvSpPr>
              <p:spPr bwMode="auto">
                <a:xfrm>
                  <a:off x="2385" y="1035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09" name="Freeform 844"/>
                <p:cNvSpPr>
                  <a:spLocks/>
                </p:cNvSpPr>
                <p:nvPr/>
              </p:nvSpPr>
              <p:spPr bwMode="auto">
                <a:xfrm>
                  <a:off x="2326" y="1041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0" name="Freeform 845"/>
                <p:cNvSpPr>
                  <a:spLocks/>
                </p:cNvSpPr>
                <p:nvPr/>
              </p:nvSpPr>
              <p:spPr bwMode="auto">
                <a:xfrm>
                  <a:off x="2329" y="1035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1" name="Freeform 846"/>
                <p:cNvSpPr>
                  <a:spLocks/>
                </p:cNvSpPr>
                <p:nvPr/>
              </p:nvSpPr>
              <p:spPr bwMode="auto">
                <a:xfrm>
                  <a:off x="2356" y="992"/>
                  <a:ext cx="1" cy="49"/>
                </a:xfrm>
                <a:custGeom>
                  <a:avLst/>
                  <a:gdLst>
                    <a:gd name="T0" fmla="*/ 0 w 1"/>
                    <a:gd name="T1" fmla="*/ 31 h 31"/>
                    <a:gd name="T2" fmla="*/ 0 w 1"/>
                    <a:gd name="T3" fmla="*/ 1 h 31"/>
                    <a:gd name="T4" fmla="*/ 0 w 1"/>
                    <a:gd name="T5" fmla="*/ 0 h 3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1"/>
                    <a:gd name="T11" fmla="*/ 1 w 1"/>
                    <a:gd name="T12" fmla="*/ 31 h 3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1">
                      <a:moveTo>
                        <a:pt x="0" y="31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2" name="Freeform 847"/>
                <p:cNvSpPr>
                  <a:spLocks/>
                </p:cNvSpPr>
                <p:nvPr/>
              </p:nvSpPr>
              <p:spPr bwMode="auto">
                <a:xfrm>
                  <a:off x="2350" y="993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3" name="Freeform 848"/>
                <p:cNvSpPr>
                  <a:spLocks/>
                </p:cNvSpPr>
                <p:nvPr/>
              </p:nvSpPr>
              <p:spPr bwMode="auto">
                <a:xfrm>
                  <a:off x="2356" y="1041"/>
                  <a:ext cx="1" cy="125"/>
                </a:xfrm>
                <a:custGeom>
                  <a:avLst/>
                  <a:gdLst>
                    <a:gd name="T0" fmla="*/ 0 w 1"/>
                    <a:gd name="T1" fmla="*/ 0 h 78"/>
                    <a:gd name="T2" fmla="*/ 0 w 1"/>
                    <a:gd name="T3" fmla="*/ 77 h 78"/>
                    <a:gd name="T4" fmla="*/ 0 w 1"/>
                    <a:gd name="T5" fmla="*/ 78 h 7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8"/>
                    <a:gd name="T11" fmla="*/ 1 w 1"/>
                    <a:gd name="T12" fmla="*/ 78 h 7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8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0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4" name="Freeform 849"/>
                <p:cNvSpPr>
                  <a:spLocks/>
                </p:cNvSpPr>
                <p:nvPr/>
              </p:nvSpPr>
              <p:spPr bwMode="auto">
                <a:xfrm>
                  <a:off x="2350" y="1164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5" name="Freeform 850"/>
                <p:cNvSpPr>
                  <a:spLocks/>
                </p:cNvSpPr>
                <p:nvPr/>
              </p:nvSpPr>
              <p:spPr bwMode="auto">
                <a:xfrm>
                  <a:off x="2486" y="1084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6" name="Freeform 851"/>
                <p:cNvSpPr>
                  <a:spLocks/>
                </p:cNvSpPr>
                <p:nvPr/>
              </p:nvSpPr>
              <p:spPr bwMode="auto">
                <a:xfrm>
                  <a:off x="2513" y="1081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7" name="Freeform 852"/>
                <p:cNvSpPr>
                  <a:spLocks/>
                </p:cNvSpPr>
                <p:nvPr/>
              </p:nvSpPr>
              <p:spPr bwMode="auto">
                <a:xfrm>
                  <a:off x="2460" y="1084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8" name="Freeform 853"/>
                <p:cNvSpPr>
                  <a:spLocks/>
                </p:cNvSpPr>
                <p:nvPr/>
              </p:nvSpPr>
              <p:spPr bwMode="auto">
                <a:xfrm>
                  <a:off x="2462" y="1081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19" name="Freeform 854"/>
                <p:cNvSpPr>
                  <a:spLocks/>
                </p:cNvSpPr>
                <p:nvPr/>
              </p:nvSpPr>
              <p:spPr bwMode="auto">
                <a:xfrm>
                  <a:off x="2486" y="1052"/>
                  <a:ext cx="1" cy="32"/>
                </a:xfrm>
                <a:custGeom>
                  <a:avLst/>
                  <a:gdLst>
                    <a:gd name="T0" fmla="*/ 0 w 1"/>
                    <a:gd name="T1" fmla="*/ 20 h 20"/>
                    <a:gd name="T2" fmla="*/ 0 w 1"/>
                    <a:gd name="T3" fmla="*/ 2 h 20"/>
                    <a:gd name="T4" fmla="*/ 0 w 1"/>
                    <a:gd name="T5" fmla="*/ 0 h 2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0"/>
                    <a:gd name="T11" fmla="*/ 1 w 1"/>
                    <a:gd name="T12" fmla="*/ 20 h 2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0">
                      <a:moveTo>
                        <a:pt x="0" y="2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0" name="Freeform 855"/>
                <p:cNvSpPr>
                  <a:spLocks/>
                </p:cNvSpPr>
                <p:nvPr/>
              </p:nvSpPr>
              <p:spPr bwMode="auto">
                <a:xfrm>
                  <a:off x="2482" y="1056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1" name="Freeform 856"/>
                <p:cNvSpPr>
                  <a:spLocks/>
                </p:cNvSpPr>
                <p:nvPr/>
              </p:nvSpPr>
              <p:spPr bwMode="auto">
                <a:xfrm>
                  <a:off x="2486" y="1084"/>
                  <a:ext cx="1" cy="55"/>
                </a:xfrm>
                <a:custGeom>
                  <a:avLst/>
                  <a:gdLst>
                    <a:gd name="T0" fmla="*/ 0 w 1"/>
                    <a:gd name="T1" fmla="*/ 0 h 34"/>
                    <a:gd name="T2" fmla="*/ 0 w 1"/>
                    <a:gd name="T3" fmla="*/ 33 h 34"/>
                    <a:gd name="T4" fmla="*/ 0 w 1"/>
                    <a:gd name="T5" fmla="*/ 34 h 34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4"/>
                    <a:gd name="T11" fmla="*/ 1 w 1"/>
                    <a:gd name="T12" fmla="*/ 34 h 3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4">
                      <a:moveTo>
                        <a:pt x="0" y="0"/>
                      </a:moveTo>
                      <a:lnTo>
                        <a:pt x="0" y="33"/>
                      </a:lnTo>
                      <a:lnTo>
                        <a:pt x="0" y="3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2" name="Freeform 857"/>
                <p:cNvSpPr>
                  <a:spLocks/>
                </p:cNvSpPr>
                <p:nvPr/>
              </p:nvSpPr>
              <p:spPr bwMode="auto">
                <a:xfrm>
                  <a:off x="2482" y="1137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3" name="Freeform 858"/>
                <p:cNvSpPr>
                  <a:spLocks/>
                </p:cNvSpPr>
                <p:nvPr/>
              </p:nvSpPr>
              <p:spPr bwMode="auto">
                <a:xfrm>
                  <a:off x="1810" y="61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4" name="Freeform 859"/>
                <p:cNvSpPr>
                  <a:spLocks/>
                </p:cNvSpPr>
                <p:nvPr/>
              </p:nvSpPr>
              <p:spPr bwMode="auto">
                <a:xfrm>
                  <a:off x="1820" y="622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5" name="Freeform 860"/>
                <p:cNvSpPr>
                  <a:spLocks/>
                </p:cNvSpPr>
                <p:nvPr/>
              </p:nvSpPr>
              <p:spPr bwMode="auto">
                <a:xfrm>
                  <a:off x="1833" y="630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6" name="Freeform 861"/>
                <p:cNvSpPr>
                  <a:spLocks/>
                </p:cNvSpPr>
                <p:nvPr/>
              </p:nvSpPr>
              <p:spPr bwMode="auto">
                <a:xfrm>
                  <a:off x="1841" y="636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7" name="Freeform 862"/>
                <p:cNvSpPr>
                  <a:spLocks/>
                </p:cNvSpPr>
                <p:nvPr/>
              </p:nvSpPr>
              <p:spPr bwMode="auto">
                <a:xfrm>
                  <a:off x="1850" y="641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8" name="Freeform 863"/>
                <p:cNvSpPr>
                  <a:spLocks/>
                </p:cNvSpPr>
                <p:nvPr/>
              </p:nvSpPr>
              <p:spPr bwMode="auto">
                <a:xfrm>
                  <a:off x="1860" y="649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29" name="Freeform 864"/>
                <p:cNvSpPr>
                  <a:spLocks/>
                </p:cNvSpPr>
                <p:nvPr/>
              </p:nvSpPr>
              <p:spPr bwMode="auto">
                <a:xfrm>
                  <a:off x="1868" y="65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0" name="Freeform 865"/>
                <p:cNvSpPr>
                  <a:spLocks/>
                </p:cNvSpPr>
                <p:nvPr/>
              </p:nvSpPr>
              <p:spPr bwMode="auto">
                <a:xfrm>
                  <a:off x="1878" y="662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1" name="Freeform 866"/>
                <p:cNvSpPr>
                  <a:spLocks/>
                </p:cNvSpPr>
                <p:nvPr/>
              </p:nvSpPr>
              <p:spPr bwMode="auto">
                <a:xfrm>
                  <a:off x="1886" y="668"/>
                  <a:ext cx="6" cy="4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2" name="Freeform 867"/>
                <p:cNvSpPr>
                  <a:spLocks/>
                </p:cNvSpPr>
                <p:nvPr/>
              </p:nvSpPr>
              <p:spPr bwMode="auto">
                <a:xfrm>
                  <a:off x="1897" y="676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3" name="Freeform 868"/>
                <p:cNvSpPr>
                  <a:spLocks/>
                </p:cNvSpPr>
                <p:nvPr/>
              </p:nvSpPr>
              <p:spPr bwMode="auto">
                <a:xfrm>
                  <a:off x="1906" y="684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4" name="Freeform 869"/>
                <p:cNvSpPr>
                  <a:spLocks/>
                </p:cNvSpPr>
                <p:nvPr/>
              </p:nvSpPr>
              <p:spPr bwMode="auto">
                <a:xfrm>
                  <a:off x="1916" y="692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5" name="Freeform 870"/>
                <p:cNvSpPr>
                  <a:spLocks/>
                </p:cNvSpPr>
                <p:nvPr/>
              </p:nvSpPr>
              <p:spPr bwMode="auto">
                <a:xfrm>
                  <a:off x="1924" y="697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6" name="Freeform 871"/>
                <p:cNvSpPr>
                  <a:spLocks/>
                </p:cNvSpPr>
                <p:nvPr/>
              </p:nvSpPr>
              <p:spPr bwMode="auto">
                <a:xfrm>
                  <a:off x="1934" y="704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7" name="Freeform 872"/>
                <p:cNvSpPr>
                  <a:spLocks/>
                </p:cNvSpPr>
                <p:nvPr/>
              </p:nvSpPr>
              <p:spPr bwMode="auto">
                <a:xfrm>
                  <a:off x="1945" y="712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8" name="Freeform 873"/>
                <p:cNvSpPr>
                  <a:spLocks/>
                </p:cNvSpPr>
                <p:nvPr/>
              </p:nvSpPr>
              <p:spPr bwMode="auto">
                <a:xfrm>
                  <a:off x="1954" y="72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39" name="Freeform 874"/>
                <p:cNvSpPr>
                  <a:spLocks/>
                </p:cNvSpPr>
                <p:nvPr/>
              </p:nvSpPr>
              <p:spPr bwMode="auto">
                <a:xfrm>
                  <a:off x="1962" y="726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0" name="Freeform 875"/>
                <p:cNvSpPr>
                  <a:spLocks/>
                </p:cNvSpPr>
                <p:nvPr/>
              </p:nvSpPr>
              <p:spPr bwMode="auto">
                <a:xfrm>
                  <a:off x="1972" y="731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1" name="Freeform 876"/>
                <p:cNvSpPr>
                  <a:spLocks/>
                </p:cNvSpPr>
                <p:nvPr/>
              </p:nvSpPr>
              <p:spPr bwMode="auto">
                <a:xfrm>
                  <a:off x="1985" y="739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2" name="Freeform 877"/>
                <p:cNvSpPr>
                  <a:spLocks/>
                </p:cNvSpPr>
                <p:nvPr/>
              </p:nvSpPr>
              <p:spPr bwMode="auto">
                <a:xfrm>
                  <a:off x="1993" y="747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3" name="Freeform 878"/>
                <p:cNvSpPr>
                  <a:spLocks/>
                </p:cNvSpPr>
                <p:nvPr/>
              </p:nvSpPr>
              <p:spPr bwMode="auto">
                <a:xfrm>
                  <a:off x="2002" y="753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4" name="Freeform 879"/>
                <p:cNvSpPr>
                  <a:spLocks/>
                </p:cNvSpPr>
                <p:nvPr/>
              </p:nvSpPr>
              <p:spPr bwMode="auto">
                <a:xfrm>
                  <a:off x="2012" y="761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5" name="Freeform 880"/>
                <p:cNvSpPr>
                  <a:spLocks/>
                </p:cNvSpPr>
                <p:nvPr/>
              </p:nvSpPr>
              <p:spPr bwMode="auto">
                <a:xfrm>
                  <a:off x="2020" y="768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6" name="Freeform 881"/>
                <p:cNvSpPr>
                  <a:spLocks/>
                </p:cNvSpPr>
                <p:nvPr/>
              </p:nvSpPr>
              <p:spPr bwMode="auto">
                <a:xfrm>
                  <a:off x="2030" y="774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7" name="Freeform 882"/>
                <p:cNvSpPr>
                  <a:spLocks/>
                </p:cNvSpPr>
                <p:nvPr/>
              </p:nvSpPr>
              <p:spPr bwMode="auto">
                <a:xfrm>
                  <a:off x="2038" y="779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8" name="Freeform 883"/>
                <p:cNvSpPr>
                  <a:spLocks/>
                </p:cNvSpPr>
                <p:nvPr/>
              </p:nvSpPr>
              <p:spPr bwMode="auto">
                <a:xfrm>
                  <a:off x="2041" y="782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49" name="Freeform 884"/>
                <p:cNvSpPr>
                  <a:spLocks/>
                </p:cNvSpPr>
                <p:nvPr/>
              </p:nvSpPr>
              <p:spPr bwMode="auto">
                <a:xfrm>
                  <a:off x="2049" y="787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0" name="Freeform 885"/>
                <p:cNvSpPr>
                  <a:spLocks/>
                </p:cNvSpPr>
                <p:nvPr/>
              </p:nvSpPr>
              <p:spPr bwMode="auto">
                <a:xfrm>
                  <a:off x="2058" y="795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1" name="Freeform 886"/>
                <p:cNvSpPr>
                  <a:spLocks/>
                </p:cNvSpPr>
                <p:nvPr/>
              </p:nvSpPr>
              <p:spPr bwMode="auto">
                <a:xfrm>
                  <a:off x="2068" y="801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2" name="Freeform 887"/>
                <p:cNvSpPr>
                  <a:spLocks/>
                </p:cNvSpPr>
                <p:nvPr/>
              </p:nvSpPr>
              <p:spPr bwMode="auto">
                <a:xfrm>
                  <a:off x="2076" y="808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3" name="Freeform 888"/>
                <p:cNvSpPr>
                  <a:spLocks/>
                </p:cNvSpPr>
                <p:nvPr/>
              </p:nvSpPr>
              <p:spPr bwMode="auto">
                <a:xfrm>
                  <a:off x="2086" y="81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4" name="Freeform 889"/>
                <p:cNvSpPr>
                  <a:spLocks/>
                </p:cNvSpPr>
                <p:nvPr/>
              </p:nvSpPr>
              <p:spPr bwMode="auto">
                <a:xfrm>
                  <a:off x="2097" y="82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5" name="Freeform 890"/>
                <p:cNvSpPr>
                  <a:spLocks/>
                </p:cNvSpPr>
                <p:nvPr/>
              </p:nvSpPr>
              <p:spPr bwMode="auto">
                <a:xfrm>
                  <a:off x="2106" y="83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6" name="Freeform 891"/>
                <p:cNvSpPr>
                  <a:spLocks/>
                </p:cNvSpPr>
                <p:nvPr/>
              </p:nvSpPr>
              <p:spPr bwMode="auto">
                <a:xfrm>
                  <a:off x="2114" y="835"/>
                  <a:ext cx="7" cy="5"/>
                </a:xfrm>
                <a:custGeom>
                  <a:avLst/>
                  <a:gdLst>
                    <a:gd name="T0" fmla="*/ 0 w 4"/>
                    <a:gd name="T1" fmla="*/ 0 h 3"/>
                    <a:gd name="T2" fmla="*/ 2 w 4"/>
                    <a:gd name="T3" fmla="*/ 3 h 3"/>
                    <a:gd name="T4" fmla="*/ 4 w 4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3"/>
                    <a:gd name="T11" fmla="*/ 4 w 4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3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4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7" name="Freeform 892"/>
                <p:cNvSpPr>
                  <a:spLocks/>
                </p:cNvSpPr>
                <p:nvPr/>
              </p:nvSpPr>
              <p:spPr bwMode="auto">
                <a:xfrm>
                  <a:off x="2126" y="84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8" name="Freeform 893"/>
                <p:cNvSpPr>
                  <a:spLocks/>
                </p:cNvSpPr>
                <p:nvPr/>
              </p:nvSpPr>
              <p:spPr bwMode="auto">
                <a:xfrm>
                  <a:off x="2134" y="851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59" name="Freeform 894"/>
                <p:cNvSpPr>
                  <a:spLocks/>
                </p:cNvSpPr>
                <p:nvPr/>
              </p:nvSpPr>
              <p:spPr bwMode="auto">
                <a:xfrm>
                  <a:off x="2145" y="857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0" name="Freeform 895"/>
                <p:cNvSpPr>
                  <a:spLocks/>
                </p:cNvSpPr>
                <p:nvPr/>
              </p:nvSpPr>
              <p:spPr bwMode="auto">
                <a:xfrm>
                  <a:off x="2154" y="865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1" name="Freeform 896"/>
                <p:cNvSpPr>
                  <a:spLocks/>
                </p:cNvSpPr>
                <p:nvPr/>
              </p:nvSpPr>
              <p:spPr bwMode="auto">
                <a:xfrm>
                  <a:off x="2164" y="872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2" name="Freeform 897"/>
                <p:cNvSpPr>
                  <a:spLocks/>
                </p:cNvSpPr>
                <p:nvPr/>
              </p:nvSpPr>
              <p:spPr bwMode="auto">
                <a:xfrm>
                  <a:off x="2172" y="878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3" name="Freeform 898"/>
                <p:cNvSpPr>
                  <a:spLocks/>
                </p:cNvSpPr>
                <p:nvPr/>
              </p:nvSpPr>
              <p:spPr bwMode="auto">
                <a:xfrm>
                  <a:off x="2182" y="88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4" name="Freeform 899"/>
                <p:cNvSpPr>
                  <a:spLocks/>
                </p:cNvSpPr>
                <p:nvPr/>
              </p:nvSpPr>
              <p:spPr bwMode="auto">
                <a:xfrm>
                  <a:off x="2190" y="891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5" name="Freeform 900"/>
                <p:cNvSpPr>
                  <a:spLocks/>
                </p:cNvSpPr>
                <p:nvPr/>
              </p:nvSpPr>
              <p:spPr bwMode="auto">
                <a:xfrm>
                  <a:off x="2193" y="89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6" name="Freeform 901"/>
                <p:cNvSpPr>
                  <a:spLocks/>
                </p:cNvSpPr>
                <p:nvPr/>
              </p:nvSpPr>
              <p:spPr bwMode="auto">
                <a:xfrm>
                  <a:off x="2201" y="899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7" name="Freeform 902"/>
                <p:cNvSpPr>
                  <a:spLocks/>
                </p:cNvSpPr>
                <p:nvPr/>
              </p:nvSpPr>
              <p:spPr bwMode="auto">
                <a:xfrm>
                  <a:off x="2210" y="907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8" name="Freeform 903"/>
                <p:cNvSpPr>
                  <a:spLocks/>
                </p:cNvSpPr>
                <p:nvPr/>
              </p:nvSpPr>
              <p:spPr bwMode="auto">
                <a:xfrm>
                  <a:off x="2220" y="915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69" name="Freeform 904"/>
                <p:cNvSpPr>
                  <a:spLocks/>
                </p:cNvSpPr>
                <p:nvPr/>
              </p:nvSpPr>
              <p:spPr bwMode="auto">
                <a:xfrm>
                  <a:off x="2228" y="92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0" name="Freeform 905"/>
                <p:cNvSpPr>
                  <a:spLocks/>
                </p:cNvSpPr>
                <p:nvPr/>
              </p:nvSpPr>
              <p:spPr bwMode="auto">
                <a:xfrm>
                  <a:off x="2238" y="92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1" name="Freeform 906"/>
                <p:cNvSpPr>
                  <a:spLocks/>
                </p:cNvSpPr>
                <p:nvPr/>
              </p:nvSpPr>
              <p:spPr bwMode="auto">
                <a:xfrm>
                  <a:off x="2249" y="93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2" name="Freeform 907"/>
                <p:cNvSpPr>
                  <a:spLocks/>
                </p:cNvSpPr>
                <p:nvPr/>
              </p:nvSpPr>
              <p:spPr bwMode="auto">
                <a:xfrm>
                  <a:off x="2258" y="940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3" name="Freeform 908"/>
                <p:cNvSpPr>
                  <a:spLocks/>
                </p:cNvSpPr>
                <p:nvPr/>
              </p:nvSpPr>
              <p:spPr bwMode="auto">
                <a:xfrm>
                  <a:off x="2266" y="947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4" name="Freeform 909"/>
                <p:cNvSpPr>
                  <a:spLocks/>
                </p:cNvSpPr>
                <p:nvPr/>
              </p:nvSpPr>
              <p:spPr bwMode="auto">
                <a:xfrm>
                  <a:off x="2278" y="955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5" name="Freeform 910"/>
                <p:cNvSpPr>
                  <a:spLocks/>
                </p:cNvSpPr>
                <p:nvPr/>
              </p:nvSpPr>
              <p:spPr bwMode="auto">
                <a:xfrm>
                  <a:off x="2286" y="96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6" name="Freeform 911"/>
                <p:cNvSpPr>
                  <a:spLocks/>
                </p:cNvSpPr>
                <p:nvPr/>
              </p:nvSpPr>
              <p:spPr bwMode="auto">
                <a:xfrm>
                  <a:off x="2297" y="96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7" name="Freeform 912"/>
                <p:cNvSpPr>
                  <a:spLocks/>
                </p:cNvSpPr>
                <p:nvPr/>
              </p:nvSpPr>
              <p:spPr bwMode="auto">
                <a:xfrm>
                  <a:off x="2306" y="976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8" name="Freeform 913"/>
                <p:cNvSpPr>
                  <a:spLocks/>
                </p:cNvSpPr>
                <p:nvPr/>
              </p:nvSpPr>
              <p:spPr bwMode="auto">
                <a:xfrm>
                  <a:off x="2314" y="98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79" name="Freeform 914"/>
                <p:cNvSpPr>
                  <a:spLocks/>
                </p:cNvSpPr>
                <p:nvPr/>
              </p:nvSpPr>
              <p:spPr bwMode="auto">
                <a:xfrm>
                  <a:off x="2324" y="988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0" name="Freeform 915"/>
                <p:cNvSpPr>
                  <a:spLocks/>
                </p:cNvSpPr>
                <p:nvPr/>
              </p:nvSpPr>
              <p:spPr bwMode="auto">
                <a:xfrm>
                  <a:off x="2334" y="996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1" name="Freeform 916"/>
                <p:cNvSpPr>
                  <a:spLocks/>
                </p:cNvSpPr>
                <p:nvPr/>
              </p:nvSpPr>
              <p:spPr bwMode="auto">
                <a:xfrm>
                  <a:off x="2342" y="100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2" name="Freeform 917"/>
                <p:cNvSpPr>
                  <a:spLocks/>
                </p:cNvSpPr>
                <p:nvPr/>
              </p:nvSpPr>
              <p:spPr bwMode="auto">
                <a:xfrm>
                  <a:off x="2345" y="1004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3" name="Freeform 918"/>
                <p:cNvSpPr>
                  <a:spLocks/>
                </p:cNvSpPr>
                <p:nvPr/>
              </p:nvSpPr>
              <p:spPr bwMode="auto">
                <a:xfrm>
                  <a:off x="2353" y="1011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4" name="Freeform 919"/>
                <p:cNvSpPr>
                  <a:spLocks/>
                </p:cNvSpPr>
                <p:nvPr/>
              </p:nvSpPr>
              <p:spPr bwMode="auto">
                <a:xfrm>
                  <a:off x="2362" y="1017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5" name="Freeform 920"/>
                <p:cNvSpPr>
                  <a:spLocks/>
                </p:cNvSpPr>
                <p:nvPr/>
              </p:nvSpPr>
              <p:spPr bwMode="auto">
                <a:xfrm>
                  <a:off x="2372" y="102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6" name="Freeform 921"/>
                <p:cNvSpPr>
                  <a:spLocks/>
                </p:cNvSpPr>
                <p:nvPr/>
              </p:nvSpPr>
              <p:spPr bwMode="auto">
                <a:xfrm>
                  <a:off x="2380" y="1033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7" name="Freeform 922"/>
                <p:cNvSpPr>
                  <a:spLocks/>
                </p:cNvSpPr>
                <p:nvPr/>
              </p:nvSpPr>
              <p:spPr bwMode="auto">
                <a:xfrm>
                  <a:off x="2390" y="104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8" name="Freeform 923"/>
                <p:cNvSpPr>
                  <a:spLocks/>
                </p:cNvSpPr>
                <p:nvPr/>
              </p:nvSpPr>
              <p:spPr bwMode="auto">
                <a:xfrm>
                  <a:off x="2401" y="1044"/>
                  <a:ext cx="5" cy="5"/>
                </a:xfrm>
                <a:custGeom>
                  <a:avLst/>
                  <a:gdLst>
                    <a:gd name="T0" fmla="*/ 0 w 3"/>
                    <a:gd name="T1" fmla="*/ 0 h 3"/>
                    <a:gd name="T2" fmla="*/ 2 w 3"/>
                    <a:gd name="T3" fmla="*/ 3 h 3"/>
                    <a:gd name="T4" fmla="*/ 3 w 3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3"/>
                    <a:gd name="T11" fmla="*/ 3 w 3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3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3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89" name="Freeform 924"/>
                <p:cNvSpPr>
                  <a:spLocks/>
                </p:cNvSpPr>
                <p:nvPr/>
              </p:nvSpPr>
              <p:spPr bwMode="auto">
                <a:xfrm>
                  <a:off x="2410" y="1056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0" name="Freeform 925"/>
                <p:cNvSpPr>
                  <a:spLocks/>
                </p:cNvSpPr>
                <p:nvPr/>
              </p:nvSpPr>
              <p:spPr bwMode="auto">
                <a:xfrm>
                  <a:off x="2418" y="1059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1" name="Freeform 926"/>
                <p:cNvSpPr>
                  <a:spLocks/>
                </p:cNvSpPr>
                <p:nvPr/>
              </p:nvSpPr>
              <p:spPr bwMode="auto">
                <a:xfrm>
                  <a:off x="2430" y="106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2" name="Freeform 927"/>
                <p:cNvSpPr>
                  <a:spLocks/>
                </p:cNvSpPr>
                <p:nvPr/>
              </p:nvSpPr>
              <p:spPr bwMode="auto">
                <a:xfrm>
                  <a:off x="2438" y="1073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3" name="Freeform 928"/>
                <p:cNvSpPr>
                  <a:spLocks/>
                </p:cNvSpPr>
                <p:nvPr/>
              </p:nvSpPr>
              <p:spPr bwMode="auto">
                <a:xfrm>
                  <a:off x="2449" y="1081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4" name="Freeform 929"/>
                <p:cNvSpPr>
                  <a:spLocks/>
                </p:cNvSpPr>
                <p:nvPr/>
              </p:nvSpPr>
              <p:spPr bwMode="auto">
                <a:xfrm>
                  <a:off x="2458" y="1088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5" name="Freeform 930"/>
                <p:cNvSpPr>
                  <a:spLocks/>
                </p:cNvSpPr>
                <p:nvPr/>
              </p:nvSpPr>
              <p:spPr bwMode="auto">
                <a:xfrm>
                  <a:off x="2466" y="1092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6" name="Freeform 931"/>
                <p:cNvSpPr>
                  <a:spLocks/>
                </p:cNvSpPr>
                <p:nvPr/>
              </p:nvSpPr>
              <p:spPr bwMode="auto">
                <a:xfrm>
                  <a:off x="2476" y="1100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7" name="Freeform 932"/>
                <p:cNvSpPr>
                  <a:spLocks/>
                </p:cNvSpPr>
                <p:nvPr/>
              </p:nvSpPr>
              <p:spPr bwMode="auto">
                <a:xfrm>
                  <a:off x="2486" y="1108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8" name="Freeform 933"/>
                <p:cNvSpPr>
                  <a:spLocks/>
                </p:cNvSpPr>
                <p:nvPr/>
              </p:nvSpPr>
              <p:spPr bwMode="auto">
                <a:xfrm>
                  <a:off x="2494" y="1115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999" name="Freeform 934"/>
                <p:cNvSpPr>
                  <a:spLocks/>
                </p:cNvSpPr>
                <p:nvPr/>
              </p:nvSpPr>
              <p:spPr bwMode="auto">
                <a:xfrm>
                  <a:off x="2505" y="1121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0" name="Freeform 935"/>
                <p:cNvSpPr>
                  <a:spLocks/>
                </p:cNvSpPr>
                <p:nvPr/>
              </p:nvSpPr>
              <p:spPr bwMode="auto">
                <a:xfrm>
                  <a:off x="2514" y="113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1" name="Freeform 936"/>
                <p:cNvSpPr>
                  <a:spLocks/>
                </p:cNvSpPr>
                <p:nvPr/>
              </p:nvSpPr>
              <p:spPr bwMode="auto">
                <a:xfrm>
                  <a:off x="2524" y="1137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2" name="Freeform 937"/>
                <p:cNvSpPr>
                  <a:spLocks/>
                </p:cNvSpPr>
                <p:nvPr/>
              </p:nvSpPr>
              <p:spPr bwMode="auto">
                <a:xfrm>
                  <a:off x="2532" y="114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3" name="Freeform 938"/>
                <p:cNvSpPr>
                  <a:spLocks/>
                </p:cNvSpPr>
                <p:nvPr/>
              </p:nvSpPr>
              <p:spPr bwMode="auto">
                <a:xfrm>
                  <a:off x="2542" y="1150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4" name="Freeform 939"/>
                <p:cNvSpPr>
                  <a:spLocks/>
                </p:cNvSpPr>
                <p:nvPr/>
              </p:nvSpPr>
              <p:spPr bwMode="auto">
                <a:xfrm>
                  <a:off x="2554" y="1158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5" name="Freeform 940"/>
                <p:cNvSpPr>
                  <a:spLocks/>
                </p:cNvSpPr>
                <p:nvPr/>
              </p:nvSpPr>
              <p:spPr bwMode="auto">
                <a:xfrm>
                  <a:off x="2562" y="1164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6" name="Freeform 941"/>
                <p:cNvSpPr>
                  <a:spLocks/>
                </p:cNvSpPr>
                <p:nvPr/>
              </p:nvSpPr>
              <p:spPr bwMode="auto">
                <a:xfrm>
                  <a:off x="2570" y="1171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7" name="Freeform 942"/>
                <p:cNvSpPr>
                  <a:spLocks/>
                </p:cNvSpPr>
                <p:nvPr/>
              </p:nvSpPr>
              <p:spPr bwMode="auto">
                <a:xfrm>
                  <a:off x="2582" y="1179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8" name="Freeform 943"/>
                <p:cNvSpPr>
                  <a:spLocks/>
                </p:cNvSpPr>
                <p:nvPr/>
              </p:nvSpPr>
              <p:spPr bwMode="auto">
                <a:xfrm>
                  <a:off x="2590" y="1185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09" name="Freeform 944"/>
                <p:cNvSpPr>
                  <a:spLocks/>
                </p:cNvSpPr>
                <p:nvPr/>
              </p:nvSpPr>
              <p:spPr bwMode="auto">
                <a:xfrm>
                  <a:off x="2601" y="1190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0" name="Freeform 945"/>
                <p:cNvSpPr>
                  <a:spLocks/>
                </p:cNvSpPr>
                <p:nvPr/>
              </p:nvSpPr>
              <p:spPr bwMode="auto">
                <a:xfrm>
                  <a:off x="2610" y="1201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1" name="Freeform 946"/>
                <p:cNvSpPr>
                  <a:spLocks/>
                </p:cNvSpPr>
                <p:nvPr/>
              </p:nvSpPr>
              <p:spPr bwMode="auto">
                <a:xfrm>
                  <a:off x="2618" y="1206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2" name="Freeform 947"/>
                <p:cNvSpPr>
                  <a:spLocks/>
                </p:cNvSpPr>
                <p:nvPr/>
              </p:nvSpPr>
              <p:spPr bwMode="auto">
                <a:xfrm>
                  <a:off x="2628" y="1212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3" name="Freeform 948"/>
                <p:cNvSpPr>
                  <a:spLocks/>
                </p:cNvSpPr>
                <p:nvPr/>
              </p:nvSpPr>
              <p:spPr bwMode="auto">
                <a:xfrm>
                  <a:off x="2638" y="1220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4" name="Freeform 949"/>
                <p:cNvSpPr>
                  <a:spLocks/>
                </p:cNvSpPr>
                <p:nvPr/>
              </p:nvSpPr>
              <p:spPr bwMode="auto">
                <a:xfrm>
                  <a:off x="2646" y="122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5" name="Freeform 950"/>
                <p:cNvSpPr>
                  <a:spLocks/>
                </p:cNvSpPr>
                <p:nvPr/>
              </p:nvSpPr>
              <p:spPr bwMode="auto">
                <a:xfrm>
                  <a:off x="1810" y="1171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6" name="Freeform 951"/>
                <p:cNvSpPr>
                  <a:spLocks/>
                </p:cNvSpPr>
                <p:nvPr/>
              </p:nvSpPr>
              <p:spPr bwMode="auto">
                <a:xfrm>
                  <a:off x="1810" y="984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7" name="Freeform 952"/>
                <p:cNvSpPr>
                  <a:spLocks/>
                </p:cNvSpPr>
                <p:nvPr/>
              </p:nvSpPr>
              <p:spPr bwMode="auto">
                <a:xfrm>
                  <a:off x="1810" y="793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8" name="Freeform 953"/>
                <p:cNvSpPr>
                  <a:spLocks/>
                </p:cNvSpPr>
                <p:nvPr/>
              </p:nvSpPr>
              <p:spPr bwMode="auto">
                <a:xfrm>
                  <a:off x="1810" y="606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19" name="Freeform 954"/>
                <p:cNvSpPr>
                  <a:spLocks/>
                </p:cNvSpPr>
                <p:nvPr/>
              </p:nvSpPr>
              <p:spPr bwMode="auto">
                <a:xfrm>
                  <a:off x="1810" y="122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0" name="Freeform 955"/>
                <p:cNvSpPr>
                  <a:spLocks/>
                </p:cNvSpPr>
                <p:nvPr/>
              </p:nvSpPr>
              <p:spPr bwMode="auto">
                <a:xfrm>
                  <a:off x="1810" y="121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1" name="Freeform 956"/>
                <p:cNvSpPr>
                  <a:spLocks/>
                </p:cNvSpPr>
                <p:nvPr/>
              </p:nvSpPr>
              <p:spPr bwMode="auto">
                <a:xfrm>
                  <a:off x="1810" y="120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2" name="Freeform 957"/>
                <p:cNvSpPr>
                  <a:spLocks/>
                </p:cNvSpPr>
                <p:nvPr/>
              </p:nvSpPr>
              <p:spPr bwMode="auto">
                <a:xfrm>
                  <a:off x="1810" y="118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3" name="Freeform 958"/>
                <p:cNvSpPr>
                  <a:spLocks/>
                </p:cNvSpPr>
                <p:nvPr/>
              </p:nvSpPr>
              <p:spPr bwMode="auto">
                <a:xfrm>
                  <a:off x="1810" y="118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4" name="Freeform 959"/>
                <p:cNvSpPr>
                  <a:spLocks/>
                </p:cNvSpPr>
                <p:nvPr/>
              </p:nvSpPr>
              <p:spPr bwMode="auto">
                <a:xfrm>
                  <a:off x="1810" y="111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5" name="Freeform 960"/>
                <p:cNvSpPr>
                  <a:spLocks/>
                </p:cNvSpPr>
                <p:nvPr/>
              </p:nvSpPr>
              <p:spPr bwMode="auto">
                <a:xfrm>
                  <a:off x="1810" y="108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6" name="Freeform 961"/>
                <p:cNvSpPr>
                  <a:spLocks/>
                </p:cNvSpPr>
                <p:nvPr/>
              </p:nvSpPr>
              <p:spPr bwMode="auto">
                <a:xfrm>
                  <a:off x="1810" y="105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7" name="Freeform 962"/>
                <p:cNvSpPr>
                  <a:spLocks/>
                </p:cNvSpPr>
                <p:nvPr/>
              </p:nvSpPr>
              <p:spPr bwMode="auto">
                <a:xfrm>
                  <a:off x="1810" y="104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8" name="Freeform 963"/>
                <p:cNvSpPr>
                  <a:spLocks/>
                </p:cNvSpPr>
                <p:nvPr/>
              </p:nvSpPr>
              <p:spPr bwMode="auto">
                <a:xfrm>
                  <a:off x="1810" y="102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29" name="Freeform 964"/>
                <p:cNvSpPr>
                  <a:spLocks/>
                </p:cNvSpPr>
                <p:nvPr/>
              </p:nvSpPr>
              <p:spPr bwMode="auto">
                <a:xfrm>
                  <a:off x="1810" y="101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0" name="Freeform 965"/>
                <p:cNvSpPr>
                  <a:spLocks/>
                </p:cNvSpPr>
                <p:nvPr/>
              </p:nvSpPr>
              <p:spPr bwMode="auto">
                <a:xfrm>
                  <a:off x="1810" y="100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1" name="Freeform 966"/>
                <p:cNvSpPr>
                  <a:spLocks/>
                </p:cNvSpPr>
                <p:nvPr/>
              </p:nvSpPr>
              <p:spPr bwMode="auto">
                <a:xfrm>
                  <a:off x="1810" y="99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2" name="Freeform 967"/>
                <p:cNvSpPr>
                  <a:spLocks/>
                </p:cNvSpPr>
                <p:nvPr/>
              </p:nvSpPr>
              <p:spPr bwMode="auto">
                <a:xfrm>
                  <a:off x="1810" y="92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3" name="Freeform 968"/>
                <p:cNvSpPr>
                  <a:spLocks/>
                </p:cNvSpPr>
                <p:nvPr/>
              </p:nvSpPr>
              <p:spPr bwMode="auto">
                <a:xfrm>
                  <a:off x="1810" y="89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4" name="Freeform 969"/>
                <p:cNvSpPr>
                  <a:spLocks/>
                </p:cNvSpPr>
                <p:nvPr/>
              </p:nvSpPr>
              <p:spPr bwMode="auto">
                <a:xfrm>
                  <a:off x="1810" y="87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5" name="Freeform 970"/>
                <p:cNvSpPr>
                  <a:spLocks/>
                </p:cNvSpPr>
                <p:nvPr/>
              </p:nvSpPr>
              <p:spPr bwMode="auto">
                <a:xfrm>
                  <a:off x="1810" y="85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6" name="Freeform 971"/>
                <p:cNvSpPr>
                  <a:spLocks/>
                </p:cNvSpPr>
                <p:nvPr/>
              </p:nvSpPr>
              <p:spPr bwMode="auto">
                <a:xfrm>
                  <a:off x="1810" y="83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7" name="Freeform 972"/>
                <p:cNvSpPr>
                  <a:spLocks/>
                </p:cNvSpPr>
                <p:nvPr/>
              </p:nvSpPr>
              <p:spPr bwMode="auto">
                <a:xfrm>
                  <a:off x="1810" y="82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8" name="Freeform 973"/>
                <p:cNvSpPr>
                  <a:spLocks/>
                </p:cNvSpPr>
                <p:nvPr/>
              </p:nvSpPr>
              <p:spPr bwMode="auto">
                <a:xfrm>
                  <a:off x="1810" y="81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39" name="Freeform 974"/>
                <p:cNvSpPr>
                  <a:spLocks/>
                </p:cNvSpPr>
                <p:nvPr/>
              </p:nvSpPr>
              <p:spPr bwMode="auto">
                <a:xfrm>
                  <a:off x="1810" y="80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0" name="Freeform 975"/>
                <p:cNvSpPr>
                  <a:spLocks/>
                </p:cNvSpPr>
                <p:nvPr/>
              </p:nvSpPr>
              <p:spPr bwMode="auto">
                <a:xfrm>
                  <a:off x="1810" y="73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1" name="Freeform 976"/>
                <p:cNvSpPr>
                  <a:spLocks/>
                </p:cNvSpPr>
                <p:nvPr/>
              </p:nvSpPr>
              <p:spPr bwMode="auto">
                <a:xfrm>
                  <a:off x="1810" y="70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2" name="Freeform 977"/>
                <p:cNvSpPr>
                  <a:spLocks/>
                </p:cNvSpPr>
                <p:nvPr/>
              </p:nvSpPr>
              <p:spPr bwMode="auto">
                <a:xfrm>
                  <a:off x="1810" y="68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3" name="Freeform 978"/>
                <p:cNvSpPr>
                  <a:spLocks/>
                </p:cNvSpPr>
                <p:nvPr/>
              </p:nvSpPr>
              <p:spPr bwMode="auto">
                <a:xfrm>
                  <a:off x="1810" y="66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4" name="Freeform 979"/>
                <p:cNvSpPr>
                  <a:spLocks/>
                </p:cNvSpPr>
                <p:nvPr/>
              </p:nvSpPr>
              <p:spPr bwMode="auto">
                <a:xfrm>
                  <a:off x="1810" y="6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5" name="Freeform 980"/>
                <p:cNvSpPr>
                  <a:spLocks/>
                </p:cNvSpPr>
                <p:nvPr/>
              </p:nvSpPr>
              <p:spPr bwMode="auto">
                <a:xfrm>
                  <a:off x="1810" y="63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6" name="Freeform 981"/>
                <p:cNvSpPr>
                  <a:spLocks/>
                </p:cNvSpPr>
                <p:nvPr/>
              </p:nvSpPr>
              <p:spPr bwMode="auto">
                <a:xfrm>
                  <a:off x="1810" y="62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7" name="Freeform 982"/>
                <p:cNvSpPr>
                  <a:spLocks/>
                </p:cNvSpPr>
                <p:nvPr/>
              </p:nvSpPr>
              <p:spPr bwMode="auto">
                <a:xfrm>
                  <a:off x="1810" y="61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8" name="Freeform 983"/>
                <p:cNvSpPr>
                  <a:spLocks/>
                </p:cNvSpPr>
                <p:nvPr/>
              </p:nvSpPr>
              <p:spPr bwMode="auto">
                <a:xfrm>
                  <a:off x="1810" y="5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49" name="Freeform 984"/>
                <p:cNvSpPr>
                  <a:spLocks/>
                </p:cNvSpPr>
                <p:nvPr/>
              </p:nvSpPr>
              <p:spPr bwMode="auto">
                <a:xfrm>
                  <a:off x="2674" y="1171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0" name="Freeform 985"/>
                <p:cNvSpPr>
                  <a:spLocks/>
                </p:cNvSpPr>
                <p:nvPr/>
              </p:nvSpPr>
              <p:spPr bwMode="auto">
                <a:xfrm>
                  <a:off x="2674" y="984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1" name="Freeform 986"/>
                <p:cNvSpPr>
                  <a:spLocks/>
                </p:cNvSpPr>
                <p:nvPr/>
              </p:nvSpPr>
              <p:spPr bwMode="auto">
                <a:xfrm>
                  <a:off x="2674" y="793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2" name="Freeform 987"/>
                <p:cNvSpPr>
                  <a:spLocks/>
                </p:cNvSpPr>
                <p:nvPr/>
              </p:nvSpPr>
              <p:spPr bwMode="auto">
                <a:xfrm>
                  <a:off x="2674" y="606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3" name="Freeform 988"/>
                <p:cNvSpPr>
                  <a:spLocks/>
                </p:cNvSpPr>
                <p:nvPr/>
              </p:nvSpPr>
              <p:spPr bwMode="auto">
                <a:xfrm>
                  <a:off x="2682" y="122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4" name="Freeform 989"/>
                <p:cNvSpPr>
                  <a:spLocks/>
                </p:cNvSpPr>
                <p:nvPr/>
              </p:nvSpPr>
              <p:spPr bwMode="auto">
                <a:xfrm>
                  <a:off x="2682" y="121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5" name="Freeform 990"/>
                <p:cNvSpPr>
                  <a:spLocks/>
                </p:cNvSpPr>
                <p:nvPr/>
              </p:nvSpPr>
              <p:spPr bwMode="auto">
                <a:xfrm>
                  <a:off x="2682" y="120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6" name="Freeform 991"/>
                <p:cNvSpPr>
                  <a:spLocks/>
                </p:cNvSpPr>
                <p:nvPr/>
              </p:nvSpPr>
              <p:spPr bwMode="auto">
                <a:xfrm>
                  <a:off x="2682" y="118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7" name="Freeform 992"/>
                <p:cNvSpPr>
                  <a:spLocks/>
                </p:cNvSpPr>
                <p:nvPr/>
              </p:nvSpPr>
              <p:spPr bwMode="auto">
                <a:xfrm>
                  <a:off x="2682" y="118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8" name="Freeform 993"/>
                <p:cNvSpPr>
                  <a:spLocks/>
                </p:cNvSpPr>
                <p:nvPr/>
              </p:nvSpPr>
              <p:spPr bwMode="auto">
                <a:xfrm>
                  <a:off x="2682" y="111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59" name="Freeform 994"/>
                <p:cNvSpPr>
                  <a:spLocks/>
                </p:cNvSpPr>
                <p:nvPr/>
              </p:nvSpPr>
              <p:spPr bwMode="auto">
                <a:xfrm>
                  <a:off x="2682" y="108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0" name="Freeform 995"/>
                <p:cNvSpPr>
                  <a:spLocks/>
                </p:cNvSpPr>
                <p:nvPr/>
              </p:nvSpPr>
              <p:spPr bwMode="auto">
                <a:xfrm>
                  <a:off x="2682" y="105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1" name="Freeform 996"/>
                <p:cNvSpPr>
                  <a:spLocks/>
                </p:cNvSpPr>
                <p:nvPr/>
              </p:nvSpPr>
              <p:spPr bwMode="auto">
                <a:xfrm>
                  <a:off x="2682" y="104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2" name="Freeform 997"/>
                <p:cNvSpPr>
                  <a:spLocks/>
                </p:cNvSpPr>
                <p:nvPr/>
              </p:nvSpPr>
              <p:spPr bwMode="auto">
                <a:xfrm>
                  <a:off x="2682" y="102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3" name="Freeform 998"/>
                <p:cNvSpPr>
                  <a:spLocks/>
                </p:cNvSpPr>
                <p:nvPr/>
              </p:nvSpPr>
              <p:spPr bwMode="auto">
                <a:xfrm>
                  <a:off x="2682" y="101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4" name="Freeform 999"/>
                <p:cNvSpPr>
                  <a:spLocks/>
                </p:cNvSpPr>
                <p:nvPr/>
              </p:nvSpPr>
              <p:spPr bwMode="auto">
                <a:xfrm>
                  <a:off x="2682" y="100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5" name="Freeform 1000"/>
                <p:cNvSpPr>
                  <a:spLocks/>
                </p:cNvSpPr>
                <p:nvPr/>
              </p:nvSpPr>
              <p:spPr bwMode="auto">
                <a:xfrm>
                  <a:off x="2682" y="99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6" name="Freeform 1001"/>
                <p:cNvSpPr>
                  <a:spLocks/>
                </p:cNvSpPr>
                <p:nvPr/>
              </p:nvSpPr>
              <p:spPr bwMode="auto">
                <a:xfrm>
                  <a:off x="2682" y="92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7" name="Freeform 1002"/>
                <p:cNvSpPr>
                  <a:spLocks/>
                </p:cNvSpPr>
                <p:nvPr/>
              </p:nvSpPr>
              <p:spPr bwMode="auto">
                <a:xfrm>
                  <a:off x="2682" y="89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8" name="Freeform 1003"/>
                <p:cNvSpPr>
                  <a:spLocks/>
                </p:cNvSpPr>
                <p:nvPr/>
              </p:nvSpPr>
              <p:spPr bwMode="auto">
                <a:xfrm>
                  <a:off x="2682" y="87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69" name="Freeform 1004"/>
                <p:cNvSpPr>
                  <a:spLocks/>
                </p:cNvSpPr>
                <p:nvPr/>
              </p:nvSpPr>
              <p:spPr bwMode="auto">
                <a:xfrm>
                  <a:off x="2682" y="85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0" name="Freeform 1005"/>
                <p:cNvSpPr>
                  <a:spLocks/>
                </p:cNvSpPr>
                <p:nvPr/>
              </p:nvSpPr>
              <p:spPr bwMode="auto">
                <a:xfrm>
                  <a:off x="2682" y="83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1" name="Freeform 1006"/>
                <p:cNvSpPr>
                  <a:spLocks/>
                </p:cNvSpPr>
                <p:nvPr/>
              </p:nvSpPr>
              <p:spPr bwMode="auto">
                <a:xfrm>
                  <a:off x="2682" y="82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2" name="Freeform 1007"/>
                <p:cNvSpPr>
                  <a:spLocks/>
                </p:cNvSpPr>
                <p:nvPr/>
              </p:nvSpPr>
              <p:spPr bwMode="auto">
                <a:xfrm>
                  <a:off x="2682" y="81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3" name="Freeform 1008"/>
                <p:cNvSpPr>
                  <a:spLocks/>
                </p:cNvSpPr>
                <p:nvPr/>
              </p:nvSpPr>
              <p:spPr bwMode="auto">
                <a:xfrm>
                  <a:off x="2682" y="80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4" name="Freeform 1009"/>
                <p:cNvSpPr>
                  <a:spLocks/>
                </p:cNvSpPr>
                <p:nvPr/>
              </p:nvSpPr>
              <p:spPr bwMode="auto">
                <a:xfrm>
                  <a:off x="2682" y="73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5" name="Freeform 1010"/>
                <p:cNvSpPr>
                  <a:spLocks/>
                </p:cNvSpPr>
                <p:nvPr/>
              </p:nvSpPr>
              <p:spPr bwMode="auto">
                <a:xfrm>
                  <a:off x="2682" y="70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6" name="Freeform 1011"/>
                <p:cNvSpPr>
                  <a:spLocks/>
                </p:cNvSpPr>
                <p:nvPr/>
              </p:nvSpPr>
              <p:spPr bwMode="auto">
                <a:xfrm>
                  <a:off x="2682" y="68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7" name="Freeform 1012"/>
                <p:cNvSpPr>
                  <a:spLocks/>
                </p:cNvSpPr>
                <p:nvPr/>
              </p:nvSpPr>
              <p:spPr bwMode="auto">
                <a:xfrm>
                  <a:off x="2682" y="66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8" name="Freeform 1013"/>
                <p:cNvSpPr>
                  <a:spLocks/>
                </p:cNvSpPr>
                <p:nvPr/>
              </p:nvSpPr>
              <p:spPr bwMode="auto">
                <a:xfrm>
                  <a:off x="2682" y="6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79" name="Freeform 1014"/>
                <p:cNvSpPr>
                  <a:spLocks/>
                </p:cNvSpPr>
                <p:nvPr/>
              </p:nvSpPr>
              <p:spPr bwMode="auto">
                <a:xfrm>
                  <a:off x="2682" y="63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0" name="Freeform 1015"/>
                <p:cNvSpPr>
                  <a:spLocks/>
                </p:cNvSpPr>
                <p:nvPr/>
              </p:nvSpPr>
              <p:spPr bwMode="auto">
                <a:xfrm>
                  <a:off x="2682" y="62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1" name="Freeform 1016"/>
                <p:cNvSpPr>
                  <a:spLocks/>
                </p:cNvSpPr>
                <p:nvPr/>
              </p:nvSpPr>
              <p:spPr bwMode="auto">
                <a:xfrm>
                  <a:off x="2682" y="61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2" name="Freeform 1017"/>
                <p:cNvSpPr>
                  <a:spLocks/>
                </p:cNvSpPr>
                <p:nvPr/>
              </p:nvSpPr>
              <p:spPr bwMode="auto">
                <a:xfrm>
                  <a:off x="2682" y="5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3" name="Freeform 1018"/>
                <p:cNvSpPr>
                  <a:spLocks/>
                </p:cNvSpPr>
                <p:nvPr/>
              </p:nvSpPr>
              <p:spPr bwMode="auto">
                <a:xfrm>
                  <a:off x="1810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4" name="Freeform 1019"/>
                <p:cNvSpPr>
                  <a:spLocks/>
                </p:cNvSpPr>
                <p:nvPr/>
              </p:nvSpPr>
              <p:spPr bwMode="auto">
                <a:xfrm>
                  <a:off x="2030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5" name="Freeform 1020"/>
                <p:cNvSpPr>
                  <a:spLocks/>
                </p:cNvSpPr>
                <p:nvPr/>
              </p:nvSpPr>
              <p:spPr bwMode="auto">
                <a:xfrm>
                  <a:off x="2250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6" name="Freeform 1021"/>
                <p:cNvSpPr>
                  <a:spLocks/>
                </p:cNvSpPr>
                <p:nvPr/>
              </p:nvSpPr>
              <p:spPr bwMode="auto">
                <a:xfrm>
                  <a:off x="2470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7" name="Freeform 1022"/>
                <p:cNvSpPr>
                  <a:spLocks/>
                </p:cNvSpPr>
                <p:nvPr/>
              </p:nvSpPr>
              <p:spPr bwMode="auto">
                <a:xfrm>
                  <a:off x="2692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8" name="Freeform 1023"/>
                <p:cNvSpPr>
                  <a:spLocks/>
                </p:cNvSpPr>
                <p:nvPr/>
              </p:nvSpPr>
              <p:spPr bwMode="auto">
                <a:xfrm>
                  <a:off x="1852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89" name="Freeform 1024"/>
                <p:cNvSpPr>
                  <a:spLocks/>
                </p:cNvSpPr>
                <p:nvPr/>
              </p:nvSpPr>
              <p:spPr bwMode="auto">
                <a:xfrm>
                  <a:off x="1898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090" name="Freeform 1025"/>
                <p:cNvSpPr>
                  <a:spLocks/>
                </p:cNvSpPr>
                <p:nvPr/>
              </p:nvSpPr>
              <p:spPr bwMode="auto">
                <a:xfrm>
                  <a:off x="1942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3813" name="Freeform 1026"/>
              <p:cNvSpPr>
                <a:spLocks/>
              </p:cNvSpPr>
              <p:nvPr/>
            </p:nvSpPr>
            <p:spPr bwMode="auto">
              <a:xfrm>
                <a:off x="1986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14" name="Freeform 1027"/>
              <p:cNvSpPr>
                <a:spLocks/>
              </p:cNvSpPr>
              <p:nvPr/>
            </p:nvSpPr>
            <p:spPr bwMode="auto">
              <a:xfrm>
                <a:off x="2074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15" name="Freeform 1028"/>
              <p:cNvSpPr>
                <a:spLocks/>
              </p:cNvSpPr>
              <p:nvPr/>
            </p:nvSpPr>
            <p:spPr bwMode="auto">
              <a:xfrm>
                <a:off x="2118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16" name="Freeform 1029"/>
              <p:cNvSpPr>
                <a:spLocks/>
              </p:cNvSpPr>
              <p:nvPr/>
            </p:nvSpPr>
            <p:spPr bwMode="auto">
              <a:xfrm>
                <a:off x="2162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17" name="Freeform 1030"/>
              <p:cNvSpPr>
                <a:spLocks/>
              </p:cNvSpPr>
              <p:nvPr/>
            </p:nvSpPr>
            <p:spPr bwMode="auto">
              <a:xfrm>
                <a:off x="2206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18" name="Freeform 1031"/>
              <p:cNvSpPr>
                <a:spLocks/>
              </p:cNvSpPr>
              <p:nvPr/>
            </p:nvSpPr>
            <p:spPr bwMode="auto">
              <a:xfrm>
                <a:off x="2294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19" name="Freeform 1032"/>
              <p:cNvSpPr>
                <a:spLocks/>
              </p:cNvSpPr>
              <p:nvPr/>
            </p:nvSpPr>
            <p:spPr bwMode="auto">
              <a:xfrm>
                <a:off x="2338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0" name="Freeform 1033"/>
              <p:cNvSpPr>
                <a:spLocks/>
              </p:cNvSpPr>
              <p:nvPr/>
            </p:nvSpPr>
            <p:spPr bwMode="auto">
              <a:xfrm>
                <a:off x="2382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1" name="Freeform 1034"/>
              <p:cNvSpPr>
                <a:spLocks/>
              </p:cNvSpPr>
              <p:nvPr/>
            </p:nvSpPr>
            <p:spPr bwMode="auto">
              <a:xfrm>
                <a:off x="2426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2" name="Freeform 1035"/>
              <p:cNvSpPr>
                <a:spLocks/>
              </p:cNvSpPr>
              <p:nvPr/>
            </p:nvSpPr>
            <p:spPr bwMode="auto">
              <a:xfrm>
                <a:off x="2514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3" name="Freeform 1036"/>
              <p:cNvSpPr>
                <a:spLocks/>
              </p:cNvSpPr>
              <p:nvPr/>
            </p:nvSpPr>
            <p:spPr bwMode="auto">
              <a:xfrm>
                <a:off x="2558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4" name="Freeform 1037"/>
              <p:cNvSpPr>
                <a:spLocks/>
              </p:cNvSpPr>
              <p:nvPr/>
            </p:nvSpPr>
            <p:spPr bwMode="auto">
              <a:xfrm>
                <a:off x="2602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5" name="Freeform 1038"/>
              <p:cNvSpPr>
                <a:spLocks/>
              </p:cNvSpPr>
              <p:nvPr/>
            </p:nvSpPr>
            <p:spPr bwMode="auto">
              <a:xfrm>
                <a:off x="2646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6" name="Freeform 1039"/>
              <p:cNvSpPr>
                <a:spLocks/>
              </p:cNvSpPr>
              <p:nvPr/>
            </p:nvSpPr>
            <p:spPr bwMode="auto">
              <a:xfrm>
                <a:off x="1810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7" name="Freeform 1040"/>
              <p:cNvSpPr>
                <a:spLocks/>
              </p:cNvSpPr>
              <p:nvPr/>
            </p:nvSpPr>
            <p:spPr bwMode="auto">
              <a:xfrm>
                <a:off x="2030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8" name="Freeform 1041"/>
              <p:cNvSpPr>
                <a:spLocks/>
              </p:cNvSpPr>
              <p:nvPr/>
            </p:nvSpPr>
            <p:spPr bwMode="auto">
              <a:xfrm>
                <a:off x="2250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29" name="Freeform 1042"/>
              <p:cNvSpPr>
                <a:spLocks/>
              </p:cNvSpPr>
              <p:nvPr/>
            </p:nvSpPr>
            <p:spPr bwMode="auto">
              <a:xfrm>
                <a:off x="2470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0" name="Freeform 1043"/>
              <p:cNvSpPr>
                <a:spLocks/>
              </p:cNvSpPr>
              <p:nvPr/>
            </p:nvSpPr>
            <p:spPr bwMode="auto">
              <a:xfrm>
                <a:off x="2692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1" name="Freeform 1044"/>
              <p:cNvSpPr>
                <a:spLocks/>
              </p:cNvSpPr>
              <p:nvPr/>
            </p:nvSpPr>
            <p:spPr bwMode="auto">
              <a:xfrm>
                <a:off x="1852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2" name="Freeform 1045"/>
              <p:cNvSpPr>
                <a:spLocks/>
              </p:cNvSpPr>
              <p:nvPr/>
            </p:nvSpPr>
            <p:spPr bwMode="auto">
              <a:xfrm>
                <a:off x="1898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3" name="Freeform 1046"/>
              <p:cNvSpPr>
                <a:spLocks/>
              </p:cNvSpPr>
              <p:nvPr/>
            </p:nvSpPr>
            <p:spPr bwMode="auto">
              <a:xfrm>
                <a:off x="1942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4" name="Freeform 1047"/>
              <p:cNvSpPr>
                <a:spLocks/>
              </p:cNvSpPr>
              <p:nvPr/>
            </p:nvSpPr>
            <p:spPr bwMode="auto">
              <a:xfrm>
                <a:off x="1986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5" name="Freeform 1048"/>
              <p:cNvSpPr>
                <a:spLocks/>
              </p:cNvSpPr>
              <p:nvPr/>
            </p:nvSpPr>
            <p:spPr bwMode="auto">
              <a:xfrm>
                <a:off x="2074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6" name="Freeform 1049"/>
              <p:cNvSpPr>
                <a:spLocks/>
              </p:cNvSpPr>
              <p:nvPr/>
            </p:nvSpPr>
            <p:spPr bwMode="auto">
              <a:xfrm>
                <a:off x="2118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7" name="Freeform 1050"/>
              <p:cNvSpPr>
                <a:spLocks/>
              </p:cNvSpPr>
              <p:nvPr/>
            </p:nvSpPr>
            <p:spPr bwMode="auto">
              <a:xfrm>
                <a:off x="2162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8" name="Freeform 1051"/>
              <p:cNvSpPr>
                <a:spLocks/>
              </p:cNvSpPr>
              <p:nvPr/>
            </p:nvSpPr>
            <p:spPr bwMode="auto">
              <a:xfrm>
                <a:off x="2206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39" name="Freeform 1052"/>
              <p:cNvSpPr>
                <a:spLocks/>
              </p:cNvSpPr>
              <p:nvPr/>
            </p:nvSpPr>
            <p:spPr bwMode="auto">
              <a:xfrm>
                <a:off x="2294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0" name="Freeform 1053"/>
              <p:cNvSpPr>
                <a:spLocks/>
              </p:cNvSpPr>
              <p:nvPr/>
            </p:nvSpPr>
            <p:spPr bwMode="auto">
              <a:xfrm>
                <a:off x="2338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1" name="Freeform 1054"/>
              <p:cNvSpPr>
                <a:spLocks/>
              </p:cNvSpPr>
              <p:nvPr/>
            </p:nvSpPr>
            <p:spPr bwMode="auto">
              <a:xfrm>
                <a:off x="2382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2" name="Freeform 1055"/>
              <p:cNvSpPr>
                <a:spLocks/>
              </p:cNvSpPr>
              <p:nvPr/>
            </p:nvSpPr>
            <p:spPr bwMode="auto">
              <a:xfrm>
                <a:off x="2426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3" name="Freeform 1056"/>
              <p:cNvSpPr>
                <a:spLocks/>
              </p:cNvSpPr>
              <p:nvPr/>
            </p:nvSpPr>
            <p:spPr bwMode="auto">
              <a:xfrm>
                <a:off x="2514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4" name="Freeform 1057"/>
              <p:cNvSpPr>
                <a:spLocks/>
              </p:cNvSpPr>
              <p:nvPr/>
            </p:nvSpPr>
            <p:spPr bwMode="auto">
              <a:xfrm>
                <a:off x="2558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5" name="Freeform 1058"/>
              <p:cNvSpPr>
                <a:spLocks/>
              </p:cNvSpPr>
              <p:nvPr/>
            </p:nvSpPr>
            <p:spPr bwMode="auto">
              <a:xfrm>
                <a:off x="2602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6" name="Freeform 1059"/>
              <p:cNvSpPr>
                <a:spLocks/>
              </p:cNvSpPr>
              <p:nvPr/>
            </p:nvSpPr>
            <p:spPr bwMode="auto">
              <a:xfrm>
                <a:off x="2646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7" name="Freeform 1060"/>
              <p:cNvSpPr>
                <a:spLocks/>
              </p:cNvSpPr>
              <p:nvPr/>
            </p:nvSpPr>
            <p:spPr bwMode="auto">
              <a:xfrm>
                <a:off x="1810" y="545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8" name="Freeform 1061"/>
              <p:cNvSpPr>
                <a:spLocks/>
              </p:cNvSpPr>
              <p:nvPr/>
            </p:nvSpPr>
            <p:spPr bwMode="auto">
              <a:xfrm>
                <a:off x="2692" y="545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49" name="Freeform 1062"/>
              <p:cNvSpPr>
                <a:spLocks/>
              </p:cNvSpPr>
              <p:nvPr/>
            </p:nvSpPr>
            <p:spPr bwMode="auto">
              <a:xfrm>
                <a:off x="1810" y="1228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0" name="Freeform 1063"/>
              <p:cNvSpPr>
                <a:spLocks/>
              </p:cNvSpPr>
              <p:nvPr/>
            </p:nvSpPr>
            <p:spPr bwMode="auto">
              <a:xfrm>
                <a:off x="1810" y="548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1" name="Freeform 1064"/>
              <p:cNvSpPr>
                <a:spLocks/>
              </p:cNvSpPr>
              <p:nvPr/>
            </p:nvSpPr>
            <p:spPr bwMode="auto">
              <a:xfrm>
                <a:off x="2076" y="785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0 w 14"/>
                  <a:gd name="T5" fmla="*/ 0 h 15"/>
                  <a:gd name="T6" fmla="*/ 10 w 14"/>
                  <a:gd name="T7" fmla="*/ 0 h 15"/>
                  <a:gd name="T8" fmla="*/ 13 w 14"/>
                  <a:gd name="T9" fmla="*/ 2 h 15"/>
                  <a:gd name="T10" fmla="*/ 13 w 14"/>
                  <a:gd name="T11" fmla="*/ 2 h 15"/>
                  <a:gd name="T12" fmla="*/ 13 w 14"/>
                  <a:gd name="T13" fmla="*/ 2 h 15"/>
                  <a:gd name="T14" fmla="*/ 14 w 14"/>
                  <a:gd name="T15" fmla="*/ 5 h 15"/>
                  <a:gd name="T16" fmla="*/ 14 w 14"/>
                  <a:gd name="T17" fmla="*/ 5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0 h 15"/>
                  <a:gd name="T28" fmla="*/ 14 w 14"/>
                  <a:gd name="T29" fmla="*/ 10 h 15"/>
                  <a:gd name="T30" fmla="*/ 13 w 14"/>
                  <a:gd name="T31" fmla="*/ 10 h 15"/>
                  <a:gd name="T32" fmla="*/ 13 w 14"/>
                  <a:gd name="T33" fmla="*/ 13 h 15"/>
                  <a:gd name="T34" fmla="*/ 13 w 14"/>
                  <a:gd name="T35" fmla="*/ 13 h 15"/>
                  <a:gd name="T36" fmla="*/ 10 w 14"/>
                  <a:gd name="T37" fmla="*/ 13 h 15"/>
                  <a:gd name="T38" fmla="*/ 10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5 w 14"/>
                  <a:gd name="T51" fmla="*/ 15 h 15"/>
                  <a:gd name="T52" fmla="*/ 5 w 14"/>
                  <a:gd name="T53" fmla="*/ 13 h 15"/>
                  <a:gd name="T54" fmla="*/ 2 w 14"/>
                  <a:gd name="T55" fmla="*/ 13 h 15"/>
                  <a:gd name="T56" fmla="*/ 2 w 14"/>
                  <a:gd name="T57" fmla="*/ 13 h 15"/>
                  <a:gd name="T58" fmla="*/ 2 w 14"/>
                  <a:gd name="T59" fmla="*/ 10 h 15"/>
                  <a:gd name="T60" fmla="*/ 0 w 14"/>
                  <a:gd name="T61" fmla="*/ 10 h 15"/>
                  <a:gd name="T62" fmla="*/ 0 w 14"/>
                  <a:gd name="T63" fmla="*/ 10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5 h 15"/>
                  <a:gd name="T74" fmla="*/ 0 w 14"/>
                  <a:gd name="T75" fmla="*/ 5 h 15"/>
                  <a:gd name="T76" fmla="*/ 2 w 14"/>
                  <a:gd name="T77" fmla="*/ 2 h 15"/>
                  <a:gd name="T78" fmla="*/ 2 w 14"/>
                  <a:gd name="T79" fmla="*/ 2 h 15"/>
                  <a:gd name="T80" fmla="*/ 2 w 14"/>
                  <a:gd name="T81" fmla="*/ 2 h 15"/>
                  <a:gd name="T82" fmla="*/ 5 w 14"/>
                  <a:gd name="T83" fmla="*/ 0 h 15"/>
                  <a:gd name="T84" fmla="*/ 5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3"/>
                    </a:lnTo>
                    <a:lnTo>
                      <a:pt x="10" y="13"/>
                    </a:lnTo>
                    <a:lnTo>
                      <a:pt x="10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5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2" name="Freeform 1065"/>
              <p:cNvSpPr>
                <a:spLocks/>
              </p:cNvSpPr>
              <p:nvPr/>
            </p:nvSpPr>
            <p:spPr bwMode="auto">
              <a:xfrm>
                <a:off x="2076" y="785"/>
                <a:ext cx="13" cy="13"/>
              </a:xfrm>
              <a:custGeom>
                <a:avLst/>
                <a:gdLst>
                  <a:gd name="T0" fmla="*/ 6 w 13"/>
                  <a:gd name="T1" fmla="*/ 0 h 13"/>
                  <a:gd name="T2" fmla="*/ 8 w 13"/>
                  <a:gd name="T3" fmla="*/ 0 h 13"/>
                  <a:gd name="T4" fmla="*/ 8 w 13"/>
                  <a:gd name="T5" fmla="*/ 0 h 13"/>
                  <a:gd name="T6" fmla="*/ 8 w 13"/>
                  <a:gd name="T7" fmla="*/ 0 h 13"/>
                  <a:gd name="T8" fmla="*/ 10 w 13"/>
                  <a:gd name="T9" fmla="*/ 2 h 13"/>
                  <a:gd name="T10" fmla="*/ 10 w 13"/>
                  <a:gd name="T11" fmla="*/ 2 h 13"/>
                  <a:gd name="T12" fmla="*/ 10 w 13"/>
                  <a:gd name="T13" fmla="*/ 2 h 13"/>
                  <a:gd name="T14" fmla="*/ 13 w 13"/>
                  <a:gd name="T15" fmla="*/ 5 h 13"/>
                  <a:gd name="T16" fmla="*/ 13 w 13"/>
                  <a:gd name="T17" fmla="*/ 5 h 13"/>
                  <a:gd name="T18" fmla="*/ 13 w 13"/>
                  <a:gd name="T19" fmla="*/ 5 h 13"/>
                  <a:gd name="T20" fmla="*/ 13 w 13"/>
                  <a:gd name="T21" fmla="*/ 7 h 13"/>
                  <a:gd name="T22" fmla="*/ 13 w 13"/>
                  <a:gd name="T23" fmla="*/ 7 h 13"/>
                  <a:gd name="T24" fmla="*/ 13 w 13"/>
                  <a:gd name="T25" fmla="*/ 8 h 13"/>
                  <a:gd name="T26" fmla="*/ 13 w 13"/>
                  <a:gd name="T27" fmla="*/ 8 h 13"/>
                  <a:gd name="T28" fmla="*/ 13 w 13"/>
                  <a:gd name="T29" fmla="*/ 8 h 13"/>
                  <a:gd name="T30" fmla="*/ 10 w 13"/>
                  <a:gd name="T31" fmla="*/ 10 h 13"/>
                  <a:gd name="T32" fmla="*/ 10 w 13"/>
                  <a:gd name="T33" fmla="*/ 10 h 13"/>
                  <a:gd name="T34" fmla="*/ 10 w 13"/>
                  <a:gd name="T35" fmla="*/ 10 h 13"/>
                  <a:gd name="T36" fmla="*/ 10 w 13"/>
                  <a:gd name="T37" fmla="*/ 13 h 13"/>
                  <a:gd name="T38" fmla="*/ 8 w 13"/>
                  <a:gd name="T39" fmla="*/ 13 h 13"/>
                  <a:gd name="T40" fmla="*/ 8 w 13"/>
                  <a:gd name="T41" fmla="*/ 13 h 13"/>
                  <a:gd name="T42" fmla="*/ 6 w 13"/>
                  <a:gd name="T43" fmla="*/ 13 h 13"/>
                  <a:gd name="T44" fmla="*/ 6 w 13"/>
                  <a:gd name="T45" fmla="*/ 13 h 13"/>
                  <a:gd name="T46" fmla="*/ 6 w 13"/>
                  <a:gd name="T47" fmla="*/ 13 h 13"/>
                  <a:gd name="T48" fmla="*/ 5 w 13"/>
                  <a:gd name="T49" fmla="*/ 13 h 13"/>
                  <a:gd name="T50" fmla="*/ 5 w 13"/>
                  <a:gd name="T51" fmla="*/ 13 h 13"/>
                  <a:gd name="T52" fmla="*/ 2 w 13"/>
                  <a:gd name="T53" fmla="*/ 13 h 13"/>
                  <a:gd name="T54" fmla="*/ 2 w 13"/>
                  <a:gd name="T55" fmla="*/ 10 h 13"/>
                  <a:gd name="T56" fmla="*/ 2 w 13"/>
                  <a:gd name="T57" fmla="*/ 10 h 13"/>
                  <a:gd name="T58" fmla="*/ 2 w 13"/>
                  <a:gd name="T59" fmla="*/ 10 h 13"/>
                  <a:gd name="T60" fmla="*/ 0 w 13"/>
                  <a:gd name="T61" fmla="*/ 8 h 13"/>
                  <a:gd name="T62" fmla="*/ 0 w 13"/>
                  <a:gd name="T63" fmla="*/ 8 h 13"/>
                  <a:gd name="T64" fmla="*/ 0 w 13"/>
                  <a:gd name="T65" fmla="*/ 8 h 13"/>
                  <a:gd name="T66" fmla="*/ 0 w 13"/>
                  <a:gd name="T67" fmla="*/ 7 h 13"/>
                  <a:gd name="T68" fmla="*/ 0 w 13"/>
                  <a:gd name="T69" fmla="*/ 7 h 13"/>
                  <a:gd name="T70" fmla="*/ 0 w 13"/>
                  <a:gd name="T71" fmla="*/ 5 h 13"/>
                  <a:gd name="T72" fmla="*/ 0 w 13"/>
                  <a:gd name="T73" fmla="*/ 5 h 13"/>
                  <a:gd name="T74" fmla="*/ 0 w 13"/>
                  <a:gd name="T75" fmla="*/ 5 h 13"/>
                  <a:gd name="T76" fmla="*/ 2 w 13"/>
                  <a:gd name="T77" fmla="*/ 2 h 13"/>
                  <a:gd name="T78" fmla="*/ 2 w 13"/>
                  <a:gd name="T79" fmla="*/ 2 h 13"/>
                  <a:gd name="T80" fmla="*/ 2 w 13"/>
                  <a:gd name="T81" fmla="*/ 2 h 13"/>
                  <a:gd name="T82" fmla="*/ 5 w 13"/>
                  <a:gd name="T83" fmla="*/ 0 h 13"/>
                  <a:gd name="T84" fmla="*/ 5 w 13"/>
                  <a:gd name="T85" fmla="*/ 0 h 13"/>
                  <a:gd name="T86" fmla="*/ 5 w 13"/>
                  <a:gd name="T87" fmla="*/ 0 h 13"/>
                  <a:gd name="T88" fmla="*/ 6 w 13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3"/>
                  <a:gd name="T137" fmla="*/ 13 w 13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5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3" name="Freeform 1066"/>
              <p:cNvSpPr>
                <a:spLocks/>
              </p:cNvSpPr>
              <p:nvPr/>
            </p:nvSpPr>
            <p:spPr bwMode="auto">
              <a:xfrm>
                <a:off x="2214" y="936"/>
                <a:ext cx="14" cy="12"/>
              </a:xfrm>
              <a:custGeom>
                <a:avLst/>
                <a:gdLst>
                  <a:gd name="T0" fmla="*/ 8 w 14"/>
                  <a:gd name="T1" fmla="*/ 0 h 12"/>
                  <a:gd name="T2" fmla="*/ 8 w 14"/>
                  <a:gd name="T3" fmla="*/ 0 h 12"/>
                  <a:gd name="T4" fmla="*/ 11 w 14"/>
                  <a:gd name="T5" fmla="*/ 0 h 12"/>
                  <a:gd name="T6" fmla="*/ 11 w 14"/>
                  <a:gd name="T7" fmla="*/ 0 h 12"/>
                  <a:gd name="T8" fmla="*/ 12 w 14"/>
                  <a:gd name="T9" fmla="*/ 1 h 12"/>
                  <a:gd name="T10" fmla="*/ 12 w 14"/>
                  <a:gd name="T11" fmla="*/ 1 h 12"/>
                  <a:gd name="T12" fmla="*/ 12 w 14"/>
                  <a:gd name="T13" fmla="*/ 1 h 12"/>
                  <a:gd name="T14" fmla="*/ 14 w 14"/>
                  <a:gd name="T15" fmla="*/ 3 h 12"/>
                  <a:gd name="T16" fmla="*/ 14 w 14"/>
                  <a:gd name="T17" fmla="*/ 3 h 12"/>
                  <a:gd name="T18" fmla="*/ 14 w 14"/>
                  <a:gd name="T19" fmla="*/ 4 h 12"/>
                  <a:gd name="T20" fmla="*/ 14 w 14"/>
                  <a:gd name="T21" fmla="*/ 4 h 12"/>
                  <a:gd name="T22" fmla="*/ 14 w 14"/>
                  <a:gd name="T23" fmla="*/ 8 h 12"/>
                  <a:gd name="T24" fmla="*/ 14 w 14"/>
                  <a:gd name="T25" fmla="*/ 8 h 12"/>
                  <a:gd name="T26" fmla="*/ 14 w 14"/>
                  <a:gd name="T27" fmla="*/ 9 h 12"/>
                  <a:gd name="T28" fmla="*/ 14 w 14"/>
                  <a:gd name="T29" fmla="*/ 9 h 12"/>
                  <a:gd name="T30" fmla="*/ 12 w 14"/>
                  <a:gd name="T31" fmla="*/ 9 h 12"/>
                  <a:gd name="T32" fmla="*/ 12 w 14"/>
                  <a:gd name="T33" fmla="*/ 11 h 12"/>
                  <a:gd name="T34" fmla="*/ 12 w 14"/>
                  <a:gd name="T35" fmla="*/ 11 h 12"/>
                  <a:gd name="T36" fmla="*/ 11 w 14"/>
                  <a:gd name="T37" fmla="*/ 11 h 12"/>
                  <a:gd name="T38" fmla="*/ 11 w 14"/>
                  <a:gd name="T39" fmla="*/ 12 h 12"/>
                  <a:gd name="T40" fmla="*/ 8 w 14"/>
                  <a:gd name="T41" fmla="*/ 12 h 12"/>
                  <a:gd name="T42" fmla="*/ 8 w 14"/>
                  <a:gd name="T43" fmla="*/ 12 h 12"/>
                  <a:gd name="T44" fmla="*/ 8 w 14"/>
                  <a:gd name="T45" fmla="*/ 12 h 12"/>
                  <a:gd name="T46" fmla="*/ 6 w 14"/>
                  <a:gd name="T47" fmla="*/ 12 h 12"/>
                  <a:gd name="T48" fmla="*/ 6 w 14"/>
                  <a:gd name="T49" fmla="*/ 12 h 12"/>
                  <a:gd name="T50" fmla="*/ 4 w 14"/>
                  <a:gd name="T51" fmla="*/ 12 h 12"/>
                  <a:gd name="T52" fmla="*/ 4 w 14"/>
                  <a:gd name="T53" fmla="*/ 11 h 12"/>
                  <a:gd name="T54" fmla="*/ 3 w 14"/>
                  <a:gd name="T55" fmla="*/ 11 h 12"/>
                  <a:gd name="T56" fmla="*/ 3 w 14"/>
                  <a:gd name="T57" fmla="*/ 11 h 12"/>
                  <a:gd name="T58" fmla="*/ 3 w 14"/>
                  <a:gd name="T59" fmla="*/ 9 h 12"/>
                  <a:gd name="T60" fmla="*/ 0 w 14"/>
                  <a:gd name="T61" fmla="*/ 9 h 12"/>
                  <a:gd name="T62" fmla="*/ 0 w 14"/>
                  <a:gd name="T63" fmla="*/ 9 h 12"/>
                  <a:gd name="T64" fmla="*/ 0 w 14"/>
                  <a:gd name="T65" fmla="*/ 8 h 12"/>
                  <a:gd name="T66" fmla="*/ 0 w 14"/>
                  <a:gd name="T67" fmla="*/ 8 h 12"/>
                  <a:gd name="T68" fmla="*/ 0 w 14"/>
                  <a:gd name="T69" fmla="*/ 4 h 12"/>
                  <a:gd name="T70" fmla="*/ 0 w 14"/>
                  <a:gd name="T71" fmla="*/ 4 h 12"/>
                  <a:gd name="T72" fmla="*/ 0 w 14"/>
                  <a:gd name="T73" fmla="*/ 3 h 12"/>
                  <a:gd name="T74" fmla="*/ 0 w 14"/>
                  <a:gd name="T75" fmla="*/ 3 h 12"/>
                  <a:gd name="T76" fmla="*/ 3 w 14"/>
                  <a:gd name="T77" fmla="*/ 1 h 12"/>
                  <a:gd name="T78" fmla="*/ 3 w 14"/>
                  <a:gd name="T79" fmla="*/ 1 h 12"/>
                  <a:gd name="T80" fmla="*/ 3 w 14"/>
                  <a:gd name="T81" fmla="*/ 1 h 12"/>
                  <a:gd name="T82" fmla="*/ 4 w 14"/>
                  <a:gd name="T83" fmla="*/ 0 h 12"/>
                  <a:gd name="T84" fmla="*/ 4 w 14"/>
                  <a:gd name="T85" fmla="*/ 0 h 12"/>
                  <a:gd name="T86" fmla="*/ 6 w 14"/>
                  <a:gd name="T87" fmla="*/ 0 h 12"/>
                  <a:gd name="T88" fmla="*/ 6 w 14"/>
                  <a:gd name="T89" fmla="*/ 0 h 1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2"/>
                  <a:gd name="T137" fmla="*/ 14 w 14"/>
                  <a:gd name="T138" fmla="*/ 12 h 1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2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4" name="Freeform 1067"/>
              <p:cNvSpPr>
                <a:spLocks/>
              </p:cNvSpPr>
              <p:nvPr/>
            </p:nvSpPr>
            <p:spPr bwMode="auto">
              <a:xfrm>
                <a:off x="2214" y="936"/>
                <a:ext cx="12" cy="11"/>
              </a:xfrm>
              <a:custGeom>
                <a:avLst/>
                <a:gdLst>
                  <a:gd name="T0" fmla="*/ 6 w 12"/>
                  <a:gd name="T1" fmla="*/ 0 h 11"/>
                  <a:gd name="T2" fmla="*/ 8 w 12"/>
                  <a:gd name="T3" fmla="*/ 0 h 11"/>
                  <a:gd name="T4" fmla="*/ 8 w 12"/>
                  <a:gd name="T5" fmla="*/ 0 h 11"/>
                  <a:gd name="T6" fmla="*/ 8 w 12"/>
                  <a:gd name="T7" fmla="*/ 0 h 11"/>
                  <a:gd name="T8" fmla="*/ 11 w 12"/>
                  <a:gd name="T9" fmla="*/ 1 h 11"/>
                  <a:gd name="T10" fmla="*/ 11 w 12"/>
                  <a:gd name="T11" fmla="*/ 1 h 11"/>
                  <a:gd name="T12" fmla="*/ 11 w 12"/>
                  <a:gd name="T13" fmla="*/ 1 h 11"/>
                  <a:gd name="T14" fmla="*/ 12 w 12"/>
                  <a:gd name="T15" fmla="*/ 3 h 11"/>
                  <a:gd name="T16" fmla="*/ 12 w 12"/>
                  <a:gd name="T17" fmla="*/ 3 h 11"/>
                  <a:gd name="T18" fmla="*/ 12 w 12"/>
                  <a:gd name="T19" fmla="*/ 3 h 11"/>
                  <a:gd name="T20" fmla="*/ 12 w 12"/>
                  <a:gd name="T21" fmla="*/ 4 h 11"/>
                  <a:gd name="T22" fmla="*/ 12 w 12"/>
                  <a:gd name="T23" fmla="*/ 4 h 11"/>
                  <a:gd name="T24" fmla="*/ 12 w 12"/>
                  <a:gd name="T25" fmla="*/ 8 h 11"/>
                  <a:gd name="T26" fmla="*/ 12 w 12"/>
                  <a:gd name="T27" fmla="*/ 8 h 11"/>
                  <a:gd name="T28" fmla="*/ 12 w 12"/>
                  <a:gd name="T29" fmla="*/ 8 h 11"/>
                  <a:gd name="T30" fmla="*/ 11 w 12"/>
                  <a:gd name="T31" fmla="*/ 9 h 11"/>
                  <a:gd name="T32" fmla="*/ 11 w 12"/>
                  <a:gd name="T33" fmla="*/ 9 h 11"/>
                  <a:gd name="T34" fmla="*/ 11 w 12"/>
                  <a:gd name="T35" fmla="*/ 9 h 11"/>
                  <a:gd name="T36" fmla="*/ 11 w 12"/>
                  <a:gd name="T37" fmla="*/ 11 h 11"/>
                  <a:gd name="T38" fmla="*/ 8 w 12"/>
                  <a:gd name="T39" fmla="*/ 11 h 11"/>
                  <a:gd name="T40" fmla="*/ 8 w 12"/>
                  <a:gd name="T41" fmla="*/ 11 h 11"/>
                  <a:gd name="T42" fmla="*/ 6 w 12"/>
                  <a:gd name="T43" fmla="*/ 11 h 11"/>
                  <a:gd name="T44" fmla="*/ 6 w 12"/>
                  <a:gd name="T45" fmla="*/ 11 h 11"/>
                  <a:gd name="T46" fmla="*/ 6 w 12"/>
                  <a:gd name="T47" fmla="*/ 11 h 11"/>
                  <a:gd name="T48" fmla="*/ 4 w 12"/>
                  <a:gd name="T49" fmla="*/ 11 h 11"/>
                  <a:gd name="T50" fmla="*/ 4 w 12"/>
                  <a:gd name="T51" fmla="*/ 11 h 11"/>
                  <a:gd name="T52" fmla="*/ 3 w 12"/>
                  <a:gd name="T53" fmla="*/ 11 h 11"/>
                  <a:gd name="T54" fmla="*/ 3 w 12"/>
                  <a:gd name="T55" fmla="*/ 9 h 11"/>
                  <a:gd name="T56" fmla="*/ 3 w 12"/>
                  <a:gd name="T57" fmla="*/ 9 h 11"/>
                  <a:gd name="T58" fmla="*/ 3 w 12"/>
                  <a:gd name="T59" fmla="*/ 9 h 11"/>
                  <a:gd name="T60" fmla="*/ 0 w 12"/>
                  <a:gd name="T61" fmla="*/ 8 h 11"/>
                  <a:gd name="T62" fmla="*/ 0 w 12"/>
                  <a:gd name="T63" fmla="*/ 8 h 11"/>
                  <a:gd name="T64" fmla="*/ 0 w 12"/>
                  <a:gd name="T65" fmla="*/ 8 h 11"/>
                  <a:gd name="T66" fmla="*/ 0 w 12"/>
                  <a:gd name="T67" fmla="*/ 4 h 11"/>
                  <a:gd name="T68" fmla="*/ 0 w 12"/>
                  <a:gd name="T69" fmla="*/ 4 h 11"/>
                  <a:gd name="T70" fmla="*/ 0 w 12"/>
                  <a:gd name="T71" fmla="*/ 3 h 11"/>
                  <a:gd name="T72" fmla="*/ 0 w 12"/>
                  <a:gd name="T73" fmla="*/ 3 h 11"/>
                  <a:gd name="T74" fmla="*/ 0 w 12"/>
                  <a:gd name="T75" fmla="*/ 3 h 11"/>
                  <a:gd name="T76" fmla="*/ 3 w 12"/>
                  <a:gd name="T77" fmla="*/ 1 h 11"/>
                  <a:gd name="T78" fmla="*/ 3 w 12"/>
                  <a:gd name="T79" fmla="*/ 1 h 11"/>
                  <a:gd name="T80" fmla="*/ 3 w 12"/>
                  <a:gd name="T81" fmla="*/ 1 h 11"/>
                  <a:gd name="T82" fmla="*/ 4 w 12"/>
                  <a:gd name="T83" fmla="*/ 0 h 11"/>
                  <a:gd name="T84" fmla="*/ 4 w 12"/>
                  <a:gd name="T85" fmla="*/ 0 h 11"/>
                  <a:gd name="T86" fmla="*/ 4 w 12"/>
                  <a:gd name="T87" fmla="*/ 0 h 11"/>
                  <a:gd name="T88" fmla="*/ 6 w 12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1"/>
                  <a:gd name="T137" fmla="*/ 12 w 12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1" y="9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5" name="Freeform 1068"/>
              <p:cNvSpPr>
                <a:spLocks/>
              </p:cNvSpPr>
              <p:nvPr/>
            </p:nvSpPr>
            <p:spPr bwMode="auto">
              <a:xfrm>
                <a:off x="2350" y="1035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1 w 14"/>
                  <a:gd name="T5" fmla="*/ 0 h 14"/>
                  <a:gd name="T6" fmla="*/ 11 w 14"/>
                  <a:gd name="T7" fmla="*/ 0 h 14"/>
                  <a:gd name="T8" fmla="*/ 12 w 14"/>
                  <a:gd name="T9" fmla="*/ 1 h 14"/>
                  <a:gd name="T10" fmla="*/ 12 w 14"/>
                  <a:gd name="T11" fmla="*/ 1 h 14"/>
                  <a:gd name="T12" fmla="*/ 12 w 14"/>
                  <a:gd name="T13" fmla="*/ 1 h 14"/>
                  <a:gd name="T14" fmla="*/ 14 w 14"/>
                  <a:gd name="T15" fmla="*/ 5 h 14"/>
                  <a:gd name="T16" fmla="*/ 14 w 14"/>
                  <a:gd name="T17" fmla="*/ 5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9 h 14"/>
                  <a:gd name="T28" fmla="*/ 14 w 14"/>
                  <a:gd name="T29" fmla="*/ 9 h 14"/>
                  <a:gd name="T30" fmla="*/ 12 w 14"/>
                  <a:gd name="T31" fmla="*/ 9 h 14"/>
                  <a:gd name="T32" fmla="*/ 12 w 14"/>
                  <a:gd name="T33" fmla="*/ 13 h 14"/>
                  <a:gd name="T34" fmla="*/ 12 w 14"/>
                  <a:gd name="T35" fmla="*/ 13 h 14"/>
                  <a:gd name="T36" fmla="*/ 11 w 14"/>
                  <a:gd name="T37" fmla="*/ 13 h 14"/>
                  <a:gd name="T38" fmla="*/ 11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4 w 14"/>
                  <a:gd name="T51" fmla="*/ 14 h 14"/>
                  <a:gd name="T52" fmla="*/ 4 w 14"/>
                  <a:gd name="T53" fmla="*/ 13 h 14"/>
                  <a:gd name="T54" fmla="*/ 3 w 14"/>
                  <a:gd name="T55" fmla="*/ 13 h 14"/>
                  <a:gd name="T56" fmla="*/ 3 w 14"/>
                  <a:gd name="T57" fmla="*/ 13 h 14"/>
                  <a:gd name="T58" fmla="*/ 3 w 14"/>
                  <a:gd name="T59" fmla="*/ 9 h 14"/>
                  <a:gd name="T60" fmla="*/ 0 w 14"/>
                  <a:gd name="T61" fmla="*/ 9 h 14"/>
                  <a:gd name="T62" fmla="*/ 0 w 14"/>
                  <a:gd name="T63" fmla="*/ 9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5 h 14"/>
                  <a:gd name="T74" fmla="*/ 0 w 14"/>
                  <a:gd name="T75" fmla="*/ 5 h 14"/>
                  <a:gd name="T76" fmla="*/ 3 w 14"/>
                  <a:gd name="T77" fmla="*/ 1 h 14"/>
                  <a:gd name="T78" fmla="*/ 3 w 14"/>
                  <a:gd name="T79" fmla="*/ 1 h 14"/>
                  <a:gd name="T80" fmla="*/ 3 w 14"/>
                  <a:gd name="T81" fmla="*/ 1 h 14"/>
                  <a:gd name="T82" fmla="*/ 4 w 14"/>
                  <a:gd name="T83" fmla="*/ 0 h 14"/>
                  <a:gd name="T84" fmla="*/ 4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6" name="Freeform 1069"/>
              <p:cNvSpPr>
                <a:spLocks/>
              </p:cNvSpPr>
              <p:nvPr/>
            </p:nvSpPr>
            <p:spPr bwMode="auto">
              <a:xfrm>
                <a:off x="2350" y="1035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1 h 13"/>
                  <a:gd name="T10" fmla="*/ 11 w 12"/>
                  <a:gd name="T11" fmla="*/ 1 h 13"/>
                  <a:gd name="T12" fmla="*/ 11 w 12"/>
                  <a:gd name="T13" fmla="*/ 1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6 h 13"/>
                  <a:gd name="T22" fmla="*/ 12 w 12"/>
                  <a:gd name="T23" fmla="*/ 6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9 h 13"/>
                  <a:gd name="T32" fmla="*/ 11 w 12"/>
                  <a:gd name="T33" fmla="*/ 9 h 13"/>
                  <a:gd name="T34" fmla="*/ 11 w 12"/>
                  <a:gd name="T35" fmla="*/ 9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9 h 13"/>
                  <a:gd name="T56" fmla="*/ 3 w 12"/>
                  <a:gd name="T57" fmla="*/ 9 h 13"/>
                  <a:gd name="T58" fmla="*/ 3 w 12"/>
                  <a:gd name="T59" fmla="*/ 9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6 h 13"/>
                  <a:gd name="T68" fmla="*/ 0 w 12"/>
                  <a:gd name="T69" fmla="*/ 6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1 h 13"/>
                  <a:gd name="T78" fmla="*/ 3 w 12"/>
                  <a:gd name="T79" fmla="*/ 1 h 13"/>
                  <a:gd name="T80" fmla="*/ 3 w 12"/>
                  <a:gd name="T81" fmla="*/ 1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1" y="9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7" name="Freeform 1070"/>
              <p:cNvSpPr>
                <a:spLocks/>
              </p:cNvSpPr>
              <p:nvPr/>
            </p:nvSpPr>
            <p:spPr bwMode="auto">
              <a:xfrm>
                <a:off x="2481" y="1080"/>
                <a:ext cx="13" cy="12"/>
              </a:xfrm>
              <a:custGeom>
                <a:avLst/>
                <a:gdLst>
                  <a:gd name="T0" fmla="*/ 8 w 13"/>
                  <a:gd name="T1" fmla="*/ 0 h 12"/>
                  <a:gd name="T2" fmla="*/ 8 w 13"/>
                  <a:gd name="T3" fmla="*/ 0 h 12"/>
                  <a:gd name="T4" fmla="*/ 9 w 13"/>
                  <a:gd name="T5" fmla="*/ 0 h 12"/>
                  <a:gd name="T6" fmla="*/ 9 w 13"/>
                  <a:gd name="T7" fmla="*/ 0 h 12"/>
                  <a:gd name="T8" fmla="*/ 11 w 13"/>
                  <a:gd name="T9" fmla="*/ 1 h 12"/>
                  <a:gd name="T10" fmla="*/ 11 w 13"/>
                  <a:gd name="T11" fmla="*/ 1 h 12"/>
                  <a:gd name="T12" fmla="*/ 11 w 13"/>
                  <a:gd name="T13" fmla="*/ 1 h 12"/>
                  <a:gd name="T14" fmla="*/ 13 w 13"/>
                  <a:gd name="T15" fmla="*/ 3 h 12"/>
                  <a:gd name="T16" fmla="*/ 13 w 13"/>
                  <a:gd name="T17" fmla="*/ 3 h 12"/>
                  <a:gd name="T18" fmla="*/ 13 w 13"/>
                  <a:gd name="T19" fmla="*/ 4 h 12"/>
                  <a:gd name="T20" fmla="*/ 13 w 13"/>
                  <a:gd name="T21" fmla="*/ 4 h 12"/>
                  <a:gd name="T22" fmla="*/ 13 w 13"/>
                  <a:gd name="T23" fmla="*/ 8 h 12"/>
                  <a:gd name="T24" fmla="*/ 13 w 13"/>
                  <a:gd name="T25" fmla="*/ 8 h 12"/>
                  <a:gd name="T26" fmla="*/ 13 w 13"/>
                  <a:gd name="T27" fmla="*/ 9 h 12"/>
                  <a:gd name="T28" fmla="*/ 13 w 13"/>
                  <a:gd name="T29" fmla="*/ 9 h 12"/>
                  <a:gd name="T30" fmla="*/ 11 w 13"/>
                  <a:gd name="T31" fmla="*/ 9 h 12"/>
                  <a:gd name="T32" fmla="*/ 11 w 13"/>
                  <a:gd name="T33" fmla="*/ 11 h 12"/>
                  <a:gd name="T34" fmla="*/ 11 w 13"/>
                  <a:gd name="T35" fmla="*/ 11 h 12"/>
                  <a:gd name="T36" fmla="*/ 9 w 13"/>
                  <a:gd name="T37" fmla="*/ 11 h 12"/>
                  <a:gd name="T38" fmla="*/ 9 w 13"/>
                  <a:gd name="T39" fmla="*/ 12 h 12"/>
                  <a:gd name="T40" fmla="*/ 8 w 13"/>
                  <a:gd name="T41" fmla="*/ 12 h 12"/>
                  <a:gd name="T42" fmla="*/ 8 w 13"/>
                  <a:gd name="T43" fmla="*/ 12 h 12"/>
                  <a:gd name="T44" fmla="*/ 8 w 13"/>
                  <a:gd name="T45" fmla="*/ 12 h 12"/>
                  <a:gd name="T46" fmla="*/ 5 w 13"/>
                  <a:gd name="T47" fmla="*/ 12 h 12"/>
                  <a:gd name="T48" fmla="*/ 5 w 13"/>
                  <a:gd name="T49" fmla="*/ 12 h 12"/>
                  <a:gd name="T50" fmla="*/ 3 w 13"/>
                  <a:gd name="T51" fmla="*/ 12 h 12"/>
                  <a:gd name="T52" fmla="*/ 3 w 13"/>
                  <a:gd name="T53" fmla="*/ 11 h 12"/>
                  <a:gd name="T54" fmla="*/ 1 w 13"/>
                  <a:gd name="T55" fmla="*/ 11 h 12"/>
                  <a:gd name="T56" fmla="*/ 1 w 13"/>
                  <a:gd name="T57" fmla="*/ 11 h 12"/>
                  <a:gd name="T58" fmla="*/ 1 w 13"/>
                  <a:gd name="T59" fmla="*/ 9 h 12"/>
                  <a:gd name="T60" fmla="*/ 0 w 13"/>
                  <a:gd name="T61" fmla="*/ 9 h 12"/>
                  <a:gd name="T62" fmla="*/ 0 w 13"/>
                  <a:gd name="T63" fmla="*/ 9 h 12"/>
                  <a:gd name="T64" fmla="*/ 0 w 13"/>
                  <a:gd name="T65" fmla="*/ 8 h 12"/>
                  <a:gd name="T66" fmla="*/ 0 w 13"/>
                  <a:gd name="T67" fmla="*/ 8 h 12"/>
                  <a:gd name="T68" fmla="*/ 0 w 13"/>
                  <a:gd name="T69" fmla="*/ 4 h 12"/>
                  <a:gd name="T70" fmla="*/ 0 w 13"/>
                  <a:gd name="T71" fmla="*/ 4 h 12"/>
                  <a:gd name="T72" fmla="*/ 0 w 13"/>
                  <a:gd name="T73" fmla="*/ 3 h 12"/>
                  <a:gd name="T74" fmla="*/ 0 w 13"/>
                  <a:gd name="T75" fmla="*/ 3 h 12"/>
                  <a:gd name="T76" fmla="*/ 1 w 13"/>
                  <a:gd name="T77" fmla="*/ 1 h 12"/>
                  <a:gd name="T78" fmla="*/ 1 w 13"/>
                  <a:gd name="T79" fmla="*/ 1 h 12"/>
                  <a:gd name="T80" fmla="*/ 1 w 13"/>
                  <a:gd name="T81" fmla="*/ 1 h 12"/>
                  <a:gd name="T82" fmla="*/ 3 w 13"/>
                  <a:gd name="T83" fmla="*/ 0 h 12"/>
                  <a:gd name="T84" fmla="*/ 3 w 13"/>
                  <a:gd name="T85" fmla="*/ 0 h 12"/>
                  <a:gd name="T86" fmla="*/ 5 w 13"/>
                  <a:gd name="T87" fmla="*/ 0 h 12"/>
                  <a:gd name="T88" fmla="*/ 5 w 13"/>
                  <a:gd name="T89" fmla="*/ 0 h 1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2"/>
                  <a:gd name="T137" fmla="*/ 13 w 13"/>
                  <a:gd name="T138" fmla="*/ 12 h 1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2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1" y="9"/>
                    </a:lnTo>
                    <a:lnTo>
                      <a:pt x="11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8" name="Freeform 1071"/>
              <p:cNvSpPr>
                <a:spLocks/>
              </p:cNvSpPr>
              <p:nvPr/>
            </p:nvSpPr>
            <p:spPr bwMode="auto">
              <a:xfrm>
                <a:off x="2481" y="1080"/>
                <a:ext cx="11" cy="11"/>
              </a:xfrm>
              <a:custGeom>
                <a:avLst/>
                <a:gdLst>
                  <a:gd name="T0" fmla="*/ 5 w 11"/>
                  <a:gd name="T1" fmla="*/ 0 h 11"/>
                  <a:gd name="T2" fmla="*/ 8 w 11"/>
                  <a:gd name="T3" fmla="*/ 0 h 11"/>
                  <a:gd name="T4" fmla="*/ 8 w 11"/>
                  <a:gd name="T5" fmla="*/ 0 h 11"/>
                  <a:gd name="T6" fmla="*/ 8 w 11"/>
                  <a:gd name="T7" fmla="*/ 0 h 11"/>
                  <a:gd name="T8" fmla="*/ 9 w 11"/>
                  <a:gd name="T9" fmla="*/ 1 h 11"/>
                  <a:gd name="T10" fmla="*/ 9 w 11"/>
                  <a:gd name="T11" fmla="*/ 1 h 11"/>
                  <a:gd name="T12" fmla="*/ 9 w 11"/>
                  <a:gd name="T13" fmla="*/ 1 h 11"/>
                  <a:gd name="T14" fmla="*/ 11 w 11"/>
                  <a:gd name="T15" fmla="*/ 3 h 11"/>
                  <a:gd name="T16" fmla="*/ 11 w 11"/>
                  <a:gd name="T17" fmla="*/ 3 h 11"/>
                  <a:gd name="T18" fmla="*/ 11 w 11"/>
                  <a:gd name="T19" fmla="*/ 3 h 11"/>
                  <a:gd name="T20" fmla="*/ 11 w 11"/>
                  <a:gd name="T21" fmla="*/ 4 h 11"/>
                  <a:gd name="T22" fmla="*/ 11 w 11"/>
                  <a:gd name="T23" fmla="*/ 4 h 11"/>
                  <a:gd name="T24" fmla="*/ 11 w 11"/>
                  <a:gd name="T25" fmla="*/ 8 h 11"/>
                  <a:gd name="T26" fmla="*/ 11 w 11"/>
                  <a:gd name="T27" fmla="*/ 8 h 11"/>
                  <a:gd name="T28" fmla="*/ 11 w 11"/>
                  <a:gd name="T29" fmla="*/ 8 h 11"/>
                  <a:gd name="T30" fmla="*/ 9 w 11"/>
                  <a:gd name="T31" fmla="*/ 9 h 11"/>
                  <a:gd name="T32" fmla="*/ 9 w 11"/>
                  <a:gd name="T33" fmla="*/ 9 h 11"/>
                  <a:gd name="T34" fmla="*/ 9 w 11"/>
                  <a:gd name="T35" fmla="*/ 9 h 11"/>
                  <a:gd name="T36" fmla="*/ 9 w 11"/>
                  <a:gd name="T37" fmla="*/ 11 h 11"/>
                  <a:gd name="T38" fmla="*/ 8 w 11"/>
                  <a:gd name="T39" fmla="*/ 11 h 11"/>
                  <a:gd name="T40" fmla="*/ 8 w 11"/>
                  <a:gd name="T41" fmla="*/ 11 h 11"/>
                  <a:gd name="T42" fmla="*/ 5 w 11"/>
                  <a:gd name="T43" fmla="*/ 11 h 11"/>
                  <a:gd name="T44" fmla="*/ 5 w 11"/>
                  <a:gd name="T45" fmla="*/ 11 h 11"/>
                  <a:gd name="T46" fmla="*/ 5 w 11"/>
                  <a:gd name="T47" fmla="*/ 11 h 11"/>
                  <a:gd name="T48" fmla="*/ 3 w 11"/>
                  <a:gd name="T49" fmla="*/ 11 h 11"/>
                  <a:gd name="T50" fmla="*/ 3 w 11"/>
                  <a:gd name="T51" fmla="*/ 11 h 11"/>
                  <a:gd name="T52" fmla="*/ 1 w 11"/>
                  <a:gd name="T53" fmla="*/ 11 h 11"/>
                  <a:gd name="T54" fmla="*/ 1 w 11"/>
                  <a:gd name="T55" fmla="*/ 9 h 11"/>
                  <a:gd name="T56" fmla="*/ 1 w 11"/>
                  <a:gd name="T57" fmla="*/ 9 h 11"/>
                  <a:gd name="T58" fmla="*/ 1 w 11"/>
                  <a:gd name="T59" fmla="*/ 9 h 11"/>
                  <a:gd name="T60" fmla="*/ 0 w 11"/>
                  <a:gd name="T61" fmla="*/ 8 h 11"/>
                  <a:gd name="T62" fmla="*/ 0 w 11"/>
                  <a:gd name="T63" fmla="*/ 8 h 11"/>
                  <a:gd name="T64" fmla="*/ 0 w 11"/>
                  <a:gd name="T65" fmla="*/ 8 h 11"/>
                  <a:gd name="T66" fmla="*/ 0 w 11"/>
                  <a:gd name="T67" fmla="*/ 4 h 11"/>
                  <a:gd name="T68" fmla="*/ 0 w 11"/>
                  <a:gd name="T69" fmla="*/ 4 h 11"/>
                  <a:gd name="T70" fmla="*/ 0 w 11"/>
                  <a:gd name="T71" fmla="*/ 3 h 11"/>
                  <a:gd name="T72" fmla="*/ 0 w 11"/>
                  <a:gd name="T73" fmla="*/ 3 h 11"/>
                  <a:gd name="T74" fmla="*/ 0 w 11"/>
                  <a:gd name="T75" fmla="*/ 3 h 11"/>
                  <a:gd name="T76" fmla="*/ 1 w 11"/>
                  <a:gd name="T77" fmla="*/ 1 h 11"/>
                  <a:gd name="T78" fmla="*/ 1 w 11"/>
                  <a:gd name="T79" fmla="*/ 1 h 11"/>
                  <a:gd name="T80" fmla="*/ 1 w 11"/>
                  <a:gd name="T81" fmla="*/ 1 h 11"/>
                  <a:gd name="T82" fmla="*/ 3 w 11"/>
                  <a:gd name="T83" fmla="*/ 0 h 11"/>
                  <a:gd name="T84" fmla="*/ 3 w 11"/>
                  <a:gd name="T85" fmla="*/ 0 h 11"/>
                  <a:gd name="T86" fmla="*/ 3 w 11"/>
                  <a:gd name="T87" fmla="*/ 0 h 11"/>
                  <a:gd name="T88" fmla="*/ 5 w 11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1"/>
                  <a:gd name="T137" fmla="*/ 11 w 11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1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8"/>
                    </a:lnTo>
                    <a:lnTo>
                      <a:pt x="11" y="9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59" name="Rectangle 1072"/>
              <p:cNvSpPr>
                <a:spLocks noChangeArrowheads="1"/>
              </p:cNvSpPr>
              <p:nvPr/>
            </p:nvSpPr>
            <p:spPr bwMode="auto">
              <a:xfrm>
                <a:off x="1740" y="1142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860" name="Rectangle 1073"/>
              <p:cNvSpPr>
                <a:spLocks noChangeArrowheads="1"/>
              </p:cNvSpPr>
              <p:nvPr/>
            </p:nvSpPr>
            <p:spPr bwMode="auto">
              <a:xfrm>
                <a:off x="1785" y="1132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3861" name="Rectangle 1074"/>
              <p:cNvSpPr>
                <a:spLocks noChangeArrowheads="1"/>
              </p:cNvSpPr>
              <p:nvPr/>
            </p:nvSpPr>
            <p:spPr bwMode="auto">
              <a:xfrm>
                <a:off x="1740" y="951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862" name="Rectangle 1075"/>
              <p:cNvSpPr>
                <a:spLocks noChangeArrowheads="1"/>
              </p:cNvSpPr>
              <p:nvPr/>
            </p:nvSpPr>
            <p:spPr bwMode="auto">
              <a:xfrm>
                <a:off x="1785" y="944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3863" name="Rectangle 1076"/>
              <p:cNvSpPr>
                <a:spLocks noChangeArrowheads="1"/>
              </p:cNvSpPr>
              <p:nvPr/>
            </p:nvSpPr>
            <p:spPr bwMode="auto">
              <a:xfrm>
                <a:off x="1740" y="764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864" name="Rectangle 1077"/>
              <p:cNvSpPr>
                <a:spLocks noChangeArrowheads="1"/>
              </p:cNvSpPr>
              <p:nvPr/>
            </p:nvSpPr>
            <p:spPr bwMode="auto">
              <a:xfrm>
                <a:off x="1785" y="755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3865" name="Rectangle 1078"/>
              <p:cNvSpPr>
                <a:spLocks noChangeArrowheads="1"/>
              </p:cNvSpPr>
              <p:nvPr/>
            </p:nvSpPr>
            <p:spPr bwMode="auto">
              <a:xfrm>
                <a:off x="1726" y="575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866" name="Rectangle 1079"/>
              <p:cNvSpPr>
                <a:spLocks noChangeArrowheads="1"/>
              </p:cNvSpPr>
              <p:nvPr/>
            </p:nvSpPr>
            <p:spPr bwMode="auto">
              <a:xfrm>
                <a:off x="1770" y="566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867" name="Rectangle 1080"/>
              <p:cNvSpPr>
                <a:spLocks noChangeArrowheads="1"/>
              </p:cNvSpPr>
              <p:nvPr/>
            </p:nvSpPr>
            <p:spPr bwMode="auto">
              <a:xfrm>
                <a:off x="1801" y="1236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3868" name="Rectangle 1081"/>
              <p:cNvSpPr>
                <a:spLocks noChangeArrowheads="1"/>
              </p:cNvSpPr>
              <p:nvPr/>
            </p:nvSpPr>
            <p:spPr bwMode="auto">
              <a:xfrm>
                <a:off x="2020" y="1236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3869" name="Rectangle 1082"/>
              <p:cNvSpPr>
                <a:spLocks noChangeArrowheads="1"/>
              </p:cNvSpPr>
              <p:nvPr/>
            </p:nvSpPr>
            <p:spPr bwMode="auto">
              <a:xfrm>
                <a:off x="2228" y="1236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870" name="Rectangle 1083"/>
              <p:cNvSpPr>
                <a:spLocks noChangeArrowheads="1"/>
              </p:cNvSpPr>
              <p:nvPr/>
            </p:nvSpPr>
            <p:spPr bwMode="auto">
              <a:xfrm>
                <a:off x="2449" y="1236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3871" name="Rectangle 1084"/>
              <p:cNvSpPr>
                <a:spLocks noChangeArrowheads="1"/>
              </p:cNvSpPr>
              <p:nvPr/>
            </p:nvSpPr>
            <p:spPr bwMode="auto">
              <a:xfrm>
                <a:off x="2670" y="1236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3872" name="Rectangle 1085"/>
              <p:cNvSpPr>
                <a:spLocks noChangeArrowheads="1"/>
              </p:cNvSpPr>
              <p:nvPr/>
            </p:nvSpPr>
            <p:spPr bwMode="auto">
              <a:xfrm>
                <a:off x="2348" y="608"/>
                <a:ext cx="286" cy="75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73" name="Freeform 1086"/>
              <p:cNvSpPr>
                <a:spLocks/>
              </p:cNvSpPr>
              <p:nvPr/>
            </p:nvSpPr>
            <p:spPr bwMode="auto">
              <a:xfrm>
                <a:off x="2370" y="644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74" name="Freeform 1087"/>
              <p:cNvSpPr>
                <a:spLocks/>
              </p:cNvSpPr>
              <p:nvPr/>
            </p:nvSpPr>
            <p:spPr bwMode="auto">
              <a:xfrm>
                <a:off x="2380" y="644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75" name="Freeform 1088"/>
              <p:cNvSpPr>
                <a:spLocks/>
              </p:cNvSpPr>
              <p:nvPr/>
            </p:nvSpPr>
            <p:spPr bwMode="auto">
              <a:xfrm>
                <a:off x="2390" y="644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76" name="Freeform 1089"/>
              <p:cNvSpPr>
                <a:spLocks/>
              </p:cNvSpPr>
              <p:nvPr/>
            </p:nvSpPr>
            <p:spPr bwMode="auto">
              <a:xfrm>
                <a:off x="2401" y="644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77" name="Freeform 1090"/>
              <p:cNvSpPr>
                <a:spLocks/>
              </p:cNvSpPr>
              <p:nvPr/>
            </p:nvSpPr>
            <p:spPr bwMode="auto">
              <a:xfrm>
                <a:off x="2409" y="644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78" name="Freeform 1091"/>
              <p:cNvSpPr>
                <a:spLocks/>
              </p:cNvSpPr>
              <p:nvPr/>
            </p:nvSpPr>
            <p:spPr bwMode="auto">
              <a:xfrm>
                <a:off x="2418" y="644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79" name="Freeform 1092"/>
              <p:cNvSpPr>
                <a:spLocks/>
              </p:cNvSpPr>
              <p:nvPr/>
            </p:nvSpPr>
            <p:spPr bwMode="auto">
              <a:xfrm>
                <a:off x="2428" y="644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80" name="Freeform 1093"/>
              <p:cNvSpPr>
                <a:spLocks/>
              </p:cNvSpPr>
              <p:nvPr/>
            </p:nvSpPr>
            <p:spPr bwMode="auto">
              <a:xfrm>
                <a:off x="2436" y="644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81" name="Freeform 1094"/>
              <p:cNvSpPr>
                <a:spLocks/>
              </p:cNvSpPr>
              <p:nvPr/>
            </p:nvSpPr>
            <p:spPr bwMode="auto">
              <a:xfrm>
                <a:off x="2446" y="644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82" name="Freeform 1095"/>
              <p:cNvSpPr>
                <a:spLocks/>
              </p:cNvSpPr>
              <p:nvPr/>
            </p:nvSpPr>
            <p:spPr bwMode="auto">
              <a:xfrm>
                <a:off x="2404" y="638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83" name="Freeform 1096"/>
              <p:cNvSpPr>
                <a:spLocks/>
              </p:cNvSpPr>
              <p:nvPr/>
            </p:nvSpPr>
            <p:spPr bwMode="auto">
              <a:xfrm>
                <a:off x="2404" y="638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884" name="Rectangle 1097"/>
              <p:cNvSpPr>
                <a:spLocks noChangeArrowheads="1"/>
              </p:cNvSpPr>
              <p:nvPr/>
            </p:nvSpPr>
            <p:spPr bwMode="auto">
              <a:xfrm>
                <a:off x="2458" y="620"/>
                <a:ext cx="21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Al 10 µm</a:t>
                </a:r>
                <a:endParaRPr lang="fr-FR"/>
              </a:p>
            </p:txBody>
          </p:sp>
          <p:sp>
            <p:nvSpPr>
              <p:cNvPr id="53885" name="Rectangle 1098"/>
              <p:cNvSpPr>
                <a:spLocks noChangeArrowheads="1"/>
              </p:cNvSpPr>
              <p:nvPr/>
            </p:nvSpPr>
            <p:spPr bwMode="auto">
              <a:xfrm rot="-5400000">
                <a:off x="1381" y="917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3886" name="Rectangle 1099"/>
              <p:cNvSpPr>
                <a:spLocks noChangeArrowheads="1"/>
              </p:cNvSpPr>
              <p:nvPr/>
            </p:nvSpPr>
            <p:spPr bwMode="auto">
              <a:xfrm rot="-5400000">
                <a:off x="1610" y="635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3887" name="Rectangle 1100"/>
              <p:cNvSpPr>
                <a:spLocks noChangeArrowheads="1"/>
              </p:cNvSpPr>
              <p:nvPr/>
            </p:nvSpPr>
            <p:spPr bwMode="auto">
              <a:xfrm rot="-5400000">
                <a:off x="1619" y="589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3888" name="Rectangle 1101"/>
              <p:cNvSpPr>
                <a:spLocks noChangeArrowheads="1"/>
              </p:cNvSpPr>
              <p:nvPr/>
            </p:nvSpPr>
            <p:spPr bwMode="auto">
              <a:xfrm rot="-5400000">
                <a:off x="1610" y="554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3889" name="Rectangle 1102"/>
              <p:cNvSpPr>
                <a:spLocks noChangeArrowheads="1"/>
              </p:cNvSpPr>
              <p:nvPr/>
            </p:nvSpPr>
            <p:spPr bwMode="auto">
              <a:xfrm rot="-5400000">
                <a:off x="1636" y="523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3890" name="Rectangle 1103"/>
              <p:cNvSpPr>
                <a:spLocks noChangeArrowheads="1"/>
              </p:cNvSpPr>
              <p:nvPr/>
            </p:nvSpPr>
            <p:spPr bwMode="auto">
              <a:xfrm>
                <a:off x="2094" y="1295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  <p:grpSp>
          <p:nvGrpSpPr>
            <p:cNvPr id="51001" name="Group 1104"/>
            <p:cNvGrpSpPr>
              <a:grpSpLocks noChangeAspect="1"/>
            </p:cNvGrpSpPr>
            <p:nvPr/>
          </p:nvGrpSpPr>
          <p:grpSpPr bwMode="auto">
            <a:xfrm>
              <a:off x="2787" y="504"/>
              <a:ext cx="1149" cy="856"/>
              <a:chOff x="2787" y="504"/>
              <a:chExt cx="1149" cy="856"/>
            </a:xfrm>
          </p:grpSpPr>
          <p:sp>
            <p:nvSpPr>
              <p:cNvPr id="53527" name="AutoShape 1105"/>
              <p:cNvSpPr>
                <a:spLocks noChangeAspect="1" noChangeArrowheads="1" noTextEdit="1"/>
              </p:cNvSpPr>
              <p:nvPr/>
            </p:nvSpPr>
            <p:spPr bwMode="auto">
              <a:xfrm>
                <a:off x="2787" y="504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3528" name="Group 1106"/>
              <p:cNvGrpSpPr>
                <a:grpSpLocks/>
              </p:cNvGrpSpPr>
              <p:nvPr/>
            </p:nvGrpSpPr>
            <p:grpSpPr bwMode="auto">
              <a:xfrm>
                <a:off x="3009" y="542"/>
                <a:ext cx="882" cy="681"/>
                <a:chOff x="3009" y="542"/>
                <a:chExt cx="882" cy="681"/>
              </a:xfrm>
            </p:grpSpPr>
            <p:sp>
              <p:nvSpPr>
                <p:cNvPr id="53611" name="Freeform 1107"/>
                <p:cNvSpPr>
                  <a:spLocks/>
                </p:cNvSpPr>
                <p:nvPr/>
              </p:nvSpPr>
              <p:spPr bwMode="auto">
                <a:xfrm>
                  <a:off x="3281" y="755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12" name="Freeform 1108"/>
                <p:cNvSpPr>
                  <a:spLocks/>
                </p:cNvSpPr>
                <p:nvPr/>
              </p:nvSpPr>
              <p:spPr bwMode="auto">
                <a:xfrm>
                  <a:off x="3309" y="752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13" name="Freeform 1109"/>
                <p:cNvSpPr>
                  <a:spLocks/>
                </p:cNvSpPr>
                <p:nvPr/>
              </p:nvSpPr>
              <p:spPr bwMode="auto">
                <a:xfrm>
                  <a:off x="3251" y="755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14" name="Freeform 1110"/>
                <p:cNvSpPr>
                  <a:spLocks/>
                </p:cNvSpPr>
                <p:nvPr/>
              </p:nvSpPr>
              <p:spPr bwMode="auto">
                <a:xfrm>
                  <a:off x="3253" y="752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15" name="Freeform 1111"/>
                <p:cNvSpPr>
                  <a:spLocks/>
                </p:cNvSpPr>
                <p:nvPr/>
              </p:nvSpPr>
              <p:spPr bwMode="auto">
                <a:xfrm>
                  <a:off x="3281" y="725"/>
                  <a:ext cx="1" cy="30"/>
                </a:xfrm>
                <a:custGeom>
                  <a:avLst/>
                  <a:gdLst>
                    <a:gd name="T0" fmla="*/ 0 w 1"/>
                    <a:gd name="T1" fmla="*/ 19 h 19"/>
                    <a:gd name="T2" fmla="*/ 0 w 1"/>
                    <a:gd name="T3" fmla="*/ 2 h 19"/>
                    <a:gd name="T4" fmla="*/ 0 w 1"/>
                    <a:gd name="T5" fmla="*/ 0 h 19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9"/>
                    <a:gd name="T11" fmla="*/ 1 w 1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9">
                      <a:moveTo>
                        <a:pt x="0" y="19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16" name="Freeform 1112"/>
                <p:cNvSpPr>
                  <a:spLocks/>
                </p:cNvSpPr>
                <p:nvPr/>
              </p:nvSpPr>
              <p:spPr bwMode="auto">
                <a:xfrm>
                  <a:off x="3277" y="728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17" name="Freeform 1113"/>
                <p:cNvSpPr>
                  <a:spLocks/>
                </p:cNvSpPr>
                <p:nvPr/>
              </p:nvSpPr>
              <p:spPr bwMode="auto">
                <a:xfrm>
                  <a:off x="3281" y="755"/>
                  <a:ext cx="1" cy="45"/>
                </a:xfrm>
                <a:custGeom>
                  <a:avLst/>
                  <a:gdLst>
                    <a:gd name="T0" fmla="*/ 0 w 1"/>
                    <a:gd name="T1" fmla="*/ 0 h 28"/>
                    <a:gd name="T2" fmla="*/ 0 w 1"/>
                    <a:gd name="T3" fmla="*/ 26 h 28"/>
                    <a:gd name="T4" fmla="*/ 0 w 1"/>
                    <a:gd name="T5" fmla="*/ 28 h 2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8"/>
                    <a:gd name="T11" fmla="*/ 1 w 1"/>
                    <a:gd name="T12" fmla="*/ 28 h 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8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0" y="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18" name="Freeform 1114"/>
                <p:cNvSpPr>
                  <a:spLocks/>
                </p:cNvSpPr>
                <p:nvPr/>
              </p:nvSpPr>
              <p:spPr bwMode="auto">
                <a:xfrm>
                  <a:off x="3277" y="797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19" name="Freeform 1115"/>
                <p:cNvSpPr>
                  <a:spLocks/>
                </p:cNvSpPr>
                <p:nvPr/>
              </p:nvSpPr>
              <p:spPr bwMode="auto">
                <a:xfrm>
                  <a:off x="3419" y="851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0" name="Freeform 1116"/>
                <p:cNvSpPr>
                  <a:spLocks/>
                </p:cNvSpPr>
                <p:nvPr/>
              </p:nvSpPr>
              <p:spPr bwMode="auto">
                <a:xfrm>
                  <a:off x="3448" y="848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1" name="Freeform 1117"/>
                <p:cNvSpPr>
                  <a:spLocks/>
                </p:cNvSpPr>
                <p:nvPr/>
              </p:nvSpPr>
              <p:spPr bwMode="auto">
                <a:xfrm>
                  <a:off x="3389" y="851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2" name="Freeform 1118"/>
                <p:cNvSpPr>
                  <a:spLocks/>
                </p:cNvSpPr>
                <p:nvPr/>
              </p:nvSpPr>
              <p:spPr bwMode="auto">
                <a:xfrm>
                  <a:off x="3392" y="848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3" name="Freeform 1119"/>
                <p:cNvSpPr>
                  <a:spLocks/>
                </p:cNvSpPr>
                <p:nvPr/>
              </p:nvSpPr>
              <p:spPr bwMode="auto">
                <a:xfrm>
                  <a:off x="3419" y="816"/>
                  <a:ext cx="1" cy="35"/>
                </a:xfrm>
                <a:custGeom>
                  <a:avLst/>
                  <a:gdLst>
                    <a:gd name="T0" fmla="*/ 0 w 1"/>
                    <a:gd name="T1" fmla="*/ 22 h 22"/>
                    <a:gd name="T2" fmla="*/ 0 w 1"/>
                    <a:gd name="T3" fmla="*/ 1 h 22"/>
                    <a:gd name="T4" fmla="*/ 0 w 1"/>
                    <a:gd name="T5" fmla="*/ 0 h 22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2"/>
                    <a:gd name="T11" fmla="*/ 1 w 1"/>
                    <a:gd name="T12" fmla="*/ 22 h 2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2">
                      <a:moveTo>
                        <a:pt x="0" y="22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4" name="Freeform 1120"/>
                <p:cNvSpPr>
                  <a:spLocks/>
                </p:cNvSpPr>
                <p:nvPr/>
              </p:nvSpPr>
              <p:spPr bwMode="auto">
                <a:xfrm>
                  <a:off x="3416" y="818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5" name="Freeform 1121"/>
                <p:cNvSpPr>
                  <a:spLocks/>
                </p:cNvSpPr>
                <p:nvPr/>
              </p:nvSpPr>
              <p:spPr bwMode="auto">
                <a:xfrm>
                  <a:off x="3419" y="851"/>
                  <a:ext cx="1" cy="64"/>
                </a:xfrm>
                <a:custGeom>
                  <a:avLst/>
                  <a:gdLst>
                    <a:gd name="T0" fmla="*/ 0 w 1"/>
                    <a:gd name="T1" fmla="*/ 0 h 40"/>
                    <a:gd name="T2" fmla="*/ 0 w 1"/>
                    <a:gd name="T3" fmla="*/ 39 h 40"/>
                    <a:gd name="T4" fmla="*/ 0 w 1"/>
                    <a:gd name="T5" fmla="*/ 40 h 4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40"/>
                    <a:gd name="T11" fmla="*/ 1 w 1"/>
                    <a:gd name="T12" fmla="*/ 40 h 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40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0" y="4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6" name="Freeform 1122"/>
                <p:cNvSpPr>
                  <a:spLocks/>
                </p:cNvSpPr>
                <p:nvPr/>
              </p:nvSpPr>
              <p:spPr bwMode="auto">
                <a:xfrm>
                  <a:off x="3416" y="914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7" name="Freeform 1123"/>
                <p:cNvSpPr>
                  <a:spLocks/>
                </p:cNvSpPr>
                <p:nvPr/>
              </p:nvSpPr>
              <p:spPr bwMode="auto">
                <a:xfrm>
                  <a:off x="3555" y="950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8" name="Freeform 1124"/>
                <p:cNvSpPr>
                  <a:spLocks/>
                </p:cNvSpPr>
                <p:nvPr/>
              </p:nvSpPr>
              <p:spPr bwMode="auto">
                <a:xfrm>
                  <a:off x="3584" y="946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29" name="Freeform 1125"/>
                <p:cNvSpPr>
                  <a:spLocks/>
                </p:cNvSpPr>
                <p:nvPr/>
              </p:nvSpPr>
              <p:spPr bwMode="auto">
                <a:xfrm>
                  <a:off x="3525" y="950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0" name="Freeform 1126"/>
                <p:cNvSpPr>
                  <a:spLocks/>
                </p:cNvSpPr>
                <p:nvPr/>
              </p:nvSpPr>
              <p:spPr bwMode="auto">
                <a:xfrm>
                  <a:off x="3528" y="946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1" name="Freeform 1127"/>
                <p:cNvSpPr>
                  <a:spLocks/>
                </p:cNvSpPr>
                <p:nvPr/>
              </p:nvSpPr>
              <p:spPr bwMode="auto">
                <a:xfrm>
                  <a:off x="3555" y="914"/>
                  <a:ext cx="1" cy="36"/>
                </a:xfrm>
                <a:custGeom>
                  <a:avLst/>
                  <a:gdLst>
                    <a:gd name="T0" fmla="*/ 0 w 1"/>
                    <a:gd name="T1" fmla="*/ 23 h 23"/>
                    <a:gd name="T2" fmla="*/ 0 w 1"/>
                    <a:gd name="T3" fmla="*/ 1 h 23"/>
                    <a:gd name="T4" fmla="*/ 0 w 1"/>
                    <a:gd name="T5" fmla="*/ 0 h 23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3"/>
                    <a:gd name="T11" fmla="*/ 1 w 1"/>
                    <a:gd name="T12" fmla="*/ 23 h 2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3">
                      <a:moveTo>
                        <a:pt x="0" y="23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2" name="Freeform 1128"/>
                <p:cNvSpPr>
                  <a:spLocks/>
                </p:cNvSpPr>
                <p:nvPr/>
              </p:nvSpPr>
              <p:spPr bwMode="auto">
                <a:xfrm>
                  <a:off x="3549" y="915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3" name="Freeform 1129"/>
                <p:cNvSpPr>
                  <a:spLocks/>
                </p:cNvSpPr>
                <p:nvPr/>
              </p:nvSpPr>
              <p:spPr bwMode="auto">
                <a:xfrm>
                  <a:off x="3555" y="950"/>
                  <a:ext cx="1" cy="68"/>
                </a:xfrm>
                <a:custGeom>
                  <a:avLst/>
                  <a:gdLst>
                    <a:gd name="T0" fmla="*/ 0 w 1"/>
                    <a:gd name="T1" fmla="*/ 0 h 42"/>
                    <a:gd name="T2" fmla="*/ 0 w 1"/>
                    <a:gd name="T3" fmla="*/ 40 h 42"/>
                    <a:gd name="T4" fmla="*/ 0 w 1"/>
                    <a:gd name="T5" fmla="*/ 42 h 42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42"/>
                    <a:gd name="T11" fmla="*/ 1 w 1"/>
                    <a:gd name="T12" fmla="*/ 42 h 4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42">
                      <a:moveTo>
                        <a:pt x="0" y="0"/>
                      </a:moveTo>
                      <a:lnTo>
                        <a:pt x="0" y="40"/>
                      </a:lnTo>
                      <a:lnTo>
                        <a:pt x="0" y="4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4" name="Freeform 1130"/>
                <p:cNvSpPr>
                  <a:spLocks/>
                </p:cNvSpPr>
                <p:nvPr/>
              </p:nvSpPr>
              <p:spPr bwMode="auto">
                <a:xfrm>
                  <a:off x="3549" y="1014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5" name="Freeform 1131"/>
                <p:cNvSpPr>
                  <a:spLocks/>
                </p:cNvSpPr>
                <p:nvPr/>
              </p:nvSpPr>
              <p:spPr bwMode="auto">
                <a:xfrm>
                  <a:off x="3685" y="1038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6" name="Freeform 1132"/>
                <p:cNvSpPr>
                  <a:spLocks/>
                </p:cNvSpPr>
                <p:nvPr/>
              </p:nvSpPr>
              <p:spPr bwMode="auto">
                <a:xfrm>
                  <a:off x="3712" y="1035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7" name="Freeform 1133"/>
                <p:cNvSpPr>
                  <a:spLocks/>
                </p:cNvSpPr>
                <p:nvPr/>
              </p:nvSpPr>
              <p:spPr bwMode="auto">
                <a:xfrm>
                  <a:off x="3659" y="1038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8" name="Freeform 1134"/>
                <p:cNvSpPr>
                  <a:spLocks/>
                </p:cNvSpPr>
                <p:nvPr/>
              </p:nvSpPr>
              <p:spPr bwMode="auto">
                <a:xfrm>
                  <a:off x="3661" y="1035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39" name="Freeform 1135"/>
                <p:cNvSpPr>
                  <a:spLocks/>
                </p:cNvSpPr>
                <p:nvPr/>
              </p:nvSpPr>
              <p:spPr bwMode="auto">
                <a:xfrm>
                  <a:off x="3685" y="995"/>
                  <a:ext cx="1" cy="43"/>
                </a:xfrm>
                <a:custGeom>
                  <a:avLst/>
                  <a:gdLst>
                    <a:gd name="T0" fmla="*/ 0 w 1"/>
                    <a:gd name="T1" fmla="*/ 27 h 27"/>
                    <a:gd name="T2" fmla="*/ 0 w 1"/>
                    <a:gd name="T3" fmla="*/ 1 h 27"/>
                    <a:gd name="T4" fmla="*/ 0 w 1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7"/>
                    <a:gd name="T11" fmla="*/ 1 w 1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7">
                      <a:moveTo>
                        <a:pt x="0" y="27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0" name="Freeform 1136"/>
                <p:cNvSpPr>
                  <a:spLocks/>
                </p:cNvSpPr>
                <p:nvPr/>
              </p:nvSpPr>
              <p:spPr bwMode="auto">
                <a:xfrm>
                  <a:off x="3681" y="997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1" name="Freeform 1137"/>
                <p:cNvSpPr>
                  <a:spLocks/>
                </p:cNvSpPr>
                <p:nvPr/>
              </p:nvSpPr>
              <p:spPr bwMode="auto">
                <a:xfrm>
                  <a:off x="3685" y="1038"/>
                  <a:ext cx="1" cy="93"/>
                </a:xfrm>
                <a:custGeom>
                  <a:avLst/>
                  <a:gdLst>
                    <a:gd name="T0" fmla="*/ 0 w 1"/>
                    <a:gd name="T1" fmla="*/ 0 h 58"/>
                    <a:gd name="T2" fmla="*/ 0 w 1"/>
                    <a:gd name="T3" fmla="*/ 57 h 58"/>
                    <a:gd name="T4" fmla="*/ 0 w 1"/>
                    <a:gd name="T5" fmla="*/ 58 h 5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58"/>
                    <a:gd name="T11" fmla="*/ 1 w 1"/>
                    <a:gd name="T12" fmla="*/ 58 h 5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58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0" y="5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2" name="Freeform 1138"/>
                <p:cNvSpPr>
                  <a:spLocks/>
                </p:cNvSpPr>
                <p:nvPr/>
              </p:nvSpPr>
              <p:spPr bwMode="auto">
                <a:xfrm>
                  <a:off x="3681" y="1130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3" name="Freeform 1139"/>
                <p:cNvSpPr>
                  <a:spLocks/>
                </p:cNvSpPr>
                <p:nvPr/>
              </p:nvSpPr>
              <p:spPr bwMode="auto">
                <a:xfrm>
                  <a:off x="3009" y="563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4" name="Freeform 1140"/>
                <p:cNvSpPr>
                  <a:spLocks/>
                </p:cNvSpPr>
                <p:nvPr/>
              </p:nvSpPr>
              <p:spPr bwMode="auto">
                <a:xfrm>
                  <a:off x="3019" y="571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5" name="Freeform 1141"/>
                <p:cNvSpPr>
                  <a:spLocks/>
                </p:cNvSpPr>
                <p:nvPr/>
              </p:nvSpPr>
              <p:spPr bwMode="auto">
                <a:xfrm>
                  <a:off x="3032" y="579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6" name="Freeform 1142"/>
                <p:cNvSpPr>
                  <a:spLocks/>
                </p:cNvSpPr>
                <p:nvPr/>
              </p:nvSpPr>
              <p:spPr bwMode="auto">
                <a:xfrm>
                  <a:off x="3040" y="58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7" name="Freeform 1143"/>
                <p:cNvSpPr>
                  <a:spLocks/>
                </p:cNvSpPr>
                <p:nvPr/>
              </p:nvSpPr>
              <p:spPr bwMode="auto">
                <a:xfrm>
                  <a:off x="3049" y="59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8" name="Freeform 1144"/>
                <p:cNvSpPr>
                  <a:spLocks/>
                </p:cNvSpPr>
                <p:nvPr/>
              </p:nvSpPr>
              <p:spPr bwMode="auto">
                <a:xfrm>
                  <a:off x="3059" y="60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49" name="Freeform 1145"/>
                <p:cNvSpPr>
                  <a:spLocks/>
                </p:cNvSpPr>
                <p:nvPr/>
              </p:nvSpPr>
              <p:spPr bwMode="auto">
                <a:xfrm>
                  <a:off x="3067" y="606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0" name="Freeform 1146"/>
                <p:cNvSpPr>
                  <a:spLocks/>
                </p:cNvSpPr>
                <p:nvPr/>
              </p:nvSpPr>
              <p:spPr bwMode="auto">
                <a:xfrm>
                  <a:off x="3077" y="611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1" name="Freeform 1147"/>
                <p:cNvSpPr>
                  <a:spLocks/>
                </p:cNvSpPr>
                <p:nvPr/>
              </p:nvSpPr>
              <p:spPr bwMode="auto">
                <a:xfrm>
                  <a:off x="3085" y="618"/>
                  <a:ext cx="6" cy="1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2" name="Freeform 1148"/>
                <p:cNvSpPr>
                  <a:spLocks/>
                </p:cNvSpPr>
                <p:nvPr/>
              </p:nvSpPr>
              <p:spPr bwMode="auto">
                <a:xfrm>
                  <a:off x="3096" y="62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3" name="Freeform 1149"/>
                <p:cNvSpPr>
                  <a:spLocks/>
                </p:cNvSpPr>
                <p:nvPr/>
              </p:nvSpPr>
              <p:spPr bwMode="auto">
                <a:xfrm>
                  <a:off x="3105" y="63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4" name="Freeform 1150"/>
                <p:cNvSpPr>
                  <a:spLocks/>
                </p:cNvSpPr>
                <p:nvPr/>
              </p:nvSpPr>
              <p:spPr bwMode="auto">
                <a:xfrm>
                  <a:off x="3115" y="64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5" name="Freeform 1151"/>
                <p:cNvSpPr>
                  <a:spLocks/>
                </p:cNvSpPr>
                <p:nvPr/>
              </p:nvSpPr>
              <p:spPr bwMode="auto">
                <a:xfrm>
                  <a:off x="3123" y="646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6" name="Freeform 1152"/>
                <p:cNvSpPr>
                  <a:spLocks/>
                </p:cNvSpPr>
                <p:nvPr/>
              </p:nvSpPr>
              <p:spPr bwMode="auto">
                <a:xfrm>
                  <a:off x="3133" y="651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7" name="Freeform 1153"/>
                <p:cNvSpPr>
                  <a:spLocks/>
                </p:cNvSpPr>
                <p:nvPr/>
              </p:nvSpPr>
              <p:spPr bwMode="auto">
                <a:xfrm>
                  <a:off x="3144" y="659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8" name="Freeform 1154"/>
                <p:cNvSpPr>
                  <a:spLocks/>
                </p:cNvSpPr>
                <p:nvPr/>
              </p:nvSpPr>
              <p:spPr bwMode="auto">
                <a:xfrm>
                  <a:off x="3153" y="666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59" name="Freeform 1155"/>
                <p:cNvSpPr>
                  <a:spLocks/>
                </p:cNvSpPr>
                <p:nvPr/>
              </p:nvSpPr>
              <p:spPr bwMode="auto">
                <a:xfrm>
                  <a:off x="3161" y="67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0" name="Freeform 1156"/>
                <p:cNvSpPr>
                  <a:spLocks/>
                </p:cNvSpPr>
                <p:nvPr/>
              </p:nvSpPr>
              <p:spPr bwMode="auto">
                <a:xfrm>
                  <a:off x="3171" y="678"/>
                  <a:ext cx="6" cy="4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1" name="Freeform 1157"/>
                <p:cNvSpPr>
                  <a:spLocks/>
                </p:cNvSpPr>
                <p:nvPr/>
              </p:nvSpPr>
              <p:spPr bwMode="auto">
                <a:xfrm>
                  <a:off x="3184" y="688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2" name="Freeform 1158"/>
                <p:cNvSpPr>
                  <a:spLocks/>
                </p:cNvSpPr>
                <p:nvPr/>
              </p:nvSpPr>
              <p:spPr bwMode="auto">
                <a:xfrm>
                  <a:off x="3192" y="69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3" name="Freeform 1159"/>
                <p:cNvSpPr>
                  <a:spLocks/>
                </p:cNvSpPr>
                <p:nvPr/>
              </p:nvSpPr>
              <p:spPr bwMode="auto">
                <a:xfrm>
                  <a:off x="3201" y="699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4" name="Freeform 1160"/>
                <p:cNvSpPr>
                  <a:spLocks/>
                </p:cNvSpPr>
                <p:nvPr/>
              </p:nvSpPr>
              <p:spPr bwMode="auto">
                <a:xfrm>
                  <a:off x="3211" y="70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5" name="Freeform 1161"/>
                <p:cNvSpPr>
                  <a:spLocks/>
                </p:cNvSpPr>
                <p:nvPr/>
              </p:nvSpPr>
              <p:spPr bwMode="auto">
                <a:xfrm>
                  <a:off x="3219" y="712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6" name="Freeform 1162"/>
                <p:cNvSpPr>
                  <a:spLocks/>
                </p:cNvSpPr>
                <p:nvPr/>
              </p:nvSpPr>
              <p:spPr bwMode="auto">
                <a:xfrm>
                  <a:off x="3229" y="717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7" name="Freeform 1163"/>
                <p:cNvSpPr>
                  <a:spLocks/>
                </p:cNvSpPr>
                <p:nvPr/>
              </p:nvSpPr>
              <p:spPr bwMode="auto">
                <a:xfrm>
                  <a:off x="3237" y="725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8" name="Freeform 1164"/>
                <p:cNvSpPr>
                  <a:spLocks/>
                </p:cNvSpPr>
                <p:nvPr/>
              </p:nvSpPr>
              <p:spPr bwMode="auto">
                <a:xfrm>
                  <a:off x="3240" y="728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69" name="Freeform 1165"/>
                <p:cNvSpPr>
                  <a:spLocks/>
                </p:cNvSpPr>
                <p:nvPr/>
              </p:nvSpPr>
              <p:spPr bwMode="auto">
                <a:xfrm>
                  <a:off x="3248" y="73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0" name="Freeform 1166"/>
                <p:cNvSpPr>
                  <a:spLocks/>
                </p:cNvSpPr>
                <p:nvPr/>
              </p:nvSpPr>
              <p:spPr bwMode="auto">
                <a:xfrm>
                  <a:off x="3257" y="739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1" name="Freeform 1167"/>
                <p:cNvSpPr>
                  <a:spLocks/>
                </p:cNvSpPr>
                <p:nvPr/>
              </p:nvSpPr>
              <p:spPr bwMode="auto">
                <a:xfrm>
                  <a:off x="3267" y="74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2" name="Freeform 1168"/>
                <p:cNvSpPr>
                  <a:spLocks/>
                </p:cNvSpPr>
                <p:nvPr/>
              </p:nvSpPr>
              <p:spPr bwMode="auto">
                <a:xfrm>
                  <a:off x="3275" y="752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3" name="Freeform 1169"/>
                <p:cNvSpPr>
                  <a:spLocks/>
                </p:cNvSpPr>
                <p:nvPr/>
              </p:nvSpPr>
              <p:spPr bwMode="auto">
                <a:xfrm>
                  <a:off x="3285" y="760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4" name="Freeform 1170"/>
                <p:cNvSpPr>
                  <a:spLocks/>
                </p:cNvSpPr>
                <p:nvPr/>
              </p:nvSpPr>
              <p:spPr bwMode="auto">
                <a:xfrm>
                  <a:off x="3296" y="765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5" name="Freeform 1171"/>
                <p:cNvSpPr>
                  <a:spLocks/>
                </p:cNvSpPr>
                <p:nvPr/>
              </p:nvSpPr>
              <p:spPr bwMode="auto">
                <a:xfrm>
                  <a:off x="3305" y="771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6" name="Freeform 1172"/>
                <p:cNvSpPr>
                  <a:spLocks/>
                </p:cNvSpPr>
                <p:nvPr/>
              </p:nvSpPr>
              <p:spPr bwMode="auto">
                <a:xfrm>
                  <a:off x="3313" y="779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7" name="Freeform 1173"/>
                <p:cNvSpPr>
                  <a:spLocks/>
                </p:cNvSpPr>
                <p:nvPr/>
              </p:nvSpPr>
              <p:spPr bwMode="auto">
                <a:xfrm>
                  <a:off x="3325" y="78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8" name="Freeform 1174"/>
                <p:cNvSpPr>
                  <a:spLocks/>
                </p:cNvSpPr>
                <p:nvPr/>
              </p:nvSpPr>
              <p:spPr bwMode="auto">
                <a:xfrm>
                  <a:off x="3333" y="794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79" name="Freeform 1175"/>
                <p:cNvSpPr>
                  <a:spLocks/>
                </p:cNvSpPr>
                <p:nvPr/>
              </p:nvSpPr>
              <p:spPr bwMode="auto">
                <a:xfrm>
                  <a:off x="3344" y="800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0" name="Freeform 1176"/>
                <p:cNvSpPr>
                  <a:spLocks/>
                </p:cNvSpPr>
                <p:nvPr/>
              </p:nvSpPr>
              <p:spPr bwMode="auto">
                <a:xfrm>
                  <a:off x="3353" y="805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1" name="Freeform 1177"/>
                <p:cNvSpPr>
                  <a:spLocks/>
                </p:cNvSpPr>
                <p:nvPr/>
              </p:nvSpPr>
              <p:spPr bwMode="auto">
                <a:xfrm>
                  <a:off x="3363" y="813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2" name="Freeform 1178"/>
                <p:cNvSpPr>
                  <a:spLocks/>
                </p:cNvSpPr>
                <p:nvPr/>
              </p:nvSpPr>
              <p:spPr bwMode="auto">
                <a:xfrm>
                  <a:off x="3371" y="81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3" name="Freeform 1179"/>
                <p:cNvSpPr>
                  <a:spLocks/>
                </p:cNvSpPr>
                <p:nvPr/>
              </p:nvSpPr>
              <p:spPr bwMode="auto">
                <a:xfrm>
                  <a:off x="3381" y="826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4" name="Freeform 1180"/>
                <p:cNvSpPr>
                  <a:spLocks/>
                </p:cNvSpPr>
                <p:nvPr/>
              </p:nvSpPr>
              <p:spPr bwMode="auto">
                <a:xfrm>
                  <a:off x="3389" y="832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5" name="Freeform 1181"/>
                <p:cNvSpPr>
                  <a:spLocks/>
                </p:cNvSpPr>
                <p:nvPr/>
              </p:nvSpPr>
              <p:spPr bwMode="auto">
                <a:xfrm>
                  <a:off x="3392" y="83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6" name="Freeform 1182"/>
                <p:cNvSpPr>
                  <a:spLocks/>
                </p:cNvSpPr>
                <p:nvPr/>
              </p:nvSpPr>
              <p:spPr bwMode="auto">
                <a:xfrm>
                  <a:off x="3400" y="840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7" name="Freeform 1183"/>
                <p:cNvSpPr>
                  <a:spLocks/>
                </p:cNvSpPr>
                <p:nvPr/>
              </p:nvSpPr>
              <p:spPr bwMode="auto">
                <a:xfrm>
                  <a:off x="3409" y="845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8" name="Freeform 1184"/>
                <p:cNvSpPr>
                  <a:spLocks/>
                </p:cNvSpPr>
                <p:nvPr/>
              </p:nvSpPr>
              <p:spPr bwMode="auto">
                <a:xfrm>
                  <a:off x="3419" y="853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89" name="Freeform 1185"/>
                <p:cNvSpPr>
                  <a:spLocks/>
                </p:cNvSpPr>
                <p:nvPr/>
              </p:nvSpPr>
              <p:spPr bwMode="auto">
                <a:xfrm>
                  <a:off x="3427" y="85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0" name="Freeform 1186"/>
                <p:cNvSpPr>
                  <a:spLocks/>
                </p:cNvSpPr>
                <p:nvPr/>
              </p:nvSpPr>
              <p:spPr bwMode="auto">
                <a:xfrm>
                  <a:off x="3437" y="86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1" name="Freeform 1187"/>
                <p:cNvSpPr>
                  <a:spLocks/>
                </p:cNvSpPr>
                <p:nvPr/>
              </p:nvSpPr>
              <p:spPr bwMode="auto">
                <a:xfrm>
                  <a:off x="3448" y="87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2" name="Freeform 1188"/>
                <p:cNvSpPr>
                  <a:spLocks/>
                </p:cNvSpPr>
                <p:nvPr/>
              </p:nvSpPr>
              <p:spPr bwMode="auto">
                <a:xfrm>
                  <a:off x="3457" y="88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3" name="Freeform 1189"/>
                <p:cNvSpPr>
                  <a:spLocks/>
                </p:cNvSpPr>
                <p:nvPr/>
              </p:nvSpPr>
              <p:spPr bwMode="auto">
                <a:xfrm>
                  <a:off x="3465" y="885"/>
                  <a:ext cx="7" cy="3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4" name="Freeform 1190"/>
                <p:cNvSpPr>
                  <a:spLocks/>
                </p:cNvSpPr>
                <p:nvPr/>
              </p:nvSpPr>
              <p:spPr bwMode="auto">
                <a:xfrm>
                  <a:off x="3477" y="893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5" name="Freeform 1191"/>
                <p:cNvSpPr>
                  <a:spLocks/>
                </p:cNvSpPr>
                <p:nvPr/>
              </p:nvSpPr>
              <p:spPr bwMode="auto">
                <a:xfrm>
                  <a:off x="3485" y="899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6" name="Freeform 1192"/>
                <p:cNvSpPr>
                  <a:spLocks/>
                </p:cNvSpPr>
                <p:nvPr/>
              </p:nvSpPr>
              <p:spPr bwMode="auto">
                <a:xfrm>
                  <a:off x="3496" y="907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7" name="Freeform 1193"/>
                <p:cNvSpPr>
                  <a:spLocks/>
                </p:cNvSpPr>
                <p:nvPr/>
              </p:nvSpPr>
              <p:spPr bwMode="auto">
                <a:xfrm>
                  <a:off x="3505" y="91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8" name="Freeform 1194"/>
                <p:cNvSpPr>
                  <a:spLocks/>
                </p:cNvSpPr>
                <p:nvPr/>
              </p:nvSpPr>
              <p:spPr bwMode="auto">
                <a:xfrm>
                  <a:off x="3513" y="92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699" name="Freeform 1195"/>
                <p:cNvSpPr>
                  <a:spLocks/>
                </p:cNvSpPr>
                <p:nvPr/>
              </p:nvSpPr>
              <p:spPr bwMode="auto">
                <a:xfrm>
                  <a:off x="3523" y="925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0" name="Freeform 1196"/>
                <p:cNvSpPr>
                  <a:spLocks/>
                </p:cNvSpPr>
                <p:nvPr/>
              </p:nvSpPr>
              <p:spPr bwMode="auto">
                <a:xfrm>
                  <a:off x="3533" y="93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1" name="Freeform 1197"/>
                <p:cNvSpPr>
                  <a:spLocks/>
                </p:cNvSpPr>
                <p:nvPr/>
              </p:nvSpPr>
              <p:spPr bwMode="auto">
                <a:xfrm>
                  <a:off x="3541" y="93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2" name="Freeform 1198"/>
                <p:cNvSpPr>
                  <a:spLocks/>
                </p:cNvSpPr>
                <p:nvPr/>
              </p:nvSpPr>
              <p:spPr bwMode="auto">
                <a:xfrm>
                  <a:off x="3544" y="93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3" name="Freeform 1199"/>
                <p:cNvSpPr>
                  <a:spLocks/>
                </p:cNvSpPr>
                <p:nvPr/>
              </p:nvSpPr>
              <p:spPr bwMode="auto">
                <a:xfrm>
                  <a:off x="3552" y="94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4" name="Freeform 1200"/>
                <p:cNvSpPr>
                  <a:spLocks/>
                </p:cNvSpPr>
                <p:nvPr/>
              </p:nvSpPr>
              <p:spPr bwMode="auto">
                <a:xfrm>
                  <a:off x="3561" y="95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5" name="Freeform 1201"/>
                <p:cNvSpPr>
                  <a:spLocks/>
                </p:cNvSpPr>
                <p:nvPr/>
              </p:nvSpPr>
              <p:spPr bwMode="auto">
                <a:xfrm>
                  <a:off x="3571" y="962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6" name="Freeform 1202"/>
                <p:cNvSpPr>
                  <a:spLocks/>
                </p:cNvSpPr>
                <p:nvPr/>
              </p:nvSpPr>
              <p:spPr bwMode="auto">
                <a:xfrm>
                  <a:off x="3579" y="966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7" name="Freeform 1203"/>
                <p:cNvSpPr>
                  <a:spLocks/>
                </p:cNvSpPr>
                <p:nvPr/>
              </p:nvSpPr>
              <p:spPr bwMode="auto">
                <a:xfrm>
                  <a:off x="3589" y="97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8" name="Freeform 1204"/>
                <p:cNvSpPr>
                  <a:spLocks/>
                </p:cNvSpPr>
                <p:nvPr/>
              </p:nvSpPr>
              <p:spPr bwMode="auto">
                <a:xfrm>
                  <a:off x="3600" y="97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09" name="Freeform 1205"/>
                <p:cNvSpPr>
                  <a:spLocks/>
                </p:cNvSpPr>
                <p:nvPr/>
              </p:nvSpPr>
              <p:spPr bwMode="auto">
                <a:xfrm>
                  <a:off x="3609" y="987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0" name="Freeform 1206"/>
                <p:cNvSpPr>
                  <a:spLocks/>
                </p:cNvSpPr>
                <p:nvPr/>
              </p:nvSpPr>
              <p:spPr bwMode="auto">
                <a:xfrm>
                  <a:off x="3617" y="994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1" name="Freeform 1207"/>
                <p:cNvSpPr>
                  <a:spLocks/>
                </p:cNvSpPr>
                <p:nvPr/>
              </p:nvSpPr>
              <p:spPr bwMode="auto">
                <a:xfrm>
                  <a:off x="3629" y="1002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2" name="Freeform 1208"/>
                <p:cNvSpPr>
                  <a:spLocks/>
                </p:cNvSpPr>
                <p:nvPr/>
              </p:nvSpPr>
              <p:spPr bwMode="auto">
                <a:xfrm>
                  <a:off x="3637" y="1006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3" name="Freeform 1209"/>
                <p:cNvSpPr>
                  <a:spLocks/>
                </p:cNvSpPr>
                <p:nvPr/>
              </p:nvSpPr>
              <p:spPr bwMode="auto">
                <a:xfrm>
                  <a:off x="3648" y="101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4" name="Freeform 1210"/>
                <p:cNvSpPr>
                  <a:spLocks/>
                </p:cNvSpPr>
                <p:nvPr/>
              </p:nvSpPr>
              <p:spPr bwMode="auto">
                <a:xfrm>
                  <a:off x="3657" y="1019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5" name="Freeform 1211"/>
                <p:cNvSpPr>
                  <a:spLocks/>
                </p:cNvSpPr>
                <p:nvPr/>
              </p:nvSpPr>
              <p:spPr bwMode="auto">
                <a:xfrm>
                  <a:off x="3665" y="1026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6" name="Freeform 1212"/>
                <p:cNvSpPr>
                  <a:spLocks/>
                </p:cNvSpPr>
                <p:nvPr/>
              </p:nvSpPr>
              <p:spPr bwMode="auto">
                <a:xfrm>
                  <a:off x="3675" y="1030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7" name="Freeform 1213"/>
                <p:cNvSpPr>
                  <a:spLocks/>
                </p:cNvSpPr>
                <p:nvPr/>
              </p:nvSpPr>
              <p:spPr bwMode="auto">
                <a:xfrm>
                  <a:off x="3685" y="1038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8" name="Freeform 1214"/>
                <p:cNvSpPr>
                  <a:spLocks/>
                </p:cNvSpPr>
                <p:nvPr/>
              </p:nvSpPr>
              <p:spPr bwMode="auto">
                <a:xfrm>
                  <a:off x="3693" y="1046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19" name="Freeform 1215"/>
                <p:cNvSpPr>
                  <a:spLocks/>
                </p:cNvSpPr>
                <p:nvPr/>
              </p:nvSpPr>
              <p:spPr bwMode="auto">
                <a:xfrm>
                  <a:off x="3704" y="105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0" name="Freeform 1216"/>
                <p:cNvSpPr>
                  <a:spLocks/>
                </p:cNvSpPr>
                <p:nvPr/>
              </p:nvSpPr>
              <p:spPr bwMode="auto">
                <a:xfrm>
                  <a:off x="3713" y="106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1" name="Freeform 1217"/>
                <p:cNvSpPr>
                  <a:spLocks/>
                </p:cNvSpPr>
                <p:nvPr/>
              </p:nvSpPr>
              <p:spPr bwMode="auto">
                <a:xfrm>
                  <a:off x="3723" y="1067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2" name="Freeform 1218"/>
                <p:cNvSpPr>
                  <a:spLocks/>
                </p:cNvSpPr>
                <p:nvPr/>
              </p:nvSpPr>
              <p:spPr bwMode="auto">
                <a:xfrm>
                  <a:off x="3731" y="107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3" name="Freeform 1219"/>
                <p:cNvSpPr>
                  <a:spLocks/>
                </p:cNvSpPr>
                <p:nvPr/>
              </p:nvSpPr>
              <p:spPr bwMode="auto">
                <a:xfrm>
                  <a:off x="3741" y="1078"/>
                  <a:ext cx="6" cy="5"/>
                </a:xfrm>
                <a:custGeom>
                  <a:avLst/>
                  <a:gdLst>
                    <a:gd name="T0" fmla="*/ 0 w 4"/>
                    <a:gd name="T1" fmla="*/ 0 h 3"/>
                    <a:gd name="T2" fmla="*/ 3 w 4"/>
                    <a:gd name="T3" fmla="*/ 3 h 3"/>
                    <a:gd name="T4" fmla="*/ 4 w 4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3"/>
                    <a:gd name="T11" fmla="*/ 4 w 4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3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4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4" name="Freeform 1220"/>
                <p:cNvSpPr>
                  <a:spLocks/>
                </p:cNvSpPr>
                <p:nvPr/>
              </p:nvSpPr>
              <p:spPr bwMode="auto">
                <a:xfrm>
                  <a:off x="3753" y="109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5" name="Freeform 1221"/>
                <p:cNvSpPr>
                  <a:spLocks/>
                </p:cNvSpPr>
                <p:nvPr/>
              </p:nvSpPr>
              <p:spPr bwMode="auto">
                <a:xfrm>
                  <a:off x="3761" y="1094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6" name="Freeform 1222"/>
                <p:cNvSpPr>
                  <a:spLocks/>
                </p:cNvSpPr>
                <p:nvPr/>
              </p:nvSpPr>
              <p:spPr bwMode="auto">
                <a:xfrm>
                  <a:off x="3769" y="1099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7" name="Freeform 1223"/>
                <p:cNvSpPr>
                  <a:spLocks/>
                </p:cNvSpPr>
                <p:nvPr/>
              </p:nvSpPr>
              <p:spPr bwMode="auto">
                <a:xfrm>
                  <a:off x="3781" y="110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8" name="Freeform 1224"/>
                <p:cNvSpPr>
                  <a:spLocks/>
                </p:cNvSpPr>
                <p:nvPr/>
              </p:nvSpPr>
              <p:spPr bwMode="auto">
                <a:xfrm>
                  <a:off x="3789" y="1114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29" name="Freeform 1225"/>
                <p:cNvSpPr>
                  <a:spLocks/>
                </p:cNvSpPr>
                <p:nvPr/>
              </p:nvSpPr>
              <p:spPr bwMode="auto">
                <a:xfrm>
                  <a:off x="3800" y="1118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0" name="Freeform 1226"/>
                <p:cNvSpPr>
                  <a:spLocks/>
                </p:cNvSpPr>
                <p:nvPr/>
              </p:nvSpPr>
              <p:spPr bwMode="auto">
                <a:xfrm>
                  <a:off x="3809" y="113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1" name="Freeform 1227"/>
                <p:cNvSpPr>
                  <a:spLocks/>
                </p:cNvSpPr>
                <p:nvPr/>
              </p:nvSpPr>
              <p:spPr bwMode="auto">
                <a:xfrm>
                  <a:off x="3817" y="113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2" name="Freeform 1228"/>
                <p:cNvSpPr>
                  <a:spLocks/>
                </p:cNvSpPr>
                <p:nvPr/>
              </p:nvSpPr>
              <p:spPr bwMode="auto">
                <a:xfrm>
                  <a:off x="3827" y="114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3" name="Freeform 1229"/>
                <p:cNvSpPr>
                  <a:spLocks/>
                </p:cNvSpPr>
                <p:nvPr/>
              </p:nvSpPr>
              <p:spPr bwMode="auto">
                <a:xfrm>
                  <a:off x="3837" y="114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4" name="Freeform 1230"/>
                <p:cNvSpPr>
                  <a:spLocks/>
                </p:cNvSpPr>
                <p:nvPr/>
              </p:nvSpPr>
              <p:spPr bwMode="auto">
                <a:xfrm>
                  <a:off x="3845" y="1152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5" name="Freeform 1231"/>
                <p:cNvSpPr>
                  <a:spLocks/>
                </p:cNvSpPr>
                <p:nvPr/>
              </p:nvSpPr>
              <p:spPr bwMode="auto">
                <a:xfrm>
                  <a:off x="3856" y="1158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6" name="Freeform 1232"/>
                <p:cNvSpPr>
                  <a:spLocks/>
                </p:cNvSpPr>
                <p:nvPr/>
              </p:nvSpPr>
              <p:spPr bwMode="auto">
                <a:xfrm>
                  <a:off x="3865" y="1166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7" name="Freeform 1233"/>
                <p:cNvSpPr>
                  <a:spLocks/>
                </p:cNvSpPr>
                <p:nvPr/>
              </p:nvSpPr>
              <p:spPr bwMode="auto">
                <a:xfrm>
                  <a:off x="3875" y="117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8" name="Freeform 1234"/>
                <p:cNvSpPr>
                  <a:spLocks/>
                </p:cNvSpPr>
                <p:nvPr/>
              </p:nvSpPr>
              <p:spPr bwMode="auto">
                <a:xfrm>
                  <a:off x="3883" y="118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39" name="Freeform 1235"/>
                <p:cNvSpPr>
                  <a:spLocks/>
                </p:cNvSpPr>
                <p:nvPr/>
              </p:nvSpPr>
              <p:spPr bwMode="auto">
                <a:xfrm>
                  <a:off x="3009" y="1165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0" name="Freeform 1236"/>
                <p:cNvSpPr>
                  <a:spLocks/>
                </p:cNvSpPr>
                <p:nvPr/>
              </p:nvSpPr>
              <p:spPr bwMode="auto">
                <a:xfrm>
                  <a:off x="3009" y="978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1" name="Freeform 1237"/>
                <p:cNvSpPr>
                  <a:spLocks/>
                </p:cNvSpPr>
                <p:nvPr/>
              </p:nvSpPr>
              <p:spPr bwMode="auto">
                <a:xfrm>
                  <a:off x="3009" y="787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2" name="Freeform 1238"/>
                <p:cNvSpPr>
                  <a:spLocks/>
                </p:cNvSpPr>
                <p:nvPr/>
              </p:nvSpPr>
              <p:spPr bwMode="auto">
                <a:xfrm>
                  <a:off x="3009" y="600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3" name="Freeform 1239"/>
                <p:cNvSpPr>
                  <a:spLocks/>
                </p:cNvSpPr>
                <p:nvPr/>
              </p:nvSpPr>
              <p:spPr bwMode="auto">
                <a:xfrm>
                  <a:off x="3009" y="122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4" name="Freeform 1240"/>
                <p:cNvSpPr>
                  <a:spLocks/>
                </p:cNvSpPr>
                <p:nvPr/>
              </p:nvSpPr>
              <p:spPr bwMode="auto">
                <a:xfrm>
                  <a:off x="3009" y="120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5" name="Freeform 1241"/>
                <p:cNvSpPr>
                  <a:spLocks/>
                </p:cNvSpPr>
                <p:nvPr/>
              </p:nvSpPr>
              <p:spPr bwMode="auto">
                <a:xfrm>
                  <a:off x="3009" y="119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6" name="Freeform 1242"/>
                <p:cNvSpPr>
                  <a:spLocks/>
                </p:cNvSpPr>
                <p:nvPr/>
              </p:nvSpPr>
              <p:spPr bwMode="auto">
                <a:xfrm>
                  <a:off x="3009" y="118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7" name="Freeform 1243"/>
                <p:cNvSpPr>
                  <a:spLocks/>
                </p:cNvSpPr>
                <p:nvPr/>
              </p:nvSpPr>
              <p:spPr bwMode="auto">
                <a:xfrm>
                  <a:off x="3009" y="117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8" name="Freeform 1244"/>
                <p:cNvSpPr>
                  <a:spLocks/>
                </p:cNvSpPr>
                <p:nvPr/>
              </p:nvSpPr>
              <p:spPr bwMode="auto">
                <a:xfrm>
                  <a:off x="3009" y="110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49" name="Freeform 1245"/>
                <p:cNvSpPr>
                  <a:spLocks/>
                </p:cNvSpPr>
                <p:nvPr/>
              </p:nvSpPr>
              <p:spPr bwMode="auto">
                <a:xfrm>
                  <a:off x="3009" y="107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0" name="Freeform 1246"/>
                <p:cNvSpPr>
                  <a:spLocks/>
                </p:cNvSpPr>
                <p:nvPr/>
              </p:nvSpPr>
              <p:spPr bwMode="auto">
                <a:xfrm>
                  <a:off x="3009" y="105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1" name="Freeform 1247"/>
                <p:cNvSpPr>
                  <a:spLocks/>
                </p:cNvSpPr>
                <p:nvPr/>
              </p:nvSpPr>
              <p:spPr bwMode="auto">
                <a:xfrm>
                  <a:off x="3009" y="103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2" name="Freeform 1248"/>
                <p:cNvSpPr>
                  <a:spLocks/>
                </p:cNvSpPr>
                <p:nvPr/>
              </p:nvSpPr>
              <p:spPr bwMode="auto">
                <a:xfrm>
                  <a:off x="3009" y="101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3" name="Freeform 1249"/>
                <p:cNvSpPr>
                  <a:spLocks/>
                </p:cNvSpPr>
                <p:nvPr/>
              </p:nvSpPr>
              <p:spPr bwMode="auto">
                <a:xfrm>
                  <a:off x="3009" y="100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4" name="Freeform 1250"/>
                <p:cNvSpPr>
                  <a:spLocks/>
                </p:cNvSpPr>
                <p:nvPr/>
              </p:nvSpPr>
              <p:spPr bwMode="auto">
                <a:xfrm>
                  <a:off x="3009" y="99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5" name="Freeform 1251"/>
                <p:cNvSpPr>
                  <a:spLocks/>
                </p:cNvSpPr>
                <p:nvPr/>
              </p:nvSpPr>
              <p:spPr bwMode="auto">
                <a:xfrm>
                  <a:off x="3009" y="98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6" name="Freeform 1252"/>
                <p:cNvSpPr>
                  <a:spLocks/>
                </p:cNvSpPr>
                <p:nvPr/>
              </p:nvSpPr>
              <p:spPr bwMode="auto">
                <a:xfrm>
                  <a:off x="3009" y="92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7" name="Freeform 1253"/>
                <p:cNvSpPr>
                  <a:spLocks/>
                </p:cNvSpPr>
                <p:nvPr/>
              </p:nvSpPr>
              <p:spPr bwMode="auto">
                <a:xfrm>
                  <a:off x="3009" y="88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8" name="Freeform 1254"/>
                <p:cNvSpPr>
                  <a:spLocks/>
                </p:cNvSpPr>
                <p:nvPr/>
              </p:nvSpPr>
              <p:spPr bwMode="auto">
                <a:xfrm>
                  <a:off x="3009" y="86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59" name="Freeform 1255"/>
                <p:cNvSpPr>
                  <a:spLocks/>
                </p:cNvSpPr>
                <p:nvPr/>
              </p:nvSpPr>
              <p:spPr bwMode="auto">
                <a:xfrm>
                  <a:off x="3009" y="84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0" name="Freeform 1256"/>
                <p:cNvSpPr>
                  <a:spLocks/>
                </p:cNvSpPr>
                <p:nvPr/>
              </p:nvSpPr>
              <p:spPr bwMode="auto">
                <a:xfrm>
                  <a:off x="3009" y="82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1" name="Freeform 1257"/>
                <p:cNvSpPr>
                  <a:spLocks/>
                </p:cNvSpPr>
                <p:nvPr/>
              </p:nvSpPr>
              <p:spPr bwMode="auto">
                <a:xfrm>
                  <a:off x="3009" y="81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2" name="Freeform 1258"/>
                <p:cNvSpPr>
                  <a:spLocks/>
                </p:cNvSpPr>
                <p:nvPr/>
              </p:nvSpPr>
              <p:spPr bwMode="auto">
                <a:xfrm>
                  <a:off x="3009" y="80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3" name="Freeform 1259"/>
                <p:cNvSpPr>
                  <a:spLocks/>
                </p:cNvSpPr>
                <p:nvPr/>
              </p:nvSpPr>
              <p:spPr bwMode="auto">
                <a:xfrm>
                  <a:off x="3009" y="79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4" name="Freeform 1260"/>
                <p:cNvSpPr>
                  <a:spLocks/>
                </p:cNvSpPr>
                <p:nvPr/>
              </p:nvSpPr>
              <p:spPr bwMode="auto">
                <a:xfrm>
                  <a:off x="3009" y="73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5" name="Freeform 1261"/>
                <p:cNvSpPr>
                  <a:spLocks/>
                </p:cNvSpPr>
                <p:nvPr/>
              </p:nvSpPr>
              <p:spPr bwMode="auto">
                <a:xfrm>
                  <a:off x="3009" y="69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6" name="Freeform 1262"/>
                <p:cNvSpPr>
                  <a:spLocks/>
                </p:cNvSpPr>
                <p:nvPr/>
              </p:nvSpPr>
              <p:spPr bwMode="auto">
                <a:xfrm>
                  <a:off x="3009" y="67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7" name="Freeform 1263"/>
                <p:cNvSpPr>
                  <a:spLocks/>
                </p:cNvSpPr>
                <p:nvPr/>
              </p:nvSpPr>
              <p:spPr bwMode="auto">
                <a:xfrm>
                  <a:off x="3009" y="65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8" name="Freeform 1264"/>
                <p:cNvSpPr>
                  <a:spLocks/>
                </p:cNvSpPr>
                <p:nvPr/>
              </p:nvSpPr>
              <p:spPr bwMode="auto">
                <a:xfrm>
                  <a:off x="3009" y="64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69" name="Freeform 1265"/>
                <p:cNvSpPr>
                  <a:spLocks/>
                </p:cNvSpPr>
                <p:nvPr/>
              </p:nvSpPr>
              <p:spPr bwMode="auto">
                <a:xfrm>
                  <a:off x="3009" y="62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0" name="Freeform 1266"/>
                <p:cNvSpPr>
                  <a:spLocks/>
                </p:cNvSpPr>
                <p:nvPr/>
              </p:nvSpPr>
              <p:spPr bwMode="auto">
                <a:xfrm>
                  <a:off x="3009" y="61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1" name="Freeform 1267"/>
                <p:cNvSpPr>
                  <a:spLocks/>
                </p:cNvSpPr>
                <p:nvPr/>
              </p:nvSpPr>
              <p:spPr bwMode="auto">
                <a:xfrm>
                  <a:off x="3009" y="60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2" name="Freeform 1268"/>
                <p:cNvSpPr>
                  <a:spLocks/>
                </p:cNvSpPr>
                <p:nvPr/>
              </p:nvSpPr>
              <p:spPr bwMode="auto">
                <a:xfrm>
                  <a:off x="3009" y="54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3" name="Freeform 1269"/>
                <p:cNvSpPr>
                  <a:spLocks/>
                </p:cNvSpPr>
                <p:nvPr/>
              </p:nvSpPr>
              <p:spPr bwMode="auto">
                <a:xfrm>
                  <a:off x="3873" y="1165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4" name="Freeform 1270"/>
                <p:cNvSpPr>
                  <a:spLocks/>
                </p:cNvSpPr>
                <p:nvPr/>
              </p:nvSpPr>
              <p:spPr bwMode="auto">
                <a:xfrm>
                  <a:off x="3873" y="978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5" name="Freeform 1271"/>
                <p:cNvSpPr>
                  <a:spLocks/>
                </p:cNvSpPr>
                <p:nvPr/>
              </p:nvSpPr>
              <p:spPr bwMode="auto">
                <a:xfrm>
                  <a:off x="3873" y="787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6" name="Freeform 1272"/>
                <p:cNvSpPr>
                  <a:spLocks/>
                </p:cNvSpPr>
                <p:nvPr/>
              </p:nvSpPr>
              <p:spPr bwMode="auto">
                <a:xfrm>
                  <a:off x="3873" y="600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7" name="Freeform 1273"/>
                <p:cNvSpPr>
                  <a:spLocks/>
                </p:cNvSpPr>
                <p:nvPr/>
              </p:nvSpPr>
              <p:spPr bwMode="auto">
                <a:xfrm>
                  <a:off x="3881" y="122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8" name="Freeform 1274"/>
                <p:cNvSpPr>
                  <a:spLocks/>
                </p:cNvSpPr>
                <p:nvPr/>
              </p:nvSpPr>
              <p:spPr bwMode="auto">
                <a:xfrm>
                  <a:off x="3881" y="120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79" name="Freeform 1275"/>
                <p:cNvSpPr>
                  <a:spLocks/>
                </p:cNvSpPr>
                <p:nvPr/>
              </p:nvSpPr>
              <p:spPr bwMode="auto">
                <a:xfrm>
                  <a:off x="3881" y="119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0" name="Freeform 1276"/>
                <p:cNvSpPr>
                  <a:spLocks/>
                </p:cNvSpPr>
                <p:nvPr/>
              </p:nvSpPr>
              <p:spPr bwMode="auto">
                <a:xfrm>
                  <a:off x="3881" y="118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1" name="Freeform 1277"/>
                <p:cNvSpPr>
                  <a:spLocks/>
                </p:cNvSpPr>
                <p:nvPr/>
              </p:nvSpPr>
              <p:spPr bwMode="auto">
                <a:xfrm>
                  <a:off x="3881" y="117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2" name="Freeform 1278"/>
                <p:cNvSpPr>
                  <a:spLocks/>
                </p:cNvSpPr>
                <p:nvPr/>
              </p:nvSpPr>
              <p:spPr bwMode="auto">
                <a:xfrm>
                  <a:off x="3881" y="110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3" name="Freeform 1279"/>
                <p:cNvSpPr>
                  <a:spLocks/>
                </p:cNvSpPr>
                <p:nvPr/>
              </p:nvSpPr>
              <p:spPr bwMode="auto">
                <a:xfrm>
                  <a:off x="3881" y="107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4" name="Freeform 1280"/>
                <p:cNvSpPr>
                  <a:spLocks/>
                </p:cNvSpPr>
                <p:nvPr/>
              </p:nvSpPr>
              <p:spPr bwMode="auto">
                <a:xfrm>
                  <a:off x="3881" y="105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5" name="Freeform 1281"/>
                <p:cNvSpPr>
                  <a:spLocks/>
                </p:cNvSpPr>
                <p:nvPr/>
              </p:nvSpPr>
              <p:spPr bwMode="auto">
                <a:xfrm>
                  <a:off x="3881" y="103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6" name="Freeform 1282"/>
                <p:cNvSpPr>
                  <a:spLocks/>
                </p:cNvSpPr>
                <p:nvPr/>
              </p:nvSpPr>
              <p:spPr bwMode="auto">
                <a:xfrm>
                  <a:off x="3881" y="101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7" name="Freeform 1283"/>
                <p:cNvSpPr>
                  <a:spLocks/>
                </p:cNvSpPr>
                <p:nvPr/>
              </p:nvSpPr>
              <p:spPr bwMode="auto">
                <a:xfrm>
                  <a:off x="3881" y="100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8" name="Freeform 1284"/>
                <p:cNvSpPr>
                  <a:spLocks/>
                </p:cNvSpPr>
                <p:nvPr/>
              </p:nvSpPr>
              <p:spPr bwMode="auto">
                <a:xfrm>
                  <a:off x="3881" y="99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89" name="Freeform 1285"/>
                <p:cNvSpPr>
                  <a:spLocks/>
                </p:cNvSpPr>
                <p:nvPr/>
              </p:nvSpPr>
              <p:spPr bwMode="auto">
                <a:xfrm>
                  <a:off x="3881" y="98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0" name="Freeform 1286"/>
                <p:cNvSpPr>
                  <a:spLocks/>
                </p:cNvSpPr>
                <p:nvPr/>
              </p:nvSpPr>
              <p:spPr bwMode="auto">
                <a:xfrm>
                  <a:off x="3881" y="92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1" name="Freeform 1287"/>
                <p:cNvSpPr>
                  <a:spLocks/>
                </p:cNvSpPr>
                <p:nvPr/>
              </p:nvSpPr>
              <p:spPr bwMode="auto">
                <a:xfrm>
                  <a:off x="3881" y="88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2" name="Freeform 1288"/>
                <p:cNvSpPr>
                  <a:spLocks/>
                </p:cNvSpPr>
                <p:nvPr/>
              </p:nvSpPr>
              <p:spPr bwMode="auto">
                <a:xfrm>
                  <a:off x="3881" y="86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3" name="Freeform 1289"/>
                <p:cNvSpPr>
                  <a:spLocks/>
                </p:cNvSpPr>
                <p:nvPr/>
              </p:nvSpPr>
              <p:spPr bwMode="auto">
                <a:xfrm>
                  <a:off x="3881" y="84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4" name="Freeform 1290"/>
                <p:cNvSpPr>
                  <a:spLocks/>
                </p:cNvSpPr>
                <p:nvPr/>
              </p:nvSpPr>
              <p:spPr bwMode="auto">
                <a:xfrm>
                  <a:off x="3881" y="82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5" name="Freeform 1291"/>
                <p:cNvSpPr>
                  <a:spLocks/>
                </p:cNvSpPr>
                <p:nvPr/>
              </p:nvSpPr>
              <p:spPr bwMode="auto">
                <a:xfrm>
                  <a:off x="3881" y="81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6" name="Freeform 1292"/>
                <p:cNvSpPr>
                  <a:spLocks/>
                </p:cNvSpPr>
                <p:nvPr/>
              </p:nvSpPr>
              <p:spPr bwMode="auto">
                <a:xfrm>
                  <a:off x="3881" y="80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7" name="Freeform 1293"/>
                <p:cNvSpPr>
                  <a:spLocks/>
                </p:cNvSpPr>
                <p:nvPr/>
              </p:nvSpPr>
              <p:spPr bwMode="auto">
                <a:xfrm>
                  <a:off x="3881" y="79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8" name="Freeform 1294"/>
                <p:cNvSpPr>
                  <a:spLocks/>
                </p:cNvSpPr>
                <p:nvPr/>
              </p:nvSpPr>
              <p:spPr bwMode="auto">
                <a:xfrm>
                  <a:off x="3881" y="73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799" name="Freeform 1295"/>
                <p:cNvSpPr>
                  <a:spLocks/>
                </p:cNvSpPr>
                <p:nvPr/>
              </p:nvSpPr>
              <p:spPr bwMode="auto">
                <a:xfrm>
                  <a:off x="3881" y="69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0" name="Freeform 1296"/>
                <p:cNvSpPr>
                  <a:spLocks/>
                </p:cNvSpPr>
                <p:nvPr/>
              </p:nvSpPr>
              <p:spPr bwMode="auto">
                <a:xfrm>
                  <a:off x="3881" y="67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1" name="Freeform 1297"/>
                <p:cNvSpPr>
                  <a:spLocks/>
                </p:cNvSpPr>
                <p:nvPr/>
              </p:nvSpPr>
              <p:spPr bwMode="auto">
                <a:xfrm>
                  <a:off x="3881" y="65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2" name="Freeform 1298"/>
                <p:cNvSpPr>
                  <a:spLocks/>
                </p:cNvSpPr>
                <p:nvPr/>
              </p:nvSpPr>
              <p:spPr bwMode="auto">
                <a:xfrm>
                  <a:off x="3881" y="64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3" name="Freeform 1299"/>
                <p:cNvSpPr>
                  <a:spLocks/>
                </p:cNvSpPr>
                <p:nvPr/>
              </p:nvSpPr>
              <p:spPr bwMode="auto">
                <a:xfrm>
                  <a:off x="3881" y="62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4" name="Freeform 1300"/>
                <p:cNvSpPr>
                  <a:spLocks/>
                </p:cNvSpPr>
                <p:nvPr/>
              </p:nvSpPr>
              <p:spPr bwMode="auto">
                <a:xfrm>
                  <a:off x="3881" y="61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5" name="Freeform 1301"/>
                <p:cNvSpPr>
                  <a:spLocks/>
                </p:cNvSpPr>
                <p:nvPr/>
              </p:nvSpPr>
              <p:spPr bwMode="auto">
                <a:xfrm>
                  <a:off x="3881" y="60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6" name="Freeform 1302"/>
                <p:cNvSpPr>
                  <a:spLocks/>
                </p:cNvSpPr>
                <p:nvPr/>
              </p:nvSpPr>
              <p:spPr bwMode="auto">
                <a:xfrm>
                  <a:off x="3881" y="54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7" name="Freeform 1303"/>
                <p:cNvSpPr>
                  <a:spLocks/>
                </p:cNvSpPr>
                <p:nvPr/>
              </p:nvSpPr>
              <p:spPr bwMode="auto">
                <a:xfrm>
                  <a:off x="3009" y="120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8" name="Freeform 1304"/>
                <p:cNvSpPr>
                  <a:spLocks/>
                </p:cNvSpPr>
                <p:nvPr/>
              </p:nvSpPr>
              <p:spPr bwMode="auto">
                <a:xfrm>
                  <a:off x="3229" y="120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09" name="Freeform 1305"/>
                <p:cNvSpPr>
                  <a:spLocks/>
                </p:cNvSpPr>
                <p:nvPr/>
              </p:nvSpPr>
              <p:spPr bwMode="auto">
                <a:xfrm>
                  <a:off x="3449" y="120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810" name="Freeform 1306"/>
                <p:cNvSpPr>
                  <a:spLocks/>
                </p:cNvSpPr>
                <p:nvPr/>
              </p:nvSpPr>
              <p:spPr bwMode="auto">
                <a:xfrm>
                  <a:off x="3669" y="120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3529" name="Freeform 1307"/>
              <p:cNvSpPr>
                <a:spLocks/>
              </p:cNvSpPr>
              <p:nvPr/>
            </p:nvSpPr>
            <p:spPr bwMode="auto">
              <a:xfrm>
                <a:off x="3891" y="1206"/>
                <a:ext cx="1" cy="16"/>
              </a:xfrm>
              <a:custGeom>
                <a:avLst/>
                <a:gdLst>
                  <a:gd name="T0" fmla="*/ 0 w 1"/>
                  <a:gd name="T1" fmla="*/ 10 h 10"/>
                  <a:gd name="T2" fmla="*/ 0 w 1"/>
                  <a:gd name="T3" fmla="*/ 1 h 10"/>
                  <a:gd name="T4" fmla="*/ 0 w 1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10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0" name="Freeform 1308"/>
              <p:cNvSpPr>
                <a:spLocks/>
              </p:cNvSpPr>
              <p:nvPr/>
            </p:nvSpPr>
            <p:spPr bwMode="auto">
              <a:xfrm>
                <a:off x="3051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1" name="Freeform 1309"/>
              <p:cNvSpPr>
                <a:spLocks/>
              </p:cNvSpPr>
              <p:nvPr/>
            </p:nvSpPr>
            <p:spPr bwMode="auto">
              <a:xfrm>
                <a:off x="3097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2" name="Freeform 1310"/>
              <p:cNvSpPr>
                <a:spLocks/>
              </p:cNvSpPr>
              <p:nvPr/>
            </p:nvSpPr>
            <p:spPr bwMode="auto">
              <a:xfrm>
                <a:off x="3141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3" name="Freeform 1311"/>
              <p:cNvSpPr>
                <a:spLocks/>
              </p:cNvSpPr>
              <p:nvPr/>
            </p:nvSpPr>
            <p:spPr bwMode="auto">
              <a:xfrm>
                <a:off x="3185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4" name="Freeform 1312"/>
              <p:cNvSpPr>
                <a:spLocks/>
              </p:cNvSpPr>
              <p:nvPr/>
            </p:nvSpPr>
            <p:spPr bwMode="auto">
              <a:xfrm>
                <a:off x="3273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5" name="Freeform 1313"/>
              <p:cNvSpPr>
                <a:spLocks/>
              </p:cNvSpPr>
              <p:nvPr/>
            </p:nvSpPr>
            <p:spPr bwMode="auto">
              <a:xfrm>
                <a:off x="3317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6" name="Freeform 1314"/>
              <p:cNvSpPr>
                <a:spLocks/>
              </p:cNvSpPr>
              <p:nvPr/>
            </p:nvSpPr>
            <p:spPr bwMode="auto">
              <a:xfrm>
                <a:off x="3361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7" name="Freeform 1315"/>
              <p:cNvSpPr>
                <a:spLocks/>
              </p:cNvSpPr>
              <p:nvPr/>
            </p:nvSpPr>
            <p:spPr bwMode="auto">
              <a:xfrm>
                <a:off x="3405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8" name="Freeform 1316"/>
              <p:cNvSpPr>
                <a:spLocks/>
              </p:cNvSpPr>
              <p:nvPr/>
            </p:nvSpPr>
            <p:spPr bwMode="auto">
              <a:xfrm>
                <a:off x="3493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39" name="Freeform 1317"/>
              <p:cNvSpPr>
                <a:spLocks/>
              </p:cNvSpPr>
              <p:nvPr/>
            </p:nvSpPr>
            <p:spPr bwMode="auto">
              <a:xfrm>
                <a:off x="3537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0" name="Freeform 1318"/>
              <p:cNvSpPr>
                <a:spLocks/>
              </p:cNvSpPr>
              <p:nvPr/>
            </p:nvSpPr>
            <p:spPr bwMode="auto">
              <a:xfrm>
                <a:off x="3581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1" name="Freeform 1319"/>
              <p:cNvSpPr>
                <a:spLocks/>
              </p:cNvSpPr>
              <p:nvPr/>
            </p:nvSpPr>
            <p:spPr bwMode="auto">
              <a:xfrm>
                <a:off x="3625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2" name="Freeform 1320"/>
              <p:cNvSpPr>
                <a:spLocks/>
              </p:cNvSpPr>
              <p:nvPr/>
            </p:nvSpPr>
            <p:spPr bwMode="auto">
              <a:xfrm>
                <a:off x="3713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3" name="Freeform 1321"/>
              <p:cNvSpPr>
                <a:spLocks/>
              </p:cNvSpPr>
              <p:nvPr/>
            </p:nvSpPr>
            <p:spPr bwMode="auto">
              <a:xfrm>
                <a:off x="3757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4" name="Freeform 1322"/>
              <p:cNvSpPr>
                <a:spLocks/>
              </p:cNvSpPr>
              <p:nvPr/>
            </p:nvSpPr>
            <p:spPr bwMode="auto">
              <a:xfrm>
                <a:off x="3801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5" name="Freeform 1323"/>
              <p:cNvSpPr>
                <a:spLocks/>
              </p:cNvSpPr>
              <p:nvPr/>
            </p:nvSpPr>
            <p:spPr bwMode="auto">
              <a:xfrm>
                <a:off x="3845" y="121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6" name="Freeform 1324"/>
              <p:cNvSpPr>
                <a:spLocks/>
              </p:cNvSpPr>
              <p:nvPr/>
            </p:nvSpPr>
            <p:spPr bwMode="auto">
              <a:xfrm>
                <a:off x="3009" y="54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7" name="Freeform 1325"/>
              <p:cNvSpPr>
                <a:spLocks/>
              </p:cNvSpPr>
              <p:nvPr/>
            </p:nvSpPr>
            <p:spPr bwMode="auto">
              <a:xfrm>
                <a:off x="3229" y="54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8" name="Freeform 1326"/>
              <p:cNvSpPr>
                <a:spLocks/>
              </p:cNvSpPr>
              <p:nvPr/>
            </p:nvSpPr>
            <p:spPr bwMode="auto">
              <a:xfrm>
                <a:off x="3449" y="54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49" name="Freeform 1327"/>
              <p:cNvSpPr>
                <a:spLocks/>
              </p:cNvSpPr>
              <p:nvPr/>
            </p:nvSpPr>
            <p:spPr bwMode="auto">
              <a:xfrm>
                <a:off x="3669" y="54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0" name="Freeform 1328"/>
              <p:cNvSpPr>
                <a:spLocks/>
              </p:cNvSpPr>
              <p:nvPr/>
            </p:nvSpPr>
            <p:spPr bwMode="auto">
              <a:xfrm>
                <a:off x="3891" y="54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1" name="Freeform 1329"/>
              <p:cNvSpPr>
                <a:spLocks/>
              </p:cNvSpPr>
              <p:nvPr/>
            </p:nvSpPr>
            <p:spPr bwMode="auto">
              <a:xfrm>
                <a:off x="3051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2" name="Freeform 1330"/>
              <p:cNvSpPr>
                <a:spLocks/>
              </p:cNvSpPr>
              <p:nvPr/>
            </p:nvSpPr>
            <p:spPr bwMode="auto">
              <a:xfrm>
                <a:off x="3097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3" name="Freeform 1331"/>
              <p:cNvSpPr>
                <a:spLocks/>
              </p:cNvSpPr>
              <p:nvPr/>
            </p:nvSpPr>
            <p:spPr bwMode="auto">
              <a:xfrm>
                <a:off x="3141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4" name="Freeform 1332"/>
              <p:cNvSpPr>
                <a:spLocks/>
              </p:cNvSpPr>
              <p:nvPr/>
            </p:nvSpPr>
            <p:spPr bwMode="auto">
              <a:xfrm>
                <a:off x="3185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5" name="Freeform 1333"/>
              <p:cNvSpPr>
                <a:spLocks/>
              </p:cNvSpPr>
              <p:nvPr/>
            </p:nvSpPr>
            <p:spPr bwMode="auto">
              <a:xfrm>
                <a:off x="3273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6" name="Freeform 1334"/>
              <p:cNvSpPr>
                <a:spLocks/>
              </p:cNvSpPr>
              <p:nvPr/>
            </p:nvSpPr>
            <p:spPr bwMode="auto">
              <a:xfrm>
                <a:off x="3317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7" name="Freeform 1335"/>
              <p:cNvSpPr>
                <a:spLocks/>
              </p:cNvSpPr>
              <p:nvPr/>
            </p:nvSpPr>
            <p:spPr bwMode="auto">
              <a:xfrm>
                <a:off x="3361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8" name="Freeform 1336"/>
              <p:cNvSpPr>
                <a:spLocks/>
              </p:cNvSpPr>
              <p:nvPr/>
            </p:nvSpPr>
            <p:spPr bwMode="auto">
              <a:xfrm>
                <a:off x="3405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59" name="Freeform 1337"/>
              <p:cNvSpPr>
                <a:spLocks/>
              </p:cNvSpPr>
              <p:nvPr/>
            </p:nvSpPr>
            <p:spPr bwMode="auto">
              <a:xfrm>
                <a:off x="3493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0" name="Freeform 1338"/>
              <p:cNvSpPr>
                <a:spLocks/>
              </p:cNvSpPr>
              <p:nvPr/>
            </p:nvSpPr>
            <p:spPr bwMode="auto">
              <a:xfrm>
                <a:off x="3537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1" name="Freeform 1339"/>
              <p:cNvSpPr>
                <a:spLocks/>
              </p:cNvSpPr>
              <p:nvPr/>
            </p:nvSpPr>
            <p:spPr bwMode="auto">
              <a:xfrm>
                <a:off x="3581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2" name="Freeform 1340"/>
              <p:cNvSpPr>
                <a:spLocks/>
              </p:cNvSpPr>
              <p:nvPr/>
            </p:nvSpPr>
            <p:spPr bwMode="auto">
              <a:xfrm>
                <a:off x="3625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3" name="Freeform 1341"/>
              <p:cNvSpPr>
                <a:spLocks/>
              </p:cNvSpPr>
              <p:nvPr/>
            </p:nvSpPr>
            <p:spPr bwMode="auto">
              <a:xfrm>
                <a:off x="3713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4" name="Freeform 1342"/>
              <p:cNvSpPr>
                <a:spLocks/>
              </p:cNvSpPr>
              <p:nvPr/>
            </p:nvSpPr>
            <p:spPr bwMode="auto">
              <a:xfrm>
                <a:off x="3757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5" name="Freeform 1343"/>
              <p:cNvSpPr>
                <a:spLocks/>
              </p:cNvSpPr>
              <p:nvPr/>
            </p:nvSpPr>
            <p:spPr bwMode="auto">
              <a:xfrm>
                <a:off x="3801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6" name="Freeform 1344"/>
              <p:cNvSpPr>
                <a:spLocks/>
              </p:cNvSpPr>
              <p:nvPr/>
            </p:nvSpPr>
            <p:spPr bwMode="auto">
              <a:xfrm>
                <a:off x="3845" y="54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7" name="Freeform 1345"/>
              <p:cNvSpPr>
                <a:spLocks/>
              </p:cNvSpPr>
              <p:nvPr/>
            </p:nvSpPr>
            <p:spPr bwMode="auto">
              <a:xfrm>
                <a:off x="3009" y="539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8" name="Freeform 1346"/>
              <p:cNvSpPr>
                <a:spLocks/>
              </p:cNvSpPr>
              <p:nvPr/>
            </p:nvSpPr>
            <p:spPr bwMode="auto">
              <a:xfrm>
                <a:off x="3891" y="539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69" name="Freeform 1347"/>
              <p:cNvSpPr>
                <a:spLocks/>
              </p:cNvSpPr>
              <p:nvPr/>
            </p:nvSpPr>
            <p:spPr bwMode="auto">
              <a:xfrm>
                <a:off x="3009" y="1222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0" name="Freeform 1348"/>
              <p:cNvSpPr>
                <a:spLocks/>
              </p:cNvSpPr>
              <p:nvPr/>
            </p:nvSpPr>
            <p:spPr bwMode="auto">
              <a:xfrm>
                <a:off x="3009" y="542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1" name="Freeform 1349"/>
              <p:cNvSpPr>
                <a:spLocks/>
              </p:cNvSpPr>
              <p:nvPr/>
            </p:nvSpPr>
            <p:spPr bwMode="auto">
              <a:xfrm>
                <a:off x="3275" y="749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3 h 14"/>
                  <a:gd name="T10" fmla="*/ 13 w 14"/>
                  <a:gd name="T11" fmla="*/ 3 h 14"/>
                  <a:gd name="T12" fmla="*/ 13 w 14"/>
                  <a:gd name="T13" fmla="*/ 3 h 14"/>
                  <a:gd name="T14" fmla="*/ 14 w 14"/>
                  <a:gd name="T15" fmla="*/ 5 h 14"/>
                  <a:gd name="T16" fmla="*/ 14 w 14"/>
                  <a:gd name="T17" fmla="*/ 5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1 h 14"/>
                  <a:gd name="T28" fmla="*/ 14 w 14"/>
                  <a:gd name="T29" fmla="*/ 11 h 14"/>
                  <a:gd name="T30" fmla="*/ 13 w 14"/>
                  <a:gd name="T31" fmla="*/ 11 h 14"/>
                  <a:gd name="T32" fmla="*/ 13 w 14"/>
                  <a:gd name="T33" fmla="*/ 13 h 14"/>
                  <a:gd name="T34" fmla="*/ 13 w 14"/>
                  <a:gd name="T35" fmla="*/ 13 h 14"/>
                  <a:gd name="T36" fmla="*/ 10 w 14"/>
                  <a:gd name="T37" fmla="*/ 13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3 h 14"/>
                  <a:gd name="T54" fmla="*/ 2 w 14"/>
                  <a:gd name="T55" fmla="*/ 13 h 14"/>
                  <a:gd name="T56" fmla="*/ 2 w 14"/>
                  <a:gd name="T57" fmla="*/ 13 h 14"/>
                  <a:gd name="T58" fmla="*/ 2 w 14"/>
                  <a:gd name="T59" fmla="*/ 11 h 14"/>
                  <a:gd name="T60" fmla="*/ 0 w 14"/>
                  <a:gd name="T61" fmla="*/ 11 h 14"/>
                  <a:gd name="T62" fmla="*/ 0 w 14"/>
                  <a:gd name="T63" fmla="*/ 11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5 h 14"/>
                  <a:gd name="T74" fmla="*/ 0 w 14"/>
                  <a:gd name="T75" fmla="*/ 5 h 14"/>
                  <a:gd name="T76" fmla="*/ 2 w 14"/>
                  <a:gd name="T77" fmla="*/ 3 h 14"/>
                  <a:gd name="T78" fmla="*/ 2 w 14"/>
                  <a:gd name="T79" fmla="*/ 3 h 14"/>
                  <a:gd name="T80" fmla="*/ 2 w 14"/>
                  <a:gd name="T81" fmla="*/ 3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2" name="Freeform 1350"/>
              <p:cNvSpPr>
                <a:spLocks/>
              </p:cNvSpPr>
              <p:nvPr/>
            </p:nvSpPr>
            <p:spPr bwMode="auto">
              <a:xfrm>
                <a:off x="3275" y="749"/>
                <a:ext cx="13" cy="13"/>
              </a:xfrm>
              <a:custGeom>
                <a:avLst/>
                <a:gdLst>
                  <a:gd name="T0" fmla="*/ 6 w 13"/>
                  <a:gd name="T1" fmla="*/ 0 h 13"/>
                  <a:gd name="T2" fmla="*/ 8 w 13"/>
                  <a:gd name="T3" fmla="*/ 0 h 13"/>
                  <a:gd name="T4" fmla="*/ 8 w 13"/>
                  <a:gd name="T5" fmla="*/ 0 h 13"/>
                  <a:gd name="T6" fmla="*/ 8 w 13"/>
                  <a:gd name="T7" fmla="*/ 0 h 13"/>
                  <a:gd name="T8" fmla="*/ 10 w 13"/>
                  <a:gd name="T9" fmla="*/ 3 h 13"/>
                  <a:gd name="T10" fmla="*/ 10 w 13"/>
                  <a:gd name="T11" fmla="*/ 3 h 13"/>
                  <a:gd name="T12" fmla="*/ 10 w 13"/>
                  <a:gd name="T13" fmla="*/ 3 h 13"/>
                  <a:gd name="T14" fmla="*/ 13 w 13"/>
                  <a:gd name="T15" fmla="*/ 5 h 13"/>
                  <a:gd name="T16" fmla="*/ 13 w 13"/>
                  <a:gd name="T17" fmla="*/ 5 h 13"/>
                  <a:gd name="T18" fmla="*/ 13 w 13"/>
                  <a:gd name="T19" fmla="*/ 5 h 13"/>
                  <a:gd name="T20" fmla="*/ 13 w 13"/>
                  <a:gd name="T21" fmla="*/ 6 h 13"/>
                  <a:gd name="T22" fmla="*/ 13 w 13"/>
                  <a:gd name="T23" fmla="*/ 6 h 13"/>
                  <a:gd name="T24" fmla="*/ 13 w 13"/>
                  <a:gd name="T25" fmla="*/ 8 h 13"/>
                  <a:gd name="T26" fmla="*/ 13 w 13"/>
                  <a:gd name="T27" fmla="*/ 8 h 13"/>
                  <a:gd name="T28" fmla="*/ 13 w 13"/>
                  <a:gd name="T29" fmla="*/ 8 h 13"/>
                  <a:gd name="T30" fmla="*/ 10 w 13"/>
                  <a:gd name="T31" fmla="*/ 11 h 13"/>
                  <a:gd name="T32" fmla="*/ 10 w 13"/>
                  <a:gd name="T33" fmla="*/ 11 h 13"/>
                  <a:gd name="T34" fmla="*/ 10 w 13"/>
                  <a:gd name="T35" fmla="*/ 11 h 13"/>
                  <a:gd name="T36" fmla="*/ 10 w 13"/>
                  <a:gd name="T37" fmla="*/ 13 h 13"/>
                  <a:gd name="T38" fmla="*/ 8 w 13"/>
                  <a:gd name="T39" fmla="*/ 13 h 13"/>
                  <a:gd name="T40" fmla="*/ 8 w 13"/>
                  <a:gd name="T41" fmla="*/ 13 h 13"/>
                  <a:gd name="T42" fmla="*/ 6 w 13"/>
                  <a:gd name="T43" fmla="*/ 13 h 13"/>
                  <a:gd name="T44" fmla="*/ 6 w 13"/>
                  <a:gd name="T45" fmla="*/ 13 h 13"/>
                  <a:gd name="T46" fmla="*/ 6 w 13"/>
                  <a:gd name="T47" fmla="*/ 13 h 13"/>
                  <a:gd name="T48" fmla="*/ 5 w 13"/>
                  <a:gd name="T49" fmla="*/ 13 h 13"/>
                  <a:gd name="T50" fmla="*/ 5 w 13"/>
                  <a:gd name="T51" fmla="*/ 13 h 13"/>
                  <a:gd name="T52" fmla="*/ 2 w 13"/>
                  <a:gd name="T53" fmla="*/ 13 h 13"/>
                  <a:gd name="T54" fmla="*/ 2 w 13"/>
                  <a:gd name="T55" fmla="*/ 11 h 13"/>
                  <a:gd name="T56" fmla="*/ 2 w 13"/>
                  <a:gd name="T57" fmla="*/ 11 h 13"/>
                  <a:gd name="T58" fmla="*/ 2 w 13"/>
                  <a:gd name="T59" fmla="*/ 11 h 13"/>
                  <a:gd name="T60" fmla="*/ 0 w 13"/>
                  <a:gd name="T61" fmla="*/ 8 h 13"/>
                  <a:gd name="T62" fmla="*/ 0 w 13"/>
                  <a:gd name="T63" fmla="*/ 8 h 13"/>
                  <a:gd name="T64" fmla="*/ 0 w 13"/>
                  <a:gd name="T65" fmla="*/ 8 h 13"/>
                  <a:gd name="T66" fmla="*/ 0 w 13"/>
                  <a:gd name="T67" fmla="*/ 6 h 13"/>
                  <a:gd name="T68" fmla="*/ 0 w 13"/>
                  <a:gd name="T69" fmla="*/ 6 h 13"/>
                  <a:gd name="T70" fmla="*/ 0 w 13"/>
                  <a:gd name="T71" fmla="*/ 5 h 13"/>
                  <a:gd name="T72" fmla="*/ 0 w 13"/>
                  <a:gd name="T73" fmla="*/ 5 h 13"/>
                  <a:gd name="T74" fmla="*/ 0 w 13"/>
                  <a:gd name="T75" fmla="*/ 5 h 13"/>
                  <a:gd name="T76" fmla="*/ 2 w 13"/>
                  <a:gd name="T77" fmla="*/ 3 h 13"/>
                  <a:gd name="T78" fmla="*/ 2 w 13"/>
                  <a:gd name="T79" fmla="*/ 3 h 13"/>
                  <a:gd name="T80" fmla="*/ 2 w 13"/>
                  <a:gd name="T81" fmla="*/ 3 h 13"/>
                  <a:gd name="T82" fmla="*/ 5 w 13"/>
                  <a:gd name="T83" fmla="*/ 0 h 13"/>
                  <a:gd name="T84" fmla="*/ 5 w 13"/>
                  <a:gd name="T85" fmla="*/ 0 h 13"/>
                  <a:gd name="T86" fmla="*/ 5 w 13"/>
                  <a:gd name="T87" fmla="*/ 0 h 13"/>
                  <a:gd name="T88" fmla="*/ 6 w 13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3"/>
                  <a:gd name="T137" fmla="*/ 13 w 13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3" name="Freeform 1351"/>
              <p:cNvSpPr>
                <a:spLocks/>
              </p:cNvSpPr>
              <p:nvPr/>
            </p:nvSpPr>
            <p:spPr bwMode="auto">
              <a:xfrm>
                <a:off x="3413" y="845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1 w 14"/>
                  <a:gd name="T5" fmla="*/ 0 h 14"/>
                  <a:gd name="T6" fmla="*/ 11 w 14"/>
                  <a:gd name="T7" fmla="*/ 0 h 14"/>
                  <a:gd name="T8" fmla="*/ 12 w 14"/>
                  <a:gd name="T9" fmla="*/ 3 h 14"/>
                  <a:gd name="T10" fmla="*/ 12 w 14"/>
                  <a:gd name="T11" fmla="*/ 3 h 14"/>
                  <a:gd name="T12" fmla="*/ 12 w 14"/>
                  <a:gd name="T13" fmla="*/ 3 h 14"/>
                  <a:gd name="T14" fmla="*/ 14 w 14"/>
                  <a:gd name="T15" fmla="*/ 5 h 14"/>
                  <a:gd name="T16" fmla="*/ 14 w 14"/>
                  <a:gd name="T17" fmla="*/ 5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1 h 14"/>
                  <a:gd name="T28" fmla="*/ 14 w 14"/>
                  <a:gd name="T29" fmla="*/ 11 h 14"/>
                  <a:gd name="T30" fmla="*/ 12 w 14"/>
                  <a:gd name="T31" fmla="*/ 11 h 14"/>
                  <a:gd name="T32" fmla="*/ 12 w 14"/>
                  <a:gd name="T33" fmla="*/ 13 h 14"/>
                  <a:gd name="T34" fmla="*/ 12 w 14"/>
                  <a:gd name="T35" fmla="*/ 13 h 14"/>
                  <a:gd name="T36" fmla="*/ 11 w 14"/>
                  <a:gd name="T37" fmla="*/ 13 h 14"/>
                  <a:gd name="T38" fmla="*/ 11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4 w 14"/>
                  <a:gd name="T51" fmla="*/ 14 h 14"/>
                  <a:gd name="T52" fmla="*/ 4 w 14"/>
                  <a:gd name="T53" fmla="*/ 13 h 14"/>
                  <a:gd name="T54" fmla="*/ 3 w 14"/>
                  <a:gd name="T55" fmla="*/ 13 h 14"/>
                  <a:gd name="T56" fmla="*/ 3 w 14"/>
                  <a:gd name="T57" fmla="*/ 13 h 14"/>
                  <a:gd name="T58" fmla="*/ 3 w 14"/>
                  <a:gd name="T59" fmla="*/ 11 h 14"/>
                  <a:gd name="T60" fmla="*/ 0 w 14"/>
                  <a:gd name="T61" fmla="*/ 11 h 14"/>
                  <a:gd name="T62" fmla="*/ 0 w 14"/>
                  <a:gd name="T63" fmla="*/ 11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5 h 14"/>
                  <a:gd name="T74" fmla="*/ 0 w 14"/>
                  <a:gd name="T75" fmla="*/ 5 h 14"/>
                  <a:gd name="T76" fmla="*/ 3 w 14"/>
                  <a:gd name="T77" fmla="*/ 3 h 14"/>
                  <a:gd name="T78" fmla="*/ 3 w 14"/>
                  <a:gd name="T79" fmla="*/ 3 h 14"/>
                  <a:gd name="T80" fmla="*/ 3 w 14"/>
                  <a:gd name="T81" fmla="*/ 3 h 14"/>
                  <a:gd name="T82" fmla="*/ 4 w 14"/>
                  <a:gd name="T83" fmla="*/ 0 h 14"/>
                  <a:gd name="T84" fmla="*/ 4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4" name="Freeform 1352"/>
              <p:cNvSpPr>
                <a:spLocks/>
              </p:cNvSpPr>
              <p:nvPr/>
            </p:nvSpPr>
            <p:spPr bwMode="auto">
              <a:xfrm>
                <a:off x="3413" y="845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3 h 13"/>
                  <a:gd name="T10" fmla="*/ 11 w 12"/>
                  <a:gd name="T11" fmla="*/ 3 h 13"/>
                  <a:gd name="T12" fmla="*/ 11 w 12"/>
                  <a:gd name="T13" fmla="*/ 3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6 h 13"/>
                  <a:gd name="T22" fmla="*/ 12 w 12"/>
                  <a:gd name="T23" fmla="*/ 6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11 h 13"/>
                  <a:gd name="T32" fmla="*/ 11 w 12"/>
                  <a:gd name="T33" fmla="*/ 11 h 13"/>
                  <a:gd name="T34" fmla="*/ 11 w 12"/>
                  <a:gd name="T35" fmla="*/ 11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11 h 13"/>
                  <a:gd name="T56" fmla="*/ 3 w 12"/>
                  <a:gd name="T57" fmla="*/ 11 h 13"/>
                  <a:gd name="T58" fmla="*/ 3 w 12"/>
                  <a:gd name="T59" fmla="*/ 11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6 h 13"/>
                  <a:gd name="T68" fmla="*/ 0 w 12"/>
                  <a:gd name="T69" fmla="*/ 6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3 h 13"/>
                  <a:gd name="T78" fmla="*/ 3 w 12"/>
                  <a:gd name="T79" fmla="*/ 3 h 13"/>
                  <a:gd name="T80" fmla="*/ 3 w 12"/>
                  <a:gd name="T81" fmla="*/ 3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3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5" name="Freeform 1353"/>
              <p:cNvSpPr>
                <a:spLocks/>
              </p:cNvSpPr>
              <p:nvPr/>
            </p:nvSpPr>
            <p:spPr bwMode="auto">
              <a:xfrm>
                <a:off x="3549" y="946"/>
                <a:ext cx="14" cy="12"/>
              </a:xfrm>
              <a:custGeom>
                <a:avLst/>
                <a:gdLst>
                  <a:gd name="T0" fmla="*/ 8 w 14"/>
                  <a:gd name="T1" fmla="*/ 0 h 12"/>
                  <a:gd name="T2" fmla="*/ 8 w 14"/>
                  <a:gd name="T3" fmla="*/ 0 h 12"/>
                  <a:gd name="T4" fmla="*/ 11 w 14"/>
                  <a:gd name="T5" fmla="*/ 0 h 12"/>
                  <a:gd name="T6" fmla="*/ 11 w 14"/>
                  <a:gd name="T7" fmla="*/ 0 h 12"/>
                  <a:gd name="T8" fmla="*/ 12 w 14"/>
                  <a:gd name="T9" fmla="*/ 1 h 12"/>
                  <a:gd name="T10" fmla="*/ 12 w 14"/>
                  <a:gd name="T11" fmla="*/ 1 h 12"/>
                  <a:gd name="T12" fmla="*/ 12 w 14"/>
                  <a:gd name="T13" fmla="*/ 1 h 12"/>
                  <a:gd name="T14" fmla="*/ 14 w 14"/>
                  <a:gd name="T15" fmla="*/ 3 h 12"/>
                  <a:gd name="T16" fmla="*/ 14 w 14"/>
                  <a:gd name="T17" fmla="*/ 3 h 12"/>
                  <a:gd name="T18" fmla="*/ 14 w 14"/>
                  <a:gd name="T19" fmla="*/ 4 h 12"/>
                  <a:gd name="T20" fmla="*/ 14 w 14"/>
                  <a:gd name="T21" fmla="*/ 4 h 12"/>
                  <a:gd name="T22" fmla="*/ 14 w 14"/>
                  <a:gd name="T23" fmla="*/ 8 h 12"/>
                  <a:gd name="T24" fmla="*/ 14 w 14"/>
                  <a:gd name="T25" fmla="*/ 8 h 12"/>
                  <a:gd name="T26" fmla="*/ 14 w 14"/>
                  <a:gd name="T27" fmla="*/ 9 h 12"/>
                  <a:gd name="T28" fmla="*/ 14 w 14"/>
                  <a:gd name="T29" fmla="*/ 9 h 12"/>
                  <a:gd name="T30" fmla="*/ 12 w 14"/>
                  <a:gd name="T31" fmla="*/ 9 h 12"/>
                  <a:gd name="T32" fmla="*/ 12 w 14"/>
                  <a:gd name="T33" fmla="*/ 11 h 12"/>
                  <a:gd name="T34" fmla="*/ 12 w 14"/>
                  <a:gd name="T35" fmla="*/ 11 h 12"/>
                  <a:gd name="T36" fmla="*/ 11 w 14"/>
                  <a:gd name="T37" fmla="*/ 11 h 12"/>
                  <a:gd name="T38" fmla="*/ 11 w 14"/>
                  <a:gd name="T39" fmla="*/ 12 h 12"/>
                  <a:gd name="T40" fmla="*/ 8 w 14"/>
                  <a:gd name="T41" fmla="*/ 12 h 12"/>
                  <a:gd name="T42" fmla="*/ 8 w 14"/>
                  <a:gd name="T43" fmla="*/ 12 h 12"/>
                  <a:gd name="T44" fmla="*/ 8 w 14"/>
                  <a:gd name="T45" fmla="*/ 12 h 12"/>
                  <a:gd name="T46" fmla="*/ 6 w 14"/>
                  <a:gd name="T47" fmla="*/ 12 h 12"/>
                  <a:gd name="T48" fmla="*/ 6 w 14"/>
                  <a:gd name="T49" fmla="*/ 12 h 12"/>
                  <a:gd name="T50" fmla="*/ 4 w 14"/>
                  <a:gd name="T51" fmla="*/ 12 h 12"/>
                  <a:gd name="T52" fmla="*/ 4 w 14"/>
                  <a:gd name="T53" fmla="*/ 11 h 12"/>
                  <a:gd name="T54" fmla="*/ 3 w 14"/>
                  <a:gd name="T55" fmla="*/ 11 h 12"/>
                  <a:gd name="T56" fmla="*/ 3 w 14"/>
                  <a:gd name="T57" fmla="*/ 11 h 12"/>
                  <a:gd name="T58" fmla="*/ 3 w 14"/>
                  <a:gd name="T59" fmla="*/ 9 h 12"/>
                  <a:gd name="T60" fmla="*/ 0 w 14"/>
                  <a:gd name="T61" fmla="*/ 9 h 12"/>
                  <a:gd name="T62" fmla="*/ 0 w 14"/>
                  <a:gd name="T63" fmla="*/ 9 h 12"/>
                  <a:gd name="T64" fmla="*/ 0 w 14"/>
                  <a:gd name="T65" fmla="*/ 8 h 12"/>
                  <a:gd name="T66" fmla="*/ 0 w 14"/>
                  <a:gd name="T67" fmla="*/ 8 h 12"/>
                  <a:gd name="T68" fmla="*/ 0 w 14"/>
                  <a:gd name="T69" fmla="*/ 4 h 12"/>
                  <a:gd name="T70" fmla="*/ 0 w 14"/>
                  <a:gd name="T71" fmla="*/ 4 h 12"/>
                  <a:gd name="T72" fmla="*/ 0 w 14"/>
                  <a:gd name="T73" fmla="*/ 3 h 12"/>
                  <a:gd name="T74" fmla="*/ 0 w 14"/>
                  <a:gd name="T75" fmla="*/ 3 h 12"/>
                  <a:gd name="T76" fmla="*/ 3 w 14"/>
                  <a:gd name="T77" fmla="*/ 1 h 12"/>
                  <a:gd name="T78" fmla="*/ 3 w 14"/>
                  <a:gd name="T79" fmla="*/ 1 h 12"/>
                  <a:gd name="T80" fmla="*/ 3 w 14"/>
                  <a:gd name="T81" fmla="*/ 1 h 12"/>
                  <a:gd name="T82" fmla="*/ 4 w 14"/>
                  <a:gd name="T83" fmla="*/ 0 h 12"/>
                  <a:gd name="T84" fmla="*/ 4 w 14"/>
                  <a:gd name="T85" fmla="*/ 0 h 12"/>
                  <a:gd name="T86" fmla="*/ 6 w 14"/>
                  <a:gd name="T87" fmla="*/ 0 h 12"/>
                  <a:gd name="T88" fmla="*/ 6 w 14"/>
                  <a:gd name="T89" fmla="*/ 0 h 1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2"/>
                  <a:gd name="T137" fmla="*/ 14 w 14"/>
                  <a:gd name="T138" fmla="*/ 12 h 1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2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6" name="Freeform 1354"/>
              <p:cNvSpPr>
                <a:spLocks/>
              </p:cNvSpPr>
              <p:nvPr/>
            </p:nvSpPr>
            <p:spPr bwMode="auto">
              <a:xfrm>
                <a:off x="3549" y="946"/>
                <a:ext cx="12" cy="11"/>
              </a:xfrm>
              <a:custGeom>
                <a:avLst/>
                <a:gdLst>
                  <a:gd name="T0" fmla="*/ 6 w 12"/>
                  <a:gd name="T1" fmla="*/ 0 h 11"/>
                  <a:gd name="T2" fmla="*/ 8 w 12"/>
                  <a:gd name="T3" fmla="*/ 0 h 11"/>
                  <a:gd name="T4" fmla="*/ 8 w 12"/>
                  <a:gd name="T5" fmla="*/ 0 h 11"/>
                  <a:gd name="T6" fmla="*/ 8 w 12"/>
                  <a:gd name="T7" fmla="*/ 0 h 11"/>
                  <a:gd name="T8" fmla="*/ 11 w 12"/>
                  <a:gd name="T9" fmla="*/ 1 h 11"/>
                  <a:gd name="T10" fmla="*/ 11 w 12"/>
                  <a:gd name="T11" fmla="*/ 1 h 11"/>
                  <a:gd name="T12" fmla="*/ 11 w 12"/>
                  <a:gd name="T13" fmla="*/ 1 h 11"/>
                  <a:gd name="T14" fmla="*/ 12 w 12"/>
                  <a:gd name="T15" fmla="*/ 3 h 11"/>
                  <a:gd name="T16" fmla="*/ 12 w 12"/>
                  <a:gd name="T17" fmla="*/ 3 h 11"/>
                  <a:gd name="T18" fmla="*/ 12 w 12"/>
                  <a:gd name="T19" fmla="*/ 3 h 11"/>
                  <a:gd name="T20" fmla="*/ 12 w 12"/>
                  <a:gd name="T21" fmla="*/ 4 h 11"/>
                  <a:gd name="T22" fmla="*/ 12 w 12"/>
                  <a:gd name="T23" fmla="*/ 4 h 11"/>
                  <a:gd name="T24" fmla="*/ 12 w 12"/>
                  <a:gd name="T25" fmla="*/ 8 h 11"/>
                  <a:gd name="T26" fmla="*/ 12 w 12"/>
                  <a:gd name="T27" fmla="*/ 8 h 11"/>
                  <a:gd name="T28" fmla="*/ 12 w 12"/>
                  <a:gd name="T29" fmla="*/ 8 h 11"/>
                  <a:gd name="T30" fmla="*/ 11 w 12"/>
                  <a:gd name="T31" fmla="*/ 9 h 11"/>
                  <a:gd name="T32" fmla="*/ 11 w 12"/>
                  <a:gd name="T33" fmla="*/ 9 h 11"/>
                  <a:gd name="T34" fmla="*/ 11 w 12"/>
                  <a:gd name="T35" fmla="*/ 9 h 11"/>
                  <a:gd name="T36" fmla="*/ 11 w 12"/>
                  <a:gd name="T37" fmla="*/ 11 h 11"/>
                  <a:gd name="T38" fmla="*/ 8 w 12"/>
                  <a:gd name="T39" fmla="*/ 11 h 11"/>
                  <a:gd name="T40" fmla="*/ 8 w 12"/>
                  <a:gd name="T41" fmla="*/ 11 h 11"/>
                  <a:gd name="T42" fmla="*/ 6 w 12"/>
                  <a:gd name="T43" fmla="*/ 11 h 11"/>
                  <a:gd name="T44" fmla="*/ 6 w 12"/>
                  <a:gd name="T45" fmla="*/ 11 h 11"/>
                  <a:gd name="T46" fmla="*/ 6 w 12"/>
                  <a:gd name="T47" fmla="*/ 11 h 11"/>
                  <a:gd name="T48" fmla="*/ 4 w 12"/>
                  <a:gd name="T49" fmla="*/ 11 h 11"/>
                  <a:gd name="T50" fmla="*/ 4 w 12"/>
                  <a:gd name="T51" fmla="*/ 11 h 11"/>
                  <a:gd name="T52" fmla="*/ 3 w 12"/>
                  <a:gd name="T53" fmla="*/ 11 h 11"/>
                  <a:gd name="T54" fmla="*/ 3 w 12"/>
                  <a:gd name="T55" fmla="*/ 9 h 11"/>
                  <a:gd name="T56" fmla="*/ 3 w 12"/>
                  <a:gd name="T57" fmla="*/ 9 h 11"/>
                  <a:gd name="T58" fmla="*/ 3 w 12"/>
                  <a:gd name="T59" fmla="*/ 9 h 11"/>
                  <a:gd name="T60" fmla="*/ 0 w 12"/>
                  <a:gd name="T61" fmla="*/ 8 h 11"/>
                  <a:gd name="T62" fmla="*/ 0 w 12"/>
                  <a:gd name="T63" fmla="*/ 8 h 11"/>
                  <a:gd name="T64" fmla="*/ 0 w 12"/>
                  <a:gd name="T65" fmla="*/ 8 h 11"/>
                  <a:gd name="T66" fmla="*/ 0 w 12"/>
                  <a:gd name="T67" fmla="*/ 4 h 11"/>
                  <a:gd name="T68" fmla="*/ 0 w 12"/>
                  <a:gd name="T69" fmla="*/ 4 h 11"/>
                  <a:gd name="T70" fmla="*/ 0 w 12"/>
                  <a:gd name="T71" fmla="*/ 3 h 11"/>
                  <a:gd name="T72" fmla="*/ 0 w 12"/>
                  <a:gd name="T73" fmla="*/ 3 h 11"/>
                  <a:gd name="T74" fmla="*/ 0 w 12"/>
                  <a:gd name="T75" fmla="*/ 3 h 11"/>
                  <a:gd name="T76" fmla="*/ 3 w 12"/>
                  <a:gd name="T77" fmla="*/ 1 h 11"/>
                  <a:gd name="T78" fmla="*/ 3 w 12"/>
                  <a:gd name="T79" fmla="*/ 1 h 11"/>
                  <a:gd name="T80" fmla="*/ 3 w 12"/>
                  <a:gd name="T81" fmla="*/ 1 h 11"/>
                  <a:gd name="T82" fmla="*/ 4 w 12"/>
                  <a:gd name="T83" fmla="*/ 0 h 11"/>
                  <a:gd name="T84" fmla="*/ 4 w 12"/>
                  <a:gd name="T85" fmla="*/ 0 h 11"/>
                  <a:gd name="T86" fmla="*/ 4 w 12"/>
                  <a:gd name="T87" fmla="*/ 0 h 11"/>
                  <a:gd name="T88" fmla="*/ 6 w 12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1"/>
                  <a:gd name="T137" fmla="*/ 12 w 12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1" y="9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7" name="Freeform 1355"/>
              <p:cNvSpPr>
                <a:spLocks/>
              </p:cNvSpPr>
              <p:nvPr/>
            </p:nvSpPr>
            <p:spPr bwMode="auto">
              <a:xfrm>
                <a:off x="3680" y="1034"/>
                <a:ext cx="13" cy="12"/>
              </a:xfrm>
              <a:custGeom>
                <a:avLst/>
                <a:gdLst>
                  <a:gd name="T0" fmla="*/ 8 w 13"/>
                  <a:gd name="T1" fmla="*/ 0 h 12"/>
                  <a:gd name="T2" fmla="*/ 8 w 13"/>
                  <a:gd name="T3" fmla="*/ 0 h 12"/>
                  <a:gd name="T4" fmla="*/ 9 w 13"/>
                  <a:gd name="T5" fmla="*/ 0 h 12"/>
                  <a:gd name="T6" fmla="*/ 9 w 13"/>
                  <a:gd name="T7" fmla="*/ 0 h 12"/>
                  <a:gd name="T8" fmla="*/ 11 w 13"/>
                  <a:gd name="T9" fmla="*/ 1 h 12"/>
                  <a:gd name="T10" fmla="*/ 11 w 13"/>
                  <a:gd name="T11" fmla="*/ 1 h 12"/>
                  <a:gd name="T12" fmla="*/ 11 w 13"/>
                  <a:gd name="T13" fmla="*/ 1 h 12"/>
                  <a:gd name="T14" fmla="*/ 13 w 13"/>
                  <a:gd name="T15" fmla="*/ 3 h 12"/>
                  <a:gd name="T16" fmla="*/ 13 w 13"/>
                  <a:gd name="T17" fmla="*/ 3 h 12"/>
                  <a:gd name="T18" fmla="*/ 13 w 13"/>
                  <a:gd name="T19" fmla="*/ 4 h 12"/>
                  <a:gd name="T20" fmla="*/ 13 w 13"/>
                  <a:gd name="T21" fmla="*/ 4 h 12"/>
                  <a:gd name="T22" fmla="*/ 13 w 13"/>
                  <a:gd name="T23" fmla="*/ 8 h 12"/>
                  <a:gd name="T24" fmla="*/ 13 w 13"/>
                  <a:gd name="T25" fmla="*/ 8 h 12"/>
                  <a:gd name="T26" fmla="*/ 13 w 13"/>
                  <a:gd name="T27" fmla="*/ 9 h 12"/>
                  <a:gd name="T28" fmla="*/ 13 w 13"/>
                  <a:gd name="T29" fmla="*/ 9 h 12"/>
                  <a:gd name="T30" fmla="*/ 11 w 13"/>
                  <a:gd name="T31" fmla="*/ 9 h 12"/>
                  <a:gd name="T32" fmla="*/ 11 w 13"/>
                  <a:gd name="T33" fmla="*/ 11 h 12"/>
                  <a:gd name="T34" fmla="*/ 11 w 13"/>
                  <a:gd name="T35" fmla="*/ 11 h 12"/>
                  <a:gd name="T36" fmla="*/ 9 w 13"/>
                  <a:gd name="T37" fmla="*/ 11 h 12"/>
                  <a:gd name="T38" fmla="*/ 9 w 13"/>
                  <a:gd name="T39" fmla="*/ 12 h 12"/>
                  <a:gd name="T40" fmla="*/ 8 w 13"/>
                  <a:gd name="T41" fmla="*/ 12 h 12"/>
                  <a:gd name="T42" fmla="*/ 8 w 13"/>
                  <a:gd name="T43" fmla="*/ 12 h 12"/>
                  <a:gd name="T44" fmla="*/ 8 w 13"/>
                  <a:gd name="T45" fmla="*/ 12 h 12"/>
                  <a:gd name="T46" fmla="*/ 5 w 13"/>
                  <a:gd name="T47" fmla="*/ 12 h 12"/>
                  <a:gd name="T48" fmla="*/ 5 w 13"/>
                  <a:gd name="T49" fmla="*/ 12 h 12"/>
                  <a:gd name="T50" fmla="*/ 3 w 13"/>
                  <a:gd name="T51" fmla="*/ 12 h 12"/>
                  <a:gd name="T52" fmla="*/ 3 w 13"/>
                  <a:gd name="T53" fmla="*/ 11 h 12"/>
                  <a:gd name="T54" fmla="*/ 1 w 13"/>
                  <a:gd name="T55" fmla="*/ 11 h 12"/>
                  <a:gd name="T56" fmla="*/ 1 w 13"/>
                  <a:gd name="T57" fmla="*/ 11 h 12"/>
                  <a:gd name="T58" fmla="*/ 1 w 13"/>
                  <a:gd name="T59" fmla="*/ 9 h 12"/>
                  <a:gd name="T60" fmla="*/ 0 w 13"/>
                  <a:gd name="T61" fmla="*/ 9 h 12"/>
                  <a:gd name="T62" fmla="*/ 0 w 13"/>
                  <a:gd name="T63" fmla="*/ 9 h 12"/>
                  <a:gd name="T64" fmla="*/ 0 w 13"/>
                  <a:gd name="T65" fmla="*/ 8 h 12"/>
                  <a:gd name="T66" fmla="*/ 0 w 13"/>
                  <a:gd name="T67" fmla="*/ 8 h 12"/>
                  <a:gd name="T68" fmla="*/ 0 w 13"/>
                  <a:gd name="T69" fmla="*/ 4 h 12"/>
                  <a:gd name="T70" fmla="*/ 0 w 13"/>
                  <a:gd name="T71" fmla="*/ 4 h 12"/>
                  <a:gd name="T72" fmla="*/ 0 w 13"/>
                  <a:gd name="T73" fmla="*/ 3 h 12"/>
                  <a:gd name="T74" fmla="*/ 0 w 13"/>
                  <a:gd name="T75" fmla="*/ 3 h 12"/>
                  <a:gd name="T76" fmla="*/ 1 w 13"/>
                  <a:gd name="T77" fmla="*/ 1 h 12"/>
                  <a:gd name="T78" fmla="*/ 1 w 13"/>
                  <a:gd name="T79" fmla="*/ 1 h 12"/>
                  <a:gd name="T80" fmla="*/ 1 w 13"/>
                  <a:gd name="T81" fmla="*/ 1 h 12"/>
                  <a:gd name="T82" fmla="*/ 3 w 13"/>
                  <a:gd name="T83" fmla="*/ 0 h 12"/>
                  <a:gd name="T84" fmla="*/ 3 w 13"/>
                  <a:gd name="T85" fmla="*/ 0 h 12"/>
                  <a:gd name="T86" fmla="*/ 5 w 13"/>
                  <a:gd name="T87" fmla="*/ 0 h 12"/>
                  <a:gd name="T88" fmla="*/ 5 w 13"/>
                  <a:gd name="T89" fmla="*/ 0 h 1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2"/>
                  <a:gd name="T137" fmla="*/ 13 w 13"/>
                  <a:gd name="T138" fmla="*/ 12 h 1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2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1" y="9"/>
                    </a:lnTo>
                    <a:lnTo>
                      <a:pt x="11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8" name="Freeform 1356"/>
              <p:cNvSpPr>
                <a:spLocks/>
              </p:cNvSpPr>
              <p:nvPr/>
            </p:nvSpPr>
            <p:spPr bwMode="auto">
              <a:xfrm>
                <a:off x="3680" y="1034"/>
                <a:ext cx="11" cy="11"/>
              </a:xfrm>
              <a:custGeom>
                <a:avLst/>
                <a:gdLst>
                  <a:gd name="T0" fmla="*/ 5 w 11"/>
                  <a:gd name="T1" fmla="*/ 0 h 11"/>
                  <a:gd name="T2" fmla="*/ 8 w 11"/>
                  <a:gd name="T3" fmla="*/ 0 h 11"/>
                  <a:gd name="T4" fmla="*/ 8 w 11"/>
                  <a:gd name="T5" fmla="*/ 0 h 11"/>
                  <a:gd name="T6" fmla="*/ 8 w 11"/>
                  <a:gd name="T7" fmla="*/ 0 h 11"/>
                  <a:gd name="T8" fmla="*/ 9 w 11"/>
                  <a:gd name="T9" fmla="*/ 1 h 11"/>
                  <a:gd name="T10" fmla="*/ 9 w 11"/>
                  <a:gd name="T11" fmla="*/ 1 h 11"/>
                  <a:gd name="T12" fmla="*/ 9 w 11"/>
                  <a:gd name="T13" fmla="*/ 1 h 11"/>
                  <a:gd name="T14" fmla="*/ 11 w 11"/>
                  <a:gd name="T15" fmla="*/ 3 h 11"/>
                  <a:gd name="T16" fmla="*/ 11 w 11"/>
                  <a:gd name="T17" fmla="*/ 3 h 11"/>
                  <a:gd name="T18" fmla="*/ 11 w 11"/>
                  <a:gd name="T19" fmla="*/ 3 h 11"/>
                  <a:gd name="T20" fmla="*/ 11 w 11"/>
                  <a:gd name="T21" fmla="*/ 4 h 11"/>
                  <a:gd name="T22" fmla="*/ 11 w 11"/>
                  <a:gd name="T23" fmla="*/ 4 h 11"/>
                  <a:gd name="T24" fmla="*/ 11 w 11"/>
                  <a:gd name="T25" fmla="*/ 8 h 11"/>
                  <a:gd name="T26" fmla="*/ 11 w 11"/>
                  <a:gd name="T27" fmla="*/ 8 h 11"/>
                  <a:gd name="T28" fmla="*/ 11 w 11"/>
                  <a:gd name="T29" fmla="*/ 8 h 11"/>
                  <a:gd name="T30" fmla="*/ 9 w 11"/>
                  <a:gd name="T31" fmla="*/ 9 h 11"/>
                  <a:gd name="T32" fmla="*/ 9 w 11"/>
                  <a:gd name="T33" fmla="*/ 9 h 11"/>
                  <a:gd name="T34" fmla="*/ 9 w 11"/>
                  <a:gd name="T35" fmla="*/ 9 h 11"/>
                  <a:gd name="T36" fmla="*/ 9 w 11"/>
                  <a:gd name="T37" fmla="*/ 11 h 11"/>
                  <a:gd name="T38" fmla="*/ 8 w 11"/>
                  <a:gd name="T39" fmla="*/ 11 h 11"/>
                  <a:gd name="T40" fmla="*/ 8 w 11"/>
                  <a:gd name="T41" fmla="*/ 11 h 11"/>
                  <a:gd name="T42" fmla="*/ 5 w 11"/>
                  <a:gd name="T43" fmla="*/ 11 h 11"/>
                  <a:gd name="T44" fmla="*/ 5 w 11"/>
                  <a:gd name="T45" fmla="*/ 11 h 11"/>
                  <a:gd name="T46" fmla="*/ 5 w 11"/>
                  <a:gd name="T47" fmla="*/ 11 h 11"/>
                  <a:gd name="T48" fmla="*/ 3 w 11"/>
                  <a:gd name="T49" fmla="*/ 11 h 11"/>
                  <a:gd name="T50" fmla="*/ 3 w 11"/>
                  <a:gd name="T51" fmla="*/ 11 h 11"/>
                  <a:gd name="T52" fmla="*/ 1 w 11"/>
                  <a:gd name="T53" fmla="*/ 11 h 11"/>
                  <a:gd name="T54" fmla="*/ 1 w 11"/>
                  <a:gd name="T55" fmla="*/ 9 h 11"/>
                  <a:gd name="T56" fmla="*/ 1 w 11"/>
                  <a:gd name="T57" fmla="*/ 9 h 11"/>
                  <a:gd name="T58" fmla="*/ 1 w 11"/>
                  <a:gd name="T59" fmla="*/ 9 h 11"/>
                  <a:gd name="T60" fmla="*/ 0 w 11"/>
                  <a:gd name="T61" fmla="*/ 8 h 11"/>
                  <a:gd name="T62" fmla="*/ 0 w 11"/>
                  <a:gd name="T63" fmla="*/ 8 h 11"/>
                  <a:gd name="T64" fmla="*/ 0 w 11"/>
                  <a:gd name="T65" fmla="*/ 8 h 11"/>
                  <a:gd name="T66" fmla="*/ 0 w 11"/>
                  <a:gd name="T67" fmla="*/ 4 h 11"/>
                  <a:gd name="T68" fmla="*/ 0 w 11"/>
                  <a:gd name="T69" fmla="*/ 4 h 11"/>
                  <a:gd name="T70" fmla="*/ 0 w 11"/>
                  <a:gd name="T71" fmla="*/ 3 h 11"/>
                  <a:gd name="T72" fmla="*/ 0 w 11"/>
                  <a:gd name="T73" fmla="*/ 3 h 11"/>
                  <a:gd name="T74" fmla="*/ 0 w 11"/>
                  <a:gd name="T75" fmla="*/ 3 h 11"/>
                  <a:gd name="T76" fmla="*/ 1 w 11"/>
                  <a:gd name="T77" fmla="*/ 1 h 11"/>
                  <a:gd name="T78" fmla="*/ 1 w 11"/>
                  <a:gd name="T79" fmla="*/ 1 h 11"/>
                  <a:gd name="T80" fmla="*/ 1 w 11"/>
                  <a:gd name="T81" fmla="*/ 1 h 11"/>
                  <a:gd name="T82" fmla="*/ 3 w 11"/>
                  <a:gd name="T83" fmla="*/ 0 h 11"/>
                  <a:gd name="T84" fmla="*/ 3 w 11"/>
                  <a:gd name="T85" fmla="*/ 0 h 11"/>
                  <a:gd name="T86" fmla="*/ 3 w 11"/>
                  <a:gd name="T87" fmla="*/ 0 h 11"/>
                  <a:gd name="T88" fmla="*/ 5 w 11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1"/>
                  <a:gd name="T137" fmla="*/ 11 w 11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1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8"/>
                    </a:lnTo>
                    <a:lnTo>
                      <a:pt x="11" y="9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79" name="Rectangle 1357"/>
              <p:cNvSpPr>
                <a:spLocks noChangeArrowheads="1"/>
              </p:cNvSpPr>
              <p:nvPr/>
            </p:nvSpPr>
            <p:spPr bwMode="auto">
              <a:xfrm>
                <a:off x="2939" y="1136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580" name="Rectangle 1358"/>
              <p:cNvSpPr>
                <a:spLocks noChangeArrowheads="1"/>
              </p:cNvSpPr>
              <p:nvPr/>
            </p:nvSpPr>
            <p:spPr bwMode="auto">
              <a:xfrm>
                <a:off x="2984" y="1126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3581" name="Rectangle 1359"/>
              <p:cNvSpPr>
                <a:spLocks noChangeArrowheads="1"/>
              </p:cNvSpPr>
              <p:nvPr/>
            </p:nvSpPr>
            <p:spPr bwMode="auto">
              <a:xfrm>
                <a:off x="2939" y="945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582" name="Rectangle 1360"/>
              <p:cNvSpPr>
                <a:spLocks noChangeArrowheads="1"/>
              </p:cNvSpPr>
              <p:nvPr/>
            </p:nvSpPr>
            <p:spPr bwMode="auto">
              <a:xfrm>
                <a:off x="2984" y="938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3583" name="Rectangle 1361"/>
              <p:cNvSpPr>
                <a:spLocks noChangeArrowheads="1"/>
              </p:cNvSpPr>
              <p:nvPr/>
            </p:nvSpPr>
            <p:spPr bwMode="auto">
              <a:xfrm>
                <a:off x="2939" y="758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584" name="Rectangle 1362"/>
              <p:cNvSpPr>
                <a:spLocks noChangeArrowheads="1"/>
              </p:cNvSpPr>
              <p:nvPr/>
            </p:nvSpPr>
            <p:spPr bwMode="auto">
              <a:xfrm>
                <a:off x="2984" y="749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3585" name="Rectangle 1363"/>
              <p:cNvSpPr>
                <a:spLocks noChangeArrowheads="1"/>
              </p:cNvSpPr>
              <p:nvPr/>
            </p:nvSpPr>
            <p:spPr bwMode="auto">
              <a:xfrm>
                <a:off x="2925" y="569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586" name="Rectangle 1364"/>
              <p:cNvSpPr>
                <a:spLocks noChangeArrowheads="1"/>
              </p:cNvSpPr>
              <p:nvPr/>
            </p:nvSpPr>
            <p:spPr bwMode="auto">
              <a:xfrm>
                <a:off x="2969" y="560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587" name="Rectangle 1365"/>
              <p:cNvSpPr>
                <a:spLocks noChangeArrowheads="1"/>
              </p:cNvSpPr>
              <p:nvPr/>
            </p:nvSpPr>
            <p:spPr bwMode="auto">
              <a:xfrm>
                <a:off x="3000" y="1230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3588" name="Rectangle 1366"/>
              <p:cNvSpPr>
                <a:spLocks noChangeArrowheads="1"/>
              </p:cNvSpPr>
              <p:nvPr/>
            </p:nvSpPr>
            <p:spPr bwMode="auto">
              <a:xfrm>
                <a:off x="3219" y="1230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3589" name="Rectangle 1367"/>
              <p:cNvSpPr>
                <a:spLocks noChangeArrowheads="1"/>
              </p:cNvSpPr>
              <p:nvPr/>
            </p:nvSpPr>
            <p:spPr bwMode="auto">
              <a:xfrm>
                <a:off x="3427" y="123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590" name="Rectangle 1368"/>
              <p:cNvSpPr>
                <a:spLocks noChangeArrowheads="1"/>
              </p:cNvSpPr>
              <p:nvPr/>
            </p:nvSpPr>
            <p:spPr bwMode="auto">
              <a:xfrm>
                <a:off x="3648" y="123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3591" name="Rectangle 1369"/>
              <p:cNvSpPr>
                <a:spLocks noChangeArrowheads="1"/>
              </p:cNvSpPr>
              <p:nvPr/>
            </p:nvSpPr>
            <p:spPr bwMode="auto">
              <a:xfrm>
                <a:off x="3869" y="123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3592" name="Rectangle 1370"/>
              <p:cNvSpPr>
                <a:spLocks noChangeArrowheads="1"/>
              </p:cNvSpPr>
              <p:nvPr/>
            </p:nvSpPr>
            <p:spPr bwMode="auto">
              <a:xfrm>
                <a:off x="3547" y="602"/>
                <a:ext cx="299" cy="75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93" name="Freeform 1371"/>
              <p:cNvSpPr>
                <a:spLocks/>
              </p:cNvSpPr>
              <p:nvPr/>
            </p:nvSpPr>
            <p:spPr bwMode="auto">
              <a:xfrm>
                <a:off x="3569" y="638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94" name="Freeform 1372"/>
              <p:cNvSpPr>
                <a:spLocks/>
              </p:cNvSpPr>
              <p:nvPr/>
            </p:nvSpPr>
            <p:spPr bwMode="auto">
              <a:xfrm>
                <a:off x="3579" y="638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95" name="Freeform 1373"/>
              <p:cNvSpPr>
                <a:spLocks/>
              </p:cNvSpPr>
              <p:nvPr/>
            </p:nvSpPr>
            <p:spPr bwMode="auto">
              <a:xfrm>
                <a:off x="3589" y="638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96" name="Freeform 1374"/>
              <p:cNvSpPr>
                <a:spLocks/>
              </p:cNvSpPr>
              <p:nvPr/>
            </p:nvSpPr>
            <p:spPr bwMode="auto">
              <a:xfrm>
                <a:off x="3600" y="638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97" name="Freeform 1375"/>
              <p:cNvSpPr>
                <a:spLocks/>
              </p:cNvSpPr>
              <p:nvPr/>
            </p:nvSpPr>
            <p:spPr bwMode="auto">
              <a:xfrm>
                <a:off x="3608" y="638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98" name="Freeform 1376"/>
              <p:cNvSpPr>
                <a:spLocks/>
              </p:cNvSpPr>
              <p:nvPr/>
            </p:nvSpPr>
            <p:spPr bwMode="auto">
              <a:xfrm>
                <a:off x="3617" y="638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599" name="Freeform 1377"/>
              <p:cNvSpPr>
                <a:spLocks/>
              </p:cNvSpPr>
              <p:nvPr/>
            </p:nvSpPr>
            <p:spPr bwMode="auto">
              <a:xfrm>
                <a:off x="3627" y="638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600" name="Freeform 1378"/>
              <p:cNvSpPr>
                <a:spLocks/>
              </p:cNvSpPr>
              <p:nvPr/>
            </p:nvSpPr>
            <p:spPr bwMode="auto">
              <a:xfrm>
                <a:off x="3635" y="638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601" name="Freeform 1379"/>
              <p:cNvSpPr>
                <a:spLocks/>
              </p:cNvSpPr>
              <p:nvPr/>
            </p:nvSpPr>
            <p:spPr bwMode="auto">
              <a:xfrm>
                <a:off x="3645" y="638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602" name="Freeform 1380"/>
              <p:cNvSpPr>
                <a:spLocks/>
              </p:cNvSpPr>
              <p:nvPr/>
            </p:nvSpPr>
            <p:spPr bwMode="auto">
              <a:xfrm>
                <a:off x="3603" y="632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603" name="Freeform 1381"/>
              <p:cNvSpPr>
                <a:spLocks/>
              </p:cNvSpPr>
              <p:nvPr/>
            </p:nvSpPr>
            <p:spPr bwMode="auto">
              <a:xfrm>
                <a:off x="3603" y="632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604" name="Rectangle 1382"/>
              <p:cNvSpPr>
                <a:spLocks noChangeArrowheads="1"/>
              </p:cNvSpPr>
              <p:nvPr/>
            </p:nvSpPr>
            <p:spPr bwMode="auto">
              <a:xfrm>
                <a:off x="3657" y="614"/>
                <a:ext cx="22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Ag 10 µm</a:t>
                </a:r>
                <a:endParaRPr lang="fr-FR"/>
              </a:p>
            </p:txBody>
          </p:sp>
          <p:sp>
            <p:nvSpPr>
              <p:cNvPr id="53605" name="Rectangle 1383"/>
              <p:cNvSpPr>
                <a:spLocks noChangeArrowheads="1"/>
              </p:cNvSpPr>
              <p:nvPr/>
            </p:nvSpPr>
            <p:spPr bwMode="auto">
              <a:xfrm rot="-5400000">
                <a:off x="2581" y="900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3606" name="Rectangle 1384"/>
              <p:cNvSpPr>
                <a:spLocks noChangeArrowheads="1"/>
              </p:cNvSpPr>
              <p:nvPr/>
            </p:nvSpPr>
            <p:spPr bwMode="auto">
              <a:xfrm rot="-5400000">
                <a:off x="2809" y="620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3607" name="Rectangle 1385"/>
              <p:cNvSpPr>
                <a:spLocks noChangeArrowheads="1"/>
              </p:cNvSpPr>
              <p:nvPr/>
            </p:nvSpPr>
            <p:spPr bwMode="auto">
              <a:xfrm rot="-5400000">
                <a:off x="2818" y="572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3608" name="Rectangle 1386"/>
              <p:cNvSpPr>
                <a:spLocks noChangeArrowheads="1"/>
              </p:cNvSpPr>
              <p:nvPr/>
            </p:nvSpPr>
            <p:spPr bwMode="auto">
              <a:xfrm rot="-5400000">
                <a:off x="2809" y="538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3609" name="Rectangle 1387"/>
              <p:cNvSpPr>
                <a:spLocks noChangeArrowheads="1"/>
              </p:cNvSpPr>
              <p:nvPr/>
            </p:nvSpPr>
            <p:spPr bwMode="auto">
              <a:xfrm rot="-5400000">
                <a:off x="2835" y="508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3610" name="Rectangle 1388"/>
              <p:cNvSpPr>
                <a:spLocks noChangeArrowheads="1"/>
              </p:cNvSpPr>
              <p:nvPr/>
            </p:nvSpPr>
            <p:spPr bwMode="auto">
              <a:xfrm>
                <a:off x="3293" y="1289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  <p:grpSp>
          <p:nvGrpSpPr>
            <p:cNvPr id="51002" name="Group 1389"/>
            <p:cNvGrpSpPr>
              <a:grpSpLocks noChangeAspect="1"/>
            </p:cNvGrpSpPr>
            <p:nvPr/>
          </p:nvGrpSpPr>
          <p:grpSpPr bwMode="auto">
            <a:xfrm>
              <a:off x="3969" y="498"/>
              <a:ext cx="1149" cy="856"/>
              <a:chOff x="3969" y="498"/>
              <a:chExt cx="1149" cy="856"/>
            </a:xfrm>
          </p:grpSpPr>
          <p:sp>
            <p:nvSpPr>
              <p:cNvPr id="53257" name="AutoShape 1390"/>
              <p:cNvSpPr>
                <a:spLocks noChangeAspect="1" noChangeArrowheads="1" noTextEdit="1"/>
              </p:cNvSpPr>
              <p:nvPr/>
            </p:nvSpPr>
            <p:spPr bwMode="auto">
              <a:xfrm>
                <a:off x="3969" y="498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3258" name="Group 1391"/>
              <p:cNvGrpSpPr>
                <a:grpSpLocks/>
              </p:cNvGrpSpPr>
              <p:nvPr/>
            </p:nvGrpSpPr>
            <p:grpSpPr bwMode="auto">
              <a:xfrm>
                <a:off x="4191" y="536"/>
                <a:ext cx="883" cy="681"/>
                <a:chOff x="4191" y="536"/>
                <a:chExt cx="883" cy="681"/>
              </a:xfrm>
            </p:grpSpPr>
            <p:sp>
              <p:nvSpPr>
                <p:cNvPr id="53327" name="Freeform 1392"/>
                <p:cNvSpPr>
                  <a:spLocks/>
                </p:cNvSpPr>
                <p:nvPr/>
              </p:nvSpPr>
              <p:spPr bwMode="auto">
                <a:xfrm>
                  <a:off x="4463" y="804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28" name="Freeform 1393"/>
                <p:cNvSpPr>
                  <a:spLocks/>
                </p:cNvSpPr>
                <p:nvPr/>
              </p:nvSpPr>
              <p:spPr bwMode="auto">
                <a:xfrm>
                  <a:off x="4491" y="797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29" name="Freeform 1394"/>
                <p:cNvSpPr>
                  <a:spLocks/>
                </p:cNvSpPr>
                <p:nvPr/>
              </p:nvSpPr>
              <p:spPr bwMode="auto">
                <a:xfrm>
                  <a:off x="4433" y="804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0" name="Freeform 1395"/>
                <p:cNvSpPr>
                  <a:spLocks/>
                </p:cNvSpPr>
                <p:nvPr/>
              </p:nvSpPr>
              <p:spPr bwMode="auto">
                <a:xfrm>
                  <a:off x="4435" y="797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1" name="Freeform 1396"/>
                <p:cNvSpPr>
                  <a:spLocks/>
                </p:cNvSpPr>
                <p:nvPr/>
              </p:nvSpPr>
              <p:spPr bwMode="auto">
                <a:xfrm>
                  <a:off x="4463" y="778"/>
                  <a:ext cx="1" cy="26"/>
                </a:xfrm>
                <a:custGeom>
                  <a:avLst/>
                  <a:gdLst>
                    <a:gd name="T0" fmla="*/ 0 w 1"/>
                    <a:gd name="T1" fmla="*/ 16 h 16"/>
                    <a:gd name="T2" fmla="*/ 0 w 1"/>
                    <a:gd name="T3" fmla="*/ 1 h 16"/>
                    <a:gd name="T4" fmla="*/ 0 w 1"/>
                    <a:gd name="T5" fmla="*/ 0 h 1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6"/>
                    <a:gd name="T11" fmla="*/ 1 w 1"/>
                    <a:gd name="T12" fmla="*/ 16 h 1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6">
                      <a:moveTo>
                        <a:pt x="0" y="1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2" name="Freeform 1397"/>
                <p:cNvSpPr>
                  <a:spLocks/>
                </p:cNvSpPr>
                <p:nvPr/>
              </p:nvSpPr>
              <p:spPr bwMode="auto">
                <a:xfrm>
                  <a:off x="4459" y="780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3" name="Freeform 1398"/>
                <p:cNvSpPr>
                  <a:spLocks/>
                </p:cNvSpPr>
                <p:nvPr/>
              </p:nvSpPr>
              <p:spPr bwMode="auto">
                <a:xfrm>
                  <a:off x="4463" y="804"/>
                  <a:ext cx="1" cy="33"/>
                </a:xfrm>
                <a:custGeom>
                  <a:avLst/>
                  <a:gdLst>
                    <a:gd name="T0" fmla="*/ 0 w 1"/>
                    <a:gd name="T1" fmla="*/ 0 h 21"/>
                    <a:gd name="T2" fmla="*/ 0 w 1"/>
                    <a:gd name="T3" fmla="*/ 20 h 21"/>
                    <a:gd name="T4" fmla="*/ 0 w 1"/>
                    <a:gd name="T5" fmla="*/ 21 h 2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1"/>
                    <a:gd name="T11" fmla="*/ 1 w 1"/>
                    <a:gd name="T12" fmla="*/ 21 h 2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1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0" y="2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4" name="Freeform 1399"/>
                <p:cNvSpPr>
                  <a:spLocks/>
                </p:cNvSpPr>
                <p:nvPr/>
              </p:nvSpPr>
              <p:spPr bwMode="auto">
                <a:xfrm>
                  <a:off x="4459" y="836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5" name="Freeform 1400"/>
                <p:cNvSpPr>
                  <a:spLocks/>
                </p:cNvSpPr>
                <p:nvPr/>
              </p:nvSpPr>
              <p:spPr bwMode="auto">
                <a:xfrm>
                  <a:off x="4601" y="972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6" name="Freeform 1401"/>
                <p:cNvSpPr>
                  <a:spLocks/>
                </p:cNvSpPr>
                <p:nvPr/>
              </p:nvSpPr>
              <p:spPr bwMode="auto">
                <a:xfrm>
                  <a:off x="4630" y="965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7" name="Freeform 1402"/>
                <p:cNvSpPr>
                  <a:spLocks/>
                </p:cNvSpPr>
                <p:nvPr/>
              </p:nvSpPr>
              <p:spPr bwMode="auto">
                <a:xfrm>
                  <a:off x="4571" y="972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8" name="Freeform 1403"/>
                <p:cNvSpPr>
                  <a:spLocks/>
                </p:cNvSpPr>
                <p:nvPr/>
              </p:nvSpPr>
              <p:spPr bwMode="auto">
                <a:xfrm>
                  <a:off x="4574" y="965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39" name="Freeform 1404"/>
                <p:cNvSpPr>
                  <a:spLocks/>
                </p:cNvSpPr>
                <p:nvPr/>
              </p:nvSpPr>
              <p:spPr bwMode="auto">
                <a:xfrm>
                  <a:off x="4601" y="927"/>
                  <a:ext cx="1" cy="45"/>
                </a:xfrm>
                <a:custGeom>
                  <a:avLst/>
                  <a:gdLst>
                    <a:gd name="T0" fmla="*/ 0 w 1"/>
                    <a:gd name="T1" fmla="*/ 28 h 28"/>
                    <a:gd name="T2" fmla="*/ 0 w 1"/>
                    <a:gd name="T3" fmla="*/ 1 h 28"/>
                    <a:gd name="T4" fmla="*/ 0 w 1"/>
                    <a:gd name="T5" fmla="*/ 0 h 2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8"/>
                    <a:gd name="T11" fmla="*/ 1 w 1"/>
                    <a:gd name="T12" fmla="*/ 28 h 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8">
                      <a:moveTo>
                        <a:pt x="0" y="28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0" name="Freeform 1405"/>
                <p:cNvSpPr>
                  <a:spLocks/>
                </p:cNvSpPr>
                <p:nvPr/>
              </p:nvSpPr>
              <p:spPr bwMode="auto">
                <a:xfrm>
                  <a:off x="4598" y="928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1" name="Freeform 1406"/>
                <p:cNvSpPr>
                  <a:spLocks/>
                </p:cNvSpPr>
                <p:nvPr/>
              </p:nvSpPr>
              <p:spPr bwMode="auto">
                <a:xfrm>
                  <a:off x="4601" y="972"/>
                  <a:ext cx="1" cy="92"/>
                </a:xfrm>
                <a:custGeom>
                  <a:avLst/>
                  <a:gdLst>
                    <a:gd name="T0" fmla="*/ 0 w 1"/>
                    <a:gd name="T1" fmla="*/ 0 h 58"/>
                    <a:gd name="T2" fmla="*/ 0 w 1"/>
                    <a:gd name="T3" fmla="*/ 57 h 58"/>
                    <a:gd name="T4" fmla="*/ 0 w 1"/>
                    <a:gd name="T5" fmla="*/ 58 h 5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58"/>
                    <a:gd name="T11" fmla="*/ 1 w 1"/>
                    <a:gd name="T12" fmla="*/ 58 h 5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58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0" y="5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2" name="Freeform 1407"/>
                <p:cNvSpPr>
                  <a:spLocks/>
                </p:cNvSpPr>
                <p:nvPr/>
              </p:nvSpPr>
              <p:spPr bwMode="auto">
                <a:xfrm>
                  <a:off x="4598" y="1063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3" name="Freeform 1408"/>
                <p:cNvSpPr>
                  <a:spLocks/>
                </p:cNvSpPr>
                <p:nvPr/>
              </p:nvSpPr>
              <p:spPr bwMode="auto">
                <a:xfrm>
                  <a:off x="4737" y="1047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4" name="Freeform 1409"/>
                <p:cNvSpPr>
                  <a:spLocks/>
                </p:cNvSpPr>
                <p:nvPr/>
              </p:nvSpPr>
              <p:spPr bwMode="auto">
                <a:xfrm>
                  <a:off x="4766" y="1044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5" name="Freeform 1410"/>
                <p:cNvSpPr>
                  <a:spLocks/>
                </p:cNvSpPr>
                <p:nvPr/>
              </p:nvSpPr>
              <p:spPr bwMode="auto">
                <a:xfrm>
                  <a:off x="4707" y="1047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6" name="Freeform 1411"/>
                <p:cNvSpPr>
                  <a:spLocks/>
                </p:cNvSpPr>
                <p:nvPr/>
              </p:nvSpPr>
              <p:spPr bwMode="auto">
                <a:xfrm>
                  <a:off x="4710" y="1044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7" name="Freeform 1412"/>
                <p:cNvSpPr>
                  <a:spLocks/>
                </p:cNvSpPr>
                <p:nvPr/>
              </p:nvSpPr>
              <p:spPr bwMode="auto">
                <a:xfrm>
                  <a:off x="4737" y="1005"/>
                  <a:ext cx="1" cy="42"/>
                </a:xfrm>
                <a:custGeom>
                  <a:avLst/>
                  <a:gdLst>
                    <a:gd name="T0" fmla="*/ 0 w 1"/>
                    <a:gd name="T1" fmla="*/ 26 h 26"/>
                    <a:gd name="T2" fmla="*/ 0 w 1"/>
                    <a:gd name="T3" fmla="*/ 1 h 26"/>
                    <a:gd name="T4" fmla="*/ 0 w 1"/>
                    <a:gd name="T5" fmla="*/ 0 h 2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6"/>
                    <a:gd name="T11" fmla="*/ 1 w 1"/>
                    <a:gd name="T12" fmla="*/ 26 h 2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6">
                      <a:moveTo>
                        <a:pt x="0" y="2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8" name="Freeform 1413"/>
                <p:cNvSpPr>
                  <a:spLocks/>
                </p:cNvSpPr>
                <p:nvPr/>
              </p:nvSpPr>
              <p:spPr bwMode="auto">
                <a:xfrm>
                  <a:off x="4731" y="1007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49" name="Freeform 1414"/>
                <p:cNvSpPr>
                  <a:spLocks/>
                </p:cNvSpPr>
                <p:nvPr/>
              </p:nvSpPr>
              <p:spPr bwMode="auto">
                <a:xfrm>
                  <a:off x="4737" y="1047"/>
                  <a:ext cx="1" cy="88"/>
                </a:xfrm>
                <a:custGeom>
                  <a:avLst/>
                  <a:gdLst>
                    <a:gd name="T0" fmla="*/ 0 w 1"/>
                    <a:gd name="T1" fmla="*/ 0 h 55"/>
                    <a:gd name="T2" fmla="*/ 0 w 1"/>
                    <a:gd name="T3" fmla="*/ 54 h 55"/>
                    <a:gd name="T4" fmla="*/ 0 w 1"/>
                    <a:gd name="T5" fmla="*/ 55 h 55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55"/>
                    <a:gd name="T11" fmla="*/ 1 w 1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55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0" y="5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0" name="Freeform 1415"/>
                <p:cNvSpPr>
                  <a:spLocks/>
                </p:cNvSpPr>
                <p:nvPr/>
              </p:nvSpPr>
              <p:spPr bwMode="auto">
                <a:xfrm>
                  <a:off x="4731" y="1133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1" name="Freeform 1416"/>
                <p:cNvSpPr>
                  <a:spLocks/>
                </p:cNvSpPr>
                <p:nvPr/>
              </p:nvSpPr>
              <p:spPr bwMode="auto">
                <a:xfrm>
                  <a:off x="4867" y="1093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2" name="Freeform 1417"/>
                <p:cNvSpPr>
                  <a:spLocks/>
                </p:cNvSpPr>
                <p:nvPr/>
              </p:nvSpPr>
              <p:spPr bwMode="auto">
                <a:xfrm>
                  <a:off x="4894" y="1087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3" name="Freeform 1418"/>
                <p:cNvSpPr>
                  <a:spLocks/>
                </p:cNvSpPr>
                <p:nvPr/>
              </p:nvSpPr>
              <p:spPr bwMode="auto">
                <a:xfrm>
                  <a:off x="4841" y="1093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4" name="Freeform 1419"/>
                <p:cNvSpPr>
                  <a:spLocks/>
                </p:cNvSpPr>
                <p:nvPr/>
              </p:nvSpPr>
              <p:spPr bwMode="auto">
                <a:xfrm>
                  <a:off x="4843" y="1087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5" name="Freeform 1420"/>
                <p:cNvSpPr>
                  <a:spLocks/>
                </p:cNvSpPr>
                <p:nvPr/>
              </p:nvSpPr>
              <p:spPr bwMode="auto">
                <a:xfrm>
                  <a:off x="4867" y="1053"/>
                  <a:ext cx="1" cy="40"/>
                </a:xfrm>
                <a:custGeom>
                  <a:avLst/>
                  <a:gdLst>
                    <a:gd name="T0" fmla="*/ 0 w 1"/>
                    <a:gd name="T1" fmla="*/ 25 h 25"/>
                    <a:gd name="T2" fmla="*/ 0 w 1"/>
                    <a:gd name="T3" fmla="*/ 1 h 25"/>
                    <a:gd name="T4" fmla="*/ 0 w 1"/>
                    <a:gd name="T5" fmla="*/ 0 h 25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5"/>
                    <a:gd name="T11" fmla="*/ 1 w 1"/>
                    <a:gd name="T12" fmla="*/ 25 h 2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5">
                      <a:moveTo>
                        <a:pt x="0" y="25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6" name="Freeform 1421"/>
                <p:cNvSpPr>
                  <a:spLocks/>
                </p:cNvSpPr>
                <p:nvPr/>
              </p:nvSpPr>
              <p:spPr bwMode="auto">
                <a:xfrm>
                  <a:off x="4863" y="1055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7" name="Freeform 1422"/>
                <p:cNvSpPr>
                  <a:spLocks/>
                </p:cNvSpPr>
                <p:nvPr/>
              </p:nvSpPr>
              <p:spPr bwMode="auto">
                <a:xfrm>
                  <a:off x="4867" y="1093"/>
                  <a:ext cx="1" cy="72"/>
                </a:xfrm>
                <a:custGeom>
                  <a:avLst/>
                  <a:gdLst>
                    <a:gd name="T0" fmla="*/ 0 w 1"/>
                    <a:gd name="T1" fmla="*/ 0 h 45"/>
                    <a:gd name="T2" fmla="*/ 0 w 1"/>
                    <a:gd name="T3" fmla="*/ 43 h 45"/>
                    <a:gd name="T4" fmla="*/ 0 w 1"/>
                    <a:gd name="T5" fmla="*/ 45 h 45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45"/>
                    <a:gd name="T11" fmla="*/ 1 w 1"/>
                    <a:gd name="T12" fmla="*/ 45 h 4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45">
                      <a:moveTo>
                        <a:pt x="0" y="0"/>
                      </a:moveTo>
                      <a:lnTo>
                        <a:pt x="0" y="43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8" name="Freeform 1423"/>
                <p:cNvSpPr>
                  <a:spLocks/>
                </p:cNvSpPr>
                <p:nvPr/>
              </p:nvSpPr>
              <p:spPr bwMode="auto">
                <a:xfrm>
                  <a:off x="4863" y="1162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59" name="Freeform 1424"/>
                <p:cNvSpPr>
                  <a:spLocks/>
                </p:cNvSpPr>
                <p:nvPr/>
              </p:nvSpPr>
              <p:spPr bwMode="auto">
                <a:xfrm>
                  <a:off x="4191" y="59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0" name="Freeform 1425"/>
                <p:cNvSpPr>
                  <a:spLocks/>
                </p:cNvSpPr>
                <p:nvPr/>
              </p:nvSpPr>
              <p:spPr bwMode="auto">
                <a:xfrm>
                  <a:off x="4201" y="600"/>
                  <a:ext cx="6" cy="4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1" name="Freeform 1426"/>
                <p:cNvSpPr>
                  <a:spLocks/>
                </p:cNvSpPr>
                <p:nvPr/>
              </p:nvSpPr>
              <p:spPr bwMode="auto">
                <a:xfrm>
                  <a:off x="4214" y="610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2" name="Freeform 1427"/>
                <p:cNvSpPr>
                  <a:spLocks/>
                </p:cNvSpPr>
                <p:nvPr/>
              </p:nvSpPr>
              <p:spPr bwMode="auto">
                <a:xfrm>
                  <a:off x="4222" y="618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3" name="Freeform 1428"/>
                <p:cNvSpPr>
                  <a:spLocks/>
                </p:cNvSpPr>
                <p:nvPr/>
              </p:nvSpPr>
              <p:spPr bwMode="auto">
                <a:xfrm>
                  <a:off x="4231" y="624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4" name="Freeform 1429"/>
                <p:cNvSpPr>
                  <a:spLocks/>
                </p:cNvSpPr>
                <p:nvPr/>
              </p:nvSpPr>
              <p:spPr bwMode="auto">
                <a:xfrm>
                  <a:off x="4241" y="63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5" name="Freeform 1430"/>
                <p:cNvSpPr>
                  <a:spLocks/>
                </p:cNvSpPr>
                <p:nvPr/>
              </p:nvSpPr>
              <p:spPr bwMode="auto">
                <a:xfrm>
                  <a:off x="4249" y="64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6" name="Freeform 1431"/>
                <p:cNvSpPr>
                  <a:spLocks/>
                </p:cNvSpPr>
                <p:nvPr/>
              </p:nvSpPr>
              <p:spPr bwMode="auto">
                <a:xfrm>
                  <a:off x="4259" y="648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7" name="Freeform 1432"/>
                <p:cNvSpPr>
                  <a:spLocks/>
                </p:cNvSpPr>
                <p:nvPr/>
              </p:nvSpPr>
              <p:spPr bwMode="auto">
                <a:xfrm>
                  <a:off x="4267" y="653"/>
                  <a:ext cx="6" cy="5"/>
                </a:xfrm>
                <a:custGeom>
                  <a:avLst/>
                  <a:gdLst>
                    <a:gd name="T0" fmla="*/ 0 w 4"/>
                    <a:gd name="T1" fmla="*/ 0 h 3"/>
                    <a:gd name="T2" fmla="*/ 3 w 4"/>
                    <a:gd name="T3" fmla="*/ 3 h 3"/>
                    <a:gd name="T4" fmla="*/ 4 w 4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3"/>
                    <a:gd name="T11" fmla="*/ 4 w 4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3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4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8" name="Freeform 1433"/>
                <p:cNvSpPr>
                  <a:spLocks/>
                </p:cNvSpPr>
                <p:nvPr/>
              </p:nvSpPr>
              <p:spPr bwMode="auto">
                <a:xfrm>
                  <a:off x="4278" y="66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69" name="Freeform 1434"/>
                <p:cNvSpPr>
                  <a:spLocks/>
                </p:cNvSpPr>
                <p:nvPr/>
              </p:nvSpPr>
              <p:spPr bwMode="auto">
                <a:xfrm>
                  <a:off x="4287" y="674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0" name="Freeform 1435"/>
                <p:cNvSpPr>
                  <a:spLocks/>
                </p:cNvSpPr>
                <p:nvPr/>
              </p:nvSpPr>
              <p:spPr bwMode="auto">
                <a:xfrm>
                  <a:off x="4297" y="68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1" name="Freeform 1436"/>
                <p:cNvSpPr>
                  <a:spLocks/>
                </p:cNvSpPr>
                <p:nvPr/>
              </p:nvSpPr>
              <p:spPr bwMode="auto">
                <a:xfrm>
                  <a:off x="4305" y="688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2" name="Freeform 1437"/>
                <p:cNvSpPr>
                  <a:spLocks/>
                </p:cNvSpPr>
                <p:nvPr/>
              </p:nvSpPr>
              <p:spPr bwMode="auto">
                <a:xfrm>
                  <a:off x="4315" y="69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3" name="Freeform 1438"/>
                <p:cNvSpPr>
                  <a:spLocks/>
                </p:cNvSpPr>
                <p:nvPr/>
              </p:nvSpPr>
              <p:spPr bwMode="auto">
                <a:xfrm>
                  <a:off x="4326" y="70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4" name="Freeform 1439"/>
                <p:cNvSpPr>
                  <a:spLocks/>
                </p:cNvSpPr>
                <p:nvPr/>
              </p:nvSpPr>
              <p:spPr bwMode="auto">
                <a:xfrm>
                  <a:off x="4335" y="711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5" name="Freeform 1440"/>
                <p:cNvSpPr>
                  <a:spLocks/>
                </p:cNvSpPr>
                <p:nvPr/>
              </p:nvSpPr>
              <p:spPr bwMode="auto">
                <a:xfrm>
                  <a:off x="4343" y="719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6" name="Freeform 1441"/>
                <p:cNvSpPr>
                  <a:spLocks/>
                </p:cNvSpPr>
                <p:nvPr/>
              </p:nvSpPr>
              <p:spPr bwMode="auto">
                <a:xfrm>
                  <a:off x="4353" y="727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7" name="Freeform 1442"/>
                <p:cNvSpPr>
                  <a:spLocks/>
                </p:cNvSpPr>
                <p:nvPr/>
              </p:nvSpPr>
              <p:spPr bwMode="auto">
                <a:xfrm>
                  <a:off x="4366" y="735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8" name="Freeform 1443"/>
                <p:cNvSpPr>
                  <a:spLocks/>
                </p:cNvSpPr>
                <p:nvPr/>
              </p:nvSpPr>
              <p:spPr bwMode="auto">
                <a:xfrm>
                  <a:off x="4374" y="743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79" name="Freeform 1444"/>
                <p:cNvSpPr>
                  <a:spLocks/>
                </p:cNvSpPr>
                <p:nvPr/>
              </p:nvSpPr>
              <p:spPr bwMode="auto">
                <a:xfrm>
                  <a:off x="4383" y="751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0" name="Freeform 1445"/>
                <p:cNvSpPr>
                  <a:spLocks/>
                </p:cNvSpPr>
                <p:nvPr/>
              </p:nvSpPr>
              <p:spPr bwMode="auto">
                <a:xfrm>
                  <a:off x="4393" y="759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1" name="Freeform 1446"/>
                <p:cNvSpPr>
                  <a:spLocks/>
                </p:cNvSpPr>
                <p:nvPr/>
              </p:nvSpPr>
              <p:spPr bwMode="auto">
                <a:xfrm>
                  <a:off x="4401" y="767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2" name="Freeform 1447"/>
                <p:cNvSpPr>
                  <a:spLocks/>
                </p:cNvSpPr>
                <p:nvPr/>
              </p:nvSpPr>
              <p:spPr bwMode="auto">
                <a:xfrm>
                  <a:off x="4411" y="773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3" name="Freeform 1448"/>
                <p:cNvSpPr>
                  <a:spLocks/>
                </p:cNvSpPr>
                <p:nvPr/>
              </p:nvSpPr>
              <p:spPr bwMode="auto">
                <a:xfrm>
                  <a:off x="4419" y="78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4" name="Freeform 1449"/>
                <p:cNvSpPr>
                  <a:spLocks/>
                </p:cNvSpPr>
                <p:nvPr/>
              </p:nvSpPr>
              <p:spPr bwMode="auto">
                <a:xfrm>
                  <a:off x="4422" y="783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5" name="Freeform 1450"/>
                <p:cNvSpPr>
                  <a:spLocks/>
                </p:cNvSpPr>
                <p:nvPr/>
              </p:nvSpPr>
              <p:spPr bwMode="auto">
                <a:xfrm>
                  <a:off x="4430" y="78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6" name="Freeform 1451"/>
                <p:cNvSpPr>
                  <a:spLocks/>
                </p:cNvSpPr>
                <p:nvPr/>
              </p:nvSpPr>
              <p:spPr bwMode="auto">
                <a:xfrm>
                  <a:off x="4439" y="799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7" name="Freeform 1452"/>
                <p:cNvSpPr>
                  <a:spLocks/>
                </p:cNvSpPr>
                <p:nvPr/>
              </p:nvSpPr>
              <p:spPr bwMode="auto">
                <a:xfrm>
                  <a:off x="4449" y="80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8" name="Freeform 1453"/>
                <p:cNvSpPr>
                  <a:spLocks/>
                </p:cNvSpPr>
                <p:nvPr/>
              </p:nvSpPr>
              <p:spPr bwMode="auto">
                <a:xfrm>
                  <a:off x="4457" y="813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89" name="Freeform 1454"/>
                <p:cNvSpPr>
                  <a:spLocks/>
                </p:cNvSpPr>
                <p:nvPr/>
              </p:nvSpPr>
              <p:spPr bwMode="auto">
                <a:xfrm>
                  <a:off x="4467" y="823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0" name="Freeform 1455"/>
                <p:cNvSpPr>
                  <a:spLocks/>
                </p:cNvSpPr>
                <p:nvPr/>
              </p:nvSpPr>
              <p:spPr bwMode="auto">
                <a:xfrm>
                  <a:off x="4478" y="82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1" name="Freeform 1456"/>
                <p:cNvSpPr>
                  <a:spLocks/>
                </p:cNvSpPr>
                <p:nvPr/>
              </p:nvSpPr>
              <p:spPr bwMode="auto">
                <a:xfrm>
                  <a:off x="4487" y="837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2" name="Freeform 1457"/>
                <p:cNvSpPr>
                  <a:spLocks/>
                </p:cNvSpPr>
                <p:nvPr/>
              </p:nvSpPr>
              <p:spPr bwMode="auto">
                <a:xfrm>
                  <a:off x="4495" y="845"/>
                  <a:ext cx="7" cy="5"/>
                </a:xfrm>
                <a:custGeom>
                  <a:avLst/>
                  <a:gdLst>
                    <a:gd name="T0" fmla="*/ 0 w 4"/>
                    <a:gd name="T1" fmla="*/ 0 h 3"/>
                    <a:gd name="T2" fmla="*/ 2 w 4"/>
                    <a:gd name="T3" fmla="*/ 3 h 3"/>
                    <a:gd name="T4" fmla="*/ 4 w 4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3"/>
                    <a:gd name="T11" fmla="*/ 4 w 4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3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4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3" name="Freeform 1458"/>
                <p:cNvSpPr>
                  <a:spLocks/>
                </p:cNvSpPr>
                <p:nvPr/>
              </p:nvSpPr>
              <p:spPr bwMode="auto">
                <a:xfrm>
                  <a:off x="4507" y="855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4" name="Freeform 1459"/>
                <p:cNvSpPr>
                  <a:spLocks/>
                </p:cNvSpPr>
                <p:nvPr/>
              </p:nvSpPr>
              <p:spPr bwMode="auto">
                <a:xfrm>
                  <a:off x="4515" y="86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5" name="Freeform 1460"/>
                <p:cNvSpPr>
                  <a:spLocks/>
                </p:cNvSpPr>
                <p:nvPr/>
              </p:nvSpPr>
              <p:spPr bwMode="auto">
                <a:xfrm>
                  <a:off x="4526" y="86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6" name="Freeform 1461"/>
                <p:cNvSpPr>
                  <a:spLocks/>
                </p:cNvSpPr>
                <p:nvPr/>
              </p:nvSpPr>
              <p:spPr bwMode="auto">
                <a:xfrm>
                  <a:off x="4535" y="877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7" name="Freeform 1462"/>
                <p:cNvSpPr>
                  <a:spLocks/>
                </p:cNvSpPr>
                <p:nvPr/>
              </p:nvSpPr>
              <p:spPr bwMode="auto">
                <a:xfrm>
                  <a:off x="4545" y="88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8" name="Freeform 1463"/>
                <p:cNvSpPr>
                  <a:spLocks/>
                </p:cNvSpPr>
                <p:nvPr/>
              </p:nvSpPr>
              <p:spPr bwMode="auto">
                <a:xfrm>
                  <a:off x="4553" y="893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399" name="Freeform 1464"/>
                <p:cNvSpPr>
                  <a:spLocks/>
                </p:cNvSpPr>
                <p:nvPr/>
              </p:nvSpPr>
              <p:spPr bwMode="auto">
                <a:xfrm>
                  <a:off x="4563" y="90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0" name="Freeform 1465"/>
                <p:cNvSpPr>
                  <a:spLocks/>
                </p:cNvSpPr>
                <p:nvPr/>
              </p:nvSpPr>
              <p:spPr bwMode="auto">
                <a:xfrm>
                  <a:off x="4571" y="90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1" name="Freeform 1466"/>
                <p:cNvSpPr>
                  <a:spLocks/>
                </p:cNvSpPr>
                <p:nvPr/>
              </p:nvSpPr>
              <p:spPr bwMode="auto">
                <a:xfrm>
                  <a:off x="4574" y="90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2" name="Freeform 1467"/>
                <p:cNvSpPr>
                  <a:spLocks/>
                </p:cNvSpPr>
                <p:nvPr/>
              </p:nvSpPr>
              <p:spPr bwMode="auto">
                <a:xfrm>
                  <a:off x="4582" y="917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3" name="Freeform 1468"/>
                <p:cNvSpPr>
                  <a:spLocks/>
                </p:cNvSpPr>
                <p:nvPr/>
              </p:nvSpPr>
              <p:spPr bwMode="auto">
                <a:xfrm>
                  <a:off x="4591" y="925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4" name="Freeform 1469"/>
                <p:cNvSpPr>
                  <a:spLocks/>
                </p:cNvSpPr>
                <p:nvPr/>
              </p:nvSpPr>
              <p:spPr bwMode="auto">
                <a:xfrm>
                  <a:off x="4601" y="933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5" name="Freeform 1470"/>
                <p:cNvSpPr>
                  <a:spLocks/>
                </p:cNvSpPr>
                <p:nvPr/>
              </p:nvSpPr>
              <p:spPr bwMode="auto">
                <a:xfrm>
                  <a:off x="4609" y="94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6" name="Freeform 1471"/>
                <p:cNvSpPr>
                  <a:spLocks/>
                </p:cNvSpPr>
                <p:nvPr/>
              </p:nvSpPr>
              <p:spPr bwMode="auto">
                <a:xfrm>
                  <a:off x="4619" y="949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7" name="Freeform 1472"/>
                <p:cNvSpPr>
                  <a:spLocks/>
                </p:cNvSpPr>
                <p:nvPr/>
              </p:nvSpPr>
              <p:spPr bwMode="auto">
                <a:xfrm>
                  <a:off x="4630" y="956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8" name="Freeform 1473"/>
                <p:cNvSpPr>
                  <a:spLocks/>
                </p:cNvSpPr>
                <p:nvPr/>
              </p:nvSpPr>
              <p:spPr bwMode="auto">
                <a:xfrm>
                  <a:off x="4639" y="965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09" name="Freeform 1474"/>
                <p:cNvSpPr>
                  <a:spLocks/>
                </p:cNvSpPr>
                <p:nvPr/>
              </p:nvSpPr>
              <p:spPr bwMode="auto">
                <a:xfrm>
                  <a:off x="4647" y="972"/>
                  <a:ext cx="7" cy="3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0" name="Freeform 1475"/>
                <p:cNvSpPr>
                  <a:spLocks/>
                </p:cNvSpPr>
                <p:nvPr/>
              </p:nvSpPr>
              <p:spPr bwMode="auto">
                <a:xfrm>
                  <a:off x="4659" y="98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1" name="Freeform 1476"/>
                <p:cNvSpPr>
                  <a:spLocks/>
                </p:cNvSpPr>
                <p:nvPr/>
              </p:nvSpPr>
              <p:spPr bwMode="auto">
                <a:xfrm>
                  <a:off x="4667" y="98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2" name="Freeform 1477"/>
                <p:cNvSpPr>
                  <a:spLocks/>
                </p:cNvSpPr>
                <p:nvPr/>
              </p:nvSpPr>
              <p:spPr bwMode="auto">
                <a:xfrm>
                  <a:off x="4678" y="997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3" name="Freeform 1478"/>
                <p:cNvSpPr>
                  <a:spLocks/>
                </p:cNvSpPr>
                <p:nvPr/>
              </p:nvSpPr>
              <p:spPr bwMode="auto">
                <a:xfrm>
                  <a:off x="4687" y="100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4" name="Freeform 1479"/>
                <p:cNvSpPr>
                  <a:spLocks/>
                </p:cNvSpPr>
                <p:nvPr/>
              </p:nvSpPr>
              <p:spPr bwMode="auto">
                <a:xfrm>
                  <a:off x="4695" y="1012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5" name="Freeform 1480"/>
                <p:cNvSpPr>
                  <a:spLocks/>
                </p:cNvSpPr>
                <p:nvPr/>
              </p:nvSpPr>
              <p:spPr bwMode="auto">
                <a:xfrm>
                  <a:off x="4705" y="102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6" name="Freeform 1481"/>
                <p:cNvSpPr>
                  <a:spLocks/>
                </p:cNvSpPr>
                <p:nvPr/>
              </p:nvSpPr>
              <p:spPr bwMode="auto">
                <a:xfrm>
                  <a:off x="4715" y="1029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7" name="Freeform 1482"/>
                <p:cNvSpPr>
                  <a:spLocks/>
                </p:cNvSpPr>
                <p:nvPr/>
              </p:nvSpPr>
              <p:spPr bwMode="auto">
                <a:xfrm>
                  <a:off x="4723" y="1032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8" name="Freeform 1483"/>
                <p:cNvSpPr>
                  <a:spLocks/>
                </p:cNvSpPr>
                <p:nvPr/>
              </p:nvSpPr>
              <p:spPr bwMode="auto">
                <a:xfrm>
                  <a:off x="4726" y="103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19" name="Freeform 1484"/>
                <p:cNvSpPr>
                  <a:spLocks/>
                </p:cNvSpPr>
                <p:nvPr/>
              </p:nvSpPr>
              <p:spPr bwMode="auto">
                <a:xfrm>
                  <a:off x="4734" y="104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0" name="Freeform 1485"/>
                <p:cNvSpPr>
                  <a:spLocks/>
                </p:cNvSpPr>
                <p:nvPr/>
              </p:nvSpPr>
              <p:spPr bwMode="auto">
                <a:xfrm>
                  <a:off x="4743" y="1052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1" name="Freeform 1486"/>
                <p:cNvSpPr>
                  <a:spLocks/>
                </p:cNvSpPr>
                <p:nvPr/>
              </p:nvSpPr>
              <p:spPr bwMode="auto">
                <a:xfrm>
                  <a:off x="4753" y="106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2" name="Freeform 1487"/>
                <p:cNvSpPr>
                  <a:spLocks/>
                </p:cNvSpPr>
                <p:nvPr/>
              </p:nvSpPr>
              <p:spPr bwMode="auto">
                <a:xfrm>
                  <a:off x="4761" y="1068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3" name="Freeform 1488"/>
                <p:cNvSpPr>
                  <a:spLocks/>
                </p:cNvSpPr>
                <p:nvPr/>
              </p:nvSpPr>
              <p:spPr bwMode="auto">
                <a:xfrm>
                  <a:off x="4771" y="1076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4" name="Freeform 1489"/>
                <p:cNvSpPr>
                  <a:spLocks/>
                </p:cNvSpPr>
                <p:nvPr/>
              </p:nvSpPr>
              <p:spPr bwMode="auto">
                <a:xfrm>
                  <a:off x="4782" y="1080"/>
                  <a:ext cx="5" cy="5"/>
                </a:xfrm>
                <a:custGeom>
                  <a:avLst/>
                  <a:gdLst>
                    <a:gd name="T0" fmla="*/ 0 w 3"/>
                    <a:gd name="T1" fmla="*/ 0 h 3"/>
                    <a:gd name="T2" fmla="*/ 2 w 3"/>
                    <a:gd name="T3" fmla="*/ 3 h 3"/>
                    <a:gd name="T4" fmla="*/ 3 w 3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3"/>
                    <a:gd name="T11" fmla="*/ 3 w 3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3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3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5" name="Freeform 1490"/>
                <p:cNvSpPr>
                  <a:spLocks/>
                </p:cNvSpPr>
                <p:nvPr/>
              </p:nvSpPr>
              <p:spPr bwMode="auto">
                <a:xfrm>
                  <a:off x="4791" y="1092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6" name="Freeform 1491"/>
                <p:cNvSpPr>
                  <a:spLocks/>
                </p:cNvSpPr>
                <p:nvPr/>
              </p:nvSpPr>
              <p:spPr bwMode="auto">
                <a:xfrm>
                  <a:off x="4799" y="1096"/>
                  <a:ext cx="7" cy="4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7" name="Freeform 1492"/>
                <p:cNvSpPr>
                  <a:spLocks/>
                </p:cNvSpPr>
                <p:nvPr/>
              </p:nvSpPr>
              <p:spPr bwMode="auto">
                <a:xfrm>
                  <a:off x="4811" y="110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8" name="Freeform 1493"/>
                <p:cNvSpPr>
                  <a:spLocks/>
                </p:cNvSpPr>
                <p:nvPr/>
              </p:nvSpPr>
              <p:spPr bwMode="auto">
                <a:xfrm>
                  <a:off x="4819" y="1112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29" name="Freeform 1494"/>
                <p:cNvSpPr>
                  <a:spLocks/>
                </p:cNvSpPr>
                <p:nvPr/>
              </p:nvSpPr>
              <p:spPr bwMode="auto">
                <a:xfrm>
                  <a:off x="4830" y="112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0" name="Freeform 1495"/>
                <p:cNvSpPr>
                  <a:spLocks/>
                </p:cNvSpPr>
                <p:nvPr/>
              </p:nvSpPr>
              <p:spPr bwMode="auto">
                <a:xfrm>
                  <a:off x="4839" y="1128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1" name="Freeform 1496"/>
                <p:cNvSpPr>
                  <a:spLocks/>
                </p:cNvSpPr>
                <p:nvPr/>
              </p:nvSpPr>
              <p:spPr bwMode="auto">
                <a:xfrm>
                  <a:off x="4847" y="1136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2" name="Freeform 1497"/>
                <p:cNvSpPr>
                  <a:spLocks/>
                </p:cNvSpPr>
                <p:nvPr/>
              </p:nvSpPr>
              <p:spPr bwMode="auto">
                <a:xfrm>
                  <a:off x="4857" y="114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3" name="Freeform 1498"/>
                <p:cNvSpPr>
                  <a:spLocks/>
                </p:cNvSpPr>
                <p:nvPr/>
              </p:nvSpPr>
              <p:spPr bwMode="auto">
                <a:xfrm>
                  <a:off x="4867" y="1154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4" name="Freeform 1499"/>
                <p:cNvSpPr>
                  <a:spLocks/>
                </p:cNvSpPr>
                <p:nvPr/>
              </p:nvSpPr>
              <p:spPr bwMode="auto">
                <a:xfrm>
                  <a:off x="4875" y="1160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5" name="Freeform 1500"/>
                <p:cNvSpPr>
                  <a:spLocks/>
                </p:cNvSpPr>
                <p:nvPr/>
              </p:nvSpPr>
              <p:spPr bwMode="auto">
                <a:xfrm>
                  <a:off x="4886" y="1168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6" name="Freeform 1501"/>
                <p:cNvSpPr>
                  <a:spLocks/>
                </p:cNvSpPr>
                <p:nvPr/>
              </p:nvSpPr>
              <p:spPr bwMode="auto">
                <a:xfrm>
                  <a:off x="4895" y="1178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7" name="Freeform 1502"/>
                <p:cNvSpPr>
                  <a:spLocks/>
                </p:cNvSpPr>
                <p:nvPr/>
              </p:nvSpPr>
              <p:spPr bwMode="auto">
                <a:xfrm>
                  <a:off x="4905" y="118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8" name="Freeform 1503"/>
                <p:cNvSpPr>
                  <a:spLocks/>
                </p:cNvSpPr>
                <p:nvPr/>
              </p:nvSpPr>
              <p:spPr bwMode="auto">
                <a:xfrm>
                  <a:off x="4913" y="1192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39" name="Freeform 1504"/>
                <p:cNvSpPr>
                  <a:spLocks/>
                </p:cNvSpPr>
                <p:nvPr/>
              </p:nvSpPr>
              <p:spPr bwMode="auto">
                <a:xfrm>
                  <a:off x="4923" y="1200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0" name="Freeform 1505"/>
                <p:cNvSpPr>
                  <a:spLocks/>
                </p:cNvSpPr>
                <p:nvPr/>
              </p:nvSpPr>
              <p:spPr bwMode="auto">
                <a:xfrm>
                  <a:off x="4935" y="1208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1" name="Freeform 1506"/>
                <p:cNvSpPr>
                  <a:spLocks/>
                </p:cNvSpPr>
                <p:nvPr/>
              </p:nvSpPr>
              <p:spPr bwMode="auto">
                <a:xfrm>
                  <a:off x="4191" y="1159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2" name="Freeform 1507"/>
                <p:cNvSpPr>
                  <a:spLocks/>
                </p:cNvSpPr>
                <p:nvPr/>
              </p:nvSpPr>
              <p:spPr bwMode="auto">
                <a:xfrm>
                  <a:off x="4191" y="972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3" name="Freeform 1508"/>
                <p:cNvSpPr>
                  <a:spLocks/>
                </p:cNvSpPr>
                <p:nvPr/>
              </p:nvSpPr>
              <p:spPr bwMode="auto">
                <a:xfrm>
                  <a:off x="4191" y="781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4" name="Freeform 1509"/>
                <p:cNvSpPr>
                  <a:spLocks/>
                </p:cNvSpPr>
                <p:nvPr/>
              </p:nvSpPr>
              <p:spPr bwMode="auto">
                <a:xfrm>
                  <a:off x="4191" y="594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5" name="Freeform 1510"/>
                <p:cNvSpPr>
                  <a:spLocks/>
                </p:cNvSpPr>
                <p:nvPr/>
              </p:nvSpPr>
              <p:spPr bwMode="auto">
                <a:xfrm>
                  <a:off x="4191" y="121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6" name="Freeform 1511"/>
                <p:cNvSpPr>
                  <a:spLocks/>
                </p:cNvSpPr>
                <p:nvPr/>
              </p:nvSpPr>
              <p:spPr bwMode="auto">
                <a:xfrm>
                  <a:off x="4191" y="120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7" name="Freeform 1512"/>
                <p:cNvSpPr>
                  <a:spLocks/>
                </p:cNvSpPr>
                <p:nvPr/>
              </p:nvSpPr>
              <p:spPr bwMode="auto">
                <a:xfrm>
                  <a:off x="4191" y="118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8" name="Freeform 1513"/>
                <p:cNvSpPr>
                  <a:spLocks/>
                </p:cNvSpPr>
                <p:nvPr/>
              </p:nvSpPr>
              <p:spPr bwMode="auto">
                <a:xfrm>
                  <a:off x="4191" y="117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49" name="Freeform 1514"/>
                <p:cNvSpPr>
                  <a:spLocks/>
                </p:cNvSpPr>
                <p:nvPr/>
              </p:nvSpPr>
              <p:spPr bwMode="auto">
                <a:xfrm>
                  <a:off x="4191" y="116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0" name="Freeform 1515"/>
                <p:cNvSpPr>
                  <a:spLocks/>
                </p:cNvSpPr>
                <p:nvPr/>
              </p:nvSpPr>
              <p:spPr bwMode="auto">
                <a:xfrm>
                  <a:off x="4191" y="110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1" name="Freeform 1516"/>
                <p:cNvSpPr>
                  <a:spLocks/>
                </p:cNvSpPr>
                <p:nvPr/>
              </p:nvSpPr>
              <p:spPr bwMode="auto">
                <a:xfrm>
                  <a:off x="4191" y="106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2" name="Freeform 1517"/>
                <p:cNvSpPr>
                  <a:spLocks/>
                </p:cNvSpPr>
                <p:nvPr/>
              </p:nvSpPr>
              <p:spPr bwMode="auto">
                <a:xfrm>
                  <a:off x="4191" y="104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3" name="Freeform 1518"/>
                <p:cNvSpPr>
                  <a:spLocks/>
                </p:cNvSpPr>
                <p:nvPr/>
              </p:nvSpPr>
              <p:spPr bwMode="auto">
                <a:xfrm>
                  <a:off x="4191" y="102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4" name="Freeform 1519"/>
                <p:cNvSpPr>
                  <a:spLocks/>
                </p:cNvSpPr>
                <p:nvPr/>
              </p:nvSpPr>
              <p:spPr bwMode="auto">
                <a:xfrm>
                  <a:off x="4191" y="101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5" name="Freeform 1520"/>
                <p:cNvSpPr>
                  <a:spLocks/>
                </p:cNvSpPr>
                <p:nvPr/>
              </p:nvSpPr>
              <p:spPr bwMode="auto">
                <a:xfrm>
                  <a:off x="4191" y="99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6" name="Freeform 1521"/>
                <p:cNvSpPr>
                  <a:spLocks/>
                </p:cNvSpPr>
                <p:nvPr/>
              </p:nvSpPr>
              <p:spPr bwMode="auto">
                <a:xfrm>
                  <a:off x="4191" y="98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7" name="Freeform 1522"/>
                <p:cNvSpPr>
                  <a:spLocks/>
                </p:cNvSpPr>
                <p:nvPr/>
              </p:nvSpPr>
              <p:spPr bwMode="auto">
                <a:xfrm>
                  <a:off x="4191" y="98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8" name="Freeform 1523"/>
                <p:cNvSpPr>
                  <a:spLocks/>
                </p:cNvSpPr>
                <p:nvPr/>
              </p:nvSpPr>
              <p:spPr bwMode="auto">
                <a:xfrm>
                  <a:off x="4191" y="91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59" name="Freeform 1524"/>
                <p:cNvSpPr>
                  <a:spLocks/>
                </p:cNvSpPr>
                <p:nvPr/>
              </p:nvSpPr>
              <p:spPr bwMode="auto">
                <a:xfrm>
                  <a:off x="4191" y="88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0" name="Freeform 1525"/>
                <p:cNvSpPr>
                  <a:spLocks/>
                </p:cNvSpPr>
                <p:nvPr/>
              </p:nvSpPr>
              <p:spPr bwMode="auto">
                <a:xfrm>
                  <a:off x="4191" y="85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1" name="Freeform 1526"/>
                <p:cNvSpPr>
                  <a:spLocks/>
                </p:cNvSpPr>
                <p:nvPr/>
              </p:nvSpPr>
              <p:spPr bwMode="auto">
                <a:xfrm>
                  <a:off x="4191" y="83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2" name="Freeform 1527"/>
                <p:cNvSpPr>
                  <a:spLocks/>
                </p:cNvSpPr>
                <p:nvPr/>
              </p:nvSpPr>
              <p:spPr bwMode="auto">
                <a:xfrm>
                  <a:off x="4191" y="82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3" name="Freeform 1528"/>
                <p:cNvSpPr>
                  <a:spLocks/>
                </p:cNvSpPr>
                <p:nvPr/>
              </p:nvSpPr>
              <p:spPr bwMode="auto">
                <a:xfrm>
                  <a:off x="4191" y="81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4" name="Freeform 1529"/>
                <p:cNvSpPr>
                  <a:spLocks/>
                </p:cNvSpPr>
                <p:nvPr/>
              </p:nvSpPr>
              <p:spPr bwMode="auto">
                <a:xfrm>
                  <a:off x="4191" y="79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5" name="Freeform 1530"/>
                <p:cNvSpPr>
                  <a:spLocks/>
                </p:cNvSpPr>
                <p:nvPr/>
              </p:nvSpPr>
              <p:spPr bwMode="auto">
                <a:xfrm>
                  <a:off x="4191" y="79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6" name="Freeform 1531"/>
                <p:cNvSpPr>
                  <a:spLocks/>
                </p:cNvSpPr>
                <p:nvPr/>
              </p:nvSpPr>
              <p:spPr bwMode="auto">
                <a:xfrm>
                  <a:off x="4191" y="72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7" name="Freeform 1532"/>
                <p:cNvSpPr>
                  <a:spLocks/>
                </p:cNvSpPr>
                <p:nvPr/>
              </p:nvSpPr>
              <p:spPr bwMode="auto">
                <a:xfrm>
                  <a:off x="4191" y="69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8" name="Freeform 1533"/>
                <p:cNvSpPr>
                  <a:spLocks/>
                </p:cNvSpPr>
                <p:nvPr/>
              </p:nvSpPr>
              <p:spPr bwMode="auto">
                <a:xfrm>
                  <a:off x="4191" y="66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69" name="Freeform 1534"/>
                <p:cNvSpPr>
                  <a:spLocks/>
                </p:cNvSpPr>
                <p:nvPr/>
              </p:nvSpPr>
              <p:spPr bwMode="auto">
                <a:xfrm>
                  <a:off x="4191" y="65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0" name="Freeform 1535"/>
                <p:cNvSpPr>
                  <a:spLocks/>
                </p:cNvSpPr>
                <p:nvPr/>
              </p:nvSpPr>
              <p:spPr bwMode="auto">
                <a:xfrm>
                  <a:off x="4191" y="63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1" name="Freeform 1536"/>
                <p:cNvSpPr>
                  <a:spLocks/>
                </p:cNvSpPr>
                <p:nvPr/>
              </p:nvSpPr>
              <p:spPr bwMode="auto">
                <a:xfrm>
                  <a:off x="4191" y="62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2" name="Freeform 1537"/>
                <p:cNvSpPr>
                  <a:spLocks/>
                </p:cNvSpPr>
                <p:nvPr/>
              </p:nvSpPr>
              <p:spPr bwMode="auto">
                <a:xfrm>
                  <a:off x="4191" y="61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3" name="Freeform 1538"/>
                <p:cNvSpPr>
                  <a:spLocks/>
                </p:cNvSpPr>
                <p:nvPr/>
              </p:nvSpPr>
              <p:spPr bwMode="auto">
                <a:xfrm>
                  <a:off x="4191" y="60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4" name="Freeform 1539"/>
                <p:cNvSpPr>
                  <a:spLocks/>
                </p:cNvSpPr>
                <p:nvPr/>
              </p:nvSpPr>
              <p:spPr bwMode="auto">
                <a:xfrm>
                  <a:off x="4191" y="53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5" name="Freeform 1540"/>
                <p:cNvSpPr>
                  <a:spLocks/>
                </p:cNvSpPr>
                <p:nvPr/>
              </p:nvSpPr>
              <p:spPr bwMode="auto">
                <a:xfrm>
                  <a:off x="5055" y="1159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6" name="Freeform 1541"/>
                <p:cNvSpPr>
                  <a:spLocks/>
                </p:cNvSpPr>
                <p:nvPr/>
              </p:nvSpPr>
              <p:spPr bwMode="auto">
                <a:xfrm>
                  <a:off x="5055" y="972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7" name="Freeform 1542"/>
                <p:cNvSpPr>
                  <a:spLocks/>
                </p:cNvSpPr>
                <p:nvPr/>
              </p:nvSpPr>
              <p:spPr bwMode="auto">
                <a:xfrm>
                  <a:off x="5055" y="781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8" name="Freeform 1543"/>
                <p:cNvSpPr>
                  <a:spLocks/>
                </p:cNvSpPr>
                <p:nvPr/>
              </p:nvSpPr>
              <p:spPr bwMode="auto">
                <a:xfrm>
                  <a:off x="5055" y="594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79" name="Freeform 1544"/>
                <p:cNvSpPr>
                  <a:spLocks/>
                </p:cNvSpPr>
                <p:nvPr/>
              </p:nvSpPr>
              <p:spPr bwMode="auto">
                <a:xfrm>
                  <a:off x="5063" y="121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0" name="Freeform 1545"/>
                <p:cNvSpPr>
                  <a:spLocks/>
                </p:cNvSpPr>
                <p:nvPr/>
              </p:nvSpPr>
              <p:spPr bwMode="auto">
                <a:xfrm>
                  <a:off x="5063" y="120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1" name="Freeform 1546"/>
                <p:cNvSpPr>
                  <a:spLocks/>
                </p:cNvSpPr>
                <p:nvPr/>
              </p:nvSpPr>
              <p:spPr bwMode="auto">
                <a:xfrm>
                  <a:off x="5063" y="118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2" name="Freeform 1547"/>
                <p:cNvSpPr>
                  <a:spLocks/>
                </p:cNvSpPr>
                <p:nvPr/>
              </p:nvSpPr>
              <p:spPr bwMode="auto">
                <a:xfrm>
                  <a:off x="5063" y="117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3" name="Freeform 1548"/>
                <p:cNvSpPr>
                  <a:spLocks/>
                </p:cNvSpPr>
                <p:nvPr/>
              </p:nvSpPr>
              <p:spPr bwMode="auto">
                <a:xfrm>
                  <a:off x="5063" y="116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4" name="Freeform 1549"/>
                <p:cNvSpPr>
                  <a:spLocks/>
                </p:cNvSpPr>
                <p:nvPr/>
              </p:nvSpPr>
              <p:spPr bwMode="auto">
                <a:xfrm>
                  <a:off x="5063" y="110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5" name="Freeform 1550"/>
                <p:cNvSpPr>
                  <a:spLocks/>
                </p:cNvSpPr>
                <p:nvPr/>
              </p:nvSpPr>
              <p:spPr bwMode="auto">
                <a:xfrm>
                  <a:off x="5063" y="106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6" name="Freeform 1551"/>
                <p:cNvSpPr>
                  <a:spLocks/>
                </p:cNvSpPr>
                <p:nvPr/>
              </p:nvSpPr>
              <p:spPr bwMode="auto">
                <a:xfrm>
                  <a:off x="5063" y="104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7" name="Freeform 1552"/>
                <p:cNvSpPr>
                  <a:spLocks/>
                </p:cNvSpPr>
                <p:nvPr/>
              </p:nvSpPr>
              <p:spPr bwMode="auto">
                <a:xfrm>
                  <a:off x="5063" y="102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8" name="Freeform 1553"/>
                <p:cNvSpPr>
                  <a:spLocks/>
                </p:cNvSpPr>
                <p:nvPr/>
              </p:nvSpPr>
              <p:spPr bwMode="auto">
                <a:xfrm>
                  <a:off x="5063" y="101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89" name="Freeform 1554"/>
                <p:cNvSpPr>
                  <a:spLocks/>
                </p:cNvSpPr>
                <p:nvPr/>
              </p:nvSpPr>
              <p:spPr bwMode="auto">
                <a:xfrm>
                  <a:off x="5063" y="99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0" name="Freeform 1555"/>
                <p:cNvSpPr>
                  <a:spLocks/>
                </p:cNvSpPr>
                <p:nvPr/>
              </p:nvSpPr>
              <p:spPr bwMode="auto">
                <a:xfrm>
                  <a:off x="5063" y="98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1" name="Freeform 1556"/>
                <p:cNvSpPr>
                  <a:spLocks/>
                </p:cNvSpPr>
                <p:nvPr/>
              </p:nvSpPr>
              <p:spPr bwMode="auto">
                <a:xfrm>
                  <a:off x="5063" y="98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2" name="Freeform 1557"/>
                <p:cNvSpPr>
                  <a:spLocks/>
                </p:cNvSpPr>
                <p:nvPr/>
              </p:nvSpPr>
              <p:spPr bwMode="auto">
                <a:xfrm>
                  <a:off x="5063" y="91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3" name="Freeform 1558"/>
                <p:cNvSpPr>
                  <a:spLocks/>
                </p:cNvSpPr>
                <p:nvPr/>
              </p:nvSpPr>
              <p:spPr bwMode="auto">
                <a:xfrm>
                  <a:off x="5063" y="88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4" name="Freeform 1559"/>
                <p:cNvSpPr>
                  <a:spLocks/>
                </p:cNvSpPr>
                <p:nvPr/>
              </p:nvSpPr>
              <p:spPr bwMode="auto">
                <a:xfrm>
                  <a:off x="5063" y="85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5" name="Freeform 1560"/>
                <p:cNvSpPr>
                  <a:spLocks/>
                </p:cNvSpPr>
                <p:nvPr/>
              </p:nvSpPr>
              <p:spPr bwMode="auto">
                <a:xfrm>
                  <a:off x="5063" y="83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6" name="Freeform 1561"/>
                <p:cNvSpPr>
                  <a:spLocks/>
                </p:cNvSpPr>
                <p:nvPr/>
              </p:nvSpPr>
              <p:spPr bwMode="auto">
                <a:xfrm>
                  <a:off x="5063" y="82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7" name="Freeform 1562"/>
                <p:cNvSpPr>
                  <a:spLocks/>
                </p:cNvSpPr>
                <p:nvPr/>
              </p:nvSpPr>
              <p:spPr bwMode="auto">
                <a:xfrm>
                  <a:off x="5063" y="81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8" name="Freeform 1563"/>
                <p:cNvSpPr>
                  <a:spLocks/>
                </p:cNvSpPr>
                <p:nvPr/>
              </p:nvSpPr>
              <p:spPr bwMode="auto">
                <a:xfrm>
                  <a:off x="5063" y="79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499" name="Freeform 1564"/>
                <p:cNvSpPr>
                  <a:spLocks/>
                </p:cNvSpPr>
                <p:nvPr/>
              </p:nvSpPr>
              <p:spPr bwMode="auto">
                <a:xfrm>
                  <a:off x="5063" y="79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0" name="Freeform 1565"/>
                <p:cNvSpPr>
                  <a:spLocks/>
                </p:cNvSpPr>
                <p:nvPr/>
              </p:nvSpPr>
              <p:spPr bwMode="auto">
                <a:xfrm>
                  <a:off x="5063" y="72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1" name="Freeform 1566"/>
                <p:cNvSpPr>
                  <a:spLocks/>
                </p:cNvSpPr>
                <p:nvPr/>
              </p:nvSpPr>
              <p:spPr bwMode="auto">
                <a:xfrm>
                  <a:off x="5063" y="69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2" name="Freeform 1567"/>
                <p:cNvSpPr>
                  <a:spLocks/>
                </p:cNvSpPr>
                <p:nvPr/>
              </p:nvSpPr>
              <p:spPr bwMode="auto">
                <a:xfrm>
                  <a:off x="5063" y="66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3" name="Freeform 1568"/>
                <p:cNvSpPr>
                  <a:spLocks/>
                </p:cNvSpPr>
                <p:nvPr/>
              </p:nvSpPr>
              <p:spPr bwMode="auto">
                <a:xfrm>
                  <a:off x="5063" y="65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4" name="Freeform 1569"/>
                <p:cNvSpPr>
                  <a:spLocks/>
                </p:cNvSpPr>
                <p:nvPr/>
              </p:nvSpPr>
              <p:spPr bwMode="auto">
                <a:xfrm>
                  <a:off x="5063" y="63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5" name="Freeform 1570"/>
                <p:cNvSpPr>
                  <a:spLocks/>
                </p:cNvSpPr>
                <p:nvPr/>
              </p:nvSpPr>
              <p:spPr bwMode="auto">
                <a:xfrm>
                  <a:off x="5063" y="62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6" name="Freeform 1571"/>
                <p:cNvSpPr>
                  <a:spLocks/>
                </p:cNvSpPr>
                <p:nvPr/>
              </p:nvSpPr>
              <p:spPr bwMode="auto">
                <a:xfrm>
                  <a:off x="5063" y="61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7" name="Freeform 1572"/>
                <p:cNvSpPr>
                  <a:spLocks/>
                </p:cNvSpPr>
                <p:nvPr/>
              </p:nvSpPr>
              <p:spPr bwMode="auto">
                <a:xfrm>
                  <a:off x="5063" y="60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8" name="Freeform 1573"/>
                <p:cNvSpPr>
                  <a:spLocks/>
                </p:cNvSpPr>
                <p:nvPr/>
              </p:nvSpPr>
              <p:spPr bwMode="auto">
                <a:xfrm>
                  <a:off x="5063" y="53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09" name="Freeform 1574"/>
                <p:cNvSpPr>
                  <a:spLocks/>
                </p:cNvSpPr>
                <p:nvPr/>
              </p:nvSpPr>
              <p:spPr bwMode="auto">
                <a:xfrm>
                  <a:off x="4191" y="120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0" name="Freeform 1575"/>
                <p:cNvSpPr>
                  <a:spLocks/>
                </p:cNvSpPr>
                <p:nvPr/>
              </p:nvSpPr>
              <p:spPr bwMode="auto">
                <a:xfrm>
                  <a:off x="4411" y="120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1" name="Freeform 1576"/>
                <p:cNvSpPr>
                  <a:spLocks/>
                </p:cNvSpPr>
                <p:nvPr/>
              </p:nvSpPr>
              <p:spPr bwMode="auto">
                <a:xfrm>
                  <a:off x="4631" y="120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2" name="Freeform 1577"/>
                <p:cNvSpPr>
                  <a:spLocks/>
                </p:cNvSpPr>
                <p:nvPr/>
              </p:nvSpPr>
              <p:spPr bwMode="auto">
                <a:xfrm>
                  <a:off x="4851" y="120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3" name="Freeform 1578"/>
                <p:cNvSpPr>
                  <a:spLocks/>
                </p:cNvSpPr>
                <p:nvPr/>
              </p:nvSpPr>
              <p:spPr bwMode="auto">
                <a:xfrm>
                  <a:off x="5073" y="120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4" name="Freeform 1579"/>
                <p:cNvSpPr>
                  <a:spLocks/>
                </p:cNvSpPr>
                <p:nvPr/>
              </p:nvSpPr>
              <p:spPr bwMode="auto">
                <a:xfrm>
                  <a:off x="4233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5" name="Freeform 1580"/>
                <p:cNvSpPr>
                  <a:spLocks/>
                </p:cNvSpPr>
                <p:nvPr/>
              </p:nvSpPr>
              <p:spPr bwMode="auto">
                <a:xfrm>
                  <a:off x="4279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6" name="Freeform 1581"/>
                <p:cNvSpPr>
                  <a:spLocks/>
                </p:cNvSpPr>
                <p:nvPr/>
              </p:nvSpPr>
              <p:spPr bwMode="auto">
                <a:xfrm>
                  <a:off x="4323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7" name="Freeform 1582"/>
                <p:cNvSpPr>
                  <a:spLocks/>
                </p:cNvSpPr>
                <p:nvPr/>
              </p:nvSpPr>
              <p:spPr bwMode="auto">
                <a:xfrm>
                  <a:off x="4367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8" name="Freeform 1583"/>
                <p:cNvSpPr>
                  <a:spLocks/>
                </p:cNvSpPr>
                <p:nvPr/>
              </p:nvSpPr>
              <p:spPr bwMode="auto">
                <a:xfrm>
                  <a:off x="4455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19" name="Freeform 1584"/>
                <p:cNvSpPr>
                  <a:spLocks/>
                </p:cNvSpPr>
                <p:nvPr/>
              </p:nvSpPr>
              <p:spPr bwMode="auto">
                <a:xfrm>
                  <a:off x="4499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20" name="Freeform 1585"/>
                <p:cNvSpPr>
                  <a:spLocks/>
                </p:cNvSpPr>
                <p:nvPr/>
              </p:nvSpPr>
              <p:spPr bwMode="auto">
                <a:xfrm>
                  <a:off x="4543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21" name="Freeform 1586"/>
                <p:cNvSpPr>
                  <a:spLocks/>
                </p:cNvSpPr>
                <p:nvPr/>
              </p:nvSpPr>
              <p:spPr bwMode="auto">
                <a:xfrm>
                  <a:off x="4587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22" name="Freeform 1587"/>
                <p:cNvSpPr>
                  <a:spLocks/>
                </p:cNvSpPr>
                <p:nvPr/>
              </p:nvSpPr>
              <p:spPr bwMode="auto">
                <a:xfrm>
                  <a:off x="4675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23" name="Freeform 1588"/>
                <p:cNvSpPr>
                  <a:spLocks/>
                </p:cNvSpPr>
                <p:nvPr/>
              </p:nvSpPr>
              <p:spPr bwMode="auto">
                <a:xfrm>
                  <a:off x="4719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24" name="Freeform 1589"/>
                <p:cNvSpPr>
                  <a:spLocks/>
                </p:cNvSpPr>
                <p:nvPr/>
              </p:nvSpPr>
              <p:spPr bwMode="auto">
                <a:xfrm>
                  <a:off x="4763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25" name="Freeform 1590"/>
                <p:cNvSpPr>
                  <a:spLocks/>
                </p:cNvSpPr>
                <p:nvPr/>
              </p:nvSpPr>
              <p:spPr bwMode="auto">
                <a:xfrm>
                  <a:off x="4807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526" name="Freeform 1591"/>
                <p:cNvSpPr>
                  <a:spLocks/>
                </p:cNvSpPr>
                <p:nvPr/>
              </p:nvSpPr>
              <p:spPr bwMode="auto">
                <a:xfrm>
                  <a:off x="4895" y="120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3259" name="Freeform 1592"/>
              <p:cNvSpPr>
                <a:spLocks/>
              </p:cNvSpPr>
              <p:nvPr/>
            </p:nvSpPr>
            <p:spPr bwMode="auto">
              <a:xfrm>
                <a:off x="4939" y="120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0" name="Freeform 1593"/>
              <p:cNvSpPr>
                <a:spLocks/>
              </p:cNvSpPr>
              <p:nvPr/>
            </p:nvSpPr>
            <p:spPr bwMode="auto">
              <a:xfrm>
                <a:off x="4983" y="120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1" name="Freeform 1594"/>
              <p:cNvSpPr>
                <a:spLocks/>
              </p:cNvSpPr>
              <p:nvPr/>
            </p:nvSpPr>
            <p:spPr bwMode="auto">
              <a:xfrm>
                <a:off x="5027" y="120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2" name="Freeform 1595"/>
              <p:cNvSpPr>
                <a:spLocks/>
              </p:cNvSpPr>
              <p:nvPr/>
            </p:nvSpPr>
            <p:spPr bwMode="auto">
              <a:xfrm>
                <a:off x="4191" y="53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3" name="Freeform 1596"/>
              <p:cNvSpPr>
                <a:spLocks/>
              </p:cNvSpPr>
              <p:nvPr/>
            </p:nvSpPr>
            <p:spPr bwMode="auto">
              <a:xfrm>
                <a:off x="4411" y="53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4" name="Freeform 1597"/>
              <p:cNvSpPr>
                <a:spLocks/>
              </p:cNvSpPr>
              <p:nvPr/>
            </p:nvSpPr>
            <p:spPr bwMode="auto">
              <a:xfrm>
                <a:off x="4631" y="53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5" name="Freeform 1598"/>
              <p:cNvSpPr>
                <a:spLocks/>
              </p:cNvSpPr>
              <p:nvPr/>
            </p:nvSpPr>
            <p:spPr bwMode="auto">
              <a:xfrm>
                <a:off x="4851" y="53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6" name="Freeform 1599"/>
              <p:cNvSpPr>
                <a:spLocks/>
              </p:cNvSpPr>
              <p:nvPr/>
            </p:nvSpPr>
            <p:spPr bwMode="auto">
              <a:xfrm>
                <a:off x="5073" y="53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7" name="Freeform 1600"/>
              <p:cNvSpPr>
                <a:spLocks/>
              </p:cNvSpPr>
              <p:nvPr/>
            </p:nvSpPr>
            <p:spPr bwMode="auto">
              <a:xfrm>
                <a:off x="4233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8" name="Freeform 1601"/>
              <p:cNvSpPr>
                <a:spLocks/>
              </p:cNvSpPr>
              <p:nvPr/>
            </p:nvSpPr>
            <p:spPr bwMode="auto">
              <a:xfrm>
                <a:off x="4279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69" name="Freeform 1602"/>
              <p:cNvSpPr>
                <a:spLocks/>
              </p:cNvSpPr>
              <p:nvPr/>
            </p:nvSpPr>
            <p:spPr bwMode="auto">
              <a:xfrm>
                <a:off x="4323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0" name="Freeform 1603"/>
              <p:cNvSpPr>
                <a:spLocks/>
              </p:cNvSpPr>
              <p:nvPr/>
            </p:nvSpPr>
            <p:spPr bwMode="auto">
              <a:xfrm>
                <a:off x="4367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1" name="Freeform 1604"/>
              <p:cNvSpPr>
                <a:spLocks/>
              </p:cNvSpPr>
              <p:nvPr/>
            </p:nvSpPr>
            <p:spPr bwMode="auto">
              <a:xfrm>
                <a:off x="4455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2" name="Freeform 1605"/>
              <p:cNvSpPr>
                <a:spLocks/>
              </p:cNvSpPr>
              <p:nvPr/>
            </p:nvSpPr>
            <p:spPr bwMode="auto">
              <a:xfrm>
                <a:off x="4499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3" name="Freeform 1606"/>
              <p:cNvSpPr>
                <a:spLocks/>
              </p:cNvSpPr>
              <p:nvPr/>
            </p:nvSpPr>
            <p:spPr bwMode="auto">
              <a:xfrm>
                <a:off x="4543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4" name="Freeform 1607"/>
              <p:cNvSpPr>
                <a:spLocks/>
              </p:cNvSpPr>
              <p:nvPr/>
            </p:nvSpPr>
            <p:spPr bwMode="auto">
              <a:xfrm>
                <a:off x="4587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5" name="Freeform 1608"/>
              <p:cNvSpPr>
                <a:spLocks/>
              </p:cNvSpPr>
              <p:nvPr/>
            </p:nvSpPr>
            <p:spPr bwMode="auto">
              <a:xfrm>
                <a:off x="4675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6" name="Freeform 1609"/>
              <p:cNvSpPr>
                <a:spLocks/>
              </p:cNvSpPr>
              <p:nvPr/>
            </p:nvSpPr>
            <p:spPr bwMode="auto">
              <a:xfrm>
                <a:off x="4719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7" name="Freeform 1610"/>
              <p:cNvSpPr>
                <a:spLocks/>
              </p:cNvSpPr>
              <p:nvPr/>
            </p:nvSpPr>
            <p:spPr bwMode="auto">
              <a:xfrm>
                <a:off x="4763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8" name="Freeform 1611"/>
              <p:cNvSpPr>
                <a:spLocks/>
              </p:cNvSpPr>
              <p:nvPr/>
            </p:nvSpPr>
            <p:spPr bwMode="auto">
              <a:xfrm>
                <a:off x="4807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79" name="Freeform 1612"/>
              <p:cNvSpPr>
                <a:spLocks/>
              </p:cNvSpPr>
              <p:nvPr/>
            </p:nvSpPr>
            <p:spPr bwMode="auto">
              <a:xfrm>
                <a:off x="4895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0" name="Freeform 1613"/>
              <p:cNvSpPr>
                <a:spLocks/>
              </p:cNvSpPr>
              <p:nvPr/>
            </p:nvSpPr>
            <p:spPr bwMode="auto">
              <a:xfrm>
                <a:off x="4939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1" name="Freeform 1614"/>
              <p:cNvSpPr>
                <a:spLocks/>
              </p:cNvSpPr>
              <p:nvPr/>
            </p:nvSpPr>
            <p:spPr bwMode="auto">
              <a:xfrm>
                <a:off x="4983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2" name="Freeform 1615"/>
              <p:cNvSpPr>
                <a:spLocks/>
              </p:cNvSpPr>
              <p:nvPr/>
            </p:nvSpPr>
            <p:spPr bwMode="auto">
              <a:xfrm>
                <a:off x="5027" y="53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3" name="Freeform 1616"/>
              <p:cNvSpPr>
                <a:spLocks/>
              </p:cNvSpPr>
              <p:nvPr/>
            </p:nvSpPr>
            <p:spPr bwMode="auto">
              <a:xfrm>
                <a:off x="4191" y="533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4" name="Freeform 1617"/>
              <p:cNvSpPr>
                <a:spLocks/>
              </p:cNvSpPr>
              <p:nvPr/>
            </p:nvSpPr>
            <p:spPr bwMode="auto">
              <a:xfrm>
                <a:off x="5073" y="533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5" name="Freeform 1618"/>
              <p:cNvSpPr>
                <a:spLocks/>
              </p:cNvSpPr>
              <p:nvPr/>
            </p:nvSpPr>
            <p:spPr bwMode="auto">
              <a:xfrm>
                <a:off x="4191" y="1216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6" name="Freeform 1619"/>
              <p:cNvSpPr>
                <a:spLocks/>
              </p:cNvSpPr>
              <p:nvPr/>
            </p:nvSpPr>
            <p:spPr bwMode="auto">
              <a:xfrm>
                <a:off x="4191" y="536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7" name="Freeform 1620"/>
              <p:cNvSpPr>
                <a:spLocks/>
              </p:cNvSpPr>
              <p:nvPr/>
            </p:nvSpPr>
            <p:spPr bwMode="auto">
              <a:xfrm>
                <a:off x="4457" y="797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0 w 14"/>
                  <a:gd name="T5" fmla="*/ 0 h 15"/>
                  <a:gd name="T6" fmla="*/ 10 w 14"/>
                  <a:gd name="T7" fmla="*/ 0 h 15"/>
                  <a:gd name="T8" fmla="*/ 13 w 14"/>
                  <a:gd name="T9" fmla="*/ 2 h 15"/>
                  <a:gd name="T10" fmla="*/ 13 w 14"/>
                  <a:gd name="T11" fmla="*/ 2 h 15"/>
                  <a:gd name="T12" fmla="*/ 13 w 14"/>
                  <a:gd name="T13" fmla="*/ 2 h 15"/>
                  <a:gd name="T14" fmla="*/ 14 w 14"/>
                  <a:gd name="T15" fmla="*/ 5 h 15"/>
                  <a:gd name="T16" fmla="*/ 14 w 14"/>
                  <a:gd name="T17" fmla="*/ 5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0 h 15"/>
                  <a:gd name="T28" fmla="*/ 14 w 14"/>
                  <a:gd name="T29" fmla="*/ 10 h 15"/>
                  <a:gd name="T30" fmla="*/ 13 w 14"/>
                  <a:gd name="T31" fmla="*/ 10 h 15"/>
                  <a:gd name="T32" fmla="*/ 13 w 14"/>
                  <a:gd name="T33" fmla="*/ 13 h 15"/>
                  <a:gd name="T34" fmla="*/ 13 w 14"/>
                  <a:gd name="T35" fmla="*/ 13 h 15"/>
                  <a:gd name="T36" fmla="*/ 10 w 14"/>
                  <a:gd name="T37" fmla="*/ 13 h 15"/>
                  <a:gd name="T38" fmla="*/ 10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5 w 14"/>
                  <a:gd name="T51" fmla="*/ 15 h 15"/>
                  <a:gd name="T52" fmla="*/ 5 w 14"/>
                  <a:gd name="T53" fmla="*/ 13 h 15"/>
                  <a:gd name="T54" fmla="*/ 2 w 14"/>
                  <a:gd name="T55" fmla="*/ 13 h 15"/>
                  <a:gd name="T56" fmla="*/ 2 w 14"/>
                  <a:gd name="T57" fmla="*/ 13 h 15"/>
                  <a:gd name="T58" fmla="*/ 2 w 14"/>
                  <a:gd name="T59" fmla="*/ 10 h 15"/>
                  <a:gd name="T60" fmla="*/ 0 w 14"/>
                  <a:gd name="T61" fmla="*/ 10 h 15"/>
                  <a:gd name="T62" fmla="*/ 0 w 14"/>
                  <a:gd name="T63" fmla="*/ 10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5 h 15"/>
                  <a:gd name="T74" fmla="*/ 0 w 14"/>
                  <a:gd name="T75" fmla="*/ 5 h 15"/>
                  <a:gd name="T76" fmla="*/ 2 w 14"/>
                  <a:gd name="T77" fmla="*/ 2 h 15"/>
                  <a:gd name="T78" fmla="*/ 2 w 14"/>
                  <a:gd name="T79" fmla="*/ 2 h 15"/>
                  <a:gd name="T80" fmla="*/ 2 w 14"/>
                  <a:gd name="T81" fmla="*/ 2 h 15"/>
                  <a:gd name="T82" fmla="*/ 5 w 14"/>
                  <a:gd name="T83" fmla="*/ 0 h 15"/>
                  <a:gd name="T84" fmla="*/ 5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3"/>
                    </a:lnTo>
                    <a:lnTo>
                      <a:pt x="10" y="13"/>
                    </a:lnTo>
                    <a:lnTo>
                      <a:pt x="10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5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8" name="Freeform 1621"/>
              <p:cNvSpPr>
                <a:spLocks/>
              </p:cNvSpPr>
              <p:nvPr/>
            </p:nvSpPr>
            <p:spPr bwMode="auto">
              <a:xfrm>
                <a:off x="4457" y="797"/>
                <a:ext cx="13" cy="13"/>
              </a:xfrm>
              <a:custGeom>
                <a:avLst/>
                <a:gdLst>
                  <a:gd name="T0" fmla="*/ 6 w 13"/>
                  <a:gd name="T1" fmla="*/ 0 h 13"/>
                  <a:gd name="T2" fmla="*/ 8 w 13"/>
                  <a:gd name="T3" fmla="*/ 0 h 13"/>
                  <a:gd name="T4" fmla="*/ 8 w 13"/>
                  <a:gd name="T5" fmla="*/ 0 h 13"/>
                  <a:gd name="T6" fmla="*/ 8 w 13"/>
                  <a:gd name="T7" fmla="*/ 0 h 13"/>
                  <a:gd name="T8" fmla="*/ 10 w 13"/>
                  <a:gd name="T9" fmla="*/ 2 h 13"/>
                  <a:gd name="T10" fmla="*/ 10 w 13"/>
                  <a:gd name="T11" fmla="*/ 2 h 13"/>
                  <a:gd name="T12" fmla="*/ 10 w 13"/>
                  <a:gd name="T13" fmla="*/ 2 h 13"/>
                  <a:gd name="T14" fmla="*/ 13 w 13"/>
                  <a:gd name="T15" fmla="*/ 5 h 13"/>
                  <a:gd name="T16" fmla="*/ 13 w 13"/>
                  <a:gd name="T17" fmla="*/ 5 h 13"/>
                  <a:gd name="T18" fmla="*/ 13 w 13"/>
                  <a:gd name="T19" fmla="*/ 5 h 13"/>
                  <a:gd name="T20" fmla="*/ 13 w 13"/>
                  <a:gd name="T21" fmla="*/ 7 h 13"/>
                  <a:gd name="T22" fmla="*/ 13 w 13"/>
                  <a:gd name="T23" fmla="*/ 7 h 13"/>
                  <a:gd name="T24" fmla="*/ 13 w 13"/>
                  <a:gd name="T25" fmla="*/ 8 h 13"/>
                  <a:gd name="T26" fmla="*/ 13 w 13"/>
                  <a:gd name="T27" fmla="*/ 8 h 13"/>
                  <a:gd name="T28" fmla="*/ 13 w 13"/>
                  <a:gd name="T29" fmla="*/ 8 h 13"/>
                  <a:gd name="T30" fmla="*/ 10 w 13"/>
                  <a:gd name="T31" fmla="*/ 10 h 13"/>
                  <a:gd name="T32" fmla="*/ 10 w 13"/>
                  <a:gd name="T33" fmla="*/ 10 h 13"/>
                  <a:gd name="T34" fmla="*/ 10 w 13"/>
                  <a:gd name="T35" fmla="*/ 10 h 13"/>
                  <a:gd name="T36" fmla="*/ 10 w 13"/>
                  <a:gd name="T37" fmla="*/ 13 h 13"/>
                  <a:gd name="T38" fmla="*/ 8 w 13"/>
                  <a:gd name="T39" fmla="*/ 13 h 13"/>
                  <a:gd name="T40" fmla="*/ 8 w 13"/>
                  <a:gd name="T41" fmla="*/ 13 h 13"/>
                  <a:gd name="T42" fmla="*/ 6 w 13"/>
                  <a:gd name="T43" fmla="*/ 13 h 13"/>
                  <a:gd name="T44" fmla="*/ 6 w 13"/>
                  <a:gd name="T45" fmla="*/ 13 h 13"/>
                  <a:gd name="T46" fmla="*/ 6 w 13"/>
                  <a:gd name="T47" fmla="*/ 13 h 13"/>
                  <a:gd name="T48" fmla="*/ 5 w 13"/>
                  <a:gd name="T49" fmla="*/ 13 h 13"/>
                  <a:gd name="T50" fmla="*/ 5 w 13"/>
                  <a:gd name="T51" fmla="*/ 13 h 13"/>
                  <a:gd name="T52" fmla="*/ 2 w 13"/>
                  <a:gd name="T53" fmla="*/ 13 h 13"/>
                  <a:gd name="T54" fmla="*/ 2 w 13"/>
                  <a:gd name="T55" fmla="*/ 10 h 13"/>
                  <a:gd name="T56" fmla="*/ 2 w 13"/>
                  <a:gd name="T57" fmla="*/ 10 h 13"/>
                  <a:gd name="T58" fmla="*/ 2 w 13"/>
                  <a:gd name="T59" fmla="*/ 10 h 13"/>
                  <a:gd name="T60" fmla="*/ 0 w 13"/>
                  <a:gd name="T61" fmla="*/ 8 h 13"/>
                  <a:gd name="T62" fmla="*/ 0 w 13"/>
                  <a:gd name="T63" fmla="*/ 8 h 13"/>
                  <a:gd name="T64" fmla="*/ 0 w 13"/>
                  <a:gd name="T65" fmla="*/ 8 h 13"/>
                  <a:gd name="T66" fmla="*/ 0 w 13"/>
                  <a:gd name="T67" fmla="*/ 7 h 13"/>
                  <a:gd name="T68" fmla="*/ 0 w 13"/>
                  <a:gd name="T69" fmla="*/ 7 h 13"/>
                  <a:gd name="T70" fmla="*/ 0 w 13"/>
                  <a:gd name="T71" fmla="*/ 5 h 13"/>
                  <a:gd name="T72" fmla="*/ 0 w 13"/>
                  <a:gd name="T73" fmla="*/ 5 h 13"/>
                  <a:gd name="T74" fmla="*/ 0 w 13"/>
                  <a:gd name="T75" fmla="*/ 5 h 13"/>
                  <a:gd name="T76" fmla="*/ 2 w 13"/>
                  <a:gd name="T77" fmla="*/ 2 h 13"/>
                  <a:gd name="T78" fmla="*/ 2 w 13"/>
                  <a:gd name="T79" fmla="*/ 2 h 13"/>
                  <a:gd name="T80" fmla="*/ 2 w 13"/>
                  <a:gd name="T81" fmla="*/ 2 h 13"/>
                  <a:gd name="T82" fmla="*/ 5 w 13"/>
                  <a:gd name="T83" fmla="*/ 0 h 13"/>
                  <a:gd name="T84" fmla="*/ 5 w 13"/>
                  <a:gd name="T85" fmla="*/ 0 h 13"/>
                  <a:gd name="T86" fmla="*/ 5 w 13"/>
                  <a:gd name="T87" fmla="*/ 0 h 13"/>
                  <a:gd name="T88" fmla="*/ 6 w 13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3"/>
                  <a:gd name="T137" fmla="*/ 13 w 13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5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89" name="Freeform 1622"/>
              <p:cNvSpPr>
                <a:spLocks/>
              </p:cNvSpPr>
              <p:nvPr/>
            </p:nvSpPr>
            <p:spPr bwMode="auto">
              <a:xfrm>
                <a:off x="4595" y="965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1 w 14"/>
                  <a:gd name="T5" fmla="*/ 0 h 15"/>
                  <a:gd name="T6" fmla="*/ 11 w 14"/>
                  <a:gd name="T7" fmla="*/ 0 h 15"/>
                  <a:gd name="T8" fmla="*/ 12 w 14"/>
                  <a:gd name="T9" fmla="*/ 2 h 15"/>
                  <a:gd name="T10" fmla="*/ 12 w 14"/>
                  <a:gd name="T11" fmla="*/ 2 h 15"/>
                  <a:gd name="T12" fmla="*/ 12 w 14"/>
                  <a:gd name="T13" fmla="*/ 2 h 15"/>
                  <a:gd name="T14" fmla="*/ 14 w 14"/>
                  <a:gd name="T15" fmla="*/ 3 h 15"/>
                  <a:gd name="T16" fmla="*/ 14 w 14"/>
                  <a:gd name="T17" fmla="*/ 3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0 h 15"/>
                  <a:gd name="T28" fmla="*/ 14 w 14"/>
                  <a:gd name="T29" fmla="*/ 10 h 15"/>
                  <a:gd name="T30" fmla="*/ 12 w 14"/>
                  <a:gd name="T31" fmla="*/ 10 h 15"/>
                  <a:gd name="T32" fmla="*/ 12 w 14"/>
                  <a:gd name="T33" fmla="*/ 11 h 15"/>
                  <a:gd name="T34" fmla="*/ 12 w 14"/>
                  <a:gd name="T35" fmla="*/ 11 h 15"/>
                  <a:gd name="T36" fmla="*/ 11 w 14"/>
                  <a:gd name="T37" fmla="*/ 11 h 15"/>
                  <a:gd name="T38" fmla="*/ 11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4 w 14"/>
                  <a:gd name="T51" fmla="*/ 15 h 15"/>
                  <a:gd name="T52" fmla="*/ 4 w 14"/>
                  <a:gd name="T53" fmla="*/ 11 h 15"/>
                  <a:gd name="T54" fmla="*/ 3 w 14"/>
                  <a:gd name="T55" fmla="*/ 11 h 15"/>
                  <a:gd name="T56" fmla="*/ 3 w 14"/>
                  <a:gd name="T57" fmla="*/ 11 h 15"/>
                  <a:gd name="T58" fmla="*/ 3 w 14"/>
                  <a:gd name="T59" fmla="*/ 10 h 15"/>
                  <a:gd name="T60" fmla="*/ 0 w 14"/>
                  <a:gd name="T61" fmla="*/ 10 h 15"/>
                  <a:gd name="T62" fmla="*/ 0 w 14"/>
                  <a:gd name="T63" fmla="*/ 10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3 h 15"/>
                  <a:gd name="T74" fmla="*/ 0 w 14"/>
                  <a:gd name="T75" fmla="*/ 3 h 15"/>
                  <a:gd name="T76" fmla="*/ 3 w 14"/>
                  <a:gd name="T77" fmla="*/ 2 h 15"/>
                  <a:gd name="T78" fmla="*/ 3 w 14"/>
                  <a:gd name="T79" fmla="*/ 2 h 15"/>
                  <a:gd name="T80" fmla="*/ 3 w 14"/>
                  <a:gd name="T81" fmla="*/ 2 h 15"/>
                  <a:gd name="T82" fmla="*/ 4 w 14"/>
                  <a:gd name="T83" fmla="*/ 0 h 15"/>
                  <a:gd name="T84" fmla="*/ 4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4" y="15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90" name="Freeform 1623"/>
              <p:cNvSpPr>
                <a:spLocks/>
              </p:cNvSpPr>
              <p:nvPr/>
            </p:nvSpPr>
            <p:spPr bwMode="auto">
              <a:xfrm>
                <a:off x="4595" y="965"/>
                <a:ext cx="12" cy="11"/>
              </a:xfrm>
              <a:custGeom>
                <a:avLst/>
                <a:gdLst>
                  <a:gd name="T0" fmla="*/ 6 w 12"/>
                  <a:gd name="T1" fmla="*/ 0 h 11"/>
                  <a:gd name="T2" fmla="*/ 8 w 12"/>
                  <a:gd name="T3" fmla="*/ 0 h 11"/>
                  <a:gd name="T4" fmla="*/ 8 w 12"/>
                  <a:gd name="T5" fmla="*/ 0 h 11"/>
                  <a:gd name="T6" fmla="*/ 8 w 12"/>
                  <a:gd name="T7" fmla="*/ 0 h 11"/>
                  <a:gd name="T8" fmla="*/ 11 w 12"/>
                  <a:gd name="T9" fmla="*/ 2 h 11"/>
                  <a:gd name="T10" fmla="*/ 11 w 12"/>
                  <a:gd name="T11" fmla="*/ 2 h 11"/>
                  <a:gd name="T12" fmla="*/ 11 w 12"/>
                  <a:gd name="T13" fmla="*/ 2 h 11"/>
                  <a:gd name="T14" fmla="*/ 12 w 12"/>
                  <a:gd name="T15" fmla="*/ 3 h 11"/>
                  <a:gd name="T16" fmla="*/ 12 w 12"/>
                  <a:gd name="T17" fmla="*/ 3 h 11"/>
                  <a:gd name="T18" fmla="*/ 12 w 12"/>
                  <a:gd name="T19" fmla="*/ 3 h 11"/>
                  <a:gd name="T20" fmla="*/ 12 w 12"/>
                  <a:gd name="T21" fmla="*/ 7 h 11"/>
                  <a:gd name="T22" fmla="*/ 12 w 12"/>
                  <a:gd name="T23" fmla="*/ 7 h 11"/>
                  <a:gd name="T24" fmla="*/ 12 w 12"/>
                  <a:gd name="T25" fmla="*/ 8 h 11"/>
                  <a:gd name="T26" fmla="*/ 12 w 12"/>
                  <a:gd name="T27" fmla="*/ 8 h 11"/>
                  <a:gd name="T28" fmla="*/ 12 w 12"/>
                  <a:gd name="T29" fmla="*/ 8 h 11"/>
                  <a:gd name="T30" fmla="*/ 11 w 12"/>
                  <a:gd name="T31" fmla="*/ 10 h 11"/>
                  <a:gd name="T32" fmla="*/ 11 w 12"/>
                  <a:gd name="T33" fmla="*/ 10 h 11"/>
                  <a:gd name="T34" fmla="*/ 11 w 12"/>
                  <a:gd name="T35" fmla="*/ 10 h 11"/>
                  <a:gd name="T36" fmla="*/ 11 w 12"/>
                  <a:gd name="T37" fmla="*/ 11 h 11"/>
                  <a:gd name="T38" fmla="*/ 8 w 12"/>
                  <a:gd name="T39" fmla="*/ 11 h 11"/>
                  <a:gd name="T40" fmla="*/ 8 w 12"/>
                  <a:gd name="T41" fmla="*/ 11 h 11"/>
                  <a:gd name="T42" fmla="*/ 6 w 12"/>
                  <a:gd name="T43" fmla="*/ 11 h 11"/>
                  <a:gd name="T44" fmla="*/ 6 w 12"/>
                  <a:gd name="T45" fmla="*/ 11 h 11"/>
                  <a:gd name="T46" fmla="*/ 6 w 12"/>
                  <a:gd name="T47" fmla="*/ 11 h 11"/>
                  <a:gd name="T48" fmla="*/ 4 w 12"/>
                  <a:gd name="T49" fmla="*/ 11 h 11"/>
                  <a:gd name="T50" fmla="*/ 4 w 12"/>
                  <a:gd name="T51" fmla="*/ 11 h 11"/>
                  <a:gd name="T52" fmla="*/ 3 w 12"/>
                  <a:gd name="T53" fmla="*/ 11 h 11"/>
                  <a:gd name="T54" fmla="*/ 3 w 12"/>
                  <a:gd name="T55" fmla="*/ 10 h 11"/>
                  <a:gd name="T56" fmla="*/ 3 w 12"/>
                  <a:gd name="T57" fmla="*/ 10 h 11"/>
                  <a:gd name="T58" fmla="*/ 3 w 12"/>
                  <a:gd name="T59" fmla="*/ 10 h 11"/>
                  <a:gd name="T60" fmla="*/ 0 w 12"/>
                  <a:gd name="T61" fmla="*/ 8 h 11"/>
                  <a:gd name="T62" fmla="*/ 0 w 12"/>
                  <a:gd name="T63" fmla="*/ 8 h 11"/>
                  <a:gd name="T64" fmla="*/ 0 w 12"/>
                  <a:gd name="T65" fmla="*/ 8 h 11"/>
                  <a:gd name="T66" fmla="*/ 0 w 12"/>
                  <a:gd name="T67" fmla="*/ 7 h 11"/>
                  <a:gd name="T68" fmla="*/ 0 w 12"/>
                  <a:gd name="T69" fmla="*/ 7 h 11"/>
                  <a:gd name="T70" fmla="*/ 0 w 12"/>
                  <a:gd name="T71" fmla="*/ 3 h 11"/>
                  <a:gd name="T72" fmla="*/ 0 w 12"/>
                  <a:gd name="T73" fmla="*/ 3 h 11"/>
                  <a:gd name="T74" fmla="*/ 0 w 12"/>
                  <a:gd name="T75" fmla="*/ 3 h 11"/>
                  <a:gd name="T76" fmla="*/ 3 w 12"/>
                  <a:gd name="T77" fmla="*/ 2 h 11"/>
                  <a:gd name="T78" fmla="*/ 3 w 12"/>
                  <a:gd name="T79" fmla="*/ 2 h 11"/>
                  <a:gd name="T80" fmla="*/ 3 w 12"/>
                  <a:gd name="T81" fmla="*/ 2 h 11"/>
                  <a:gd name="T82" fmla="*/ 4 w 12"/>
                  <a:gd name="T83" fmla="*/ 0 h 11"/>
                  <a:gd name="T84" fmla="*/ 4 w 12"/>
                  <a:gd name="T85" fmla="*/ 0 h 11"/>
                  <a:gd name="T86" fmla="*/ 4 w 12"/>
                  <a:gd name="T87" fmla="*/ 0 h 11"/>
                  <a:gd name="T88" fmla="*/ 6 w 12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1"/>
                  <a:gd name="T137" fmla="*/ 12 w 12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91" name="Freeform 1624"/>
              <p:cNvSpPr>
                <a:spLocks/>
              </p:cNvSpPr>
              <p:nvPr/>
            </p:nvSpPr>
            <p:spPr bwMode="auto">
              <a:xfrm>
                <a:off x="4731" y="1040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1 w 14"/>
                  <a:gd name="T5" fmla="*/ 0 h 15"/>
                  <a:gd name="T6" fmla="*/ 11 w 14"/>
                  <a:gd name="T7" fmla="*/ 0 h 15"/>
                  <a:gd name="T8" fmla="*/ 12 w 14"/>
                  <a:gd name="T9" fmla="*/ 4 h 15"/>
                  <a:gd name="T10" fmla="*/ 12 w 14"/>
                  <a:gd name="T11" fmla="*/ 4 h 15"/>
                  <a:gd name="T12" fmla="*/ 12 w 14"/>
                  <a:gd name="T13" fmla="*/ 4 h 15"/>
                  <a:gd name="T14" fmla="*/ 14 w 14"/>
                  <a:gd name="T15" fmla="*/ 5 h 15"/>
                  <a:gd name="T16" fmla="*/ 14 w 14"/>
                  <a:gd name="T17" fmla="*/ 5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2 h 15"/>
                  <a:gd name="T28" fmla="*/ 14 w 14"/>
                  <a:gd name="T29" fmla="*/ 12 h 15"/>
                  <a:gd name="T30" fmla="*/ 12 w 14"/>
                  <a:gd name="T31" fmla="*/ 12 h 15"/>
                  <a:gd name="T32" fmla="*/ 12 w 14"/>
                  <a:gd name="T33" fmla="*/ 13 h 15"/>
                  <a:gd name="T34" fmla="*/ 12 w 14"/>
                  <a:gd name="T35" fmla="*/ 13 h 15"/>
                  <a:gd name="T36" fmla="*/ 11 w 14"/>
                  <a:gd name="T37" fmla="*/ 13 h 15"/>
                  <a:gd name="T38" fmla="*/ 11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4 w 14"/>
                  <a:gd name="T51" fmla="*/ 15 h 15"/>
                  <a:gd name="T52" fmla="*/ 4 w 14"/>
                  <a:gd name="T53" fmla="*/ 13 h 15"/>
                  <a:gd name="T54" fmla="*/ 3 w 14"/>
                  <a:gd name="T55" fmla="*/ 13 h 15"/>
                  <a:gd name="T56" fmla="*/ 3 w 14"/>
                  <a:gd name="T57" fmla="*/ 13 h 15"/>
                  <a:gd name="T58" fmla="*/ 3 w 14"/>
                  <a:gd name="T59" fmla="*/ 12 h 15"/>
                  <a:gd name="T60" fmla="*/ 0 w 14"/>
                  <a:gd name="T61" fmla="*/ 12 h 15"/>
                  <a:gd name="T62" fmla="*/ 0 w 14"/>
                  <a:gd name="T63" fmla="*/ 12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5 h 15"/>
                  <a:gd name="T74" fmla="*/ 0 w 14"/>
                  <a:gd name="T75" fmla="*/ 5 h 15"/>
                  <a:gd name="T76" fmla="*/ 3 w 14"/>
                  <a:gd name="T77" fmla="*/ 4 h 15"/>
                  <a:gd name="T78" fmla="*/ 3 w 14"/>
                  <a:gd name="T79" fmla="*/ 4 h 15"/>
                  <a:gd name="T80" fmla="*/ 3 w 14"/>
                  <a:gd name="T81" fmla="*/ 4 h 15"/>
                  <a:gd name="T82" fmla="*/ 4 w 14"/>
                  <a:gd name="T83" fmla="*/ 0 h 15"/>
                  <a:gd name="T84" fmla="*/ 4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4" y="15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92" name="Freeform 1625"/>
              <p:cNvSpPr>
                <a:spLocks/>
              </p:cNvSpPr>
              <p:nvPr/>
            </p:nvSpPr>
            <p:spPr bwMode="auto">
              <a:xfrm>
                <a:off x="4731" y="1040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4 h 13"/>
                  <a:gd name="T10" fmla="*/ 11 w 12"/>
                  <a:gd name="T11" fmla="*/ 4 h 13"/>
                  <a:gd name="T12" fmla="*/ 11 w 12"/>
                  <a:gd name="T13" fmla="*/ 4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7 h 13"/>
                  <a:gd name="T22" fmla="*/ 12 w 12"/>
                  <a:gd name="T23" fmla="*/ 7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12 h 13"/>
                  <a:gd name="T32" fmla="*/ 11 w 12"/>
                  <a:gd name="T33" fmla="*/ 12 h 13"/>
                  <a:gd name="T34" fmla="*/ 11 w 12"/>
                  <a:gd name="T35" fmla="*/ 12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12 h 13"/>
                  <a:gd name="T56" fmla="*/ 3 w 12"/>
                  <a:gd name="T57" fmla="*/ 12 h 13"/>
                  <a:gd name="T58" fmla="*/ 3 w 12"/>
                  <a:gd name="T59" fmla="*/ 12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7 h 13"/>
                  <a:gd name="T68" fmla="*/ 0 w 12"/>
                  <a:gd name="T69" fmla="*/ 7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4 h 13"/>
                  <a:gd name="T78" fmla="*/ 3 w 12"/>
                  <a:gd name="T79" fmla="*/ 4 h 13"/>
                  <a:gd name="T80" fmla="*/ 3 w 12"/>
                  <a:gd name="T81" fmla="*/ 4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93" name="Freeform 1626"/>
              <p:cNvSpPr>
                <a:spLocks/>
              </p:cNvSpPr>
              <p:nvPr/>
            </p:nvSpPr>
            <p:spPr bwMode="auto">
              <a:xfrm>
                <a:off x="4862" y="1087"/>
                <a:ext cx="13" cy="14"/>
              </a:xfrm>
              <a:custGeom>
                <a:avLst/>
                <a:gdLst>
                  <a:gd name="T0" fmla="*/ 8 w 13"/>
                  <a:gd name="T1" fmla="*/ 0 h 14"/>
                  <a:gd name="T2" fmla="*/ 8 w 13"/>
                  <a:gd name="T3" fmla="*/ 0 h 14"/>
                  <a:gd name="T4" fmla="*/ 9 w 13"/>
                  <a:gd name="T5" fmla="*/ 0 h 14"/>
                  <a:gd name="T6" fmla="*/ 9 w 13"/>
                  <a:gd name="T7" fmla="*/ 0 h 14"/>
                  <a:gd name="T8" fmla="*/ 11 w 13"/>
                  <a:gd name="T9" fmla="*/ 1 h 14"/>
                  <a:gd name="T10" fmla="*/ 11 w 13"/>
                  <a:gd name="T11" fmla="*/ 1 h 14"/>
                  <a:gd name="T12" fmla="*/ 11 w 13"/>
                  <a:gd name="T13" fmla="*/ 1 h 14"/>
                  <a:gd name="T14" fmla="*/ 13 w 13"/>
                  <a:gd name="T15" fmla="*/ 5 h 14"/>
                  <a:gd name="T16" fmla="*/ 13 w 13"/>
                  <a:gd name="T17" fmla="*/ 5 h 14"/>
                  <a:gd name="T18" fmla="*/ 13 w 13"/>
                  <a:gd name="T19" fmla="*/ 6 h 14"/>
                  <a:gd name="T20" fmla="*/ 13 w 13"/>
                  <a:gd name="T21" fmla="*/ 6 h 14"/>
                  <a:gd name="T22" fmla="*/ 13 w 13"/>
                  <a:gd name="T23" fmla="*/ 8 h 14"/>
                  <a:gd name="T24" fmla="*/ 13 w 13"/>
                  <a:gd name="T25" fmla="*/ 8 h 14"/>
                  <a:gd name="T26" fmla="*/ 13 w 13"/>
                  <a:gd name="T27" fmla="*/ 9 h 14"/>
                  <a:gd name="T28" fmla="*/ 13 w 13"/>
                  <a:gd name="T29" fmla="*/ 9 h 14"/>
                  <a:gd name="T30" fmla="*/ 11 w 13"/>
                  <a:gd name="T31" fmla="*/ 9 h 14"/>
                  <a:gd name="T32" fmla="*/ 11 w 13"/>
                  <a:gd name="T33" fmla="*/ 13 h 14"/>
                  <a:gd name="T34" fmla="*/ 11 w 13"/>
                  <a:gd name="T35" fmla="*/ 13 h 14"/>
                  <a:gd name="T36" fmla="*/ 9 w 13"/>
                  <a:gd name="T37" fmla="*/ 13 h 14"/>
                  <a:gd name="T38" fmla="*/ 9 w 13"/>
                  <a:gd name="T39" fmla="*/ 14 h 14"/>
                  <a:gd name="T40" fmla="*/ 8 w 13"/>
                  <a:gd name="T41" fmla="*/ 14 h 14"/>
                  <a:gd name="T42" fmla="*/ 8 w 13"/>
                  <a:gd name="T43" fmla="*/ 14 h 14"/>
                  <a:gd name="T44" fmla="*/ 8 w 13"/>
                  <a:gd name="T45" fmla="*/ 14 h 14"/>
                  <a:gd name="T46" fmla="*/ 5 w 13"/>
                  <a:gd name="T47" fmla="*/ 14 h 14"/>
                  <a:gd name="T48" fmla="*/ 5 w 13"/>
                  <a:gd name="T49" fmla="*/ 14 h 14"/>
                  <a:gd name="T50" fmla="*/ 3 w 13"/>
                  <a:gd name="T51" fmla="*/ 14 h 14"/>
                  <a:gd name="T52" fmla="*/ 3 w 13"/>
                  <a:gd name="T53" fmla="*/ 13 h 14"/>
                  <a:gd name="T54" fmla="*/ 1 w 13"/>
                  <a:gd name="T55" fmla="*/ 13 h 14"/>
                  <a:gd name="T56" fmla="*/ 1 w 13"/>
                  <a:gd name="T57" fmla="*/ 13 h 14"/>
                  <a:gd name="T58" fmla="*/ 1 w 13"/>
                  <a:gd name="T59" fmla="*/ 9 h 14"/>
                  <a:gd name="T60" fmla="*/ 0 w 13"/>
                  <a:gd name="T61" fmla="*/ 9 h 14"/>
                  <a:gd name="T62" fmla="*/ 0 w 13"/>
                  <a:gd name="T63" fmla="*/ 9 h 14"/>
                  <a:gd name="T64" fmla="*/ 0 w 13"/>
                  <a:gd name="T65" fmla="*/ 8 h 14"/>
                  <a:gd name="T66" fmla="*/ 0 w 13"/>
                  <a:gd name="T67" fmla="*/ 8 h 14"/>
                  <a:gd name="T68" fmla="*/ 0 w 13"/>
                  <a:gd name="T69" fmla="*/ 6 h 14"/>
                  <a:gd name="T70" fmla="*/ 0 w 13"/>
                  <a:gd name="T71" fmla="*/ 6 h 14"/>
                  <a:gd name="T72" fmla="*/ 0 w 13"/>
                  <a:gd name="T73" fmla="*/ 5 h 14"/>
                  <a:gd name="T74" fmla="*/ 0 w 13"/>
                  <a:gd name="T75" fmla="*/ 5 h 14"/>
                  <a:gd name="T76" fmla="*/ 1 w 13"/>
                  <a:gd name="T77" fmla="*/ 1 h 14"/>
                  <a:gd name="T78" fmla="*/ 1 w 13"/>
                  <a:gd name="T79" fmla="*/ 1 h 14"/>
                  <a:gd name="T80" fmla="*/ 1 w 13"/>
                  <a:gd name="T81" fmla="*/ 1 h 14"/>
                  <a:gd name="T82" fmla="*/ 3 w 13"/>
                  <a:gd name="T83" fmla="*/ 0 h 14"/>
                  <a:gd name="T84" fmla="*/ 3 w 13"/>
                  <a:gd name="T85" fmla="*/ 0 h 14"/>
                  <a:gd name="T86" fmla="*/ 5 w 13"/>
                  <a:gd name="T87" fmla="*/ 0 h 14"/>
                  <a:gd name="T88" fmla="*/ 5 w 13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4"/>
                  <a:gd name="T137" fmla="*/ 13 w 13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4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1" y="5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1" y="9"/>
                    </a:lnTo>
                    <a:lnTo>
                      <a:pt x="11" y="13"/>
                    </a:lnTo>
                    <a:lnTo>
                      <a:pt x="9" y="13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94" name="Freeform 1627"/>
              <p:cNvSpPr>
                <a:spLocks/>
              </p:cNvSpPr>
              <p:nvPr/>
            </p:nvSpPr>
            <p:spPr bwMode="auto">
              <a:xfrm>
                <a:off x="4862" y="1087"/>
                <a:ext cx="11" cy="13"/>
              </a:xfrm>
              <a:custGeom>
                <a:avLst/>
                <a:gdLst>
                  <a:gd name="T0" fmla="*/ 5 w 11"/>
                  <a:gd name="T1" fmla="*/ 0 h 13"/>
                  <a:gd name="T2" fmla="*/ 8 w 11"/>
                  <a:gd name="T3" fmla="*/ 0 h 13"/>
                  <a:gd name="T4" fmla="*/ 8 w 11"/>
                  <a:gd name="T5" fmla="*/ 0 h 13"/>
                  <a:gd name="T6" fmla="*/ 8 w 11"/>
                  <a:gd name="T7" fmla="*/ 0 h 13"/>
                  <a:gd name="T8" fmla="*/ 9 w 11"/>
                  <a:gd name="T9" fmla="*/ 1 h 13"/>
                  <a:gd name="T10" fmla="*/ 9 w 11"/>
                  <a:gd name="T11" fmla="*/ 1 h 13"/>
                  <a:gd name="T12" fmla="*/ 9 w 11"/>
                  <a:gd name="T13" fmla="*/ 1 h 13"/>
                  <a:gd name="T14" fmla="*/ 11 w 11"/>
                  <a:gd name="T15" fmla="*/ 5 h 13"/>
                  <a:gd name="T16" fmla="*/ 11 w 11"/>
                  <a:gd name="T17" fmla="*/ 5 h 13"/>
                  <a:gd name="T18" fmla="*/ 11 w 11"/>
                  <a:gd name="T19" fmla="*/ 5 h 13"/>
                  <a:gd name="T20" fmla="*/ 11 w 11"/>
                  <a:gd name="T21" fmla="*/ 6 h 13"/>
                  <a:gd name="T22" fmla="*/ 11 w 11"/>
                  <a:gd name="T23" fmla="*/ 6 h 13"/>
                  <a:gd name="T24" fmla="*/ 11 w 11"/>
                  <a:gd name="T25" fmla="*/ 8 h 13"/>
                  <a:gd name="T26" fmla="*/ 11 w 11"/>
                  <a:gd name="T27" fmla="*/ 8 h 13"/>
                  <a:gd name="T28" fmla="*/ 11 w 11"/>
                  <a:gd name="T29" fmla="*/ 8 h 13"/>
                  <a:gd name="T30" fmla="*/ 9 w 11"/>
                  <a:gd name="T31" fmla="*/ 9 h 13"/>
                  <a:gd name="T32" fmla="*/ 9 w 11"/>
                  <a:gd name="T33" fmla="*/ 9 h 13"/>
                  <a:gd name="T34" fmla="*/ 9 w 11"/>
                  <a:gd name="T35" fmla="*/ 9 h 13"/>
                  <a:gd name="T36" fmla="*/ 9 w 11"/>
                  <a:gd name="T37" fmla="*/ 13 h 13"/>
                  <a:gd name="T38" fmla="*/ 8 w 11"/>
                  <a:gd name="T39" fmla="*/ 13 h 13"/>
                  <a:gd name="T40" fmla="*/ 8 w 11"/>
                  <a:gd name="T41" fmla="*/ 13 h 13"/>
                  <a:gd name="T42" fmla="*/ 5 w 11"/>
                  <a:gd name="T43" fmla="*/ 13 h 13"/>
                  <a:gd name="T44" fmla="*/ 5 w 11"/>
                  <a:gd name="T45" fmla="*/ 13 h 13"/>
                  <a:gd name="T46" fmla="*/ 5 w 11"/>
                  <a:gd name="T47" fmla="*/ 13 h 13"/>
                  <a:gd name="T48" fmla="*/ 3 w 11"/>
                  <a:gd name="T49" fmla="*/ 13 h 13"/>
                  <a:gd name="T50" fmla="*/ 3 w 11"/>
                  <a:gd name="T51" fmla="*/ 13 h 13"/>
                  <a:gd name="T52" fmla="*/ 1 w 11"/>
                  <a:gd name="T53" fmla="*/ 13 h 13"/>
                  <a:gd name="T54" fmla="*/ 1 w 11"/>
                  <a:gd name="T55" fmla="*/ 9 h 13"/>
                  <a:gd name="T56" fmla="*/ 1 w 11"/>
                  <a:gd name="T57" fmla="*/ 9 h 13"/>
                  <a:gd name="T58" fmla="*/ 1 w 11"/>
                  <a:gd name="T59" fmla="*/ 9 h 13"/>
                  <a:gd name="T60" fmla="*/ 0 w 11"/>
                  <a:gd name="T61" fmla="*/ 8 h 13"/>
                  <a:gd name="T62" fmla="*/ 0 w 11"/>
                  <a:gd name="T63" fmla="*/ 8 h 13"/>
                  <a:gd name="T64" fmla="*/ 0 w 11"/>
                  <a:gd name="T65" fmla="*/ 8 h 13"/>
                  <a:gd name="T66" fmla="*/ 0 w 11"/>
                  <a:gd name="T67" fmla="*/ 6 h 13"/>
                  <a:gd name="T68" fmla="*/ 0 w 11"/>
                  <a:gd name="T69" fmla="*/ 6 h 13"/>
                  <a:gd name="T70" fmla="*/ 0 w 11"/>
                  <a:gd name="T71" fmla="*/ 5 h 13"/>
                  <a:gd name="T72" fmla="*/ 0 w 11"/>
                  <a:gd name="T73" fmla="*/ 5 h 13"/>
                  <a:gd name="T74" fmla="*/ 0 w 11"/>
                  <a:gd name="T75" fmla="*/ 5 h 13"/>
                  <a:gd name="T76" fmla="*/ 1 w 11"/>
                  <a:gd name="T77" fmla="*/ 1 h 13"/>
                  <a:gd name="T78" fmla="*/ 1 w 11"/>
                  <a:gd name="T79" fmla="*/ 1 h 13"/>
                  <a:gd name="T80" fmla="*/ 1 w 11"/>
                  <a:gd name="T81" fmla="*/ 1 h 13"/>
                  <a:gd name="T82" fmla="*/ 3 w 11"/>
                  <a:gd name="T83" fmla="*/ 0 h 13"/>
                  <a:gd name="T84" fmla="*/ 3 w 11"/>
                  <a:gd name="T85" fmla="*/ 0 h 13"/>
                  <a:gd name="T86" fmla="*/ 3 w 11"/>
                  <a:gd name="T87" fmla="*/ 0 h 13"/>
                  <a:gd name="T88" fmla="*/ 5 w 11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3"/>
                  <a:gd name="T137" fmla="*/ 11 w 11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3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1" y="8"/>
                    </a:lnTo>
                    <a:lnTo>
                      <a:pt x="11" y="9"/>
                    </a:lnTo>
                    <a:lnTo>
                      <a:pt x="9" y="9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295" name="Rectangle 1628"/>
              <p:cNvSpPr>
                <a:spLocks noChangeArrowheads="1"/>
              </p:cNvSpPr>
              <p:nvPr/>
            </p:nvSpPr>
            <p:spPr bwMode="auto">
              <a:xfrm>
                <a:off x="4121" y="113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296" name="Rectangle 1629"/>
              <p:cNvSpPr>
                <a:spLocks noChangeArrowheads="1"/>
              </p:cNvSpPr>
              <p:nvPr/>
            </p:nvSpPr>
            <p:spPr bwMode="auto">
              <a:xfrm>
                <a:off x="4166" y="1120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3297" name="Rectangle 1630"/>
              <p:cNvSpPr>
                <a:spLocks noChangeArrowheads="1"/>
              </p:cNvSpPr>
              <p:nvPr/>
            </p:nvSpPr>
            <p:spPr bwMode="auto">
              <a:xfrm>
                <a:off x="4121" y="939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298" name="Rectangle 1631"/>
              <p:cNvSpPr>
                <a:spLocks noChangeArrowheads="1"/>
              </p:cNvSpPr>
              <p:nvPr/>
            </p:nvSpPr>
            <p:spPr bwMode="auto">
              <a:xfrm>
                <a:off x="4166" y="932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3299" name="Rectangle 1632"/>
              <p:cNvSpPr>
                <a:spLocks noChangeArrowheads="1"/>
              </p:cNvSpPr>
              <p:nvPr/>
            </p:nvSpPr>
            <p:spPr bwMode="auto">
              <a:xfrm>
                <a:off x="4121" y="752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300" name="Rectangle 1633"/>
              <p:cNvSpPr>
                <a:spLocks noChangeArrowheads="1"/>
              </p:cNvSpPr>
              <p:nvPr/>
            </p:nvSpPr>
            <p:spPr bwMode="auto">
              <a:xfrm>
                <a:off x="4166" y="743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3301" name="Rectangle 1634"/>
              <p:cNvSpPr>
                <a:spLocks noChangeArrowheads="1"/>
              </p:cNvSpPr>
              <p:nvPr/>
            </p:nvSpPr>
            <p:spPr bwMode="auto">
              <a:xfrm>
                <a:off x="4107" y="56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302" name="Rectangle 1635"/>
              <p:cNvSpPr>
                <a:spLocks noChangeArrowheads="1"/>
              </p:cNvSpPr>
              <p:nvPr/>
            </p:nvSpPr>
            <p:spPr bwMode="auto">
              <a:xfrm>
                <a:off x="4151" y="554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303" name="Rectangle 1636"/>
              <p:cNvSpPr>
                <a:spLocks noChangeArrowheads="1"/>
              </p:cNvSpPr>
              <p:nvPr/>
            </p:nvSpPr>
            <p:spPr bwMode="auto">
              <a:xfrm>
                <a:off x="4182" y="1224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3304" name="Rectangle 1637"/>
              <p:cNvSpPr>
                <a:spLocks noChangeArrowheads="1"/>
              </p:cNvSpPr>
              <p:nvPr/>
            </p:nvSpPr>
            <p:spPr bwMode="auto">
              <a:xfrm>
                <a:off x="4401" y="1224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3305" name="Rectangle 1638"/>
              <p:cNvSpPr>
                <a:spLocks noChangeArrowheads="1"/>
              </p:cNvSpPr>
              <p:nvPr/>
            </p:nvSpPr>
            <p:spPr bwMode="auto">
              <a:xfrm>
                <a:off x="4609" y="1224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306" name="Rectangle 1639"/>
              <p:cNvSpPr>
                <a:spLocks noChangeArrowheads="1"/>
              </p:cNvSpPr>
              <p:nvPr/>
            </p:nvSpPr>
            <p:spPr bwMode="auto">
              <a:xfrm>
                <a:off x="4830" y="1224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3307" name="Rectangle 1640"/>
              <p:cNvSpPr>
                <a:spLocks noChangeArrowheads="1"/>
              </p:cNvSpPr>
              <p:nvPr/>
            </p:nvSpPr>
            <p:spPr bwMode="auto">
              <a:xfrm>
                <a:off x="5051" y="1224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3308" name="Rectangle 1641"/>
              <p:cNvSpPr>
                <a:spLocks noChangeArrowheads="1"/>
              </p:cNvSpPr>
              <p:nvPr/>
            </p:nvSpPr>
            <p:spPr bwMode="auto">
              <a:xfrm>
                <a:off x="4729" y="596"/>
                <a:ext cx="299" cy="75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09" name="Freeform 1642"/>
              <p:cNvSpPr>
                <a:spLocks/>
              </p:cNvSpPr>
              <p:nvPr/>
            </p:nvSpPr>
            <p:spPr bwMode="auto">
              <a:xfrm>
                <a:off x="4751" y="632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0" name="Freeform 1643"/>
              <p:cNvSpPr>
                <a:spLocks/>
              </p:cNvSpPr>
              <p:nvPr/>
            </p:nvSpPr>
            <p:spPr bwMode="auto">
              <a:xfrm>
                <a:off x="4761" y="632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1" name="Freeform 1644"/>
              <p:cNvSpPr>
                <a:spLocks/>
              </p:cNvSpPr>
              <p:nvPr/>
            </p:nvSpPr>
            <p:spPr bwMode="auto">
              <a:xfrm>
                <a:off x="4771" y="632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2" name="Freeform 1645"/>
              <p:cNvSpPr>
                <a:spLocks/>
              </p:cNvSpPr>
              <p:nvPr/>
            </p:nvSpPr>
            <p:spPr bwMode="auto">
              <a:xfrm>
                <a:off x="4782" y="632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3" name="Freeform 1646"/>
              <p:cNvSpPr>
                <a:spLocks/>
              </p:cNvSpPr>
              <p:nvPr/>
            </p:nvSpPr>
            <p:spPr bwMode="auto">
              <a:xfrm>
                <a:off x="4790" y="632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4" name="Freeform 1647"/>
              <p:cNvSpPr>
                <a:spLocks/>
              </p:cNvSpPr>
              <p:nvPr/>
            </p:nvSpPr>
            <p:spPr bwMode="auto">
              <a:xfrm>
                <a:off x="4799" y="632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5" name="Freeform 1648"/>
              <p:cNvSpPr>
                <a:spLocks/>
              </p:cNvSpPr>
              <p:nvPr/>
            </p:nvSpPr>
            <p:spPr bwMode="auto">
              <a:xfrm>
                <a:off x="4809" y="632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6" name="Freeform 1649"/>
              <p:cNvSpPr>
                <a:spLocks/>
              </p:cNvSpPr>
              <p:nvPr/>
            </p:nvSpPr>
            <p:spPr bwMode="auto">
              <a:xfrm>
                <a:off x="4817" y="632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7" name="Freeform 1650"/>
              <p:cNvSpPr>
                <a:spLocks/>
              </p:cNvSpPr>
              <p:nvPr/>
            </p:nvSpPr>
            <p:spPr bwMode="auto">
              <a:xfrm>
                <a:off x="4827" y="632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8" name="Freeform 1651"/>
              <p:cNvSpPr>
                <a:spLocks/>
              </p:cNvSpPr>
              <p:nvPr/>
            </p:nvSpPr>
            <p:spPr bwMode="auto">
              <a:xfrm>
                <a:off x="4785" y="626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19" name="Freeform 1652"/>
              <p:cNvSpPr>
                <a:spLocks/>
              </p:cNvSpPr>
              <p:nvPr/>
            </p:nvSpPr>
            <p:spPr bwMode="auto">
              <a:xfrm>
                <a:off x="4785" y="626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320" name="Rectangle 1653"/>
              <p:cNvSpPr>
                <a:spLocks noChangeArrowheads="1"/>
              </p:cNvSpPr>
              <p:nvPr/>
            </p:nvSpPr>
            <p:spPr bwMode="auto">
              <a:xfrm>
                <a:off x="4839" y="608"/>
                <a:ext cx="22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Au 10 µm</a:t>
                </a:r>
                <a:endParaRPr lang="fr-FR"/>
              </a:p>
            </p:txBody>
          </p:sp>
          <p:sp>
            <p:nvSpPr>
              <p:cNvPr id="53321" name="Rectangle 1654"/>
              <p:cNvSpPr>
                <a:spLocks noChangeArrowheads="1"/>
              </p:cNvSpPr>
              <p:nvPr/>
            </p:nvSpPr>
            <p:spPr bwMode="auto">
              <a:xfrm rot="-5400000">
                <a:off x="3763" y="894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3322" name="Rectangle 1655"/>
              <p:cNvSpPr>
                <a:spLocks noChangeArrowheads="1"/>
              </p:cNvSpPr>
              <p:nvPr/>
            </p:nvSpPr>
            <p:spPr bwMode="auto">
              <a:xfrm rot="-5400000">
                <a:off x="3991" y="614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3323" name="Rectangle 1656"/>
              <p:cNvSpPr>
                <a:spLocks noChangeArrowheads="1"/>
              </p:cNvSpPr>
              <p:nvPr/>
            </p:nvSpPr>
            <p:spPr bwMode="auto">
              <a:xfrm rot="-5400000">
                <a:off x="4000" y="566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3324" name="Rectangle 1657"/>
              <p:cNvSpPr>
                <a:spLocks noChangeArrowheads="1"/>
              </p:cNvSpPr>
              <p:nvPr/>
            </p:nvSpPr>
            <p:spPr bwMode="auto">
              <a:xfrm rot="-5400000">
                <a:off x="3991" y="532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3325" name="Rectangle 1658"/>
              <p:cNvSpPr>
                <a:spLocks noChangeArrowheads="1"/>
              </p:cNvSpPr>
              <p:nvPr/>
            </p:nvSpPr>
            <p:spPr bwMode="auto">
              <a:xfrm rot="-5400000">
                <a:off x="4017" y="502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3326" name="Rectangle 1659"/>
              <p:cNvSpPr>
                <a:spLocks noChangeArrowheads="1"/>
              </p:cNvSpPr>
              <p:nvPr/>
            </p:nvSpPr>
            <p:spPr bwMode="auto">
              <a:xfrm>
                <a:off x="4475" y="1283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  <p:grpSp>
          <p:nvGrpSpPr>
            <p:cNvPr id="51003" name="Group 1660"/>
            <p:cNvGrpSpPr>
              <a:grpSpLocks noChangeAspect="1"/>
            </p:cNvGrpSpPr>
            <p:nvPr/>
          </p:nvGrpSpPr>
          <p:grpSpPr bwMode="auto">
            <a:xfrm>
              <a:off x="385" y="510"/>
              <a:ext cx="1149" cy="856"/>
              <a:chOff x="385" y="510"/>
              <a:chExt cx="1149" cy="856"/>
            </a:xfrm>
          </p:grpSpPr>
          <p:sp>
            <p:nvSpPr>
              <p:cNvPr id="52989" name="AutoShape 1661"/>
              <p:cNvSpPr>
                <a:spLocks noChangeAspect="1" noChangeArrowheads="1" noTextEdit="1"/>
              </p:cNvSpPr>
              <p:nvPr/>
            </p:nvSpPr>
            <p:spPr bwMode="auto">
              <a:xfrm>
                <a:off x="385" y="510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2990" name="Group 1662"/>
              <p:cNvGrpSpPr>
                <a:grpSpLocks/>
              </p:cNvGrpSpPr>
              <p:nvPr/>
            </p:nvGrpSpPr>
            <p:grpSpPr bwMode="auto">
              <a:xfrm>
                <a:off x="607" y="548"/>
                <a:ext cx="883" cy="682"/>
                <a:chOff x="607" y="548"/>
                <a:chExt cx="883" cy="682"/>
              </a:xfrm>
            </p:grpSpPr>
            <p:sp>
              <p:nvSpPr>
                <p:cNvPr id="53057" name="Freeform 1663"/>
                <p:cNvSpPr>
                  <a:spLocks/>
                </p:cNvSpPr>
                <p:nvPr/>
              </p:nvSpPr>
              <p:spPr bwMode="auto">
                <a:xfrm>
                  <a:off x="879" y="862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58" name="Freeform 1664"/>
                <p:cNvSpPr>
                  <a:spLocks/>
                </p:cNvSpPr>
                <p:nvPr/>
              </p:nvSpPr>
              <p:spPr bwMode="auto">
                <a:xfrm>
                  <a:off x="907" y="857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59" name="Freeform 1665"/>
                <p:cNvSpPr>
                  <a:spLocks/>
                </p:cNvSpPr>
                <p:nvPr/>
              </p:nvSpPr>
              <p:spPr bwMode="auto">
                <a:xfrm>
                  <a:off x="849" y="862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0" name="Freeform 1666"/>
                <p:cNvSpPr>
                  <a:spLocks/>
                </p:cNvSpPr>
                <p:nvPr/>
              </p:nvSpPr>
              <p:spPr bwMode="auto">
                <a:xfrm>
                  <a:off x="851" y="857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1" name="Freeform 1667"/>
                <p:cNvSpPr>
                  <a:spLocks/>
                </p:cNvSpPr>
                <p:nvPr/>
              </p:nvSpPr>
              <p:spPr bwMode="auto">
                <a:xfrm>
                  <a:off x="879" y="816"/>
                  <a:ext cx="1" cy="46"/>
                </a:xfrm>
                <a:custGeom>
                  <a:avLst/>
                  <a:gdLst>
                    <a:gd name="T0" fmla="*/ 0 w 1"/>
                    <a:gd name="T1" fmla="*/ 29 h 29"/>
                    <a:gd name="T2" fmla="*/ 0 w 1"/>
                    <a:gd name="T3" fmla="*/ 1 h 29"/>
                    <a:gd name="T4" fmla="*/ 0 w 1"/>
                    <a:gd name="T5" fmla="*/ 0 h 29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9"/>
                    <a:gd name="T11" fmla="*/ 1 w 1"/>
                    <a:gd name="T12" fmla="*/ 29 h 2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9">
                      <a:moveTo>
                        <a:pt x="0" y="29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2" name="Freeform 1668"/>
                <p:cNvSpPr>
                  <a:spLocks/>
                </p:cNvSpPr>
                <p:nvPr/>
              </p:nvSpPr>
              <p:spPr bwMode="auto">
                <a:xfrm>
                  <a:off x="875" y="817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3" name="Freeform 1669"/>
                <p:cNvSpPr>
                  <a:spLocks/>
                </p:cNvSpPr>
                <p:nvPr/>
              </p:nvSpPr>
              <p:spPr bwMode="auto">
                <a:xfrm>
                  <a:off x="879" y="862"/>
                  <a:ext cx="1" cy="102"/>
                </a:xfrm>
                <a:custGeom>
                  <a:avLst/>
                  <a:gdLst>
                    <a:gd name="T0" fmla="*/ 0 w 1"/>
                    <a:gd name="T1" fmla="*/ 0 h 64"/>
                    <a:gd name="T2" fmla="*/ 0 w 1"/>
                    <a:gd name="T3" fmla="*/ 63 h 64"/>
                    <a:gd name="T4" fmla="*/ 0 w 1"/>
                    <a:gd name="T5" fmla="*/ 64 h 64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4"/>
                    <a:gd name="T11" fmla="*/ 1 w 1"/>
                    <a:gd name="T12" fmla="*/ 64 h 6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4">
                      <a:moveTo>
                        <a:pt x="0" y="0"/>
                      </a:moveTo>
                      <a:lnTo>
                        <a:pt x="0" y="63"/>
                      </a:lnTo>
                      <a:lnTo>
                        <a:pt x="0" y="6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4" name="Freeform 1670"/>
                <p:cNvSpPr>
                  <a:spLocks/>
                </p:cNvSpPr>
                <p:nvPr/>
              </p:nvSpPr>
              <p:spPr bwMode="auto">
                <a:xfrm>
                  <a:off x="875" y="963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5" name="Freeform 1671"/>
                <p:cNvSpPr>
                  <a:spLocks/>
                </p:cNvSpPr>
                <p:nvPr/>
              </p:nvSpPr>
              <p:spPr bwMode="auto">
                <a:xfrm>
                  <a:off x="1017" y="1028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6" name="Freeform 1672"/>
                <p:cNvSpPr>
                  <a:spLocks/>
                </p:cNvSpPr>
                <p:nvPr/>
              </p:nvSpPr>
              <p:spPr bwMode="auto">
                <a:xfrm>
                  <a:off x="1046" y="1024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7" name="Freeform 1673"/>
                <p:cNvSpPr>
                  <a:spLocks/>
                </p:cNvSpPr>
                <p:nvPr/>
              </p:nvSpPr>
              <p:spPr bwMode="auto">
                <a:xfrm>
                  <a:off x="987" y="1028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8" name="Freeform 1674"/>
                <p:cNvSpPr>
                  <a:spLocks/>
                </p:cNvSpPr>
                <p:nvPr/>
              </p:nvSpPr>
              <p:spPr bwMode="auto">
                <a:xfrm>
                  <a:off x="990" y="1024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69" name="Freeform 1675"/>
                <p:cNvSpPr>
                  <a:spLocks/>
                </p:cNvSpPr>
                <p:nvPr/>
              </p:nvSpPr>
              <p:spPr bwMode="auto">
                <a:xfrm>
                  <a:off x="1017" y="984"/>
                  <a:ext cx="1" cy="44"/>
                </a:xfrm>
                <a:custGeom>
                  <a:avLst/>
                  <a:gdLst>
                    <a:gd name="T0" fmla="*/ 0 w 1"/>
                    <a:gd name="T1" fmla="*/ 28 h 28"/>
                    <a:gd name="T2" fmla="*/ 0 w 1"/>
                    <a:gd name="T3" fmla="*/ 1 h 28"/>
                    <a:gd name="T4" fmla="*/ 0 w 1"/>
                    <a:gd name="T5" fmla="*/ 0 h 2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8"/>
                    <a:gd name="T11" fmla="*/ 1 w 1"/>
                    <a:gd name="T12" fmla="*/ 28 h 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8">
                      <a:moveTo>
                        <a:pt x="0" y="28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0" name="Freeform 1676"/>
                <p:cNvSpPr>
                  <a:spLocks/>
                </p:cNvSpPr>
                <p:nvPr/>
              </p:nvSpPr>
              <p:spPr bwMode="auto">
                <a:xfrm>
                  <a:off x="1014" y="985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1" name="Freeform 1677"/>
                <p:cNvSpPr>
                  <a:spLocks/>
                </p:cNvSpPr>
                <p:nvPr/>
              </p:nvSpPr>
              <p:spPr bwMode="auto">
                <a:xfrm>
                  <a:off x="1017" y="1028"/>
                  <a:ext cx="1" cy="100"/>
                </a:xfrm>
                <a:custGeom>
                  <a:avLst/>
                  <a:gdLst>
                    <a:gd name="T0" fmla="*/ 0 w 1"/>
                    <a:gd name="T1" fmla="*/ 0 h 62"/>
                    <a:gd name="T2" fmla="*/ 0 w 1"/>
                    <a:gd name="T3" fmla="*/ 60 h 62"/>
                    <a:gd name="T4" fmla="*/ 0 w 1"/>
                    <a:gd name="T5" fmla="*/ 62 h 62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2"/>
                    <a:gd name="T11" fmla="*/ 1 w 1"/>
                    <a:gd name="T12" fmla="*/ 62 h 6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2">
                      <a:moveTo>
                        <a:pt x="0" y="0"/>
                      </a:moveTo>
                      <a:lnTo>
                        <a:pt x="0" y="60"/>
                      </a:lnTo>
                      <a:lnTo>
                        <a:pt x="0" y="6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2" name="Freeform 1678"/>
                <p:cNvSpPr>
                  <a:spLocks/>
                </p:cNvSpPr>
                <p:nvPr/>
              </p:nvSpPr>
              <p:spPr bwMode="auto">
                <a:xfrm>
                  <a:off x="1014" y="1124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3" name="Freeform 1679"/>
                <p:cNvSpPr>
                  <a:spLocks/>
                </p:cNvSpPr>
                <p:nvPr/>
              </p:nvSpPr>
              <p:spPr bwMode="auto">
                <a:xfrm>
                  <a:off x="1153" y="1100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4" name="Freeform 1680"/>
                <p:cNvSpPr>
                  <a:spLocks/>
                </p:cNvSpPr>
                <p:nvPr/>
              </p:nvSpPr>
              <p:spPr bwMode="auto">
                <a:xfrm>
                  <a:off x="1182" y="1097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5" name="Freeform 1681"/>
                <p:cNvSpPr>
                  <a:spLocks/>
                </p:cNvSpPr>
                <p:nvPr/>
              </p:nvSpPr>
              <p:spPr bwMode="auto">
                <a:xfrm>
                  <a:off x="1123" y="1100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6" name="Freeform 1682"/>
                <p:cNvSpPr>
                  <a:spLocks/>
                </p:cNvSpPr>
                <p:nvPr/>
              </p:nvSpPr>
              <p:spPr bwMode="auto">
                <a:xfrm>
                  <a:off x="1126" y="1097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7" name="Freeform 1683"/>
                <p:cNvSpPr>
                  <a:spLocks/>
                </p:cNvSpPr>
                <p:nvPr/>
              </p:nvSpPr>
              <p:spPr bwMode="auto">
                <a:xfrm>
                  <a:off x="1153" y="1064"/>
                  <a:ext cx="1" cy="36"/>
                </a:xfrm>
                <a:custGeom>
                  <a:avLst/>
                  <a:gdLst>
                    <a:gd name="T0" fmla="*/ 0 w 1"/>
                    <a:gd name="T1" fmla="*/ 23 h 23"/>
                    <a:gd name="T2" fmla="*/ 0 w 1"/>
                    <a:gd name="T3" fmla="*/ 1 h 23"/>
                    <a:gd name="T4" fmla="*/ 0 w 1"/>
                    <a:gd name="T5" fmla="*/ 0 h 23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3"/>
                    <a:gd name="T11" fmla="*/ 1 w 1"/>
                    <a:gd name="T12" fmla="*/ 23 h 2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3">
                      <a:moveTo>
                        <a:pt x="0" y="23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8" name="Freeform 1684"/>
                <p:cNvSpPr>
                  <a:spLocks/>
                </p:cNvSpPr>
                <p:nvPr/>
              </p:nvSpPr>
              <p:spPr bwMode="auto">
                <a:xfrm>
                  <a:off x="1147" y="1065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79" name="Freeform 1685"/>
                <p:cNvSpPr>
                  <a:spLocks/>
                </p:cNvSpPr>
                <p:nvPr/>
              </p:nvSpPr>
              <p:spPr bwMode="auto">
                <a:xfrm>
                  <a:off x="1153" y="1100"/>
                  <a:ext cx="1" cy="74"/>
                </a:xfrm>
                <a:custGeom>
                  <a:avLst/>
                  <a:gdLst>
                    <a:gd name="T0" fmla="*/ 0 w 1"/>
                    <a:gd name="T1" fmla="*/ 0 h 46"/>
                    <a:gd name="T2" fmla="*/ 0 w 1"/>
                    <a:gd name="T3" fmla="*/ 45 h 46"/>
                    <a:gd name="T4" fmla="*/ 0 w 1"/>
                    <a:gd name="T5" fmla="*/ 46 h 4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46"/>
                    <a:gd name="T11" fmla="*/ 1 w 1"/>
                    <a:gd name="T12" fmla="*/ 46 h 4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4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0" y="4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0" name="Freeform 1686"/>
                <p:cNvSpPr>
                  <a:spLocks/>
                </p:cNvSpPr>
                <p:nvPr/>
              </p:nvSpPr>
              <p:spPr bwMode="auto">
                <a:xfrm>
                  <a:off x="1147" y="1172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1" name="Freeform 1687"/>
                <p:cNvSpPr>
                  <a:spLocks/>
                </p:cNvSpPr>
                <p:nvPr/>
              </p:nvSpPr>
              <p:spPr bwMode="auto">
                <a:xfrm>
                  <a:off x="1283" y="1164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2" name="Freeform 1688"/>
                <p:cNvSpPr>
                  <a:spLocks/>
                </p:cNvSpPr>
                <p:nvPr/>
              </p:nvSpPr>
              <p:spPr bwMode="auto">
                <a:xfrm>
                  <a:off x="1310" y="1161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3" name="Freeform 1689"/>
                <p:cNvSpPr>
                  <a:spLocks/>
                </p:cNvSpPr>
                <p:nvPr/>
              </p:nvSpPr>
              <p:spPr bwMode="auto">
                <a:xfrm>
                  <a:off x="1257" y="1164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4" name="Freeform 1690"/>
                <p:cNvSpPr>
                  <a:spLocks/>
                </p:cNvSpPr>
                <p:nvPr/>
              </p:nvSpPr>
              <p:spPr bwMode="auto">
                <a:xfrm>
                  <a:off x="1259" y="1161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5" name="Freeform 1691"/>
                <p:cNvSpPr>
                  <a:spLocks/>
                </p:cNvSpPr>
                <p:nvPr/>
              </p:nvSpPr>
              <p:spPr bwMode="auto">
                <a:xfrm>
                  <a:off x="1283" y="1113"/>
                  <a:ext cx="1" cy="51"/>
                </a:xfrm>
                <a:custGeom>
                  <a:avLst/>
                  <a:gdLst>
                    <a:gd name="T0" fmla="*/ 0 w 1"/>
                    <a:gd name="T1" fmla="*/ 32 h 32"/>
                    <a:gd name="T2" fmla="*/ 0 w 1"/>
                    <a:gd name="T3" fmla="*/ 1 h 32"/>
                    <a:gd name="T4" fmla="*/ 0 w 1"/>
                    <a:gd name="T5" fmla="*/ 0 h 32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2"/>
                    <a:gd name="T11" fmla="*/ 1 w 1"/>
                    <a:gd name="T12" fmla="*/ 32 h 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2">
                      <a:moveTo>
                        <a:pt x="0" y="32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6" name="Freeform 1692"/>
                <p:cNvSpPr>
                  <a:spLocks/>
                </p:cNvSpPr>
                <p:nvPr/>
              </p:nvSpPr>
              <p:spPr bwMode="auto">
                <a:xfrm>
                  <a:off x="1279" y="1115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7" name="Freeform 1693"/>
                <p:cNvSpPr>
                  <a:spLocks/>
                </p:cNvSpPr>
                <p:nvPr/>
              </p:nvSpPr>
              <p:spPr bwMode="auto">
                <a:xfrm>
                  <a:off x="1283" y="1164"/>
                  <a:ext cx="1" cy="66"/>
                </a:xfrm>
                <a:custGeom>
                  <a:avLst/>
                  <a:gdLst>
                    <a:gd name="T0" fmla="*/ 0 w 1"/>
                    <a:gd name="T1" fmla="*/ 0 h 41"/>
                    <a:gd name="T2" fmla="*/ 0 w 1"/>
                    <a:gd name="T3" fmla="*/ 40 h 41"/>
                    <a:gd name="T4" fmla="*/ 0 w 1"/>
                    <a:gd name="T5" fmla="*/ 41 h 4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41"/>
                    <a:gd name="T11" fmla="*/ 1 w 1"/>
                    <a:gd name="T12" fmla="*/ 41 h 4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41">
                      <a:moveTo>
                        <a:pt x="0" y="0"/>
                      </a:moveTo>
                      <a:lnTo>
                        <a:pt x="0" y="40"/>
                      </a:lnTo>
                      <a:lnTo>
                        <a:pt x="0" y="4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8" name="Freeform 1694"/>
                <p:cNvSpPr>
                  <a:spLocks/>
                </p:cNvSpPr>
                <p:nvPr/>
              </p:nvSpPr>
              <p:spPr bwMode="auto">
                <a:xfrm>
                  <a:off x="607" y="729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89" name="Freeform 1695"/>
                <p:cNvSpPr>
                  <a:spLocks/>
                </p:cNvSpPr>
                <p:nvPr/>
              </p:nvSpPr>
              <p:spPr bwMode="auto">
                <a:xfrm>
                  <a:off x="617" y="737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0" name="Freeform 1696"/>
                <p:cNvSpPr>
                  <a:spLocks/>
                </p:cNvSpPr>
                <p:nvPr/>
              </p:nvSpPr>
              <p:spPr bwMode="auto">
                <a:xfrm>
                  <a:off x="630" y="745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1" name="Freeform 1697"/>
                <p:cNvSpPr>
                  <a:spLocks/>
                </p:cNvSpPr>
                <p:nvPr/>
              </p:nvSpPr>
              <p:spPr bwMode="auto">
                <a:xfrm>
                  <a:off x="638" y="752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2" name="Freeform 1698"/>
                <p:cNvSpPr>
                  <a:spLocks/>
                </p:cNvSpPr>
                <p:nvPr/>
              </p:nvSpPr>
              <p:spPr bwMode="auto">
                <a:xfrm>
                  <a:off x="647" y="758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3" name="Freeform 1699"/>
                <p:cNvSpPr>
                  <a:spLocks/>
                </p:cNvSpPr>
                <p:nvPr/>
              </p:nvSpPr>
              <p:spPr bwMode="auto">
                <a:xfrm>
                  <a:off x="657" y="763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4" name="Freeform 1700"/>
                <p:cNvSpPr>
                  <a:spLocks/>
                </p:cNvSpPr>
                <p:nvPr/>
              </p:nvSpPr>
              <p:spPr bwMode="auto">
                <a:xfrm>
                  <a:off x="665" y="76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5" name="Freeform 1701"/>
                <p:cNvSpPr>
                  <a:spLocks/>
                </p:cNvSpPr>
                <p:nvPr/>
              </p:nvSpPr>
              <p:spPr bwMode="auto">
                <a:xfrm>
                  <a:off x="675" y="776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6" name="Freeform 1702"/>
                <p:cNvSpPr>
                  <a:spLocks/>
                </p:cNvSpPr>
                <p:nvPr/>
              </p:nvSpPr>
              <p:spPr bwMode="auto">
                <a:xfrm>
                  <a:off x="683" y="782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7" name="Freeform 1703"/>
                <p:cNvSpPr>
                  <a:spLocks/>
                </p:cNvSpPr>
                <p:nvPr/>
              </p:nvSpPr>
              <p:spPr bwMode="auto">
                <a:xfrm>
                  <a:off x="694" y="787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8" name="Freeform 1704"/>
                <p:cNvSpPr>
                  <a:spLocks/>
                </p:cNvSpPr>
                <p:nvPr/>
              </p:nvSpPr>
              <p:spPr bwMode="auto">
                <a:xfrm>
                  <a:off x="703" y="795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099" name="Freeform 1705"/>
                <p:cNvSpPr>
                  <a:spLocks/>
                </p:cNvSpPr>
                <p:nvPr/>
              </p:nvSpPr>
              <p:spPr bwMode="auto">
                <a:xfrm>
                  <a:off x="713" y="801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0" name="Freeform 1706"/>
                <p:cNvSpPr>
                  <a:spLocks/>
                </p:cNvSpPr>
                <p:nvPr/>
              </p:nvSpPr>
              <p:spPr bwMode="auto">
                <a:xfrm>
                  <a:off x="721" y="808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1" name="Freeform 1707"/>
                <p:cNvSpPr>
                  <a:spLocks/>
                </p:cNvSpPr>
                <p:nvPr/>
              </p:nvSpPr>
              <p:spPr bwMode="auto">
                <a:xfrm>
                  <a:off x="731" y="814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2" name="Freeform 1708"/>
                <p:cNvSpPr>
                  <a:spLocks/>
                </p:cNvSpPr>
                <p:nvPr/>
              </p:nvSpPr>
              <p:spPr bwMode="auto">
                <a:xfrm>
                  <a:off x="742" y="822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3" name="Freeform 1709"/>
                <p:cNvSpPr>
                  <a:spLocks/>
                </p:cNvSpPr>
                <p:nvPr/>
              </p:nvSpPr>
              <p:spPr bwMode="auto">
                <a:xfrm>
                  <a:off x="751" y="827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4" name="Freeform 1710"/>
                <p:cNvSpPr>
                  <a:spLocks/>
                </p:cNvSpPr>
                <p:nvPr/>
              </p:nvSpPr>
              <p:spPr bwMode="auto">
                <a:xfrm>
                  <a:off x="759" y="833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5" name="Freeform 1711"/>
                <p:cNvSpPr>
                  <a:spLocks/>
                </p:cNvSpPr>
                <p:nvPr/>
              </p:nvSpPr>
              <p:spPr bwMode="auto">
                <a:xfrm>
                  <a:off x="769" y="840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6" name="Freeform 1712"/>
                <p:cNvSpPr>
                  <a:spLocks/>
                </p:cNvSpPr>
                <p:nvPr/>
              </p:nvSpPr>
              <p:spPr bwMode="auto">
                <a:xfrm>
                  <a:off x="782" y="848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7" name="Freeform 1713"/>
                <p:cNvSpPr>
                  <a:spLocks/>
                </p:cNvSpPr>
                <p:nvPr/>
              </p:nvSpPr>
              <p:spPr bwMode="auto">
                <a:xfrm>
                  <a:off x="790" y="85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8" name="Freeform 1714"/>
                <p:cNvSpPr>
                  <a:spLocks/>
                </p:cNvSpPr>
                <p:nvPr/>
              </p:nvSpPr>
              <p:spPr bwMode="auto">
                <a:xfrm>
                  <a:off x="799" y="86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09" name="Freeform 1715"/>
                <p:cNvSpPr>
                  <a:spLocks/>
                </p:cNvSpPr>
                <p:nvPr/>
              </p:nvSpPr>
              <p:spPr bwMode="auto">
                <a:xfrm>
                  <a:off x="809" y="867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0" name="Freeform 1716"/>
                <p:cNvSpPr>
                  <a:spLocks/>
                </p:cNvSpPr>
                <p:nvPr/>
              </p:nvSpPr>
              <p:spPr bwMode="auto">
                <a:xfrm>
                  <a:off x="817" y="873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1" name="Freeform 1717"/>
                <p:cNvSpPr>
                  <a:spLocks/>
                </p:cNvSpPr>
                <p:nvPr/>
              </p:nvSpPr>
              <p:spPr bwMode="auto">
                <a:xfrm>
                  <a:off x="827" y="88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2" name="Freeform 1718"/>
                <p:cNvSpPr>
                  <a:spLocks/>
                </p:cNvSpPr>
                <p:nvPr/>
              </p:nvSpPr>
              <p:spPr bwMode="auto">
                <a:xfrm>
                  <a:off x="835" y="88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3" name="Freeform 1719"/>
                <p:cNvSpPr>
                  <a:spLocks/>
                </p:cNvSpPr>
                <p:nvPr/>
              </p:nvSpPr>
              <p:spPr bwMode="auto">
                <a:xfrm>
                  <a:off x="838" y="888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4" name="Freeform 1720"/>
                <p:cNvSpPr>
                  <a:spLocks/>
                </p:cNvSpPr>
                <p:nvPr/>
              </p:nvSpPr>
              <p:spPr bwMode="auto">
                <a:xfrm>
                  <a:off x="846" y="89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5" name="Freeform 1721"/>
                <p:cNvSpPr>
                  <a:spLocks/>
                </p:cNvSpPr>
                <p:nvPr/>
              </p:nvSpPr>
              <p:spPr bwMode="auto">
                <a:xfrm>
                  <a:off x="855" y="899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6" name="Freeform 1722"/>
                <p:cNvSpPr>
                  <a:spLocks/>
                </p:cNvSpPr>
                <p:nvPr/>
              </p:nvSpPr>
              <p:spPr bwMode="auto">
                <a:xfrm>
                  <a:off x="865" y="90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7" name="Freeform 1723"/>
                <p:cNvSpPr>
                  <a:spLocks/>
                </p:cNvSpPr>
                <p:nvPr/>
              </p:nvSpPr>
              <p:spPr bwMode="auto">
                <a:xfrm>
                  <a:off x="873" y="912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8" name="Freeform 1724"/>
                <p:cNvSpPr>
                  <a:spLocks/>
                </p:cNvSpPr>
                <p:nvPr/>
              </p:nvSpPr>
              <p:spPr bwMode="auto">
                <a:xfrm>
                  <a:off x="883" y="92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19" name="Freeform 1725"/>
                <p:cNvSpPr>
                  <a:spLocks/>
                </p:cNvSpPr>
                <p:nvPr/>
              </p:nvSpPr>
              <p:spPr bwMode="auto">
                <a:xfrm>
                  <a:off x="894" y="926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0" name="Freeform 1726"/>
                <p:cNvSpPr>
                  <a:spLocks/>
                </p:cNvSpPr>
                <p:nvPr/>
              </p:nvSpPr>
              <p:spPr bwMode="auto">
                <a:xfrm>
                  <a:off x="903" y="931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1" name="Freeform 1727"/>
                <p:cNvSpPr>
                  <a:spLocks/>
                </p:cNvSpPr>
                <p:nvPr/>
              </p:nvSpPr>
              <p:spPr bwMode="auto">
                <a:xfrm>
                  <a:off x="911" y="937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2" name="Freeform 1728"/>
                <p:cNvSpPr>
                  <a:spLocks/>
                </p:cNvSpPr>
                <p:nvPr/>
              </p:nvSpPr>
              <p:spPr bwMode="auto">
                <a:xfrm>
                  <a:off x="923" y="945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3" name="Freeform 1729"/>
                <p:cNvSpPr>
                  <a:spLocks/>
                </p:cNvSpPr>
                <p:nvPr/>
              </p:nvSpPr>
              <p:spPr bwMode="auto">
                <a:xfrm>
                  <a:off x="931" y="952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4" name="Freeform 1730"/>
                <p:cNvSpPr>
                  <a:spLocks/>
                </p:cNvSpPr>
                <p:nvPr/>
              </p:nvSpPr>
              <p:spPr bwMode="auto">
                <a:xfrm>
                  <a:off x="942" y="956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5" name="Freeform 1731"/>
                <p:cNvSpPr>
                  <a:spLocks/>
                </p:cNvSpPr>
                <p:nvPr/>
              </p:nvSpPr>
              <p:spPr bwMode="auto">
                <a:xfrm>
                  <a:off x="951" y="96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6" name="Freeform 1732"/>
                <p:cNvSpPr>
                  <a:spLocks/>
                </p:cNvSpPr>
                <p:nvPr/>
              </p:nvSpPr>
              <p:spPr bwMode="auto">
                <a:xfrm>
                  <a:off x="961" y="96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7" name="Freeform 1733"/>
                <p:cNvSpPr>
                  <a:spLocks/>
                </p:cNvSpPr>
                <p:nvPr/>
              </p:nvSpPr>
              <p:spPr bwMode="auto">
                <a:xfrm>
                  <a:off x="969" y="97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8" name="Freeform 1734"/>
                <p:cNvSpPr>
                  <a:spLocks/>
                </p:cNvSpPr>
                <p:nvPr/>
              </p:nvSpPr>
              <p:spPr bwMode="auto">
                <a:xfrm>
                  <a:off x="979" y="980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29" name="Freeform 1735"/>
                <p:cNvSpPr>
                  <a:spLocks/>
                </p:cNvSpPr>
                <p:nvPr/>
              </p:nvSpPr>
              <p:spPr bwMode="auto">
                <a:xfrm>
                  <a:off x="987" y="98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0" name="Freeform 1736"/>
                <p:cNvSpPr>
                  <a:spLocks/>
                </p:cNvSpPr>
                <p:nvPr/>
              </p:nvSpPr>
              <p:spPr bwMode="auto">
                <a:xfrm>
                  <a:off x="990" y="988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1" name="Freeform 1737"/>
                <p:cNvSpPr>
                  <a:spLocks/>
                </p:cNvSpPr>
                <p:nvPr/>
              </p:nvSpPr>
              <p:spPr bwMode="auto">
                <a:xfrm>
                  <a:off x="998" y="995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2" name="Freeform 1738"/>
                <p:cNvSpPr>
                  <a:spLocks/>
                </p:cNvSpPr>
                <p:nvPr/>
              </p:nvSpPr>
              <p:spPr bwMode="auto">
                <a:xfrm>
                  <a:off x="1007" y="1001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3" name="Freeform 1739"/>
                <p:cNvSpPr>
                  <a:spLocks/>
                </p:cNvSpPr>
                <p:nvPr/>
              </p:nvSpPr>
              <p:spPr bwMode="auto">
                <a:xfrm>
                  <a:off x="1017" y="100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4" name="Freeform 1740"/>
                <p:cNvSpPr>
                  <a:spLocks/>
                </p:cNvSpPr>
                <p:nvPr/>
              </p:nvSpPr>
              <p:spPr bwMode="auto">
                <a:xfrm>
                  <a:off x="1025" y="1012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5" name="Freeform 1741"/>
                <p:cNvSpPr>
                  <a:spLocks/>
                </p:cNvSpPr>
                <p:nvPr/>
              </p:nvSpPr>
              <p:spPr bwMode="auto">
                <a:xfrm>
                  <a:off x="1035" y="1020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6" name="Freeform 1742"/>
                <p:cNvSpPr>
                  <a:spLocks/>
                </p:cNvSpPr>
                <p:nvPr/>
              </p:nvSpPr>
              <p:spPr bwMode="auto">
                <a:xfrm>
                  <a:off x="1046" y="1027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7" name="Freeform 1743"/>
                <p:cNvSpPr>
                  <a:spLocks/>
                </p:cNvSpPr>
                <p:nvPr/>
              </p:nvSpPr>
              <p:spPr bwMode="auto">
                <a:xfrm>
                  <a:off x="1055" y="1035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8" name="Freeform 1744"/>
                <p:cNvSpPr>
                  <a:spLocks/>
                </p:cNvSpPr>
                <p:nvPr/>
              </p:nvSpPr>
              <p:spPr bwMode="auto">
                <a:xfrm>
                  <a:off x="1063" y="1041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39" name="Freeform 1745"/>
                <p:cNvSpPr>
                  <a:spLocks/>
                </p:cNvSpPr>
                <p:nvPr/>
              </p:nvSpPr>
              <p:spPr bwMode="auto">
                <a:xfrm>
                  <a:off x="1075" y="104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0" name="Freeform 1746"/>
                <p:cNvSpPr>
                  <a:spLocks/>
                </p:cNvSpPr>
                <p:nvPr/>
              </p:nvSpPr>
              <p:spPr bwMode="auto">
                <a:xfrm>
                  <a:off x="1083" y="1056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1" name="Freeform 1747"/>
                <p:cNvSpPr>
                  <a:spLocks/>
                </p:cNvSpPr>
                <p:nvPr/>
              </p:nvSpPr>
              <p:spPr bwMode="auto">
                <a:xfrm>
                  <a:off x="1094" y="1060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2" name="Freeform 1748"/>
                <p:cNvSpPr>
                  <a:spLocks/>
                </p:cNvSpPr>
                <p:nvPr/>
              </p:nvSpPr>
              <p:spPr bwMode="auto">
                <a:xfrm>
                  <a:off x="1103" y="1067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3" name="Freeform 1749"/>
                <p:cNvSpPr>
                  <a:spLocks/>
                </p:cNvSpPr>
                <p:nvPr/>
              </p:nvSpPr>
              <p:spPr bwMode="auto">
                <a:xfrm>
                  <a:off x="1111" y="1073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4" name="Freeform 1750"/>
                <p:cNvSpPr>
                  <a:spLocks/>
                </p:cNvSpPr>
                <p:nvPr/>
              </p:nvSpPr>
              <p:spPr bwMode="auto">
                <a:xfrm>
                  <a:off x="1121" y="108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5" name="Freeform 1751"/>
                <p:cNvSpPr>
                  <a:spLocks/>
                </p:cNvSpPr>
                <p:nvPr/>
              </p:nvSpPr>
              <p:spPr bwMode="auto">
                <a:xfrm>
                  <a:off x="1131" y="108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6" name="Freeform 1752"/>
                <p:cNvSpPr>
                  <a:spLocks/>
                </p:cNvSpPr>
                <p:nvPr/>
              </p:nvSpPr>
              <p:spPr bwMode="auto">
                <a:xfrm>
                  <a:off x="1139" y="109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7" name="Freeform 1753"/>
                <p:cNvSpPr>
                  <a:spLocks/>
                </p:cNvSpPr>
                <p:nvPr/>
              </p:nvSpPr>
              <p:spPr bwMode="auto">
                <a:xfrm>
                  <a:off x="1142" y="1092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8" name="Freeform 1754"/>
                <p:cNvSpPr>
                  <a:spLocks/>
                </p:cNvSpPr>
                <p:nvPr/>
              </p:nvSpPr>
              <p:spPr bwMode="auto">
                <a:xfrm>
                  <a:off x="1150" y="1099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49" name="Freeform 1755"/>
                <p:cNvSpPr>
                  <a:spLocks/>
                </p:cNvSpPr>
                <p:nvPr/>
              </p:nvSpPr>
              <p:spPr bwMode="auto">
                <a:xfrm>
                  <a:off x="1159" y="1105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0" name="Freeform 1756"/>
                <p:cNvSpPr>
                  <a:spLocks/>
                </p:cNvSpPr>
                <p:nvPr/>
              </p:nvSpPr>
              <p:spPr bwMode="auto">
                <a:xfrm>
                  <a:off x="1169" y="1113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1" name="Freeform 1757"/>
                <p:cNvSpPr>
                  <a:spLocks/>
                </p:cNvSpPr>
                <p:nvPr/>
              </p:nvSpPr>
              <p:spPr bwMode="auto">
                <a:xfrm>
                  <a:off x="1177" y="112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2" name="Freeform 1758"/>
                <p:cNvSpPr>
                  <a:spLocks/>
                </p:cNvSpPr>
                <p:nvPr/>
              </p:nvSpPr>
              <p:spPr bwMode="auto">
                <a:xfrm>
                  <a:off x="1187" y="1124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3" name="Freeform 1759"/>
                <p:cNvSpPr>
                  <a:spLocks/>
                </p:cNvSpPr>
                <p:nvPr/>
              </p:nvSpPr>
              <p:spPr bwMode="auto">
                <a:xfrm>
                  <a:off x="1198" y="113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4" name="Freeform 1760"/>
                <p:cNvSpPr>
                  <a:spLocks/>
                </p:cNvSpPr>
                <p:nvPr/>
              </p:nvSpPr>
              <p:spPr bwMode="auto">
                <a:xfrm>
                  <a:off x="1207" y="1139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5" name="Freeform 1761"/>
                <p:cNvSpPr>
                  <a:spLocks/>
                </p:cNvSpPr>
                <p:nvPr/>
              </p:nvSpPr>
              <p:spPr bwMode="auto">
                <a:xfrm>
                  <a:off x="1215" y="1144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6" name="Freeform 1762"/>
                <p:cNvSpPr>
                  <a:spLocks/>
                </p:cNvSpPr>
                <p:nvPr/>
              </p:nvSpPr>
              <p:spPr bwMode="auto">
                <a:xfrm>
                  <a:off x="1227" y="1150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7" name="Freeform 1763"/>
                <p:cNvSpPr>
                  <a:spLocks/>
                </p:cNvSpPr>
                <p:nvPr/>
              </p:nvSpPr>
              <p:spPr bwMode="auto">
                <a:xfrm>
                  <a:off x="1235" y="115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8" name="Freeform 1764"/>
                <p:cNvSpPr>
                  <a:spLocks/>
                </p:cNvSpPr>
                <p:nvPr/>
              </p:nvSpPr>
              <p:spPr bwMode="auto">
                <a:xfrm>
                  <a:off x="1246" y="116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59" name="Freeform 1765"/>
                <p:cNvSpPr>
                  <a:spLocks/>
                </p:cNvSpPr>
                <p:nvPr/>
              </p:nvSpPr>
              <p:spPr bwMode="auto">
                <a:xfrm>
                  <a:off x="1255" y="1169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0" name="Freeform 1766"/>
                <p:cNvSpPr>
                  <a:spLocks/>
                </p:cNvSpPr>
                <p:nvPr/>
              </p:nvSpPr>
              <p:spPr bwMode="auto">
                <a:xfrm>
                  <a:off x="1263" y="1174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1" name="Freeform 1767"/>
                <p:cNvSpPr>
                  <a:spLocks/>
                </p:cNvSpPr>
                <p:nvPr/>
              </p:nvSpPr>
              <p:spPr bwMode="auto">
                <a:xfrm>
                  <a:off x="1273" y="118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2" name="Freeform 1768"/>
                <p:cNvSpPr>
                  <a:spLocks/>
                </p:cNvSpPr>
                <p:nvPr/>
              </p:nvSpPr>
              <p:spPr bwMode="auto">
                <a:xfrm>
                  <a:off x="1283" y="1188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3" name="Freeform 1769"/>
                <p:cNvSpPr>
                  <a:spLocks/>
                </p:cNvSpPr>
                <p:nvPr/>
              </p:nvSpPr>
              <p:spPr bwMode="auto">
                <a:xfrm>
                  <a:off x="1291" y="1195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4" name="Freeform 1770"/>
                <p:cNvSpPr>
                  <a:spLocks/>
                </p:cNvSpPr>
                <p:nvPr/>
              </p:nvSpPr>
              <p:spPr bwMode="auto">
                <a:xfrm>
                  <a:off x="1302" y="1201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5" name="Freeform 1771"/>
                <p:cNvSpPr>
                  <a:spLocks/>
                </p:cNvSpPr>
                <p:nvPr/>
              </p:nvSpPr>
              <p:spPr bwMode="auto">
                <a:xfrm>
                  <a:off x="1311" y="1209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6" name="Freeform 1772"/>
                <p:cNvSpPr>
                  <a:spLocks/>
                </p:cNvSpPr>
                <p:nvPr/>
              </p:nvSpPr>
              <p:spPr bwMode="auto">
                <a:xfrm>
                  <a:off x="1321" y="1214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7" name="Freeform 1773"/>
                <p:cNvSpPr>
                  <a:spLocks/>
                </p:cNvSpPr>
                <p:nvPr/>
              </p:nvSpPr>
              <p:spPr bwMode="auto">
                <a:xfrm>
                  <a:off x="1329" y="122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8" name="Freeform 1774"/>
                <p:cNvSpPr>
                  <a:spLocks/>
                </p:cNvSpPr>
                <p:nvPr/>
              </p:nvSpPr>
              <p:spPr bwMode="auto">
                <a:xfrm>
                  <a:off x="1339" y="122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69" name="Freeform 1775"/>
                <p:cNvSpPr>
                  <a:spLocks/>
                </p:cNvSpPr>
                <p:nvPr/>
              </p:nvSpPr>
              <p:spPr bwMode="auto">
                <a:xfrm>
                  <a:off x="607" y="1171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0" name="Freeform 1776"/>
                <p:cNvSpPr>
                  <a:spLocks/>
                </p:cNvSpPr>
                <p:nvPr/>
              </p:nvSpPr>
              <p:spPr bwMode="auto">
                <a:xfrm>
                  <a:off x="607" y="984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1" name="Freeform 1777"/>
                <p:cNvSpPr>
                  <a:spLocks/>
                </p:cNvSpPr>
                <p:nvPr/>
              </p:nvSpPr>
              <p:spPr bwMode="auto">
                <a:xfrm>
                  <a:off x="607" y="793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2" name="Freeform 1778"/>
                <p:cNvSpPr>
                  <a:spLocks/>
                </p:cNvSpPr>
                <p:nvPr/>
              </p:nvSpPr>
              <p:spPr bwMode="auto">
                <a:xfrm>
                  <a:off x="607" y="606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3" name="Freeform 1779"/>
                <p:cNvSpPr>
                  <a:spLocks/>
                </p:cNvSpPr>
                <p:nvPr/>
              </p:nvSpPr>
              <p:spPr bwMode="auto">
                <a:xfrm>
                  <a:off x="607" y="122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4" name="Freeform 1780"/>
                <p:cNvSpPr>
                  <a:spLocks/>
                </p:cNvSpPr>
                <p:nvPr/>
              </p:nvSpPr>
              <p:spPr bwMode="auto">
                <a:xfrm>
                  <a:off x="607" y="121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5" name="Freeform 1781"/>
                <p:cNvSpPr>
                  <a:spLocks/>
                </p:cNvSpPr>
                <p:nvPr/>
              </p:nvSpPr>
              <p:spPr bwMode="auto">
                <a:xfrm>
                  <a:off x="607" y="120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6" name="Freeform 1782"/>
                <p:cNvSpPr>
                  <a:spLocks/>
                </p:cNvSpPr>
                <p:nvPr/>
              </p:nvSpPr>
              <p:spPr bwMode="auto">
                <a:xfrm>
                  <a:off x="607" y="118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7" name="Freeform 1783"/>
                <p:cNvSpPr>
                  <a:spLocks/>
                </p:cNvSpPr>
                <p:nvPr/>
              </p:nvSpPr>
              <p:spPr bwMode="auto">
                <a:xfrm>
                  <a:off x="607" y="118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8" name="Freeform 1784"/>
                <p:cNvSpPr>
                  <a:spLocks/>
                </p:cNvSpPr>
                <p:nvPr/>
              </p:nvSpPr>
              <p:spPr bwMode="auto">
                <a:xfrm>
                  <a:off x="607" y="111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79" name="Freeform 1785"/>
                <p:cNvSpPr>
                  <a:spLocks/>
                </p:cNvSpPr>
                <p:nvPr/>
              </p:nvSpPr>
              <p:spPr bwMode="auto">
                <a:xfrm>
                  <a:off x="607" y="108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0" name="Freeform 1786"/>
                <p:cNvSpPr>
                  <a:spLocks/>
                </p:cNvSpPr>
                <p:nvPr/>
              </p:nvSpPr>
              <p:spPr bwMode="auto">
                <a:xfrm>
                  <a:off x="607" y="105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1" name="Freeform 1787"/>
                <p:cNvSpPr>
                  <a:spLocks/>
                </p:cNvSpPr>
                <p:nvPr/>
              </p:nvSpPr>
              <p:spPr bwMode="auto">
                <a:xfrm>
                  <a:off x="607" y="104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2" name="Freeform 1788"/>
                <p:cNvSpPr>
                  <a:spLocks/>
                </p:cNvSpPr>
                <p:nvPr/>
              </p:nvSpPr>
              <p:spPr bwMode="auto">
                <a:xfrm>
                  <a:off x="607" y="102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3" name="Freeform 1789"/>
                <p:cNvSpPr>
                  <a:spLocks/>
                </p:cNvSpPr>
                <p:nvPr/>
              </p:nvSpPr>
              <p:spPr bwMode="auto">
                <a:xfrm>
                  <a:off x="607" y="101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4" name="Freeform 1790"/>
                <p:cNvSpPr>
                  <a:spLocks/>
                </p:cNvSpPr>
                <p:nvPr/>
              </p:nvSpPr>
              <p:spPr bwMode="auto">
                <a:xfrm>
                  <a:off x="607" y="100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5" name="Freeform 1791"/>
                <p:cNvSpPr>
                  <a:spLocks/>
                </p:cNvSpPr>
                <p:nvPr/>
              </p:nvSpPr>
              <p:spPr bwMode="auto">
                <a:xfrm>
                  <a:off x="607" y="99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6" name="Freeform 1792"/>
                <p:cNvSpPr>
                  <a:spLocks/>
                </p:cNvSpPr>
                <p:nvPr/>
              </p:nvSpPr>
              <p:spPr bwMode="auto">
                <a:xfrm>
                  <a:off x="607" y="92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7" name="Freeform 1793"/>
                <p:cNvSpPr>
                  <a:spLocks/>
                </p:cNvSpPr>
                <p:nvPr/>
              </p:nvSpPr>
              <p:spPr bwMode="auto">
                <a:xfrm>
                  <a:off x="607" y="89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8" name="Freeform 1794"/>
                <p:cNvSpPr>
                  <a:spLocks/>
                </p:cNvSpPr>
                <p:nvPr/>
              </p:nvSpPr>
              <p:spPr bwMode="auto">
                <a:xfrm>
                  <a:off x="607" y="87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89" name="Freeform 1795"/>
                <p:cNvSpPr>
                  <a:spLocks/>
                </p:cNvSpPr>
                <p:nvPr/>
              </p:nvSpPr>
              <p:spPr bwMode="auto">
                <a:xfrm>
                  <a:off x="607" y="85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0" name="Freeform 1796"/>
                <p:cNvSpPr>
                  <a:spLocks/>
                </p:cNvSpPr>
                <p:nvPr/>
              </p:nvSpPr>
              <p:spPr bwMode="auto">
                <a:xfrm>
                  <a:off x="607" y="83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1" name="Freeform 1797"/>
                <p:cNvSpPr>
                  <a:spLocks/>
                </p:cNvSpPr>
                <p:nvPr/>
              </p:nvSpPr>
              <p:spPr bwMode="auto">
                <a:xfrm>
                  <a:off x="607" y="82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2" name="Freeform 1798"/>
                <p:cNvSpPr>
                  <a:spLocks/>
                </p:cNvSpPr>
                <p:nvPr/>
              </p:nvSpPr>
              <p:spPr bwMode="auto">
                <a:xfrm>
                  <a:off x="607" y="81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3" name="Freeform 1799"/>
                <p:cNvSpPr>
                  <a:spLocks/>
                </p:cNvSpPr>
                <p:nvPr/>
              </p:nvSpPr>
              <p:spPr bwMode="auto">
                <a:xfrm>
                  <a:off x="607" y="80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4" name="Freeform 1800"/>
                <p:cNvSpPr>
                  <a:spLocks/>
                </p:cNvSpPr>
                <p:nvPr/>
              </p:nvSpPr>
              <p:spPr bwMode="auto">
                <a:xfrm>
                  <a:off x="607" y="73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5" name="Freeform 1801"/>
                <p:cNvSpPr>
                  <a:spLocks/>
                </p:cNvSpPr>
                <p:nvPr/>
              </p:nvSpPr>
              <p:spPr bwMode="auto">
                <a:xfrm>
                  <a:off x="607" y="70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6" name="Freeform 1802"/>
                <p:cNvSpPr>
                  <a:spLocks/>
                </p:cNvSpPr>
                <p:nvPr/>
              </p:nvSpPr>
              <p:spPr bwMode="auto">
                <a:xfrm>
                  <a:off x="607" y="68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7" name="Freeform 1803"/>
                <p:cNvSpPr>
                  <a:spLocks/>
                </p:cNvSpPr>
                <p:nvPr/>
              </p:nvSpPr>
              <p:spPr bwMode="auto">
                <a:xfrm>
                  <a:off x="607" y="66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8" name="Freeform 1804"/>
                <p:cNvSpPr>
                  <a:spLocks/>
                </p:cNvSpPr>
                <p:nvPr/>
              </p:nvSpPr>
              <p:spPr bwMode="auto">
                <a:xfrm>
                  <a:off x="607" y="6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199" name="Freeform 1805"/>
                <p:cNvSpPr>
                  <a:spLocks/>
                </p:cNvSpPr>
                <p:nvPr/>
              </p:nvSpPr>
              <p:spPr bwMode="auto">
                <a:xfrm>
                  <a:off x="607" y="63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0" name="Freeform 1806"/>
                <p:cNvSpPr>
                  <a:spLocks/>
                </p:cNvSpPr>
                <p:nvPr/>
              </p:nvSpPr>
              <p:spPr bwMode="auto">
                <a:xfrm>
                  <a:off x="607" y="62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1" name="Freeform 1807"/>
                <p:cNvSpPr>
                  <a:spLocks/>
                </p:cNvSpPr>
                <p:nvPr/>
              </p:nvSpPr>
              <p:spPr bwMode="auto">
                <a:xfrm>
                  <a:off x="607" y="61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2" name="Freeform 1808"/>
                <p:cNvSpPr>
                  <a:spLocks/>
                </p:cNvSpPr>
                <p:nvPr/>
              </p:nvSpPr>
              <p:spPr bwMode="auto">
                <a:xfrm>
                  <a:off x="607" y="5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3" name="Freeform 1809"/>
                <p:cNvSpPr>
                  <a:spLocks/>
                </p:cNvSpPr>
                <p:nvPr/>
              </p:nvSpPr>
              <p:spPr bwMode="auto">
                <a:xfrm>
                  <a:off x="1471" y="1171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4" name="Freeform 1810"/>
                <p:cNvSpPr>
                  <a:spLocks/>
                </p:cNvSpPr>
                <p:nvPr/>
              </p:nvSpPr>
              <p:spPr bwMode="auto">
                <a:xfrm>
                  <a:off x="1471" y="984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5" name="Freeform 1811"/>
                <p:cNvSpPr>
                  <a:spLocks/>
                </p:cNvSpPr>
                <p:nvPr/>
              </p:nvSpPr>
              <p:spPr bwMode="auto">
                <a:xfrm>
                  <a:off x="1471" y="793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6" name="Freeform 1812"/>
                <p:cNvSpPr>
                  <a:spLocks/>
                </p:cNvSpPr>
                <p:nvPr/>
              </p:nvSpPr>
              <p:spPr bwMode="auto">
                <a:xfrm>
                  <a:off x="1471" y="606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7" name="Freeform 1813"/>
                <p:cNvSpPr>
                  <a:spLocks/>
                </p:cNvSpPr>
                <p:nvPr/>
              </p:nvSpPr>
              <p:spPr bwMode="auto">
                <a:xfrm>
                  <a:off x="1479" y="122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8" name="Freeform 1814"/>
                <p:cNvSpPr>
                  <a:spLocks/>
                </p:cNvSpPr>
                <p:nvPr/>
              </p:nvSpPr>
              <p:spPr bwMode="auto">
                <a:xfrm>
                  <a:off x="1479" y="121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09" name="Freeform 1815"/>
                <p:cNvSpPr>
                  <a:spLocks/>
                </p:cNvSpPr>
                <p:nvPr/>
              </p:nvSpPr>
              <p:spPr bwMode="auto">
                <a:xfrm>
                  <a:off x="1479" y="120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0" name="Freeform 1816"/>
                <p:cNvSpPr>
                  <a:spLocks/>
                </p:cNvSpPr>
                <p:nvPr/>
              </p:nvSpPr>
              <p:spPr bwMode="auto">
                <a:xfrm>
                  <a:off x="1479" y="118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1" name="Freeform 1817"/>
                <p:cNvSpPr>
                  <a:spLocks/>
                </p:cNvSpPr>
                <p:nvPr/>
              </p:nvSpPr>
              <p:spPr bwMode="auto">
                <a:xfrm>
                  <a:off x="1479" y="118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2" name="Freeform 1818"/>
                <p:cNvSpPr>
                  <a:spLocks/>
                </p:cNvSpPr>
                <p:nvPr/>
              </p:nvSpPr>
              <p:spPr bwMode="auto">
                <a:xfrm>
                  <a:off x="1479" y="111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3" name="Freeform 1819"/>
                <p:cNvSpPr>
                  <a:spLocks/>
                </p:cNvSpPr>
                <p:nvPr/>
              </p:nvSpPr>
              <p:spPr bwMode="auto">
                <a:xfrm>
                  <a:off x="1479" y="108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4" name="Freeform 1820"/>
                <p:cNvSpPr>
                  <a:spLocks/>
                </p:cNvSpPr>
                <p:nvPr/>
              </p:nvSpPr>
              <p:spPr bwMode="auto">
                <a:xfrm>
                  <a:off x="1479" y="105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5" name="Freeform 1821"/>
                <p:cNvSpPr>
                  <a:spLocks/>
                </p:cNvSpPr>
                <p:nvPr/>
              </p:nvSpPr>
              <p:spPr bwMode="auto">
                <a:xfrm>
                  <a:off x="1479" y="104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6" name="Freeform 1822"/>
                <p:cNvSpPr>
                  <a:spLocks/>
                </p:cNvSpPr>
                <p:nvPr/>
              </p:nvSpPr>
              <p:spPr bwMode="auto">
                <a:xfrm>
                  <a:off x="1479" y="102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7" name="Freeform 1823"/>
                <p:cNvSpPr>
                  <a:spLocks/>
                </p:cNvSpPr>
                <p:nvPr/>
              </p:nvSpPr>
              <p:spPr bwMode="auto">
                <a:xfrm>
                  <a:off x="1479" y="101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8" name="Freeform 1824"/>
                <p:cNvSpPr>
                  <a:spLocks/>
                </p:cNvSpPr>
                <p:nvPr/>
              </p:nvSpPr>
              <p:spPr bwMode="auto">
                <a:xfrm>
                  <a:off x="1479" y="100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19" name="Freeform 1825"/>
                <p:cNvSpPr>
                  <a:spLocks/>
                </p:cNvSpPr>
                <p:nvPr/>
              </p:nvSpPr>
              <p:spPr bwMode="auto">
                <a:xfrm>
                  <a:off x="1479" y="99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0" name="Freeform 1826"/>
                <p:cNvSpPr>
                  <a:spLocks/>
                </p:cNvSpPr>
                <p:nvPr/>
              </p:nvSpPr>
              <p:spPr bwMode="auto">
                <a:xfrm>
                  <a:off x="1479" y="92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1" name="Freeform 1827"/>
                <p:cNvSpPr>
                  <a:spLocks/>
                </p:cNvSpPr>
                <p:nvPr/>
              </p:nvSpPr>
              <p:spPr bwMode="auto">
                <a:xfrm>
                  <a:off x="1479" y="89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2" name="Freeform 1828"/>
                <p:cNvSpPr>
                  <a:spLocks/>
                </p:cNvSpPr>
                <p:nvPr/>
              </p:nvSpPr>
              <p:spPr bwMode="auto">
                <a:xfrm>
                  <a:off x="1479" y="87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3" name="Freeform 1829"/>
                <p:cNvSpPr>
                  <a:spLocks/>
                </p:cNvSpPr>
                <p:nvPr/>
              </p:nvSpPr>
              <p:spPr bwMode="auto">
                <a:xfrm>
                  <a:off x="1479" y="85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4" name="Freeform 1830"/>
                <p:cNvSpPr>
                  <a:spLocks/>
                </p:cNvSpPr>
                <p:nvPr/>
              </p:nvSpPr>
              <p:spPr bwMode="auto">
                <a:xfrm>
                  <a:off x="1479" y="83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5" name="Freeform 1831"/>
                <p:cNvSpPr>
                  <a:spLocks/>
                </p:cNvSpPr>
                <p:nvPr/>
              </p:nvSpPr>
              <p:spPr bwMode="auto">
                <a:xfrm>
                  <a:off x="1479" y="82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6" name="Freeform 1832"/>
                <p:cNvSpPr>
                  <a:spLocks/>
                </p:cNvSpPr>
                <p:nvPr/>
              </p:nvSpPr>
              <p:spPr bwMode="auto">
                <a:xfrm>
                  <a:off x="1479" y="81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7" name="Freeform 1833"/>
                <p:cNvSpPr>
                  <a:spLocks/>
                </p:cNvSpPr>
                <p:nvPr/>
              </p:nvSpPr>
              <p:spPr bwMode="auto">
                <a:xfrm>
                  <a:off x="1479" y="80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8" name="Freeform 1834"/>
                <p:cNvSpPr>
                  <a:spLocks/>
                </p:cNvSpPr>
                <p:nvPr/>
              </p:nvSpPr>
              <p:spPr bwMode="auto">
                <a:xfrm>
                  <a:off x="1479" y="73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29" name="Freeform 1835"/>
                <p:cNvSpPr>
                  <a:spLocks/>
                </p:cNvSpPr>
                <p:nvPr/>
              </p:nvSpPr>
              <p:spPr bwMode="auto">
                <a:xfrm>
                  <a:off x="1479" y="70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0" name="Freeform 1836"/>
                <p:cNvSpPr>
                  <a:spLocks/>
                </p:cNvSpPr>
                <p:nvPr/>
              </p:nvSpPr>
              <p:spPr bwMode="auto">
                <a:xfrm>
                  <a:off x="1479" y="68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1" name="Freeform 1837"/>
                <p:cNvSpPr>
                  <a:spLocks/>
                </p:cNvSpPr>
                <p:nvPr/>
              </p:nvSpPr>
              <p:spPr bwMode="auto">
                <a:xfrm>
                  <a:off x="1479" y="66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2" name="Freeform 1838"/>
                <p:cNvSpPr>
                  <a:spLocks/>
                </p:cNvSpPr>
                <p:nvPr/>
              </p:nvSpPr>
              <p:spPr bwMode="auto">
                <a:xfrm>
                  <a:off x="1479" y="6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3" name="Freeform 1839"/>
                <p:cNvSpPr>
                  <a:spLocks/>
                </p:cNvSpPr>
                <p:nvPr/>
              </p:nvSpPr>
              <p:spPr bwMode="auto">
                <a:xfrm>
                  <a:off x="1479" y="63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4" name="Freeform 1840"/>
                <p:cNvSpPr>
                  <a:spLocks/>
                </p:cNvSpPr>
                <p:nvPr/>
              </p:nvSpPr>
              <p:spPr bwMode="auto">
                <a:xfrm>
                  <a:off x="1479" y="62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5" name="Freeform 1841"/>
                <p:cNvSpPr>
                  <a:spLocks/>
                </p:cNvSpPr>
                <p:nvPr/>
              </p:nvSpPr>
              <p:spPr bwMode="auto">
                <a:xfrm>
                  <a:off x="1479" y="61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6" name="Freeform 1842"/>
                <p:cNvSpPr>
                  <a:spLocks/>
                </p:cNvSpPr>
                <p:nvPr/>
              </p:nvSpPr>
              <p:spPr bwMode="auto">
                <a:xfrm>
                  <a:off x="1479" y="5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7" name="Freeform 1843"/>
                <p:cNvSpPr>
                  <a:spLocks/>
                </p:cNvSpPr>
                <p:nvPr/>
              </p:nvSpPr>
              <p:spPr bwMode="auto">
                <a:xfrm>
                  <a:off x="607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8" name="Freeform 1844"/>
                <p:cNvSpPr>
                  <a:spLocks/>
                </p:cNvSpPr>
                <p:nvPr/>
              </p:nvSpPr>
              <p:spPr bwMode="auto">
                <a:xfrm>
                  <a:off x="827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39" name="Freeform 1845"/>
                <p:cNvSpPr>
                  <a:spLocks/>
                </p:cNvSpPr>
                <p:nvPr/>
              </p:nvSpPr>
              <p:spPr bwMode="auto">
                <a:xfrm>
                  <a:off x="1047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0" name="Freeform 1846"/>
                <p:cNvSpPr>
                  <a:spLocks/>
                </p:cNvSpPr>
                <p:nvPr/>
              </p:nvSpPr>
              <p:spPr bwMode="auto">
                <a:xfrm>
                  <a:off x="1267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1" name="Freeform 1847"/>
                <p:cNvSpPr>
                  <a:spLocks/>
                </p:cNvSpPr>
                <p:nvPr/>
              </p:nvSpPr>
              <p:spPr bwMode="auto">
                <a:xfrm>
                  <a:off x="1489" y="1212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2" name="Freeform 1848"/>
                <p:cNvSpPr>
                  <a:spLocks/>
                </p:cNvSpPr>
                <p:nvPr/>
              </p:nvSpPr>
              <p:spPr bwMode="auto">
                <a:xfrm>
                  <a:off x="649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3" name="Freeform 1849"/>
                <p:cNvSpPr>
                  <a:spLocks/>
                </p:cNvSpPr>
                <p:nvPr/>
              </p:nvSpPr>
              <p:spPr bwMode="auto">
                <a:xfrm>
                  <a:off x="695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4" name="Freeform 1850"/>
                <p:cNvSpPr>
                  <a:spLocks/>
                </p:cNvSpPr>
                <p:nvPr/>
              </p:nvSpPr>
              <p:spPr bwMode="auto">
                <a:xfrm>
                  <a:off x="739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5" name="Freeform 1851"/>
                <p:cNvSpPr>
                  <a:spLocks/>
                </p:cNvSpPr>
                <p:nvPr/>
              </p:nvSpPr>
              <p:spPr bwMode="auto">
                <a:xfrm>
                  <a:off x="783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6" name="Freeform 1852"/>
                <p:cNvSpPr>
                  <a:spLocks/>
                </p:cNvSpPr>
                <p:nvPr/>
              </p:nvSpPr>
              <p:spPr bwMode="auto">
                <a:xfrm>
                  <a:off x="871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7" name="Freeform 1853"/>
                <p:cNvSpPr>
                  <a:spLocks/>
                </p:cNvSpPr>
                <p:nvPr/>
              </p:nvSpPr>
              <p:spPr bwMode="auto">
                <a:xfrm>
                  <a:off x="915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8" name="Freeform 1854"/>
                <p:cNvSpPr>
                  <a:spLocks/>
                </p:cNvSpPr>
                <p:nvPr/>
              </p:nvSpPr>
              <p:spPr bwMode="auto">
                <a:xfrm>
                  <a:off x="959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49" name="Freeform 1855"/>
                <p:cNvSpPr>
                  <a:spLocks/>
                </p:cNvSpPr>
                <p:nvPr/>
              </p:nvSpPr>
              <p:spPr bwMode="auto">
                <a:xfrm>
                  <a:off x="1003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50" name="Freeform 1856"/>
                <p:cNvSpPr>
                  <a:spLocks/>
                </p:cNvSpPr>
                <p:nvPr/>
              </p:nvSpPr>
              <p:spPr bwMode="auto">
                <a:xfrm>
                  <a:off x="1091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51" name="Freeform 1857"/>
                <p:cNvSpPr>
                  <a:spLocks/>
                </p:cNvSpPr>
                <p:nvPr/>
              </p:nvSpPr>
              <p:spPr bwMode="auto">
                <a:xfrm>
                  <a:off x="1135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52" name="Freeform 1858"/>
                <p:cNvSpPr>
                  <a:spLocks/>
                </p:cNvSpPr>
                <p:nvPr/>
              </p:nvSpPr>
              <p:spPr bwMode="auto">
                <a:xfrm>
                  <a:off x="1179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53" name="Freeform 1859"/>
                <p:cNvSpPr>
                  <a:spLocks/>
                </p:cNvSpPr>
                <p:nvPr/>
              </p:nvSpPr>
              <p:spPr bwMode="auto">
                <a:xfrm>
                  <a:off x="1223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54" name="Freeform 1860"/>
                <p:cNvSpPr>
                  <a:spLocks/>
                </p:cNvSpPr>
                <p:nvPr/>
              </p:nvSpPr>
              <p:spPr bwMode="auto">
                <a:xfrm>
                  <a:off x="1311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55" name="Freeform 1861"/>
                <p:cNvSpPr>
                  <a:spLocks/>
                </p:cNvSpPr>
                <p:nvPr/>
              </p:nvSpPr>
              <p:spPr bwMode="auto">
                <a:xfrm>
                  <a:off x="1355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256" name="Freeform 1862"/>
                <p:cNvSpPr>
                  <a:spLocks/>
                </p:cNvSpPr>
                <p:nvPr/>
              </p:nvSpPr>
              <p:spPr bwMode="auto">
                <a:xfrm>
                  <a:off x="1399" y="1219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2991" name="Freeform 1863"/>
              <p:cNvSpPr>
                <a:spLocks/>
              </p:cNvSpPr>
              <p:nvPr/>
            </p:nvSpPr>
            <p:spPr bwMode="auto">
              <a:xfrm>
                <a:off x="1443" y="1219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992" name="Freeform 1864"/>
              <p:cNvSpPr>
                <a:spLocks/>
              </p:cNvSpPr>
              <p:nvPr/>
            </p:nvSpPr>
            <p:spPr bwMode="auto">
              <a:xfrm>
                <a:off x="607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993" name="Freeform 1865"/>
              <p:cNvSpPr>
                <a:spLocks/>
              </p:cNvSpPr>
              <p:nvPr/>
            </p:nvSpPr>
            <p:spPr bwMode="auto">
              <a:xfrm>
                <a:off x="827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994" name="Freeform 1866"/>
              <p:cNvSpPr>
                <a:spLocks/>
              </p:cNvSpPr>
              <p:nvPr/>
            </p:nvSpPr>
            <p:spPr bwMode="auto">
              <a:xfrm>
                <a:off x="1047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995" name="Freeform 1867"/>
              <p:cNvSpPr>
                <a:spLocks/>
              </p:cNvSpPr>
              <p:nvPr/>
            </p:nvSpPr>
            <p:spPr bwMode="auto">
              <a:xfrm>
                <a:off x="1267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996" name="Freeform 1868"/>
              <p:cNvSpPr>
                <a:spLocks/>
              </p:cNvSpPr>
              <p:nvPr/>
            </p:nvSpPr>
            <p:spPr bwMode="auto">
              <a:xfrm>
                <a:off x="1489" y="548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997" name="Freeform 1869"/>
              <p:cNvSpPr>
                <a:spLocks/>
              </p:cNvSpPr>
              <p:nvPr/>
            </p:nvSpPr>
            <p:spPr bwMode="auto">
              <a:xfrm>
                <a:off x="649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998" name="Freeform 1870"/>
              <p:cNvSpPr>
                <a:spLocks/>
              </p:cNvSpPr>
              <p:nvPr/>
            </p:nvSpPr>
            <p:spPr bwMode="auto">
              <a:xfrm>
                <a:off x="695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999" name="Freeform 1871"/>
              <p:cNvSpPr>
                <a:spLocks/>
              </p:cNvSpPr>
              <p:nvPr/>
            </p:nvSpPr>
            <p:spPr bwMode="auto">
              <a:xfrm>
                <a:off x="739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0" name="Freeform 1872"/>
              <p:cNvSpPr>
                <a:spLocks/>
              </p:cNvSpPr>
              <p:nvPr/>
            </p:nvSpPr>
            <p:spPr bwMode="auto">
              <a:xfrm>
                <a:off x="783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1" name="Freeform 1873"/>
              <p:cNvSpPr>
                <a:spLocks/>
              </p:cNvSpPr>
              <p:nvPr/>
            </p:nvSpPr>
            <p:spPr bwMode="auto">
              <a:xfrm>
                <a:off x="871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2" name="Freeform 1874"/>
              <p:cNvSpPr>
                <a:spLocks/>
              </p:cNvSpPr>
              <p:nvPr/>
            </p:nvSpPr>
            <p:spPr bwMode="auto">
              <a:xfrm>
                <a:off x="915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3" name="Freeform 1875"/>
              <p:cNvSpPr>
                <a:spLocks/>
              </p:cNvSpPr>
              <p:nvPr/>
            </p:nvSpPr>
            <p:spPr bwMode="auto">
              <a:xfrm>
                <a:off x="959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4" name="Freeform 1876"/>
              <p:cNvSpPr>
                <a:spLocks/>
              </p:cNvSpPr>
              <p:nvPr/>
            </p:nvSpPr>
            <p:spPr bwMode="auto">
              <a:xfrm>
                <a:off x="1003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5" name="Freeform 1877"/>
              <p:cNvSpPr>
                <a:spLocks/>
              </p:cNvSpPr>
              <p:nvPr/>
            </p:nvSpPr>
            <p:spPr bwMode="auto">
              <a:xfrm>
                <a:off x="1091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6" name="Freeform 1878"/>
              <p:cNvSpPr>
                <a:spLocks/>
              </p:cNvSpPr>
              <p:nvPr/>
            </p:nvSpPr>
            <p:spPr bwMode="auto">
              <a:xfrm>
                <a:off x="1135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7" name="Freeform 1879"/>
              <p:cNvSpPr>
                <a:spLocks/>
              </p:cNvSpPr>
              <p:nvPr/>
            </p:nvSpPr>
            <p:spPr bwMode="auto">
              <a:xfrm>
                <a:off x="1179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8" name="Freeform 1880"/>
              <p:cNvSpPr>
                <a:spLocks/>
              </p:cNvSpPr>
              <p:nvPr/>
            </p:nvSpPr>
            <p:spPr bwMode="auto">
              <a:xfrm>
                <a:off x="1223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09" name="Freeform 1881"/>
              <p:cNvSpPr>
                <a:spLocks/>
              </p:cNvSpPr>
              <p:nvPr/>
            </p:nvSpPr>
            <p:spPr bwMode="auto">
              <a:xfrm>
                <a:off x="1311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0" name="Freeform 1882"/>
              <p:cNvSpPr>
                <a:spLocks/>
              </p:cNvSpPr>
              <p:nvPr/>
            </p:nvSpPr>
            <p:spPr bwMode="auto">
              <a:xfrm>
                <a:off x="1355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1" name="Freeform 1883"/>
              <p:cNvSpPr>
                <a:spLocks/>
              </p:cNvSpPr>
              <p:nvPr/>
            </p:nvSpPr>
            <p:spPr bwMode="auto">
              <a:xfrm>
                <a:off x="1399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2" name="Freeform 1884"/>
              <p:cNvSpPr>
                <a:spLocks/>
              </p:cNvSpPr>
              <p:nvPr/>
            </p:nvSpPr>
            <p:spPr bwMode="auto">
              <a:xfrm>
                <a:off x="1443" y="548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3" name="Freeform 1885"/>
              <p:cNvSpPr>
                <a:spLocks/>
              </p:cNvSpPr>
              <p:nvPr/>
            </p:nvSpPr>
            <p:spPr bwMode="auto">
              <a:xfrm>
                <a:off x="607" y="545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4" name="Freeform 1886"/>
              <p:cNvSpPr>
                <a:spLocks/>
              </p:cNvSpPr>
              <p:nvPr/>
            </p:nvSpPr>
            <p:spPr bwMode="auto">
              <a:xfrm>
                <a:off x="1489" y="545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5" name="Freeform 1887"/>
              <p:cNvSpPr>
                <a:spLocks/>
              </p:cNvSpPr>
              <p:nvPr/>
            </p:nvSpPr>
            <p:spPr bwMode="auto">
              <a:xfrm>
                <a:off x="607" y="1228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6" name="Freeform 1888"/>
              <p:cNvSpPr>
                <a:spLocks/>
              </p:cNvSpPr>
              <p:nvPr/>
            </p:nvSpPr>
            <p:spPr bwMode="auto">
              <a:xfrm>
                <a:off x="607" y="548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7" name="Freeform 1889"/>
              <p:cNvSpPr>
                <a:spLocks/>
              </p:cNvSpPr>
              <p:nvPr/>
            </p:nvSpPr>
            <p:spPr bwMode="auto">
              <a:xfrm>
                <a:off x="873" y="856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1 h 14"/>
                  <a:gd name="T10" fmla="*/ 13 w 14"/>
                  <a:gd name="T11" fmla="*/ 1 h 14"/>
                  <a:gd name="T12" fmla="*/ 13 w 14"/>
                  <a:gd name="T13" fmla="*/ 1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9 h 14"/>
                  <a:gd name="T28" fmla="*/ 14 w 14"/>
                  <a:gd name="T29" fmla="*/ 9 h 14"/>
                  <a:gd name="T30" fmla="*/ 13 w 14"/>
                  <a:gd name="T31" fmla="*/ 9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9 h 14"/>
                  <a:gd name="T60" fmla="*/ 0 w 14"/>
                  <a:gd name="T61" fmla="*/ 9 h 14"/>
                  <a:gd name="T62" fmla="*/ 0 w 14"/>
                  <a:gd name="T63" fmla="*/ 9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1 h 14"/>
                  <a:gd name="T78" fmla="*/ 2 w 14"/>
                  <a:gd name="T79" fmla="*/ 1 h 14"/>
                  <a:gd name="T80" fmla="*/ 2 w 14"/>
                  <a:gd name="T81" fmla="*/ 1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3" y="1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3" y="9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8" name="Freeform 1890"/>
              <p:cNvSpPr>
                <a:spLocks/>
              </p:cNvSpPr>
              <p:nvPr/>
            </p:nvSpPr>
            <p:spPr bwMode="auto">
              <a:xfrm>
                <a:off x="873" y="856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1 h 11"/>
                  <a:gd name="T10" fmla="*/ 10 w 13"/>
                  <a:gd name="T11" fmla="*/ 1 h 11"/>
                  <a:gd name="T12" fmla="*/ 10 w 13"/>
                  <a:gd name="T13" fmla="*/ 1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9 h 11"/>
                  <a:gd name="T32" fmla="*/ 10 w 13"/>
                  <a:gd name="T33" fmla="*/ 9 h 11"/>
                  <a:gd name="T34" fmla="*/ 10 w 13"/>
                  <a:gd name="T35" fmla="*/ 9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9 h 11"/>
                  <a:gd name="T56" fmla="*/ 2 w 13"/>
                  <a:gd name="T57" fmla="*/ 9 h 11"/>
                  <a:gd name="T58" fmla="*/ 2 w 13"/>
                  <a:gd name="T59" fmla="*/ 9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1 h 11"/>
                  <a:gd name="T78" fmla="*/ 2 w 13"/>
                  <a:gd name="T79" fmla="*/ 1 h 11"/>
                  <a:gd name="T80" fmla="*/ 2 w 13"/>
                  <a:gd name="T81" fmla="*/ 1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19" name="Freeform 1891"/>
              <p:cNvSpPr>
                <a:spLocks/>
              </p:cNvSpPr>
              <p:nvPr/>
            </p:nvSpPr>
            <p:spPr bwMode="auto">
              <a:xfrm>
                <a:off x="1011" y="1024"/>
                <a:ext cx="14" cy="12"/>
              </a:xfrm>
              <a:custGeom>
                <a:avLst/>
                <a:gdLst>
                  <a:gd name="T0" fmla="*/ 8 w 14"/>
                  <a:gd name="T1" fmla="*/ 0 h 12"/>
                  <a:gd name="T2" fmla="*/ 8 w 14"/>
                  <a:gd name="T3" fmla="*/ 0 h 12"/>
                  <a:gd name="T4" fmla="*/ 11 w 14"/>
                  <a:gd name="T5" fmla="*/ 0 h 12"/>
                  <a:gd name="T6" fmla="*/ 11 w 14"/>
                  <a:gd name="T7" fmla="*/ 0 h 12"/>
                  <a:gd name="T8" fmla="*/ 12 w 14"/>
                  <a:gd name="T9" fmla="*/ 1 h 12"/>
                  <a:gd name="T10" fmla="*/ 12 w 14"/>
                  <a:gd name="T11" fmla="*/ 1 h 12"/>
                  <a:gd name="T12" fmla="*/ 12 w 14"/>
                  <a:gd name="T13" fmla="*/ 1 h 12"/>
                  <a:gd name="T14" fmla="*/ 14 w 14"/>
                  <a:gd name="T15" fmla="*/ 3 h 12"/>
                  <a:gd name="T16" fmla="*/ 14 w 14"/>
                  <a:gd name="T17" fmla="*/ 3 h 12"/>
                  <a:gd name="T18" fmla="*/ 14 w 14"/>
                  <a:gd name="T19" fmla="*/ 4 h 12"/>
                  <a:gd name="T20" fmla="*/ 14 w 14"/>
                  <a:gd name="T21" fmla="*/ 4 h 12"/>
                  <a:gd name="T22" fmla="*/ 14 w 14"/>
                  <a:gd name="T23" fmla="*/ 8 h 12"/>
                  <a:gd name="T24" fmla="*/ 14 w 14"/>
                  <a:gd name="T25" fmla="*/ 8 h 12"/>
                  <a:gd name="T26" fmla="*/ 14 w 14"/>
                  <a:gd name="T27" fmla="*/ 9 h 12"/>
                  <a:gd name="T28" fmla="*/ 14 w 14"/>
                  <a:gd name="T29" fmla="*/ 9 h 12"/>
                  <a:gd name="T30" fmla="*/ 12 w 14"/>
                  <a:gd name="T31" fmla="*/ 9 h 12"/>
                  <a:gd name="T32" fmla="*/ 12 w 14"/>
                  <a:gd name="T33" fmla="*/ 11 h 12"/>
                  <a:gd name="T34" fmla="*/ 12 w 14"/>
                  <a:gd name="T35" fmla="*/ 11 h 12"/>
                  <a:gd name="T36" fmla="*/ 11 w 14"/>
                  <a:gd name="T37" fmla="*/ 11 h 12"/>
                  <a:gd name="T38" fmla="*/ 11 w 14"/>
                  <a:gd name="T39" fmla="*/ 12 h 12"/>
                  <a:gd name="T40" fmla="*/ 8 w 14"/>
                  <a:gd name="T41" fmla="*/ 12 h 12"/>
                  <a:gd name="T42" fmla="*/ 8 w 14"/>
                  <a:gd name="T43" fmla="*/ 12 h 12"/>
                  <a:gd name="T44" fmla="*/ 8 w 14"/>
                  <a:gd name="T45" fmla="*/ 12 h 12"/>
                  <a:gd name="T46" fmla="*/ 6 w 14"/>
                  <a:gd name="T47" fmla="*/ 12 h 12"/>
                  <a:gd name="T48" fmla="*/ 6 w 14"/>
                  <a:gd name="T49" fmla="*/ 12 h 12"/>
                  <a:gd name="T50" fmla="*/ 4 w 14"/>
                  <a:gd name="T51" fmla="*/ 12 h 12"/>
                  <a:gd name="T52" fmla="*/ 4 w 14"/>
                  <a:gd name="T53" fmla="*/ 11 h 12"/>
                  <a:gd name="T54" fmla="*/ 3 w 14"/>
                  <a:gd name="T55" fmla="*/ 11 h 12"/>
                  <a:gd name="T56" fmla="*/ 3 w 14"/>
                  <a:gd name="T57" fmla="*/ 11 h 12"/>
                  <a:gd name="T58" fmla="*/ 3 w 14"/>
                  <a:gd name="T59" fmla="*/ 9 h 12"/>
                  <a:gd name="T60" fmla="*/ 0 w 14"/>
                  <a:gd name="T61" fmla="*/ 9 h 12"/>
                  <a:gd name="T62" fmla="*/ 0 w 14"/>
                  <a:gd name="T63" fmla="*/ 9 h 12"/>
                  <a:gd name="T64" fmla="*/ 0 w 14"/>
                  <a:gd name="T65" fmla="*/ 8 h 12"/>
                  <a:gd name="T66" fmla="*/ 0 w 14"/>
                  <a:gd name="T67" fmla="*/ 8 h 12"/>
                  <a:gd name="T68" fmla="*/ 0 w 14"/>
                  <a:gd name="T69" fmla="*/ 4 h 12"/>
                  <a:gd name="T70" fmla="*/ 0 w 14"/>
                  <a:gd name="T71" fmla="*/ 4 h 12"/>
                  <a:gd name="T72" fmla="*/ 0 w 14"/>
                  <a:gd name="T73" fmla="*/ 3 h 12"/>
                  <a:gd name="T74" fmla="*/ 0 w 14"/>
                  <a:gd name="T75" fmla="*/ 3 h 12"/>
                  <a:gd name="T76" fmla="*/ 3 w 14"/>
                  <a:gd name="T77" fmla="*/ 1 h 12"/>
                  <a:gd name="T78" fmla="*/ 3 w 14"/>
                  <a:gd name="T79" fmla="*/ 1 h 12"/>
                  <a:gd name="T80" fmla="*/ 3 w 14"/>
                  <a:gd name="T81" fmla="*/ 1 h 12"/>
                  <a:gd name="T82" fmla="*/ 4 w 14"/>
                  <a:gd name="T83" fmla="*/ 0 h 12"/>
                  <a:gd name="T84" fmla="*/ 4 w 14"/>
                  <a:gd name="T85" fmla="*/ 0 h 12"/>
                  <a:gd name="T86" fmla="*/ 6 w 14"/>
                  <a:gd name="T87" fmla="*/ 0 h 12"/>
                  <a:gd name="T88" fmla="*/ 6 w 14"/>
                  <a:gd name="T89" fmla="*/ 0 h 1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2"/>
                  <a:gd name="T137" fmla="*/ 14 w 14"/>
                  <a:gd name="T138" fmla="*/ 12 h 1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2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20" name="Freeform 1892"/>
              <p:cNvSpPr>
                <a:spLocks/>
              </p:cNvSpPr>
              <p:nvPr/>
            </p:nvSpPr>
            <p:spPr bwMode="auto">
              <a:xfrm>
                <a:off x="1011" y="1024"/>
                <a:ext cx="12" cy="11"/>
              </a:xfrm>
              <a:custGeom>
                <a:avLst/>
                <a:gdLst>
                  <a:gd name="T0" fmla="*/ 6 w 12"/>
                  <a:gd name="T1" fmla="*/ 0 h 11"/>
                  <a:gd name="T2" fmla="*/ 8 w 12"/>
                  <a:gd name="T3" fmla="*/ 0 h 11"/>
                  <a:gd name="T4" fmla="*/ 8 w 12"/>
                  <a:gd name="T5" fmla="*/ 0 h 11"/>
                  <a:gd name="T6" fmla="*/ 8 w 12"/>
                  <a:gd name="T7" fmla="*/ 0 h 11"/>
                  <a:gd name="T8" fmla="*/ 11 w 12"/>
                  <a:gd name="T9" fmla="*/ 1 h 11"/>
                  <a:gd name="T10" fmla="*/ 11 w 12"/>
                  <a:gd name="T11" fmla="*/ 1 h 11"/>
                  <a:gd name="T12" fmla="*/ 11 w 12"/>
                  <a:gd name="T13" fmla="*/ 1 h 11"/>
                  <a:gd name="T14" fmla="*/ 12 w 12"/>
                  <a:gd name="T15" fmla="*/ 3 h 11"/>
                  <a:gd name="T16" fmla="*/ 12 w 12"/>
                  <a:gd name="T17" fmla="*/ 3 h 11"/>
                  <a:gd name="T18" fmla="*/ 12 w 12"/>
                  <a:gd name="T19" fmla="*/ 3 h 11"/>
                  <a:gd name="T20" fmla="*/ 12 w 12"/>
                  <a:gd name="T21" fmla="*/ 4 h 11"/>
                  <a:gd name="T22" fmla="*/ 12 w 12"/>
                  <a:gd name="T23" fmla="*/ 4 h 11"/>
                  <a:gd name="T24" fmla="*/ 12 w 12"/>
                  <a:gd name="T25" fmla="*/ 8 h 11"/>
                  <a:gd name="T26" fmla="*/ 12 w 12"/>
                  <a:gd name="T27" fmla="*/ 8 h 11"/>
                  <a:gd name="T28" fmla="*/ 12 w 12"/>
                  <a:gd name="T29" fmla="*/ 8 h 11"/>
                  <a:gd name="T30" fmla="*/ 11 w 12"/>
                  <a:gd name="T31" fmla="*/ 9 h 11"/>
                  <a:gd name="T32" fmla="*/ 11 w 12"/>
                  <a:gd name="T33" fmla="*/ 9 h 11"/>
                  <a:gd name="T34" fmla="*/ 11 w 12"/>
                  <a:gd name="T35" fmla="*/ 9 h 11"/>
                  <a:gd name="T36" fmla="*/ 11 w 12"/>
                  <a:gd name="T37" fmla="*/ 11 h 11"/>
                  <a:gd name="T38" fmla="*/ 8 w 12"/>
                  <a:gd name="T39" fmla="*/ 11 h 11"/>
                  <a:gd name="T40" fmla="*/ 8 w 12"/>
                  <a:gd name="T41" fmla="*/ 11 h 11"/>
                  <a:gd name="T42" fmla="*/ 6 w 12"/>
                  <a:gd name="T43" fmla="*/ 11 h 11"/>
                  <a:gd name="T44" fmla="*/ 6 w 12"/>
                  <a:gd name="T45" fmla="*/ 11 h 11"/>
                  <a:gd name="T46" fmla="*/ 6 w 12"/>
                  <a:gd name="T47" fmla="*/ 11 h 11"/>
                  <a:gd name="T48" fmla="*/ 4 w 12"/>
                  <a:gd name="T49" fmla="*/ 11 h 11"/>
                  <a:gd name="T50" fmla="*/ 4 w 12"/>
                  <a:gd name="T51" fmla="*/ 11 h 11"/>
                  <a:gd name="T52" fmla="*/ 3 w 12"/>
                  <a:gd name="T53" fmla="*/ 11 h 11"/>
                  <a:gd name="T54" fmla="*/ 3 w 12"/>
                  <a:gd name="T55" fmla="*/ 9 h 11"/>
                  <a:gd name="T56" fmla="*/ 3 w 12"/>
                  <a:gd name="T57" fmla="*/ 9 h 11"/>
                  <a:gd name="T58" fmla="*/ 3 w 12"/>
                  <a:gd name="T59" fmla="*/ 9 h 11"/>
                  <a:gd name="T60" fmla="*/ 0 w 12"/>
                  <a:gd name="T61" fmla="*/ 8 h 11"/>
                  <a:gd name="T62" fmla="*/ 0 w 12"/>
                  <a:gd name="T63" fmla="*/ 8 h 11"/>
                  <a:gd name="T64" fmla="*/ 0 w 12"/>
                  <a:gd name="T65" fmla="*/ 8 h 11"/>
                  <a:gd name="T66" fmla="*/ 0 w 12"/>
                  <a:gd name="T67" fmla="*/ 4 h 11"/>
                  <a:gd name="T68" fmla="*/ 0 w 12"/>
                  <a:gd name="T69" fmla="*/ 4 h 11"/>
                  <a:gd name="T70" fmla="*/ 0 w 12"/>
                  <a:gd name="T71" fmla="*/ 3 h 11"/>
                  <a:gd name="T72" fmla="*/ 0 w 12"/>
                  <a:gd name="T73" fmla="*/ 3 h 11"/>
                  <a:gd name="T74" fmla="*/ 0 w 12"/>
                  <a:gd name="T75" fmla="*/ 3 h 11"/>
                  <a:gd name="T76" fmla="*/ 3 w 12"/>
                  <a:gd name="T77" fmla="*/ 1 h 11"/>
                  <a:gd name="T78" fmla="*/ 3 w 12"/>
                  <a:gd name="T79" fmla="*/ 1 h 11"/>
                  <a:gd name="T80" fmla="*/ 3 w 12"/>
                  <a:gd name="T81" fmla="*/ 1 h 11"/>
                  <a:gd name="T82" fmla="*/ 4 w 12"/>
                  <a:gd name="T83" fmla="*/ 0 h 11"/>
                  <a:gd name="T84" fmla="*/ 4 w 12"/>
                  <a:gd name="T85" fmla="*/ 0 h 11"/>
                  <a:gd name="T86" fmla="*/ 4 w 12"/>
                  <a:gd name="T87" fmla="*/ 0 h 11"/>
                  <a:gd name="T88" fmla="*/ 6 w 12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1"/>
                  <a:gd name="T137" fmla="*/ 12 w 12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1" y="9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21" name="Freeform 1893"/>
              <p:cNvSpPr>
                <a:spLocks/>
              </p:cNvSpPr>
              <p:nvPr/>
            </p:nvSpPr>
            <p:spPr bwMode="auto">
              <a:xfrm>
                <a:off x="1147" y="1096"/>
                <a:ext cx="14" cy="12"/>
              </a:xfrm>
              <a:custGeom>
                <a:avLst/>
                <a:gdLst>
                  <a:gd name="T0" fmla="*/ 8 w 14"/>
                  <a:gd name="T1" fmla="*/ 0 h 12"/>
                  <a:gd name="T2" fmla="*/ 8 w 14"/>
                  <a:gd name="T3" fmla="*/ 0 h 12"/>
                  <a:gd name="T4" fmla="*/ 11 w 14"/>
                  <a:gd name="T5" fmla="*/ 0 h 12"/>
                  <a:gd name="T6" fmla="*/ 11 w 14"/>
                  <a:gd name="T7" fmla="*/ 0 h 12"/>
                  <a:gd name="T8" fmla="*/ 12 w 14"/>
                  <a:gd name="T9" fmla="*/ 1 h 12"/>
                  <a:gd name="T10" fmla="*/ 12 w 14"/>
                  <a:gd name="T11" fmla="*/ 1 h 12"/>
                  <a:gd name="T12" fmla="*/ 12 w 14"/>
                  <a:gd name="T13" fmla="*/ 1 h 12"/>
                  <a:gd name="T14" fmla="*/ 14 w 14"/>
                  <a:gd name="T15" fmla="*/ 3 h 12"/>
                  <a:gd name="T16" fmla="*/ 14 w 14"/>
                  <a:gd name="T17" fmla="*/ 3 h 12"/>
                  <a:gd name="T18" fmla="*/ 14 w 14"/>
                  <a:gd name="T19" fmla="*/ 4 h 12"/>
                  <a:gd name="T20" fmla="*/ 14 w 14"/>
                  <a:gd name="T21" fmla="*/ 4 h 12"/>
                  <a:gd name="T22" fmla="*/ 14 w 14"/>
                  <a:gd name="T23" fmla="*/ 8 h 12"/>
                  <a:gd name="T24" fmla="*/ 14 w 14"/>
                  <a:gd name="T25" fmla="*/ 8 h 12"/>
                  <a:gd name="T26" fmla="*/ 14 w 14"/>
                  <a:gd name="T27" fmla="*/ 9 h 12"/>
                  <a:gd name="T28" fmla="*/ 14 w 14"/>
                  <a:gd name="T29" fmla="*/ 9 h 12"/>
                  <a:gd name="T30" fmla="*/ 12 w 14"/>
                  <a:gd name="T31" fmla="*/ 9 h 12"/>
                  <a:gd name="T32" fmla="*/ 12 w 14"/>
                  <a:gd name="T33" fmla="*/ 11 h 12"/>
                  <a:gd name="T34" fmla="*/ 12 w 14"/>
                  <a:gd name="T35" fmla="*/ 11 h 12"/>
                  <a:gd name="T36" fmla="*/ 11 w 14"/>
                  <a:gd name="T37" fmla="*/ 11 h 12"/>
                  <a:gd name="T38" fmla="*/ 11 w 14"/>
                  <a:gd name="T39" fmla="*/ 12 h 12"/>
                  <a:gd name="T40" fmla="*/ 8 w 14"/>
                  <a:gd name="T41" fmla="*/ 12 h 12"/>
                  <a:gd name="T42" fmla="*/ 8 w 14"/>
                  <a:gd name="T43" fmla="*/ 12 h 12"/>
                  <a:gd name="T44" fmla="*/ 8 w 14"/>
                  <a:gd name="T45" fmla="*/ 12 h 12"/>
                  <a:gd name="T46" fmla="*/ 6 w 14"/>
                  <a:gd name="T47" fmla="*/ 12 h 12"/>
                  <a:gd name="T48" fmla="*/ 6 w 14"/>
                  <a:gd name="T49" fmla="*/ 12 h 12"/>
                  <a:gd name="T50" fmla="*/ 4 w 14"/>
                  <a:gd name="T51" fmla="*/ 12 h 12"/>
                  <a:gd name="T52" fmla="*/ 4 w 14"/>
                  <a:gd name="T53" fmla="*/ 11 h 12"/>
                  <a:gd name="T54" fmla="*/ 3 w 14"/>
                  <a:gd name="T55" fmla="*/ 11 h 12"/>
                  <a:gd name="T56" fmla="*/ 3 w 14"/>
                  <a:gd name="T57" fmla="*/ 11 h 12"/>
                  <a:gd name="T58" fmla="*/ 3 w 14"/>
                  <a:gd name="T59" fmla="*/ 9 h 12"/>
                  <a:gd name="T60" fmla="*/ 0 w 14"/>
                  <a:gd name="T61" fmla="*/ 9 h 12"/>
                  <a:gd name="T62" fmla="*/ 0 w 14"/>
                  <a:gd name="T63" fmla="*/ 9 h 12"/>
                  <a:gd name="T64" fmla="*/ 0 w 14"/>
                  <a:gd name="T65" fmla="*/ 8 h 12"/>
                  <a:gd name="T66" fmla="*/ 0 w 14"/>
                  <a:gd name="T67" fmla="*/ 8 h 12"/>
                  <a:gd name="T68" fmla="*/ 0 w 14"/>
                  <a:gd name="T69" fmla="*/ 4 h 12"/>
                  <a:gd name="T70" fmla="*/ 0 w 14"/>
                  <a:gd name="T71" fmla="*/ 4 h 12"/>
                  <a:gd name="T72" fmla="*/ 0 w 14"/>
                  <a:gd name="T73" fmla="*/ 3 h 12"/>
                  <a:gd name="T74" fmla="*/ 0 w 14"/>
                  <a:gd name="T75" fmla="*/ 3 h 12"/>
                  <a:gd name="T76" fmla="*/ 3 w 14"/>
                  <a:gd name="T77" fmla="*/ 1 h 12"/>
                  <a:gd name="T78" fmla="*/ 3 w 14"/>
                  <a:gd name="T79" fmla="*/ 1 h 12"/>
                  <a:gd name="T80" fmla="*/ 3 w 14"/>
                  <a:gd name="T81" fmla="*/ 1 h 12"/>
                  <a:gd name="T82" fmla="*/ 4 w 14"/>
                  <a:gd name="T83" fmla="*/ 0 h 12"/>
                  <a:gd name="T84" fmla="*/ 4 w 14"/>
                  <a:gd name="T85" fmla="*/ 0 h 12"/>
                  <a:gd name="T86" fmla="*/ 6 w 14"/>
                  <a:gd name="T87" fmla="*/ 0 h 12"/>
                  <a:gd name="T88" fmla="*/ 6 w 14"/>
                  <a:gd name="T89" fmla="*/ 0 h 1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2"/>
                  <a:gd name="T137" fmla="*/ 14 w 14"/>
                  <a:gd name="T138" fmla="*/ 12 h 1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2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22" name="Freeform 1894"/>
              <p:cNvSpPr>
                <a:spLocks/>
              </p:cNvSpPr>
              <p:nvPr/>
            </p:nvSpPr>
            <p:spPr bwMode="auto">
              <a:xfrm>
                <a:off x="1147" y="1096"/>
                <a:ext cx="12" cy="11"/>
              </a:xfrm>
              <a:custGeom>
                <a:avLst/>
                <a:gdLst>
                  <a:gd name="T0" fmla="*/ 6 w 12"/>
                  <a:gd name="T1" fmla="*/ 0 h 11"/>
                  <a:gd name="T2" fmla="*/ 8 w 12"/>
                  <a:gd name="T3" fmla="*/ 0 h 11"/>
                  <a:gd name="T4" fmla="*/ 8 w 12"/>
                  <a:gd name="T5" fmla="*/ 0 h 11"/>
                  <a:gd name="T6" fmla="*/ 8 w 12"/>
                  <a:gd name="T7" fmla="*/ 0 h 11"/>
                  <a:gd name="T8" fmla="*/ 11 w 12"/>
                  <a:gd name="T9" fmla="*/ 1 h 11"/>
                  <a:gd name="T10" fmla="*/ 11 w 12"/>
                  <a:gd name="T11" fmla="*/ 1 h 11"/>
                  <a:gd name="T12" fmla="*/ 11 w 12"/>
                  <a:gd name="T13" fmla="*/ 1 h 11"/>
                  <a:gd name="T14" fmla="*/ 12 w 12"/>
                  <a:gd name="T15" fmla="*/ 3 h 11"/>
                  <a:gd name="T16" fmla="*/ 12 w 12"/>
                  <a:gd name="T17" fmla="*/ 3 h 11"/>
                  <a:gd name="T18" fmla="*/ 12 w 12"/>
                  <a:gd name="T19" fmla="*/ 3 h 11"/>
                  <a:gd name="T20" fmla="*/ 12 w 12"/>
                  <a:gd name="T21" fmla="*/ 4 h 11"/>
                  <a:gd name="T22" fmla="*/ 12 w 12"/>
                  <a:gd name="T23" fmla="*/ 4 h 11"/>
                  <a:gd name="T24" fmla="*/ 12 w 12"/>
                  <a:gd name="T25" fmla="*/ 8 h 11"/>
                  <a:gd name="T26" fmla="*/ 12 w 12"/>
                  <a:gd name="T27" fmla="*/ 8 h 11"/>
                  <a:gd name="T28" fmla="*/ 12 w 12"/>
                  <a:gd name="T29" fmla="*/ 8 h 11"/>
                  <a:gd name="T30" fmla="*/ 11 w 12"/>
                  <a:gd name="T31" fmla="*/ 9 h 11"/>
                  <a:gd name="T32" fmla="*/ 11 w 12"/>
                  <a:gd name="T33" fmla="*/ 9 h 11"/>
                  <a:gd name="T34" fmla="*/ 11 w 12"/>
                  <a:gd name="T35" fmla="*/ 9 h 11"/>
                  <a:gd name="T36" fmla="*/ 11 w 12"/>
                  <a:gd name="T37" fmla="*/ 11 h 11"/>
                  <a:gd name="T38" fmla="*/ 8 w 12"/>
                  <a:gd name="T39" fmla="*/ 11 h 11"/>
                  <a:gd name="T40" fmla="*/ 8 w 12"/>
                  <a:gd name="T41" fmla="*/ 11 h 11"/>
                  <a:gd name="T42" fmla="*/ 6 w 12"/>
                  <a:gd name="T43" fmla="*/ 11 h 11"/>
                  <a:gd name="T44" fmla="*/ 6 w 12"/>
                  <a:gd name="T45" fmla="*/ 11 h 11"/>
                  <a:gd name="T46" fmla="*/ 6 w 12"/>
                  <a:gd name="T47" fmla="*/ 11 h 11"/>
                  <a:gd name="T48" fmla="*/ 4 w 12"/>
                  <a:gd name="T49" fmla="*/ 11 h 11"/>
                  <a:gd name="T50" fmla="*/ 4 w 12"/>
                  <a:gd name="T51" fmla="*/ 11 h 11"/>
                  <a:gd name="T52" fmla="*/ 3 w 12"/>
                  <a:gd name="T53" fmla="*/ 11 h 11"/>
                  <a:gd name="T54" fmla="*/ 3 w 12"/>
                  <a:gd name="T55" fmla="*/ 9 h 11"/>
                  <a:gd name="T56" fmla="*/ 3 w 12"/>
                  <a:gd name="T57" fmla="*/ 9 h 11"/>
                  <a:gd name="T58" fmla="*/ 3 w 12"/>
                  <a:gd name="T59" fmla="*/ 9 h 11"/>
                  <a:gd name="T60" fmla="*/ 0 w 12"/>
                  <a:gd name="T61" fmla="*/ 8 h 11"/>
                  <a:gd name="T62" fmla="*/ 0 w 12"/>
                  <a:gd name="T63" fmla="*/ 8 h 11"/>
                  <a:gd name="T64" fmla="*/ 0 w 12"/>
                  <a:gd name="T65" fmla="*/ 8 h 11"/>
                  <a:gd name="T66" fmla="*/ 0 w 12"/>
                  <a:gd name="T67" fmla="*/ 4 h 11"/>
                  <a:gd name="T68" fmla="*/ 0 w 12"/>
                  <a:gd name="T69" fmla="*/ 4 h 11"/>
                  <a:gd name="T70" fmla="*/ 0 w 12"/>
                  <a:gd name="T71" fmla="*/ 3 h 11"/>
                  <a:gd name="T72" fmla="*/ 0 w 12"/>
                  <a:gd name="T73" fmla="*/ 3 h 11"/>
                  <a:gd name="T74" fmla="*/ 0 w 12"/>
                  <a:gd name="T75" fmla="*/ 3 h 11"/>
                  <a:gd name="T76" fmla="*/ 3 w 12"/>
                  <a:gd name="T77" fmla="*/ 1 h 11"/>
                  <a:gd name="T78" fmla="*/ 3 w 12"/>
                  <a:gd name="T79" fmla="*/ 1 h 11"/>
                  <a:gd name="T80" fmla="*/ 3 w 12"/>
                  <a:gd name="T81" fmla="*/ 1 h 11"/>
                  <a:gd name="T82" fmla="*/ 4 w 12"/>
                  <a:gd name="T83" fmla="*/ 0 h 11"/>
                  <a:gd name="T84" fmla="*/ 4 w 12"/>
                  <a:gd name="T85" fmla="*/ 0 h 11"/>
                  <a:gd name="T86" fmla="*/ 4 w 12"/>
                  <a:gd name="T87" fmla="*/ 0 h 11"/>
                  <a:gd name="T88" fmla="*/ 6 w 12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1"/>
                  <a:gd name="T137" fmla="*/ 12 w 12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1" y="9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23" name="Freeform 1895"/>
              <p:cNvSpPr>
                <a:spLocks/>
              </p:cNvSpPr>
              <p:nvPr/>
            </p:nvSpPr>
            <p:spPr bwMode="auto">
              <a:xfrm>
                <a:off x="1278" y="1158"/>
                <a:ext cx="13" cy="14"/>
              </a:xfrm>
              <a:custGeom>
                <a:avLst/>
                <a:gdLst>
                  <a:gd name="T0" fmla="*/ 8 w 13"/>
                  <a:gd name="T1" fmla="*/ 0 h 14"/>
                  <a:gd name="T2" fmla="*/ 8 w 13"/>
                  <a:gd name="T3" fmla="*/ 0 h 14"/>
                  <a:gd name="T4" fmla="*/ 9 w 13"/>
                  <a:gd name="T5" fmla="*/ 0 h 14"/>
                  <a:gd name="T6" fmla="*/ 9 w 13"/>
                  <a:gd name="T7" fmla="*/ 0 h 14"/>
                  <a:gd name="T8" fmla="*/ 11 w 13"/>
                  <a:gd name="T9" fmla="*/ 3 h 14"/>
                  <a:gd name="T10" fmla="*/ 11 w 13"/>
                  <a:gd name="T11" fmla="*/ 3 h 14"/>
                  <a:gd name="T12" fmla="*/ 11 w 13"/>
                  <a:gd name="T13" fmla="*/ 3 h 14"/>
                  <a:gd name="T14" fmla="*/ 13 w 13"/>
                  <a:gd name="T15" fmla="*/ 5 h 14"/>
                  <a:gd name="T16" fmla="*/ 13 w 13"/>
                  <a:gd name="T17" fmla="*/ 5 h 14"/>
                  <a:gd name="T18" fmla="*/ 13 w 13"/>
                  <a:gd name="T19" fmla="*/ 6 h 14"/>
                  <a:gd name="T20" fmla="*/ 13 w 13"/>
                  <a:gd name="T21" fmla="*/ 6 h 14"/>
                  <a:gd name="T22" fmla="*/ 13 w 13"/>
                  <a:gd name="T23" fmla="*/ 8 h 14"/>
                  <a:gd name="T24" fmla="*/ 13 w 13"/>
                  <a:gd name="T25" fmla="*/ 8 h 14"/>
                  <a:gd name="T26" fmla="*/ 13 w 13"/>
                  <a:gd name="T27" fmla="*/ 11 h 14"/>
                  <a:gd name="T28" fmla="*/ 13 w 13"/>
                  <a:gd name="T29" fmla="*/ 11 h 14"/>
                  <a:gd name="T30" fmla="*/ 11 w 13"/>
                  <a:gd name="T31" fmla="*/ 11 h 14"/>
                  <a:gd name="T32" fmla="*/ 11 w 13"/>
                  <a:gd name="T33" fmla="*/ 13 h 14"/>
                  <a:gd name="T34" fmla="*/ 11 w 13"/>
                  <a:gd name="T35" fmla="*/ 13 h 14"/>
                  <a:gd name="T36" fmla="*/ 9 w 13"/>
                  <a:gd name="T37" fmla="*/ 13 h 14"/>
                  <a:gd name="T38" fmla="*/ 9 w 13"/>
                  <a:gd name="T39" fmla="*/ 14 h 14"/>
                  <a:gd name="T40" fmla="*/ 8 w 13"/>
                  <a:gd name="T41" fmla="*/ 14 h 14"/>
                  <a:gd name="T42" fmla="*/ 8 w 13"/>
                  <a:gd name="T43" fmla="*/ 14 h 14"/>
                  <a:gd name="T44" fmla="*/ 8 w 13"/>
                  <a:gd name="T45" fmla="*/ 14 h 14"/>
                  <a:gd name="T46" fmla="*/ 5 w 13"/>
                  <a:gd name="T47" fmla="*/ 14 h 14"/>
                  <a:gd name="T48" fmla="*/ 5 w 13"/>
                  <a:gd name="T49" fmla="*/ 14 h 14"/>
                  <a:gd name="T50" fmla="*/ 3 w 13"/>
                  <a:gd name="T51" fmla="*/ 14 h 14"/>
                  <a:gd name="T52" fmla="*/ 3 w 13"/>
                  <a:gd name="T53" fmla="*/ 13 h 14"/>
                  <a:gd name="T54" fmla="*/ 1 w 13"/>
                  <a:gd name="T55" fmla="*/ 13 h 14"/>
                  <a:gd name="T56" fmla="*/ 1 w 13"/>
                  <a:gd name="T57" fmla="*/ 13 h 14"/>
                  <a:gd name="T58" fmla="*/ 1 w 13"/>
                  <a:gd name="T59" fmla="*/ 11 h 14"/>
                  <a:gd name="T60" fmla="*/ 0 w 13"/>
                  <a:gd name="T61" fmla="*/ 11 h 14"/>
                  <a:gd name="T62" fmla="*/ 0 w 13"/>
                  <a:gd name="T63" fmla="*/ 11 h 14"/>
                  <a:gd name="T64" fmla="*/ 0 w 13"/>
                  <a:gd name="T65" fmla="*/ 8 h 14"/>
                  <a:gd name="T66" fmla="*/ 0 w 13"/>
                  <a:gd name="T67" fmla="*/ 8 h 14"/>
                  <a:gd name="T68" fmla="*/ 0 w 13"/>
                  <a:gd name="T69" fmla="*/ 6 h 14"/>
                  <a:gd name="T70" fmla="*/ 0 w 13"/>
                  <a:gd name="T71" fmla="*/ 6 h 14"/>
                  <a:gd name="T72" fmla="*/ 0 w 13"/>
                  <a:gd name="T73" fmla="*/ 5 h 14"/>
                  <a:gd name="T74" fmla="*/ 0 w 13"/>
                  <a:gd name="T75" fmla="*/ 5 h 14"/>
                  <a:gd name="T76" fmla="*/ 1 w 13"/>
                  <a:gd name="T77" fmla="*/ 3 h 14"/>
                  <a:gd name="T78" fmla="*/ 1 w 13"/>
                  <a:gd name="T79" fmla="*/ 3 h 14"/>
                  <a:gd name="T80" fmla="*/ 1 w 13"/>
                  <a:gd name="T81" fmla="*/ 3 h 14"/>
                  <a:gd name="T82" fmla="*/ 3 w 13"/>
                  <a:gd name="T83" fmla="*/ 0 h 14"/>
                  <a:gd name="T84" fmla="*/ 3 w 13"/>
                  <a:gd name="T85" fmla="*/ 0 h 14"/>
                  <a:gd name="T86" fmla="*/ 5 w 13"/>
                  <a:gd name="T87" fmla="*/ 0 h 14"/>
                  <a:gd name="T88" fmla="*/ 5 w 13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4"/>
                  <a:gd name="T137" fmla="*/ 13 w 13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4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1" y="5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3"/>
                    </a:lnTo>
                    <a:lnTo>
                      <a:pt x="9" y="13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24" name="Freeform 1896"/>
              <p:cNvSpPr>
                <a:spLocks/>
              </p:cNvSpPr>
              <p:nvPr/>
            </p:nvSpPr>
            <p:spPr bwMode="auto">
              <a:xfrm>
                <a:off x="1278" y="1158"/>
                <a:ext cx="11" cy="13"/>
              </a:xfrm>
              <a:custGeom>
                <a:avLst/>
                <a:gdLst>
                  <a:gd name="T0" fmla="*/ 5 w 11"/>
                  <a:gd name="T1" fmla="*/ 0 h 13"/>
                  <a:gd name="T2" fmla="*/ 8 w 11"/>
                  <a:gd name="T3" fmla="*/ 0 h 13"/>
                  <a:gd name="T4" fmla="*/ 8 w 11"/>
                  <a:gd name="T5" fmla="*/ 0 h 13"/>
                  <a:gd name="T6" fmla="*/ 8 w 11"/>
                  <a:gd name="T7" fmla="*/ 0 h 13"/>
                  <a:gd name="T8" fmla="*/ 9 w 11"/>
                  <a:gd name="T9" fmla="*/ 3 h 13"/>
                  <a:gd name="T10" fmla="*/ 9 w 11"/>
                  <a:gd name="T11" fmla="*/ 3 h 13"/>
                  <a:gd name="T12" fmla="*/ 9 w 11"/>
                  <a:gd name="T13" fmla="*/ 3 h 13"/>
                  <a:gd name="T14" fmla="*/ 11 w 11"/>
                  <a:gd name="T15" fmla="*/ 5 h 13"/>
                  <a:gd name="T16" fmla="*/ 11 w 11"/>
                  <a:gd name="T17" fmla="*/ 5 h 13"/>
                  <a:gd name="T18" fmla="*/ 11 w 11"/>
                  <a:gd name="T19" fmla="*/ 5 h 13"/>
                  <a:gd name="T20" fmla="*/ 11 w 11"/>
                  <a:gd name="T21" fmla="*/ 6 h 13"/>
                  <a:gd name="T22" fmla="*/ 11 w 11"/>
                  <a:gd name="T23" fmla="*/ 6 h 13"/>
                  <a:gd name="T24" fmla="*/ 11 w 11"/>
                  <a:gd name="T25" fmla="*/ 8 h 13"/>
                  <a:gd name="T26" fmla="*/ 11 w 11"/>
                  <a:gd name="T27" fmla="*/ 8 h 13"/>
                  <a:gd name="T28" fmla="*/ 11 w 11"/>
                  <a:gd name="T29" fmla="*/ 8 h 13"/>
                  <a:gd name="T30" fmla="*/ 9 w 11"/>
                  <a:gd name="T31" fmla="*/ 11 h 13"/>
                  <a:gd name="T32" fmla="*/ 9 w 11"/>
                  <a:gd name="T33" fmla="*/ 11 h 13"/>
                  <a:gd name="T34" fmla="*/ 9 w 11"/>
                  <a:gd name="T35" fmla="*/ 11 h 13"/>
                  <a:gd name="T36" fmla="*/ 9 w 11"/>
                  <a:gd name="T37" fmla="*/ 13 h 13"/>
                  <a:gd name="T38" fmla="*/ 8 w 11"/>
                  <a:gd name="T39" fmla="*/ 13 h 13"/>
                  <a:gd name="T40" fmla="*/ 8 w 11"/>
                  <a:gd name="T41" fmla="*/ 13 h 13"/>
                  <a:gd name="T42" fmla="*/ 5 w 11"/>
                  <a:gd name="T43" fmla="*/ 13 h 13"/>
                  <a:gd name="T44" fmla="*/ 5 w 11"/>
                  <a:gd name="T45" fmla="*/ 13 h 13"/>
                  <a:gd name="T46" fmla="*/ 5 w 11"/>
                  <a:gd name="T47" fmla="*/ 13 h 13"/>
                  <a:gd name="T48" fmla="*/ 3 w 11"/>
                  <a:gd name="T49" fmla="*/ 13 h 13"/>
                  <a:gd name="T50" fmla="*/ 3 w 11"/>
                  <a:gd name="T51" fmla="*/ 13 h 13"/>
                  <a:gd name="T52" fmla="*/ 1 w 11"/>
                  <a:gd name="T53" fmla="*/ 13 h 13"/>
                  <a:gd name="T54" fmla="*/ 1 w 11"/>
                  <a:gd name="T55" fmla="*/ 11 h 13"/>
                  <a:gd name="T56" fmla="*/ 1 w 11"/>
                  <a:gd name="T57" fmla="*/ 11 h 13"/>
                  <a:gd name="T58" fmla="*/ 1 w 11"/>
                  <a:gd name="T59" fmla="*/ 11 h 13"/>
                  <a:gd name="T60" fmla="*/ 0 w 11"/>
                  <a:gd name="T61" fmla="*/ 8 h 13"/>
                  <a:gd name="T62" fmla="*/ 0 w 11"/>
                  <a:gd name="T63" fmla="*/ 8 h 13"/>
                  <a:gd name="T64" fmla="*/ 0 w 11"/>
                  <a:gd name="T65" fmla="*/ 8 h 13"/>
                  <a:gd name="T66" fmla="*/ 0 w 11"/>
                  <a:gd name="T67" fmla="*/ 6 h 13"/>
                  <a:gd name="T68" fmla="*/ 0 w 11"/>
                  <a:gd name="T69" fmla="*/ 6 h 13"/>
                  <a:gd name="T70" fmla="*/ 0 w 11"/>
                  <a:gd name="T71" fmla="*/ 5 h 13"/>
                  <a:gd name="T72" fmla="*/ 0 w 11"/>
                  <a:gd name="T73" fmla="*/ 5 h 13"/>
                  <a:gd name="T74" fmla="*/ 0 w 11"/>
                  <a:gd name="T75" fmla="*/ 5 h 13"/>
                  <a:gd name="T76" fmla="*/ 1 w 11"/>
                  <a:gd name="T77" fmla="*/ 3 h 13"/>
                  <a:gd name="T78" fmla="*/ 1 w 11"/>
                  <a:gd name="T79" fmla="*/ 3 h 13"/>
                  <a:gd name="T80" fmla="*/ 1 w 11"/>
                  <a:gd name="T81" fmla="*/ 3 h 13"/>
                  <a:gd name="T82" fmla="*/ 3 w 11"/>
                  <a:gd name="T83" fmla="*/ 0 h 13"/>
                  <a:gd name="T84" fmla="*/ 3 w 11"/>
                  <a:gd name="T85" fmla="*/ 0 h 13"/>
                  <a:gd name="T86" fmla="*/ 3 w 11"/>
                  <a:gd name="T87" fmla="*/ 0 h 13"/>
                  <a:gd name="T88" fmla="*/ 5 w 11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3"/>
                  <a:gd name="T137" fmla="*/ 11 w 11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3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1" y="8"/>
                    </a:lnTo>
                    <a:lnTo>
                      <a:pt x="11" y="11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25" name="Rectangle 1897"/>
              <p:cNvSpPr>
                <a:spLocks noChangeArrowheads="1"/>
              </p:cNvSpPr>
              <p:nvPr/>
            </p:nvSpPr>
            <p:spPr bwMode="auto">
              <a:xfrm>
                <a:off x="537" y="1142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026" name="Rectangle 1898"/>
              <p:cNvSpPr>
                <a:spLocks noChangeArrowheads="1"/>
              </p:cNvSpPr>
              <p:nvPr/>
            </p:nvSpPr>
            <p:spPr bwMode="auto">
              <a:xfrm>
                <a:off x="582" y="1132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3027" name="Rectangle 1899"/>
              <p:cNvSpPr>
                <a:spLocks noChangeArrowheads="1"/>
              </p:cNvSpPr>
              <p:nvPr/>
            </p:nvSpPr>
            <p:spPr bwMode="auto">
              <a:xfrm>
                <a:off x="537" y="951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028" name="Rectangle 1900"/>
              <p:cNvSpPr>
                <a:spLocks noChangeArrowheads="1"/>
              </p:cNvSpPr>
              <p:nvPr/>
            </p:nvSpPr>
            <p:spPr bwMode="auto">
              <a:xfrm>
                <a:off x="582" y="944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3029" name="Rectangle 1901"/>
              <p:cNvSpPr>
                <a:spLocks noChangeArrowheads="1"/>
              </p:cNvSpPr>
              <p:nvPr/>
            </p:nvSpPr>
            <p:spPr bwMode="auto">
              <a:xfrm>
                <a:off x="537" y="764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030" name="Rectangle 1902"/>
              <p:cNvSpPr>
                <a:spLocks noChangeArrowheads="1"/>
              </p:cNvSpPr>
              <p:nvPr/>
            </p:nvSpPr>
            <p:spPr bwMode="auto">
              <a:xfrm>
                <a:off x="582" y="755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3031" name="Rectangle 1903"/>
              <p:cNvSpPr>
                <a:spLocks noChangeArrowheads="1"/>
              </p:cNvSpPr>
              <p:nvPr/>
            </p:nvSpPr>
            <p:spPr bwMode="auto">
              <a:xfrm>
                <a:off x="523" y="575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032" name="Rectangle 1904"/>
              <p:cNvSpPr>
                <a:spLocks noChangeArrowheads="1"/>
              </p:cNvSpPr>
              <p:nvPr/>
            </p:nvSpPr>
            <p:spPr bwMode="auto">
              <a:xfrm>
                <a:off x="567" y="566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033" name="Rectangle 1905"/>
              <p:cNvSpPr>
                <a:spLocks noChangeArrowheads="1"/>
              </p:cNvSpPr>
              <p:nvPr/>
            </p:nvSpPr>
            <p:spPr bwMode="auto">
              <a:xfrm>
                <a:off x="598" y="1236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3034" name="Rectangle 1906"/>
              <p:cNvSpPr>
                <a:spLocks noChangeArrowheads="1"/>
              </p:cNvSpPr>
              <p:nvPr/>
            </p:nvSpPr>
            <p:spPr bwMode="auto">
              <a:xfrm>
                <a:off x="817" y="1236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3035" name="Rectangle 1907"/>
              <p:cNvSpPr>
                <a:spLocks noChangeArrowheads="1"/>
              </p:cNvSpPr>
              <p:nvPr/>
            </p:nvSpPr>
            <p:spPr bwMode="auto">
              <a:xfrm>
                <a:off x="1025" y="1236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3036" name="Rectangle 1908"/>
              <p:cNvSpPr>
                <a:spLocks noChangeArrowheads="1"/>
              </p:cNvSpPr>
              <p:nvPr/>
            </p:nvSpPr>
            <p:spPr bwMode="auto">
              <a:xfrm>
                <a:off x="1246" y="1236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3037" name="Rectangle 1909"/>
              <p:cNvSpPr>
                <a:spLocks noChangeArrowheads="1"/>
              </p:cNvSpPr>
              <p:nvPr/>
            </p:nvSpPr>
            <p:spPr bwMode="auto">
              <a:xfrm>
                <a:off x="1467" y="1236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3038" name="Rectangle 1910"/>
              <p:cNvSpPr>
                <a:spLocks noChangeArrowheads="1"/>
              </p:cNvSpPr>
              <p:nvPr/>
            </p:nvSpPr>
            <p:spPr bwMode="auto">
              <a:xfrm>
                <a:off x="1145" y="608"/>
                <a:ext cx="310" cy="12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39" name="Freeform 1911"/>
              <p:cNvSpPr>
                <a:spLocks/>
              </p:cNvSpPr>
              <p:nvPr/>
            </p:nvSpPr>
            <p:spPr bwMode="auto">
              <a:xfrm>
                <a:off x="1167" y="644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0" name="Freeform 1912"/>
              <p:cNvSpPr>
                <a:spLocks/>
              </p:cNvSpPr>
              <p:nvPr/>
            </p:nvSpPr>
            <p:spPr bwMode="auto">
              <a:xfrm>
                <a:off x="1177" y="644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1" name="Freeform 1913"/>
              <p:cNvSpPr>
                <a:spLocks/>
              </p:cNvSpPr>
              <p:nvPr/>
            </p:nvSpPr>
            <p:spPr bwMode="auto">
              <a:xfrm>
                <a:off x="1187" y="644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2" name="Freeform 1914"/>
              <p:cNvSpPr>
                <a:spLocks/>
              </p:cNvSpPr>
              <p:nvPr/>
            </p:nvSpPr>
            <p:spPr bwMode="auto">
              <a:xfrm>
                <a:off x="1198" y="644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3" name="Freeform 1915"/>
              <p:cNvSpPr>
                <a:spLocks/>
              </p:cNvSpPr>
              <p:nvPr/>
            </p:nvSpPr>
            <p:spPr bwMode="auto">
              <a:xfrm>
                <a:off x="1206" y="644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4" name="Freeform 1916"/>
              <p:cNvSpPr>
                <a:spLocks/>
              </p:cNvSpPr>
              <p:nvPr/>
            </p:nvSpPr>
            <p:spPr bwMode="auto">
              <a:xfrm>
                <a:off x="1215" y="644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5" name="Freeform 1917"/>
              <p:cNvSpPr>
                <a:spLocks/>
              </p:cNvSpPr>
              <p:nvPr/>
            </p:nvSpPr>
            <p:spPr bwMode="auto">
              <a:xfrm>
                <a:off x="1225" y="644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6" name="Freeform 1918"/>
              <p:cNvSpPr>
                <a:spLocks/>
              </p:cNvSpPr>
              <p:nvPr/>
            </p:nvSpPr>
            <p:spPr bwMode="auto">
              <a:xfrm>
                <a:off x="1233" y="644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7" name="Freeform 1919"/>
              <p:cNvSpPr>
                <a:spLocks/>
              </p:cNvSpPr>
              <p:nvPr/>
            </p:nvSpPr>
            <p:spPr bwMode="auto">
              <a:xfrm>
                <a:off x="1243" y="644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8" name="Freeform 1920"/>
              <p:cNvSpPr>
                <a:spLocks/>
              </p:cNvSpPr>
              <p:nvPr/>
            </p:nvSpPr>
            <p:spPr bwMode="auto">
              <a:xfrm>
                <a:off x="1201" y="638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49" name="Freeform 1921"/>
              <p:cNvSpPr>
                <a:spLocks/>
              </p:cNvSpPr>
              <p:nvPr/>
            </p:nvSpPr>
            <p:spPr bwMode="auto">
              <a:xfrm>
                <a:off x="1201" y="638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3050" name="Rectangle 1922"/>
              <p:cNvSpPr>
                <a:spLocks noChangeArrowheads="1"/>
              </p:cNvSpPr>
              <p:nvPr/>
            </p:nvSpPr>
            <p:spPr bwMode="auto">
              <a:xfrm>
                <a:off x="1255" y="620"/>
                <a:ext cx="238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CH 10 µm</a:t>
                </a:r>
                <a:endParaRPr lang="fr-FR"/>
              </a:p>
            </p:txBody>
          </p:sp>
          <p:sp>
            <p:nvSpPr>
              <p:cNvPr id="53051" name="Rectangle 1923"/>
              <p:cNvSpPr>
                <a:spLocks noChangeArrowheads="1"/>
              </p:cNvSpPr>
              <p:nvPr/>
            </p:nvSpPr>
            <p:spPr bwMode="auto">
              <a:xfrm rot="-5400000">
                <a:off x="178" y="918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3052" name="Rectangle 1924"/>
              <p:cNvSpPr>
                <a:spLocks noChangeArrowheads="1"/>
              </p:cNvSpPr>
              <p:nvPr/>
            </p:nvSpPr>
            <p:spPr bwMode="auto">
              <a:xfrm rot="-5400000">
                <a:off x="407" y="635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3053" name="Rectangle 1925"/>
              <p:cNvSpPr>
                <a:spLocks noChangeArrowheads="1"/>
              </p:cNvSpPr>
              <p:nvPr/>
            </p:nvSpPr>
            <p:spPr bwMode="auto">
              <a:xfrm rot="-5400000">
                <a:off x="416" y="589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3054" name="Rectangle 1926"/>
              <p:cNvSpPr>
                <a:spLocks noChangeArrowheads="1"/>
              </p:cNvSpPr>
              <p:nvPr/>
            </p:nvSpPr>
            <p:spPr bwMode="auto">
              <a:xfrm rot="-5400000">
                <a:off x="407" y="554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3055" name="Rectangle 1927"/>
              <p:cNvSpPr>
                <a:spLocks noChangeArrowheads="1"/>
              </p:cNvSpPr>
              <p:nvPr/>
            </p:nvSpPr>
            <p:spPr bwMode="auto">
              <a:xfrm rot="-5400000">
                <a:off x="433" y="523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3056" name="Rectangle 1928"/>
              <p:cNvSpPr>
                <a:spLocks noChangeArrowheads="1"/>
              </p:cNvSpPr>
              <p:nvPr/>
            </p:nvSpPr>
            <p:spPr bwMode="auto">
              <a:xfrm>
                <a:off x="891" y="1295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  <p:grpSp>
          <p:nvGrpSpPr>
            <p:cNvPr id="51004" name="Group 1929"/>
            <p:cNvGrpSpPr>
              <a:grpSpLocks noChangeAspect="1"/>
            </p:cNvGrpSpPr>
            <p:nvPr/>
          </p:nvGrpSpPr>
          <p:grpSpPr bwMode="auto">
            <a:xfrm>
              <a:off x="385" y="1417"/>
              <a:ext cx="1149" cy="856"/>
              <a:chOff x="385" y="1417"/>
              <a:chExt cx="1149" cy="856"/>
            </a:xfrm>
          </p:grpSpPr>
          <p:sp>
            <p:nvSpPr>
              <p:cNvPr id="52705" name="AutoShape 1930"/>
              <p:cNvSpPr>
                <a:spLocks noChangeAspect="1" noChangeArrowheads="1" noTextEdit="1"/>
              </p:cNvSpPr>
              <p:nvPr/>
            </p:nvSpPr>
            <p:spPr bwMode="auto">
              <a:xfrm>
                <a:off x="385" y="1417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2706" name="Group 1931"/>
              <p:cNvGrpSpPr>
                <a:grpSpLocks/>
              </p:cNvGrpSpPr>
              <p:nvPr/>
            </p:nvGrpSpPr>
            <p:grpSpPr bwMode="auto">
              <a:xfrm>
                <a:off x="607" y="1455"/>
                <a:ext cx="882" cy="681"/>
                <a:chOff x="607" y="1455"/>
                <a:chExt cx="882" cy="681"/>
              </a:xfrm>
            </p:grpSpPr>
            <p:sp>
              <p:nvSpPr>
                <p:cNvPr id="52789" name="Freeform 1932"/>
                <p:cNvSpPr>
                  <a:spLocks/>
                </p:cNvSpPr>
                <p:nvPr/>
              </p:nvSpPr>
              <p:spPr bwMode="auto">
                <a:xfrm>
                  <a:off x="879" y="1702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0" name="Freeform 1933"/>
                <p:cNvSpPr>
                  <a:spLocks/>
                </p:cNvSpPr>
                <p:nvPr/>
              </p:nvSpPr>
              <p:spPr bwMode="auto">
                <a:xfrm>
                  <a:off x="907" y="1699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1" name="Freeform 1934"/>
                <p:cNvSpPr>
                  <a:spLocks/>
                </p:cNvSpPr>
                <p:nvPr/>
              </p:nvSpPr>
              <p:spPr bwMode="auto">
                <a:xfrm>
                  <a:off x="849" y="1702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2" name="Freeform 1935"/>
                <p:cNvSpPr>
                  <a:spLocks/>
                </p:cNvSpPr>
                <p:nvPr/>
              </p:nvSpPr>
              <p:spPr bwMode="auto">
                <a:xfrm>
                  <a:off x="851" y="1699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3" name="Freeform 1936"/>
                <p:cNvSpPr>
                  <a:spLocks/>
                </p:cNvSpPr>
                <p:nvPr/>
              </p:nvSpPr>
              <p:spPr bwMode="auto">
                <a:xfrm>
                  <a:off x="879" y="1673"/>
                  <a:ext cx="1" cy="29"/>
                </a:xfrm>
                <a:custGeom>
                  <a:avLst/>
                  <a:gdLst>
                    <a:gd name="T0" fmla="*/ 0 w 1"/>
                    <a:gd name="T1" fmla="*/ 18 h 18"/>
                    <a:gd name="T2" fmla="*/ 0 w 1"/>
                    <a:gd name="T3" fmla="*/ 1 h 18"/>
                    <a:gd name="T4" fmla="*/ 0 w 1"/>
                    <a:gd name="T5" fmla="*/ 0 h 1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8"/>
                    <a:gd name="T11" fmla="*/ 1 w 1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8">
                      <a:moveTo>
                        <a:pt x="0" y="18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4" name="Freeform 1937"/>
                <p:cNvSpPr>
                  <a:spLocks/>
                </p:cNvSpPr>
                <p:nvPr/>
              </p:nvSpPr>
              <p:spPr bwMode="auto">
                <a:xfrm>
                  <a:off x="875" y="1675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5" name="Freeform 1938"/>
                <p:cNvSpPr>
                  <a:spLocks/>
                </p:cNvSpPr>
                <p:nvPr/>
              </p:nvSpPr>
              <p:spPr bwMode="auto">
                <a:xfrm>
                  <a:off x="879" y="1702"/>
                  <a:ext cx="1" cy="45"/>
                </a:xfrm>
                <a:custGeom>
                  <a:avLst/>
                  <a:gdLst>
                    <a:gd name="T0" fmla="*/ 0 w 1"/>
                    <a:gd name="T1" fmla="*/ 0 h 28"/>
                    <a:gd name="T2" fmla="*/ 0 w 1"/>
                    <a:gd name="T3" fmla="*/ 27 h 28"/>
                    <a:gd name="T4" fmla="*/ 0 w 1"/>
                    <a:gd name="T5" fmla="*/ 28 h 2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8"/>
                    <a:gd name="T11" fmla="*/ 1 w 1"/>
                    <a:gd name="T12" fmla="*/ 28 h 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8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0" y="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6" name="Freeform 1939"/>
                <p:cNvSpPr>
                  <a:spLocks/>
                </p:cNvSpPr>
                <p:nvPr/>
              </p:nvSpPr>
              <p:spPr bwMode="auto">
                <a:xfrm>
                  <a:off x="875" y="1745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7" name="Freeform 1940"/>
                <p:cNvSpPr>
                  <a:spLocks/>
                </p:cNvSpPr>
                <p:nvPr/>
              </p:nvSpPr>
              <p:spPr bwMode="auto">
                <a:xfrm>
                  <a:off x="1017" y="1830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8" name="Freeform 1941"/>
                <p:cNvSpPr>
                  <a:spLocks/>
                </p:cNvSpPr>
                <p:nvPr/>
              </p:nvSpPr>
              <p:spPr bwMode="auto">
                <a:xfrm>
                  <a:off x="1046" y="1825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99" name="Freeform 1942"/>
                <p:cNvSpPr>
                  <a:spLocks/>
                </p:cNvSpPr>
                <p:nvPr/>
              </p:nvSpPr>
              <p:spPr bwMode="auto">
                <a:xfrm>
                  <a:off x="987" y="1830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0" name="Freeform 1943"/>
                <p:cNvSpPr>
                  <a:spLocks/>
                </p:cNvSpPr>
                <p:nvPr/>
              </p:nvSpPr>
              <p:spPr bwMode="auto">
                <a:xfrm>
                  <a:off x="990" y="1825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1" name="Freeform 1944"/>
                <p:cNvSpPr>
                  <a:spLocks/>
                </p:cNvSpPr>
                <p:nvPr/>
              </p:nvSpPr>
              <p:spPr bwMode="auto">
                <a:xfrm>
                  <a:off x="1017" y="1782"/>
                  <a:ext cx="1" cy="48"/>
                </a:xfrm>
                <a:custGeom>
                  <a:avLst/>
                  <a:gdLst>
                    <a:gd name="T0" fmla="*/ 0 w 1"/>
                    <a:gd name="T1" fmla="*/ 30 h 30"/>
                    <a:gd name="T2" fmla="*/ 0 w 1"/>
                    <a:gd name="T3" fmla="*/ 2 h 30"/>
                    <a:gd name="T4" fmla="*/ 0 w 1"/>
                    <a:gd name="T5" fmla="*/ 0 h 3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0"/>
                    <a:gd name="T11" fmla="*/ 1 w 1"/>
                    <a:gd name="T12" fmla="*/ 30 h 3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0">
                      <a:moveTo>
                        <a:pt x="0" y="3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2" name="Freeform 1945"/>
                <p:cNvSpPr>
                  <a:spLocks/>
                </p:cNvSpPr>
                <p:nvPr/>
              </p:nvSpPr>
              <p:spPr bwMode="auto">
                <a:xfrm>
                  <a:off x="1014" y="1785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3" name="Freeform 1946"/>
                <p:cNvSpPr>
                  <a:spLocks/>
                </p:cNvSpPr>
                <p:nvPr/>
              </p:nvSpPr>
              <p:spPr bwMode="auto">
                <a:xfrm>
                  <a:off x="1017" y="1830"/>
                  <a:ext cx="1" cy="117"/>
                </a:xfrm>
                <a:custGeom>
                  <a:avLst/>
                  <a:gdLst>
                    <a:gd name="T0" fmla="*/ 0 w 1"/>
                    <a:gd name="T1" fmla="*/ 0 h 73"/>
                    <a:gd name="T2" fmla="*/ 0 w 1"/>
                    <a:gd name="T3" fmla="*/ 71 h 73"/>
                    <a:gd name="T4" fmla="*/ 0 w 1"/>
                    <a:gd name="T5" fmla="*/ 73 h 73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3"/>
                    <a:gd name="T11" fmla="*/ 1 w 1"/>
                    <a:gd name="T12" fmla="*/ 73 h 7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3">
                      <a:moveTo>
                        <a:pt x="0" y="0"/>
                      </a:moveTo>
                      <a:lnTo>
                        <a:pt x="0" y="71"/>
                      </a:lnTo>
                      <a:lnTo>
                        <a:pt x="0" y="7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4" name="Freeform 1947"/>
                <p:cNvSpPr>
                  <a:spLocks/>
                </p:cNvSpPr>
                <p:nvPr/>
              </p:nvSpPr>
              <p:spPr bwMode="auto">
                <a:xfrm>
                  <a:off x="1014" y="1943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5" name="Freeform 1948"/>
                <p:cNvSpPr>
                  <a:spLocks/>
                </p:cNvSpPr>
                <p:nvPr/>
              </p:nvSpPr>
              <p:spPr bwMode="auto">
                <a:xfrm>
                  <a:off x="1153" y="1910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6" name="Freeform 1949"/>
                <p:cNvSpPr>
                  <a:spLocks/>
                </p:cNvSpPr>
                <p:nvPr/>
              </p:nvSpPr>
              <p:spPr bwMode="auto">
                <a:xfrm>
                  <a:off x="1182" y="1907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7" name="Freeform 1950"/>
                <p:cNvSpPr>
                  <a:spLocks/>
                </p:cNvSpPr>
                <p:nvPr/>
              </p:nvSpPr>
              <p:spPr bwMode="auto">
                <a:xfrm>
                  <a:off x="1123" y="1910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8" name="Freeform 1951"/>
                <p:cNvSpPr>
                  <a:spLocks/>
                </p:cNvSpPr>
                <p:nvPr/>
              </p:nvSpPr>
              <p:spPr bwMode="auto">
                <a:xfrm>
                  <a:off x="1126" y="1907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09" name="Freeform 1952"/>
                <p:cNvSpPr>
                  <a:spLocks/>
                </p:cNvSpPr>
                <p:nvPr/>
              </p:nvSpPr>
              <p:spPr bwMode="auto">
                <a:xfrm>
                  <a:off x="1153" y="1862"/>
                  <a:ext cx="1" cy="48"/>
                </a:xfrm>
                <a:custGeom>
                  <a:avLst/>
                  <a:gdLst>
                    <a:gd name="T0" fmla="*/ 0 w 1"/>
                    <a:gd name="T1" fmla="*/ 30 h 30"/>
                    <a:gd name="T2" fmla="*/ 0 w 1"/>
                    <a:gd name="T3" fmla="*/ 1 h 30"/>
                    <a:gd name="T4" fmla="*/ 0 w 1"/>
                    <a:gd name="T5" fmla="*/ 0 h 3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0"/>
                    <a:gd name="T11" fmla="*/ 1 w 1"/>
                    <a:gd name="T12" fmla="*/ 30 h 3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0">
                      <a:moveTo>
                        <a:pt x="0" y="3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0" name="Freeform 1953"/>
                <p:cNvSpPr>
                  <a:spLocks/>
                </p:cNvSpPr>
                <p:nvPr/>
              </p:nvSpPr>
              <p:spPr bwMode="auto">
                <a:xfrm>
                  <a:off x="1147" y="1863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1" name="Freeform 1954"/>
                <p:cNvSpPr>
                  <a:spLocks/>
                </p:cNvSpPr>
                <p:nvPr/>
              </p:nvSpPr>
              <p:spPr bwMode="auto">
                <a:xfrm>
                  <a:off x="1153" y="1910"/>
                  <a:ext cx="1" cy="113"/>
                </a:xfrm>
                <a:custGeom>
                  <a:avLst/>
                  <a:gdLst>
                    <a:gd name="T0" fmla="*/ 0 w 1"/>
                    <a:gd name="T1" fmla="*/ 0 h 71"/>
                    <a:gd name="T2" fmla="*/ 0 w 1"/>
                    <a:gd name="T3" fmla="*/ 70 h 71"/>
                    <a:gd name="T4" fmla="*/ 0 w 1"/>
                    <a:gd name="T5" fmla="*/ 71 h 7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1"/>
                    <a:gd name="T11" fmla="*/ 1 w 1"/>
                    <a:gd name="T12" fmla="*/ 71 h 7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1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0" y="7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2" name="Freeform 1955"/>
                <p:cNvSpPr>
                  <a:spLocks/>
                </p:cNvSpPr>
                <p:nvPr/>
              </p:nvSpPr>
              <p:spPr bwMode="auto">
                <a:xfrm>
                  <a:off x="1147" y="2022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3" name="Freeform 1956"/>
                <p:cNvSpPr>
                  <a:spLocks/>
                </p:cNvSpPr>
                <p:nvPr/>
              </p:nvSpPr>
              <p:spPr bwMode="auto">
                <a:xfrm>
                  <a:off x="1283" y="1948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4" name="Freeform 1957"/>
                <p:cNvSpPr>
                  <a:spLocks/>
                </p:cNvSpPr>
                <p:nvPr/>
              </p:nvSpPr>
              <p:spPr bwMode="auto">
                <a:xfrm>
                  <a:off x="1310" y="1942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5" name="Freeform 1958"/>
                <p:cNvSpPr>
                  <a:spLocks/>
                </p:cNvSpPr>
                <p:nvPr/>
              </p:nvSpPr>
              <p:spPr bwMode="auto">
                <a:xfrm>
                  <a:off x="1257" y="1948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6" name="Freeform 1959"/>
                <p:cNvSpPr>
                  <a:spLocks/>
                </p:cNvSpPr>
                <p:nvPr/>
              </p:nvSpPr>
              <p:spPr bwMode="auto">
                <a:xfrm>
                  <a:off x="1259" y="1942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7" name="Freeform 1960"/>
                <p:cNvSpPr>
                  <a:spLocks/>
                </p:cNvSpPr>
                <p:nvPr/>
              </p:nvSpPr>
              <p:spPr bwMode="auto">
                <a:xfrm>
                  <a:off x="1283" y="1916"/>
                  <a:ext cx="1" cy="32"/>
                </a:xfrm>
                <a:custGeom>
                  <a:avLst/>
                  <a:gdLst>
                    <a:gd name="T0" fmla="*/ 0 w 1"/>
                    <a:gd name="T1" fmla="*/ 20 h 20"/>
                    <a:gd name="T2" fmla="*/ 0 w 1"/>
                    <a:gd name="T3" fmla="*/ 1 h 20"/>
                    <a:gd name="T4" fmla="*/ 0 w 1"/>
                    <a:gd name="T5" fmla="*/ 0 h 2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0"/>
                    <a:gd name="T11" fmla="*/ 1 w 1"/>
                    <a:gd name="T12" fmla="*/ 20 h 2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0">
                      <a:moveTo>
                        <a:pt x="0" y="2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8" name="Freeform 1961"/>
                <p:cNvSpPr>
                  <a:spLocks/>
                </p:cNvSpPr>
                <p:nvPr/>
              </p:nvSpPr>
              <p:spPr bwMode="auto">
                <a:xfrm>
                  <a:off x="1279" y="1918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19" name="Freeform 1962"/>
                <p:cNvSpPr>
                  <a:spLocks/>
                </p:cNvSpPr>
                <p:nvPr/>
              </p:nvSpPr>
              <p:spPr bwMode="auto">
                <a:xfrm>
                  <a:off x="1283" y="1948"/>
                  <a:ext cx="1" cy="50"/>
                </a:xfrm>
                <a:custGeom>
                  <a:avLst/>
                  <a:gdLst>
                    <a:gd name="T0" fmla="*/ 0 w 1"/>
                    <a:gd name="T1" fmla="*/ 0 h 31"/>
                    <a:gd name="T2" fmla="*/ 0 w 1"/>
                    <a:gd name="T3" fmla="*/ 30 h 31"/>
                    <a:gd name="T4" fmla="*/ 0 w 1"/>
                    <a:gd name="T5" fmla="*/ 31 h 3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1"/>
                    <a:gd name="T11" fmla="*/ 1 w 1"/>
                    <a:gd name="T12" fmla="*/ 31 h 3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1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0" y="3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0" name="Freeform 1963"/>
                <p:cNvSpPr>
                  <a:spLocks/>
                </p:cNvSpPr>
                <p:nvPr/>
              </p:nvSpPr>
              <p:spPr bwMode="auto">
                <a:xfrm>
                  <a:off x="1279" y="1996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1" name="Freeform 1964"/>
                <p:cNvSpPr>
                  <a:spLocks/>
                </p:cNvSpPr>
                <p:nvPr/>
              </p:nvSpPr>
              <p:spPr bwMode="auto">
                <a:xfrm>
                  <a:off x="607" y="1548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2" name="Freeform 1965"/>
                <p:cNvSpPr>
                  <a:spLocks/>
                </p:cNvSpPr>
                <p:nvPr/>
              </p:nvSpPr>
              <p:spPr bwMode="auto">
                <a:xfrm>
                  <a:off x="617" y="1556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3" name="Freeform 1966"/>
                <p:cNvSpPr>
                  <a:spLocks/>
                </p:cNvSpPr>
                <p:nvPr/>
              </p:nvSpPr>
              <p:spPr bwMode="auto">
                <a:xfrm>
                  <a:off x="630" y="156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4" name="Freeform 1967"/>
                <p:cNvSpPr>
                  <a:spLocks/>
                </p:cNvSpPr>
                <p:nvPr/>
              </p:nvSpPr>
              <p:spPr bwMode="auto">
                <a:xfrm>
                  <a:off x="638" y="156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5" name="Freeform 1968"/>
                <p:cNvSpPr>
                  <a:spLocks/>
                </p:cNvSpPr>
                <p:nvPr/>
              </p:nvSpPr>
              <p:spPr bwMode="auto">
                <a:xfrm>
                  <a:off x="647" y="1575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6" name="Freeform 1969"/>
                <p:cNvSpPr>
                  <a:spLocks/>
                </p:cNvSpPr>
                <p:nvPr/>
              </p:nvSpPr>
              <p:spPr bwMode="auto">
                <a:xfrm>
                  <a:off x="657" y="1580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7" name="Freeform 1970"/>
                <p:cNvSpPr>
                  <a:spLocks/>
                </p:cNvSpPr>
                <p:nvPr/>
              </p:nvSpPr>
              <p:spPr bwMode="auto">
                <a:xfrm>
                  <a:off x="665" y="158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8" name="Freeform 1971"/>
                <p:cNvSpPr>
                  <a:spLocks/>
                </p:cNvSpPr>
                <p:nvPr/>
              </p:nvSpPr>
              <p:spPr bwMode="auto">
                <a:xfrm>
                  <a:off x="675" y="159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29" name="Freeform 1972"/>
                <p:cNvSpPr>
                  <a:spLocks/>
                </p:cNvSpPr>
                <p:nvPr/>
              </p:nvSpPr>
              <p:spPr bwMode="auto">
                <a:xfrm>
                  <a:off x="683" y="1596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0" name="Freeform 1973"/>
                <p:cNvSpPr>
                  <a:spLocks/>
                </p:cNvSpPr>
                <p:nvPr/>
              </p:nvSpPr>
              <p:spPr bwMode="auto">
                <a:xfrm>
                  <a:off x="694" y="160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1" name="Freeform 1974"/>
                <p:cNvSpPr>
                  <a:spLocks/>
                </p:cNvSpPr>
                <p:nvPr/>
              </p:nvSpPr>
              <p:spPr bwMode="auto">
                <a:xfrm>
                  <a:off x="703" y="161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2" name="Freeform 1975"/>
                <p:cNvSpPr>
                  <a:spLocks/>
                </p:cNvSpPr>
                <p:nvPr/>
              </p:nvSpPr>
              <p:spPr bwMode="auto">
                <a:xfrm>
                  <a:off x="713" y="161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3" name="Freeform 1976"/>
                <p:cNvSpPr>
                  <a:spLocks/>
                </p:cNvSpPr>
                <p:nvPr/>
              </p:nvSpPr>
              <p:spPr bwMode="auto">
                <a:xfrm>
                  <a:off x="721" y="1620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4" name="Freeform 1977"/>
                <p:cNvSpPr>
                  <a:spLocks/>
                </p:cNvSpPr>
                <p:nvPr/>
              </p:nvSpPr>
              <p:spPr bwMode="auto">
                <a:xfrm>
                  <a:off x="731" y="162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5" name="Freeform 1978"/>
                <p:cNvSpPr>
                  <a:spLocks/>
                </p:cNvSpPr>
                <p:nvPr/>
              </p:nvSpPr>
              <p:spPr bwMode="auto">
                <a:xfrm>
                  <a:off x="742" y="1633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6" name="Freeform 1979"/>
                <p:cNvSpPr>
                  <a:spLocks/>
                </p:cNvSpPr>
                <p:nvPr/>
              </p:nvSpPr>
              <p:spPr bwMode="auto">
                <a:xfrm>
                  <a:off x="751" y="1638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7" name="Freeform 1980"/>
                <p:cNvSpPr>
                  <a:spLocks/>
                </p:cNvSpPr>
                <p:nvPr/>
              </p:nvSpPr>
              <p:spPr bwMode="auto">
                <a:xfrm>
                  <a:off x="759" y="1644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8" name="Freeform 1981"/>
                <p:cNvSpPr>
                  <a:spLocks/>
                </p:cNvSpPr>
                <p:nvPr/>
              </p:nvSpPr>
              <p:spPr bwMode="auto">
                <a:xfrm>
                  <a:off x="769" y="1651"/>
                  <a:ext cx="6" cy="1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39" name="Freeform 1982"/>
                <p:cNvSpPr>
                  <a:spLocks/>
                </p:cNvSpPr>
                <p:nvPr/>
              </p:nvSpPr>
              <p:spPr bwMode="auto">
                <a:xfrm>
                  <a:off x="782" y="1657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0" name="Freeform 1983"/>
                <p:cNvSpPr>
                  <a:spLocks/>
                </p:cNvSpPr>
                <p:nvPr/>
              </p:nvSpPr>
              <p:spPr bwMode="auto">
                <a:xfrm>
                  <a:off x="790" y="1662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1" name="Freeform 1984"/>
                <p:cNvSpPr>
                  <a:spLocks/>
                </p:cNvSpPr>
                <p:nvPr/>
              </p:nvSpPr>
              <p:spPr bwMode="auto">
                <a:xfrm>
                  <a:off x="799" y="1668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2" name="Freeform 1985"/>
                <p:cNvSpPr>
                  <a:spLocks/>
                </p:cNvSpPr>
                <p:nvPr/>
              </p:nvSpPr>
              <p:spPr bwMode="auto">
                <a:xfrm>
                  <a:off x="809" y="1675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3" name="Freeform 1986"/>
                <p:cNvSpPr>
                  <a:spLocks/>
                </p:cNvSpPr>
                <p:nvPr/>
              </p:nvSpPr>
              <p:spPr bwMode="auto">
                <a:xfrm>
                  <a:off x="817" y="168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4" name="Freeform 1987"/>
                <p:cNvSpPr>
                  <a:spLocks/>
                </p:cNvSpPr>
                <p:nvPr/>
              </p:nvSpPr>
              <p:spPr bwMode="auto">
                <a:xfrm>
                  <a:off x="827" y="1684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5" name="Freeform 1988"/>
                <p:cNvSpPr>
                  <a:spLocks/>
                </p:cNvSpPr>
                <p:nvPr/>
              </p:nvSpPr>
              <p:spPr bwMode="auto">
                <a:xfrm>
                  <a:off x="835" y="169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6" name="Freeform 1989"/>
                <p:cNvSpPr>
                  <a:spLocks/>
                </p:cNvSpPr>
                <p:nvPr/>
              </p:nvSpPr>
              <p:spPr bwMode="auto">
                <a:xfrm>
                  <a:off x="838" y="1692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7" name="Freeform 1990"/>
                <p:cNvSpPr>
                  <a:spLocks/>
                </p:cNvSpPr>
                <p:nvPr/>
              </p:nvSpPr>
              <p:spPr bwMode="auto">
                <a:xfrm>
                  <a:off x="846" y="1699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8" name="Freeform 1991"/>
                <p:cNvSpPr>
                  <a:spLocks/>
                </p:cNvSpPr>
                <p:nvPr/>
              </p:nvSpPr>
              <p:spPr bwMode="auto">
                <a:xfrm>
                  <a:off x="855" y="1702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49" name="Freeform 1992"/>
                <p:cNvSpPr>
                  <a:spLocks/>
                </p:cNvSpPr>
                <p:nvPr/>
              </p:nvSpPr>
              <p:spPr bwMode="auto">
                <a:xfrm>
                  <a:off x="865" y="1708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0" name="Freeform 1993"/>
                <p:cNvSpPr>
                  <a:spLocks/>
                </p:cNvSpPr>
                <p:nvPr/>
              </p:nvSpPr>
              <p:spPr bwMode="auto">
                <a:xfrm>
                  <a:off x="873" y="1715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1" name="Freeform 1994"/>
                <p:cNvSpPr>
                  <a:spLocks/>
                </p:cNvSpPr>
                <p:nvPr/>
              </p:nvSpPr>
              <p:spPr bwMode="auto">
                <a:xfrm>
                  <a:off x="883" y="172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2" name="Freeform 1995"/>
                <p:cNvSpPr>
                  <a:spLocks/>
                </p:cNvSpPr>
                <p:nvPr/>
              </p:nvSpPr>
              <p:spPr bwMode="auto">
                <a:xfrm>
                  <a:off x="894" y="1726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3" name="Freeform 1996"/>
                <p:cNvSpPr>
                  <a:spLocks/>
                </p:cNvSpPr>
                <p:nvPr/>
              </p:nvSpPr>
              <p:spPr bwMode="auto">
                <a:xfrm>
                  <a:off x="903" y="173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4" name="Freeform 1997"/>
                <p:cNvSpPr>
                  <a:spLocks/>
                </p:cNvSpPr>
                <p:nvPr/>
              </p:nvSpPr>
              <p:spPr bwMode="auto">
                <a:xfrm>
                  <a:off x="911" y="1739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5" name="Freeform 1998"/>
                <p:cNvSpPr>
                  <a:spLocks/>
                </p:cNvSpPr>
                <p:nvPr/>
              </p:nvSpPr>
              <p:spPr bwMode="auto">
                <a:xfrm>
                  <a:off x="923" y="1745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6" name="Freeform 1999"/>
                <p:cNvSpPr>
                  <a:spLocks/>
                </p:cNvSpPr>
                <p:nvPr/>
              </p:nvSpPr>
              <p:spPr bwMode="auto">
                <a:xfrm>
                  <a:off x="931" y="1750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7" name="Freeform 2000"/>
                <p:cNvSpPr>
                  <a:spLocks/>
                </p:cNvSpPr>
                <p:nvPr/>
              </p:nvSpPr>
              <p:spPr bwMode="auto">
                <a:xfrm>
                  <a:off x="942" y="1756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8" name="Freeform 2001"/>
                <p:cNvSpPr>
                  <a:spLocks/>
                </p:cNvSpPr>
                <p:nvPr/>
              </p:nvSpPr>
              <p:spPr bwMode="auto">
                <a:xfrm>
                  <a:off x="951" y="176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59" name="Freeform 2002"/>
                <p:cNvSpPr>
                  <a:spLocks/>
                </p:cNvSpPr>
                <p:nvPr/>
              </p:nvSpPr>
              <p:spPr bwMode="auto">
                <a:xfrm>
                  <a:off x="961" y="1769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0" name="Freeform 2003"/>
                <p:cNvSpPr>
                  <a:spLocks/>
                </p:cNvSpPr>
                <p:nvPr/>
              </p:nvSpPr>
              <p:spPr bwMode="auto">
                <a:xfrm>
                  <a:off x="969" y="1772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1" name="Freeform 2004"/>
                <p:cNvSpPr>
                  <a:spLocks/>
                </p:cNvSpPr>
                <p:nvPr/>
              </p:nvSpPr>
              <p:spPr bwMode="auto">
                <a:xfrm>
                  <a:off x="979" y="1779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2" name="Freeform 2005"/>
                <p:cNvSpPr>
                  <a:spLocks/>
                </p:cNvSpPr>
                <p:nvPr/>
              </p:nvSpPr>
              <p:spPr bwMode="auto">
                <a:xfrm>
                  <a:off x="987" y="1785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3" name="Freeform 2006"/>
                <p:cNvSpPr>
                  <a:spLocks/>
                </p:cNvSpPr>
                <p:nvPr/>
              </p:nvSpPr>
              <p:spPr bwMode="auto">
                <a:xfrm>
                  <a:off x="990" y="1787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4" name="Freeform 2007"/>
                <p:cNvSpPr>
                  <a:spLocks/>
                </p:cNvSpPr>
                <p:nvPr/>
              </p:nvSpPr>
              <p:spPr bwMode="auto">
                <a:xfrm>
                  <a:off x="998" y="1790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5" name="Freeform 2008"/>
                <p:cNvSpPr>
                  <a:spLocks/>
                </p:cNvSpPr>
                <p:nvPr/>
              </p:nvSpPr>
              <p:spPr bwMode="auto">
                <a:xfrm>
                  <a:off x="1007" y="1796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6" name="Freeform 2009"/>
                <p:cNvSpPr>
                  <a:spLocks/>
                </p:cNvSpPr>
                <p:nvPr/>
              </p:nvSpPr>
              <p:spPr bwMode="auto">
                <a:xfrm>
                  <a:off x="1017" y="180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7" name="Freeform 2010"/>
                <p:cNvSpPr>
                  <a:spLocks/>
                </p:cNvSpPr>
                <p:nvPr/>
              </p:nvSpPr>
              <p:spPr bwMode="auto">
                <a:xfrm>
                  <a:off x="1025" y="180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8" name="Freeform 2011"/>
                <p:cNvSpPr>
                  <a:spLocks/>
                </p:cNvSpPr>
                <p:nvPr/>
              </p:nvSpPr>
              <p:spPr bwMode="auto">
                <a:xfrm>
                  <a:off x="1035" y="181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69" name="Freeform 2012"/>
                <p:cNvSpPr>
                  <a:spLocks/>
                </p:cNvSpPr>
                <p:nvPr/>
              </p:nvSpPr>
              <p:spPr bwMode="auto">
                <a:xfrm>
                  <a:off x="1046" y="182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0" name="Freeform 2013"/>
                <p:cNvSpPr>
                  <a:spLocks/>
                </p:cNvSpPr>
                <p:nvPr/>
              </p:nvSpPr>
              <p:spPr bwMode="auto">
                <a:xfrm>
                  <a:off x="1055" y="1827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1" name="Freeform 2014"/>
                <p:cNvSpPr>
                  <a:spLocks/>
                </p:cNvSpPr>
                <p:nvPr/>
              </p:nvSpPr>
              <p:spPr bwMode="auto">
                <a:xfrm>
                  <a:off x="1063" y="1833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2" name="Freeform 2015"/>
                <p:cNvSpPr>
                  <a:spLocks/>
                </p:cNvSpPr>
                <p:nvPr/>
              </p:nvSpPr>
              <p:spPr bwMode="auto">
                <a:xfrm>
                  <a:off x="1075" y="1838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3" name="Freeform 2016"/>
                <p:cNvSpPr>
                  <a:spLocks/>
                </p:cNvSpPr>
                <p:nvPr/>
              </p:nvSpPr>
              <p:spPr bwMode="auto">
                <a:xfrm>
                  <a:off x="1083" y="1844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4" name="Freeform 2017"/>
                <p:cNvSpPr>
                  <a:spLocks/>
                </p:cNvSpPr>
                <p:nvPr/>
              </p:nvSpPr>
              <p:spPr bwMode="auto">
                <a:xfrm>
                  <a:off x="1094" y="1851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5" name="Freeform 2018"/>
                <p:cNvSpPr>
                  <a:spLocks/>
                </p:cNvSpPr>
                <p:nvPr/>
              </p:nvSpPr>
              <p:spPr bwMode="auto">
                <a:xfrm>
                  <a:off x="1103" y="1855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6" name="Freeform 2019"/>
                <p:cNvSpPr>
                  <a:spLocks/>
                </p:cNvSpPr>
                <p:nvPr/>
              </p:nvSpPr>
              <p:spPr bwMode="auto">
                <a:xfrm>
                  <a:off x="1111" y="1862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7" name="Freeform 2020"/>
                <p:cNvSpPr>
                  <a:spLocks/>
                </p:cNvSpPr>
                <p:nvPr/>
              </p:nvSpPr>
              <p:spPr bwMode="auto">
                <a:xfrm>
                  <a:off x="1121" y="1867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8" name="Freeform 2021"/>
                <p:cNvSpPr>
                  <a:spLocks/>
                </p:cNvSpPr>
                <p:nvPr/>
              </p:nvSpPr>
              <p:spPr bwMode="auto">
                <a:xfrm>
                  <a:off x="1131" y="1875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79" name="Freeform 2022"/>
                <p:cNvSpPr>
                  <a:spLocks/>
                </p:cNvSpPr>
                <p:nvPr/>
              </p:nvSpPr>
              <p:spPr bwMode="auto">
                <a:xfrm>
                  <a:off x="1139" y="187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0" name="Freeform 2023"/>
                <p:cNvSpPr>
                  <a:spLocks/>
                </p:cNvSpPr>
                <p:nvPr/>
              </p:nvSpPr>
              <p:spPr bwMode="auto">
                <a:xfrm>
                  <a:off x="1142" y="1879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1" name="Freeform 2024"/>
                <p:cNvSpPr>
                  <a:spLocks/>
                </p:cNvSpPr>
                <p:nvPr/>
              </p:nvSpPr>
              <p:spPr bwMode="auto">
                <a:xfrm>
                  <a:off x="1150" y="188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2" name="Freeform 2025"/>
                <p:cNvSpPr>
                  <a:spLocks/>
                </p:cNvSpPr>
                <p:nvPr/>
              </p:nvSpPr>
              <p:spPr bwMode="auto">
                <a:xfrm>
                  <a:off x="1159" y="189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3" name="Freeform 2026"/>
                <p:cNvSpPr>
                  <a:spLocks/>
                </p:cNvSpPr>
                <p:nvPr/>
              </p:nvSpPr>
              <p:spPr bwMode="auto">
                <a:xfrm>
                  <a:off x="1169" y="1899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4" name="Freeform 2027"/>
                <p:cNvSpPr>
                  <a:spLocks/>
                </p:cNvSpPr>
                <p:nvPr/>
              </p:nvSpPr>
              <p:spPr bwMode="auto">
                <a:xfrm>
                  <a:off x="1177" y="1903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5" name="Freeform 2028"/>
                <p:cNvSpPr>
                  <a:spLocks/>
                </p:cNvSpPr>
                <p:nvPr/>
              </p:nvSpPr>
              <p:spPr bwMode="auto">
                <a:xfrm>
                  <a:off x="1187" y="1908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6" name="Freeform 2029"/>
                <p:cNvSpPr>
                  <a:spLocks/>
                </p:cNvSpPr>
                <p:nvPr/>
              </p:nvSpPr>
              <p:spPr bwMode="auto">
                <a:xfrm>
                  <a:off x="1198" y="1915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7" name="Freeform 2030"/>
                <p:cNvSpPr>
                  <a:spLocks/>
                </p:cNvSpPr>
                <p:nvPr/>
              </p:nvSpPr>
              <p:spPr bwMode="auto">
                <a:xfrm>
                  <a:off x="1207" y="192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8" name="Freeform 2031"/>
                <p:cNvSpPr>
                  <a:spLocks/>
                </p:cNvSpPr>
                <p:nvPr/>
              </p:nvSpPr>
              <p:spPr bwMode="auto">
                <a:xfrm>
                  <a:off x="1215" y="1926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89" name="Freeform 2032"/>
                <p:cNvSpPr>
                  <a:spLocks/>
                </p:cNvSpPr>
                <p:nvPr/>
              </p:nvSpPr>
              <p:spPr bwMode="auto">
                <a:xfrm>
                  <a:off x="1227" y="1932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0" name="Freeform 2033"/>
                <p:cNvSpPr>
                  <a:spLocks/>
                </p:cNvSpPr>
                <p:nvPr/>
              </p:nvSpPr>
              <p:spPr bwMode="auto">
                <a:xfrm>
                  <a:off x="1235" y="1939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1" name="Freeform 2034"/>
                <p:cNvSpPr>
                  <a:spLocks/>
                </p:cNvSpPr>
                <p:nvPr/>
              </p:nvSpPr>
              <p:spPr bwMode="auto">
                <a:xfrm>
                  <a:off x="1246" y="1943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2" name="Freeform 2035"/>
                <p:cNvSpPr>
                  <a:spLocks/>
                </p:cNvSpPr>
                <p:nvPr/>
              </p:nvSpPr>
              <p:spPr bwMode="auto">
                <a:xfrm>
                  <a:off x="1255" y="195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3" name="Freeform 2036"/>
                <p:cNvSpPr>
                  <a:spLocks/>
                </p:cNvSpPr>
                <p:nvPr/>
              </p:nvSpPr>
              <p:spPr bwMode="auto">
                <a:xfrm>
                  <a:off x="1263" y="1955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4" name="Freeform 2037"/>
                <p:cNvSpPr>
                  <a:spLocks/>
                </p:cNvSpPr>
                <p:nvPr/>
              </p:nvSpPr>
              <p:spPr bwMode="auto">
                <a:xfrm>
                  <a:off x="1273" y="1959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5" name="Freeform 2038"/>
                <p:cNvSpPr>
                  <a:spLocks/>
                </p:cNvSpPr>
                <p:nvPr/>
              </p:nvSpPr>
              <p:spPr bwMode="auto">
                <a:xfrm>
                  <a:off x="1283" y="1967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6" name="Freeform 2039"/>
                <p:cNvSpPr>
                  <a:spLocks/>
                </p:cNvSpPr>
                <p:nvPr/>
              </p:nvSpPr>
              <p:spPr bwMode="auto">
                <a:xfrm>
                  <a:off x="1291" y="1972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7" name="Freeform 2040"/>
                <p:cNvSpPr>
                  <a:spLocks/>
                </p:cNvSpPr>
                <p:nvPr/>
              </p:nvSpPr>
              <p:spPr bwMode="auto">
                <a:xfrm>
                  <a:off x="1302" y="1979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8" name="Freeform 2041"/>
                <p:cNvSpPr>
                  <a:spLocks/>
                </p:cNvSpPr>
                <p:nvPr/>
              </p:nvSpPr>
              <p:spPr bwMode="auto">
                <a:xfrm>
                  <a:off x="1311" y="1987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899" name="Freeform 2042"/>
                <p:cNvSpPr>
                  <a:spLocks/>
                </p:cNvSpPr>
                <p:nvPr/>
              </p:nvSpPr>
              <p:spPr bwMode="auto">
                <a:xfrm>
                  <a:off x="1321" y="199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0" name="Freeform 2043"/>
                <p:cNvSpPr>
                  <a:spLocks/>
                </p:cNvSpPr>
                <p:nvPr/>
              </p:nvSpPr>
              <p:spPr bwMode="auto">
                <a:xfrm>
                  <a:off x="1329" y="1996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1" name="Freeform 2044"/>
                <p:cNvSpPr>
                  <a:spLocks/>
                </p:cNvSpPr>
                <p:nvPr/>
              </p:nvSpPr>
              <p:spPr bwMode="auto">
                <a:xfrm>
                  <a:off x="1339" y="2003"/>
                  <a:ext cx="6" cy="1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2" name="Freeform 2045"/>
                <p:cNvSpPr>
                  <a:spLocks/>
                </p:cNvSpPr>
                <p:nvPr/>
              </p:nvSpPr>
              <p:spPr bwMode="auto">
                <a:xfrm>
                  <a:off x="1351" y="201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3" name="Freeform 2046"/>
                <p:cNvSpPr>
                  <a:spLocks/>
                </p:cNvSpPr>
                <p:nvPr/>
              </p:nvSpPr>
              <p:spPr bwMode="auto">
                <a:xfrm>
                  <a:off x="1359" y="2015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4" name="Freeform 2047"/>
                <p:cNvSpPr>
                  <a:spLocks/>
                </p:cNvSpPr>
                <p:nvPr/>
              </p:nvSpPr>
              <p:spPr bwMode="auto">
                <a:xfrm>
                  <a:off x="1367" y="2020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5" name="Freeform 2048"/>
                <p:cNvSpPr>
                  <a:spLocks/>
                </p:cNvSpPr>
                <p:nvPr/>
              </p:nvSpPr>
              <p:spPr bwMode="auto">
                <a:xfrm>
                  <a:off x="1379" y="202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6" name="Freeform 2049"/>
                <p:cNvSpPr>
                  <a:spLocks/>
                </p:cNvSpPr>
                <p:nvPr/>
              </p:nvSpPr>
              <p:spPr bwMode="auto">
                <a:xfrm>
                  <a:off x="1387" y="2031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7" name="Freeform 2050"/>
                <p:cNvSpPr>
                  <a:spLocks/>
                </p:cNvSpPr>
                <p:nvPr/>
              </p:nvSpPr>
              <p:spPr bwMode="auto">
                <a:xfrm>
                  <a:off x="1398" y="2038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8" name="Freeform 2051"/>
                <p:cNvSpPr>
                  <a:spLocks/>
                </p:cNvSpPr>
                <p:nvPr/>
              </p:nvSpPr>
              <p:spPr bwMode="auto">
                <a:xfrm>
                  <a:off x="1407" y="2044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09" name="Freeform 2052"/>
                <p:cNvSpPr>
                  <a:spLocks/>
                </p:cNvSpPr>
                <p:nvPr/>
              </p:nvSpPr>
              <p:spPr bwMode="auto">
                <a:xfrm>
                  <a:off x="1415" y="205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0" name="Freeform 2053"/>
                <p:cNvSpPr>
                  <a:spLocks/>
                </p:cNvSpPr>
                <p:nvPr/>
              </p:nvSpPr>
              <p:spPr bwMode="auto">
                <a:xfrm>
                  <a:off x="1425" y="205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1" name="Freeform 2054"/>
                <p:cNvSpPr>
                  <a:spLocks/>
                </p:cNvSpPr>
                <p:nvPr/>
              </p:nvSpPr>
              <p:spPr bwMode="auto">
                <a:xfrm>
                  <a:off x="1435" y="2062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2" name="Freeform 2055"/>
                <p:cNvSpPr>
                  <a:spLocks/>
                </p:cNvSpPr>
                <p:nvPr/>
              </p:nvSpPr>
              <p:spPr bwMode="auto">
                <a:xfrm>
                  <a:off x="1443" y="2065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3" name="Freeform 2056"/>
                <p:cNvSpPr>
                  <a:spLocks/>
                </p:cNvSpPr>
                <p:nvPr/>
              </p:nvSpPr>
              <p:spPr bwMode="auto">
                <a:xfrm>
                  <a:off x="1454" y="2071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4" name="Freeform 2057"/>
                <p:cNvSpPr>
                  <a:spLocks/>
                </p:cNvSpPr>
                <p:nvPr/>
              </p:nvSpPr>
              <p:spPr bwMode="auto">
                <a:xfrm>
                  <a:off x="1463" y="2079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5" name="Freeform 2058"/>
                <p:cNvSpPr>
                  <a:spLocks/>
                </p:cNvSpPr>
                <p:nvPr/>
              </p:nvSpPr>
              <p:spPr bwMode="auto">
                <a:xfrm>
                  <a:off x="1473" y="208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6" name="Freeform 2059"/>
                <p:cNvSpPr>
                  <a:spLocks/>
                </p:cNvSpPr>
                <p:nvPr/>
              </p:nvSpPr>
              <p:spPr bwMode="auto">
                <a:xfrm>
                  <a:off x="1481" y="2089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7" name="Freeform 2060"/>
                <p:cNvSpPr>
                  <a:spLocks/>
                </p:cNvSpPr>
                <p:nvPr/>
              </p:nvSpPr>
              <p:spPr bwMode="auto">
                <a:xfrm>
                  <a:off x="607" y="2078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8" name="Freeform 2061"/>
                <p:cNvSpPr>
                  <a:spLocks/>
                </p:cNvSpPr>
                <p:nvPr/>
              </p:nvSpPr>
              <p:spPr bwMode="auto">
                <a:xfrm>
                  <a:off x="607" y="1891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19" name="Freeform 2062"/>
                <p:cNvSpPr>
                  <a:spLocks/>
                </p:cNvSpPr>
                <p:nvPr/>
              </p:nvSpPr>
              <p:spPr bwMode="auto">
                <a:xfrm>
                  <a:off x="607" y="1700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0" name="Freeform 2063"/>
                <p:cNvSpPr>
                  <a:spLocks/>
                </p:cNvSpPr>
                <p:nvPr/>
              </p:nvSpPr>
              <p:spPr bwMode="auto">
                <a:xfrm>
                  <a:off x="607" y="1513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1" name="Freeform 2064"/>
                <p:cNvSpPr>
                  <a:spLocks/>
                </p:cNvSpPr>
                <p:nvPr/>
              </p:nvSpPr>
              <p:spPr bwMode="auto">
                <a:xfrm>
                  <a:off x="607" y="213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2" name="Freeform 2065"/>
                <p:cNvSpPr>
                  <a:spLocks/>
                </p:cNvSpPr>
                <p:nvPr/>
              </p:nvSpPr>
              <p:spPr bwMode="auto">
                <a:xfrm>
                  <a:off x="607" y="211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3" name="Freeform 2066"/>
                <p:cNvSpPr>
                  <a:spLocks/>
                </p:cNvSpPr>
                <p:nvPr/>
              </p:nvSpPr>
              <p:spPr bwMode="auto">
                <a:xfrm>
                  <a:off x="607" y="210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4" name="Freeform 2067"/>
                <p:cNvSpPr>
                  <a:spLocks/>
                </p:cNvSpPr>
                <p:nvPr/>
              </p:nvSpPr>
              <p:spPr bwMode="auto">
                <a:xfrm>
                  <a:off x="607" y="209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5" name="Freeform 2068"/>
                <p:cNvSpPr>
                  <a:spLocks/>
                </p:cNvSpPr>
                <p:nvPr/>
              </p:nvSpPr>
              <p:spPr bwMode="auto">
                <a:xfrm>
                  <a:off x="607" y="208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6" name="Freeform 2069"/>
                <p:cNvSpPr>
                  <a:spLocks/>
                </p:cNvSpPr>
                <p:nvPr/>
              </p:nvSpPr>
              <p:spPr bwMode="auto">
                <a:xfrm>
                  <a:off x="607" y="202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7" name="Freeform 2070"/>
                <p:cNvSpPr>
                  <a:spLocks/>
                </p:cNvSpPr>
                <p:nvPr/>
              </p:nvSpPr>
              <p:spPr bwMode="auto">
                <a:xfrm>
                  <a:off x="607" y="198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8" name="Freeform 2071"/>
                <p:cNvSpPr>
                  <a:spLocks/>
                </p:cNvSpPr>
                <p:nvPr/>
              </p:nvSpPr>
              <p:spPr bwMode="auto">
                <a:xfrm>
                  <a:off x="607" y="196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29" name="Freeform 2072"/>
                <p:cNvSpPr>
                  <a:spLocks/>
                </p:cNvSpPr>
                <p:nvPr/>
              </p:nvSpPr>
              <p:spPr bwMode="auto">
                <a:xfrm>
                  <a:off x="607" y="194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0" name="Freeform 2073"/>
                <p:cNvSpPr>
                  <a:spLocks/>
                </p:cNvSpPr>
                <p:nvPr/>
              </p:nvSpPr>
              <p:spPr bwMode="auto">
                <a:xfrm>
                  <a:off x="607" y="193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1" name="Freeform 2074"/>
                <p:cNvSpPr>
                  <a:spLocks/>
                </p:cNvSpPr>
                <p:nvPr/>
              </p:nvSpPr>
              <p:spPr bwMode="auto">
                <a:xfrm>
                  <a:off x="607" y="191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2" name="Freeform 2075"/>
                <p:cNvSpPr>
                  <a:spLocks/>
                </p:cNvSpPr>
                <p:nvPr/>
              </p:nvSpPr>
              <p:spPr bwMode="auto">
                <a:xfrm>
                  <a:off x="607" y="190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3" name="Freeform 2076"/>
                <p:cNvSpPr>
                  <a:spLocks/>
                </p:cNvSpPr>
                <p:nvPr/>
              </p:nvSpPr>
              <p:spPr bwMode="auto">
                <a:xfrm>
                  <a:off x="607" y="189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4" name="Freeform 2077"/>
                <p:cNvSpPr>
                  <a:spLocks/>
                </p:cNvSpPr>
                <p:nvPr/>
              </p:nvSpPr>
              <p:spPr bwMode="auto">
                <a:xfrm>
                  <a:off x="607" y="183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5" name="Freeform 2078"/>
                <p:cNvSpPr>
                  <a:spLocks/>
                </p:cNvSpPr>
                <p:nvPr/>
              </p:nvSpPr>
              <p:spPr bwMode="auto">
                <a:xfrm>
                  <a:off x="607" y="180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6" name="Freeform 2079"/>
                <p:cNvSpPr>
                  <a:spLocks/>
                </p:cNvSpPr>
                <p:nvPr/>
              </p:nvSpPr>
              <p:spPr bwMode="auto">
                <a:xfrm>
                  <a:off x="607" y="177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7" name="Freeform 2080"/>
                <p:cNvSpPr>
                  <a:spLocks/>
                </p:cNvSpPr>
                <p:nvPr/>
              </p:nvSpPr>
              <p:spPr bwMode="auto">
                <a:xfrm>
                  <a:off x="607" y="175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8" name="Freeform 2081"/>
                <p:cNvSpPr>
                  <a:spLocks/>
                </p:cNvSpPr>
                <p:nvPr/>
              </p:nvSpPr>
              <p:spPr bwMode="auto">
                <a:xfrm>
                  <a:off x="607" y="174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39" name="Freeform 2082"/>
                <p:cNvSpPr>
                  <a:spLocks/>
                </p:cNvSpPr>
                <p:nvPr/>
              </p:nvSpPr>
              <p:spPr bwMode="auto">
                <a:xfrm>
                  <a:off x="607" y="173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0" name="Freeform 2083"/>
                <p:cNvSpPr>
                  <a:spLocks/>
                </p:cNvSpPr>
                <p:nvPr/>
              </p:nvSpPr>
              <p:spPr bwMode="auto">
                <a:xfrm>
                  <a:off x="607" y="171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1" name="Freeform 2084"/>
                <p:cNvSpPr>
                  <a:spLocks/>
                </p:cNvSpPr>
                <p:nvPr/>
              </p:nvSpPr>
              <p:spPr bwMode="auto">
                <a:xfrm>
                  <a:off x="607" y="171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2" name="Freeform 2085"/>
                <p:cNvSpPr>
                  <a:spLocks/>
                </p:cNvSpPr>
                <p:nvPr/>
              </p:nvSpPr>
              <p:spPr bwMode="auto">
                <a:xfrm>
                  <a:off x="607" y="164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3" name="Freeform 2086"/>
                <p:cNvSpPr>
                  <a:spLocks/>
                </p:cNvSpPr>
                <p:nvPr/>
              </p:nvSpPr>
              <p:spPr bwMode="auto">
                <a:xfrm>
                  <a:off x="607" y="161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4" name="Freeform 2087"/>
                <p:cNvSpPr>
                  <a:spLocks/>
                </p:cNvSpPr>
                <p:nvPr/>
              </p:nvSpPr>
              <p:spPr bwMode="auto">
                <a:xfrm>
                  <a:off x="607" y="158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5" name="Freeform 2088"/>
                <p:cNvSpPr>
                  <a:spLocks/>
                </p:cNvSpPr>
                <p:nvPr/>
              </p:nvSpPr>
              <p:spPr bwMode="auto">
                <a:xfrm>
                  <a:off x="607" y="156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6" name="Freeform 2089"/>
                <p:cNvSpPr>
                  <a:spLocks/>
                </p:cNvSpPr>
                <p:nvPr/>
              </p:nvSpPr>
              <p:spPr bwMode="auto">
                <a:xfrm>
                  <a:off x="607" y="155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7" name="Freeform 2090"/>
                <p:cNvSpPr>
                  <a:spLocks/>
                </p:cNvSpPr>
                <p:nvPr/>
              </p:nvSpPr>
              <p:spPr bwMode="auto">
                <a:xfrm>
                  <a:off x="607" y="154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8" name="Freeform 2091"/>
                <p:cNvSpPr>
                  <a:spLocks/>
                </p:cNvSpPr>
                <p:nvPr/>
              </p:nvSpPr>
              <p:spPr bwMode="auto">
                <a:xfrm>
                  <a:off x="607" y="153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49" name="Freeform 2092"/>
                <p:cNvSpPr>
                  <a:spLocks/>
                </p:cNvSpPr>
                <p:nvPr/>
              </p:nvSpPr>
              <p:spPr bwMode="auto">
                <a:xfrm>
                  <a:off x="607" y="152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0" name="Freeform 2093"/>
                <p:cNvSpPr>
                  <a:spLocks/>
                </p:cNvSpPr>
                <p:nvPr/>
              </p:nvSpPr>
              <p:spPr bwMode="auto">
                <a:xfrm>
                  <a:off x="607" y="145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1" name="Freeform 2094"/>
                <p:cNvSpPr>
                  <a:spLocks/>
                </p:cNvSpPr>
                <p:nvPr/>
              </p:nvSpPr>
              <p:spPr bwMode="auto">
                <a:xfrm>
                  <a:off x="1471" y="2078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2" name="Freeform 2095"/>
                <p:cNvSpPr>
                  <a:spLocks/>
                </p:cNvSpPr>
                <p:nvPr/>
              </p:nvSpPr>
              <p:spPr bwMode="auto">
                <a:xfrm>
                  <a:off x="1471" y="1891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3" name="Freeform 2096"/>
                <p:cNvSpPr>
                  <a:spLocks/>
                </p:cNvSpPr>
                <p:nvPr/>
              </p:nvSpPr>
              <p:spPr bwMode="auto">
                <a:xfrm>
                  <a:off x="1471" y="1700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4" name="Freeform 2097"/>
                <p:cNvSpPr>
                  <a:spLocks/>
                </p:cNvSpPr>
                <p:nvPr/>
              </p:nvSpPr>
              <p:spPr bwMode="auto">
                <a:xfrm>
                  <a:off x="1471" y="1513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5" name="Freeform 2098"/>
                <p:cNvSpPr>
                  <a:spLocks/>
                </p:cNvSpPr>
                <p:nvPr/>
              </p:nvSpPr>
              <p:spPr bwMode="auto">
                <a:xfrm>
                  <a:off x="1479" y="213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6" name="Freeform 2099"/>
                <p:cNvSpPr>
                  <a:spLocks/>
                </p:cNvSpPr>
                <p:nvPr/>
              </p:nvSpPr>
              <p:spPr bwMode="auto">
                <a:xfrm>
                  <a:off x="1479" y="211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7" name="Freeform 2100"/>
                <p:cNvSpPr>
                  <a:spLocks/>
                </p:cNvSpPr>
                <p:nvPr/>
              </p:nvSpPr>
              <p:spPr bwMode="auto">
                <a:xfrm>
                  <a:off x="1479" y="210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8" name="Freeform 2101"/>
                <p:cNvSpPr>
                  <a:spLocks/>
                </p:cNvSpPr>
                <p:nvPr/>
              </p:nvSpPr>
              <p:spPr bwMode="auto">
                <a:xfrm>
                  <a:off x="1479" y="209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59" name="Freeform 2102"/>
                <p:cNvSpPr>
                  <a:spLocks/>
                </p:cNvSpPr>
                <p:nvPr/>
              </p:nvSpPr>
              <p:spPr bwMode="auto">
                <a:xfrm>
                  <a:off x="1479" y="208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0" name="Freeform 2103"/>
                <p:cNvSpPr>
                  <a:spLocks/>
                </p:cNvSpPr>
                <p:nvPr/>
              </p:nvSpPr>
              <p:spPr bwMode="auto">
                <a:xfrm>
                  <a:off x="1479" y="202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1" name="Freeform 2104"/>
                <p:cNvSpPr>
                  <a:spLocks/>
                </p:cNvSpPr>
                <p:nvPr/>
              </p:nvSpPr>
              <p:spPr bwMode="auto">
                <a:xfrm>
                  <a:off x="1479" y="198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2" name="Freeform 2105"/>
                <p:cNvSpPr>
                  <a:spLocks/>
                </p:cNvSpPr>
                <p:nvPr/>
              </p:nvSpPr>
              <p:spPr bwMode="auto">
                <a:xfrm>
                  <a:off x="1479" y="196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3" name="Freeform 2106"/>
                <p:cNvSpPr>
                  <a:spLocks/>
                </p:cNvSpPr>
                <p:nvPr/>
              </p:nvSpPr>
              <p:spPr bwMode="auto">
                <a:xfrm>
                  <a:off x="1479" y="194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4" name="Freeform 2107"/>
                <p:cNvSpPr>
                  <a:spLocks/>
                </p:cNvSpPr>
                <p:nvPr/>
              </p:nvSpPr>
              <p:spPr bwMode="auto">
                <a:xfrm>
                  <a:off x="1479" y="193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5" name="Freeform 2108"/>
                <p:cNvSpPr>
                  <a:spLocks/>
                </p:cNvSpPr>
                <p:nvPr/>
              </p:nvSpPr>
              <p:spPr bwMode="auto">
                <a:xfrm>
                  <a:off x="1479" y="191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6" name="Freeform 2109"/>
                <p:cNvSpPr>
                  <a:spLocks/>
                </p:cNvSpPr>
                <p:nvPr/>
              </p:nvSpPr>
              <p:spPr bwMode="auto">
                <a:xfrm>
                  <a:off x="1479" y="190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7" name="Freeform 2110"/>
                <p:cNvSpPr>
                  <a:spLocks/>
                </p:cNvSpPr>
                <p:nvPr/>
              </p:nvSpPr>
              <p:spPr bwMode="auto">
                <a:xfrm>
                  <a:off x="1479" y="189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8" name="Freeform 2111"/>
                <p:cNvSpPr>
                  <a:spLocks/>
                </p:cNvSpPr>
                <p:nvPr/>
              </p:nvSpPr>
              <p:spPr bwMode="auto">
                <a:xfrm>
                  <a:off x="1479" y="183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69" name="Freeform 2112"/>
                <p:cNvSpPr>
                  <a:spLocks/>
                </p:cNvSpPr>
                <p:nvPr/>
              </p:nvSpPr>
              <p:spPr bwMode="auto">
                <a:xfrm>
                  <a:off x="1479" y="180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0" name="Freeform 2113"/>
                <p:cNvSpPr>
                  <a:spLocks/>
                </p:cNvSpPr>
                <p:nvPr/>
              </p:nvSpPr>
              <p:spPr bwMode="auto">
                <a:xfrm>
                  <a:off x="1479" y="177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1" name="Freeform 2114"/>
                <p:cNvSpPr>
                  <a:spLocks/>
                </p:cNvSpPr>
                <p:nvPr/>
              </p:nvSpPr>
              <p:spPr bwMode="auto">
                <a:xfrm>
                  <a:off x="1479" y="175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2" name="Freeform 2115"/>
                <p:cNvSpPr>
                  <a:spLocks/>
                </p:cNvSpPr>
                <p:nvPr/>
              </p:nvSpPr>
              <p:spPr bwMode="auto">
                <a:xfrm>
                  <a:off x="1479" y="174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3" name="Freeform 2116"/>
                <p:cNvSpPr>
                  <a:spLocks/>
                </p:cNvSpPr>
                <p:nvPr/>
              </p:nvSpPr>
              <p:spPr bwMode="auto">
                <a:xfrm>
                  <a:off x="1479" y="173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4" name="Freeform 2117"/>
                <p:cNvSpPr>
                  <a:spLocks/>
                </p:cNvSpPr>
                <p:nvPr/>
              </p:nvSpPr>
              <p:spPr bwMode="auto">
                <a:xfrm>
                  <a:off x="1479" y="171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5" name="Freeform 2118"/>
                <p:cNvSpPr>
                  <a:spLocks/>
                </p:cNvSpPr>
                <p:nvPr/>
              </p:nvSpPr>
              <p:spPr bwMode="auto">
                <a:xfrm>
                  <a:off x="1479" y="171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6" name="Freeform 2119"/>
                <p:cNvSpPr>
                  <a:spLocks/>
                </p:cNvSpPr>
                <p:nvPr/>
              </p:nvSpPr>
              <p:spPr bwMode="auto">
                <a:xfrm>
                  <a:off x="1479" y="164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7" name="Freeform 2120"/>
                <p:cNvSpPr>
                  <a:spLocks/>
                </p:cNvSpPr>
                <p:nvPr/>
              </p:nvSpPr>
              <p:spPr bwMode="auto">
                <a:xfrm>
                  <a:off x="1479" y="161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8" name="Freeform 2121"/>
                <p:cNvSpPr>
                  <a:spLocks/>
                </p:cNvSpPr>
                <p:nvPr/>
              </p:nvSpPr>
              <p:spPr bwMode="auto">
                <a:xfrm>
                  <a:off x="1479" y="158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79" name="Freeform 2122"/>
                <p:cNvSpPr>
                  <a:spLocks/>
                </p:cNvSpPr>
                <p:nvPr/>
              </p:nvSpPr>
              <p:spPr bwMode="auto">
                <a:xfrm>
                  <a:off x="1479" y="156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80" name="Freeform 2123"/>
                <p:cNvSpPr>
                  <a:spLocks/>
                </p:cNvSpPr>
                <p:nvPr/>
              </p:nvSpPr>
              <p:spPr bwMode="auto">
                <a:xfrm>
                  <a:off x="1479" y="155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81" name="Freeform 2124"/>
                <p:cNvSpPr>
                  <a:spLocks/>
                </p:cNvSpPr>
                <p:nvPr/>
              </p:nvSpPr>
              <p:spPr bwMode="auto">
                <a:xfrm>
                  <a:off x="1479" y="154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82" name="Freeform 2125"/>
                <p:cNvSpPr>
                  <a:spLocks/>
                </p:cNvSpPr>
                <p:nvPr/>
              </p:nvSpPr>
              <p:spPr bwMode="auto">
                <a:xfrm>
                  <a:off x="1479" y="153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83" name="Freeform 2126"/>
                <p:cNvSpPr>
                  <a:spLocks/>
                </p:cNvSpPr>
                <p:nvPr/>
              </p:nvSpPr>
              <p:spPr bwMode="auto">
                <a:xfrm>
                  <a:off x="1479" y="152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84" name="Freeform 2127"/>
                <p:cNvSpPr>
                  <a:spLocks/>
                </p:cNvSpPr>
                <p:nvPr/>
              </p:nvSpPr>
              <p:spPr bwMode="auto">
                <a:xfrm>
                  <a:off x="1479" y="145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85" name="Freeform 2128"/>
                <p:cNvSpPr>
                  <a:spLocks/>
                </p:cNvSpPr>
                <p:nvPr/>
              </p:nvSpPr>
              <p:spPr bwMode="auto">
                <a:xfrm>
                  <a:off x="607" y="211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86" name="Freeform 2129"/>
                <p:cNvSpPr>
                  <a:spLocks/>
                </p:cNvSpPr>
                <p:nvPr/>
              </p:nvSpPr>
              <p:spPr bwMode="auto">
                <a:xfrm>
                  <a:off x="827" y="211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87" name="Freeform 2130"/>
                <p:cNvSpPr>
                  <a:spLocks/>
                </p:cNvSpPr>
                <p:nvPr/>
              </p:nvSpPr>
              <p:spPr bwMode="auto">
                <a:xfrm>
                  <a:off x="1047" y="211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988" name="Freeform 2131"/>
                <p:cNvSpPr>
                  <a:spLocks/>
                </p:cNvSpPr>
                <p:nvPr/>
              </p:nvSpPr>
              <p:spPr bwMode="auto">
                <a:xfrm>
                  <a:off x="1267" y="211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2707" name="Freeform 2132"/>
              <p:cNvSpPr>
                <a:spLocks/>
              </p:cNvSpPr>
              <p:nvPr/>
            </p:nvSpPr>
            <p:spPr bwMode="auto">
              <a:xfrm>
                <a:off x="1489" y="2119"/>
                <a:ext cx="1" cy="16"/>
              </a:xfrm>
              <a:custGeom>
                <a:avLst/>
                <a:gdLst>
                  <a:gd name="T0" fmla="*/ 0 w 1"/>
                  <a:gd name="T1" fmla="*/ 10 h 10"/>
                  <a:gd name="T2" fmla="*/ 0 w 1"/>
                  <a:gd name="T3" fmla="*/ 1 h 10"/>
                  <a:gd name="T4" fmla="*/ 0 w 1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10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08" name="Freeform 2133"/>
              <p:cNvSpPr>
                <a:spLocks/>
              </p:cNvSpPr>
              <p:nvPr/>
            </p:nvSpPr>
            <p:spPr bwMode="auto">
              <a:xfrm>
                <a:off x="649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09" name="Freeform 2134"/>
              <p:cNvSpPr>
                <a:spLocks/>
              </p:cNvSpPr>
              <p:nvPr/>
            </p:nvSpPr>
            <p:spPr bwMode="auto">
              <a:xfrm>
                <a:off x="695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0" name="Freeform 2135"/>
              <p:cNvSpPr>
                <a:spLocks/>
              </p:cNvSpPr>
              <p:nvPr/>
            </p:nvSpPr>
            <p:spPr bwMode="auto">
              <a:xfrm>
                <a:off x="739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1" name="Freeform 2136"/>
              <p:cNvSpPr>
                <a:spLocks/>
              </p:cNvSpPr>
              <p:nvPr/>
            </p:nvSpPr>
            <p:spPr bwMode="auto">
              <a:xfrm>
                <a:off x="783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2" name="Freeform 2137"/>
              <p:cNvSpPr>
                <a:spLocks/>
              </p:cNvSpPr>
              <p:nvPr/>
            </p:nvSpPr>
            <p:spPr bwMode="auto">
              <a:xfrm>
                <a:off x="871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3" name="Freeform 2138"/>
              <p:cNvSpPr>
                <a:spLocks/>
              </p:cNvSpPr>
              <p:nvPr/>
            </p:nvSpPr>
            <p:spPr bwMode="auto">
              <a:xfrm>
                <a:off x="915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4" name="Freeform 2139"/>
              <p:cNvSpPr>
                <a:spLocks/>
              </p:cNvSpPr>
              <p:nvPr/>
            </p:nvSpPr>
            <p:spPr bwMode="auto">
              <a:xfrm>
                <a:off x="959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5" name="Freeform 2140"/>
              <p:cNvSpPr>
                <a:spLocks/>
              </p:cNvSpPr>
              <p:nvPr/>
            </p:nvSpPr>
            <p:spPr bwMode="auto">
              <a:xfrm>
                <a:off x="1003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6" name="Freeform 2141"/>
              <p:cNvSpPr>
                <a:spLocks/>
              </p:cNvSpPr>
              <p:nvPr/>
            </p:nvSpPr>
            <p:spPr bwMode="auto">
              <a:xfrm>
                <a:off x="1091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7" name="Freeform 2142"/>
              <p:cNvSpPr>
                <a:spLocks/>
              </p:cNvSpPr>
              <p:nvPr/>
            </p:nvSpPr>
            <p:spPr bwMode="auto">
              <a:xfrm>
                <a:off x="1135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8" name="Freeform 2143"/>
              <p:cNvSpPr>
                <a:spLocks/>
              </p:cNvSpPr>
              <p:nvPr/>
            </p:nvSpPr>
            <p:spPr bwMode="auto">
              <a:xfrm>
                <a:off x="1179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19" name="Freeform 2144"/>
              <p:cNvSpPr>
                <a:spLocks/>
              </p:cNvSpPr>
              <p:nvPr/>
            </p:nvSpPr>
            <p:spPr bwMode="auto">
              <a:xfrm>
                <a:off x="1223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0" name="Freeform 2145"/>
              <p:cNvSpPr>
                <a:spLocks/>
              </p:cNvSpPr>
              <p:nvPr/>
            </p:nvSpPr>
            <p:spPr bwMode="auto">
              <a:xfrm>
                <a:off x="1311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1" name="Freeform 2146"/>
              <p:cNvSpPr>
                <a:spLocks/>
              </p:cNvSpPr>
              <p:nvPr/>
            </p:nvSpPr>
            <p:spPr bwMode="auto">
              <a:xfrm>
                <a:off x="1355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2" name="Freeform 2147"/>
              <p:cNvSpPr>
                <a:spLocks/>
              </p:cNvSpPr>
              <p:nvPr/>
            </p:nvSpPr>
            <p:spPr bwMode="auto">
              <a:xfrm>
                <a:off x="1399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3" name="Freeform 2148"/>
              <p:cNvSpPr>
                <a:spLocks/>
              </p:cNvSpPr>
              <p:nvPr/>
            </p:nvSpPr>
            <p:spPr bwMode="auto">
              <a:xfrm>
                <a:off x="1443" y="212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4" name="Freeform 2149"/>
              <p:cNvSpPr>
                <a:spLocks/>
              </p:cNvSpPr>
              <p:nvPr/>
            </p:nvSpPr>
            <p:spPr bwMode="auto">
              <a:xfrm>
                <a:off x="607" y="145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5" name="Freeform 2150"/>
              <p:cNvSpPr>
                <a:spLocks/>
              </p:cNvSpPr>
              <p:nvPr/>
            </p:nvSpPr>
            <p:spPr bwMode="auto">
              <a:xfrm>
                <a:off x="827" y="145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6" name="Freeform 2151"/>
              <p:cNvSpPr>
                <a:spLocks/>
              </p:cNvSpPr>
              <p:nvPr/>
            </p:nvSpPr>
            <p:spPr bwMode="auto">
              <a:xfrm>
                <a:off x="1047" y="145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7" name="Freeform 2152"/>
              <p:cNvSpPr>
                <a:spLocks/>
              </p:cNvSpPr>
              <p:nvPr/>
            </p:nvSpPr>
            <p:spPr bwMode="auto">
              <a:xfrm>
                <a:off x="1267" y="145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8" name="Freeform 2153"/>
              <p:cNvSpPr>
                <a:spLocks/>
              </p:cNvSpPr>
              <p:nvPr/>
            </p:nvSpPr>
            <p:spPr bwMode="auto">
              <a:xfrm>
                <a:off x="1489" y="145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29" name="Freeform 2154"/>
              <p:cNvSpPr>
                <a:spLocks/>
              </p:cNvSpPr>
              <p:nvPr/>
            </p:nvSpPr>
            <p:spPr bwMode="auto">
              <a:xfrm>
                <a:off x="649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0" name="Freeform 2155"/>
              <p:cNvSpPr>
                <a:spLocks/>
              </p:cNvSpPr>
              <p:nvPr/>
            </p:nvSpPr>
            <p:spPr bwMode="auto">
              <a:xfrm>
                <a:off x="695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1" name="Freeform 2156"/>
              <p:cNvSpPr>
                <a:spLocks/>
              </p:cNvSpPr>
              <p:nvPr/>
            </p:nvSpPr>
            <p:spPr bwMode="auto">
              <a:xfrm>
                <a:off x="739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2" name="Freeform 2157"/>
              <p:cNvSpPr>
                <a:spLocks/>
              </p:cNvSpPr>
              <p:nvPr/>
            </p:nvSpPr>
            <p:spPr bwMode="auto">
              <a:xfrm>
                <a:off x="783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3" name="Freeform 2158"/>
              <p:cNvSpPr>
                <a:spLocks/>
              </p:cNvSpPr>
              <p:nvPr/>
            </p:nvSpPr>
            <p:spPr bwMode="auto">
              <a:xfrm>
                <a:off x="871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4" name="Freeform 2159"/>
              <p:cNvSpPr>
                <a:spLocks/>
              </p:cNvSpPr>
              <p:nvPr/>
            </p:nvSpPr>
            <p:spPr bwMode="auto">
              <a:xfrm>
                <a:off x="915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5" name="Freeform 2160"/>
              <p:cNvSpPr>
                <a:spLocks/>
              </p:cNvSpPr>
              <p:nvPr/>
            </p:nvSpPr>
            <p:spPr bwMode="auto">
              <a:xfrm>
                <a:off x="959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6" name="Freeform 2161"/>
              <p:cNvSpPr>
                <a:spLocks/>
              </p:cNvSpPr>
              <p:nvPr/>
            </p:nvSpPr>
            <p:spPr bwMode="auto">
              <a:xfrm>
                <a:off x="1003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7" name="Freeform 2162"/>
              <p:cNvSpPr>
                <a:spLocks/>
              </p:cNvSpPr>
              <p:nvPr/>
            </p:nvSpPr>
            <p:spPr bwMode="auto">
              <a:xfrm>
                <a:off x="1091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8" name="Freeform 2163"/>
              <p:cNvSpPr>
                <a:spLocks/>
              </p:cNvSpPr>
              <p:nvPr/>
            </p:nvSpPr>
            <p:spPr bwMode="auto">
              <a:xfrm>
                <a:off x="1135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39" name="Freeform 2164"/>
              <p:cNvSpPr>
                <a:spLocks/>
              </p:cNvSpPr>
              <p:nvPr/>
            </p:nvSpPr>
            <p:spPr bwMode="auto">
              <a:xfrm>
                <a:off x="1179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0" name="Freeform 2165"/>
              <p:cNvSpPr>
                <a:spLocks/>
              </p:cNvSpPr>
              <p:nvPr/>
            </p:nvSpPr>
            <p:spPr bwMode="auto">
              <a:xfrm>
                <a:off x="1223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1" name="Freeform 2166"/>
              <p:cNvSpPr>
                <a:spLocks/>
              </p:cNvSpPr>
              <p:nvPr/>
            </p:nvSpPr>
            <p:spPr bwMode="auto">
              <a:xfrm>
                <a:off x="1311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2" name="Freeform 2167"/>
              <p:cNvSpPr>
                <a:spLocks/>
              </p:cNvSpPr>
              <p:nvPr/>
            </p:nvSpPr>
            <p:spPr bwMode="auto">
              <a:xfrm>
                <a:off x="1355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3" name="Freeform 2168"/>
              <p:cNvSpPr>
                <a:spLocks/>
              </p:cNvSpPr>
              <p:nvPr/>
            </p:nvSpPr>
            <p:spPr bwMode="auto">
              <a:xfrm>
                <a:off x="1399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4" name="Freeform 2169"/>
              <p:cNvSpPr>
                <a:spLocks/>
              </p:cNvSpPr>
              <p:nvPr/>
            </p:nvSpPr>
            <p:spPr bwMode="auto">
              <a:xfrm>
                <a:off x="1443" y="145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5" name="Freeform 2170"/>
              <p:cNvSpPr>
                <a:spLocks/>
              </p:cNvSpPr>
              <p:nvPr/>
            </p:nvSpPr>
            <p:spPr bwMode="auto">
              <a:xfrm>
                <a:off x="607" y="1452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6" name="Freeform 2171"/>
              <p:cNvSpPr>
                <a:spLocks/>
              </p:cNvSpPr>
              <p:nvPr/>
            </p:nvSpPr>
            <p:spPr bwMode="auto">
              <a:xfrm>
                <a:off x="1489" y="1452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7" name="Freeform 2172"/>
              <p:cNvSpPr>
                <a:spLocks/>
              </p:cNvSpPr>
              <p:nvPr/>
            </p:nvSpPr>
            <p:spPr bwMode="auto">
              <a:xfrm>
                <a:off x="607" y="2135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8" name="Freeform 2173"/>
              <p:cNvSpPr>
                <a:spLocks/>
              </p:cNvSpPr>
              <p:nvPr/>
            </p:nvSpPr>
            <p:spPr bwMode="auto">
              <a:xfrm>
                <a:off x="607" y="1455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49" name="Freeform 2174"/>
              <p:cNvSpPr>
                <a:spLocks/>
              </p:cNvSpPr>
              <p:nvPr/>
            </p:nvSpPr>
            <p:spPr bwMode="auto">
              <a:xfrm>
                <a:off x="873" y="1697"/>
                <a:ext cx="14" cy="13"/>
              </a:xfrm>
              <a:custGeom>
                <a:avLst/>
                <a:gdLst>
                  <a:gd name="T0" fmla="*/ 8 w 14"/>
                  <a:gd name="T1" fmla="*/ 0 h 13"/>
                  <a:gd name="T2" fmla="*/ 8 w 14"/>
                  <a:gd name="T3" fmla="*/ 0 h 13"/>
                  <a:gd name="T4" fmla="*/ 10 w 14"/>
                  <a:gd name="T5" fmla="*/ 0 h 13"/>
                  <a:gd name="T6" fmla="*/ 10 w 14"/>
                  <a:gd name="T7" fmla="*/ 0 h 13"/>
                  <a:gd name="T8" fmla="*/ 13 w 14"/>
                  <a:gd name="T9" fmla="*/ 2 h 13"/>
                  <a:gd name="T10" fmla="*/ 13 w 14"/>
                  <a:gd name="T11" fmla="*/ 2 h 13"/>
                  <a:gd name="T12" fmla="*/ 13 w 14"/>
                  <a:gd name="T13" fmla="*/ 2 h 13"/>
                  <a:gd name="T14" fmla="*/ 14 w 14"/>
                  <a:gd name="T15" fmla="*/ 3 h 13"/>
                  <a:gd name="T16" fmla="*/ 14 w 14"/>
                  <a:gd name="T17" fmla="*/ 3 h 13"/>
                  <a:gd name="T18" fmla="*/ 14 w 14"/>
                  <a:gd name="T19" fmla="*/ 5 h 13"/>
                  <a:gd name="T20" fmla="*/ 14 w 14"/>
                  <a:gd name="T21" fmla="*/ 5 h 13"/>
                  <a:gd name="T22" fmla="*/ 14 w 14"/>
                  <a:gd name="T23" fmla="*/ 8 h 13"/>
                  <a:gd name="T24" fmla="*/ 14 w 14"/>
                  <a:gd name="T25" fmla="*/ 8 h 13"/>
                  <a:gd name="T26" fmla="*/ 14 w 14"/>
                  <a:gd name="T27" fmla="*/ 10 h 13"/>
                  <a:gd name="T28" fmla="*/ 14 w 14"/>
                  <a:gd name="T29" fmla="*/ 10 h 13"/>
                  <a:gd name="T30" fmla="*/ 13 w 14"/>
                  <a:gd name="T31" fmla="*/ 10 h 13"/>
                  <a:gd name="T32" fmla="*/ 13 w 14"/>
                  <a:gd name="T33" fmla="*/ 11 h 13"/>
                  <a:gd name="T34" fmla="*/ 13 w 14"/>
                  <a:gd name="T35" fmla="*/ 11 h 13"/>
                  <a:gd name="T36" fmla="*/ 10 w 14"/>
                  <a:gd name="T37" fmla="*/ 11 h 13"/>
                  <a:gd name="T38" fmla="*/ 10 w 14"/>
                  <a:gd name="T39" fmla="*/ 13 h 13"/>
                  <a:gd name="T40" fmla="*/ 8 w 14"/>
                  <a:gd name="T41" fmla="*/ 13 h 13"/>
                  <a:gd name="T42" fmla="*/ 8 w 14"/>
                  <a:gd name="T43" fmla="*/ 13 h 13"/>
                  <a:gd name="T44" fmla="*/ 8 w 14"/>
                  <a:gd name="T45" fmla="*/ 13 h 13"/>
                  <a:gd name="T46" fmla="*/ 6 w 14"/>
                  <a:gd name="T47" fmla="*/ 13 h 13"/>
                  <a:gd name="T48" fmla="*/ 6 w 14"/>
                  <a:gd name="T49" fmla="*/ 13 h 13"/>
                  <a:gd name="T50" fmla="*/ 5 w 14"/>
                  <a:gd name="T51" fmla="*/ 13 h 13"/>
                  <a:gd name="T52" fmla="*/ 5 w 14"/>
                  <a:gd name="T53" fmla="*/ 11 h 13"/>
                  <a:gd name="T54" fmla="*/ 2 w 14"/>
                  <a:gd name="T55" fmla="*/ 11 h 13"/>
                  <a:gd name="T56" fmla="*/ 2 w 14"/>
                  <a:gd name="T57" fmla="*/ 11 h 13"/>
                  <a:gd name="T58" fmla="*/ 2 w 14"/>
                  <a:gd name="T59" fmla="*/ 10 h 13"/>
                  <a:gd name="T60" fmla="*/ 0 w 14"/>
                  <a:gd name="T61" fmla="*/ 10 h 13"/>
                  <a:gd name="T62" fmla="*/ 0 w 14"/>
                  <a:gd name="T63" fmla="*/ 10 h 13"/>
                  <a:gd name="T64" fmla="*/ 0 w 14"/>
                  <a:gd name="T65" fmla="*/ 8 h 13"/>
                  <a:gd name="T66" fmla="*/ 0 w 14"/>
                  <a:gd name="T67" fmla="*/ 8 h 13"/>
                  <a:gd name="T68" fmla="*/ 0 w 14"/>
                  <a:gd name="T69" fmla="*/ 5 h 13"/>
                  <a:gd name="T70" fmla="*/ 0 w 14"/>
                  <a:gd name="T71" fmla="*/ 5 h 13"/>
                  <a:gd name="T72" fmla="*/ 0 w 14"/>
                  <a:gd name="T73" fmla="*/ 3 h 13"/>
                  <a:gd name="T74" fmla="*/ 0 w 14"/>
                  <a:gd name="T75" fmla="*/ 3 h 13"/>
                  <a:gd name="T76" fmla="*/ 2 w 14"/>
                  <a:gd name="T77" fmla="*/ 2 h 13"/>
                  <a:gd name="T78" fmla="*/ 2 w 14"/>
                  <a:gd name="T79" fmla="*/ 2 h 13"/>
                  <a:gd name="T80" fmla="*/ 2 w 14"/>
                  <a:gd name="T81" fmla="*/ 2 h 13"/>
                  <a:gd name="T82" fmla="*/ 5 w 14"/>
                  <a:gd name="T83" fmla="*/ 0 h 13"/>
                  <a:gd name="T84" fmla="*/ 5 w 14"/>
                  <a:gd name="T85" fmla="*/ 0 h 13"/>
                  <a:gd name="T86" fmla="*/ 6 w 14"/>
                  <a:gd name="T87" fmla="*/ 0 h 13"/>
                  <a:gd name="T88" fmla="*/ 6 w 14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3"/>
                  <a:gd name="T137" fmla="*/ 14 w 14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3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50" name="Freeform 2175"/>
              <p:cNvSpPr>
                <a:spLocks/>
              </p:cNvSpPr>
              <p:nvPr/>
            </p:nvSpPr>
            <p:spPr bwMode="auto">
              <a:xfrm>
                <a:off x="873" y="1697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5 h 11"/>
                  <a:gd name="T22" fmla="*/ 13 w 13"/>
                  <a:gd name="T23" fmla="*/ 5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5 h 11"/>
                  <a:gd name="T68" fmla="*/ 0 w 13"/>
                  <a:gd name="T69" fmla="*/ 5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5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51" name="Freeform 2176"/>
              <p:cNvSpPr>
                <a:spLocks/>
              </p:cNvSpPr>
              <p:nvPr/>
            </p:nvSpPr>
            <p:spPr bwMode="auto">
              <a:xfrm>
                <a:off x="1011" y="1825"/>
                <a:ext cx="14" cy="13"/>
              </a:xfrm>
              <a:custGeom>
                <a:avLst/>
                <a:gdLst>
                  <a:gd name="T0" fmla="*/ 8 w 14"/>
                  <a:gd name="T1" fmla="*/ 0 h 13"/>
                  <a:gd name="T2" fmla="*/ 8 w 14"/>
                  <a:gd name="T3" fmla="*/ 0 h 13"/>
                  <a:gd name="T4" fmla="*/ 11 w 14"/>
                  <a:gd name="T5" fmla="*/ 0 h 13"/>
                  <a:gd name="T6" fmla="*/ 11 w 14"/>
                  <a:gd name="T7" fmla="*/ 0 h 13"/>
                  <a:gd name="T8" fmla="*/ 12 w 14"/>
                  <a:gd name="T9" fmla="*/ 2 h 13"/>
                  <a:gd name="T10" fmla="*/ 12 w 14"/>
                  <a:gd name="T11" fmla="*/ 2 h 13"/>
                  <a:gd name="T12" fmla="*/ 12 w 14"/>
                  <a:gd name="T13" fmla="*/ 2 h 13"/>
                  <a:gd name="T14" fmla="*/ 14 w 14"/>
                  <a:gd name="T15" fmla="*/ 3 h 13"/>
                  <a:gd name="T16" fmla="*/ 14 w 14"/>
                  <a:gd name="T17" fmla="*/ 3 h 13"/>
                  <a:gd name="T18" fmla="*/ 14 w 14"/>
                  <a:gd name="T19" fmla="*/ 5 h 13"/>
                  <a:gd name="T20" fmla="*/ 14 w 14"/>
                  <a:gd name="T21" fmla="*/ 5 h 13"/>
                  <a:gd name="T22" fmla="*/ 14 w 14"/>
                  <a:gd name="T23" fmla="*/ 8 h 13"/>
                  <a:gd name="T24" fmla="*/ 14 w 14"/>
                  <a:gd name="T25" fmla="*/ 8 h 13"/>
                  <a:gd name="T26" fmla="*/ 14 w 14"/>
                  <a:gd name="T27" fmla="*/ 10 h 13"/>
                  <a:gd name="T28" fmla="*/ 14 w 14"/>
                  <a:gd name="T29" fmla="*/ 10 h 13"/>
                  <a:gd name="T30" fmla="*/ 12 w 14"/>
                  <a:gd name="T31" fmla="*/ 10 h 13"/>
                  <a:gd name="T32" fmla="*/ 12 w 14"/>
                  <a:gd name="T33" fmla="*/ 11 h 13"/>
                  <a:gd name="T34" fmla="*/ 12 w 14"/>
                  <a:gd name="T35" fmla="*/ 11 h 13"/>
                  <a:gd name="T36" fmla="*/ 11 w 14"/>
                  <a:gd name="T37" fmla="*/ 11 h 13"/>
                  <a:gd name="T38" fmla="*/ 11 w 14"/>
                  <a:gd name="T39" fmla="*/ 13 h 13"/>
                  <a:gd name="T40" fmla="*/ 8 w 14"/>
                  <a:gd name="T41" fmla="*/ 13 h 13"/>
                  <a:gd name="T42" fmla="*/ 8 w 14"/>
                  <a:gd name="T43" fmla="*/ 13 h 13"/>
                  <a:gd name="T44" fmla="*/ 8 w 14"/>
                  <a:gd name="T45" fmla="*/ 13 h 13"/>
                  <a:gd name="T46" fmla="*/ 6 w 14"/>
                  <a:gd name="T47" fmla="*/ 13 h 13"/>
                  <a:gd name="T48" fmla="*/ 6 w 14"/>
                  <a:gd name="T49" fmla="*/ 13 h 13"/>
                  <a:gd name="T50" fmla="*/ 4 w 14"/>
                  <a:gd name="T51" fmla="*/ 13 h 13"/>
                  <a:gd name="T52" fmla="*/ 4 w 14"/>
                  <a:gd name="T53" fmla="*/ 11 h 13"/>
                  <a:gd name="T54" fmla="*/ 3 w 14"/>
                  <a:gd name="T55" fmla="*/ 11 h 13"/>
                  <a:gd name="T56" fmla="*/ 3 w 14"/>
                  <a:gd name="T57" fmla="*/ 11 h 13"/>
                  <a:gd name="T58" fmla="*/ 3 w 14"/>
                  <a:gd name="T59" fmla="*/ 10 h 13"/>
                  <a:gd name="T60" fmla="*/ 0 w 14"/>
                  <a:gd name="T61" fmla="*/ 10 h 13"/>
                  <a:gd name="T62" fmla="*/ 0 w 14"/>
                  <a:gd name="T63" fmla="*/ 10 h 13"/>
                  <a:gd name="T64" fmla="*/ 0 w 14"/>
                  <a:gd name="T65" fmla="*/ 8 h 13"/>
                  <a:gd name="T66" fmla="*/ 0 w 14"/>
                  <a:gd name="T67" fmla="*/ 8 h 13"/>
                  <a:gd name="T68" fmla="*/ 0 w 14"/>
                  <a:gd name="T69" fmla="*/ 5 h 13"/>
                  <a:gd name="T70" fmla="*/ 0 w 14"/>
                  <a:gd name="T71" fmla="*/ 5 h 13"/>
                  <a:gd name="T72" fmla="*/ 0 w 14"/>
                  <a:gd name="T73" fmla="*/ 3 h 13"/>
                  <a:gd name="T74" fmla="*/ 0 w 14"/>
                  <a:gd name="T75" fmla="*/ 3 h 13"/>
                  <a:gd name="T76" fmla="*/ 3 w 14"/>
                  <a:gd name="T77" fmla="*/ 2 h 13"/>
                  <a:gd name="T78" fmla="*/ 3 w 14"/>
                  <a:gd name="T79" fmla="*/ 2 h 13"/>
                  <a:gd name="T80" fmla="*/ 3 w 14"/>
                  <a:gd name="T81" fmla="*/ 2 h 13"/>
                  <a:gd name="T82" fmla="*/ 4 w 14"/>
                  <a:gd name="T83" fmla="*/ 0 h 13"/>
                  <a:gd name="T84" fmla="*/ 4 w 14"/>
                  <a:gd name="T85" fmla="*/ 0 h 13"/>
                  <a:gd name="T86" fmla="*/ 6 w 14"/>
                  <a:gd name="T87" fmla="*/ 0 h 13"/>
                  <a:gd name="T88" fmla="*/ 6 w 14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3"/>
                  <a:gd name="T137" fmla="*/ 14 w 14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3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52" name="Freeform 2177"/>
              <p:cNvSpPr>
                <a:spLocks/>
              </p:cNvSpPr>
              <p:nvPr/>
            </p:nvSpPr>
            <p:spPr bwMode="auto">
              <a:xfrm>
                <a:off x="1011" y="1825"/>
                <a:ext cx="12" cy="11"/>
              </a:xfrm>
              <a:custGeom>
                <a:avLst/>
                <a:gdLst>
                  <a:gd name="T0" fmla="*/ 6 w 12"/>
                  <a:gd name="T1" fmla="*/ 0 h 11"/>
                  <a:gd name="T2" fmla="*/ 8 w 12"/>
                  <a:gd name="T3" fmla="*/ 0 h 11"/>
                  <a:gd name="T4" fmla="*/ 8 w 12"/>
                  <a:gd name="T5" fmla="*/ 0 h 11"/>
                  <a:gd name="T6" fmla="*/ 8 w 12"/>
                  <a:gd name="T7" fmla="*/ 0 h 11"/>
                  <a:gd name="T8" fmla="*/ 11 w 12"/>
                  <a:gd name="T9" fmla="*/ 2 h 11"/>
                  <a:gd name="T10" fmla="*/ 11 w 12"/>
                  <a:gd name="T11" fmla="*/ 2 h 11"/>
                  <a:gd name="T12" fmla="*/ 11 w 12"/>
                  <a:gd name="T13" fmla="*/ 2 h 11"/>
                  <a:gd name="T14" fmla="*/ 12 w 12"/>
                  <a:gd name="T15" fmla="*/ 3 h 11"/>
                  <a:gd name="T16" fmla="*/ 12 w 12"/>
                  <a:gd name="T17" fmla="*/ 3 h 11"/>
                  <a:gd name="T18" fmla="*/ 12 w 12"/>
                  <a:gd name="T19" fmla="*/ 3 h 11"/>
                  <a:gd name="T20" fmla="*/ 12 w 12"/>
                  <a:gd name="T21" fmla="*/ 5 h 11"/>
                  <a:gd name="T22" fmla="*/ 12 w 12"/>
                  <a:gd name="T23" fmla="*/ 5 h 11"/>
                  <a:gd name="T24" fmla="*/ 12 w 12"/>
                  <a:gd name="T25" fmla="*/ 8 h 11"/>
                  <a:gd name="T26" fmla="*/ 12 w 12"/>
                  <a:gd name="T27" fmla="*/ 8 h 11"/>
                  <a:gd name="T28" fmla="*/ 12 w 12"/>
                  <a:gd name="T29" fmla="*/ 8 h 11"/>
                  <a:gd name="T30" fmla="*/ 11 w 12"/>
                  <a:gd name="T31" fmla="*/ 10 h 11"/>
                  <a:gd name="T32" fmla="*/ 11 w 12"/>
                  <a:gd name="T33" fmla="*/ 10 h 11"/>
                  <a:gd name="T34" fmla="*/ 11 w 12"/>
                  <a:gd name="T35" fmla="*/ 10 h 11"/>
                  <a:gd name="T36" fmla="*/ 11 w 12"/>
                  <a:gd name="T37" fmla="*/ 11 h 11"/>
                  <a:gd name="T38" fmla="*/ 8 w 12"/>
                  <a:gd name="T39" fmla="*/ 11 h 11"/>
                  <a:gd name="T40" fmla="*/ 8 w 12"/>
                  <a:gd name="T41" fmla="*/ 11 h 11"/>
                  <a:gd name="T42" fmla="*/ 6 w 12"/>
                  <a:gd name="T43" fmla="*/ 11 h 11"/>
                  <a:gd name="T44" fmla="*/ 6 w 12"/>
                  <a:gd name="T45" fmla="*/ 11 h 11"/>
                  <a:gd name="T46" fmla="*/ 6 w 12"/>
                  <a:gd name="T47" fmla="*/ 11 h 11"/>
                  <a:gd name="T48" fmla="*/ 4 w 12"/>
                  <a:gd name="T49" fmla="*/ 11 h 11"/>
                  <a:gd name="T50" fmla="*/ 4 w 12"/>
                  <a:gd name="T51" fmla="*/ 11 h 11"/>
                  <a:gd name="T52" fmla="*/ 3 w 12"/>
                  <a:gd name="T53" fmla="*/ 11 h 11"/>
                  <a:gd name="T54" fmla="*/ 3 w 12"/>
                  <a:gd name="T55" fmla="*/ 10 h 11"/>
                  <a:gd name="T56" fmla="*/ 3 w 12"/>
                  <a:gd name="T57" fmla="*/ 10 h 11"/>
                  <a:gd name="T58" fmla="*/ 3 w 12"/>
                  <a:gd name="T59" fmla="*/ 10 h 11"/>
                  <a:gd name="T60" fmla="*/ 0 w 12"/>
                  <a:gd name="T61" fmla="*/ 8 h 11"/>
                  <a:gd name="T62" fmla="*/ 0 w 12"/>
                  <a:gd name="T63" fmla="*/ 8 h 11"/>
                  <a:gd name="T64" fmla="*/ 0 w 12"/>
                  <a:gd name="T65" fmla="*/ 8 h 11"/>
                  <a:gd name="T66" fmla="*/ 0 w 12"/>
                  <a:gd name="T67" fmla="*/ 5 h 11"/>
                  <a:gd name="T68" fmla="*/ 0 w 12"/>
                  <a:gd name="T69" fmla="*/ 5 h 11"/>
                  <a:gd name="T70" fmla="*/ 0 w 12"/>
                  <a:gd name="T71" fmla="*/ 3 h 11"/>
                  <a:gd name="T72" fmla="*/ 0 w 12"/>
                  <a:gd name="T73" fmla="*/ 3 h 11"/>
                  <a:gd name="T74" fmla="*/ 0 w 12"/>
                  <a:gd name="T75" fmla="*/ 3 h 11"/>
                  <a:gd name="T76" fmla="*/ 3 w 12"/>
                  <a:gd name="T77" fmla="*/ 2 h 11"/>
                  <a:gd name="T78" fmla="*/ 3 w 12"/>
                  <a:gd name="T79" fmla="*/ 2 h 11"/>
                  <a:gd name="T80" fmla="*/ 3 w 12"/>
                  <a:gd name="T81" fmla="*/ 2 h 11"/>
                  <a:gd name="T82" fmla="*/ 4 w 12"/>
                  <a:gd name="T83" fmla="*/ 0 h 11"/>
                  <a:gd name="T84" fmla="*/ 4 w 12"/>
                  <a:gd name="T85" fmla="*/ 0 h 11"/>
                  <a:gd name="T86" fmla="*/ 4 w 12"/>
                  <a:gd name="T87" fmla="*/ 0 h 11"/>
                  <a:gd name="T88" fmla="*/ 6 w 12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1"/>
                  <a:gd name="T137" fmla="*/ 12 w 12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53" name="Freeform 2178"/>
              <p:cNvSpPr>
                <a:spLocks/>
              </p:cNvSpPr>
              <p:nvPr/>
            </p:nvSpPr>
            <p:spPr bwMode="auto">
              <a:xfrm>
                <a:off x="1147" y="1903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1 w 14"/>
                  <a:gd name="T5" fmla="*/ 0 h 15"/>
                  <a:gd name="T6" fmla="*/ 11 w 14"/>
                  <a:gd name="T7" fmla="*/ 0 h 15"/>
                  <a:gd name="T8" fmla="*/ 12 w 14"/>
                  <a:gd name="T9" fmla="*/ 4 h 15"/>
                  <a:gd name="T10" fmla="*/ 12 w 14"/>
                  <a:gd name="T11" fmla="*/ 4 h 15"/>
                  <a:gd name="T12" fmla="*/ 12 w 14"/>
                  <a:gd name="T13" fmla="*/ 4 h 15"/>
                  <a:gd name="T14" fmla="*/ 14 w 14"/>
                  <a:gd name="T15" fmla="*/ 5 h 15"/>
                  <a:gd name="T16" fmla="*/ 14 w 14"/>
                  <a:gd name="T17" fmla="*/ 5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2 h 15"/>
                  <a:gd name="T28" fmla="*/ 14 w 14"/>
                  <a:gd name="T29" fmla="*/ 12 h 15"/>
                  <a:gd name="T30" fmla="*/ 12 w 14"/>
                  <a:gd name="T31" fmla="*/ 12 h 15"/>
                  <a:gd name="T32" fmla="*/ 12 w 14"/>
                  <a:gd name="T33" fmla="*/ 13 h 15"/>
                  <a:gd name="T34" fmla="*/ 12 w 14"/>
                  <a:gd name="T35" fmla="*/ 13 h 15"/>
                  <a:gd name="T36" fmla="*/ 11 w 14"/>
                  <a:gd name="T37" fmla="*/ 13 h 15"/>
                  <a:gd name="T38" fmla="*/ 11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4 w 14"/>
                  <a:gd name="T51" fmla="*/ 15 h 15"/>
                  <a:gd name="T52" fmla="*/ 4 w 14"/>
                  <a:gd name="T53" fmla="*/ 13 h 15"/>
                  <a:gd name="T54" fmla="*/ 3 w 14"/>
                  <a:gd name="T55" fmla="*/ 13 h 15"/>
                  <a:gd name="T56" fmla="*/ 3 w 14"/>
                  <a:gd name="T57" fmla="*/ 13 h 15"/>
                  <a:gd name="T58" fmla="*/ 3 w 14"/>
                  <a:gd name="T59" fmla="*/ 12 h 15"/>
                  <a:gd name="T60" fmla="*/ 0 w 14"/>
                  <a:gd name="T61" fmla="*/ 12 h 15"/>
                  <a:gd name="T62" fmla="*/ 0 w 14"/>
                  <a:gd name="T63" fmla="*/ 12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5 h 15"/>
                  <a:gd name="T74" fmla="*/ 0 w 14"/>
                  <a:gd name="T75" fmla="*/ 5 h 15"/>
                  <a:gd name="T76" fmla="*/ 3 w 14"/>
                  <a:gd name="T77" fmla="*/ 4 h 15"/>
                  <a:gd name="T78" fmla="*/ 3 w 14"/>
                  <a:gd name="T79" fmla="*/ 4 h 15"/>
                  <a:gd name="T80" fmla="*/ 3 w 14"/>
                  <a:gd name="T81" fmla="*/ 4 h 15"/>
                  <a:gd name="T82" fmla="*/ 4 w 14"/>
                  <a:gd name="T83" fmla="*/ 0 h 15"/>
                  <a:gd name="T84" fmla="*/ 4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4" y="15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54" name="Freeform 2179"/>
              <p:cNvSpPr>
                <a:spLocks/>
              </p:cNvSpPr>
              <p:nvPr/>
            </p:nvSpPr>
            <p:spPr bwMode="auto">
              <a:xfrm>
                <a:off x="1147" y="1903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4 h 13"/>
                  <a:gd name="T10" fmla="*/ 11 w 12"/>
                  <a:gd name="T11" fmla="*/ 4 h 13"/>
                  <a:gd name="T12" fmla="*/ 11 w 12"/>
                  <a:gd name="T13" fmla="*/ 4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7 h 13"/>
                  <a:gd name="T22" fmla="*/ 12 w 12"/>
                  <a:gd name="T23" fmla="*/ 7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12 h 13"/>
                  <a:gd name="T32" fmla="*/ 11 w 12"/>
                  <a:gd name="T33" fmla="*/ 12 h 13"/>
                  <a:gd name="T34" fmla="*/ 11 w 12"/>
                  <a:gd name="T35" fmla="*/ 12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12 h 13"/>
                  <a:gd name="T56" fmla="*/ 3 w 12"/>
                  <a:gd name="T57" fmla="*/ 12 h 13"/>
                  <a:gd name="T58" fmla="*/ 3 w 12"/>
                  <a:gd name="T59" fmla="*/ 12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7 h 13"/>
                  <a:gd name="T68" fmla="*/ 0 w 12"/>
                  <a:gd name="T69" fmla="*/ 7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4 h 13"/>
                  <a:gd name="T78" fmla="*/ 3 w 12"/>
                  <a:gd name="T79" fmla="*/ 4 h 13"/>
                  <a:gd name="T80" fmla="*/ 3 w 12"/>
                  <a:gd name="T81" fmla="*/ 4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55" name="Freeform 2180"/>
              <p:cNvSpPr>
                <a:spLocks/>
              </p:cNvSpPr>
              <p:nvPr/>
            </p:nvSpPr>
            <p:spPr bwMode="auto">
              <a:xfrm>
                <a:off x="1278" y="1942"/>
                <a:ext cx="13" cy="14"/>
              </a:xfrm>
              <a:custGeom>
                <a:avLst/>
                <a:gdLst>
                  <a:gd name="T0" fmla="*/ 8 w 13"/>
                  <a:gd name="T1" fmla="*/ 0 h 14"/>
                  <a:gd name="T2" fmla="*/ 8 w 13"/>
                  <a:gd name="T3" fmla="*/ 0 h 14"/>
                  <a:gd name="T4" fmla="*/ 9 w 13"/>
                  <a:gd name="T5" fmla="*/ 0 h 14"/>
                  <a:gd name="T6" fmla="*/ 9 w 13"/>
                  <a:gd name="T7" fmla="*/ 0 h 14"/>
                  <a:gd name="T8" fmla="*/ 11 w 13"/>
                  <a:gd name="T9" fmla="*/ 1 h 14"/>
                  <a:gd name="T10" fmla="*/ 11 w 13"/>
                  <a:gd name="T11" fmla="*/ 1 h 14"/>
                  <a:gd name="T12" fmla="*/ 11 w 13"/>
                  <a:gd name="T13" fmla="*/ 1 h 14"/>
                  <a:gd name="T14" fmla="*/ 13 w 13"/>
                  <a:gd name="T15" fmla="*/ 5 h 14"/>
                  <a:gd name="T16" fmla="*/ 13 w 13"/>
                  <a:gd name="T17" fmla="*/ 5 h 14"/>
                  <a:gd name="T18" fmla="*/ 13 w 13"/>
                  <a:gd name="T19" fmla="*/ 6 h 14"/>
                  <a:gd name="T20" fmla="*/ 13 w 13"/>
                  <a:gd name="T21" fmla="*/ 6 h 14"/>
                  <a:gd name="T22" fmla="*/ 13 w 13"/>
                  <a:gd name="T23" fmla="*/ 8 h 14"/>
                  <a:gd name="T24" fmla="*/ 13 w 13"/>
                  <a:gd name="T25" fmla="*/ 8 h 14"/>
                  <a:gd name="T26" fmla="*/ 13 w 13"/>
                  <a:gd name="T27" fmla="*/ 9 h 14"/>
                  <a:gd name="T28" fmla="*/ 13 w 13"/>
                  <a:gd name="T29" fmla="*/ 9 h 14"/>
                  <a:gd name="T30" fmla="*/ 11 w 13"/>
                  <a:gd name="T31" fmla="*/ 9 h 14"/>
                  <a:gd name="T32" fmla="*/ 11 w 13"/>
                  <a:gd name="T33" fmla="*/ 13 h 14"/>
                  <a:gd name="T34" fmla="*/ 11 w 13"/>
                  <a:gd name="T35" fmla="*/ 13 h 14"/>
                  <a:gd name="T36" fmla="*/ 9 w 13"/>
                  <a:gd name="T37" fmla="*/ 13 h 14"/>
                  <a:gd name="T38" fmla="*/ 9 w 13"/>
                  <a:gd name="T39" fmla="*/ 14 h 14"/>
                  <a:gd name="T40" fmla="*/ 8 w 13"/>
                  <a:gd name="T41" fmla="*/ 14 h 14"/>
                  <a:gd name="T42" fmla="*/ 8 w 13"/>
                  <a:gd name="T43" fmla="*/ 14 h 14"/>
                  <a:gd name="T44" fmla="*/ 8 w 13"/>
                  <a:gd name="T45" fmla="*/ 14 h 14"/>
                  <a:gd name="T46" fmla="*/ 5 w 13"/>
                  <a:gd name="T47" fmla="*/ 14 h 14"/>
                  <a:gd name="T48" fmla="*/ 5 w 13"/>
                  <a:gd name="T49" fmla="*/ 14 h 14"/>
                  <a:gd name="T50" fmla="*/ 3 w 13"/>
                  <a:gd name="T51" fmla="*/ 14 h 14"/>
                  <a:gd name="T52" fmla="*/ 3 w 13"/>
                  <a:gd name="T53" fmla="*/ 13 h 14"/>
                  <a:gd name="T54" fmla="*/ 1 w 13"/>
                  <a:gd name="T55" fmla="*/ 13 h 14"/>
                  <a:gd name="T56" fmla="*/ 1 w 13"/>
                  <a:gd name="T57" fmla="*/ 13 h 14"/>
                  <a:gd name="T58" fmla="*/ 1 w 13"/>
                  <a:gd name="T59" fmla="*/ 9 h 14"/>
                  <a:gd name="T60" fmla="*/ 0 w 13"/>
                  <a:gd name="T61" fmla="*/ 9 h 14"/>
                  <a:gd name="T62" fmla="*/ 0 w 13"/>
                  <a:gd name="T63" fmla="*/ 9 h 14"/>
                  <a:gd name="T64" fmla="*/ 0 w 13"/>
                  <a:gd name="T65" fmla="*/ 8 h 14"/>
                  <a:gd name="T66" fmla="*/ 0 w 13"/>
                  <a:gd name="T67" fmla="*/ 8 h 14"/>
                  <a:gd name="T68" fmla="*/ 0 w 13"/>
                  <a:gd name="T69" fmla="*/ 6 h 14"/>
                  <a:gd name="T70" fmla="*/ 0 w 13"/>
                  <a:gd name="T71" fmla="*/ 6 h 14"/>
                  <a:gd name="T72" fmla="*/ 0 w 13"/>
                  <a:gd name="T73" fmla="*/ 5 h 14"/>
                  <a:gd name="T74" fmla="*/ 0 w 13"/>
                  <a:gd name="T75" fmla="*/ 5 h 14"/>
                  <a:gd name="T76" fmla="*/ 1 w 13"/>
                  <a:gd name="T77" fmla="*/ 1 h 14"/>
                  <a:gd name="T78" fmla="*/ 1 w 13"/>
                  <a:gd name="T79" fmla="*/ 1 h 14"/>
                  <a:gd name="T80" fmla="*/ 1 w 13"/>
                  <a:gd name="T81" fmla="*/ 1 h 14"/>
                  <a:gd name="T82" fmla="*/ 3 w 13"/>
                  <a:gd name="T83" fmla="*/ 0 h 14"/>
                  <a:gd name="T84" fmla="*/ 3 w 13"/>
                  <a:gd name="T85" fmla="*/ 0 h 14"/>
                  <a:gd name="T86" fmla="*/ 5 w 13"/>
                  <a:gd name="T87" fmla="*/ 0 h 14"/>
                  <a:gd name="T88" fmla="*/ 5 w 13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4"/>
                  <a:gd name="T137" fmla="*/ 13 w 13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4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1" y="5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1" y="9"/>
                    </a:lnTo>
                    <a:lnTo>
                      <a:pt x="11" y="13"/>
                    </a:lnTo>
                    <a:lnTo>
                      <a:pt x="9" y="13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56" name="Freeform 2181"/>
              <p:cNvSpPr>
                <a:spLocks/>
              </p:cNvSpPr>
              <p:nvPr/>
            </p:nvSpPr>
            <p:spPr bwMode="auto">
              <a:xfrm>
                <a:off x="1278" y="1942"/>
                <a:ext cx="11" cy="13"/>
              </a:xfrm>
              <a:custGeom>
                <a:avLst/>
                <a:gdLst>
                  <a:gd name="T0" fmla="*/ 5 w 11"/>
                  <a:gd name="T1" fmla="*/ 0 h 13"/>
                  <a:gd name="T2" fmla="*/ 8 w 11"/>
                  <a:gd name="T3" fmla="*/ 0 h 13"/>
                  <a:gd name="T4" fmla="*/ 8 w 11"/>
                  <a:gd name="T5" fmla="*/ 0 h 13"/>
                  <a:gd name="T6" fmla="*/ 8 w 11"/>
                  <a:gd name="T7" fmla="*/ 0 h 13"/>
                  <a:gd name="T8" fmla="*/ 9 w 11"/>
                  <a:gd name="T9" fmla="*/ 1 h 13"/>
                  <a:gd name="T10" fmla="*/ 9 w 11"/>
                  <a:gd name="T11" fmla="*/ 1 h 13"/>
                  <a:gd name="T12" fmla="*/ 9 w 11"/>
                  <a:gd name="T13" fmla="*/ 1 h 13"/>
                  <a:gd name="T14" fmla="*/ 11 w 11"/>
                  <a:gd name="T15" fmla="*/ 5 h 13"/>
                  <a:gd name="T16" fmla="*/ 11 w 11"/>
                  <a:gd name="T17" fmla="*/ 5 h 13"/>
                  <a:gd name="T18" fmla="*/ 11 w 11"/>
                  <a:gd name="T19" fmla="*/ 5 h 13"/>
                  <a:gd name="T20" fmla="*/ 11 w 11"/>
                  <a:gd name="T21" fmla="*/ 6 h 13"/>
                  <a:gd name="T22" fmla="*/ 11 w 11"/>
                  <a:gd name="T23" fmla="*/ 6 h 13"/>
                  <a:gd name="T24" fmla="*/ 11 w 11"/>
                  <a:gd name="T25" fmla="*/ 8 h 13"/>
                  <a:gd name="T26" fmla="*/ 11 w 11"/>
                  <a:gd name="T27" fmla="*/ 8 h 13"/>
                  <a:gd name="T28" fmla="*/ 11 w 11"/>
                  <a:gd name="T29" fmla="*/ 8 h 13"/>
                  <a:gd name="T30" fmla="*/ 9 w 11"/>
                  <a:gd name="T31" fmla="*/ 9 h 13"/>
                  <a:gd name="T32" fmla="*/ 9 w 11"/>
                  <a:gd name="T33" fmla="*/ 9 h 13"/>
                  <a:gd name="T34" fmla="*/ 9 w 11"/>
                  <a:gd name="T35" fmla="*/ 9 h 13"/>
                  <a:gd name="T36" fmla="*/ 9 w 11"/>
                  <a:gd name="T37" fmla="*/ 13 h 13"/>
                  <a:gd name="T38" fmla="*/ 8 w 11"/>
                  <a:gd name="T39" fmla="*/ 13 h 13"/>
                  <a:gd name="T40" fmla="*/ 8 w 11"/>
                  <a:gd name="T41" fmla="*/ 13 h 13"/>
                  <a:gd name="T42" fmla="*/ 5 w 11"/>
                  <a:gd name="T43" fmla="*/ 13 h 13"/>
                  <a:gd name="T44" fmla="*/ 5 w 11"/>
                  <a:gd name="T45" fmla="*/ 13 h 13"/>
                  <a:gd name="T46" fmla="*/ 5 w 11"/>
                  <a:gd name="T47" fmla="*/ 13 h 13"/>
                  <a:gd name="T48" fmla="*/ 3 w 11"/>
                  <a:gd name="T49" fmla="*/ 13 h 13"/>
                  <a:gd name="T50" fmla="*/ 3 w 11"/>
                  <a:gd name="T51" fmla="*/ 13 h 13"/>
                  <a:gd name="T52" fmla="*/ 1 w 11"/>
                  <a:gd name="T53" fmla="*/ 13 h 13"/>
                  <a:gd name="T54" fmla="*/ 1 w 11"/>
                  <a:gd name="T55" fmla="*/ 9 h 13"/>
                  <a:gd name="T56" fmla="*/ 1 w 11"/>
                  <a:gd name="T57" fmla="*/ 9 h 13"/>
                  <a:gd name="T58" fmla="*/ 1 w 11"/>
                  <a:gd name="T59" fmla="*/ 9 h 13"/>
                  <a:gd name="T60" fmla="*/ 0 w 11"/>
                  <a:gd name="T61" fmla="*/ 8 h 13"/>
                  <a:gd name="T62" fmla="*/ 0 w 11"/>
                  <a:gd name="T63" fmla="*/ 8 h 13"/>
                  <a:gd name="T64" fmla="*/ 0 w 11"/>
                  <a:gd name="T65" fmla="*/ 8 h 13"/>
                  <a:gd name="T66" fmla="*/ 0 w 11"/>
                  <a:gd name="T67" fmla="*/ 6 h 13"/>
                  <a:gd name="T68" fmla="*/ 0 w 11"/>
                  <a:gd name="T69" fmla="*/ 6 h 13"/>
                  <a:gd name="T70" fmla="*/ 0 w 11"/>
                  <a:gd name="T71" fmla="*/ 5 h 13"/>
                  <a:gd name="T72" fmla="*/ 0 w 11"/>
                  <a:gd name="T73" fmla="*/ 5 h 13"/>
                  <a:gd name="T74" fmla="*/ 0 w 11"/>
                  <a:gd name="T75" fmla="*/ 5 h 13"/>
                  <a:gd name="T76" fmla="*/ 1 w 11"/>
                  <a:gd name="T77" fmla="*/ 1 h 13"/>
                  <a:gd name="T78" fmla="*/ 1 w 11"/>
                  <a:gd name="T79" fmla="*/ 1 h 13"/>
                  <a:gd name="T80" fmla="*/ 1 w 11"/>
                  <a:gd name="T81" fmla="*/ 1 h 13"/>
                  <a:gd name="T82" fmla="*/ 3 w 11"/>
                  <a:gd name="T83" fmla="*/ 0 h 13"/>
                  <a:gd name="T84" fmla="*/ 3 w 11"/>
                  <a:gd name="T85" fmla="*/ 0 h 13"/>
                  <a:gd name="T86" fmla="*/ 3 w 11"/>
                  <a:gd name="T87" fmla="*/ 0 h 13"/>
                  <a:gd name="T88" fmla="*/ 5 w 11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3"/>
                  <a:gd name="T137" fmla="*/ 11 w 11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3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1" y="8"/>
                    </a:lnTo>
                    <a:lnTo>
                      <a:pt x="11" y="9"/>
                    </a:lnTo>
                    <a:lnTo>
                      <a:pt x="9" y="9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57" name="Rectangle 2182"/>
              <p:cNvSpPr>
                <a:spLocks noChangeArrowheads="1"/>
              </p:cNvSpPr>
              <p:nvPr/>
            </p:nvSpPr>
            <p:spPr bwMode="auto">
              <a:xfrm>
                <a:off x="537" y="2049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758" name="Rectangle 2183"/>
              <p:cNvSpPr>
                <a:spLocks noChangeArrowheads="1"/>
              </p:cNvSpPr>
              <p:nvPr/>
            </p:nvSpPr>
            <p:spPr bwMode="auto">
              <a:xfrm>
                <a:off x="582" y="2039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2759" name="Rectangle 2184"/>
              <p:cNvSpPr>
                <a:spLocks noChangeArrowheads="1"/>
              </p:cNvSpPr>
              <p:nvPr/>
            </p:nvSpPr>
            <p:spPr bwMode="auto">
              <a:xfrm>
                <a:off x="537" y="1858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760" name="Rectangle 2185"/>
              <p:cNvSpPr>
                <a:spLocks noChangeArrowheads="1"/>
              </p:cNvSpPr>
              <p:nvPr/>
            </p:nvSpPr>
            <p:spPr bwMode="auto">
              <a:xfrm>
                <a:off x="582" y="1851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2761" name="Rectangle 2186"/>
              <p:cNvSpPr>
                <a:spLocks noChangeArrowheads="1"/>
              </p:cNvSpPr>
              <p:nvPr/>
            </p:nvSpPr>
            <p:spPr bwMode="auto">
              <a:xfrm>
                <a:off x="537" y="1671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762" name="Rectangle 2187"/>
              <p:cNvSpPr>
                <a:spLocks noChangeArrowheads="1"/>
              </p:cNvSpPr>
              <p:nvPr/>
            </p:nvSpPr>
            <p:spPr bwMode="auto">
              <a:xfrm>
                <a:off x="582" y="1662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2763" name="Rectangle 2188"/>
              <p:cNvSpPr>
                <a:spLocks noChangeArrowheads="1"/>
              </p:cNvSpPr>
              <p:nvPr/>
            </p:nvSpPr>
            <p:spPr bwMode="auto">
              <a:xfrm>
                <a:off x="523" y="1482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764" name="Rectangle 2189"/>
              <p:cNvSpPr>
                <a:spLocks noChangeArrowheads="1"/>
              </p:cNvSpPr>
              <p:nvPr/>
            </p:nvSpPr>
            <p:spPr bwMode="auto">
              <a:xfrm>
                <a:off x="567" y="1473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765" name="Rectangle 2190"/>
              <p:cNvSpPr>
                <a:spLocks noChangeArrowheads="1"/>
              </p:cNvSpPr>
              <p:nvPr/>
            </p:nvSpPr>
            <p:spPr bwMode="auto">
              <a:xfrm>
                <a:off x="598" y="2143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2766" name="Rectangle 2191"/>
              <p:cNvSpPr>
                <a:spLocks noChangeArrowheads="1"/>
              </p:cNvSpPr>
              <p:nvPr/>
            </p:nvSpPr>
            <p:spPr bwMode="auto">
              <a:xfrm>
                <a:off x="817" y="2143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2767" name="Rectangle 2192"/>
              <p:cNvSpPr>
                <a:spLocks noChangeArrowheads="1"/>
              </p:cNvSpPr>
              <p:nvPr/>
            </p:nvSpPr>
            <p:spPr bwMode="auto">
              <a:xfrm>
                <a:off x="1025" y="214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768" name="Rectangle 2193"/>
              <p:cNvSpPr>
                <a:spLocks noChangeArrowheads="1"/>
              </p:cNvSpPr>
              <p:nvPr/>
            </p:nvSpPr>
            <p:spPr bwMode="auto">
              <a:xfrm>
                <a:off x="1246" y="214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2769" name="Rectangle 2194"/>
              <p:cNvSpPr>
                <a:spLocks noChangeArrowheads="1"/>
              </p:cNvSpPr>
              <p:nvPr/>
            </p:nvSpPr>
            <p:spPr bwMode="auto">
              <a:xfrm>
                <a:off x="1467" y="214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2770" name="Rectangle 2195"/>
              <p:cNvSpPr>
                <a:spLocks noChangeArrowheads="1"/>
              </p:cNvSpPr>
              <p:nvPr/>
            </p:nvSpPr>
            <p:spPr bwMode="auto">
              <a:xfrm>
                <a:off x="1145" y="1515"/>
                <a:ext cx="286" cy="12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71" name="Freeform 2196"/>
              <p:cNvSpPr>
                <a:spLocks/>
              </p:cNvSpPr>
              <p:nvPr/>
            </p:nvSpPr>
            <p:spPr bwMode="auto">
              <a:xfrm>
                <a:off x="1167" y="1551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72" name="Freeform 2197"/>
              <p:cNvSpPr>
                <a:spLocks/>
              </p:cNvSpPr>
              <p:nvPr/>
            </p:nvSpPr>
            <p:spPr bwMode="auto">
              <a:xfrm>
                <a:off x="1177" y="155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73" name="Freeform 2198"/>
              <p:cNvSpPr>
                <a:spLocks/>
              </p:cNvSpPr>
              <p:nvPr/>
            </p:nvSpPr>
            <p:spPr bwMode="auto">
              <a:xfrm>
                <a:off x="1187" y="1551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74" name="Freeform 2199"/>
              <p:cNvSpPr>
                <a:spLocks/>
              </p:cNvSpPr>
              <p:nvPr/>
            </p:nvSpPr>
            <p:spPr bwMode="auto">
              <a:xfrm>
                <a:off x="1198" y="1551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75" name="Freeform 2200"/>
              <p:cNvSpPr>
                <a:spLocks/>
              </p:cNvSpPr>
              <p:nvPr/>
            </p:nvSpPr>
            <p:spPr bwMode="auto">
              <a:xfrm>
                <a:off x="1206" y="1551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76" name="Freeform 2201"/>
              <p:cNvSpPr>
                <a:spLocks/>
              </p:cNvSpPr>
              <p:nvPr/>
            </p:nvSpPr>
            <p:spPr bwMode="auto">
              <a:xfrm>
                <a:off x="1215" y="1551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77" name="Freeform 2202"/>
              <p:cNvSpPr>
                <a:spLocks/>
              </p:cNvSpPr>
              <p:nvPr/>
            </p:nvSpPr>
            <p:spPr bwMode="auto">
              <a:xfrm>
                <a:off x="1225" y="155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78" name="Freeform 2203"/>
              <p:cNvSpPr>
                <a:spLocks/>
              </p:cNvSpPr>
              <p:nvPr/>
            </p:nvSpPr>
            <p:spPr bwMode="auto">
              <a:xfrm>
                <a:off x="1233" y="155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79" name="Freeform 2204"/>
              <p:cNvSpPr>
                <a:spLocks/>
              </p:cNvSpPr>
              <p:nvPr/>
            </p:nvSpPr>
            <p:spPr bwMode="auto">
              <a:xfrm>
                <a:off x="1243" y="1551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80" name="Freeform 2205"/>
              <p:cNvSpPr>
                <a:spLocks/>
              </p:cNvSpPr>
              <p:nvPr/>
            </p:nvSpPr>
            <p:spPr bwMode="auto">
              <a:xfrm>
                <a:off x="1201" y="1545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81" name="Freeform 2206"/>
              <p:cNvSpPr>
                <a:spLocks/>
              </p:cNvSpPr>
              <p:nvPr/>
            </p:nvSpPr>
            <p:spPr bwMode="auto">
              <a:xfrm>
                <a:off x="1201" y="1545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782" name="Rectangle 2207"/>
              <p:cNvSpPr>
                <a:spLocks noChangeArrowheads="1"/>
              </p:cNvSpPr>
              <p:nvPr/>
            </p:nvSpPr>
            <p:spPr bwMode="auto">
              <a:xfrm>
                <a:off x="1255" y="1527"/>
                <a:ext cx="21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Ti 10 µm</a:t>
                </a:r>
                <a:endParaRPr lang="fr-FR"/>
              </a:p>
            </p:txBody>
          </p:sp>
          <p:sp>
            <p:nvSpPr>
              <p:cNvPr id="52783" name="Rectangle 2208"/>
              <p:cNvSpPr>
                <a:spLocks noChangeArrowheads="1"/>
              </p:cNvSpPr>
              <p:nvPr/>
            </p:nvSpPr>
            <p:spPr bwMode="auto">
              <a:xfrm rot="-5400000">
                <a:off x="178" y="1825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2784" name="Rectangle 2209"/>
              <p:cNvSpPr>
                <a:spLocks noChangeArrowheads="1"/>
              </p:cNvSpPr>
              <p:nvPr/>
            </p:nvSpPr>
            <p:spPr bwMode="auto">
              <a:xfrm rot="-5400000">
                <a:off x="406" y="1543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2785" name="Rectangle 2210"/>
              <p:cNvSpPr>
                <a:spLocks noChangeArrowheads="1"/>
              </p:cNvSpPr>
              <p:nvPr/>
            </p:nvSpPr>
            <p:spPr bwMode="auto">
              <a:xfrm rot="-5400000">
                <a:off x="415" y="1497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2786" name="Rectangle 2211"/>
              <p:cNvSpPr>
                <a:spLocks noChangeArrowheads="1"/>
              </p:cNvSpPr>
              <p:nvPr/>
            </p:nvSpPr>
            <p:spPr bwMode="auto">
              <a:xfrm rot="-5400000">
                <a:off x="406" y="1462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2787" name="Rectangle 2212"/>
              <p:cNvSpPr>
                <a:spLocks noChangeArrowheads="1"/>
              </p:cNvSpPr>
              <p:nvPr/>
            </p:nvSpPr>
            <p:spPr bwMode="auto">
              <a:xfrm rot="-5400000">
                <a:off x="432" y="1431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2788" name="Rectangle 2213"/>
              <p:cNvSpPr>
                <a:spLocks noChangeArrowheads="1"/>
              </p:cNvSpPr>
              <p:nvPr/>
            </p:nvSpPr>
            <p:spPr bwMode="auto">
              <a:xfrm>
                <a:off x="891" y="2202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  <p:grpSp>
          <p:nvGrpSpPr>
            <p:cNvPr id="51005" name="Group 2214"/>
            <p:cNvGrpSpPr>
              <a:grpSpLocks noChangeAspect="1"/>
            </p:cNvGrpSpPr>
            <p:nvPr/>
          </p:nvGrpSpPr>
          <p:grpSpPr bwMode="auto">
            <a:xfrm>
              <a:off x="385" y="2347"/>
              <a:ext cx="1149" cy="856"/>
              <a:chOff x="385" y="2347"/>
              <a:chExt cx="1149" cy="856"/>
            </a:xfrm>
          </p:grpSpPr>
          <p:sp>
            <p:nvSpPr>
              <p:cNvPr id="52425" name="AutoShape 2215"/>
              <p:cNvSpPr>
                <a:spLocks noChangeAspect="1" noChangeArrowheads="1" noTextEdit="1"/>
              </p:cNvSpPr>
              <p:nvPr/>
            </p:nvSpPr>
            <p:spPr bwMode="auto">
              <a:xfrm>
                <a:off x="385" y="2347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2426" name="Group 2216"/>
              <p:cNvGrpSpPr>
                <a:grpSpLocks/>
              </p:cNvGrpSpPr>
              <p:nvPr/>
            </p:nvGrpSpPr>
            <p:grpSpPr bwMode="auto">
              <a:xfrm>
                <a:off x="607" y="2385"/>
                <a:ext cx="883" cy="682"/>
                <a:chOff x="607" y="2385"/>
                <a:chExt cx="883" cy="682"/>
              </a:xfrm>
            </p:grpSpPr>
            <p:sp>
              <p:nvSpPr>
                <p:cNvPr id="52505" name="Freeform 2217"/>
                <p:cNvSpPr>
                  <a:spLocks/>
                </p:cNvSpPr>
                <p:nvPr/>
              </p:nvSpPr>
              <p:spPr bwMode="auto">
                <a:xfrm>
                  <a:off x="879" y="2627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06" name="Freeform 2218"/>
                <p:cNvSpPr>
                  <a:spLocks/>
                </p:cNvSpPr>
                <p:nvPr/>
              </p:nvSpPr>
              <p:spPr bwMode="auto">
                <a:xfrm>
                  <a:off x="907" y="2621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07" name="Freeform 2219"/>
                <p:cNvSpPr>
                  <a:spLocks/>
                </p:cNvSpPr>
                <p:nvPr/>
              </p:nvSpPr>
              <p:spPr bwMode="auto">
                <a:xfrm>
                  <a:off x="849" y="2627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08" name="Freeform 2220"/>
                <p:cNvSpPr>
                  <a:spLocks/>
                </p:cNvSpPr>
                <p:nvPr/>
              </p:nvSpPr>
              <p:spPr bwMode="auto">
                <a:xfrm>
                  <a:off x="851" y="2621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09" name="Freeform 2221"/>
                <p:cNvSpPr>
                  <a:spLocks/>
                </p:cNvSpPr>
                <p:nvPr/>
              </p:nvSpPr>
              <p:spPr bwMode="auto">
                <a:xfrm>
                  <a:off x="879" y="2597"/>
                  <a:ext cx="1" cy="30"/>
                </a:xfrm>
                <a:custGeom>
                  <a:avLst/>
                  <a:gdLst>
                    <a:gd name="T0" fmla="*/ 0 w 1"/>
                    <a:gd name="T1" fmla="*/ 19 h 19"/>
                    <a:gd name="T2" fmla="*/ 0 w 1"/>
                    <a:gd name="T3" fmla="*/ 1 h 19"/>
                    <a:gd name="T4" fmla="*/ 0 w 1"/>
                    <a:gd name="T5" fmla="*/ 0 h 19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9"/>
                    <a:gd name="T11" fmla="*/ 1 w 1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9">
                      <a:moveTo>
                        <a:pt x="0" y="19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0" name="Freeform 2222"/>
                <p:cNvSpPr>
                  <a:spLocks/>
                </p:cNvSpPr>
                <p:nvPr/>
              </p:nvSpPr>
              <p:spPr bwMode="auto">
                <a:xfrm>
                  <a:off x="875" y="2598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1" name="Freeform 2223"/>
                <p:cNvSpPr>
                  <a:spLocks/>
                </p:cNvSpPr>
                <p:nvPr/>
              </p:nvSpPr>
              <p:spPr bwMode="auto">
                <a:xfrm>
                  <a:off x="879" y="2627"/>
                  <a:ext cx="1" cy="43"/>
                </a:xfrm>
                <a:custGeom>
                  <a:avLst/>
                  <a:gdLst>
                    <a:gd name="T0" fmla="*/ 0 w 1"/>
                    <a:gd name="T1" fmla="*/ 0 h 27"/>
                    <a:gd name="T2" fmla="*/ 0 w 1"/>
                    <a:gd name="T3" fmla="*/ 26 h 27"/>
                    <a:gd name="T4" fmla="*/ 0 w 1"/>
                    <a:gd name="T5" fmla="*/ 27 h 2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7"/>
                    <a:gd name="T11" fmla="*/ 1 w 1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7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0" y="2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2" name="Freeform 2224"/>
                <p:cNvSpPr>
                  <a:spLocks/>
                </p:cNvSpPr>
                <p:nvPr/>
              </p:nvSpPr>
              <p:spPr bwMode="auto">
                <a:xfrm>
                  <a:off x="875" y="2669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3" name="Freeform 2225"/>
                <p:cNvSpPr>
                  <a:spLocks/>
                </p:cNvSpPr>
                <p:nvPr/>
              </p:nvSpPr>
              <p:spPr bwMode="auto">
                <a:xfrm>
                  <a:off x="1017" y="2733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4" name="Freeform 2226"/>
                <p:cNvSpPr>
                  <a:spLocks/>
                </p:cNvSpPr>
                <p:nvPr/>
              </p:nvSpPr>
              <p:spPr bwMode="auto">
                <a:xfrm>
                  <a:off x="1046" y="2728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5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5" name="Freeform 2227"/>
                <p:cNvSpPr>
                  <a:spLocks/>
                </p:cNvSpPr>
                <p:nvPr/>
              </p:nvSpPr>
              <p:spPr bwMode="auto">
                <a:xfrm>
                  <a:off x="987" y="2733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6" name="Freeform 2228"/>
                <p:cNvSpPr>
                  <a:spLocks/>
                </p:cNvSpPr>
                <p:nvPr/>
              </p:nvSpPr>
              <p:spPr bwMode="auto">
                <a:xfrm>
                  <a:off x="990" y="2728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5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7" name="Freeform 2229"/>
                <p:cNvSpPr>
                  <a:spLocks/>
                </p:cNvSpPr>
                <p:nvPr/>
              </p:nvSpPr>
              <p:spPr bwMode="auto">
                <a:xfrm>
                  <a:off x="1017" y="2683"/>
                  <a:ext cx="1" cy="50"/>
                </a:xfrm>
                <a:custGeom>
                  <a:avLst/>
                  <a:gdLst>
                    <a:gd name="T0" fmla="*/ 0 w 1"/>
                    <a:gd name="T1" fmla="*/ 31 h 31"/>
                    <a:gd name="T2" fmla="*/ 0 w 1"/>
                    <a:gd name="T3" fmla="*/ 1 h 31"/>
                    <a:gd name="T4" fmla="*/ 0 w 1"/>
                    <a:gd name="T5" fmla="*/ 0 h 3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1"/>
                    <a:gd name="T11" fmla="*/ 1 w 1"/>
                    <a:gd name="T12" fmla="*/ 31 h 3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1">
                      <a:moveTo>
                        <a:pt x="0" y="31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8" name="Freeform 2230"/>
                <p:cNvSpPr>
                  <a:spLocks/>
                </p:cNvSpPr>
                <p:nvPr/>
              </p:nvSpPr>
              <p:spPr bwMode="auto">
                <a:xfrm>
                  <a:off x="1014" y="2685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19" name="Freeform 2231"/>
                <p:cNvSpPr>
                  <a:spLocks/>
                </p:cNvSpPr>
                <p:nvPr/>
              </p:nvSpPr>
              <p:spPr bwMode="auto">
                <a:xfrm>
                  <a:off x="1017" y="2733"/>
                  <a:ext cx="1" cy="137"/>
                </a:xfrm>
                <a:custGeom>
                  <a:avLst/>
                  <a:gdLst>
                    <a:gd name="T0" fmla="*/ 0 w 1"/>
                    <a:gd name="T1" fmla="*/ 0 h 86"/>
                    <a:gd name="T2" fmla="*/ 0 w 1"/>
                    <a:gd name="T3" fmla="*/ 85 h 86"/>
                    <a:gd name="T4" fmla="*/ 0 w 1"/>
                    <a:gd name="T5" fmla="*/ 86 h 8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6"/>
                    <a:gd name="T11" fmla="*/ 1 w 1"/>
                    <a:gd name="T12" fmla="*/ 86 h 8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6">
                      <a:moveTo>
                        <a:pt x="0" y="0"/>
                      </a:moveTo>
                      <a:lnTo>
                        <a:pt x="0" y="85"/>
                      </a:lnTo>
                      <a:lnTo>
                        <a:pt x="0" y="8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0" name="Freeform 2232"/>
                <p:cNvSpPr>
                  <a:spLocks/>
                </p:cNvSpPr>
                <p:nvPr/>
              </p:nvSpPr>
              <p:spPr bwMode="auto">
                <a:xfrm>
                  <a:off x="1014" y="2869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1" name="Freeform 2233"/>
                <p:cNvSpPr>
                  <a:spLocks/>
                </p:cNvSpPr>
                <p:nvPr/>
              </p:nvSpPr>
              <p:spPr bwMode="auto">
                <a:xfrm>
                  <a:off x="1153" y="2830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2" name="Freeform 2234"/>
                <p:cNvSpPr>
                  <a:spLocks/>
                </p:cNvSpPr>
                <p:nvPr/>
              </p:nvSpPr>
              <p:spPr bwMode="auto">
                <a:xfrm>
                  <a:off x="1182" y="2825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7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3" name="Freeform 2235"/>
                <p:cNvSpPr>
                  <a:spLocks/>
                </p:cNvSpPr>
                <p:nvPr/>
              </p:nvSpPr>
              <p:spPr bwMode="auto">
                <a:xfrm>
                  <a:off x="1123" y="2830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4" name="Freeform 2236"/>
                <p:cNvSpPr>
                  <a:spLocks/>
                </p:cNvSpPr>
                <p:nvPr/>
              </p:nvSpPr>
              <p:spPr bwMode="auto">
                <a:xfrm>
                  <a:off x="1126" y="2825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7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5" name="Freeform 2237"/>
                <p:cNvSpPr>
                  <a:spLocks/>
                </p:cNvSpPr>
                <p:nvPr/>
              </p:nvSpPr>
              <p:spPr bwMode="auto">
                <a:xfrm>
                  <a:off x="1153" y="2773"/>
                  <a:ext cx="1" cy="57"/>
                </a:xfrm>
                <a:custGeom>
                  <a:avLst/>
                  <a:gdLst>
                    <a:gd name="T0" fmla="*/ 0 w 1"/>
                    <a:gd name="T1" fmla="*/ 36 h 36"/>
                    <a:gd name="T2" fmla="*/ 0 w 1"/>
                    <a:gd name="T3" fmla="*/ 1 h 36"/>
                    <a:gd name="T4" fmla="*/ 0 w 1"/>
                    <a:gd name="T5" fmla="*/ 0 h 3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6"/>
                    <a:gd name="T11" fmla="*/ 1 w 1"/>
                    <a:gd name="T12" fmla="*/ 36 h 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6">
                      <a:moveTo>
                        <a:pt x="0" y="3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6" name="Freeform 2238"/>
                <p:cNvSpPr>
                  <a:spLocks/>
                </p:cNvSpPr>
                <p:nvPr/>
              </p:nvSpPr>
              <p:spPr bwMode="auto">
                <a:xfrm>
                  <a:off x="1147" y="2774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7" name="Freeform 2239"/>
                <p:cNvSpPr>
                  <a:spLocks/>
                </p:cNvSpPr>
                <p:nvPr/>
              </p:nvSpPr>
              <p:spPr bwMode="auto">
                <a:xfrm>
                  <a:off x="1153" y="2830"/>
                  <a:ext cx="1" cy="237"/>
                </a:xfrm>
                <a:custGeom>
                  <a:avLst/>
                  <a:gdLst>
                    <a:gd name="T0" fmla="*/ 0 w 1"/>
                    <a:gd name="T1" fmla="*/ 0 h 148"/>
                    <a:gd name="T2" fmla="*/ 0 w 1"/>
                    <a:gd name="T3" fmla="*/ 147 h 148"/>
                    <a:gd name="T4" fmla="*/ 0 w 1"/>
                    <a:gd name="T5" fmla="*/ 148 h 14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48"/>
                    <a:gd name="T11" fmla="*/ 1 w 1"/>
                    <a:gd name="T12" fmla="*/ 148 h 1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48">
                      <a:moveTo>
                        <a:pt x="0" y="0"/>
                      </a:moveTo>
                      <a:lnTo>
                        <a:pt x="0" y="147"/>
                      </a:lnTo>
                      <a:lnTo>
                        <a:pt x="0" y="14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8" name="Freeform 2240"/>
                <p:cNvSpPr>
                  <a:spLocks/>
                </p:cNvSpPr>
                <p:nvPr/>
              </p:nvSpPr>
              <p:spPr bwMode="auto">
                <a:xfrm>
                  <a:off x="1283" y="2929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29" name="Freeform 2241"/>
                <p:cNvSpPr>
                  <a:spLocks/>
                </p:cNvSpPr>
                <p:nvPr/>
              </p:nvSpPr>
              <p:spPr bwMode="auto">
                <a:xfrm>
                  <a:off x="1310" y="2926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0" name="Freeform 2242"/>
                <p:cNvSpPr>
                  <a:spLocks/>
                </p:cNvSpPr>
                <p:nvPr/>
              </p:nvSpPr>
              <p:spPr bwMode="auto">
                <a:xfrm>
                  <a:off x="1257" y="2929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1" name="Freeform 2243"/>
                <p:cNvSpPr>
                  <a:spLocks/>
                </p:cNvSpPr>
                <p:nvPr/>
              </p:nvSpPr>
              <p:spPr bwMode="auto">
                <a:xfrm>
                  <a:off x="1259" y="2926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2" name="Freeform 2244"/>
                <p:cNvSpPr>
                  <a:spLocks/>
                </p:cNvSpPr>
                <p:nvPr/>
              </p:nvSpPr>
              <p:spPr bwMode="auto">
                <a:xfrm>
                  <a:off x="1283" y="2897"/>
                  <a:ext cx="1" cy="32"/>
                </a:xfrm>
                <a:custGeom>
                  <a:avLst/>
                  <a:gdLst>
                    <a:gd name="T0" fmla="*/ 0 w 1"/>
                    <a:gd name="T1" fmla="*/ 20 h 20"/>
                    <a:gd name="T2" fmla="*/ 0 w 1"/>
                    <a:gd name="T3" fmla="*/ 2 h 20"/>
                    <a:gd name="T4" fmla="*/ 0 w 1"/>
                    <a:gd name="T5" fmla="*/ 0 h 2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0"/>
                    <a:gd name="T11" fmla="*/ 1 w 1"/>
                    <a:gd name="T12" fmla="*/ 20 h 2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0">
                      <a:moveTo>
                        <a:pt x="0" y="2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3" name="Freeform 2245"/>
                <p:cNvSpPr>
                  <a:spLocks/>
                </p:cNvSpPr>
                <p:nvPr/>
              </p:nvSpPr>
              <p:spPr bwMode="auto">
                <a:xfrm>
                  <a:off x="1279" y="2901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4" name="Freeform 2246"/>
                <p:cNvSpPr>
                  <a:spLocks/>
                </p:cNvSpPr>
                <p:nvPr/>
              </p:nvSpPr>
              <p:spPr bwMode="auto">
                <a:xfrm>
                  <a:off x="1283" y="2929"/>
                  <a:ext cx="1" cy="48"/>
                </a:xfrm>
                <a:custGeom>
                  <a:avLst/>
                  <a:gdLst>
                    <a:gd name="T0" fmla="*/ 0 w 1"/>
                    <a:gd name="T1" fmla="*/ 0 h 30"/>
                    <a:gd name="T2" fmla="*/ 0 w 1"/>
                    <a:gd name="T3" fmla="*/ 29 h 30"/>
                    <a:gd name="T4" fmla="*/ 0 w 1"/>
                    <a:gd name="T5" fmla="*/ 30 h 3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0"/>
                    <a:gd name="T11" fmla="*/ 1 w 1"/>
                    <a:gd name="T12" fmla="*/ 30 h 3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0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0" y="3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5" name="Freeform 2247"/>
                <p:cNvSpPr>
                  <a:spLocks/>
                </p:cNvSpPr>
                <p:nvPr/>
              </p:nvSpPr>
              <p:spPr bwMode="auto">
                <a:xfrm>
                  <a:off x="1279" y="2976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6" name="Freeform 2248"/>
                <p:cNvSpPr>
                  <a:spLocks/>
                </p:cNvSpPr>
                <p:nvPr/>
              </p:nvSpPr>
              <p:spPr bwMode="auto">
                <a:xfrm>
                  <a:off x="607" y="2422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7" name="Freeform 2249"/>
                <p:cNvSpPr>
                  <a:spLocks/>
                </p:cNvSpPr>
                <p:nvPr/>
              </p:nvSpPr>
              <p:spPr bwMode="auto">
                <a:xfrm>
                  <a:off x="617" y="2430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8" name="Freeform 2250"/>
                <p:cNvSpPr>
                  <a:spLocks/>
                </p:cNvSpPr>
                <p:nvPr/>
              </p:nvSpPr>
              <p:spPr bwMode="auto">
                <a:xfrm>
                  <a:off x="630" y="2438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39" name="Freeform 2251"/>
                <p:cNvSpPr>
                  <a:spLocks/>
                </p:cNvSpPr>
                <p:nvPr/>
              </p:nvSpPr>
              <p:spPr bwMode="auto">
                <a:xfrm>
                  <a:off x="638" y="2446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0" name="Freeform 2252"/>
                <p:cNvSpPr>
                  <a:spLocks/>
                </p:cNvSpPr>
                <p:nvPr/>
              </p:nvSpPr>
              <p:spPr bwMode="auto">
                <a:xfrm>
                  <a:off x="647" y="245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1" name="Freeform 2253"/>
                <p:cNvSpPr>
                  <a:spLocks/>
                </p:cNvSpPr>
                <p:nvPr/>
              </p:nvSpPr>
              <p:spPr bwMode="auto">
                <a:xfrm>
                  <a:off x="657" y="246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2" name="Freeform 2254"/>
                <p:cNvSpPr>
                  <a:spLocks/>
                </p:cNvSpPr>
                <p:nvPr/>
              </p:nvSpPr>
              <p:spPr bwMode="auto">
                <a:xfrm>
                  <a:off x="665" y="2467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3" name="Freeform 2255"/>
                <p:cNvSpPr>
                  <a:spLocks/>
                </p:cNvSpPr>
                <p:nvPr/>
              </p:nvSpPr>
              <p:spPr bwMode="auto">
                <a:xfrm>
                  <a:off x="675" y="2473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4" name="Freeform 2256"/>
                <p:cNvSpPr>
                  <a:spLocks/>
                </p:cNvSpPr>
                <p:nvPr/>
              </p:nvSpPr>
              <p:spPr bwMode="auto">
                <a:xfrm>
                  <a:off x="683" y="2478"/>
                  <a:ext cx="6" cy="5"/>
                </a:xfrm>
                <a:custGeom>
                  <a:avLst/>
                  <a:gdLst>
                    <a:gd name="T0" fmla="*/ 0 w 4"/>
                    <a:gd name="T1" fmla="*/ 0 h 3"/>
                    <a:gd name="T2" fmla="*/ 3 w 4"/>
                    <a:gd name="T3" fmla="*/ 3 h 3"/>
                    <a:gd name="T4" fmla="*/ 4 w 4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3"/>
                    <a:gd name="T11" fmla="*/ 4 w 4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3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4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5" name="Freeform 2257"/>
                <p:cNvSpPr>
                  <a:spLocks/>
                </p:cNvSpPr>
                <p:nvPr/>
              </p:nvSpPr>
              <p:spPr bwMode="auto">
                <a:xfrm>
                  <a:off x="694" y="2486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6" name="Freeform 2258"/>
                <p:cNvSpPr>
                  <a:spLocks/>
                </p:cNvSpPr>
                <p:nvPr/>
              </p:nvSpPr>
              <p:spPr bwMode="auto">
                <a:xfrm>
                  <a:off x="703" y="2494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7" name="Freeform 2259"/>
                <p:cNvSpPr>
                  <a:spLocks/>
                </p:cNvSpPr>
                <p:nvPr/>
              </p:nvSpPr>
              <p:spPr bwMode="auto">
                <a:xfrm>
                  <a:off x="713" y="2502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8" name="Freeform 2260"/>
                <p:cNvSpPr>
                  <a:spLocks/>
                </p:cNvSpPr>
                <p:nvPr/>
              </p:nvSpPr>
              <p:spPr bwMode="auto">
                <a:xfrm>
                  <a:off x="721" y="2509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49" name="Freeform 2261"/>
                <p:cNvSpPr>
                  <a:spLocks/>
                </p:cNvSpPr>
                <p:nvPr/>
              </p:nvSpPr>
              <p:spPr bwMode="auto">
                <a:xfrm>
                  <a:off x="731" y="2515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0" name="Freeform 2262"/>
                <p:cNvSpPr>
                  <a:spLocks/>
                </p:cNvSpPr>
                <p:nvPr/>
              </p:nvSpPr>
              <p:spPr bwMode="auto">
                <a:xfrm>
                  <a:off x="742" y="2525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1" name="Freeform 2263"/>
                <p:cNvSpPr>
                  <a:spLocks/>
                </p:cNvSpPr>
                <p:nvPr/>
              </p:nvSpPr>
              <p:spPr bwMode="auto">
                <a:xfrm>
                  <a:off x="751" y="2531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2" name="Freeform 2264"/>
                <p:cNvSpPr>
                  <a:spLocks/>
                </p:cNvSpPr>
                <p:nvPr/>
              </p:nvSpPr>
              <p:spPr bwMode="auto">
                <a:xfrm>
                  <a:off x="759" y="2537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3" name="Freeform 2265"/>
                <p:cNvSpPr>
                  <a:spLocks/>
                </p:cNvSpPr>
                <p:nvPr/>
              </p:nvSpPr>
              <p:spPr bwMode="auto">
                <a:xfrm>
                  <a:off x="769" y="2545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4" name="Freeform 2266"/>
                <p:cNvSpPr>
                  <a:spLocks/>
                </p:cNvSpPr>
                <p:nvPr/>
              </p:nvSpPr>
              <p:spPr bwMode="auto">
                <a:xfrm>
                  <a:off x="782" y="2553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5" name="Freeform 2267"/>
                <p:cNvSpPr>
                  <a:spLocks/>
                </p:cNvSpPr>
                <p:nvPr/>
              </p:nvSpPr>
              <p:spPr bwMode="auto">
                <a:xfrm>
                  <a:off x="790" y="2560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6" name="Freeform 2268"/>
                <p:cNvSpPr>
                  <a:spLocks/>
                </p:cNvSpPr>
                <p:nvPr/>
              </p:nvSpPr>
              <p:spPr bwMode="auto">
                <a:xfrm>
                  <a:off x="799" y="2566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7" name="Freeform 2269"/>
                <p:cNvSpPr>
                  <a:spLocks/>
                </p:cNvSpPr>
                <p:nvPr/>
              </p:nvSpPr>
              <p:spPr bwMode="auto">
                <a:xfrm>
                  <a:off x="809" y="257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8" name="Freeform 2270"/>
                <p:cNvSpPr>
                  <a:spLocks/>
                </p:cNvSpPr>
                <p:nvPr/>
              </p:nvSpPr>
              <p:spPr bwMode="auto">
                <a:xfrm>
                  <a:off x="817" y="258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59" name="Freeform 2271"/>
                <p:cNvSpPr>
                  <a:spLocks/>
                </p:cNvSpPr>
                <p:nvPr/>
              </p:nvSpPr>
              <p:spPr bwMode="auto">
                <a:xfrm>
                  <a:off x="827" y="258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0" name="Freeform 2272"/>
                <p:cNvSpPr>
                  <a:spLocks/>
                </p:cNvSpPr>
                <p:nvPr/>
              </p:nvSpPr>
              <p:spPr bwMode="auto">
                <a:xfrm>
                  <a:off x="835" y="2595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1" name="Freeform 2273"/>
                <p:cNvSpPr>
                  <a:spLocks/>
                </p:cNvSpPr>
                <p:nvPr/>
              </p:nvSpPr>
              <p:spPr bwMode="auto">
                <a:xfrm>
                  <a:off x="838" y="2597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2" name="Freeform 2274"/>
                <p:cNvSpPr>
                  <a:spLocks/>
                </p:cNvSpPr>
                <p:nvPr/>
              </p:nvSpPr>
              <p:spPr bwMode="auto">
                <a:xfrm>
                  <a:off x="846" y="260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3" name="Freeform 2275"/>
                <p:cNvSpPr>
                  <a:spLocks/>
                </p:cNvSpPr>
                <p:nvPr/>
              </p:nvSpPr>
              <p:spPr bwMode="auto">
                <a:xfrm>
                  <a:off x="855" y="2608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4" name="Freeform 2276"/>
                <p:cNvSpPr>
                  <a:spLocks/>
                </p:cNvSpPr>
                <p:nvPr/>
              </p:nvSpPr>
              <p:spPr bwMode="auto">
                <a:xfrm>
                  <a:off x="865" y="2616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5" name="Freeform 2277"/>
                <p:cNvSpPr>
                  <a:spLocks/>
                </p:cNvSpPr>
                <p:nvPr/>
              </p:nvSpPr>
              <p:spPr bwMode="auto">
                <a:xfrm>
                  <a:off x="873" y="2622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6" name="Freeform 2278"/>
                <p:cNvSpPr>
                  <a:spLocks/>
                </p:cNvSpPr>
                <p:nvPr/>
              </p:nvSpPr>
              <p:spPr bwMode="auto">
                <a:xfrm>
                  <a:off x="883" y="2630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7" name="Freeform 2279"/>
                <p:cNvSpPr>
                  <a:spLocks/>
                </p:cNvSpPr>
                <p:nvPr/>
              </p:nvSpPr>
              <p:spPr bwMode="auto">
                <a:xfrm>
                  <a:off x="894" y="2638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8" name="Freeform 2280"/>
                <p:cNvSpPr>
                  <a:spLocks/>
                </p:cNvSpPr>
                <p:nvPr/>
              </p:nvSpPr>
              <p:spPr bwMode="auto">
                <a:xfrm>
                  <a:off x="903" y="2645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69" name="Freeform 2281"/>
                <p:cNvSpPr>
                  <a:spLocks/>
                </p:cNvSpPr>
                <p:nvPr/>
              </p:nvSpPr>
              <p:spPr bwMode="auto">
                <a:xfrm>
                  <a:off x="911" y="2651"/>
                  <a:ext cx="7" cy="3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0" name="Freeform 2282"/>
                <p:cNvSpPr>
                  <a:spLocks/>
                </p:cNvSpPr>
                <p:nvPr/>
              </p:nvSpPr>
              <p:spPr bwMode="auto">
                <a:xfrm>
                  <a:off x="923" y="266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1" name="Freeform 2283"/>
                <p:cNvSpPr>
                  <a:spLocks/>
                </p:cNvSpPr>
                <p:nvPr/>
              </p:nvSpPr>
              <p:spPr bwMode="auto">
                <a:xfrm>
                  <a:off x="931" y="266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2" name="Freeform 2284"/>
                <p:cNvSpPr>
                  <a:spLocks/>
                </p:cNvSpPr>
                <p:nvPr/>
              </p:nvSpPr>
              <p:spPr bwMode="auto">
                <a:xfrm>
                  <a:off x="942" y="2672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3" name="Freeform 2285"/>
                <p:cNvSpPr>
                  <a:spLocks/>
                </p:cNvSpPr>
                <p:nvPr/>
              </p:nvSpPr>
              <p:spPr bwMode="auto">
                <a:xfrm>
                  <a:off x="951" y="2680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4" name="Freeform 2286"/>
                <p:cNvSpPr>
                  <a:spLocks/>
                </p:cNvSpPr>
                <p:nvPr/>
              </p:nvSpPr>
              <p:spPr bwMode="auto">
                <a:xfrm>
                  <a:off x="961" y="2686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5" name="Freeform 2287"/>
                <p:cNvSpPr>
                  <a:spLocks/>
                </p:cNvSpPr>
                <p:nvPr/>
              </p:nvSpPr>
              <p:spPr bwMode="auto">
                <a:xfrm>
                  <a:off x="969" y="269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6" name="Freeform 2288"/>
                <p:cNvSpPr>
                  <a:spLocks/>
                </p:cNvSpPr>
                <p:nvPr/>
              </p:nvSpPr>
              <p:spPr bwMode="auto">
                <a:xfrm>
                  <a:off x="979" y="270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7" name="Freeform 2289"/>
                <p:cNvSpPr>
                  <a:spLocks/>
                </p:cNvSpPr>
                <p:nvPr/>
              </p:nvSpPr>
              <p:spPr bwMode="auto">
                <a:xfrm>
                  <a:off x="987" y="270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8" name="Freeform 2290"/>
                <p:cNvSpPr>
                  <a:spLocks/>
                </p:cNvSpPr>
                <p:nvPr/>
              </p:nvSpPr>
              <p:spPr bwMode="auto">
                <a:xfrm>
                  <a:off x="990" y="2709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79" name="Freeform 2291"/>
                <p:cNvSpPr>
                  <a:spLocks/>
                </p:cNvSpPr>
                <p:nvPr/>
              </p:nvSpPr>
              <p:spPr bwMode="auto">
                <a:xfrm>
                  <a:off x="998" y="2717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0" name="Freeform 2292"/>
                <p:cNvSpPr>
                  <a:spLocks/>
                </p:cNvSpPr>
                <p:nvPr/>
              </p:nvSpPr>
              <p:spPr bwMode="auto">
                <a:xfrm>
                  <a:off x="1007" y="2723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1" name="Freeform 2293"/>
                <p:cNvSpPr>
                  <a:spLocks/>
                </p:cNvSpPr>
                <p:nvPr/>
              </p:nvSpPr>
              <p:spPr bwMode="auto">
                <a:xfrm>
                  <a:off x="1017" y="2731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2" name="Freeform 2294"/>
                <p:cNvSpPr>
                  <a:spLocks/>
                </p:cNvSpPr>
                <p:nvPr/>
              </p:nvSpPr>
              <p:spPr bwMode="auto">
                <a:xfrm>
                  <a:off x="1025" y="2736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3" name="Freeform 2295"/>
                <p:cNvSpPr>
                  <a:spLocks/>
                </p:cNvSpPr>
                <p:nvPr/>
              </p:nvSpPr>
              <p:spPr bwMode="auto">
                <a:xfrm>
                  <a:off x="1035" y="2744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4" name="Freeform 2296"/>
                <p:cNvSpPr>
                  <a:spLocks/>
                </p:cNvSpPr>
                <p:nvPr/>
              </p:nvSpPr>
              <p:spPr bwMode="auto">
                <a:xfrm>
                  <a:off x="1046" y="2752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5" name="Freeform 2297"/>
                <p:cNvSpPr>
                  <a:spLocks/>
                </p:cNvSpPr>
                <p:nvPr/>
              </p:nvSpPr>
              <p:spPr bwMode="auto">
                <a:xfrm>
                  <a:off x="1055" y="2758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6" name="Freeform 2298"/>
                <p:cNvSpPr>
                  <a:spLocks/>
                </p:cNvSpPr>
                <p:nvPr/>
              </p:nvSpPr>
              <p:spPr bwMode="auto">
                <a:xfrm>
                  <a:off x="1063" y="2765"/>
                  <a:ext cx="7" cy="3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7" name="Freeform 2299"/>
                <p:cNvSpPr>
                  <a:spLocks/>
                </p:cNvSpPr>
                <p:nvPr/>
              </p:nvSpPr>
              <p:spPr bwMode="auto">
                <a:xfrm>
                  <a:off x="1075" y="2774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8" name="Freeform 2300"/>
                <p:cNvSpPr>
                  <a:spLocks/>
                </p:cNvSpPr>
                <p:nvPr/>
              </p:nvSpPr>
              <p:spPr bwMode="auto">
                <a:xfrm>
                  <a:off x="1083" y="278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89" name="Freeform 2301"/>
                <p:cNvSpPr>
                  <a:spLocks/>
                </p:cNvSpPr>
                <p:nvPr/>
              </p:nvSpPr>
              <p:spPr bwMode="auto">
                <a:xfrm>
                  <a:off x="1094" y="2785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0" name="Freeform 2302"/>
                <p:cNvSpPr>
                  <a:spLocks/>
                </p:cNvSpPr>
                <p:nvPr/>
              </p:nvSpPr>
              <p:spPr bwMode="auto">
                <a:xfrm>
                  <a:off x="1103" y="2793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1" name="Freeform 2303"/>
                <p:cNvSpPr>
                  <a:spLocks/>
                </p:cNvSpPr>
                <p:nvPr/>
              </p:nvSpPr>
              <p:spPr bwMode="auto">
                <a:xfrm>
                  <a:off x="1111" y="280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2" name="Freeform 2304"/>
                <p:cNvSpPr>
                  <a:spLocks/>
                </p:cNvSpPr>
                <p:nvPr/>
              </p:nvSpPr>
              <p:spPr bwMode="auto">
                <a:xfrm>
                  <a:off x="1121" y="2808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3" name="Freeform 2305"/>
                <p:cNvSpPr>
                  <a:spLocks/>
                </p:cNvSpPr>
                <p:nvPr/>
              </p:nvSpPr>
              <p:spPr bwMode="auto">
                <a:xfrm>
                  <a:off x="1131" y="2816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4" name="Freeform 2306"/>
                <p:cNvSpPr>
                  <a:spLocks/>
                </p:cNvSpPr>
                <p:nvPr/>
              </p:nvSpPr>
              <p:spPr bwMode="auto">
                <a:xfrm>
                  <a:off x="1139" y="282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5" name="Freeform 2307"/>
                <p:cNvSpPr>
                  <a:spLocks/>
                </p:cNvSpPr>
                <p:nvPr/>
              </p:nvSpPr>
              <p:spPr bwMode="auto">
                <a:xfrm>
                  <a:off x="1142" y="2822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6" name="Freeform 2308"/>
                <p:cNvSpPr>
                  <a:spLocks/>
                </p:cNvSpPr>
                <p:nvPr/>
              </p:nvSpPr>
              <p:spPr bwMode="auto">
                <a:xfrm>
                  <a:off x="1150" y="2830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7" name="Freeform 2309"/>
                <p:cNvSpPr>
                  <a:spLocks/>
                </p:cNvSpPr>
                <p:nvPr/>
              </p:nvSpPr>
              <p:spPr bwMode="auto">
                <a:xfrm>
                  <a:off x="1159" y="2837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8" name="Freeform 2310"/>
                <p:cNvSpPr>
                  <a:spLocks/>
                </p:cNvSpPr>
                <p:nvPr/>
              </p:nvSpPr>
              <p:spPr bwMode="auto">
                <a:xfrm>
                  <a:off x="1169" y="2845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599" name="Freeform 2311"/>
                <p:cNvSpPr>
                  <a:spLocks/>
                </p:cNvSpPr>
                <p:nvPr/>
              </p:nvSpPr>
              <p:spPr bwMode="auto">
                <a:xfrm>
                  <a:off x="1177" y="2853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0" name="Freeform 2312"/>
                <p:cNvSpPr>
                  <a:spLocks/>
                </p:cNvSpPr>
                <p:nvPr/>
              </p:nvSpPr>
              <p:spPr bwMode="auto">
                <a:xfrm>
                  <a:off x="1187" y="2857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1" name="Freeform 2313"/>
                <p:cNvSpPr>
                  <a:spLocks/>
                </p:cNvSpPr>
                <p:nvPr/>
              </p:nvSpPr>
              <p:spPr bwMode="auto">
                <a:xfrm>
                  <a:off x="1198" y="2864"/>
                  <a:ext cx="5" cy="5"/>
                </a:xfrm>
                <a:custGeom>
                  <a:avLst/>
                  <a:gdLst>
                    <a:gd name="T0" fmla="*/ 0 w 3"/>
                    <a:gd name="T1" fmla="*/ 0 h 3"/>
                    <a:gd name="T2" fmla="*/ 2 w 3"/>
                    <a:gd name="T3" fmla="*/ 3 h 3"/>
                    <a:gd name="T4" fmla="*/ 3 w 3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3"/>
                    <a:gd name="T11" fmla="*/ 3 w 3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3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3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2" name="Freeform 2314"/>
                <p:cNvSpPr>
                  <a:spLocks/>
                </p:cNvSpPr>
                <p:nvPr/>
              </p:nvSpPr>
              <p:spPr bwMode="auto">
                <a:xfrm>
                  <a:off x="1207" y="2873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3" name="Freeform 2315"/>
                <p:cNvSpPr>
                  <a:spLocks/>
                </p:cNvSpPr>
                <p:nvPr/>
              </p:nvSpPr>
              <p:spPr bwMode="auto">
                <a:xfrm>
                  <a:off x="1215" y="2878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4" name="Freeform 2316"/>
                <p:cNvSpPr>
                  <a:spLocks/>
                </p:cNvSpPr>
                <p:nvPr/>
              </p:nvSpPr>
              <p:spPr bwMode="auto">
                <a:xfrm>
                  <a:off x="1227" y="288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5" name="Freeform 2317"/>
                <p:cNvSpPr>
                  <a:spLocks/>
                </p:cNvSpPr>
                <p:nvPr/>
              </p:nvSpPr>
              <p:spPr bwMode="auto">
                <a:xfrm>
                  <a:off x="1235" y="2894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6" name="Freeform 2318"/>
                <p:cNvSpPr>
                  <a:spLocks/>
                </p:cNvSpPr>
                <p:nvPr/>
              </p:nvSpPr>
              <p:spPr bwMode="auto">
                <a:xfrm>
                  <a:off x="1246" y="2901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7" name="Freeform 2319"/>
                <p:cNvSpPr>
                  <a:spLocks/>
                </p:cNvSpPr>
                <p:nvPr/>
              </p:nvSpPr>
              <p:spPr bwMode="auto">
                <a:xfrm>
                  <a:off x="1255" y="2909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8" name="Freeform 2320"/>
                <p:cNvSpPr>
                  <a:spLocks/>
                </p:cNvSpPr>
                <p:nvPr/>
              </p:nvSpPr>
              <p:spPr bwMode="auto">
                <a:xfrm>
                  <a:off x="1263" y="2913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09" name="Freeform 2321"/>
                <p:cNvSpPr>
                  <a:spLocks/>
                </p:cNvSpPr>
                <p:nvPr/>
              </p:nvSpPr>
              <p:spPr bwMode="auto">
                <a:xfrm>
                  <a:off x="1273" y="292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0" name="Freeform 2322"/>
                <p:cNvSpPr>
                  <a:spLocks/>
                </p:cNvSpPr>
                <p:nvPr/>
              </p:nvSpPr>
              <p:spPr bwMode="auto">
                <a:xfrm>
                  <a:off x="1283" y="2929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1" name="Freeform 2323"/>
                <p:cNvSpPr>
                  <a:spLocks/>
                </p:cNvSpPr>
                <p:nvPr/>
              </p:nvSpPr>
              <p:spPr bwMode="auto">
                <a:xfrm>
                  <a:off x="1291" y="2936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2" name="Freeform 2324"/>
                <p:cNvSpPr>
                  <a:spLocks/>
                </p:cNvSpPr>
                <p:nvPr/>
              </p:nvSpPr>
              <p:spPr bwMode="auto">
                <a:xfrm>
                  <a:off x="1302" y="294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3" name="Freeform 2325"/>
                <p:cNvSpPr>
                  <a:spLocks/>
                </p:cNvSpPr>
                <p:nvPr/>
              </p:nvSpPr>
              <p:spPr bwMode="auto">
                <a:xfrm>
                  <a:off x="1311" y="2952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4" name="Freeform 2326"/>
                <p:cNvSpPr>
                  <a:spLocks/>
                </p:cNvSpPr>
                <p:nvPr/>
              </p:nvSpPr>
              <p:spPr bwMode="auto">
                <a:xfrm>
                  <a:off x="1321" y="2958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5" name="Freeform 2327"/>
                <p:cNvSpPr>
                  <a:spLocks/>
                </p:cNvSpPr>
                <p:nvPr/>
              </p:nvSpPr>
              <p:spPr bwMode="auto">
                <a:xfrm>
                  <a:off x="1329" y="2965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6" name="Freeform 2328"/>
                <p:cNvSpPr>
                  <a:spLocks/>
                </p:cNvSpPr>
                <p:nvPr/>
              </p:nvSpPr>
              <p:spPr bwMode="auto">
                <a:xfrm>
                  <a:off x="1339" y="2973"/>
                  <a:ext cx="6" cy="1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7" name="Freeform 2329"/>
                <p:cNvSpPr>
                  <a:spLocks/>
                </p:cNvSpPr>
                <p:nvPr/>
              </p:nvSpPr>
              <p:spPr bwMode="auto">
                <a:xfrm>
                  <a:off x="1351" y="298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8" name="Freeform 2330"/>
                <p:cNvSpPr>
                  <a:spLocks/>
                </p:cNvSpPr>
                <p:nvPr/>
              </p:nvSpPr>
              <p:spPr bwMode="auto">
                <a:xfrm>
                  <a:off x="1359" y="2985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19" name="Freeform 2331"/>
                <p:cNvSpPr>
                  <a:spLocks/>
                </p:cNvSpPr>
                <p:nvPr/>
              </p:nvSpPr>
              <p:spPr bwMode="auto">
                <a:xfrm>
                  <a:off x="1367" y="2992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0" name="Freeform 2332"/>
                <p:cNvSpPr>
                  <a:spLocks/>
                </p:cNvSpPr>
                <p:nvPr/>
              </p:nvSpPr>
              <p:spPr bwMode="auto">
                <a:xfrm>
                  <a:off x="1379" y="300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1" name="Freeform 2333"/>
                <p:cNvSpPr>
                  <a:spLocks/>
                </p:cNvSpPr>
                <p:nvPr/>
              </p:nvSpPr>
              <p:spPr bwMode="auto">
                <a:xfrm>
                  <a:off x="1387" y="300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2" name="Freeform 2334"/>
                <p:cNvSpPr>
                  <a:spLocks/>
                </p:cNvSpPr>
                <p:nvPr/>
              </p:nvSpPr>
              <p:spPr bwMode="auto">
                <a:xfrm>
                  <a:off x="1398" y="301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3" name="Freeform 2335"/>
                <p:cNvSpPr>
                  <a:spLocks/>
                </p:cNvSpPr>
                <p:nvPr/>
              </p:nvSpPr>
              <p:spPr bwMode="auto">
                <a:xfrm>
                  <a:off x="1407" y="302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4" name="Freeform 2336"/>
                <p:cNvSpPr>
                  <a:spLocks/>
                </p:cNvSpPr>
                <p:nvPr/>
              </p:nvSpPr>
              <p:spPr bwMode="auto">
                <a:xfrm>
                  <a:off x="1415" y="303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5" name="Freeform 2337"/>
                <p:cNvSpPr>
                  <a:spLocks/>
                </p:cNvSpPr>
                <p:nvPr/>
              </p:nvSpPr>
              <p:spPr bwMode="auto">
                <a:xfrm>
                  <a:off x="1425" y="3035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6" name="Freeform 2338"/>
                <p:cNvSpPr>
                  <a:spLocks/>
                </p:cNvSpPr>
                <p:nvPr/>
              </p:nvSpPr>
              <p:spPr bwMode="auto">
                <a:xfrm>
                  <a:off x="1435" y="3043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7" name="Freeform 2339"/>
                <p:cNvSpPr>
                  <a:spLocks/>
                </p:cNvSpPr>
                <p:nvPr/>
              </p:nvSpPr>
              <p:spPr bwMode="auto">
                <a:xfrm>
                  <a:off x="1443" y="3049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8" name="Freeform 2340"/>
                <p:cNvSpPr>
                  <a:spLocks/>
                </p:cNvSpPr>
                <p:nvPr/>
              </p:nvSpPr>
              <p:spPr bwMode="auto">
                <a:xfrm>
                  <a:off x="1454" y="305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29" name="Freeform 2341"/>
                <p:cNvSpPr>
                  <a:spLocks/>
                </p:cNvSpPr>
                <p:nvPr/>
              </p:nvSpPr>
              <p:spPr bwMode="auto">
                <a:xfrm>
                  <a:off x="607" y="3008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0" name="Freeform 2342"/>
                <p:cNvSpPr>
                  <a:spLocks/>
                </p:cNvSpPr>
                <p:nvPr/>
              </p:nvSpPr>
              <p:spPr bwMode="auto">
                <a:xfrm>
                  <a:off x="607" y="2821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1" name="Freeform 2343"/>
                <p:cNvSpPr>
                  <a:spLocks/>
                </p:cNvSpPr>
                <p:nvPr/>
              </p:nvSpPr>
              <p:spPr bwMode="auto">
                <a:xfrm>
                  <a:off x="607" y="2630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2" name="Freeform 2344"/>
                <p:cNvSpPr>
                  <a:spLocks/>
                </p:cNvSpPr>
                <p:nvPr/>
              </p:nvSpPr>
              <p:spPr bwMode="auto">
                <a:xfrm>
                  <a:off x="607" y="2443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3" name="Freeform 2345"/>
                <p:cNvSpPr>
                  <a:spLocks/>
                </p:cNvSpPr>
                <p:nvPr/>
              </p:nvSpPr>
              <p:spPr bwMode="auto">
                <a:xfrm>
                  <a:off x="607" y="306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4" name="Freeform 2346"/>
                <p:cNvSpPr>
                  <a:spLocks/>
                </p:cNvSpPr>
                <p:nvPr/>
              </p:nvSpPr>
              <p:spPr bwMode="auto">
                <a:xfrm>
                  <a:off x="607" y="304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5" name="Freeform 2347"/>
                <p:cNvSpPr>
                  <a:spLocks/>
                </p:cNvSpPr>
                <p:nvPr/>
              </p:nvSpPr>
              <p:spPr bwMode="auto">
                <a:xfrm>
                  <a:off x="607" y="303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6" name="Freeform 2348"/>
                <p:cNvSpPr>
                  <a:spLocks/>
                </p:cNvSpPr>
                <p:nvPr/>
              </p:nvSpPr>
              <p:spPr bwMode="auto">
                <a:xfrm>
                  <a:off x="607" y="302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7" name="Freeform 2349"/>
                <p:cNvSpPr>
                  <a:spLocks/>
                </p:cNvSpPr>
                <p:nvPr/>
              </p:nvSpPr>
              <p:spPr bwMode="auto">
                <a:xfrm>
                  <a:off x="607" y="301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8" name="Freeform 2350"/>
                <p:cNvSpPr>
                  <a:spLocks/>
                </p:cNvSpPr>
                <p:nvPr/>
              </p:nvSpPr>
              <p:spPr bwMode="auto">
                <a:xfrm>
                  <a:off x="607" y="295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39" name="Freeform 2351"/>
                <p:cNvSpPr>
                  <a:spLocks/>
                </p:cNvSpPr>
                <p:nvPr/>
              </p:nvSpPr>
              <p:spPr bwMode="auto">
                <a:xfrm>
                  <a:off x="607" y="291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0" name="Freeform 2352"/>
                <p:cNvSpPr>
                  <a:spLocks/>
                </p:cNvSpPr>
                <p:nvPr/>
              </p:nvSpPr>
              <p:spPr bwMode="auto">
                <a:xfrm>
                  <a:off x="607" y="289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1" name="Freeform 2353"/>
                <p:cNvSpPr>
                  <a:spLocks/>
                </p:cNvSpPr>
                <p:nvPr/>
              </p:nvSpPr>
              <p:spPr bwMode="auto">
                <a:xfrm>
                  <a:off x="607" y="287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2" name="Freeform 2354"/>
                <p:cNvSpPr>
                  <a:spLocks/>
                </p:cNvSpPr>
                <p:nvPr/>
              </p:nvSpPr>
              <p:spPr bwMode="auto">
                <a:xfrm>
                  <a:off x="607" y="286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3" name="Freeform 2355"/>
                <p:cNvSpPr>
                  <a:spLocks/>
                </p:cNvSpPr>
                <p:nvPr/>
              </p:nvSpPr>
              <p:spPr bwMode="auto">
                <a:xfrm>
                  <a:off x="607" y="28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4" name="Freeform 2356"/>
                <p:cNvSpPr>
                  <a:spLocks/>
                </p:cNvSpPr>
                <p:nvPr/>
              </p:nvSpPr>
              <p:spPr bwMode="auto">
                <a:xfrm>
                  <a:off x="607" y="283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5" name="Freeform 2357"/>
                <p:cNvSpPr>
                  <a:spLocks/>
                </p:cNvSpPr>
                <p:nvPr/>
              </p:nvSpPr>
              <p:spPr bwMode="auto">
                <a:xfrm>
                  <a:off x="607" y="282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6" name="Freeform 2358"/>
                <p:cNvSpPr>
                  <a:spLocks/>
                </p:cNvSpPr>
                <p:nvPr/>
              </p:nvSpPr>
              <p:spPr bwMode="auto">
                <a:xfrm>
                  <a:off x="607" y="276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7" name="Freeform 2359"/>
                <p:cNvSpPr>
                  <a:spLocks/>
                </p:cNvSpPr>
                <p:nvPr/>
              </p:nvSpPr>
              <p:spPr bwMode="auto">
                <a:xfrm>
                  <a:off x="607" y="273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8" name="Freeform 2360"/>
                <p:cNvSpPr>
                  <a:spLocks/>
                </p:cNvSpPr>
                <p:nvPr/>
              </p:nvSpPr>
              <p:spPr bwMode="auto">
                <a:xfrm>
                  <a:off x="607" y="270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49" name="Freeform 2361"/>
                <p:cNvSpPr>
                  <a:spLocks/>
                </p:cNvSpPr>
                <p:nvPr/>
              </p:nvSpPr>
              <p:spPr bwMode="auto">
                <a:xfrm>
                  <a:off x="607" y="268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0" name="Freeform 2362"/>
                <p:cNvSpPr>
                  <a:spLocks/>
                </p:cNvSpPr>
                <p:nvPr/>
              </p:nvSpPr>
              <p:spPr bwMode="auto">
                <a:xfrm>
                  <a:off x="607" y="267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1" name="Freeform 2363"/>
                <p:cNvSpPr>
                  <a:spLocks/>
                </p:cNvSpPr>
                <p:nvPr/>
              </p:nvSpPr>
              <p:spPr bwMode="auto">
                <a:xfrm>
                  <a:off x="607" y="266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2" name="Freeform 2364"/>
                <p:cNvSpPr>
                  <a:spLocks/>
                </p:cNvSpPr>
                <p:nvPr/>
              </p:nvSpPr>
              <p:spPr bwMode="auto">
                <a:xfrm>
                  <a:off x="607" y="26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3" name="Freeform 2365"/>
                <p:cNvSpPr>
                  <a:spLocks/>
                </p:cNvSpPr>
                <p:nvPr/>
              </p:nvSpPr>
              <p:spPr bwMode="auto">
                <a:xfrm>
                  <a:off x="607" y="264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4" name="Freeform 2366"/>
                <p:cNvSpPr>
                  <a:spLocks/>
                </p:cNvSpPr>
                <p:nvPr/>
              </p:nvSpPr>
              <p:spPr bwMode="auto">
                <a:xfrm>
                  <a:off x="607" y="257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5" name="Freeform 2367"/>
                <p:cNvSpPr>
                  <a:spLocks/>
                </p:cNvSpPr>
                <p:nvPr/>
              </p:nvSpPr>
              <p:spPr bwMode="auto">
                <a:xfrm>
                  <a:off x="607" y="254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6" name="Freeform 2368"/>
                <p:cNvSpPr>
                  <a:spLocks/>
                </p:cNvSpPr>
                <p:nvPr/>
              </p:nvSpPr>
              <p:spPr bwMode="auto">
                <a:xfrm>
                  <a:off x="607" y="251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7" name="Freeform 2369"/>
                <p:cNvSpPr>
                  <a:spLocks/>
                </p:cNvSpPr>
                <p:nvPr/>
              </p:nvSpPr>
              <p:spPr bwMode="auto">
                <a:xfrm>
                  <a:off x="607" y="249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8" name="Freeform 2370"/>
                <p:cNvSpPr>
                  <a:spLocks/>
                </p:cNvSpPr>
                <p:nvPr/>
              </p:nvSpPr>
              <p:spPr bwMode="auto">
                <a:xfrm>
                  <a:off x="607" y="248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59" name="Freeform 2371"/>
                <p:cNvSpPr>
                  <a:spLocks/>
                </p:cNvSpPr>
                <p:nvPr/>
              </p:nvSpPr>
              <p:spPr bwMode="auto">
                <a:xfrm>
                  <a:off x="607" y="247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0" name="Freeform 2372"/>
                <p:cNvSpPr>
                  <a:spLocks/>
                </p:cNvSpPr>
                <p:nvPr/>
              </p:nvSpPr>
              <p:spPr bwMode="auto">
                <a:xfrm>
                  <a:off x="607" y="246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1" name="Freeform 2373"/>
                <p:cNvSpPr>
                  <a:spLocks/>
                </p:cNvSpPr>
                <p:nvPr/>
              </p:nvSpPr>
              <p:spPr bwMode="auto">
                <a:xfrm>
                  <a:off x="607" y="245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2" name="Freeform 2374"/>
                <p:cNvSpPr>
                  <a:spLocks/>
                </p:cNvSpPr>
                <p:nvPr/>
              </p:nvSpPr>
              <p:spPr bwMode="auto">
                <a:xfrm>
                  <a:off x="607" y="238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3" name="Freeform 2375"/>
                <p:cNvSpPr>
                  <a:spLocks/>
                </p:cNvSpPr>
                <p:nvPr/>
              </p:nvSpPr>
              <p:spPr bwMode="auto">
                <a:xfrm>
                  <a:off x="1471" y="3008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4" name="Freeform 2376"/>
                <p:cNvSpPr>
                  <a:spLocks/>
                </p:cNvSpPr>
                <p:nvPr/>
              </p:nvSpPr>
              <p:spPr bwMode="auto">
                <a:xfrm>
                  <a:off x="1471" y="2821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5" name="Freeform 2377"/>
                <p:cNvSpPr>
                  <a:spLocks/>
                </p:cNvSpPr>
                <p:nvPr/>
              </p:nvSpPr>
              <p:spPr bwMode="auto">
                <a:xfrm>
                  <a:off x="1471" y="2630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6" name="Freeform 2378"/>
                <p:cNvSpPr>
                  <a:spLocks/>
                </p:cNvSpPr>
                <p:nvPr/>
              </p:nvSpPr>
              <p:spPr bwMode="auto">
                <a:xfrm>
                  <a:off x="1471" y="2443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7" name="Freeform 2379"/>
                <p:cNvSpPr>
                  <a:spLocks/>
                </p:cNvSpPr>
                <p:nvPr/>
              </p:nvSpPr>
              <p:spPr bwMode="auto">
                <a:xfrm>
                  <a:off x="1479" y="306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8" name="Freeform 2380"/>
                <p:cNvSpPr>
                  <a:spLocks/>
                </p:cNvSpPr>
                <p:nvPr/>
              </p:nvSpPr>
              <p:spPr bwMode="auto">
                <a:xfrm>
                  <a:off x="1479" y="304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69" name="Freeform 2381"/>
                <p:cNvSpPr>
                  <a:spLocks/>
                </p:cNvSpPr>
                <p:nvPr/>
              </p:nvSpPr>
              <p:spPr bwMode="auto">
                <a:xfrm>
                  <a:off x="1479" y="303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0" name="Freeform 2382"/>
                <p:cNvSpPr>
                  <a:spLocks/>
                </p:cNvSpPr>
                <p:nvPr/>
              </p:nvSpPr>
              <p:spPr bwMode="auto">
                <a:xfrm>
                  <a:off x="1479" y="302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1" name="Freeform 2383"/>
                <p:cNvSpPr>
                  <a:spLocks/>
                </p:cNvSpPr>
                <p:nvPr/>
              </p:nvSpPr>
              <p:spPr bwMode="auto">
                <a:xfrm>
                  <a:off x="1479" y="301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2" name="Freeform 2384"/>
                <p:cNvSpPr>
                  <a:spLocks/>
                </p:cNvSpPr>
                <p:nvPr/>
              </p:nvSpPr>
              <p:spPr bwMode="auto">
                <a:xfrm>
                  <a:off x="1479" y="295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3" name="Freeform 2385"/>
                <p:cNvSpPr>
                  <a:spLocks/>
                </p:cNvSpPr>
                <p:nvPr/>
              </p:nvSpPr>
              <p:spPr bwMode="auto">
                <a:xfrm>
                  <a:off x="1479" y="291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4" name="Freeform 2386"/>
                <p:cNvSpPr>
                  <a:spLocks/>
                </p:cNvSpPr>
                <p:nvPr/>
              </p:nvSpPr>
              <p:spPr bwMode="auto">
                <a:xfrm>
                  <a:off x="1479" y="289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5" name="Freeform 2387"/>
                <p:cNvSpPr>
                  <a:spLocks/>
                </p:cNvSpPr>
                <p:nvPr/>
              </p:nvSpPr>
              <p:spPr bwMode="auto">
                <a:xfrm>
                  <a:off x="1479" y="287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6" name="Freeform 2388"/>
                <p:cNvSpPr>
                  <a:spLocks/>
                </p:cNvSpPr>
                <p:nvPr/>
              </p:nvSpPr>
              <p:spPr bwMode="auto">
                <a:xfrm>
                  <a:off x="1479" y="286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7" name="Freeform 2389"/>
                <p:cNvSpPr>
                  <a:spLocks/>
                </p:cNvSpPr>
                <p:nvPr/>
              </p:nvSpPr>
              <p:spPr bwMode="auto">
                <a:xfrm>
                  <a:off x="1479" y="28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8" name="Freeform 2390"/>
                <p:cNvSpPr>
                  <a:spLocks/>
                </p:cNvSpPr>
                <p:nvPr/>
              </p:nvSpPr>
              <p:spPr bwMode="auto">
                <a:xfrm>
                  <a:off x="1479" y="283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79" name="Freeform 2391"/>
                <p:cNvSpPr>
                  <a:spLocks/>
                </p:cNvSpPr>
                <p:nvPr/>
              </p:nvSpPr>
              <p:spPr bwMode="auto">
                <a:xfrm>
                  <a:off x="1479" y="282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0" name="Freeform 2392"/>
                <p:cNvSpPr>
                  <a:spLocks/>
                </p:cNvSpPr>
                <p:nvPr/>
              </p:nvSpPr>
              <p:spPr bwMode="auto">
                <a:xfrm>
                  <a:off x="1479" y="276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1" name="Freeform 2393"/>
                <p:cNvSpPr>
                  <a:spLocks/>
                </p:cNvSpPr>
                <p:nvPr/>
              </p:nvSpPr>
              <p:spPr bwMode="auto">
                <a:xfrm>
                  <a:off x="1479" y="273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2" name="Freeform 2394"/>
                <p:cNvSpPr>
                  <a:spLocks/>
                </p:cNvSpPr>
                <p:nvPr/>
              </p:nvSpPr>
              <p:spPr bwMode="auto">
                <a:xfrm>
                  <a:off x="1479" y="270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3" name="Freeform 2395"/>
                <p:cNvSpPr>
                  <a:spLocks/>
                </p:cNvSpPr>
                <p:nvPr/>
              </p:nvSpPr>
              <p:spPr bwMode="auto">
                <a:xfrm>
                  <a:off x="1479" y="268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4" name="Freeform 2396"/>
                <p:cNvSpPr>
                  <a:spLocks/>
                </p:cNvSpPr>
                <p:nvPr/>
              </p:nvSpPr>
              <p:spPr bwMode="auto">
                <a:xfrm>
                  <a:off x="1479" y="267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5" name="Freeform 2397"/>
                <p:cNvSpPr>
                  <a:spLocks/>
                </p:cNvSpPr>
                <p:nvPr/>
              </p:nvSpPr>
              <p:spPr bwMode="auto">
                <a:xfrm>
                  <a:off x="1479" y="266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6" name="Freeform 2398"/>
                <p:cNvSpPr>
                  <a:spLocks/>
                </p:cNvSpPr>
                <p:nvPr/>
              </p:nvSpPr>
              <p:spPr bwMode="auto">
                <a:xfrm>
                  <a:off x="1479" y="26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7" name="Freeform 2399"/>
                <p:cNvSpPr>
                  <a:spLocks/>
                </p:cNvSpPr>
                <p:nvPr/>
              </p:nvSpPr>
              <p:spPr bwMode="auto">
                <a:xfrm>
                  <a:off x="1479" y="264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8" name="Freeform 2400"/>
                <p:cNvSpPr>
                  <a:spLocks/>
                </p:cNvSpPr>
                <p:nvPr/>
              </p:nvSpPr>
              <p:spPr bwMode="auto">
                <a:xfrm>
                  <a:off x="1479" y="257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89" name="Freeform 2401"/>
                <p:cNvSpPr>
                  <a:spLocks/>
                </p:cNvSpPr>
                <p:nvPr/>
              </p:nvSpPr>
              <p:spPr bwMode="auto">
                <a:xfrm>
                  <a:off x="1479" y="254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0" name="Freeform 2402"/>
                <p:cNvSpPr>
                  <a:spLocks/>
                </p:cNvSpPr>
                <p:nvPr/>
              </p:nvSpPr>
              <p:spPr bwMode="auto">
                <a:xfrm>
                  <a:off x="1479" y="251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1" name="Freeform 2403"/>
                <p:cNvSpPr>
                  <a:spLocks/>
                </p:cNvSpPr>
                <p:nvPr/>
              </p:nvSpPr>
              <p:spPr bwMode="auto">
                <a:xfrm>
                  <a:off x="1479" y="249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2" name="Freeform 2404"/>
                <p:cNvSpPr>
                  <a:spLocks/>
                </p:cNvSpPr>
                <p:nvPr/>
              </p:nvSpPr>
              <p:spPr bwMode="auto">
                <a:xfrm>
                  <a:off x="1479" y="248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3" name="Freeform 2405"/>
                <p:cNvSpPr>
                  <a:spLocks/>
                </p:cNvSpPr>
                <p:nvPr/>
              </p:nvSpPr>
              <p:spPr bwMode="auto">
                <a:xfrm>
                  <a:off x="1479" y="247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4" name="Freeform 2406"/>
                <p:cNvSpPr>
                  <a:spLocks/>
                </p:cNvSpPr>
                <p:nvPr/>
              </p:nvSpPr>
              <p:spPr bwMode="auto">
                <a:xfrm>
                  <a:off x="1479" y="246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5" name="Freeform 2407"/>
                <p:cNvSpPr>
                  <a:spLocks/>
                </p:cNvSpPr>
                <p:nvPr/>
              </p:nvSpPr>
              <p:spPr bwMode="auto">
                <a:xfrm>
                  <a:off x="1479" y="245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6" name="Freeform 2408"/>
                <p:cNvSpPr>
                  <a:spLocks/>
                </p:cNvSpPr>
                <p:nvPr/>
              </p:nvSpPr>
              <p:spPr bwMode="auto">
                <a:xfrm>
                  <a:off x="1479" y="238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7" name="Freeform 2409"/>
                <p:cNvSpPr>
                  <a:spLocks/>
                </p:cNvSpPr>
                <p:nvPr/>
              </p:nvSpPr>
              <p:spPr bwMode="auto">
                <a:xfrm>
                  <a:off x="607" y="304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8" name="Freeform 2410"/>
                <p:cNvSpPr>
                  <a:spLocks/>
                </p:cNvSpPr>
                <p:nvPr/>
              </p:nvSpPr>
              <p:spPr bwMode="auto">
                <a:xfrm>
                  <a:off x="827" y="304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699" name="Freeform 2411"/>
                <p:cNvSpPr>
                  <a:spLocks/>
                </p:cNvSpPr>
                <p:nvPr/>
              </p:nvSpPr>
              <p:spPr bwMode="auto">
                <a:xfrm>
                  <a:off x="1047" y="304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00" name="Freeform 2412"/>
                <p:cNvSpPr>
                  <a:spLocks/>
                </p:cNvSpPr>
                <p:nvPr/>
              </p:nvSpPr>
              <p:spPr bwMode="auto">
                <a:xfrm>
                  <a:off x="1267" y="304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01" name="Freeform 2413"/>
                <p:cNvSpPr>
                  <a:spLocks/>
                </p:cNvSpPr>
                <p:nvPr/>
              </p:nvSpPr>
              <p:spPr bwMode="auto">
                <a:xfrm>
                  <a:off x="1489" y="304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02" name="Freeform 2414"/>
                <p:cNvSpPr>
                  <a:spLocks/>
                </p:cNvSpPr>
                <p:nvPr/>
              </p:nvSpPr>
              <p:spPr bwMode="auto">
                <a:xfrm>
                  <a:off x="649" y="3056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03" name="Freeform 2415"/>
                <p:cNvSpPr>
                  <a:spLocks/>
                </p:cNvSpPr>
                <p:nvPr/>
              </p:nvSpPr>
              <p:spPr bwMode="auto">
                <a:xfrm>
                  <a:off x="695" y="3056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704" name="Freeform 2416"/>
                <p:cNvSpPr>
                  <a:spLocks/>
                </p:cNvSpPr>
                <p:nvPr/>
              </p:nvSpPr>
              <p:spPr bwMode="auto">
                <a:xfrm>
                  <a:off x="739" y="3056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2427" name="Freeform 2417"/>
              <p:cNvSpPr>
                <a:spLocks/>
              </p:cNvSpPr>
              <p:nvPr/>
            </p:nvSpPr>
            <p:spPr bwMode="auto">
              <a:xfrm>
                <a:off x="783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28" name="Freeform 2418"/>
              <p:cNvSpPr>
                <a:spLocks/>
              </p:cNvSpPr>
              <p:nvPr/>
            </p:nvSpPr>
            <p:spPr bwMode="auto">
              <a:xfrm>
                <a:off x="871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29" name="Freeform 2419"/>
              <p:cNvSpPr>
                <a:spLocks/>
              </p:cNvSpPr>
              <p:nvPr/>
            </p:nvSpPr>
            <p:spPr bwMode="auto">
              <a:xfrm>
                <a:off x="915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0" name="Freeform 2420"/>
              <p:cNvSpPr>
                <a:spLocks/>
              </p:cNvSpPr>
              <p:nvPr/>
            </p:nvSpPr>
            <p:spPr bwMode="auto">
              <a:xfrm>
                <a:off x="959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1" name="Freeform 2421"/>
              <p:cNvSpPr>
                <a:spLocks/>
              </p:cNvSpPr>
              <p:nvPr/>
            </p:nvSpPr>
            <p:spPr bwMode="auto">
              <a:xfrm>
                <a:off x="1003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2" name="Freeform 2422"/>
              <p:cNvSpPr>
                <a:spLocks/>
              </p:cNvSpPr>
              <p:nvPr/>
            </p:nvSpPr>
            <p:spPr bwMode="auto">
              <a:xfrm>
                <a:off x="1091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3" name="Freeform 2423"/>
              <p:cNvSpPr>
                <a:spLocks/>
              </p:cNvSpPr>
              <p:nvPr/>
            </p:nvSpPr>
            <p:spPr bwMode="auto">
              <a:xfrm>
                <a:off x="1135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4" name="Freeform 2424"/>
              <p:cNvSpPr>
                <a:spLocks/>
              </p:cNvSpPr>
              <p:nvPr/>
            </p:nvSpPr>
            <p:spPr bwMode="auto">
              <a:xfrm>
                <a:off x="1179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5" name="Freeform 2425"/>
              <p:cNvSpPr>
                <a:spLocks/>
              </p:cNvSpPr>
              <p:nvPr/>
            </p:nvSpPr>
            <p:spPr bwMode="auto">
              <a:xfrm>
                <a:off x="1223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6" name="Freeform 2426"/>
              <p:cNvSpPr>
                <a:spLocks/>
              </p:cNvSpPr>
              <p:nvPr/>
            </p:nvSpPr>
            <p:spPr bwMode="auto">
              <a:xfrm>
                <a:off x="1311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7" name="Freeform 2427"/>
              <p:cNvSpPr>
                <a:spLocks/>
              </p:cNvSpPr>
              <p:nvPr/>
            </p:nvSpPr>
            <p:spPr bwMode="auto">
              <a:xfrm>
                <a:off x="1355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8" name="Freeform 2428"/>
              <p:cNvSpPr>
                <a:spLocks/>
              </p:cNvSpPr>
              <p:nvPr/>
            </p:nvSpPr>
            <p:spPr bwMode="auto">
              <a:xfrm>
                <a:off x="1399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39" name="Freeform 2429"/>
              <p:cNvSpPr>
                <a:spLocks/>
              </p:cNvSpPr>
              <p:nvPr/>
            </p:nvSpPr>
            <p:spPr bwMode="auto">
              <a:xfrm>
                <a:off x="1443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0" name="Freeform 2430"/>
              <p:cNvSpPr>
                <a:spLocks/>
              </p:cNvSpPr>
              <p:nvPr/>
            </p:nvSpPr>
            <p:spPr bwMode="auto">
              <a:xfrm>
                <a:off x="607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1" name="Freeform 2431"/>
              <p:cNvSpPr>
                <a:spLocks/>
              </p:cNvSpPr>
              <p:nvPr/>
            </p:nvSpPr>
            <p:spPr bwMode="auto">
              <a:xfrm>
                <a:off x="827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2" name="Freeform 2432"/>
              <p:cNvSpPr>
                <a:spLocks/>
              </p:cNvSpPr>
              <p:nvPr/>
            </p:nvSpPr>
            <p:spPr bwMode="auto">
              <a:xfrm>
                <a:off x="1047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3" name="Freeform 2433"/>
              <p:cNvSpPr>
                <a:spLocks/>
              </p:cNvSpPr>
              <p:nvPr/>
            </p:nvSpPr>
            <p:spPr bwMode="auto">
              <a:xfrm>
                <a:off x="1267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4" name="Freeform 2434"/>
              <p:cNvSpPr>
                <a:spLocks/>
              </p:cNvSpPr>
              <p:nvPr/>
            </p:nvSpPr>
            <p:spPr bwMode="auto">
              <a:xfrm>
                <a:off x="1489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5" name="Freeform 2435"/>
              <p:cNvSpPr>
                <a:spLocks/>
              </p:cNvSpPr>
              <p:nvPr/>
            </p:nvSpPr>
            <p:spPr bwMode="auto">
              <a:xfrm>
                <a:off x="649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6" name="Freeform 2436"/>
              <p:cNvSpPr>
                <a:spLocks/>
              </p:cNvSpPr>
              <p:nvPr/>
            </p:nvSpPr>
            <p:spPr bwMode="auto">
              <a:xfrm>
                <a:off x="695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7" name="Freeform 2437"/>
              <p:cNvSpPr>
                <a:spLocks/>
              </p:cNvSpPr>
              <p:nvPr/>
            </p:nvSpPr>
            <p:spPr bwMode="auto">
              <a:xfrm>
                <a:off x="739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8" name="Freeform 2438"/>
              <p:cNvSpPr>
                <a:spLocks/>
              </p:cNvSpPr>
              <p:nvPr/>
            </p:nvSpPr>
            <p:spPr bwMode="auto">
              <a:xfrm>
                <a:off x="783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49" name="Freeform 2439"/>
              <p:cNvSpPr>
                <a:spLocks/>
              </p:cNvSpPr>
              <p:nvPr/>
            </p:nvSpPr>
            <p:spPr bwMode="auto">
              <a:xfrm>
                <a:off x="871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0" name="Freeform 2440"/>
              <p:cNvSpPr>
                <a:spLocks/>
              </p:cNvSpPr>
              <p:nvPr/>
            </p:nvSpPr>
            <p:spPr bwMode="auto">
              <a:xfrm>
                <a:off x="915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1" name="Freeform 2441"/>
              <p:cNvSpPr>
                <a:spLocks/>
              </p:cNvSpPr>
              <p:nvPr/>
            </p:nvSpPr>
            <p:spPr bwMode="auto">
              <a:xfrm>
                <a:off x="959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2" name="Freeform 2442"/>
              <p:cNvSpPr>
                <a:spLocks/>
              </p:cNvSpPr>
              <p:nvPr/>
            </p:nvSpPr>
            <p:spPr bwMode="auto">
              <a:xfrm>
                <a:off x="1003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3" name="Freeform 2443"/>
              <p:cNvSpPr>
                <a:spLocks/>
              </p:cNvSpPr>
              <p:nvPr/>
            </p:nvSpPr>
            <p:spPr bwMode="auto">
              <a:xfrm>
                <a:off x="1091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4" name="Freeform 2444"/>
              <p:cNvSpPr>
                <a:spLocks/>
              </p:cNvSpPr>
              <p:nvPr/>
            </p:nvSpPr>
            <p:spPr bwMode="auto">
              <a:xfrm>
                <a:off x="1135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5" name="Freeform 2445"/>
              <p:cNvSpPr>
                <a:spLocks/>
              </p:cNvSpPr>
              <p:nvPr/>
            </p:nvSpPr>
            <p:spPr bwMode="auto">
              <a:xfrm>
                <a:off x="1179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6" name="Freeform 2446"/>
              <p:cNvSpPr>
                <a:spLocks/>
              </p:cNvSpPr>
              <p:nvPr/>
            </p:nvSpPr>
            <p:spPr bwMode="auto">
              <a:xfrm>
                <a:off x="1223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7" name="Freeform 2447"/>
              <p:cNvSpPr>
                <a:spLocks/>
              </p:cNvSpPr>
              <p:nvPr/>
            </p:nvSpPr>
            <p:spPr bwMode="auto">
              <a:xfrm>
                <a:off x="1311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8" name="Freeform 2448"/>
              <p:cNvSpPr>
                <a:spLocks/>
              </p:cNvSpPr>
              <p:nvPr/>
            </p:nvSpPr>
            <p:spPr bwMode="auto">
              <a:xfrm>
                <a:off x="1355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59" name="Freeform 2449"/>
              <p:cNvSpPr>
                <a:spLocks/>
              </p:cNvSpPr>
              <p:nvPr/>
            </p:nvSpPr>
            <p:spPr bwMode="auto">
              <a:xfrm>
                <a:off x="1399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0" name="Freeform 2450"/>
              <p:cNvSpPr>
                <a:spLocks/>
              </p:cNvSpPr>
              <p:nvPr/>
            </p:nvSpPr>
            <p:spPr bwMode="auto">
              <a:xfrm>
                <a:off x="1443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1" name="Freeform 2451"/>
              <p:cNvSpPr>
                <a:spLocks/>
              </p:cNvSpPr>
              <p:nvPr/>
            </p:nvSpPr>
            <p:spPr bwMode="auto">
              <a:xfrm>
                <a:off x="607" y="2382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2" name="Freeform 2452"/>
              <p:cNvSpPr>
                <a:spLocks/>
              </p:cNvSpPr>
              <p:nvPr/>
            </p:nvSpPr>
            <p:spPr bwMode="auto">
              <a:xfrm>
                <a:off x="1489" y="2382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3" name="Freeform 2453"/>
              <p:cNvSpPr>
                <a:spLocks/>
              </p:cNvSpPr>
              <p:nvPr/>
            </p:nvSpPr>
            <p:spPr bwMode="auto">
              <a:xfrm>
                <a:off x="607" y="3065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4" name="Freeform 2454"/>
              <p:cNvSpPr>
                <a:spLocks/>
              </p:cNvSpPr>
              <p:nvPr/>
            </p:nvSpPr>
            <p:spPr bwMode="auto">
              <a:xfrm>
                <a:off x="607" y="2385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5" name="Freeform 2455"/>
              <p:cNvSpPr>
                <a:spLocks/>
              </p:cNvSpPr>
              <p:nvPr/>
            </p:nvSpPr>
            <p:spPr bwMode="auto">
              <a:xfrm>
                <a:off x="873" y="2621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1 h 14"/>
                  <a:gd name="T10" fmla="*/ 13 w 14"/>
                  <a:gd name="T11" fmla="*/ 1 h 14"/>
                  <a:gd name="T12" fmla="*/ 13 w 14"/>
                  <a:gd name="T13" fmla="*/ 1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9 h 14"/>
                  <a:gd name="T28" fmla="*/ 14 w 14"/>
                  <a:gd name="T29" fmla="*/ 9 h 14"/>
                  <a:gd name="T30" fmla="*/ 13 w 14"/>
                  <a:gd name="T31" fmla="*/ 9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9 h 14"/>
                  <a:gd name="T60" fmla="*/ 0 w 14"/>
                  <a:gd name="T61" fmla="*/ 9 h 14"/>
                  <a:gd name="T62" fmla="*/ 0 w 14"/>
                  <a:gd name="T63" fmla="*/ 9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1 h 14"/>
                  <a:gd name="T78" fmla="*/ 2 w 14"/>
                  <a:gd name="T79" fmla="*/ 1 h 14"/>
                  <a:gd name="T80" fmla="*/ 2 w 14"/>
                  <a:gd name="T81" fmla="*/ 1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3" y="1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3" y="9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6" name="Freeform 2456"/>
              <p:cNvSpPr>
                <a:spLocks/>
              </p:cNvSpPr>
              <p:nvPr/>
            </p:nvSpPr>
            <p:spPr bwMode="auto">
              <a:xfrm>
                <a:off x="873" y="2621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1 h 11"/>
                  <a:gd name="T10" fmla="*/ 10 w 13"/>
                  <a:gd name="T11" fmla="*/ 1 h 11"/>
                  <a:gd name="T12" fmla="*/ 10 w 13"/>
                  <a:gd name="T13" fmla="*/ 1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9 h 11"/>
                  <a:gd name="T32" fmla="*/ 10 w 13"/>
                  <a:gd name="T33" fmla="*/ 9 h 11"/>
                  <a:gd name="T34" fmla="*/ 10 w 13"/>
                  <a:gd name="T35" fmla="*/ 9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9 h 11"/>
                  <a:gd name="T56" fmla="*/ 2 w 13"/>
                  <a:gd name="T57" fmla="*/ 9 h 11"/>
                  <a:gd name="T58" fmla="*/ 2 w 13"/>
                  <a:gd name="T59" fmla="*/ 9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1 h 11"/>
                  <a:gd name="T78" fmla="*/ 2 w 13"/>
                  <a:gd name="T79" fmla="*/ 1 h 11"/>
                  <a:gd name="T80" fmla="*/ 2 w 13"/>
                  <a:gd name="T81" fmla="*/ 1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7" name="Freeform 2457"/>
              <p:cNvSpPr>
                <a:spLocks/>
              </p:cNvSpPr>
              <p:nvPr/>
            </p:nvSpPr>
            <p:spPr bwMode="auto">
              <a:xfrm>
                <a:off x="1011" y="2726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1 w 14"/>
                  <a:gd name="T5" fmla="*/ 0 h 15"/>
                  <a:gd name="T6" fmla="*/ 11 w 14"/>
                  <a:gd name="T7" fmla="*/ 0 h 15"/>
                  <a:gd name="T8" fmla="*/ 12 w 14"/>
                  <a:gd name="T9" fmla="*/ 2 h 15"/>
                  <a:gd name="T10" fmla="*/ 12 w 14"/>
                  <a:gd name="T11" fmla="*/ 2 h 15"/>
                  <a:gd name="T12" fmla="*/ 12 w 14"/>
                  <a:gd name="T13" fmla="*/ 2 h 15"/>
                  <a:gd name="T14" fmla="*/ 14 w 14"/>
                  <a:gd name="T15" fmla="*/ 5 h 15"/>
                  <a:gd name="T16" fmla="*/ 14 w 14"/>
                  <a:gd name="T17" fmla="*/ 5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0 h 15"/>
                  <a:gd name="T28" fmla="*/ 14 w 14"/>
                  <a:gd name="T29" fmla="*/ 10 h 15"/>
                  <a:gd name="T30" fmla="*/ 12 w 14"/>
                  <a:gd name="T31" fmla="*/ 10 h 15"/>
                  <a:gd name="T32" fmla="*/ 12 w 14"/>
                  <a:gd name="T33" fmla="*/ 13 h 15"/>
                  <a:gd name="T34" fmla="*/ 12 w 14"/>
                  <a:gd name="T35" fmla="*/ 13 h 15"/>
                  <a:gd name="T36" fmla="*/ 11 w 14"/>
                  <a:gd name="T37" fmla="*/ 13 h 15"/>
                  <a:gd name="T38" fmla="*/ 11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4 w 14"/>
                  <a:gd name="T51" fmla="*/ 15 h 15"/>
                  <a:gd name="T52" fmla="*/ 4 w 14"/>
                  <a:gd name="T53" fmla="*/ 13 h 15"/>
                  <a:gd name="T54" fmla="*/ 3 w 14"/>
                  <a:gd name="T55" fmla="*/ 13 h 15"/>
                  <a:gd name="T56" fmla="*/ 3 w 14"/>
                  <a:gd name="T57" fmla="*/ 13 h 15"/>
                  <a:gd name="T58" fmla="*/ 3 w 14"/>
                  <a:gd name="T59" fmla="*/ 10 h 15"/>
                  <a:gd name="T60" fmla="*/ 0 w 14"/>
                  <a:gd name="T61" fmla="*/ 10 h 15"/>
                  <a:gd name="T62" fmla="*/ 0 w 14"/>
                  <a:gd name="T63" fmla="*/ 10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5 h 15"/>
                  <a:gd name="T74" fmla="*/ 0 w 14"/>
                  <a:gd name="T75" fmla="*/ 5 h 15"/>
                  <a:gd name="T76" fmla="*/ 3 w 14"/>
                  <a:gd name="T77" fmla="*/ 2 h 15"/>
                  <a:gd name="T78" fmla="*/ 3 w 14"/>
                  <a:gd name="T79" fmla="*/ 2 h 15"/>
                  <a:gd name="T80" fmla="*/ 3 w 14"/>
                  <a:gd name="T81" fmla="*/ 2 h 15"/>
                  <a:gd name="T82" fmla="*/ 4 w 14"/>
                  <a:gd name="T83" fmla="*/ 0 h 15"/>
                  <a:gd name="T84" fmla="*/ 4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4" y="15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8" name="Freeform 2458"/>
              <p:cNvSpPr>
                <a:spLocks/>
              </p:cNvSpPr>
              <p:nvPr/>
            </p:nvSpPr>
            <p:spPr bwMode="auto">
              <a:xfrm>
                <a:off x="1011" y="2726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2 h 13"/>
                  <a:gd name="T10" fmla="*/ 11 w 12"/>
                  <a:gd name="T11" fmla="*/ 2 h 13"/>
                  <a:gd name="T12" fmla="*/ 11 w 12"/>
                  <a:gd name="T13" fmla="*/ 2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7 h 13"/>
                  <a:gd name="T22" fmla="*/ 12 w 12"/>
                  <a:gd name="T23" fmla="*/ 7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10 h 13"/>
                  <a:gd name="T32" fmla="*/ 11 w 12"/>
                  <a:gd name="T33" fmla="*/ 10 h 13"/>
                  <a:gd name="T34" fmla="*/ 11 w 12"/>
                  <a:gd name="T35" fmla="*/ 10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10 h 13"/>
                  <a:gd name="T56" fmla="*/ 3 w 12"/>
                  <a:gd name="T57" fmla="*/ 10 h 13"/>
                  <a:gd name="T58" fmla="*/ 3 w 12"/>
                  <a:gd name="T59" fmla="*/ 10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7 h 13"/>
                  <a:gd name="T68" fmla="*/ 0 w 12"/>
                  <a:gd name="T69" fmla="*/ 7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2 h 13"/>
                  <a:gd name="T78" fmla="*/ 3 w 12"/>
                  <a:gd name="T79" fmla="*/ 2 h 13"/>
                  <a:gd name="T80" fmla="*/ 3 w 12"/>
                  <a:gd name="T81" fmla="*/ 2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1" y="10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69" name="Freeform 2459"/>
              <p:cNvSpPr>
                <a:spLocks/>
              </p:cNvSpPr>
              <p:nvPr/>
            </p:nvSpPr>
            <p:spPr bwMode="auto">
              <a:xfrm>
                <a:off x="1147" y="2824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1 w 14"/>
                  <a:gd name="T5" fmla="*/ 0 h 14"/>
                  <a:gd name="T6" fmla="*/ 11 w 14"/>
                  <a:gd name="T7" fmla="*/ 0 h 14"/>
                  <a:gd name="T8" fmla="*/ 12 w 14"/>
                  <a:gd name="T9" fmla="*/ 1 h 14"/>
                  <a:gd name="T10" fmla="*/ 12 w 14"/>
                  <a:gd name="T11" fmla="*/ 1 h 14"/>
                  <a:gd name="T12" fmla="*/ 12 w 14"/>
                  <a:gd name="T13" fmla="*/ 1 h 14"/>
                  <a:gd name="T14" fmla="*/ 14 w 14"/>
                  <a:gd name="T15" fmla="*/ 5 h 14"/>
                  <a:gd name="T16" fmla="*/ 14 w 14"/>
                  <a:gd name="T17" fmla="*/ 5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9 h 14"/>
                  <a:gd name="T28" fmla="*/ 14 w 14"/>
                  <a:gd name="T29" fmla="*/ 9 h 14"/>
                  <a:gd name="T30" fmla="*/ 12 w 14"/>
                  <a:gd name="T31" fmla="*/ 9 h 14"/>
                  <a:gd name="T32" fmla="*/ 12 w 14"/>
                  <a:gd name="T33" fmla="*/ 13 h 14"/>
                  <a:gd name="T34" fmla="*/ 12 w 14"/>
                  <a:gd name="T35" fmla="*/ 13 h 14"/>
                  <a:gd name="T36" fmla="*/ 11 w 14"/>
                  <a:gd name="T37" fmla="*/ 13 h 14"/>
                  <a:gd name="T38" fmla="*/ 11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4 w 14"/>
                  <a:gd name="T51" fmla="*/ 14 h 14"/>
                  <a:gd name="T52" fmla="*/ 4 w 14"/>
                  <a:gd name="T53" fmla="*/ 13 h 14"/>
                  <a:gd name="T54" fmla="*/ 3 w 14"/>
                  <a:gd name="T55" fmla="*/ 13 h 14"/>
                  <a:gd name="T56" fmla="*/ 3 w 14"/>
                  <a:gd name="T57" fmla="*/ 13 h 14"/>
                  <a:gd name="T58" fmla="*/ 3 w 14"/>
                  <a:gd name="T59" fmla="*/ 9 h 14"/>
                  <a:gd name="T60" fmla="*/ 0 w 14"/>
                  <a:gd name="T61" fmla="*/ 9 h 14"/>
                  <a:gd name="T62" fmla="*/ 0 w 14"/>
                  <a:gd name="T63" fmla="*/ 9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5 h 14"/>
                  <a:gd name="T74" fmla="*/ 0 w 14"/>
                  <a:gd name="T75" fmla="*/ 5 h 14"/>
                  <a:gd name="T76" fmla="*/ 3 w 14"/>
                  <a:gd name="T77" fmla="*/ 1 h 14"/>
                  <a:gd name="T78" fmla="*/ 3 w 14"/>
                  <a:gd name="T79" fmla="*/ 1 h 14"/>
                  <a:gd name="T80" fmla="*/ 3 w 14"/>
                  <a:gd name="T81" fmla="*/ 1 h 14"/>
                  <a:gd name="T82" fmla="*/ 4 w 14"/>
                  <a:gd name="T83" fmla="*/ 0 h 14"/>
                  <a:gd name="T84" fmla="*/ 4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70" name="Freeform 2460"/>
              <p:cNvSpPr>
                <a:spLocks/>
              </p:cNvSpPr>
              <p:nvPr/>
            </p:nvSpPr>
            <p:spPr bwMode="auto">
              <a:xfrm>
                <a:off x="1147" y="2824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1 h 13"/>
                  <a:gd name="T10" fmla="*/ 11 w 12"/>
                  <a:gd name="T11" fmla="*/ 1 h 13"/>
                  <a:gd name="T12" fmla="*/ 11 w 12"/>
                  <a:gd name="T13" fmla="*/ 1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6 h 13"/>
                  <a:gd name="T22" fmla="*/ 12 w 12"/>
                  <a:gd name="T23" fmla="*/ 6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9 h 13"/>
                  <a:gd name="T32" fmla="*/ 11 w 12"/>
                  <a:gd name="T33" fmla="*/ 9 h 13"/>
                  <a:gd name="T34" fmla="*/ 11 w 12"/>
                  <a:gd name="T35" fmla="*/ 9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9 h 13"/>
                  <a:gd name="T56" fmla="*/ 3 w 12"/>
                  <a:gd name="T57" fmla="*/ 9 h 13"/>
                  <a:gd name="T58" fmla="*/ 3 w 12"/>
                  <a:gd name="T59" fmla="*/ 9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6 h 13"/>
                  <a:gd name="T68" fmla="*/ 0 w 12"/>
                  <a:gd name="T69" fmla="*/ 6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1 h 13"/>
                  <a:gd name="T78" fmla="*/ 3 w 12"/>
                  <a:gd name="T79" fmla="*/ 1 h 13"/>
                  <a:gd name="T80" fmla="*/ 3 w 12"/>
                  <a:gd name="T81" fmla="*/ 1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1" y="9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71" name="Freeform 2461"/>
              <p:cNvSpPr>
                <a:spLocks/>
              </p:cNvSpPr>
              <p:nvPr/>
            </p:nvSpPr>
            <p:spPr bwMode="auto">
              <a:xfrm>
                <a:off x="1278" y="2925"/>
                <a:ext cx="13" cy="12"/>
              </a:xfrm>
              <a:custGeom>
                <a:avLst/>
                <a:gdLst>
                  <a:gd name="T0" fmla="*/ 8 w 13"/>
                  <a:gd name="T1" fmla="*/ 0 h 12"/>
                  <a:gd name="T2" fmla="*/ 8 w 13"/>
                  <a:gd name="T3" fmla="*/ 0 h 12"/>
                  <a:gd name="T4" fmla="*/ 9 w 13"/>
                  <a:gd name="T5" fmla="*/ 0 h 12"/>
                  <a:gd name="T6" fmla="*/ 9 w 13"/>
                  <a:gd name="T7" fmla="*/ 0 h 12"/>
                  <a:gd name="T8" fmla="*/ 11 w 13"/>
                  <a:gd name="T9" fmla="*/ 1 h 12"/>
                  <a:gd name="T10" fmla="*/ 11 w 13"/>
                  <a:gd name="T11" fmla="*/ 1 h 12"/>
                  <a:gd name="T12" fmla="*/ 11 w 13"/>
                  <a:gd name="T13" fmla="*/ 1 h 12"/>
                  <a:gd name="T14" fmla="*/ 13 w 13"/>
                  <a:gd name="T15" fmla="*/ 3 h 12"/>
                  <a:gd name="T16" fmla="*/ 13 w 13"/>
                  <a:gd name="T17" fmla="*/ 3 h 12"/>
                  <a:gd name="T18" fmla="*/ 13 w 13"/>
                  <a:gd name="T19" fmla="*/ 4 h 12"/>
                  <a:gd name="T20" fmla="*/ 13 w 13"/>
                  <a:gd name="T21" fmla="*/ 4 h 12"/>
                  <a:gd name="T22" fmla="*/ 13 w 13"/>
                  <a:gd name="T23" fmla="*/ 8 h 12"/>
                  <a:gd name="T24" fmla="*/ 13 w 13"/>
                  <a:gd name="T25" fmla="*/ 8 h 12"/>
                  <a:gd name="T26" fmla="*/ 13 w 13"/>
                  <a:gd name="T27" fmla="*/ 9 h 12"/>
                  <a:gd name="T28" fmla="*/ 13 w 13"/>
                  <a:gd name="T29" fmla="*/ 9 h 12"/>
                  <a:gd name="T30" fmla="*/ 11 w 13"/>
                  <a:gd name="T31" fmla="*/ 9 h 12"/>
                  <a:gd name="T32" fmla="*/ 11 w 13"/>
                  <a:gd name="T33" fmla="*/ 11 h 12"/>
                  <a:gd name="T34" fmla="*/ 11 w 13"/>
                  <a:gd name="T35" fmla="*/ 11 h 12"/>
                  <a:gd name="T36" fmla="*/ 9 w 13"/>
                  <a:gd name="T37" fmla="*/ 11 h 12"/>
                  <a:gd name="T38" fmla="*/ 9 w 13"/>
                  <a:gd name="T39" fmla="*/ 12 h 12"/>
                  <a:gd name="T40" fmla="*/ 8 w 13"/>
                  <a:gd name="T41" fmla="*/ 12 h 12"/>
                  <a:gd name="T42" fmla="*/ 8 w 13"/>
                  <a:gd name="T43" fmla="*/ 12 h 12"/>
                  <a:gd name="T44" fmla="*/ 8 w 13"/>
                  <a:gd name="T45" fmla="*/ 12 h 12"/>
                  <a:gd name="T46" fmla="*/ 5 w 13"/>
                  <a:gd name="T47" fmla="*/ 12 h 12"/>
                  <a:gd name="T48" fmla="*/ 5 w 13"/>
                  <a:gd name="T49" fmla="*/ 12 h 12"/>
                  <a:gd name="T50" fmla="*/ 3 w 13"/>
                  <a:gd name="T51" fmla="*/ 12 h 12"/>
                  <a:gd name="T52" fmla="*/ 3 w 13"/>
                  <a:gd name="T53" fmla="*/ 11 h 12"/>
                  <a:gd name="T54" fmla="*/ 1 w 13"/>
                  <a:gd name="T55" fmla="*/ 11 h 12"/>
                  <a:gd name="T56" fmla="*/ 1 w 13"/>
                  <a:gd name="T57" fmla="*/ 11 h 12"/>
                  <a:gd name="T58" fmla="*/ 1 w 13"/>
                  <a:gd name="T59" fmla="*/ 9 h 12"/>
                  <a:gd name="T60" fmla="*/ 0 w 13"/>
                  <a:gd name="T61" fmla="*/ 9 h 12"/>
                  <a:gd name="T62" fmla="*/ 0 w 13"/>
                  <a:gd name="T63" fmla="*/ 9 h 12"/>
                  <a:gd name="T64" fmla="*/ 0 w 13"/>
                  <a:gd name="T65" fmla="*/ 8 h 12"/>
                  <a:gd name="T66" fmla="*/ 0 w 13"/>
                  <a:gd name="T67" fmla="*/ 8 h 12"/>
                  <a:gd name="T68" fmla="*/ 0 w 13"/>
                  <a:gd name="T69" fmla="*/ 4 h 12"/>
                  <a:gd name="T70" fmla="*/ 0 w 13"/>
                  <a:gd name="T71" fmla="*/ 4 h 12"/>
                  <a:gd name="T72" fmla="*/ 0 w 13"/>
                  <a:gd name="T73" fmla="*/ 3 h 12"/>
                  <a:gd name="T74" fmla="*/ 0 w 13"/>
                  <a:gd name="T75" fmla="*/ 3 h 12"/>
                  <a:gd name="T76" fmla="*/ 1 w 13"/>
                  <a:gd name="T77" fmla="*/ 1 h 12"/>
                  <a:gd name="T78" fmla="*/ 1 w 13"/>
                  <a:gd name="T79" fmla="*/ 1 h 12"/>
                  <a:gd name="T80" fmla="*/ 1 w 13"/>
                  <a:gd name="T81" fmla="*/ 1 h 12"/>
                  <a:gd name="T82" fmla="*/ 3 w 13"/>
                  <a:gd name="T83" fmla="*/ 0 h 12"/>
                  <a:gd name="T84" fmla="*/ 3 w 13"/>
                  <a:gd name="T85" fmla="*/ 0 h 12"/>
                  <a:gd name="T86" fmla="*/ 5 w 13"/>
                  <a:gd name="T87" fmla="*/ 0 h 12"/>
                  <a:gd name="T88" fmla="*/ 5 w 13"/>
                  <a:gd name="T89" fmla="*/ 0 h 1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2"/>
                  <a:gd name="T137" fmla="*/ 13 w 13"/>
                  <a:gd name="T138" fmla="*/ 12 h 1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2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1" y="9"/>
                    </a:lnTo>
                    <a:lnTo>
                      <a:pt x="11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72" name="Freeform 2462"/>
              <p:cNvSpPr>
                <a:spLocks/>
              </p:cNvSpPr>
              <p:nvPr/>
            </p:nvSpPr>
            <p:spPr bwMode="auto">
              <a:xfrm>
                <a:off x="1278" y="2925"/>
                <a:ext cx="11" cy="11"/>
              </a:xfrm>
              <a:custGeom>
                <a:avLst/>
                <a:gdLst>
                  <a:gd name="T0" fmla="*/ 5 w 11"/>
                  <a:gd name="T1" fmla="*/ 0 h 11"/>
                  <a:gd name="T2" fmla="*/ 8 w 11"/>
                  <a:gd name="T3" fmla="*/ 0 h 11"/>
                  <a:gd name="T4" fmla="*/ 8 w 11"/>
                  <a:gd name="T5" fmla="*/ 0 h 11"/>
                  <a:gd name="T6" fmla="*/ 8 w 11"/>
                  <a:gd name="T7" fmla="*/ 0 h 11"/>
                  <a:gd name="T8" fmla="*/ 9 w 11"/>
                  <a:gd name="T9" fmla="*/ 1 h 11"/>
                  <a:gd name="T10" fmla="*/ 9 w 11"/>
                  <a:gd name="T11" fmla="*/ 1 h 11"/>
                  <a:gd name="T12" fmla="*/ 9 w 11"/>
                  <a:gd name="T13" fmla="*/ 1 h 11"/>
                  <a:gd name="T14" fmla="*/ 11 w 11"/>
                  <a:gd name="T15" fmla="*/ 3 h 11"/>
                  <a:gd name="T16" fmla="*/ 11 w 11"/>
                  <a:gd name="T17" fmla="*/ 3 h 11"/>
                  <a:gd name="T18" fmla="*/ 11 w 11"/>
                  <a:gd name="T19" fmla="*/ 3 h 11"/>
                  <a:gd name="T20" fmla="*/ 11 w 11"/>
                  <a:gd name="T21" fmla="*/ 4 h 11"/>
                  <a:gd name="T22" fmla="*/ 11 w 11"/>
                  <a:gd name="T23" fmla="*/ 4 h 11"/>
                  <a:gd name="T24" fmla="*/ 11 w 11"/>
                  <a:gd name="T25" fmla="*/ 8 h 11"/>
                  <a:gd name="T26" fmla="*/ 11 w 11"/>
                  <a:gd name="T27" fmla="*/ 8 h 11"/>
                  <a:gd name="T28" fmla="*/ 11 w 11"/>
                  <a:gd name="T29" fmla="*/ 8 h 11"/>
                  <a:gd name="T30" fmla="*/ 9 w 11"/>
                  <a:gd name="T31" fmla="*/ 9 h 11"/>
                  <a:gd name="T32" fmla="*/ 9 w 11"/>
                  <a:gd name="T33" fmla="*/ 9 h 11"/>
                  <a:gd name="T34" fmla="*/ 9 w 11"/>
                  <a:gd name="T35" fmla="*/ 9 h 11"/>
                  <a:gd name="T36" fmla="*/ 9 w 11"/>
                  <a:gd name="T37" fmla="*/ 11 h 11"/>
                  <a:gd name="T38" fmla="*/ 8 w 11"/>
                  <a:gd name="T39" fmla="*/ 11 h 11"/>
                  <a:gd name="T40" fmla="*/ 8 w 11"/>
                  <a:gd name="T41" fmla="*/ 11 h 11"/>
                  <a:gd name="T42" fmla="*/ 5 w 11"/>
                  <a:gd name="T43" fmla="*/ 11 h 11"/>
                  <a:gd name="T44" fmla="*/ 5 w 11"/>
                  <a:gd name="T45" fmla="*/ 11 h 11"/>
                  <a:gd name="T46" fmla="*/ 5 w 11"/>
                  <a:gd name="T47" fmla="*/ 11 h 11"/>
                  <a:gd name="T48" fmla="*/ 3 w 11"/>
                  <a:gd name="T49" fmla="*/ 11 h 11"/>
                  <a:gd name="T50" fmla="*/ 3 w 11"/>
                  <a:gd name="T51" fmla="*/ 11 h 11"/>
                  <a:gd name="T52" fmla="*/ 1 w 11"/>
                  <a:gd name="T53" fmla="*/ 11 h 11"/>
                  <a:gd name="T54" fmla="*/ 1 w 11"/>
                  <a:gd name="T55" fmla="*/ 9 h 11"/>
                  <a:gd name="T56" fmla="*/ 1 w 11"/>
                  <a:gd name="T57" fmla="*/ 9 h 11"/>
                  <a:gd name="T58" fmla="*/ 1 w 11"/>
                  <a:gd name="T59" fmla="*/ 9 h 11"/>
                  <a:gd name="T60" fmla="*/ 0 w 11"/>
                  <a:gd name="T61" fmla="*/ 8 h 11"/>
                  <a:gd name="T62" fmla="*/ 0 w 11"/>
                  <a:gd name="T63" fmla="*/ 8 h 11"/>
                  <a:gd name="T64" fmla="*/ 0 w 11"/>
                  <a:gd name="T65" fmla="*/ 8 h 11"/>
                  <a:gd name="T66" fmla="*/ 0 w 11"/>
                  <a:gd name="T67" fmla="*/ 4 h 11"/>
                  <a:gd name="T68" fmla="*/ 0 w 11"/>
                  <a:gd name="T69" fmla="*/ 4 h 11"/>
                  <a:gd name="T70" fmla="*/ 0 w 11"/>
                  <a:gd name="T71" fmla="*/ 3 h 11"/>
                  <a:gd name="T72" fmla="*/ 0 w 11"/>
                  <a:gd name="T73" fmla="*/ 3 h 11"/>
                  <a:gd name="T74" fmla="*/ 0 w 11"/>
                  <a:gd name="T75" fmla="*/ 3 h 11"/>
                  <a:gd name="T76" fmla="*/ 1 w 11"/>
                  <a:gd name="T77" fmla="*/ 1 h 11"/>
                  <a:gd name="T78" fmla="*/ 1 w 11"/>
                  <a:gd name="T79" fmla="*/ 1 h 11"/>
                  <a:gd name="T80" fmla="*/ 1 w 11"/>
                  <a:gd name="T81" fmla="*/ 1 h 11"/>
                  <a:gd name="T82" fmla="*/ 3 w 11"/>
                  <a:gd name="T83" fmla="*/ 0 h 11"/>
                  <a:gd name="T84" fmla="*/ 3 w 11"/>
                  <a:gd name="T85" fmla="*/ 0 h 11"/>
                  <a:gd name="T86" fmla="*/ 3 w 11"/>
                  <a:gd name="T87" fmla="*/ 0 h 11"/>
                  <a:gd name="T88" fmla="*/ 5 w 11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1"/>
                  <a:gd name="T137" fmla="*/ 11 w 11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1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8"/>
                    </a:lnTo>
                    <a:lnTo>
                      <a:pt x="11" y="9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73" name="Rectangle 2463"/>
              <p:cNvSpPr>
                <a:spLocks noChangeArrowheads="1"/>
              </p:cNvSpPr>
              <p:nvPr/>
            </p:nvSpPr>
            <p:spPr bwMode="auto">
              <a:xfrm>
                <a:off x="537" y="2979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474" name="Rectangle 2464"/>
              <p:cNvSpPr>
                <a:spLocks noChangeArrowheads="1"/>
              </p:cNvSpPr>
              <p:nvPr/>
            </p:nvSpPr>
            <p:spPr bwMode="auto">
              <a:xfrm>
                <a:off x="582" y="2969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2475" name="Rectangle 2465"/>
              <p:cNvSpPr>
                <a:spLocks noChangeArrowheads="1"/>
              </p:cNvSpPr>
              <p:nvPr/>
            </p:nvSpPr>
            <p:spPr bwMode="auto">
              <a:xfrm>
                <a:off x="537" y="2788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476" name="Rectangle 2466"/>
              <p:cNvSpPr>
                <a:spLocks noChangeArrowheads="1"/>
              </p:cNvSpPr>
              <p:nvPr/>
            </p:nvSpPr>
            <p:spPr bwMode="auto">
              <a:xfrm>
                <a:off x="582" y="2781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2477" name="Rectangle 2467"/>
              <p:cNvSpPr>
                <a:spLocks noChangeArrowheads="1"/>
              </p:cNvSpPr>
              <p:nvPr/>
            </p:nvSpPr>
            <p:spPr bwMode="auto">
              <a:xfrm>
                <a:off x="537" y="2601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478" name="Rectangle 2468"/>
              <p:cNvSpPr>
                <a:spLocks noChangeArrowheads="1"/>
              </p:cNvSpPr>
              <p:nvPr/>
            </p:nvSpPr>
            <p:spPr bwMode="auto">
              <a:xfrm>
                <a:off x="582" y="2592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2479" name="Rectangle 2469"/>
              <p:cNvSpPr>
                <a:spLocks noChangeArrowheads="1"/>
              </p:cNvSpPr>
              <p:nvPr/>
            </p:nvSpPr>
            <p:spPr bwMode="auto">
              <a:xfrm>
                <a:off x="523" y="2412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480" name="Rectangle 2470"/>
              <p:cNvSpPr>
                <a:spLocks noChangeArrowheads="1"/>
              </p:cNvSpPr>
              <p:nvPr/>
            </p:nvSpPr>
            <p:spPr bwMode="auto">
              <a:xfrm>
                <a:off x="567" y="2403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481" name="Rectangle 2471"/>
              <p:cNvSpPr>
                <a:spLocks noChangeArrowheads="1"/>
              </p:cNvSpPr>
              <p:nvPr/>
            </p:nvSpPr>
            <p:spPr bwMode="auto">
              <a:xfrm>
                <a:off x="598" y="3073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2482" name="Rectangle 2472"/>
              <p:cNvSpPr>
                <a:spLocks noChangeArrowheads="1"/>
              </p:cNvSpPr>
              <p:nvPr/>
            </p:nvSpPr>
            <p:spPr bwMode="auto">
              <a:xfrm>
                <a:off x="817" y="3073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2483" name="Rectangle 2473"/>
              <p:cNvSpPr>
                <a:spLocks noChangeArrowheads="1"/>
              </p:cNvSpPr>
              <p:nvPr/>
            </p:nvSpPr>
            <p:spPr bwMode="auto">
              <a:xfrm>
                <a:off x="1025" y="307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484" name="Rectangle 2474"/>
              <p:cNvSpPr>
                <a:spLocks noChangeArrowheads="1"/>
              </p:cNvSpPr>
              <p:nvPr/>
            </p:nvSpPr>
            <p:spPr bwMode="auto">
              <a:xfrm>
                <a:off x="1246" y="307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2485" name="Rectangle 2475"/>
              <p:cNvSpPr>
                <a:spLocks noChangeArrowheads="1"/>
              </p:cNvSpPr>
              <p:nvPr/>
            </p:nvSpPr>
            <p:spPr bwMode="auto">
              <a:xfrm>
                <a:off x="1467" y="307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2486" name="Rectangle 2476"/>
              <p:cNvSpPr>
                <a:spLocks noChangeArrowheads="1"/>
              </p:cNvSpPr>
              <p:nvPr/>
            </p:nvSpPr>
            <p:spPr bwMode="auto">
              <a:xfrm>
                <a:off x="1145" y="2445"/>
                <a:ext cx="304" cy="12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87" name="Freeform 2477"/>
              <p:cNvSpPr>
                <a:spLocks/>
              </p:cNvSpPr>
              <p:nvPr/>
            </p:nvSpPr>
            <p:spPr bwMode="auto">
              <a:xfrm>
                <a:off x="1167" y="2481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88" name="Freeform 2478"/>
              <p:cNvSpPr>
                <a:spLocks/>
              </p:cNvSpPr>
              <p:nvPr/>
            </p:nvSpPr>
            <p:spPr bwMode="auto">
              <a:xfrm>
                <a:off x="1177" y="248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89" name="Freeform 2479"/>
              <p:cNvSpPr>
                <a:spLocks/>
              </p:cNvSpPr>
              <p:nvPr/>
            </p:nvSpPr>
            <p:spPr bwMode="auto">
              <a:xfrm>
                <a:off x="1187" y="2481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90" name="Freeform 2480"/>
              <p:cNvSpPr>
                <a:spLocks/>
              </p:cNvSpPr>
              <p:nvPr/>
            </p:nvSpPr>
            <p:spPr bwMode="auto">
              <a:xfrm>
                <a:off x="1198" y="2481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91" name="Freeform 2481"/>
              <p:cNvSpPr>
                <a:spLocks/>
              </p:cNvSpPr>
              <p:nvPr/>
            </p:nvSpPr>
            <p:spPr bwMode="auto">
              <a:xfrm>
                <a:off x="1206" y="2481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92" name="Freeform 2482"/>
              <p:cNvSpPr>
                <a:spLocks/>
              </p:cNvSpPr>
              <p:nvPr/>
            </p:nvSpPr>
            <p:spPr bwMode="auto">
              <a:xfrm>
                <a:off x="1215" y="2481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93" name="Freeform 2483"/>
              <p:cNvSpPr>
                <a:spLocks/>
              </p:cNvSpPr>
              <p:nvPr/>
            </p:nvSpPr>
            <p:spPr bwMode="auto">
              <a:xfrm>
                <a:off x="1225" y="248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94" name="Freeform 2484"/>
              <p:cNvSpPr>
                <a:spLocks/>
              </p:cNvSpPr>
              <p:nvPr/>
            </p:nvSpPr>
            <p:spPr bwMode="auto">
              <a:xfrm>
                <a:off x="1233" y="248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95" name="Freeform 2485"/>
              <p:cNvSpPr>
                <a:spLocks/>
              </p:cNvSpPr>
              <p:nvPr/>
            </p:nvSpPr>
            <p:spPr bwMode="auto">
              <a:xfrm>
                <a:off x="1243" y="2481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96" name="Freeform 2486"/>
              <p:cNvSpPr>
                <a:spLocks/>
              </p:cNvSpPr>
              <p:nvPr/>
            </p:nvSpPr>
            <p:spPr bwMode="auto">
              <a:xfrm>
                <a:off x="1201" y="2475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97" name="Freeform 2487"/>
              <p:cNvSpPr>
                <a:spLocks/>
              </p:cNvSpPr>
              <p:nvPr/>
            </p:nvSpPr>
            <p:spPr bwMode="auto">
              <a:xfrm>
                <a:off x="1201" y="2475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498" name="Rectangle 2488"/>
              <p:cNvSpPr>
                <a:spLocks noChangeArrowheads="1"/>
              </p:cNvSpPr>
              <p:nvPr/>
            </p:nvSpPr>
            <p:spPr bwMode="auto">
              <a:xfrm>
                <a:off x="1255" y="2457"/>
                <a:ext cx="23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Cu 10 µm</a:t>
                </a:r>
                <a:endParaRPr lang="fr-FR"/>
              </a:p>
            </p:txBody>
          </p:sp>
          <p:sp>
            <p:nvSpPr>
              <p:cNvPr id="52499" name="Rectangle 2489"/>
              <p:cNvSpPr>
                <a:spLocks noChangeArrowheads="1"/>
              </p:cNvSpPr>
              <p:nvPr/>
            </p:nvSpPr>
            <p:spPr bwMode="auto">
              <a:xfrm rot="-5400000">
                <a:off x="178" y="2755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2500" name="Rectangle 2490"/>
              <p:cNvSpPr>
                <a:spLocks noChangeArrowheads="1"/>
              </p:cNvSpPr>
              <p:nvPr/>
            </p:nvSpPr>
            <p:spPr bwMode="auto">
              <a:xfrm rot="-5400000">
                <a:off x="406" y="2473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2501" name="Rectangle 2491"/>
              <p:cNvSpPr>
                <a:spLocks noChangeArrowheads="1"/>
              </p:cNvSpPr>
              <p:nvPr/>
            </p:nvSpPr>
            <p:spPr bwMode="auto">
              <a:xfrm rot="-5400000">
                <a:off x="415" y="2427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2502" name="Rectangle 2492"/>
              <p:cNvSpPr>
                <a:spLocks noChangeArrowheads="1"/>
              </p:cNvSpPr>
              <p:nvPr/>
            </p:nvSpPr>
            <p:spPr bwMode="auto">
              <a:xfrm rot="-5400000">
                <a:off x="406" y="2392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2503" name="Rectangle 2493"/>
              <p:cNvSpPr>
                <a:spLocks noChangeArrowheads="1"/>
              </p:cNvSpPr>
              <p:nvPr/>
            </p:nvSpPr>
            <p:spPr bwMode="auto">
              <a:xfrm rot="-5400000">
                <a:off x="432" y="2361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2504" name="Rectangle 2494"/>
              <p:cNvSpPr>
                <a:spLocks noChangeArrowheads="1"/>
              </p:cNvSpPr>
              <p:nvPr/>
            </p:nvSpPr>
            <p:spPr bwMode="auto">
              <a:xfrm>
                <a:off x="891" y="3132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  <p:grpSp>
          <p:nvGrpSpPr>
            <p:cNvPr id="51006" name="Group 2495"/>
            <p:cNvGrpSpPr>
              <a:grpSpLocks noChangeAspect="1"/>
            </p:cNvGrpSpPr>
            <p:nvPr/>
          </p:nvGrpSpPr>
          <p:grpSpPr bwMode="auto">
            <a:xfrm>
              <a:off x="1587" y="2347"/>
              <a:ext cx="1149" cy="856"/>
              <a:chOff x="1587" y="2347"/>
              <a:chExt cx="1149" cy="856"/>
            </a:xfrm>
          </p:grpSpPr>
          <p:sp>
            <p:nvSpPr>
              <p:cNvPr id="52141" name="AutoShape 2496"/>
              <p:cNvSpPr>
                <a:spLocks noChangeAspect="1" noChangeArrowheads="1" noTextEdit="1"/>
              </p:cNvSpPr>
              <p:nvPr/>
            </p:nvSpPr>
            <p:spPr bwMode="auto">
              <a:xfrm>
                <a:off x="1587" y="2347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2142" name="Group 2497"/>
              <p:cNvGrpSpPr>
                <a:grpSpLocks/>
              </p:cNvGrpSpPr>
              <p:nvPr/>
            </p:nvGrpSpPr>
            <p:grpSpPr bwMode="auto">
              <a:xfrm>
                <a:off x="1809" y="2385"/>
                <a:ext cx="882" cy="681"/>
                <a:chOff x="1809" y="2385"/>
                <a:chExt cx="882" cy="681"/>
              </a:xfrm>
            </p:grpSpPr>
            <p:sp>
              <p:nvSpPr>
                <p:cNvPr id="52225" name="Freeform 2498"/>
                <p:cNvSpPr>
                  <a:spLocks/>
                </p:cNvSpPr>
                <p:nvPr/>
              </p:nvSpPr>
              <p:spPr bwMode="auto">
                <a:xfrm>
                  <a:off x="2081" y="2669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26" name="Freeform 2499"/>
                <p:cNvSpPr>
                  <a:spLocks/>
                </p:cNvSpPr>
                <p:nvPr/>
              </p:nvSpPr>
              <p:spPr bwMode="auto">
                <a:xfrm>
                  <a:off x="2109" y="2664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5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27" name="Freeform 2500"/>
                <p:cNvSpPr>
                  <a:spLocks/>
                </p:cNvSpPr>
                <p:nvPr/>
              </p:nvSpPr>
              <p:spPr bwMode="auto">
                <a:xfrm>
                  <a:off x="2051" y="2669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28" name="Freeform 2501"/>
                <p:cNvSpPr>
                  <a:spLocks/>
                </p:cNvSpPr>
                <p:nvPr/>
              </p:nvSpPr>
              <p:spPr bwMode="auto">
                <a:xfrm>
                  <a:off x="2053" y="2664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5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29" name="Freeform 2502"/>
                <p:cNvSpPr>
                  <a:spLocks/>
                </p:cNvSpPr>
                <p:nvPr/>
              </p:nvSpPr>
              <p:spPr bwMode="auto">
                <a:xfrm>
                  <a:off x="2081" y="2635"/>
                  <a:ext cx="1" cy="34"/>
                </a:xfrm>
                <a:custGeom>
                  <a:avLst/>
                  <a:gdLst>
                    <a:gd name="T0" fmla="*/ 0 w 1"/>
                    <a:gd name="T1" fmla="*/ 21 h 21"/>
                    <a:gd name="T2" fmla="*/ 0 w 1"/>
                    <a:gd name="T3" fmla="*/ 1 h 21"/>
                    <a:gd name="T4" fmla="*/ 0 w 1"/>
                    <a:gd name="T5" fmla="*/ 0 h 2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1"/>
                    <a:gd name="T11" fmla="*/ 1 w 1"/>
                    <a:gd name="T12" fmla="*/ 21 h 2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1">
                      <a:moveTo>
                        <a:pt x="0" y="21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0" name="Freeform 2503"/>
                <p:cNvSpPr>
                  <a:spLocks/>
                </p:cNvSpPr>
                <p:nvPr/>
              </p:nvSpPr>
              <p:spPr bwMode="auto">
                <a:xfrm>
                  <a:off x="2077" y="2637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1" name="Freeform 2504"/>
                <p:cNvSpPr>
                  <a:spLocks/>
                </p:cNvSpPr>
                <p:nvPr/>
              </p:nvSpPr>
              <p:spPr bwMode="auto">
                <a:xfrm>
                  <a:off x="2081" y="2669"/>
                  <a:ext cx="1" cy="57"/>
                </a:xfrm>
                <a:custGeom>
                  <a:avLst/>
                  <a:gdLst>
                    <a:gd name="T0" fmla="*/ 0 w 1"/>
                    <a:gd name="T1" fmla="*/ 0 h 36"/>
                    <a:gd name="T2" fmla="*/ 0 w 1"/>
                    <a:gd name="T3" fmla="*/ 35 h 36"/>
                    <a:gd name="T4" fmla="*/ 0 w 1"/>
                    <a:gd name="T5" fmla="*/ 36 h 3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6"/>
                    <a:gd name="T11" fmla="*/ 1 w 1"/>
                    <a:gd name="T12" fmla="*/ 36 h 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6">
                      <a:moveTo>
                        <a:pt x="0" y="0"/>
                      </a:moveTo>
                      <a:lnTo>
                        <a:pt x="0" y="35"/>
                      </a:lnTo>
                      <a:lnTo>
                        <a:pt x="0" y="3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2" name="Freeform 2505"/>
                <p:cNvSpPr>
                  <a:spLocks/>
                </p:cNvSpPr>
                <p:nvPr/>
              </p:nvSpPr>
              <p:spPr bwMode="auto">
                <a:xfrm>
                  <a:off x="2077" y="2725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3" name="Freeform 2506"/>
                <p:cNvSpPr>
                  <a:spLocks/>
                </p:cNvSpPr>
                <p:nvPr/>
              </p:nvSpPr>
              <p:spPr bwMode="auto">
                <a:xfrm>
                  <a:off x="2219" y="2829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4" name="Freeform 2507"/>
                <p:cNvSpPr>
                  <a:spLocks/>
                </p:cNvSpPr>
                <p:nvPr/>
              </p:nvSpPr>
              <p:spPr bwMode="auto">
                <a:xfrm>
                  <a:off x="2248" y="2822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5" name="Freeform 2508"/>
                <p:cNvSpPr>
                  <a:spLocks/>
                </p:cNvSpPr>
                <p:nvPr/>
              </p:nvSpPr>
              <p:spPr bwMode="auto">
                <a:xfrm>
                  <a:off x="2189" y="2829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6" name="Freeform 2509"/>
                <p:cNvSpPr>
                  <a:spLocks/>
                </p:cNvSpPr>
                <p:nvPr/>
              </p:nvSpPr>
              <p:spPr bwMode="auto">
                <a:xfrm>
                  <a:off x="2192" y="2822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7" name="Freeform 2510"/>
                <p:cNvSpPr>
                  <a:spLocks/>
                </p:cNvSpPr>
                <p:nvPr/>
              </p:nvSpPr>
              <p:spPr bwMode="auto">
                <a:xfrm>
                  <a:off x="2219" y="2781"/>
                  <a:ext cx="1" cy="48"/>
                </a:xfrm>
                <a:custGeom>
                  <a:avLst/>
                  <a:gdLst>
                    <a:gd name="T0" fmla="*/ 0 w 1"/>
                    <a:gd name="T1" fmla="*/ 30 h 30"/>
                    <a:gd name="T2" fmla="*/ 0 w 1"/>
                    <a:gd name="T3" fmla="*/ 1 h 30"/>
                    <a:gd name="T4" fmla="*/ 0 w 1"/>
                    <a:gd name="T5" fmla="*/ 0 h 3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0"/>
                    <a:gd name="T11" fmla="*/ 1 w 1"/>
                    <a:gd name="T12" fmla="*/ 30 h 3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0">
                      <a:moveTo>
                        <a:pt x="0" y="3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8" name="Freeform 2511"/>
                <p:cNvSpPr>
                  <a:spLocks/>
                </p:cNvSpPr>
                <p:nvPr/>
              </p:nvSpPr>
              <p:spPr bwMode="auto">
                <a:xfrm>
                  <a:off x="2216" y="2782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39" name="Freeform 2512"/>
                <p:cNvSpPr>
                  <a:spLocks/>
                </p:cNvSpPr>
                <p:nvPr/>
              </p:nvSpPr>
              <p:spPr bwMode="auto">
                <a:xfrm>
                  <a:off x="2219" y="2829"/>
                  <a:ext cx="1" cy="113"/>
                </a:xfrm>
                <a:custGeom>
                  <a:avLst/>
                  <a:gdLst>
                    <a:gd name="T0" fmla="*/ 0 w 1"/>
                    <a:gd name="T1" fmla="*/ 0 h 71"/>
                    <a:gd name="T2" fmla="*/ 0 w 1"/>
                    <a:gd name="T3" fmla="*/ 70 h 71"/>
                    <a:gd name="T4" fmla="*/ 0 w 1"/>
                    <a:gd name="T5" fmla="*/ 71 h 7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1"/>
                    <a:gd name="T11" fmla="*/ 1 w 1"/>
                    <a:gd name="T12" fmla="*/ 71 h 7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1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0" y="7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0" name="Freeform 2513"/>
                <p:cNvSpPr>
                  <a:spLocks/>
                </p:cNvSpPr>
                <p:nvPr/>
              </p:nvSpPr>
              <p:spPr bwMode="auto">
                <a:xfrm>
                  <a:off x="2216" y="2941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1" name="Freeform 2514"/>
                <p:cNvSpPr>
                  <a:spLocks/>
                </p:cNvSpPr>
                <p:nvPr/>
              </p:nvSpPr>
              <p:spPr bwMode="auto">
                <a:xfrm>
                  <a:off x="2355" y="2926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2" name="Freeform 2515"/>
                <p:cNvSpPr>
                  <a:spLocks/>
                </p:cNvSpPr>
                <p:nvPr/>
              </p:nvSpPr>
              <p:spPr bwMode="auto">
                <a:xfrm>
                  <a:off x="2384" y="2921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7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3" name="Freeform 2516"/>
                <p:cNvSpPr>
                  <a:spLocks/>
                </p:cNvSpPr>
                <p:nvPr/>
              </p:nvSpPr>
              <p:spPr bwMode="auto">
                <a:xfrm>
                  <a:off x="2325" y="2926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4" name="Freeform 2517"/>
                <p:cNvSpPr>
                  <a:spLocks/>
                </p:cNvSpPr>
                <p:nvPr/>
              </p:nvSpPr>
              <p:spPr bwMode="auto">
                <a:xfrm>
                  <a:off x="2328" y="2921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7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5" name="Freeform 2518"/>
                <p:cNvSpPr>
                  <a:spLocks/>
                </p:cNvSpPr>
                <p:nvPr/>
              </p:nvSpPr>
              <p:spPr bwMode="auto">
                <a:xfrm>
                  <a:off x="2355" y="2893"/>
                  <a:ext cx="1" cy="33"/>
                </a:xfrm>
                <a:custGeom>
                  <a:avLst/>
                  <a:gdLst>
                    <a:gd name="T0" fmla="*/ 0 w 1"/>
                    <a:gd name="T1" fmla="*/ 21 h 21"/>
                    <a:gd name="T2" fmla="*/ 0 w 1"/>
                    <a:gd name="T3" fmla="*/ 1 h 21"/>
                    <a:gd name="T4" fmla="*/ 0 w 1"/>
                    <a:gd name="T5" fmla="*/ 0 h 2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1"/>
                    <a:gd name="T11" fmla="*/ 1 w 1"/>
                    <a:gd name="T12" fmla="*/ 21 h 2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1">
                      <a:moveTo>
                        <a:pt x="0" y="21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6" name="Freeform 2519"/>
                <p:cNvSpPr>
                  <a:spLocks/>
                </p:cNvSpPr>
                <p:nvPr/>
              </p:nvSpPr>
              <p:spPr bwMode="auto">
                <a:xfrm>
                  <a:off x="2349" y="2894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7" name="Freeform 2520"/>
                <p:cNvSpPr>
                  <a:spLocks/>
                </p:cNvSpPr>
                <p:nvPr/>
              </p:nvSpPr>
              <p:spPr bwMode="auto">
                <a:xfrm>
                  <a:off x="2355" y="2926"/>
                  <a:ext cx="1" cy="61"/>
                </a:xfrm>
                <a:custGeom>
                  <a:avLst/>
                  <a:gdLst>
                    <a:gd name="T0" fmla="*/ 0 w 1"/>
                    <a:gd name="T1" fmla="*/ 0 h 38"/>
                    <a:gd name="T2" fmla="*/ 0 w 1"/>
                    <a:gd name="T3" fmla="*/ 37 h 38"/>
                    <a:gd name="T4" fmla="*/ 0 w 1"/>
                    <a:gd name="T5" fmla="*/ 38 h 3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8"/>
                    <a:gd name="T11" fmla="*/ 1 w 1"/>
                    <a:gd name="T12" fmla="*/ 38 h 3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8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8" name="Freeform 2521"/>
                <p:cNvSpPr>
                  <a:spLocks/>
                </p:cNvSpPr>
                <p:nvPr/>
              </p:nvSpPr>
              <p:spPr bwMode="auto">
                <a:xfrm>
                  <a:off x="2349" y="2985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49" name="Freeform 2522"/>
                <p:cNvSpPr>
                  <a:spLocks/>
                </p:cNvSpPr>
                <p:nvPr/>
              </p:nvSpPr>
              <p:spPr bwMode="auto">
                <a:xfrm>
                  <a:off x="2485" y="2925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0" name="Freeform 2523"/>
                <p:cNvSpPr>
                  <a:spLocks/>
                </p:cNvSpPr>
                <p:nvPr/>
              </p:nvSpPr>
              <p:spPr bwMode="auto">
                <a:xfrm>
                  <a:off x="2512" y="2918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1" name="Freeform 2524"/>
                <p:cNvSpPr>
                  <a:spLocks/>
                </p:cNvSpPr>
                <p:nvPr/>
              </p:nvSpPr>
              <p:spPr bwMode="auto">
                <a:xfrm>
                  <a:off x="2459" y="2925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2" name="Freeform 2525"/>
                <p:cNvSpPr>
                  <a:spLocks/>
                </p:cNvSpPr>
                <p:nvPr/>
              </p:nvSpPr>
              <p:spPr bwMode="auto">
                <a:xfrm>
                  <a:off x="2461" y="2918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3" name="Freeform 2526"/>
                <p:cNvSpPr>
                  <a:spLocks/>
                </p:cNvSpPr>
                <p:nvPr/>
              </p:nvSpPr>
              <p:spPr bwMode="auto">
                <a:xfrm>
                  <a:off x="2485" y="2902"/>
                  <a:ext cx="1" cy="23"/>
                </a:xfrm>
                <a:custGeom>
                  <a:avLst/>
                  <a:gdLst>
                    <a:gd name="T0" fmla="*/ 0 w 1"/>
                    <a:gd name="T1" fmla="*/ 14 h 14"/>
                    <a:gd name="T2" fmla="*/ 0 w 1"/>
                    <a:gd name="T3" fmla="*/ 1 h 14"/>
                    <a:gd name="T4" fmla="*/ 0 w 1"/>
                    <a:gd name="T5" fmla="*/ 0 h 14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4"/>
                    <a:gd name="T11" fmla="*/ 1 w 1"/>
                    <a:gd name="T12" fmla="*/ 14 h 1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4">
                      <a:moveTo>
                        <a:pt x="0" y="14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4" name="Freeform 2527"/>
                <p:cNvSpPr>
                  <a:spLocks/>
                </p:cNvSpPr>
                <p:nvPr/>
              </p:nvSpPr>
              <p:spPr bwMode="auto">
                <a:xfrm>
                  <a:off x="2481" y="2904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5" name="Freeform 2528"/>
                <p:cNvSpPr>
                  <a:spLocks/>
                </p:cNvSpPr>
                <p:nvPr/>
              </p:nvSpPr>
              <p:spPr bwMode="auto">
                <a:xfrm>
                  <a:off x="2485" y="2925"/>
                  <a:ext cx="1" cy="28"/>
                </a:xfrm>
                <a:custGeom>
                  <a:avLst/>
                  <a:gdLst>
                    <a:gd name="T0" fmla="*/ 0 w 1"/>
                    <a:gd name="T1" fmla="*/ 0 h 18"/>
                    <a:gd name="T2" fmla="*/ 0 w 1"/>
                    <a:gd name="T3" fmla="*/ 17 h 18"/>
                    <a:gd name="T4" fmla="*/ 0 w 1"/>
                    <a:gd name="T5" fmla="*/ 18 h 1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8"/>
                    <a:gd name="T11" fmla="*/ 1 w 1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8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0" y="1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6" name="Freeform 2529"/>
                <p:cNvSpPr>
                  <a:spLocks/>
                </p:cNvSpPr>
                <p:nvPr/>
              </p:nvSpPr>
              <p:spPr bwMode="auto">
                <a:xfrm>
                  <a:off x="2481" y="2952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7" name="Freeform 2530"/>
                <p:cNvSpPr>
                  <a:spLocks/>
                </p:cNvSpPr>
                <p:nvPr/>
              </p:nvSpPr>
              <p:spPr bwMode="auto">
                <a:xfrm>
                  <a:off x="1809" y="2718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8" name="Freeform 2531"/>
                <p:cNvSpPr>
                  <a:spLocks/>
                </p:cNvSpPr>
                <p:nvPr/>
              </p:nvSpPr>
              <p:spPr bwMode="auto">
                <a:xfrm>
                  <a:off x="1819" y="2723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59" name="Freeform 2532"/>
                <p:cNvSpPr>
                  <a:spLocks/>
                </p:cNvSpPr>
                <p:nvPr/>
              </p:nvSpPr>
              <p:spPr bwMode="auto">
                <a:xfrm>
                  <a:off x="1832" y="2726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0" name="Freeform 2533"/>
                <p:cNvSpPr>
                  <a:spLocks/>
                </p:cNvSpPr>
                <p:nvPr/>
              </p:nvSpPr>
              <p:spPr bwMode="auto">
                <a:xfrm>
                  <a:off x="1840" y="2731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1" name="Freeform 2534"/>
                <p:cNvSpPr>
                  <a:spLocks/>
                </p:cNvSpPr>
                <p:nvPr/>
              </p:nvSpPr>
              <p:spPr bwMode="auto">
                <a:xfrm>
                  <a:off x="1849" y="273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2" name="Freeform 2535"/>
                <p:cNvSpPr>
                  <a:spLocks/>
                </p:cNvSpPr>
                <p:nvPr/>
              </p:nvSpPr>
              <p:spPr bwMode="auto">
                <a:xfrm>
                  <a:off x="1859" y="273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3" name="Freeform 2536"/>
                <p:cNvSpPr>
                  <a:spLocks/>
                </p:cNvSpPr>
                <p:nvPr/>
              </p:nvSpPr>
              <p:spPr bwMode="auto">
                <a:xfrm>
                  <a:off x="1867" y="2739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4" name="Freeform 2537"/>
                <p:cNvSpPr>
                  <a:spLocks/>
                </p:cNvSpPr>
                <p:nvPr/>
              </p:nvSpPr>
              <p:spPr bwMode="auto">
                <a:xfrm>
                  <a:off x="1877" y="274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5" name="Freeform 2538"/>
                <p:cNvSpPr>
                  <a:spLocks/>
                </p:cNvSpPr>
                <p:nvPr/>
              </p:nvSpPr>
              <p:spPr bwMode="auto">
                <a:xfrm>
                  <a:off x="1885" y="2744"/>
                  <a:ext cx="6" cy="1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0 h 1"/>
                    <a:gd name="T4" fmla="*/ 4 w 4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6" name="Freeform 2539"/>
                <p:cNvSpPr>
                  <a:spLocks/>
                </p:cNvSpPr>
                <p:nvPr/>
              </p:nvSpPr>
              <p:spPr bwMode="auto">
                <a:xfrm>
                  <a:off x="1896" y="2749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7" name="Freeform 2540"/>
                <p:cNvSpPr>
                  <a:spLocks/>
                </p:cNvSpPr>
                <p:nvPr/>
              </p:nvSpPr>
              <p:spPr bwMode="auto">
                <a:xfrm>
                  <a:off x="1905" y="275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8" name="Freeform 2541"/>
                <p:cNvSpPr>
                  <a:spLocks/>
                </p:cNvSpPr>
                <p:nvPr/>
              </p:nvSpPr>
              <p:spPr bwMode="auto">
                <a:xfrm>
                  <a:off x="1915" y="2755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69" name="Freeform 2542"/>
                <p:cNvSpPr>
                  <a:spLocks/>
                </p:cNvSpPr>
                <p:nvPr/>
              </p:nvSpPr>
              <p:spPr bwMode="auto">
                <a:xfrm>
                  <a:off x="1923" y="2757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0" name="Freeform 2543"/>
                <p:cNvSpPr>
                  <a:spLocks/>
                </p:cNvSpPr>
                <p:nvPr/>
              </p:nvSpPr>
              <p:spPr bwMode="auto">
                <a:xfrm>
                  <a:off x="1933" y="2758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1" name="Freeform 2544"/>
                <p:cNvSpPr>
                  <a:spLocks/>
                </p:cNvSpPr>
                <p:nvPr/>
              </p:nvSpPr>
              <p:spPr bwMode="auto">
                <a:xfrm>
                  <a:off x="1944" y="276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2" name="Freeform 2545"/>
                <p:cNvSpPr>
                  <a:spLocks/>
                </p:cNvSpPr>
                <p:nvPr/>
              </p:nvSpPr>
              <p:spPr bwMode="auto">
                <a:xfrm>
                  <a:off x="1953" y="2766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3" name="Freeform 2546"/>
                <p:cNvSpPr>
                  <a:spLocks/>
                </p:cNvSpPr>
                <p:nvPr/>
              </p:nvSpPr>
              <p:spPr bwMode="auto">
                <a:xfrm>
                  <a:off x="1961" y="2768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4" name="Freeform 2547"/>
                <p:cNvSpPr>
                  <a:spLocks/>
                </p:cNvSpPr>
                <p:nvPr/>
              </p:nvSpPr>
              <p:spPr bwMode="auto">
                <a:xfrm>
                  <a:off x="1971" y="2773"/>
                  <a:ext cx="6" cy="1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5" name="Freeform 2548"/>
                <p:cNvSpPr>
                  <a:spLocks/>
                </p:cNvSpPr>
                <p:nvPr/>
              </p:nvSpPr>
              <p:spPr bwMode="auto">
                <a:xfrm>
                  <a:off x="1984" y="277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6" name="Freeform 2549"/>
                <p:cNvSpPr>
                  <a:spLocks/>
                </p:cNvSpPr>
                <p:nvPr/>
              </p:nvSpPr>
              <p:spPr bwMode="auto">
                <a:xfrm>
                  <a:off x="1992" y="2777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7" name="Freeform 2550"/>
                <p:cNvSpPr>
                  <a:spLocks/>
                </p:cNvSpPr>
                <p:nvPr/>
              </p:nvSpPr>
              <p:spPr bwMode="auto">
                <a:xfrm>
                  <a:off x="2001" y="2782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8" name="Freeform 2551"/>
                <p:cNvSpPr>
                  <a:spLocks/>
                </p:cNvSpPr>
                <p:nvPr/>
              </p:nvSpPr>
              <p:spPr bwMode="auto">
                <a:xfrm>
                  <a:off x="2011" y="278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79" name="Freeform 2552"/>
                <p:cNvSpPr>
                  <a:spLocks/>
                </p:cNvSpPr>
                <p:nvPr/>
              </p:nvSpPr>
              <p:spPr bwMode="auto">
                <a:xfrm>
                  <a:off x="2019" y="2789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0" name="Freeform 2553"/>
                <p:cNvSpPr>
                  <a:spLocks/>
                </p:cNvSpPr>
                <p:nvPr/>
              </p:nvSpPr>
              <p:spPr bwMode="auto">
                <a:xfrm>
                  <a:off x="2029" y="279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1" name="Freeform 2554"/>
                <p:cNvSpPr>
                  <a:spLocks/>
                </p:cNvSpPr>
                <p:nvPr/>
              </p:nvSpPr>
              <p:spPr bwMode="auto">
                <a:xfrm>
                  <a:off x="2037" y="279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2" name="Freeform 2555"/>
                <p:cNvSpPr>
                  <a:spLocks/>
                </p:cNvSpPr>
                <p:nvPr/>
              </p:nvSpPr>
              <p:spPr bwMode="auto">
                <a:xfrm>
                  <a:off x="2040" y="279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3" name="Freeform 2556"/>
                <p:cNvSpPr>
                  <a:spLocks/>
                </p:cNvSpPr>
                <p:nvPr/>
              </p:nvSpPr>
              <p:spPr bwMode="auto">
                <a:xfrm>
                  <a:off x="2048" y="2797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4" name="Freeform 2557"/>
                <p:cNvSpPr>
                  <a:spLocks/>
                </p:cNvSpPr>
                <p:nvPr/>
              </p:nvSpPr>
              <p:spPr bwMode="auto">
                <a:xfrm>
                  <a:off x="2057" y="280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5" name="Freeform 2558"/>
                <p:cNvSpPr>
                  <a:spLocks/>
                </p:cNvSpPr>
                <p:nvPr/>
              </p:nvSpPr>
              <p:spPr bwMode="auto">
                <a:xfrm>
                  <a:off x="2067" y="280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6" name="Freeform 2559"/>
                <p:cNvSpPr>
                  <a:spLocks/>
                </p:cNvSpPr>
                <p:nvPr/>
              </p:nvSpPr>
              <p:spPr bwMode="auto">
                <a:xfrm>
                  <a:off x="2075" y="2805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7" name="Freeform 2560"/>
                <p:cNvSpPr>
                  <a:spLocks/>
                </p:cNvSpPr>
                <p:nvPr/>
              </p:nvSpPr>
              <p:spPr bwMode="auto">
                <a:xfrm>
                  <a:off x="2085" y="280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8" name="Freeform 2561"/>
                <p:cNvSpPr>
                  <a:spLocks/>
                </p:cNvSpPr>
                <p:nvPr/>
              </p:nvSpPr>
              <p:spPr bwMode="auto">
                <a:xfrm>
                  <a:off x="2096" y="281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89" name="Freeform 2562"/>
                <p:cNvSpPr>
                  <a:spLocks/>
                </p:cNvSpPr>
                <p:nvPr/>
              </p:nvSpPr>
              <p:spPr bwMode="auto">
                <a:xfrm>
                  <a:off x="2105" y="281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0" name="Freeform 2563"/>
                <p:cNvSpPr>
                  <a:spLocks/>
                </p:cNvSpPr>
                <p:nvPr/>
              </p:nvSpPr>
              <p:spPr bwMode="auto">
                <a:xfrm>
                  <a:off x="2113" y="2817"/>
                  <a:ext cx="7" cy="4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1" name="Freeform 2564"/>
                <p:cNvSpPr>
                  <a:spLocks/>
                </p:cNvSpPr>
                <p:nvPr/>
              </p:nvSpPr>
              <p:spPr bwMode="auto">
                <a:xfrm>
                  <a:off x="2125" y="2822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2" name="Freeform 2565"/>
                <p:cNvSpPr>
                  <a:spLocks/>
                </p:cNvSpPr>
                <p:nvPr/>
              </p:nvSpPr>
              <p:spPr bwMode="auto">
                <a:xfrm>
                  <a:off x="2133" y="2824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3" name="Freeform 2566"/>
                <p:cNvSpPr>
                  <a:spLocks/>
                </p:cNvSpPr>
                <p:nvPr/>
              </p:nvSpPr>
              <p:spPr bwMode="auto">
                <a:xfrm>
                  <a:off x="2144" y="2829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4" name="Freeform 2567"/>
                <p:cNvSpPr>
                  <a:spLocks/>
                </p:cNvSpPr>
                <p:nvPr/>
              </p:nvSpPr>
              <p:spPr bwMode="auto">
                <a:xfrm>
                  <a:off x="2153" y="283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5" name="Freeform 2568"/>
                <p:cNvSpPr>
                  <a:spLocks/>
                </p:cNvSpPr>
                <p:nvPr/>
              </p:nvSpPr>
              <p:spPr bwMode="auto">
                <a:xfrm>
                  <a:off x="2163" y="2833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6" name="Freeform 2569"/>
                <p:cNvSpPr>
                  <a:spLocks/>
                </p:cNvSpPr>
                <p:nvPr/>
              </p:nvSpPr>
              <p:spPr bwMode="auto">
                <a:xfrm>
                  <a:off x="2171" y="2837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7" name="Freeform 2570"/>
                <p:cNvSpPr>
                  <a:spLocks/>
                </p:cNvSpPr>
                <p:nvPr/>
              </p:nvSpPr>
              <p:spPr bwMode="auto">
                <a:xfrm>
                  <a:off x="2181" y="284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8" name="Freeform 2571"/>
                <p:cNvSpPr>
                  <a:spLocks/>
                </p:cNvSpPr>
                <p:nvPr/>
              </p:nvSpPr>
              <p:spPr bwMode="auto">
                <a:xfrm>
                  <a:off x="2189" y="284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99" name="Freeform 2572"/>
                <p:cNvSpPr>
                  <a:spLocks/>
                </p:cNvSpPr>
                <p:nvPr/>
              </p:nvSpPr>
              <p:spPr bwMode="auto">
                <a:xfrm>
                  <a:off x="2192" y="2841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0" name="Freeform 2573"/>
                <p:cNvSpPr>
                  <a:spLocks/>
                </p:cNvSpPr>
                <p:nvPr/>
              </p:nvSpPr>
              <p:spPr bwMode="auto">
                <a:xfrm>
                  <a:off x="2200" y="284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1" name="Freeform 2574"/>
                <p:cNvSpPr>
                  <a:spLocks/>
                </p:cNvSpPr>
                <p:nvPr/>
              </p:nvSpPr>
              <p:spPr bwMode="auto">
                <a:xfrm>
                  <a:off x="2209" y="2848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2" name="Freeform 2575"/>
                <p:cNvSpPr>
                  <a:spLocks/>
                </p:cNvSpPr>
                <p:nvPr/>
              </p:nvSpPr>
              <p:spPr bwMode="auto">
                <a:xfrm>
                  <a:off x="2219" y="2853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3" name="Freeform 2576"/>
                <p:cNvSpPr>
                  <a:spLocks/>
                </p:cNvSpPr>
                <p:nvPr/>
              </p:nvSpPr>
              <p:spPr bwMode="auto">
                <a:xfrm>
                  <a:off x="2227" y="285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4" name="Freeform 2577"/>
                <p:cNvSpPr>
                  <a:spLocks/>
                </p:cNvSpPr>
                <p:nvPr/>
              </p:nvSpPr>
              <p:spPr bwMode="auto">
                <a:xfrm>
                  <a:off x="2237" y="285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5" name="Freeform 2578"/>
                <p:cNvSpPr>
                  <a:spLocks/>
                </p:cNvSpPr>
                <p:nvPr/>
              </p:nvSpPr>
              <p:spPr bwMode="auto">
                <a:xfrm>
                  <a:off x="2248" y="286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6" name="Freeform 2579"/>
                <p:cNvSpPr>
                  <a:spLocks/>
                </p:cNvSpPr>
                <p:nvPr/>
              </p:nvSpPr>
              <p:spPr bwMode="auto">
                <a:xfrm>
                  <a:off x="2257" y="286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7" name="Freeform 2580"/>
                <p:cNvSpPr>
                  <a:spLocks/>
                </p:cNvSpPr>
                <p:nvPr/>
              </p:nvSpPr>
              <p:spPr bwMode="auto">
                <a:xfrm>
                  <a:off x="2265" y="2865"/>
                  <a:ext cx="7" cy="4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8" name="Freeform 2581"/>
                <p:cNvSpPr>
                  <a:spLocks/>
                </p:cNvSpPr>
                <p:nvPr/>
              </p:nvSpPr>
              <p:spPr bwMode="auto">
                <a:xfrm>
                  <a:off x="2277" y="2870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09" name="Freeform 2582"/>
                <p:cNvSpPr>
                  <a:spLocks/>
                </p:cNvSpPr>
                <p:nvPr/>
              </p:nvSpPr>
              <p:spPr bwMode="auto">
                <a:xfrm>
                  <a:off x="2285" y="287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0" name="Freeform 2583"/>
                <p:cNvSpPr>
                  <a:spLocks/>
                </p:cNvSpPr>
                <p:nvPr/>
              </p:nvSpPr>
              <p:spPr bwMode="auto">
                <a:xfrm>
                  <a:off x="2296" y="2877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1" name="Freeform 2584"/>
                <p:cNvSpPr>
                  <a:spLocks/>
                </p:cNvSpPr>
                <p:nvPr/>
              </p:nvSpPr>
              <p:spPr bwMode="auto">
                <a:xfrm>
                  <a:off x="2305" y="288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2" name="Freeform 2585"/>
                <p:cNvSpPr>
                  <a:spLocks/>
                </p:cNvSpPr>
                <p:nvPr/>
              </p:nvSpPr>
              <p:spPr bwMode="auto">
                <a:xfrm>
                  <a:off x="2313" y="288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3" name="Freeform 2586"/>
                <p:cNvSpPr>
                  <a:spLocks/>
                </p:cNvSpPr>
                <p:nvPr/>
              </p:nvSpPr>
              <p:spPr bwMode="auto">
                <a:xfrm>
                  <a:off x="2323" y="288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4" name="Freeform 2587"/>
                <p:cNvSpPr>
                  <a:spLocks/>
                </p:cNvSpPr>
                <p:nvPr/>
              </p:nvSpPr>
              <p:spPr bwMode="auto">
                <a:xfrm>
                  <a:off x="2333" y="288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5" name="Freeform 2588"/>
                <p:cNvSpPr>
                  <a:spLocks/>
                </p:cNvSpPr>
                <p:nvPr/>
              </p:nvSpPr>
              <p:spPr bwMode="auto">
                <a:xfrm>
                  <a:off x="2341" y="289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6" name="Freeform 2589"/>
                <p:cNvSpPr>
                  <a:spLocks/>
                </p:cNvSpPr>
                <p:nvPr/>
              </p:nvSpPr>
              <p:spPr bwMode="auto">
                <a:xfrm>
                  <a:off x="2344" y="289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7" name="Freeform 2590"/>
                <p:cNvSpPr>
                  <a:spLocks/>
                </p:cNvSpPr>
                <p:nvPr/>
              </p:nvSpPr>
              <p:spPr bwMode="auto">
                <a:xfrm>
                  <a:off x="2352" y="289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8" name="Freeform 2591"/>
                <p:cNvSpPr>
                  <a:spLocks/>
                </p:cNvSpPr>
                <p:nvPr/>
              </p:nvSpPr>
              <p:spPr bwMode="auto">
                <a:xfrm>
                  <a:off x="2361" y="2897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19" name="Freeform 2592"/>
                <p:cNvSpPr>
                  <a:spLocks/>
                </p:cNvSpPr>
                <p:nvPr/>
              </p:nvSpPr>
              <p:spPr bwMode="auto">
                <a:xfrm>
                  <a:off x="2371" y="2902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0" name="Freeform 2593"/>
                <p:cNvSpPr>
                  <a:spLocks/>
                </p:cNvSpPr>
                <p:nvPr/>
              </p:nvSpPr>
              <p:spPr bwMode="auto">
                <a:xfrm>
                  <a:off x="2379" y="290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1" name="Freeform 2594"/>
                <p:cNvSpPr>
                  <a:spLocks/>
                </p:cNvSpPr>
                <p:nvPr/>
              </p:nvSpPr>
              <p:spPr bwMode="auto">
                <a:xfrm>
                  <a:off x="2389" y="2909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2" name="Freeform 2595"/>
                <p:cNvSpPr>
                  <a:spLocks/>
                </p:cNvSpPr>
                <p:nvPr/>
              </p:nvSpPr>
              <p:spPr bwMode="auto">
                <a:xfrm>
                  <a:off x="2400" y="291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3" name="Freeform 2596"/>
                <p:cNvSpPr>
                  <a:spLocks/>
                </p:cNvSpPr>
                <p:nvPr/>
              </p:nvSpPr>
              <p:spPr bwMode="auto">
                <a:xfrm>
                  <a:off x="2409" y="291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4" name="Freeform 2597"/>
                <p:cNvSpPr>
                  <a:spLocks/>
                </p:cNvSpPr>
                <p:nvPr/>
              </p:nvSpPr>
              <p:spPr bwMode="auto">
                <a:xfrm>
                  <a:off x="2417" y="2917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5" name="Freeform 2598"/>
                <p:cNvSpPr>
                  <a:spLocks/>
                </p:cNvSpPr>
                <p:nvPr/>
              </p:nvSpPr>
              <p:spPr bwMode="auto">
                <a:xfrm>
                  <a:off x="2429" y="292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6" name="Freeform 2599"/>
                <p:cNvSpPr>
                  <a:spLocks/>
                </p:cNvSpPr>
                <p:nvPr/>
              </p:nvSpPr>
              <p:spPr bwMode="auto">
                <a:xfrm>
                  <a:off x="2437" y="2921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7" name="Freeform 2600"/>
                <p:cNvSpPr>
                  <a:spLocks/>
                </p:cNvSpPr>
                <p:nvPr/>
              </p:nvSpPr>
              <p:spPr bwMode="auto">
                <a:xfrm>
                  <a:off x="2448" y="292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8" name="Freeform 2601"/>
                <p:cNvSpPr>
                  <a:spLocks/>
                </p:cNvSpPr>
                <p:nvPr/>
              </p:nvSpPr>
              <p:spPr bwMode="auto">
                <a:xfrm>
                  <a:off x="2457" y="2929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29" name="Freeform 2602"/>
                <p:cNvSpPr>
                  <a:spLocks/>
                </p:cNvSpPr>
                <p:nvPr/>
              </p:nvSpPr>
              <p:spPr bwMode="auto">
                <a:xfrm>
                  <a:off x="2465" y="293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0" name="Freeform 2603"/>
                <p:cNvSpPr>
                  <a:spLocks/>
                </p:cNvSpPr>
                <p:nvPr/>
              </p:nvSpPr>
              <p:spPr bwMode="auto">
                <a:xfrm>
                  <a:off x="2475" y="293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1" name="Freeform 2604"/>
                <p:cNvSpPr>
                  <a:spLocks/>
                </p:cNvSpPr>
                <p:nvPr/>
              </p:nvSpPr>
              <p:spPr bwMode="auto">
                <a:xfrm>
                  <a:off x="2485" y="293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2" name="Freeform 2605"/>
                <p:cNvSpPr>
                  <a:spLocks/>
                </p:cNvSpPr>
                <p:nvPr/>
              </p:nvSpPr>
              <p:spPr bwMode="auto">
                <a:xfrm>
                  <a:off x="2493" y="294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3" name="Freeform 2606"/>
                <p:cNvSpPr>
                  <a:spLocks/>
                </p:cNvSpPr>
                <p:nvPr/>
              </p:nvSpPr>
              <p:spPr bwMode="auto">
                <a:xfrm>
                  <a:off x="2504" y="294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4" name="Freeform 2607"/>
                <p:cNvSpPr>
                  <a:spLocks/>
                </p:cNvSpPr>
                <p:nvPr/>
              </p:nvSpPr>
              <p:spPr bwMode="auto">
                <a:xfrm>
                  <a:off x="2513" y="2949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5" name="Freeform 2608"/>
                <p:cNvSpPr>
                  <a:spLocks/>
                </p:cNvSpPr>
                <p:nvPr/>
              </p:nvSpPr>
              <p:spPr bwMode="auto">
                <a:xfrm>
                  <a:off x="2523" y="295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6" name="Freeform 2609"/>
                <p:cNvSpPr>
                  <a:spLocks/>
                </p:cNvSpPr>
                <p:nvPr/>
              </p:nvSpPr>
              <p:spPr bwMode="auto">
                <a:xfrm>
                  <a:off x="2531" y="2953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7" name="Freeform 2610"/>
                <p:cNvSpPr>
                  <a:spLocks/>
                </p:cNvSpPr>
                <p:nvPr/>
              </p:nvSpPr>
              <p:spPr bwMode="auto">
                <a:xfrm>
                  <a:off x="2541" y="2957"/>
                  <a:ext cx="6" cy="1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8" name="Freeform 2611"/>
                <p:cNvSpPr>
                  <a:spLocks/>
                </p:cNvSpPr>
                <p:nvPr/>
              </p:nvSpPr>
              <p:spPr bwMode="auto">
                <a:xfrm>
                  <a:off x="2553" y="296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39" name="Freeform 2612"/>
                <p:cNvSpPr>
                  <a:spLocks/>
                </p:cNvSpPr>
                <p:nvPr/>
              </p:nvSpPr>
              <p:spPr bwMode="auto">
                <a:xfrm>
                  <a:off x="2561" y="2961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0" name="Freeform 2613"/>
                <p:cNvSpPr>
                  <a:spLocks/>
                </p:cNvSpPr>
                <p:nvPr/>
              </p:nvSpPr>
              <p:spPr bwMode="auto">
                <a:xfrm>
                  <a:off x="2569" y="2965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1" name="Freeform 2614"/>
                <p:cNvSpPr>
                  <a:spLocks/>
                </p:cNvSpPr>
                <p:nvPr/>
              </p:nvSpPr>
              <p:spPr bwMode="auto">
                <a:xfrm>
                  <a:off x="2581" y="296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2" name="Freeform 2615"/>
                <p:cNvSpPr>
                  <a:spLocks/>
                </p:cNvSpPr>
                <p:nvPr/>
              </p:nvSpPr>
              <p:spPr bwMode="auto">
                <a:xfrm>
                  <a:off x="2589" y="297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3" name="Freeform 2616"/>
                <p:cNvSpPr>
                  <a:spLocks/>
                </p:cNvSpPr>
                <p:nvPr/>
              </p:nvSpPr>
              <p:spPr bwMode="auto">
                <a:xfrm>
                  <a:off x="2600" y="297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4" name="Freeform 2617"/>
                <p:cNvSpPr>
                  <a:spLocks/>
                </p:cNvSpPr>
                <p:nvPr/>
              </p:nvSpPr>
              <p:spPr bwMode="auto">
                <a:xfrm>
                  <a:off x="2609" y="2977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5" name="Freeform 2618"/>
                <p:cNvSpPr>
                  <a:spLocks/>
                </p:cNvSpPr>
                <p:nvPr/>
              </p:nvSpPr>
              <p:spPr bwMode="auto">
                <a:xfrm>
                  <a:off x="2617" y="298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6" name="Freeform 2619"/>
                <p:cNvSpPr>
                  <a:spLocks/>
                </p:cNvSpPr>
                <p:nvPr/>
              </p:nvSpPr>
              <p:spPr bwMode="auto">
                <a:xfrm>
                  <a:off x="2627" y="298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7" name="Freeform 2620"/>
                <p:cNvSpPr>
                  <a:spLocks/>
                </p:cNvSpPr>
                <p:nvPr/>
              </p:nvSpPr>
              <p:spPr bwMode="auto">
                <a:xfrm>
                  <a:off x="2637" y="2985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8" name="Freeform 2621"/>
                <p:cNvSpPr>
                  <a:spLocks/>
                </p:cNvSpPr>
                <p:nvPr/>
              </p:nvSpPr>
              <p:spPr bwMode="auto">
                <a:xfrm>
                  <a:off x="2645" y="299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49" name="Freeform 2622"/>
                <p:cNvSpPr>
                  <a:spLocks/>
                </p:cNvSpPr>
                <p:nvPr/>
              </p:nvSpPr>
              <p:spPr bwMode="auto">
                <a:xfrm>
                  <a:off x="2656" y="2992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0" name="Freeform 2623"/>
                <p:cNvSpPr>
                  <a:spLocks/>
                </p:cNvSpPr>
                <p:nvPr/>
              </p:nvSpPr>
              <p:spPr bwMode="auto">
                <a:xfrm>
                  <a:off x="2665" y="2995"/>
                  <a:ext cx="7" cy="3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1" name="Freeform 2624"/>
                <p:cNvSpPr>
                  <a:spLocks/>
                </p:cNvSpPr>
                <p:nvPr/>
              </p:nvSpPr>
              <p:spPr bwMode="auto">
                <a:xfrm>
                  <a:off x="2675" y="300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2" name="Freeform 2625"/>
                <p:cNvSpPr>
                  <a:spLocks/>
                </p:cNvSpPr>
                <p:nvPr/>
              </p:nvSpPr>
              <p:spPr bwMode="auto">
                <a:xfrm>
                  <a:off x="2683" y="300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3" name="Freeform 2626"/>
                <p:cNvSpPr>
                  <a:spLocks/>
                </p:cNvSpPr>
                <p:nvPr/>
              </p:nvSpPr>
              <p:spPr bwMode="auto">
                <a:xfrm>
                  <a:off x="1809" y="3008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4" name="Freeform 2627"/>
                <p:cNvSpPr>
                  <a:spLocks/>
                </p:cNvSpPr>
                <p:nvPr/>
              </p:nvSpPr>
              <p:spPr bwMode="auto">
                <a:xfrm>
                  <a:off x="1809" y="2821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5" name="Freeform 2628"/>
                <p:cNvSpPr>
                  <a:spLocks/>
                </p:cNvSpPr>
                <p:nvPr/>
              </p:nvSpPr>
              <p:spPr bwMode="auto">
                <a:xfrm>
                  <a:off x="1809" y="2630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6" name="Freeform 2629"/>
                <p:cNvSpPr>
                  <a:spLocks/>
                </p:cNvSpPr>
                <p:nvPr/>
              </p:nvSpPr>
              <p:spPr bwMode="auto">
                <a:xfrm>
                  <a:off x="1809" y="2443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7" name="Freeform 2630"/>
                <p:cNvSpPr>
                  <a:spLocks/>
                </p:cNvSpPr>
                <p:nvPr/>
              </p:nvSpPr>
              <p:spPr bwMode="auto">
                <a:xfrm>
                  <a:off x="1809" y="306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8" name="Freeform 2631"/>
                <p:cNvSpPr>
                  <a:spLocks/>
                </p:cNvSpPr>
                <p:nvPr/>
              </p:nvSpPr>
              <p:spPr bwMode="auto">
                <a:xfrm>
                  <a:off x="1809" y="304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59" name="Freeform 2632"/>
                <p:cNvSpPr>
                  <a:spLocks/>
                </p:cNvSpPr>
                <p:nvPr/>
              </p:nvSpPr>
              <p:spPr bwMode="auto">
                <a:xfrm>
                  <a:off x="1809" y="303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0" name="Freeform 2633"/>
                <p:cNvSpPr>
                  <a:spLocks/>
                </p:cNvSpPr>
                <p:nvPr/>
              </p:nvSpPr>
              <p:spPr bwMode="auto">
                <a:xfrm>
                  <a:off x="1809" y="302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1" name="Freeform 2634"/>
                <p:cNvSpPr>
                  <a:spLocks/>
                </p:cNvSpPr>
                <p:nvPr/>
              </p:nvSpPr>
              <p:spPr bwMode="auto">
                <a:xfrm>
                  <a:off x="1809" y="301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2" name="Freeform 2635"/>
                <p:cNvSpPr>
                  <a:spLocks/>
                </p:cNvSpPr>
                <p:nvPr/>
              </p:nvSpPr>
              <p:spPr bwMode="auto">
                <a:xfrm>
                  <a:off x="1809" y="295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3" name="Freeform 2636"/>
                <p:cNvSpPr>
                  <a:spLocks/>
                </p:cNvSpPr>
                <p:nvPr/>
              </p:nvSpPr>
              <p:spPr bwMode="auto">
                <a:xfrm>
                  <a:off x="1809" y="291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4" name="Freeform 2637"/>
                <p:cNvSpPr>
                  <a:spLocks/>
                </p:cNvSpPr>
                <p:nvPr/>
              </p:nvSpPr>
              <p:spPr bwMode="auto">
                <a:xfrm>
                  <a:off x="1809" y="289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5" name="Freeform 2638"/>
                <p:cNvSpPr>
                  <a:spLocks/>
                </p:cNvSpPr>
                <p:nvPr/>
              </p:nvSpPr>
              <p:spPr bwMode="auto">
                <a:xfrm>
                  <a:off x="1809" y="287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6" name="Freeform 2639"/>
                <p:cNvSpPr>
                  <a:spLocks/>
                </p:cNvSpPr>
                <p:nvPr/>
              </p:nvSpPr>
              <p:spPr bwMode="auto">
                <a:xfrm>
                  <a:off x="1809" y="286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7" name="Freeform 2640"/>
                <p:cNvSpPr>
                  <a:spLocks/>
                </p:cNvSpPr>
                <p:nvPr/>
              </p:nvSpPr>
              <p:spPr bwMode="auto">
                <a:xfrm>
                  <a:off x="1809" y="28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8" name="Freeform 2641"/>
                <p:cNvSpPr>
                  <a:spLocks/>
                </p:cNvSpPr>
                <p:nvPr/>
              </p:nvSpPr>
              <p:spPr bwMode="auto">
                <a:xfrm>
                  <a:off x="1809" y="283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69" name="Freeform 2642"/>
                <p:cNvSpPr>
                  <a:spLocks/>
                </p:cNvSpPr>
                <p:nvPr/>
              </p:nvSpPr>
              <p:spPr bwMode="auto">
                <a:xfrm>
                  <a:off x="1809" y="282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0" name="Freeform 2643"/>
                <p:cNvSpPr>
                  <a:spLocks/>
                </p:cNvSpPr>
                <p:nvPr/>
              </p:nvSpPr>
              <p:spPr bwMode="auto">
                <a:xfrm>
                  <a:off x="1809" y="276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1" name="Freeform 2644"/>
                <p:cNvSpPr>
                  <a:spLocks/>
                </p:cNvSpPr>
                <p:nvPr/>
              </p:nvSpPr>
              <p:spPr bwMode="auto">
                <a:xfrm>
                  <a:off x="1809" y="273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2" name="Freeform 2645"/>
                <p:cNvSpPr>
                  <a:spLocks/>
                </p:cNvSpPr>
                <p:nvPr/>
              </p:nvSpPr>
              <p:spPr bwMode="auto">
                <a:xfrm>
                  <a:off x="1809" y="270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3" name="Freeform 2646"/>
                <p:cNvSpPr>
                  <a:spLocks/>
                </p:cNvSpPr>
                <p:nvPr/>
              </p:nvSpPr>
              <p:spPr bwMode="auto">
                <a:xfrm>
                  <a:off x="1809" y="268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4" name="Freeform 2647"/>
                <p:cNvSpPr>
                  <a:spLocks/>
                </p:cNvSpPr>
                <p:nvPr/>
              </p:nvSpPr>
              <p:spPr bwMode="auto">
                <a:xfrm>
                  <a:off x="1809" y="267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5" name="Freeform 2648"/>
                <p:cNvSpPr>
                  <a:spLocks/>
                </p:cNvSpPr>
                <p:nvPr/>
              </p:nvSpPr>
              <p:spPr bwMode="auto">
                <a:xfrm>
                  <a:off x="1809" y="266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6" name="Freeform 2649"/>
                <p:cNvSpPr>
                  <a:spLocks/>
                </p:cNvSpPr>
                <p:nvPr/>
              </p:nvSpPr>
              <p:spPr bwMode="auto">
                <a:xfrm>
                  <a:off x="1809" y="26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7" name="Freeform 2650"/>
                <p:cNvSpPr>
                  <a:spLocks/>
                </p:cNvSpPr>
                <p:nvPr/>
              </p:nvSpPr>
              <p:spPr bwMode="auto">
                <a:xfrm>
                  <a:off x="1809" y="264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8" name="Freeform 2651"/>
                <p:cNvSpPr>
                  <a:spLocks/>
                </p:cNvSpPr>
                <p:nvPr/>
              </p:nvSpPr>
              <p:spPr bwMode="auto">
                <a:xfrm>
                  <a:off x="1809" y="257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79" name="Freeform 2652"/>
                <p:cNvSpPr>
                  <a:spLocks/>
                </p:cNvSpPr>
                <p:nvPr/>
              </p:nvSpPr>
              <p:spPr bwMode="auto">
                <a:xfrm>
                  <a:off x="1809" y="254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0" name="Freeform 2653"/>
                <p:cNvSpPr>
                  <a:spLocks/>
                </p:cNvSpPr>
                <p:nvPr/>
              </p:nvSpPr>
              <p:spPr bwMode="auto">
                <a:xfrm>
                  <a:off x="1809" y="251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1" name="Freeform 2654"/>
                <p:cNvSpPr>
                  <a:spLocks/>
                </p:cNvSpPr>
                <p:nvPr/>
              </p:nvSpPr>
              <p:spPr bwMode="auto">
                <a:xfrm>
                  <a:off x="1809" y="249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2" name="Freeform 2655"/>
                <p:cNvSpPr>
                  <a:spLocks/>
                </p:cNvSpPr>
                <p:nvPr/>
              </p:nvSpPr>
              <p:spPr bwMode="auto">
                <a:xfrm>
                  <a:off x="1809" y="248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3" name="Freeform 2656"/>
                <p:cNvSpPr>
                  <a:spLocks/>
                </p:cNvSpPr>
                <p:nvPr/>
              </p:nvSpPr>
              <p:spPr bwMode="auto">
                <a:xfrm>
                  <a:off x="1809" y="247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4" name="Freeform 2657"/>
                <p:cNvSpPr>
                  <a:spLocks/>
                </p:cNvSpPr>
                <p:nvPr/>
              </p:nvSpPr>
              <p:spPr bwMode="auto">
                <a:xfrm>
                  <a:off x="1809" y="246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5" name="Freeform 2658"/>
                <p:cNvSpPr>
                  <a:spLocks/>
                </p:cNvSpPr>
                <p:nvPr/>
              </p:nvSpPr>
              <p:spPr bwMode="auto">
                <a:xfrm>
                  <a:off x="1809" y="245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6" name="Freeform 2659"/>
                <p:cNvSpPr>
                  <a:spLocks/>
                </p:cNvSpPr>
                <p:nvPr/>
              </p:nvSpPr>
              <p:spPr bwMode="auto">
                <a:xfrm>
                  <a:off x="1809" y="238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7" name="Freeform 2660"/>
                <p:cNvSpPr>
                  <a:spLocks/>
                </p:cNvSpPr>
                <p:nvPr/>
              </p:nvSpPr>
              <p:spPr bwMode="auto">
                <a:xfrm>
                  <a:off x="2673" y="3008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8" name="Freeform 2661"/>
                <p:cNvSpPr>
                  <a:spLocks/>
                </p:cNvSpPr>
                <p:nvPr/>
              </p:nvSpPr>
              <p:spPr bwMode="auto">
                <a:xfrm>
                  <a:off x="2673" y="2821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89" name="Freeform 2662"/>
                <p:cNvSpPr>
                  <a:spLocks/>
                </p:cNvSpPr>
                <p:nvPr/>
              </p:nvSpPr>
              <p:spPr bwMode="auto">
                <a:xfrm>
                  <a:off x="2673" y="2630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0" name="Freeform 2663"/>
                <p:cNvSpPr>
                  <a:spLocks/>
                </p:cNvSpPr>
                <p:nvPr/>
              </p:nvSpPr>
              <p:spPr bwMode="auto">
                <a:xfrm>
                  <a:off x="2673" y="2443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1" name="Freeform 2664"/>
                <p:cNvSpPr>
                  <a:spLocks/>
                </p:cNvSpPr>
                <p:nvPr/>
              </p:nvSpPr>
              <p:spPr bwMode="auto">
                <a:xfrm>
                  <a:off x="2681" y="306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2" name="Freeform 2665"/>
                <p:cNvSpPr>
                  <a:spLocks/>
                </p:cNvSpPr>
                <p:nvPr/>
              </p:nvSpPr>
              <p:spPr bwMode="auto">
                <a:xfrm>
                  <a:off x="2681" y="304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3" name="Freeform 2666"/>
                <p:cNvSpPr>
                  <a:spLocks/>
                </p:cNvSpPr>
                <p:nvPr/>
              </p:nvSpPr>
              <p:spPr bwMode="auto">
                <a:xfrm>
                  <a:off x="2681" y="303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4" name="Freeform 2667"/>
                <p:cNvSpPr>
                  <a:spLocks/>
                </p:cNvSpPr>
                <p:nvPr/>
              </p:nvSpPr>
              <p:spPr bwMode="auto">
                <a:xfrm>
                  <a:off x="2681" y="302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5" name="Freeform 2668"/>
                <p:cNvSpPr>
                  <a:spLocks/>
                </p:cNvSpPr>
                <p:nvPr/>
              </p:nvSpPr>
              <p:spPr bwMode="auto">
                <a:xfrm>
                  <a:off x="2681" y="301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6" name="Freeform 2669"/>
                <p:cNvSpPr>
                  <a:spLocks/>
                </p:cNvSpPr>
                <p:nvPr/>
              </p:nvSpPr>
              <p:spPr bwMode="auto">
                <a:xfrm>
                  <a:off x="2681" y="295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7" name="Freeform 2670"/>
                <p:cNvSpPr>
                  <a:spLocks/>
                </p:cNvSpPr>
                <p:nvPr/>
              </p:nvSpPr>
              <p:spPr bwMode="auto">
                <a:xfrm>
                  <a:off x="2681" y="291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8" name="Freeform 2671"/>
                <p:cNvSpPr>
                  <a:spLocks/>
                </p:cNvSpPr>
                <p:nvPr/>
              </p:nvSpPr>
              <p:spPr bwMode="auto">
                <a:xfrm>
                  <a:off x="2681" y="289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399" name="Freeform 2672"/>
                <p:cNvSpPr>
                  <a:spLocks/>
                </p:cNvSpPr>
                <p:nvPr/>
              </p:nvSpPr>
              <p:spPr bwMode="auto">
                <a:xfrm>
                  <a:off x="2681" y="287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0" name="Freeform 2673"/>
                <p:cNvSpPr>
                  <a:spLocks/>
                </p:cNvSpPr>
                <p:nvPr/>
              </p:nvSpPr>
              <p:spPr bwMode="auto">
                <a:xfrm>
                  <a:off x="2681" y="286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1" name="Freeform 2674"/>
                <p:cNvSpPr>
                  <a:spLocks/>
                </p:cNvSpPr>
                <p:nvPr/>
              </p:nvSpPr>
              <p:spPr bwMode="auto">
                <a:xfrm>
                  <a:off x="2681" y="28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2" name="Freeform 2675"/>
                <p:cNvSpPr>
                  <a:spLocks/>
                </p:cNvSpPr>
                <p:nvPr/>
              </p:nvSpPr>
              <p:spPr bwMode="auto">
                <a:xfrm>
                  <a:off x="2681" y="283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3" name="Freeform 2676"/>
                <p:cNvSpPr>
                  <a:spLocks/>
                </p:cNvSpPr>
                <p:nvPr/>
              </p:nvSpPr>
              <p:spPr bwMode="auto">
                <a:xfrm>
                  <a:off x="2681" y="282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4" name="Freeform 2677"/>
                <p:cNvSpPr>
                  <a:spLocks/>
                </p:cNvSpPr>
                <p:nvPr/>
              </p:nvSpPr>
              <p:spPr bwMode="auto">
                <a:xfrm>
                  <a:off x="2681" y="276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5" name="Freeform 2678"/>
                <p:cNvSpPr>
                  <a:spLocks/>
                </p:cNvSpPr>
                <p:nvPr/>
              </p:nvSpPr>
              <p:spPr bwMode="auto">
                <a:xfrm>
                  <a:off x="2681" y="273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6" name="Freeform 2679"/>
                <p:cNvSpPr>
                  <a:spLocks/>
                </p:cNvSpPr>
                <p:nvPr/>
              </p:nvSpPr>
              <p:spPr bwMode="auto">
                <a:xfrm>
                  <a:off x="2681" y="270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7" name="Freeform 2680"/>
                <p:cNvSpPr>
                  <a:spLocks/>
                </p:cNvSpPr>
                <p:nvPr/>
              </p:nvSpPr>
              <p:spPr bwMode="auto">
                <a:xfrm>
                  <a:off x="2681" y="268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8" name="Freeform 2681"/>
                <p:cNvSpPr>
                  <a:spLocks/>
                </p:cNvSpPr>
                <p:nvPr/>
              </p:nvSpPr>
              <p:spPr bwMode="auto">
                <a:xfrm>
                  <a:off x="2681" y="267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09" name="Freeform 2682"/>
                <p:cNvSpPr>
                  <a:spLocks/>
                </p:cNvSpPr>
                <p:nvPr/>
              </p:nvSpPr>
              <p:spPr bwMode="auto">
                <a:xfrm>
                  <a:off x="2681" y="266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0" name="Freeform 2683"/>
                <p:cNvSpPr>
                  <a:spLocks/>
                </p:cNvSpPr>
                <p:nvPr/>
              </p:nvSpPr>
              <p:spPr bwMode="auto">
                <a:xfrm>
                  <a:off x="2681" y="26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1" name="Freeform 2684"/>
                <p:cNvSpPr>
                  <a:spLocks/>
                </p:cNvSpPr>
                <p:nvPr/>
              </p:nvSpPr>
              <p:spPr bwMode="auto">
                <a:xfrm>
                  <a:off x="2681" y="264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2" name="Freeform 2685"/>
                <p:cNvSpPr>
                  <a:spLocks/>
                </p:cNvSpPr>
                <p:nvPr/>
              </p:nvSpPr>
              <p:spPr bwMode="auto">
                <a:xfrm>
                  <a:off x="2681" y="257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3" name="Freeform 2686"/>
                <p:cNvSpPr>
                  <a:spLocks/>
                </p:cNvSpPr>
                <p:nvPr/>
              </p:nvSpPr>
              <p:spPr bwMode="auto">
                <a:xfrm>
                  <a:off x="2681" y="254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4" name="Freeform 2687"/>
                <p:cNvSpPr>
                  <a:spLocks/>
                </p:cNvSpPr>
                <p:nvPr/>
              </p:nvSpPr>
              <p:spPr bwMode="auto">
                <a:xfrm>
                  <a:off x="2681" y="251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5" name="Freeform 2688"/>
                <p:cNvSpPr>
                  <a:spLocks/>
                </p:cNvSpPr>
                <p:nvPr/>
              </p:nvSpPr>
              <p:spPr bwMode="auto">
                <a:xfrm>
                  <a:off x="2681" y="249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6" name="Freeform 2689"/>
                <p:cNvSpPr>
                  <a:spLocks/>
                </p:cNvSpPr>
                <p:nvPr/>
              </p:nvSpPr>
              <p:spPr bwMode="auto">
                <a:xfrm>
                  <a:off x="2681" y="248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7" name="Freeform 2690"/>
                <p:cNvSpPr>
                  <a:spLocks/>
                </p:cNvSpPr>
                <p:nvPr/>
              </p:nvSpPr>
              <p:spPr bwMode="auto">
                <a:xfrm>
                  <a:off x="2681" y="247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8" name="Freeform 2691"/>
                <p:cNvSpPr>
                  <a:spLocks/>
                </p:cNvSpPr>
                <p:nvPr/>
              </p:nvSpPr>
              <p:spPr bwMode="auto">
                <a:xfrm>
                  <a:off x="2681" y="246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19" name="Freeform 2692"/>
                <p:cNvSpPr>
                  <a:spLocks/>
                </p:cNvSpPr>
                <p:nvPr/>
              </p:nvSpPr>
              <p:spPr bwMode="auto">
                <a:xfrm>
                  <a:off x="2681" y="245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20" name="Freeform 2693"/>
                <p:cNvSpPr>
                  <a:spLocks/>
                </p:cNvSpPr>
                <p:nvPr/>
              </p:nvSpPr>
              <p:spPr bwMode="auto">
                <a:xfrm>
                  <a:off x="2681" y="238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21" name="Freeform 2694"/>
                <p:cNvSpPr>
                  <a:spLocks/>
                </p:cNvSpPr>
                <p:nvPr/>
              </p:nvSpPr>
              <p:spPr bwMode="auto">
                <a:xfrm>
                  <a:off x="1809" y="304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22" name="Freeform 2695"/>
                <p:cNvSpPr>
                  <a:spLocks/>
                </p:cNvSpPr>
                <p:nvPr/>
              </p:nvSpPr>
              <p:spPr bwMode="auto">
                <a:xfrm>
                  <a:off x="2029" y="304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23" name="Freeform 2696"/>
                <p:cNvSpPr>
                  <a:spLocks/>
                </p:cNvSpPr>
                <p:nvPr/>
              </p:nvSpPr>
              <p:spPr bwMode="auto">
                <a:xfrm>
                  <a:off x="2249" y="304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424" name="Freeform 2697"/>
                <p:cNvSpPr>
                  <a:spLocks/>
                </p:cNvSpPr>
                <p:nvPr/>
              </p:nvSpPr>
              <p:spPr bwMode="auto">
                <a:xfrm>
                  <a:off x="2469" y="3049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2143" name="Freeform 2698"/>
              <p:cNvSpPr>
                <a:spLocks/>
              </p:cNvSpPr>
              <p:nvPr/>
            </p:nvSpPr>
            <p:spPr bwMode="auto">
              <a:xfrm>
                <a:off x="2691" y="3049"/>
                <a:ext cx="1" cy="16"/>
              </a:xfrm>
              <a:custGeom>
                <a:avLst/>
                <a:gdLst>
                  <a:gd name="T0" fmla="*/ 0 w 1"/>
                  <a:gd name="T1" fmla="*/ 10 h 10"/>
                  <a:gd name="T2" fmla="*/ 0 w 1"/>
                  <a:gd name="T3" fmla="*/ 1 h 10"/>
                  <a:gd name="T4" fmla="*/ 0 w 1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10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44" name="Freeform 2699"/>
              <p:cNvSpPr>
                <a:spLocks/>
              </p:cNvSpPr>
              <p:nvPr/>
            </p:nvSpPr>
            <p:spPr bwMode="auto">
              <a:xfrm>
                <a:off x="1851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45" name="Freeform 2700"/>
              <p:cNvSpPr>
                <a:spLocks/>
              </p:cNvSpPr>
              <p:nvPr/>
            </p:nvSpPr>
            <p:spPr bwMode="auto">
              <a:xfrm>
                <a:off x="1897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46" name="Freeform 2701"/>
              <p:cNvSpPr>
                <a:spLocks/>
              </p:cNvSpPr>
              <p:nvPr/>
            </p:nvSpPr>
            <p:spPr bwMode="auto">
              <a:xfrm>
                <a:off x="1941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47" name="Freeform 2702"/>
              <p:cNvSpPr>
                <a:spLocks/>
              </p:cNvSpPr>
              <p:nvPr/>
            </p:nvSpPr>
            <p:spPr bwMode="auto">
              <a:xfrm>
                <a:off x="1985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48" name="Freeform 2703"/>
              <p:cNvSpPr>
                <a:spLocks/>
              </p:cNvSpPr>
              <p:nvPr/>
            </p:nvSpPr>
            <p:spPr bwMode="auto">
              <a:xfrm>
                <a:off x="2073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49" name="Freeform 2704"/>
              <p:cNvSpPr>
                <a:spLocks/>
              </p:cNvSpPr>
              <p:nvPr/>
            </p:nvSpPr>
            <p:spPr bwMode="auto">
              <a:xfrm>
                <a:off x="2117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0" name="Freeform 2705"/>
              <p:cNvSpPr>
                <a:spLocks/>
              </p:cNvSpPr>
              <p:nvPr/>
            </p:nvSpPr>
            <p:spPr bwMode="auto">
              <a:xfrm>
                <a:off x="2161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1" name="Freeform 2706"/>
              <p:cNvSpPr>
                <a:spLocks/>
              </p:cNvSpPr>
              <p:nvPr/>
            </p:nvSpPr>
            <p:spPr bwMode="auto">
              <a:xfrm>
                <a:off x="2205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2" name="Freeform 2707"/>
              <p:cNvSpPr>
                <a:spLocks/>
              </p:cNvSpPr>
              <p:nvPr/>
            </p:nvSpPr>
            <p:spPr bwMode="auto">
              <a:xfrm>
                <a:off x="2293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3" name="Freeform 2708"/>
              <p:cNvSpPr>
                <a:spLocks/>
              </p:cNvSpPr>
              <p:nvPr/>
            </p:nvSpPr>
            <p:spPr bwMode="auto">
              <a:xfrm>
                <a:off x="2337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4" name="Freeform 2709"/>
              <p:cNvSpPr>
                <a:spLocks/>
              </p:cNvSpPr>
              <p:nvPr/>
            </p:nvSpPr>
            <p:spPr bwMode="auto">
              <a:xfrm>
                <a:off x="2381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5" name="Freeform 2710"/>
              <p:cNvSpPr>
                <a:spLocks/>
              </p:cNvSpPr>
              <p:nvPr/>
            </p:nvSpPr>
            <p:spPr bwMode="auto">
              <a:xfrm>
                <a:off x="2425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6" name="Freeform 2711"/>
              <p:cNvSpPr>
                <a:spLocks/>
              </p:cNvSpPr>
              <p:nvPr/>
            </p:nvSpPr>
            <p:spPr bwMode="auto">
              <a:xfrm>
                <a:off x="2513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7" name="Freeform 2712"/>
              <p:cNvSpPr>
                <a:spLocks/>
              </p:cNvSpPr>
              <p:nvPr/>
            </p:nvSpPr>
            <p:spPr bwMode="auto">
              <a:xfrm>
                <a:off x="2557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8" name="Freeform 2713"/>
              <p:cNvSpPr>
                <a:spLocks/>
              </p:cNvSpPr>
              <p:nvPr/>
            </p:nvSpPr>
            <p:spPr bwMode="auto">
              <a:xfrm>
                <a:off x="2601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59" name="Freeform 2714"/>
              <p:cNvSpPr>
                <a:spLocks/>
              </p:cNvSpPr>
              <p:nvPr/>
            </p:nvSpPr>
            <p:spPr bwMode="auto">
              <a:xfrm>
                <a:off x="2645" y="3056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0" name="Freeform 2715"/>
              <p:cNvSpPr>
                <a:spLocks/>
              </p:cNvSpPr>
              <p:nvPr/>
            </p:nvSpPr>
            <p:spPr bwMode="auto">
              <a:xfrm>
                <a:off x="1809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1" name="Freeform 2716"/>
              <p:cNvSpPr>
                <a:spLocks/>
              </p:cNvSpPr>
              <p:nvPr/>
            </p:nvSpPr>
            <p:spPr bwMode="auto">
              <a:xfrm>
                <a:off x="2029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2" name="Freeform 2717"/>
              <p:cNvSpPr>
                <a:spLocks/>
              </p:cNvSpPr>
              <p:nvPr/>
            </p:nvSpPr>
            <p:spPr bwMode="auto">
              <a:xfrm>
                <a:off x="2249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3" name="Freeform 2718"/>
              <p:cNvSpPr>
                <a:spLocks/>
              </p:cNvSpPr>
              <p:nvPr/>
            </p:nvSpPr>
            <p:spPr bwMode="auto">
              <a:xfrm>
                <a:off x="2469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4" name="Freeform 2719"/>
              <p:cNvSpPr>
                <a:spLocks/>
              </p:cNvSpPr>
              <p:nvPr/>
            </p:nvSpPr>
            <p:spPr bwMode="auto">
              <a:xfrm>
                <a:off x="2691" y="2385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5" name="Freeform 2720"/>
              <p:cNvSpPr>
                <a:spLocks/>
              </p:cNvSpPr>
              <p:nvPr/>
            </p:nvSpPr>
            <p:spPr bwMode="auto">
              <a:xfrm>
                <a:off x="1851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6" name="Freeform 2721"/>
              <p:cNvSpPr>
                <a:spLocks/>
              </p:cNvSpPr>
              <p:nvPr/>
            </p:nvSpPr>
            <p:spPr bwMode="auto">
              <a:xfrm>
                <a:off x="1897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7" name="Freeform 2722"/>
              <p:cNvSpPr>
                <a:spLocks/>
              </p:cNvSpPr>
              <p:nvPr/>
            </p:nvSpPr>
            <p:spPr bwMode="auto">
              <a:xfrm>
                <a:off x="1941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8" name="Freeform 2723"/>
              <p:cNvSpPr>
                <a:spLocks/>
              </p:cNvSpPr>
              <p:nvPr/>
            </p:nvSpPr>
            <p:spPr bwMode="auto">
              <a:xfrm>
                <a:off x="1985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69" name="Freeform 2724"/>
              <p:cNvSpPr>
                <a:spLocks/>
              </p:cNvSpPr>
              <p:nvPr/>
            </p:nvSpPr>
            <p:spPr bwMode="auto">
              <a:xfrm>
                <a:off x="2073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0" name="Freeform 2725"/>
              <p:cNvSpPr>
                <a:spLocks/>
              </p:cNvSpPr>
              <p:nvPr/>
            </p:nvSpPr>
            <p:spPr bwMode="auto">
              <a:xfrm>
                <a:off x="2117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1" name="Freeform 2726"/>
              <p:cNvSpPr>
                <a:spLocks/>
              </p:cNvSpPr>
              <p:nvPr/>
            </p:nvSpPr>
            <p:spPr bwMode="auto">
              <a:xfrm>
                <a:off x="2161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2" name="Freeform 2727"/>
              <p:cNvSpPr>
                <a:spLocks/>
              </p:cNvSpPr>
              <p:nvPr/>
            </p:nvSpPr>
            <p:spPr bwMode="auto">
              <a:xfrm>
                <a:off x="2205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3" name="Freeform 2728"/>
              <p:cNvSpPr>
                <a:spLocks/>
              </p:cNvSpPr>
              <p:nvPr/>
            </p:nvSpPr>
            <p:spPr bwMode="auto">
              <a:xfrm>
                <a:off x="2293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4" name="Freeform 2729"/>
              <p:cNvSpPr>
                <a:spLocks/>
              </p:cNvSpPr>
              <p:nvPr/>
            </p:nvSpPr>
            <p:spPr bwMode="auto">
              <a:xfrm>
                <a:off x="2337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5" name="Freeform 2730"/>
              <p:cNvSpPr>
                <a:spLocks/>
              </p:cNvSpPr>
              <p:nvPr/>
            </p:nvSpPr>
            <p:spPr bwMode="auto">
              <a:xfrm>
                <a:off x="2381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6" name="Freeform 2731"/>
              <p:cNvSpPr>
                <a:spLocks/>
              </p:cNvSpPr>
              <p:nvPr/>
            </p:nvSpPr>
            <p:spPr bwMode="auto">
              <a:xfrm>
                <a:off x="2425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7" name="Freeform 2732"/>
              <p:cNvSpPr>
                <a:spLocks/>
              </p:cNvSpPr>
              <p:nvPr/>
            </p:nvSpPr>
            <p:spPr bwMode="auto">
              <a:xfrm>
                <a:off x="2513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8" name="Freeform 2733"/>
              <p:cNvSpPr>
                <a:spLocks/>
              </p:cNvSpPr>
              <p:nvPr/>
            </p:nvSpPr>
            <p:spPr bwMode="auto">
              <a:xfrm>
                <a:off x="2557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79" name="Freeform 2734"/>
              <p:cNvSpPr>
                <a:spLocks/>
              </p:cNvSpPr>
              <p:nvPr/>
            </p:nvSpPr>
            <p:spPr bwMode="auto">
              <a:xfrm>
                <a:off x="2601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0" name="Freeform 2735"/>
              <p:cNvSpPr>
                <a:spLocks/>
              </p:cNvSpPr>
              <p:nvPr/>
            </p:nvSpPr>
            <p:spPr bwMode="auto">
              <a:xfrm>
                <a:off x="2645" y="2385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1" name="Freeform 2736"/>
              <p:cNvSpPr>
                <a:spLocks/>
              </p:cNvSpPr>
              <p:nvPr/>
            </p:nvSpPr>
            <p:spPr bwMode="auto">
              <a:xfrm>
                <a:off x="1809" y="2382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2" name="Freeform 2737"/>
              <p:cNvSpPr>
                <a:spLocks/>
              </p:cNvSpPr>
              <p:nvPr/>
            </p:nvSpPr>
            <p:spPr bwMode="auto">
              <a:xfrm>
                <a:off x="2691" y="2382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3" name="Freeform 2738"/>
              <p:cNvSpPr>
                <a:spLocks/>
              </p:cNvSpPr>
              <p:nvPr/>
            </p:nvSpPr>
            <p:spPr bwMode="auto">
              <a:xfrm>
                <a:off x="1809" y="3065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4" name="Freeform 2739"/>
              <p:cNvSpPr>
                <a:spLocks/>
              </p:cNvSpPr>
              <p:nvPr/>
            </p:nvSpPr>
            <p:spPr bwMode="auto">
              <a:xfrm>
                <a:off x="1809" y="2385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5" name="Freeform 2740"/>
              <p:cNvSpPr>
                <a:spLocks/>
              </p:cNvSpPr>
              <p:nvPr/>
            </p:nvSpPr>
            <p:spPr bwMode="auto">
              <a:xfrm>
                <a:off x="2075" y="2662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0 w 14"/>
                  <a:gd name="T5" fmla="*/ 0 h 15"/>
                  <a:gd name="T6" fmla="*/ 10 w 14"/>
                  <a:gd name="T7" fmla="*/ 0 h 15"/>
                  <a:gd name="T8" fmla="*/ 13 w 14"/>
                  <a:gd name="T9" fmla="*/ 2 h 15"/>
                  <a:gd name="T10" fmla="*/ 13 w 14"/>
                  <a:gd name="T11" fmla="*/ 2 h 15"/>
                  <a:gd name="T12" fmla="*/ 13 w 14"/>
                  <a:gd name="T13" fmla="*/ 2 h 15"/>
                  <a:gd name="T14" fmla="*/ 14 w 14"/>
                  <a:gd name="T15" fmla="*/ 5 h 15"/>
                  <a:gd name="T16" fmla="*/ 14 w 14"/>
                  <a:gd name="T17" fmla="*/ 5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0 h 15"/>
                  <a:gd name="T28" fmla="*/ 14 w 14"/>
                  <a:gd name="T29" fmla="*/ 10 h 15"/>
                  <a:gd name="T30" fmla="*/ 13 w 14"/>
                  <a:gd name="T31" fmla="*/ 10 h 15"/>
                  <a:gd name="T32" fmla="*/ 13 w 14"/>
                  <a:gd name="T33" fmla="*/ 13 h 15"/>
                  <a:gd name="T34" fmla="*/ 13 w 14"/>
                  <a:gd name="T35" fmla="*/ 13 h 15"/>
                  <a:gd name="T36" fmla="*/ 10 w 14"/>
                  <a:gd name="T37" fmla="*/ 13 h 15"/>
                  <a:gd name="T38" fmla="*/ 10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5 w 14"/>
                  <a:gd name="T51" fmla="*/ 15 h 15"/>
                  <a:gd name="T52" fmla="*/ 5 w 14"/>
                  <a:gd name="T53" fmla="*/ 13 h 15"/>
                  <a:gd name="T54" fmla="*/ 2 w 14"/>
                  <a:gd name="T55" fmla="*/ 13 h 15"/>
                  <a:gd name="T56" fmla="*/ 2 w 14"/>
                  <a:gd name="T57" fmla="*/ 13 h 15"/>
                  <a:gd name="T58" fmla="*/ 2 w 14"/>
                  <a:gd name="T59" fmla="*/ 10 h 15"/>
                  <a:gd name="T60" fmla="*/ 0 w 14"/>
                  <a:gd name="T61" fmla="*/ 10 h 15"/>
                  <a:gd name="T62" fmla="*/ 0 w 14"/>
                  <a:gd name="T63" fmla="*/ 10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5 h 15"/>
                  <a:gd name="T74" fmla="*/ 0 w 14"/>
                  <a:gd name="T75" fmla="*/ 5 h 15"/>
                  <a:gd name="T76" fmla="*/ 2 w 14"/>
                  <a:gd name="T77" fmla="*/ 2 h 15"/>
                  <a:gd name="T78" fmla="*/ 2 w 14"/>
                  <a:gd name="T79" fmla="*/ 2 h 15"/>
                  <a:gd name="T80" fmla="*/ 2 w 14"/>
                  <a:gd name="T81" fmla="*/ 2 h 15"/>
                  <a:gd name="T82" fmla="*/ 5 w 14"/>
                  <a:gd name="T83" fmla="*/ 0 h 15"/>
                  <a:gd name="T84" fmla="*/ 5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3"/>
                    </a:lnTo>
                    <a:lnTo>
                      <a:pt x="10" y="13"/>
                    </a:lnTo>
                    <a:lnTo>
                      <a:pt x="10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5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6" name="Freeform 2741"/>
              <p:cNvSpPr>
                <a:spLocks/>
              </p:cNvSpPr>
              <p:nvPr/>
            </p:nvSpPr>
            <p:spPr bwMode="auto">
              <a:xfrm>
                <a:off x="2075" y="2662"/>
                <a:ext cx="13" cy="13"/>
              </a:xfrm>
              <a:custGeom>
                <a:avLst/>
                <a:gdLst>
                  <a:gd name="T0" fmla="*/ 6 w 13"/>
                  <a:gd name="T1" fmla="*/ 0 h 13"/>
                  <a:gd name="T2" fmla="*/ 8 w 13"/>
                  <a:gd name="T3" fmla="*/ 0 h 13"/>
                  <a:gd name="T4" fmla="*/ 8 w 13"/>
                  <a:gd name="T5" fmla="*/ 0 h 13"/>
                  <a:gd name="T6" fmla="*/ 8 w 13"/>
                  <a:gd name="T7" fmla="*/ 0 h 13"/>
                  <a:gd name="T8" fmla="*/ 10 w 13"/>
                  <a:gd name="T9" fmla="*/ 2 h 13"/>
                  <a:gd name="T10" fmla="*/ 10 w 13"/>
                  <a:gd name="T11" fmla="*/ 2 h 13"/>
                  <a:gd name="T12" fmla="*/ 10 w 13"/>
                  <a:gd name="T13" fmla="*/ 2 h 13"/>
                  <a:gd name="T14" fmla="*/ 13 w 13"/>
                  <a:gd name="T15" fmla="*/ 5 h 13"/>
                  <a:gd name="T16" fmla="*/ 13 w 13"/>
                  <a:gd name="T17" fmla="*/ 5 h 13"/>
                  <a:gd name="T18" fmla="*/ 13 w 13"/>
                  <a:gd name="T19" fmla="*/ 5 h 13"/>
                  <a:gd name="T20" fmla="*/ 13 w 13"/>
                  <a:gd name="T21" fmla="*/ 7 h 13"/>
                  <a:gd name="T22" fmla="*/ 13 w 13"/>
                  <a:gd name="T23" fmla="*/ 7 h 13"/>
                  <a:gd name="T24" fmla="*/ 13 w 13"/>
                  <a:gd name="T25" fmla="*/ 8 h 13"/>
                  <a:gd name="T26" fmla="*/ 13 w 13"/>
                  <a:gd name="T27" fmla="*/ 8 h 13"/>
                  <a:gd name="T28" fmla="*/ 13 w 13"/>
                  <a:gd name="T29" fmla="*/ 8 h 13"/>
                  <a:gd name="T30" fmla="*/ 10 w 13"/>
                  <a:gd name="T31" fmla="*/ 10 h 13"/>
                  <a:gd name="T32" fmla="*/ 10 w 13"/>
                  <a:gd name="T33" fmla="*/ 10 h 13"/>
                  <a:gd name="T34" fmla="*/ 10 w 13"/>
                  <a:gd name="T35" fmla="*/ 10 h 13"/>
                  <a:gd name="T36" fmla="*/ 10 w 13"/>
                  <a:gd name="T37" fmla="*/ 13 h 13"/>
                  <a:gd name="T38" fmla="*/ 8 w 13"/>
                  <a:gd name="T39" fmla="*/ 13 h 13"/>
                  <a:gd name="T40" fmla="*/ 8 w 13"/>
                  <a:gd name="T41" fmla="*/ 13 h 13"/>
                  <a:gd name="T42" fmla="*/ 6 w 13"/>
                  <a:gd name="T43" fmla="*/ 13 h 13"/>
                  <a:gd name="T44" fmla="*/ 6 w 13"/>
                  <a:gd name="T45" fmla="*/ 13 h 13"/>
                  <a:gd name="T46" fmla="*/ 6 w 13"/>
                  <a:gd name="T47" fmla="*/ 13 h 13"/>
                  <a:gd name="T48" fmla="*/ 5 w 13"/>
                  <a:gd name="T49" fmla="*/ 13 h 13"/>
                  <a:gd name="T50" fmla="*/ 5 w 13"/>
                  <a:gd name="T51" fmla="*/ 13 h 13"/>
                  <a:gd name="T52" fmla="*/ 2 w 13"/>
                  <a:gd name="T53" fmla="*/ 13 h 13"/>
                  <a:gd name="T54" fmla="*/ 2 w 13"/>
                  <a:gd name="T55" fmla="*/ 10 h 13"/>
                  <a:gd name="T56" fmla="*/ 2 w 13"/>
                  <a:gd name="T57" fmla="*/ 10 h 13"/>
                  <a:gd name="T58" fmla="*/ 2 w 13"/>
                  <a:gd name="T59" fmla="*/ 10 h 13"/>
                  <a:gd name="T60" fmla="*/ 0 w 13"/>
                  <a:gd name="T61" fmla="*/ 8 h 13"/>
                  <a:gd name="T62" fmla="*/ 0 w 13"/>
                  <a:gd name="T63" fmla="*/ 8 h 13"/>
                  <a:gd name="T64" fmla="*/ 0 w 13"/>
                  <a:gd name="T65" fmla="*/ 8 h 13"/>
                  <a:gd name="T66" fmla="*/ 0 w 13"/>
                  <a:gd name="T67" fmla="*/ 7 h 13"/>
                  <a:gd name="T68" fmla="*/ 0 w 13"/>
                  <a:gd name="T69" fmla="*/ 7 h 13"/>
                  <a:gd name="T70" fmla="*/ 0 w 13"/>
                  <a:gd name="T71" fmla="*/ 5 h 13"/>
                  <a:gd name="T72" fmla="*/ 0 w 13"/>
                  <a:gd name="T73" fmla="*/ 5 h 13"/>
                  <a:gd name="T74" fmla="*/ 0 w 13"/>
                  <a:gd name="T75" fmla="*/ 5 h 13"/>
                  <a:gd name="T76" fmla="*/ 2 w 13"/>
                  <a:gd name="T77" fmla="*/ 2 h 13"/>
                  <a:gd name="T78" fmla="*/ 2 w 13"/>
                  <a:gd name="T79" fmla="*/ 2 h 13"/>
                  <a:gd name="T80" fmla="*/ 2 w 13"/>
                  <a:gd name="T81" fmla="*/ 2 h 13"/>
                  <a:gd name="T82" fmla="*/ 5 w 13"/>
                  <a:gd name="T83" fmla="*/ 0 h 13"/>
                  <a:gd name="T84" fmla="*/ 5 w 13"/>
                  <a:gd name="T85" fmla="*/ 0 h 13"/>
                  <a:gd name="T86" fmla="*/ 5 w 13"/>
                  <a:gd name="T87" fmla="*/ 0 h 13"/>
                  <a:gd name="T88" fmla="*/ 6 w 13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3"/>
                  <a:gd name="T137" fmla="*/ 13 w 13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5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7" name="Freeform 2742"/>
              <p:cNvSpPr>
                <a:spLocks/>
              </p:cNvSpPr>
              <p:nvPr/>
            </p:nvSpPr>
            <p:spPr bwMode="auto">
              <a:xfrm>
                <a:off x="2213" y="2822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1 w 14"/>
                  <a:gd name="T5" fmla="*/ 0 h 15"/>
                  <a:gd name="T6" fmla="*/ 11 w 14"/>
                  <a:gd name="T7" fmla="*/ 0 h 15"/>
                  <a:gd name="T8" fmla="*/ 12 w 14"/>
                  <a:gd name="T9" fmla="*/ 2 h 15"/>
                  <a:gd name="T10" fmla="*/ 12 w 14"/>
                  <a:gd name="T11" fmla="*/ 2 h 15"/>
                  <a:gd name="T12" fmla="*/ 12 w 14"/>
                  <a:gd name="T13" fmla="*/ 2 h 15"/>
                  <a:gd name="T14" fmla="*/ 14 w 14"/>
                  <a:gd name="T15" fmla="*/ 3 h 15"/>
                  <a:gd name="T16" fmla="*/ 14 w 14"/>
                  <a:gd name="T17" fmla="*/ 3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0 h 15"/>
                  <a:gd name="T28" fmla="*/ 14 w 14"/>
                  <a:gd name="T29" fmla="*/ 10 h 15"/>
                  <a:gd name="T30" fmla="*/ 12 w 14"/>
                  <a:gd name="T31" fmla="*/ 10 h 15"/>
                  <a:gd name="T32" fmla="*/ 12 w 14"/>
                  <a:gd name="T33" fmla="*/ 11 h 15"/>
                  <a:gd name="T34" fmla="*/ 12 w 14"/>
                  <a:gd name="T35" fmla="*/ 11 h 15"/>
                  <a:gd name="T36" fmla="*/ 11 w 14"/>
                  <a:gd name="T37" fmla="*/ 11 h 15"/>
                  <a:gd name="T38" fmla="*/ 11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4 w 14"/>
                  <a:gd name="T51" fmla="*/ 15 h 15"/>
                  <a:gd name="T52" fmla="*/ 4 w 14"/>
                  <a:gd name="T53" fmla="*/ 11 h 15"/>
                  <a:gd name="T54" fmla="*/ 3 w 14"/>
                  <a:gd name="T55" fmla="*/ 11 h 15"/>
                  <a:gd name="T56" fmla="*/ 3 w 14"/>
                  <a:gd name="T57" fmla="*/ 11 h 15"/>
                  <a:gd name="T58" fmla="*/ 3 w 14"/>
                  <a:gd name="T59" fmla="*/ 10 h 15"/>
                  <a:gd name="T60" fmla="*/ 0 w 14"/>
                  <a:gd name="T61" fmla="*/ 10 h 15"/>
                  <a:gd name="T62" fmla="*/ 0 w 14"/>
                  <a:gd name="T63" fmla="*/ 10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3 h 15"/>
                  <a:gd name="T74" fmla="*/ 0 w 14"/>
                  <a:gd name="T75" fmla="*/ 3 h 15"/>
                  <a:gd name="T76" fmla="*/ 3 w 14"/>
                  <a:gd name="T77" fmla="*/ 2 h 15"/>
                  <a:gd name="T78" fmla="*/ 3 w 14"/>
                  <a:gd name="T79" fmla="*/ 2 h 15"/>
                  <a:gd name="T80" fmla="*/ 3 w 14"/>
                  <a:gd name="T81" fmla="*/ 2 h 15"/>
                  <a:gd name="T82" fmla="*/ 4 w 14"/>
                  <a:gd name="T83" fmla="*/ 0 h 15"/>
                  <a:gd name="T84" fmla="*/ 4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4" y="15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8" name="Freeform 2743"/>
              <p:cNvSpPr>
                <a:spLocks/>
              </p:cNvSpPr>
              <p:nvPr/>
            </p:nvSpPr>
            <p:spPr bwMode="auto">
              <a:xfrm>
                <a:off x="2213" y="2822"/>
                <a:ext cx="12" cy="11"/>
              </a:xfrm>
              <a:custGeom>
                <a:avLst/>
                <a:gdLst>
                  <a:gd name="T0" fmla="*/ 6 w 12"/>
                  <a:gd name="T1" fmla="*/ 0 h 11"/>
                  <a:gd name="T2" fmla="*/ 8 w 12"/>
                  <a:gd name="T3" fmla="*/ 0 h 11"/>
                  <a:gd name="T4" fmla="*/ 8 w 12"/>
                  <a:gd name="T5" fmla="*/ 0 h 11"/>
                  <a:gd name="T6" fmla="*/ 8 w 12"/>
                  <a:gd name="T7" fmla="*/ 0 h 11"/>
                  <a:gd name="T8" fmla="*/ 11 w 12"/>
                  <a:gd name="T9" fmla="*/ 2 h 11"/>
                  <a:gd name="T10" fmla="*/ 11 w 12"/>
                  <a:gd name="T11" fmla="*/ 2 h 11"/>
                  <a:gd name="T12" fmla="*/ 11 w 12"/>
                  <a:gd name="T13" fmla="*/ 2 h 11"/>
                  <a:gd name="T14" fmla="*/ 12 w 12"/>
                  <a:gd name="T15" fmla="*/ 3 h 11"/>
                  <a:gd name="T16" fmla="*/ 12 w 12"/>
                  <a:gd name="T17" fmla="*/ 3 h 11"/>
                  <a:gd name="T18" fmla="*/ 12 w 12"/>
                  <a:gd name="T19" fmla="*/ 3 h 11"/>
                  <a:gd name="T20" fmla="*/ 12 w 12"/>
                  <a:gd name="T21" fmla="*/ 7 h 11"/>
                  <a:gd name="T22" fmla="*/ 12 w 12"/>
                  <a:gd name="T23" fmla="*/ 7 h 11"/>
                  <a:gd name="T24" fmla="*/ 12 w 12"/>
                  <a:gd name="T25" fmla="*/ 8 h 11"/>
                  <a:gd name="T26" fmla="*/ 12 w 12"/>
                  <a:gd name="T27" fmla="*/ 8 h 11"/>
                  <a:gd name="T28" fmla="*/ 12 w 12"/>
                  <a:gd name="T29" fmla="*/ 8 h 11"/>
                  <a:gd name="T30" fmla="*/ 11 w 12"/>
                  <a:gd name="T31" fmla="*/ 10 h 11"/>
                  <a:gd name="T32" fmla="*/ 11 w 12"/>
                  <a:gd name="T33" fmla="*/ 10 h 11"/>
                  <a:gd name="T34" fmla="*/ 11 w 12"/>
                  <a:gd name="T35" fmla="*/ 10 h 11"/>
                  <a:gd name="T36" fmla="*/ 11 w 12"/>
                  <a:gd name="T37" fmla="*/ 11 h 11"/>
                  <a:gd name="T38" fmla="*/ 8 w 12"/>
                  <a:gd name="T39" fmla="*/ 11 h 11"/>
                  <a:gd name="T40" fmla="*/ 8 w 12"/>
                  <a:gd name="T41" fmla="*/ 11 h 11"/>
                  <a:gd name="T42" fmla="*/ 6 w 12"/>
                  <a:gd name="T43" fmla="*/ 11 h 11"/>
                  <a:gd name="T44" fmla="*/ 6 w 12"/>
                  <a:gd name="T45" fmla="*/ 11 h 11"/>
                  <a:gd name="T46" fmla="*/ 6 w 12"/>
                  <a:gd name="T47" fmla="*/ 11 h 11"/>
                  <a:gd name="T48" fmla="*/ 4 w 12"/>
                  <a:gd name="T49" fmla="*/ 11 h 11"/>
                  <a:gd name="T50" fmla="*/ 4 w 12"/>
                  <a:gd name="T51" fmla="*/ 11 h 11"/>
                  <a:gd name="T52" fmla="*/ 3 w 12"/>
                  <a:gd name="T53" fmla="*/ 11 h 11"/>
                  <a:gd name="T54" fmla="*/ 3 w 12"/>
                  <a:gd name="T55" fmla="*/ 10 h 11"/>
                  <a:gd name="T56" fmla="*/ 3 w 12"/>
                  <a:gd name="T57" fmla="*/ 10 h 11"/>
                  <a:gd name="T58" fmla="*/ 3 w 12"/>
                  <a:gd name="T59" fmla="*/ 10 h 11"/>
                  <a:gd name="T60" fmla="*/ 0 w 12"/>
                  <a:gd name="T61" fmla="*/ 8 h 11"/>
                  <a:gd name="T62" fmla="*/ 0 w 12"/>
                  <a:gd name="T63" fmla="*/ 8 h 11"/>
                  <a:gd name="T64" fmla="*/ 0 w 12"/>
                  <a:gd name="T65" fmla="*/ 8 h 11"/>
                  <a:gd name="T66" fmla="*/ 0 w 12"/>
                  <a:gd name="T67" fmla="*/ 7 h 11"/>
                  <a:gd name="T68" fmla="*/ 0 w 12"/>
                  <a:gd name="T69" fmla="*/ 7 h 11"/>
                  <a:gd name="T70" fmla="*/ 0 w 12"/>
                  <a:gd name="T71" fmla="*/ 3 h 11"/>
                  <a:gd name="T72" fmla="*/ 0 w 12"/>
                  <a:gd name="T73" fmla="*/ 3 h 11"/>
                  <a:gd name="T74" fmla="*/ 0 w 12"/>
                  <a:gd name="T75" fmla="*/ 3 h 11"/>
                  <a:gd name="T76" fmla="*/ 3 w 12"/>
                  <a:gd name="T77" fmla="*/ 2 h 11"/>
                  <a:gd name="T78" fmla="*/ 3 w 12"/>
                  <a:gd name="T79" fmla="*/ 2 h 11"/>
                  <a:gd name="T80" fmla="*/ 3 w 12"/>
                  <a:gd name="T81" fmla="*/ 2 h 11"/>
                  <a:gd name="T82" fmla="*/ 4 w 12"/>
                  <a:gd name="T83" fmla="*/ 0 h 11"/>
                  <a:gd name="T84" fmla="*/ 4 w 12"/>
                  <a:gd name="T85" fmla="*/ 0 h 11"/>
                  <a:gd name="T86" fmla="*/ 4 w 12"/>
                  <a:gd name="T87" fmla="*/ 0 h 11"/>
                  <a:gd name="T88" fmla="*/ 6 w 12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1"/>
                  <a:gd name="T137" fmla="*/ 12 w 12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89" name="Freeform 2744"/>
              <p:cNvSpPr>
                <a:spLocks/>
              </p:cNvSpPr>
              <p:nvPr/>
            </p:nvSpPr>
            <p:spPr bwMode="auto">
              <a:xfrm>
                <a:off x="2349" y="2920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1 w 14"/>
                  <a:gd name="T5" fmla="*/ 0 h 14"/>
                  <a:gd name="T6" fmla="*/ 11 w 14"/>
                  <a:gd name="T7" fmla="*/ 0 h 14"/>
                  <a:gd name="T8" fmla="*/ 12 w 14"/>
                  <a:gd name="T9" fmla="*/ 1 h 14"/>
                  <a:gd name="T10" fmla="*/ 12 w 14"/>
                  <a:gd name="T11" fmla="*/ 1 h 14"/>
                  <a:gd name="T12" fmla="*/ 12 w 14"/>
                  <a:gd name="T13" fmla="*/ 1 h 14"/>
                  <a:gd name="T14" fmla="*/ 14 w 14"/>
                  <a:gd name="T15" fmla="*/ 5 h 14"/>
                  <a:gd name="T16" fmla="*/ 14 w 14"/>
                  <a:gd name="T17" fmla="*/ 5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9 h 14"/>
                  <a:gd name="T28" fmla="*/ 14 w 14"/>
                  <a:gd name="T29" fmla="*/ 9 h 14"/>
                  <a:gd name="T30" fmla="*/ 12 w 14"/>
                  <a:gd name="T31" fmla="*/ 9 h 14"/>
                  <a:gd name="T32" fmla="*/ 12 w 14"/>
                  <a:gd name="T33" fmla="*/ 13 h 14"/>
                  <a:gd name="T34" fmla="*/ 12 w 14"/>
                  <a:gd name="T35" fmla="*/ 13 h 14"/>
                  <a:gd name="T36" fmla="*/ 11 w 14"/>
                  <a:gd name="T37" fmla="*/ 13 h 14"/>
                  <a:gd name="T38" fmla="*/ 11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4 w 14"/>
                  <a:gd name="T51" fmla="*/ 14 h 14"/>
                  <a:gd name="T52" fmla="*/ 4 w 14"/>
                  <a:gd name="T53" fmla="*/ 13 h 14"/>
                  <a:gd name="T54" fmla="*/ 3 w 14"/>
                  <a:gd name="T55" fmla="*/ 13 h 14"/>
                  <a:gd name="T56" fmla="*/ 3 w 14"/>
                  <a:gd name="T57" fmla="*/ 13 h 14"/>
                  <a:gd name="T58" fmla="*/ 3 w 14"/>
                  <a:gd name="T59" fmla="*/ 9 h 14"/>
                  <a:gd name="T60" fmla="*/ 0 w 14"/>
                  <a:gd name="T61" fmla="*/ 9 h 14"/>
                  <a:gd name="T62" fmla="*/ 0 w 14"/>
                  <a:gd name="T63" fmla="*/ 9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5 h 14"/>
                  <a:gd name="T74" fmla="*/ 0 w 14"/>
                  <a:gd name="T75" fmla="*/ 5 h 14"/>
                  <a:gd name="T76" fmla="*/ 3 w 14"/>
                  <a:gd name="T77" fmla="*/ 1 h 14"/>
                  <a:gd name="T78" fmla="*/ 3 w 14"/>
                  <a:gd name="T79" fmla="*/ 1 h 14"/>
                  <a:gd name="T80" fmla="*/ 3 w 14"/>
                  <a:gd name="T81" fmla="*/ 1 h 14"/>
                  <a:gd name="T82" fmla="*/ 4 w 14"/>
                  <a:gd name="T83" fmla="*/ 0 h 14"/>
                  <a:gd name="T84" fmla="*/ 4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90" name="Freeform 2745"/>
              <p:cNvSpPr>
                <a:spLocks/>
              </p:cNvSpPr>
              <p:nvPr/>
            </p:nvSpPr>
            <p:spPr bwMode="auto">
              <a:xfrm>
                <a:off x="2349" y="2920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1 h 13"/>
                  <a:gd name="T10" fmla="*/ 11 w 12"/>
                  <a:gd name="T11" fmla="*/ 1 h 13"/>
                  <a:gd name="T12" fmla="*/ 11 w 12"/>
                  <a:gd name="T13" fmla="*/ 1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6 h 13"/>
                  <a:gd name="T22" fmla="*/ 12 w 12"/>
                  <a:gd name="T23" fmla="*/ 6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9 h 13"/>
                  <a:gd name="T32" fmla="*/ 11 w 12"/>
                  <a:gd name="T33" fmla="*/ 9 h 13"/>
                  <a:gd name="T34" fmla="*/ 11 w 12"/>
                  <a:gd name="T35" fmla="*/ 9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9 h 13"/>
                  <a:gd name="T56" fmla="*/ 3 w 12"/>
                  <a:gd name="T57" fmla="*/ 9 h 13"/>
                  <a:gd name="T58" fmla="*/ 3 w 12"/>
                  <a:gd name="T59" fmla="*/ 9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6 h 13"/>
                  <a:gd name="T68" fmla="*/ 0 w 12"/>
                  <a:gd name="T69" fmla="*/ 6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1 h 13"/>
                  <a:gd name="T78" fmla="*/ 3 w 12"/>
                  <a:gd name="T79" fmla="*/ 1 h 13"/>
                  <a:gd name="T80" fmla="*/ 3 w 12"/>
                  <a:gd name="T81" fmla="*/ 1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9"/>
                    </a:lnTo>
                    <a:lnTo>
                      <a:pt x="11" y="9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91" name="Freeform 2746"/>
              <p:cNvSpPr>
                <a:spLocks/>
              </p:cNvSpPr>
              <p:nvPr/>
            </p:nvSpPr>
            <p:spPr bwMode="auto">
              <a:xfrm>
                <a:off x="2480" y="2918"/>
                <a:ext cx="13" cy="15"/>
              </a:xfrm>
              <a:custGeom>
                <a:avLst/>
                <a:gdLst>
                  <a:gd name="T0" fmla="*/ 8 w 13"/>
                  <a:gd name="T1" fmla="*/ 0 h 15"/>
                  <a:gd name="T2" fmla="*/ 8 w 13"/>
                  <a:gd name="T3" fmla="*/ 0 h 15"/>
                  <a:gd name="T4" fmla="*/ 9 w 13"/>
                  <a:gd name="T5" fmla="*/ 0 h 15"/>
                  <a:gd name="T6" fmla="*/ 9 w 13"/>
                  <a:gd name="T7" fmla="*/ 0 h 15"/>
                  <a:gd name="T8" fmla="*/ 11 w 13"/>
                  <a:gd name="T9" fmla="*/ 2 h 15"/>
                  <a:gd name="T10" fmla="*/ 11 w 13"/>
                  <a:gd name="T11" fmla="*/ 2 h 15"/>
                  <a:gd name="T12" fmla="*/ 11 w 13"/>
                  <a:gd name="T13" fmla="*/ 2 h 15"/>
                  <a:gd name="T14" fmla="*/ 13 w 13"/>
                  <a:gd name="T15" fmla="*/ 3 h 15"/>
                  <a:gd name="T16" fmla="*/ 13 w 13"/>
                  <a:gd name="T17" fmla="*/ 3 h 15"/>
                  <a:gd name="T18" fmla="*/ 13 w 13"/>
                  <a:gd name="T19" fmla="*/ 7 h 15"/>
                  <a:gd name="T20" fmla="*/ 13 w 13"/>
                  <a:gd name="T21" fmla="*/ 7 h 15"/>
                  <a:gd name="T22" fmla="*/ 13 w 13"/>
                  <a:gd name="T23" fmla="*/ 8 h 15"/>
                  <a:gd name="T24" fmla="*/ 13 w 13"/>
                  <a:gd name="T25" fmla="*/ 8 h 15"/>
                  <a:gd name="T26" fmla="*/ 13 w 13"/>
                  <a:gd name="T27" fmla="*/ 10 h 15"/>
                  <a:gd name="T28" fmla="*/ 13 w 13"/>
                  <a:gd name="T29" fmla="*/ 10 h 15"/>
                  <a:gd name="T30" fmla="*/ 11 w 13"/>
                  <a:gd name="T31" fmla="*/ 10 h 15"/>
                  <a:gd name="T32" fmla="*/ 11 w 13"/>
                  <a:gd name="T33" fmla="*/ 11 h 15"/>
                  <a:gd name="T34" fmla="*/ 11 w 13"/>
                  <a:gd name="T35" fmla="*/ 11 h 15"/>
                  <a:gd name="T36" fmla="*/ 9 w 13"/>
                  <a:gd name="T37" fmla="*/ 11 h 15"/>
                  <a:gd name="T38" fmla="*/ 9 w 13"/>
                  <a:gd name="T39" fmla="*/ 15 h 15"/>
                  <a:gd name="T40" fmla="*/ 8 w 13"/>
                  <a:gd name="T41" fmla="*/ 15 h 15"/>
                  <a:gd name="T42" fmla="*/ 8 w 13"/>
                  <a:gd name="T43" fmla="*/ 15 h 15"/>
                  <a:gd name="T44" fmla="*/ 8 w 13"/>
                  <a:gd name="T45" fmla="*/ 15 h 15"/>
                  <a:gd name="T46" fmla="*/ 5 w 13"/>
                  <a:gd name="T47" fmla="*/ 15 h 15"/>
                  <a:gd name="T48" fmla="*/ 5 w 13"/>
                  <a:gd name="T49" fmla="*/ 15 h 15"/>
                  <a:gd name="T50" fmla="*/ 3 w 13"/>
                  <a:gd name="T51" fmla="*/ 15 h 15"/>
                  <a:gd name="T52" fmla="*/ 3 w 13"/>
                  <a:gd name="T53" fmla="*/ 11 h 15"/>
                  <a:gd name="T54" fmla="*/ 1 w 13"/>
                  <a:gd name="T55" fmla="*/ 11 h 15"/>
                  <a:gd name="T56" fmla="*/ 1 w 13"/>
                  <a:gd name="T57" fmla="*/ 11 h 15"/>
                  <a:gd name="T58" fmla="*/ 1 w 13"/>
                  <a:gd name="T59" fmla="*/ 10 h 15"/>
                  <a:gd name="T60" fmla="*/ 0 w 13"/>
                  <a:gd name="T61" fmla="*/ 10 h 15"/>
                  <a:gd name="T62" fmla="*/ 0 w 13"/>
                  <a:gd name="T63" fmla="*/ 10 h 15"/>
                  <a:gd name="T64" fmla="*/ 0 w 13"/>
                  <a:gd name="T65" fmla="*/ 8 h 15"/>
                  <a:gd name="T66" fmla="*/ 0 w 13"/>
                  <a:gd name="T67" fmla="*/ 8 h 15"/>
                  <a:gd name="T68" fmla="*/ 0 w 13"/>
                  <a:gd name="T69" fmla="*/ 7 h 15"/>
                  <a:gd name="T70" fmla="*/ 0 w 13"/>
                  <a:gd name="T71" fmla="*/ 7 h 15"/>
                  <a:gd name="T72" fmla="*/ 0 w 13"/>
                  <a:gd name="T73" fmla="*/ 3 h 15"/>
                  <a:gd name="T74" fmla="*/ 0 w 13"/>
                  <a:gd name="T75" fmla="*/ 3 h 15"/>
                  <a:gd name="T76" fmla="*/ 1 w 13"/>
                  <a:gd name="T77" fmla="*/ 2 h 15"/>
                  <a:gd name="T78" fmla="*/ 1 w 13"/>
                  <a:gd name="T79" fmla="*/ 2 h 15"/>
                  <a:gd name="T80" fmla="*/ 1 w 13"/>
                  <a:gd name="T81" fmla="*/ 2 h 15"/>
                  <a:gd name="T82" fmla="*/ 3 w 13"/>
                  <a:gd name="T83" fmla="*/ 0 h 15"/>
                  <a:gd name="T84" fmla="*/ 3 w 13"/>
                  <a:gd name="T85" fmla="*/ 0 h 15"/>
                  <a:gd name="T86" fmla="*/ 5 w 13"/>
                  <a:gd name="T87" fmla="*/ 0 h 15"/>
                  <a:gd name="T88" fmla="*/ 5 w 13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5"/>
                  <a:gd name="T137" fmla="*/ 13 w 13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5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9" y="11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5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92" name="Freeform 2747"/>
              <p:cNvSpPr>
                <a:spLocks/>
              </p:cNvSpPr>
              <p:nvPr/>
            </p:nvSpPr>
            <p:spPr bwMode="auto">
              <a:xfrm>
                <a:off x="2480" y="2918"/>
                <a:ext cx="11" cy="11"/>
              </a:xfrm>
              <a:custGeom>
                <a:avLst/>
                <a:gdLst>
                  <a:gd name="T0" fmla="*/ 5 w 11"/>
                  <a:gd name="T1" fmla="*/ 0 h 11"/>
                  <a:gd name="T2" fmla="*/ 8 w 11"/>
                  <a:gd name="T3" fmla="*/ 0 h 11"/>
                  <a:gd name="T4" fmla="*/ 8 w 11"/>
                  <a:gd name="T5" fmla="*/ 0 h 11"/>
                  <a:gd name="T6" fmla="*/ 8 w 11"/>
                  <a:gd name="T7" fmla="*/ 0 h 11"/>
                  <a:gd name="T8" fmla="*/ 9 w 11"/>
                  <a:gd name="T9" fmla="*/ 2 h 11"/>
                  <a:gd name="T10" fmla="*/ 9 w 11"/>
                  <a:gd name="T11" fmla="*/ 2 h 11"/>
                  <a:gd name="T12" fmla="*/ 9 w 11"/>
                  <a:gd name="T13" fmla="*/ 2 h 11"/>
                  <a:gd name="T14" fmla="*/ 11 w 11"/>
                  <a:gd name="T15" fmla="*/ 3 h 11"/>
                  <a:gd name="T16" fmla="*/ 11 w 11"/>
                  <a:gd name="T17" fmla="*/ 3 h 11"/>
                  <a:gd name="T18" fmla="*/ 11 w 11"/>
                  <a:gd name="T19" fmla="*/ 3 h 11"/>
                  <a:gd name="T20" fmla="*/ 11 w 11"/>
                  <a:gd name="T21" fmla="*/ 7 h 11"/>
                  <a:gd name="T22" fmla="*/ 11 w 11"/>
                  <a:gd name="T23" fmla="*/ 7 h 11"/>
                  <a:gd name="T24" fmla="*/ 11 w 11"/>
                  <a:gd name="T25" fmla="*/ 8 h 11"/>
                  <a:gd name="T26" fmla="*/ 11 w 11"/>
                  <a:gd name="T27" fmla="*/ 8 h 11"/>
                  <a:gd name="T28" fmla="*/ 11 w 11"/>
                  <a:gd name="T29" fmla="*/ 8 h 11"/>
                  <a:gd name="T30" fmla="*/ 9 w 11"/>
                  <a:gd name="T31" fmla="*/ 10 h 11"/>
                  <a:gd name="T32" fmla="*/ 9 w 11"/>
                  <a:gd name="T33" fmla="*/ 10 h 11"/>
                  <a:gd name="T34" fmla="*/ 9 w 11"/>
                  <a:gd name="T35" fmla="*/ 10 h 11"/>
                  <a:gd name="T36" fmla="*/ 9 w 11"/>
                  <a:gd name="T37" fmla="*/ 11 h 11"/>
                  <a:gd name="T38" fmla="*/ 8 w 11"/>
                  <a:gd name="T39" fmla="*/ 11 h 11"/>
                  <a:gd name="T40" fmla="*/ 8 w 11"/>
                  <a:gd name="T41" fmla="*/ 11 h 11"/>
                  <a:gd name="T42" fmla="*/ 5 w 11"/>
                  <a:gd name="T43" fmla="*/ 11 h 11"/>
                  <a:gd name="T44" fmla="*/ 5 w 11"/>
                  <a:gd name="T45" fmla="*/ 11 h 11"/>
                  <a:gd name="T46" fmla="*/ 5 w 11"/>
                  <a:gd name="T47" fmla="*/ 11 h 11"/>
                  <a:gd name="T48" fmla="*/ 3 w 11"/>
                  <a:gd name="T49" fmla="*/ 11 h 11"/>
                  <a:gd name="T50" fmla="*/ 3 w 11"/>
                  <a:gd name="T51" fmla="*/ 11 h 11"/>
                  <a:gd name="T52" fmla="*/ 1 w 11"/>
                  <a:gd name="T53" fmla="*/ 11 h 11"/>
                  <a:gd name="T54" fmla="*/ 1 w 11"/>
                  <a:gd name="T55" fmla="*/ 10 h 11"/>
                  <a:gd name="T56" fmla="*/ 1 w 11"/>
                  <a:gd name="T57" fmla="*/ 10 h 11"/>
                  <a:gd name="T58" fmla="*/ 1 w 11"/>
                  <a:gd name="T59" fmla="*/ 10 h 11"/>
                  <a:gd name="T60" fmla="*/ 0 w 11"/>
                  <a:gd name="T61" fmla="*/ 8 h 11"/>
                  <a:gd name="T62" fmla="*/ 0 w 11"/>
                  <a:gd name="T63" fmla="*/ 8 h 11"/>
                  <a:gd name="T64" fmla="*/ 0 w 11"/>
                  <a:gd name="T65" fmla="*/ 8 h 11"/>
                  <a:gd name="T66" fmla="*/ 0 w 11"/>
                  <a:gd name="T67" fmla="*/ 7 h 11"/>
                  <a:gd name="T68" fmla="*/ 0 w 11"/>
                  <a:gd name="T69" fmla="*/ 7 h 11"/>
                  <a:gd name="T70" fmla="*/ 0 w 11"/>
                  <a:gd name="T71" fmla="*/ 3 h 11"/>
                  <a:gd name="T72" fmla="*/ 0 w 11"/>
                  <a:gd name="T73" fmla="*/ 3 h 11"/>
                  <a:gd name="T74" fmla="*/ 0 w 11"/>
                  <a:gd name="T75" fmla="*/ 3 h 11"/>
                  <a:gd name="T76" fmla="*/ 1 w 11"/>
                  <a:gd name="T77" fmla="*/ 2 h 11"/>
                  <a:gd name="T78" fmla="*/ 1 w 11"/>
                  <a:gd name="T79" fmla="*/ 2 h 11"/>
                  <a:gd name="T80" fmla="*/ 1 w 11"/>
                  <a:gd name="T81" fmla="*/ 2 h 11"/>
                  <a:gd name="T82" fmla="*/ 3 w 11"/>
                  <a:gd name="T83" fmla="*/ 0 h 11"/>
                  <a:gd name="T84" fmla="*/ 3 w 11"/>
                  <a:gd name="T85" fmla="*/ 0 h 11"/>
                  <a:gd name="T86" fmla="*/ 3 w 11"/>
                  <a:gd name="T87" fmla="*/ 0 h 11"/>
                  <a:gd name="T88" fmla="*/ 5 w 11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1"/>
                  <a:gd name="T137" fmla="*/ 11 w 11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1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1" y="3"/>
                    </a:lnTo>
                    <a:lnTo>
                      <a:pt x="11" y="7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193" name="Rectangle 2748"/>
              <p:cNvSpPr>
                <a:spLocks noChangeArrowheads="1"/>
              </p:cNvSpPr>
              <p:nvPr/>
            </p:nvSpPr>
            <p:spPr bwMode="auto">
              <a:xfrm>
                <a:off x="1739" y="2979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194" name="Rectangle 2749"/>
              <p:cNvSpPr>
                <a:spLocks noChangeArrowheads="1"/>
              </p:cNvSpPr>
              <p:nvPr/>
            </p:nvSpPr>
            <p:spPr bwMode="auto">
              <a:xfrm>
                <a:off x="1784" y="2969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2195" name="Rectangle 2750"/>
              <p:cNvSpPr>
                <a:spLocks noChangeArrowheads="1"/>
              </p:cNvSpPr>
              <p:nvPr/>
            </p:nvSpPr>
            <p:spPr bwMode="auto">
              <a:xfrm>
                <a:off x="1739" y="2788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196" name="Rectangle 2751"/>
              <p:cNvSpPr>
                <a:spLocks noChangeArrowheads="1"/>
              </p:cNvSpPr>
              <p:nvPr/>
            </p:nvSpPr>
            <p:spPr bwMode="auto">
              <a:xfrm>
                <a:off x="1784" y="2781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2197" name="Rectangle 2752"/>
              <p:cNvSpPr>
                <a:spLocks noChangeArrowheads="1"/>
              </p:cNvSpPr>
              <p:nvPr/>
            </p:nvSpPr>
            <p:spPr bwMode="auto">
              <a:xfrm>
                <a:off x="1739" y="2601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198" name="Rectangle 2753"/>
              <p:cNvSpPr>
                <a:spLocks noChangeArrowheads="1"/>
              </p:cNvSpPr>
              <p:nvPr/>
            </p:nvSpPr>
            <p:spPr bwMode="auto">
              <a:xfrm>
                <a:off x="1784" y="2592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2199" name="Rectangle 2754"/>
              <p:cNvSpPr>
                <a:spLocks noChangeArrowheads="1"/>
              </p:cNvSpPr>
              <p:nvPr/>
            </p:nvSpPr>
            <p:spPr bwMode="auto">
              <a:xfrm>
                <a:off x="1725" y="2412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200" name="Rectangle 2755"/>
              <p:cNvSpPr>
                <a:spLocks noChangeArrowheads="1"/>
              </p:cNvSpPr>
              <p:nvPr/>
            </p:nvSpPr>
            <p:spPr bwMode="auto">
              <a:xfrm>
                <a:off x="1769" y="2403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201" name="Rectangle 2756"/>
              <p:cNvSpPr>
                <a:spLocks noChangeArrowheads="1"/>
              </p:cNvSpPr>
              <p:nvPr/>
            </p:nvSpPr>
            <p:spPr bwMode="auto">
              <a:xfrm>
                <a:off x="1800" y="3073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2202" name="Rectangle 2757"/>
              <p:cNvSpPr>
                <a:spLocks noChangeArrowheads="1"/>
              </p:cNvSpPr>
              <p:nvPr/>
            </p:nvSpPr>
            <p:spPr bwMode="auto">
              <a:xfrm>
                <a:off x="2019" y="3073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2203" name="Rectangle 2758"/>
              <p:cNvSpPr>
                <a:spLocks noChangeArrowheads="1"/>
              </p:cNvSpPr>
              <p:nvPr/>
            </p:nvSpPr>
            <p:spPr bwMode="auto">
              <a:xfrm>
                <a:off x="2227" y="307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2204" name="Rectangle 2759"/>
              <p:cNvSpPr>
                <a:spLocks noChangeArrowheads="1"/>
              </p:cNvSpPr>
              <p:nvPr/>
            </p:nvSpPr>
            <p:spPr bwMode="auto">
              <a:xfrm>
                <a:off x="2448" y="307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2205" name="Rectangle 2760"/>
              <p:cNvSpPr>
                <a:spLocks noChangeArrowheads="1"/>
              </p:cNvSpPr>
              <p:nvPr/>
            </p:nvSpPr>
            <p:spPr bwMode="auto">
              <a:xfrm>
                <a:off x="2669" y="307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2206" name="Rectangle 2761"/>
              <p:cNvSpPr>
                <a:spLocks noChangeArrowheads="1"/>
              </p:cNvSpPr>
              <p:nvPr/>
            </p:nvSpPr>
            <p:spPr bwMode="auto">
              <a:xfrm>
                <a:off x="2347" y="2445"/>
                <a:ext cx="304" cy="12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07" name="Freeform 2762"/>
              <p:cNvSpPr>
                <a:spLocks/>
              </p:cNvSpPr>
              <p:nvPr/>
            </p:nvSpPr>
            <p:spPr bwMode="auto">
              <a:xfrm>
                <a:off x="2369" y="2481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08" name="Freeform 2763"/>
              <p:cNvSpPr>
                <a:spLocks/>
              </p:cNvSpPr>
              <p:nvPr/>
            </p:nvSpPr>
            <p:spPr bwMode="auto">
              <a:xfrm>
                <a:off x="2379" y="248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09" name="Freeform 2764"/>
              <p:cNvSpPr>
                <a:spLocks/>
              </p:cNvSpPr>
              <p:nvPr/>
            </p:nvSpPr>
            <p:spPr bwMode="auto">
              <a:xfrm>
                <a:off x="2389" y="2481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10" name="Freeform 2765"/>
              <p:cNvSpPr>
                <a:spLocks/>
              </p:cNvSpPr>
              <p:nvPr/>
            </p:nvSpPr>
            <p:spPr bwMode="auto">
              <a:xfrm>
                <a:off x="2400" y="2481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11" name="Freeform 2766"/>
              <p:cNvSpPr>
                <a:spLocks/>
              </p:cNvSpPr>
              <p:nvPr/>
            </p:nvSpPr>
            <p:spPr bwMode="auto">
              <a:xfrm>
                <a:off x="2408" y="2481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12" name="Freeform 2767"/>
              <p:cNvSpPr>
                <a:spLocks/>
              </p:cNvSpPr>
              <p:nvPr/>
            </p:nvSpPr>
            <p:spPr bwMode="auto">
              <a:xfrm>
                <a:off x="2417" y="2481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13" name="Freeform 2768"/>
              <p:cNvSpPr>
                <a:spLocks/>
              </p:cNvSpPr>
              <p:nvPr/>
            </p:nvSpPr>
            <p:spPr bwMode="auto">
              <a:xfrm>
                <a:off x="2427" y="248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14" name="Freeform 2769"/>
              <p:cNvSpPr>
                <a:spLocks/>
              </p:cNvSpPr>
              <p:nvPr/>
            </p:nvSpPr>
            <p:spPr bwMode="auto">
              <a:xfrm>
                <a:off x="2435" y="248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15" name="Freeform 2770"/>
              <p:cNvSpPr>
                <a:spLocks/>
              </p:cNvSpPr>
              <p:nvPr/>
            </p:nvSpPr>
            <p:spPr bwMode="auto">
              <a:xfrm>
                <a:off x="2445" y="2481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16" name="Freeform 2771"/>
              <p:cNvSpPr>
                <a:spLocks/>
              </p:cNvSpPr>
              <p:nvPr/>
            </p:nvSpPr>
            <p:spPr bwMode="auto">
              <a:xfrm>
                <a:off x="2403" y="2475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17" name="Freeform 2772"/>
              <p:cNvSpPr>
                <a:spLocks/>
              </p:cNvSpPr>
              <p:nvPr/>
            </p:nvSpPr>
            <p:spPr bwMode="auto">
              <a:xfrm>
                <a:off x="2403" y="2475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2218" name="Rectangle 2773"/>
              <p:cNvSpPr>
                <a:spLocks noChangeArrowheads="1"/>
              </p:cNvSpPr>
              <p:nvPr/>
            </p:nvSpPr>
            <p:spPr bwMode="auto">
              <a:xfrm>
                <a:off x="2457" y="2457"/>
                <a:ext cx="23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Cu 10 µm</a:t>
                </a:r>
                <a:endParaRPr lang="fr-FR"/>
              </a:p>
            </p:txBody>
          </p:sp>
          <p:sp>
            <p:nvSpPr>
              <p:cNvPr id="52219" name="Rectangle 2774"/>
              <p:cNvSpPr>
                <a:spLocks noChangeArrowheads="1"/>
              </p:cNvSpPr>
              <p:nvPr/>
            </p:nvSpPr>
            <p:spPr bwMode="auto">
              <a:xfrm rot="-5400000">
                <a:off x="1381" y="2754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2220" name="Rectangle 2775"/>
              <p:cNvSpPr>
                <a:spLocks noChangeArrowheads="1"/>
              </p:cNvSpPr>
              <p:nvPr/>
            </p:nvSpPr>
            <p:spPr bwMode="auto">
              <a:xfrm rot="-5400000">
                <a:off x="1609" y="2472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2221" name="Rectangle 2776"/>
              <p:cNvSpPr>
                <a:spLocks noChangeArrowheads="1"/>
              </p:cNvSpPr>
              <p:nvPr/>
            </p:nvSpPr>
            <p:spPr bwMode="auto">
              <a:xfrm rot="-5400000">
                <a:off x="1618" y="2426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2222" name="Rectangle 2777"/>
              <p:cNvSpPr>
                <a:spLocks noChangeArrowheads="1"/>
              </p:cNvSpPr>
              <p:nvPr/>
            </p:nvSpPr>
            <p:spPr bwMode="auto">
              <a:xfrm rot="-5400000">
                <a:off x="1609" y="2392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2223" name="Rectangle 2778"/>
              <p:cNvSpPr>
                <a:spLocks noChangeArrowheads="1"/>
              </p:cNvSpPr>
              <p:nvPr/>
            </p:nvSpPr>
            <p:spPr bwMode="auto">
              <a:xfrm rot="-5400000">
                <a:off x="1635" y="2361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2224" name="Rectangle 2779"/>
              <p:cNvSpPr>
                <a:spLocks noChangeArrowheads="1"/>
              </p:cNvSpPr>
              <p:nvPr/>
            </p:nvSpPr>
            <p:spPr bwMode="auto">
              <a:xfrm>
                <a:off x="2093" y="3132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  <p:grpSp>
          <p:nvGrpSpPr>
            <p:cNvPr id="51007" name="Group 2780"/>
            <p:cNvGrpSpPr>
              <a:grpSpLocks noChangeAspect="1"/>
            </p:cNvGrpSpPr>
            <p:nvPr/>
          </p:nvGrpSpPr>
          <p:grpSpPr bwMode="auto">
            <a:xfrm>
              <a:off x="2789" y="2358"/>
              <a:ext cx="1149" cy="856"/>
              <a:chOff x="2789" y="2358"/>
              <a:chExt cx="1149" cy="856"/>
            </a:xfrm>
          </p:grpSpPr>
          <p:sp>
            <p:nvSpPr>
              <p:cNvPr id="51859" name="AutoShape 2781"/>
              <p:cNvSpPr>
                <a:spLocks noChangeAspect="1" noChangeArrowheads="1" noTextEdit="1"/>
              </p:cNvSpPr>
              <p:nvPr/>
            </p:nvSpPr>
            <p:spPr bwMode="auto">
              <a:xfrm>
                <a:off x="2789" y="2358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1860" name="Group 2782"/>
              <p:cNvGrpSpPr>
                <a:grpSpLocks/>
              </p:cNvGrpSpPr>
              <p:nvPr/>
            </p:nvGrpSpPr>
            <p:grpSpPr bwMode="auto">
              <a:xfrm>
                <a:off x="3011" y="2396"/>
                <a:ext cx="883" cy="681"/>
                <a:chOff x="3011" y="2396"/>
                <a:chExt cx="883" cy="681"/>
              </a:xfrm>
            </p:grpSpPr>
            <p:sp>
              <p:nvSpPr>
                <p:cNvPr id="51941" name="Freeform 2783"/>
                <p:cNvSpPr>
                  <a:spLocks/>
                </p:cNvSpPr>
                <p:nvPr/>
              </p:nvSpPr>
              <p:spPr bwMode="auto">
                <a:xfrm>
                  <a:off x="3283" y="2627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42" name="Freeform 2784"/>
                <p:cNvSpPr>
                  <a:spLocks/>
                </p:cNvSpPr>
                <p:nvPr/>
              </p:nvSpPr>
              <p:spPr bwMode="auto">
                <a:xfrm>
                  <a:off x="3311" y="2622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43" name="Freeform 2785"/>
                <p:cNvSpPr>
                  <a:spLocks/>
                </p:cNvSpPr>
                <p:nvPr/>
              </p:nvSpPr>
              <p:spPr bwMode="auto">
                <a:xfrm>
                  <a:off x="3253" y="2627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44" name="Freeform 2786"/>
                <p:cNvSpPr>
                  <a:spLocks/>
                </p:cNvSpPr>
                <p:nvPr/>
              </p:nvSpPr>
              <p:spPr bwMode="auto">
                <a:xfrm>
                  <a:off x="3255" y="2622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45" name="Freeform 2787"/>
                <p:cNvSpPr>
                  <a:spLocks/>
                </p:cNvSpPr>
                <p:nvPr/>
              </p:nvSpPr>
              <p:spPr bwMode="auto">
                <a:xfrm>
                  <a:off x="3283" y="2593"/>
                  <a:ext cx="1" cy="34"/>
                </a:xfrm>
                <a:custGeom>
                  <a:avLst/>
                  <a:gdLst>
                    <a:gd name="T0" fmla="*/ 0 w 1"/>
                    <a:gd name="T1" fmla="*/ 21 h 21"/>
                    <a:gd name="T2" fmla="*/ 0 w 1"/>
                    <a:gd name="T3" fmla="*/ 1 h 21"/>
                    <a:gd name="T4" fmla="*/ 0 w 1"/>
                    <a:gd name="T5" fmla="*/ 0 h 2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1"/>
                    <a:gd name="T11" fmla="*/ 1 w 1"/>
                    <a:gd name="T12" fmla="*/ 21 h 2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1">
                      <a:moveTo>
                        <a:pt x="0" y="21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46" name="Freeform 2788"/>
                <p:cNvSpPr>
                  <a:spLocks/>
                </p:cNvSpPr>
                <p:nvPr/>
              </p:nvSpPr>
              <p:spPr bwMode="auto">
                <a:xfrm>
                  <a:off x="3279" y="2595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47" name="Freeform 2789"/>
                <p:cNvSpPr>
                  <a:spLocks/>
                </p:cNvSpPr>
                <p:nvPr/>
              </p:nvSpPr>
              <p:spPr bwMode="auto">
                <a:xfrm>
                  <a:off x="3283" y="2627"/>
                  <a:ext cx="1" cy="53"/>
                </a:xfrm>
                <a:custGeom>
                  <a:avLst/>
                  <a:gdLst>
                    <a:gd name="T0" fmla="*/ 0 w 1"/>
                    <a:gd name="T1" fmla="*/ 0 h 33"/>
                    <a:gd name="T2" fmla="*/ 0 w 1"/>
                    <a:gd name="T3" fmla="*/ 32 h 33"/>
                    <a:gd name="T4" fmla="*/ 0 w 1"/>
                    <a:gd name="T5" fmla="*/ 33 h 33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3"/>
                    <a:gd name="T11" fmla="*/ 1 w 1"/>
                    <a:gd name="T12" fmla="*/ 33 h 3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3">
                      <a:moveTo>
                        <a:pt x="0" y="0"/>
                      </a:moveTo>
                      <a:lnTo>
                        <a:pt x="0" y="32"/>
                      </a:lnTo>
                      <a:lnTo>
                        <a:pt x="0" y="3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48" name="Freeform 2790"/>
                <p:cNvSpPr>
                  <a:spLocks/>
                </p:cNvSpPr>
                <p:nvPr/>
              </p:nvSpPr>
              <p:spPr bwMode="auto">
                <a:xfrm>
                  <a:off x="3279" y="2678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49" name="Freeform 2791"/>
                <p:cNvSpPr>
                  <a:spLocks/>
                </p:cNvSpPr>
                <p:nvPr/>
              </p:nvSpPr>
              <p:spPr bwMode="auto">
                <a:xfrm>
                  <a:off x="3421" y="2737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0" name="Freeform 2792"/>
                <p:cNvSpPr>
                  <a:spLocks/>
                </p:cNvSpPr>
                <p:nvPr/>
              </p:nvSpPr>
              <p:spPr bwMode="auto">
                <a:xfrm>
                  <a:off x="3450" y="2734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1" name="Freeform 2793"/>
                <p:cNvSpPr>
                  <a:spLocks/>
                </p:cNvSpPr>
                <p:nvPr/>
              </p:nvSpPr>
              <p:spPr bwMode="auto">
                <a:xfrm>
                  <a:off x="3391" y="2737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2" name="Freeform 2794"/>
                <p:cNvSpPr>
                  <a:spLocks/>
                </p:cNvSpPr>
                <p:nvPr/>
              </p:nvSpPr>
              <p:spPr bwMode="auto">
                <a:xfrm>
                  <a:off x="3394" y="2734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3" name="Freeform 2795"/>
                <p:cNvSpPr>
                  <a:spLocks/>
                </p:cNvSpPr>
                <p:nvPr/>
              </p:nvSpPr>
              <p:spPr bwMode="auto">
                <a:xfrm>
                  <a:off x="3421" y="2691"/>
                  <a:ext cx="1" cy="46"/>
                </a:xfrm>
                <a:custGeom>
                  <a:avLst/>
                  <a:gdLst>
                    <a:gd name="T0" fmla="*/ 0 w 1"/>
                    <a:gd name="T1" fmla="*/ 29 h 29"/>
                    <a:gd name="T2" fmla="*/ 0 w 1"/>
                    <a:gd name="T3" fmla="*/ 2 h 29"/>
                    <a:gd name="T4" fmla="*/ 0 w 1"/>
                    <a:gd name="T5" fmla="*/ 0 h 29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9"/>
                    <a:gd name="T11" fmla="*/ 1 w 1"/>
                    <a:gd name="T12" fmla="*/ 29 h 2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9">
                      <a:moveTo>
                        <a:pt x="0" y="29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4" name="Freeform 2796"/>
                <p:cNvSpPr>
                  <a:spLocks/>
                </p:cNvSpPr>
                <p:nvPr/>
              </p:nvSpPr>
              <p:spPr bwMode="auto">
                <a:xfrm>
                  <a:off x="3418" y="2694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5" name="Freeform 2797"/>
                <p:cNvSpPr>
                  <a:spLocks/>
                </p:cNvSpPr>
                <p:nvPr/>
              </p:nvSpPr>
              <p:spPr bwMode="auto">
                <a:xfrm>
                  <a:off x="3421" y="2737"/>
                  <a:ext cx="1" cy="107"/>
                </a:xfrm>
                <a:custGeom>
                  <a:avLst/>
                  <a:gdLst>
                    <a:gd name="T0" fmla="*/ 0 w 1"/>
                    <a:gd name="T1" fmla="*/ 0 h 67"/>
                    <a:gd name="T2" fmla="*/ 0 w 1"/>
                    <a:gd name="T3" fmla="*/ 66 h 67"/>
                    <a:gd name="T4" fmla="*/ 0 w 1"/>
                    <a:gd name="T5" fmla="*/ 67 h 6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7"/>
                    <a:gd name="T11" fmla="*/ 1 w 1"/>
                    <a:gd name="T12" fmla="*/ 67 h 6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7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0" y="6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6" name="Freeform 2798"/>
                <p:cNvSpPr>
                  <a:spLocks/>
                </p:cNvSpPr>
                <p:nvPr/>
              </p:nvSpPr>
              <p:spPr bwMode="auto">
                <a:xfrm>
                  <a:off x="3418" y="2843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7" name="Freeform 2799"/>
                <p:cNvSpPr>
                  <a:spLocks/>
                </p:cNvSpPr>
                <p:nvPr/>
              </p:nvSpPr>
              <p:spPr bwMode="auto">
                <a:xfrm>
                  <a:off x="3557" y="2843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8" name="Freeform 2800"/>
                <p:cNvSpPr>
                  <a:spLocks/>
                </p:cNvSpPr>
                <p:nvPr/>
              </p:nvSpPr>
              <p:spPr bwMode="auto">
                <a:xfrm>
                  <a:off x="3586" y="2840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59" name="Freeform 2801"/>
                <p:cNvSpPr>
                  <a:spLocks/>
                </p:cNvSpPr>
                <p:nvPr/>
              </p:nvSpPr>
              <p:spPr bwMode="auto">
                <a:xfrm>
                  <a:off x="3527" y="2843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0" name="Freeform 2802"/>
                <p:cNvSpPr>
                  <a:spLocks/>
                </p:cNvSpPr>
                <p:nvPr/>
              </p:nvSpPr>
              <p:spPr bwMode="auto">
                <a:xfrm>
                  <a:off x="3530" y="2840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1" name="Freeform 2803"/>
                <p:cNvSpPr>
                  <a:spLocks/>
                </p:cNvSpPr>
                <p:nvPr/>
              </p:nvSpPr>
              <p:spPr bwMode="auto">
                <a:xfrm>
                  <a:off x="3557" y="2793"/>
                  <a:ext cx="1" cy="50"/>
                </a:xfrm>
                <a:custGeom>
                  <a:avLst/>
                  <a:gdLst>
                    <a:gd name="T0" fmla="*/ 0 w 1"/>
                    <a:gd name="T1" fmla="*/ 31 h 31"/>
                    <a:gd name="T2" fmla="*/ 0 w 1"/>
                    <a:gd name="T3" fmla="*/ 1 h 31"/>
                    <a:gd name="T4" fmla="*/ 0 w 1"/>
                    <a:gd name="T5" fmla="*/ 0 h 3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1"/>
                    <a:gd name="T11" fmla="*/ 1 w 1"/>
                    <a:gd name="T12" fmla="*/ 31 h 3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1">
                      <a:moveTo>
                        <a:pt x="0" y="31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2" name="Freeform 2804"/>
                <p:cNvSpPr>
                  <a:spLocks/>
                </p:cNvSpPr>
                <p:nvPr/>
              </p:nvSpPr>
              <p:spPr bwMode="auto">
                <a:xfrm>
                  <a:off x="3551" y="2795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3" name="Freeform 2805"/>
                <p:cNvSpPr>
                  <a:spLocks/>
                </p:cNvSpPr>
                <p:nvPr/>
              </p:nvSpPr>
              <p:spPr bwMode="auto">
                <a:xfrm>
                  <a:off x="3557" y="2843"/>
                  <a:ext cx="1" cy="128"/>
                </a:xfrm>
                <a:custGeom>
                  <a:avLst/>
                  <a:gdLst>
                    <a:gd name="T0" fmla="*/ 0 w 1"/>
                    <a:gd name="T1" fmla="*/ 0 h 80"/>
                    <a:gd name="T2" fmla="*/ 0 w 1"/>
                    <a:gd name="T3" fmla="*/ 79 h 80"/>
                    <a:gd name="T4" fmla="*/ 0 w 1"/>
                    <a:gd name="T5" fmla="*/ 80 h 8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0"/>
                    <a:gd name="T11" fmla="*/ 1 w 1"/>
                    <a:gd name="T12" fmla="*/ 80 h 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0">
                      <a:moveTo>
                        <a:pt x="0" y="0"/>
                      </a:moveTo>
                      <a:lnTo>
                        <a:pt x="0" y="79"/>
                      </a:lnTo>
                      <a:lnTo>
                        <a:pt x="0" y="8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4" name="Freeform 2806"/>
                <p:cNvSpPr>
                  <a:spLocks/>
                </p:cNvSpPr>
                <p:nvPr/>
              </p:nvSpPr>
              <p:spPr bwMode="auto">
                <a:xfrm>
                  <a:off x="3551" y="2969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5" name="Freeform 2807"/>
                <p:cNvSpPr>
                  <a:spLocks/>
                </p:cNvSpPr>
                <p:nvPr/>
              </p:nvSpPr>
              <p:spPr bwMode="auto">
                <a:xfrm>
                  <a:off x="3687" y="2928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6" name="Freeform 2808"/>
                <p:cNvSpPr>
                  <a:spLocks/>
                </p:cNvSpPr>
                <p:nvPr/>
              </p:nvSpPr>
              <p:spPr bwMode="auto">
                <a:xfrm>
                  <a:off x="3714" y="2923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7" name="Freeform 2809"/>
                <p:cNvSpPr>
                  <a:spLocks/>
                </p:cNvSpPr>
                <p:nvPr/>
              </p:nvSpPr>
              <p:spPr bwMode="auto">
                <a:xfrm>
                  <a:off x="3661" y="2928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8" name="Freeform 2810"/>
                <p:cNvSpPr>
                  <a:spLocks/>
                </p:cNvSpPr>
                <p:nvPr/>
              </p:nvSpPr>
              <p:spPr bwMode="auto">
                <a:xfrm>
                  <a:off x="3663" y="2923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69" name="Freeform 2811"/>
                <p:cNvSpPr>
                  <a:spLocks/>
                </p:cNvSpPr>
                <p:nvPr/>
              </p:nvSpPr>
              <p:spPr bwMode="auto">
                <a:xfrm>
                  <a:off x="3687" y="2884"/>
                  <a:ext cx="1" cy="44"/>
                </a:xfrm>
                <a:custGeom>
                  <a:avLst/>
                  <a:gdLst>
                    <a:gd name="T0" fmla="*/ 0 w 1"/>
                    <a:gd name="T1" fmla="*/ 27 h 27"/>
                    <a:gd name="T2" fmla="*/ 0 w 1"/>
                    <a:gd name="T3" fmla="*/ 2 h 27"/>
                    <a:gd name="T4" fmla="*/ 0 w 1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7"/>
                    <a:gd name="T11" fmla="*/ 1 w 1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7">
                      <a:moveTo>
                        <a:pt x="0" y="27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0" name="Freeform 2812"/>
                <p:cNvSpPr>
                  <a:spLocks/>
                </p:cNvSpPr>
                <p:nvPr/>
              </p:nvSpPr>
              <p:spPr bwMode="auto">
                <a:xfrm>
                  <a:off x="3683" y="2888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1" name="Freeform 2813"/>
                <p:cNvSpPr>
                  <a:spLocks/>
                </p:cNvSpPr>
                <p:nvPr/>
              </p:nvSpPr>
              <p:spPr bwMode="auto">
                <a:xfrm>
                  <a:off x="3687" y="2928"/>
                  <a:ext cx="1" cy="83"/>
                </a:xfrm>
                <a:custGeom>
                  <a:avLst/>
                  <a:gdLst>
                    <a:gd name="T0" fmla="*/ 0 w 1"/>
                    <a:gd name="T1" fmla="*/ 0 h 52"/>
                    <a:gd name="T2" fmla="*/ 0 w 1"/>
                    <a:gd name="T3" fmla="*/ 51 h 52"/>
                    <a:gd name="T4" fmla="*/ 0 w 1"/>
                    <a:gd name="T5" fmla="*/ 52 h 52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52"/>
                    <a:gd name="T11" fmla="*/ 1 w 1"/>
                    <a:gd name="T12" fmla="*/ 52 h 5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52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0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2" name="Freeform 2814"/>
                <p:cNvSpPr>
                  <a:spLocks/>
                </p:cNvSpPr>
                <p:nvPr/>
              </p:nvSpPr>
              <p:spPr bwMode="auto">
                <a:xfrm>
                  <a:off x="3683" y="3009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3" name="Freeform 2815"/>
                <p:cNvSpPr>
                  <a:spLocks/>
                </p:cNvSpPr>
                <p:nvPr/>
              </p:nvSpPr>
              <p:spPr bwMode="auto">
                <a:xfrm>
                  <a:off x="3011" y="242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4" name="Freeform 2816"/>
                <p:cNvSpPr>
                  <a:spLocks/>
                </p:cNvSpPr>
                <p:nvPr/>
              </p:nvSpPr>
              <p:spPr bwMode="auto">
                <a:xfrm>
                  <a:off x="3021" y="2433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5" name="Freeform 2817"/>
                <p:cNvSpPr>
                  <a:spLocks/>
                </p:cNvSpPr>
                <p:nvPr/>
              </p:nvSpPr>
              <p:spPr bwMode="auto">
                <a:xfrm>
                  <a:off x="3034" y="2441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6" name="Freeform 2818"/>
                <p:cNvSpPr>
                  <a:spLocks/>
                </p:cNvSpPr>
                <p:nvPr/>
              </p:nvSpPr>
              <p:spPr bwMode="auto">
                <a:xfrm>
                  <a:off x="3042" y="2448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7" name="Freeform 2819"/>
                <p:cNvSpPr>
                  <a:spLocks/>
                </p:cNvSpPr>
                <p:nvPr/>
              </p:nvSpPr>
              <p:spPr bwMode="auto">
                <a:xfrm>
                  <a:off x="3051" y="2456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8" name="Freeform 2820"/>
                <p:cNvSpPr>
                  <a:spLocks/>
                </p:cNvSpPr>
                <p:nvPr/>
              </p:nvSpPr>
              <p:spPr bwMode="auto">
                <a:xfrm>
                  <a:off x="3061" y="246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79" name="Freeform 2821"/>
                <p:cNvSpPr>
                  <a:spLocks/>
                </p:cNvSpPr>
                <p:nvPr/>
              </p:nvSpPr>
              <p:spPr bwMode="auto">
                <a:xfrm>
                  <a:off x="3069" y="247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0" name="Freeform 2822"/>
                <p:cNvSpPr>
                  <a:spLocks/>
                </p:cNvSpPr>
                <p:nvPr/>
              </p:nvSpPr>
              <p:spPr bwMode="auto">
                <a:xfrm>
                  <a:off x="3079" y="247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1" name="Freeform 2823"/>
                <p:cNvSpPr>
                  <a:spLocks/>
                </p:cNvSpPr>
                <p:nvPr/>
              </p:nvSpPr>
              <p:spPr bwMode="auto">
                <a:xfrm>
                  <a:off x="3087" y="2481"/>
                  <a:ext cx="6" cy="5"/>
                </a:xfrm>
                <a:custGeom>
                  <a:avLst/>
                  <a:gdLst>
                    <a:gd name="T0" fmla="*/ 0 w 4"/>
                    <a:gd name="T1" fmla="*/ 0 h 3"/>
                    <a:gd name="T2" fmla="*/ 3 w 4"/>
                    <a:gd name="T3" fmla="*/ 3 h 3"/>
                    <a:gd name="T4" fmla="*/ 4 w 4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3"/>
                    <a:gd name="T11" fmla="*/ 4 w 4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3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4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2" name="Freeform 2824"/>
                <p:cNvSpPr>
                  <a:spLocks/>
                </p:cNvSpPr>
                <p:nvPr/>
              </p:nvSpPr>
              <p:spPr bwMode="auto">
                <a:xfrm>
                  <a:off x="3098" y="2489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3" name="Freeform 2825"/>
                <p:cNvSpPr>
                  <a:spLocks/>
                </p:cNvSpPr>
                <p:nvPr/>
              </p:nvSpPr>
              <p:spPr bwMode="auto">
                <a:xfrm>
                  <a:off x="3107" y="2497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4" name="Freeform 2826"/>
                <p:cNvSpPr>
                  <a:spLocks/>
                </p:cNvSpPr>
                <p:nvPr/>
              </p:nvSpPr>
              <p:spPr bwMode="auto">
                <a:xfrm>
                  <a:off x="3117" y="2505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5" name="Freeform 2827"/>
                <p:cNvSpPr>
                  <a:spLocks/>
                </p:cNvSpPr>
                <p:nvPr/>
              </p:nvSpPr>
              <p:spPr bwMode="auto">
                <a:xfrm>
                  <a:off x="3125" y="2512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6" name="Freeform 2828"/>
                <p:cNvSpPr>
                  <a:spLocks/>
                </p:cNvSpPr>
                <p:nvPr/>
              </p:nvSpPr>
              <p:spPr bwMode="auto">
                <a:xfrm>
                  <a:off x="3135" y="2518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7" name="Freeform 2829"/>
                <p:cNvSpPr>
                  <a:spLocks/>
                </p:cNvSpPr>
                <p:nvPr/>
              </p:nvSpPr>
              <p:spPr bwMode="auto">
                <a:xfrm>
                  <a:off x="3146" y="2528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8" name="Freeform 2830"/>
                <p:cNvSpPr>
                  <a:spLocks/>
                </p:cNvSpPr>
                <p:nvPr/>
              </p:nvSpPr>
              <p:spPr bwMode="auto">
                <a:xfrm>
                  <a:off x="3155" y="2534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89" name="Freeform 2831"/>
                <p:cNvSpPr>
                  <a:spLocks/>
                </p:cNvSpPr>
                <p:nvPr/>
              </p:nvSpPr>
              <p:spPr bwMode="auto">
                <a:xfrm>
                  <a:off x="3163" y="254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0" name="Freeform 2832"/>
                <p:cNvSpPr>
                  <a:spLocks/>
                </p:cNvSpPr>
                <p:nvPr/>
              </p:nvSpPr>
              <p:spPr bwMode="auto">
                <a:xfrm>
                  <a:off x="3173" y="2548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1" name="Freeform 2833"/>
                <p:cNvSpPr>
                  <a:spLocks/>
                </p:cNvSpPr>
                <p:nvPr/>
              </p:nvSpPr>
              <p:spPr bwMode="auto">
                <a:xfrm>
                  <a:off x="3186" y="2556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2" name="Freeform 2834"/>
                <p:cNvSpPr>
                  <a:spLocks/>
                </p:cNvSpPr>
                <p:nvPr/>
              </p:nvSpPr>
              <p:spPr bwMode="auto">
                <a:xfrm>
                  <a:off x="3194" y="2561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3" name="Freeform 2835"/>
                <p:cNvSpPr>
                  <a:spLocks/>
                </p:cNvSpPr>
                <p:nvPr/>
              </p:nvSpPr>
              <p:spPr bwMode="auto">
                <a:xfrm>
                  <a:off x="3203" y="2569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4" name="Freeform 2836"/>
                <p:cNvSpPr>
                  <a:spLocks/>
                </p:cNvSpPr>
                <p:nvPr/>
              </p:nvSpPr>
              <p:spPr bwMode="auto">
                <a:xfrm>
                  <a:off x="3213" y="257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5" name="Freeform 2837"/>
                <p:cNvSpPr>
                  <a:spLocks/>
                </p:cNvSpPr>
                <p:nvPr/>
              </p:nvSpPr>
              <p:spPr bwMode="auto">
                <a:xfrm>
                  <a:off x="3221" y="258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6" name="Freeform 2838"/>
                <p:cNvSpPr>
                  <a:spLocks/>
                </p:cNvSpPr>
                <p:nvPr/>
              </p:nvSpPr>
              <p:spPr bwMode="auto">
                <a:xfrm>
                  <a:off x="3231" y="2590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7" name="Freeform 2839"/>
                <p:cNvSpPr>
                  <a:spLocks/>
                </p:cNvSpPr>
                <p:nvPr/>
              </p:nvSpPr>
              <p:spPr bwMode="auto">
                <a:xfrm>
                  <a:off x="3239" y="2595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8" name="Freeform 2840"/>
                <p:cNvSpPr>
                  <a:spLocks/>
                </p:cNvSpPr>
                <p:nvPr/>
              </p:nvSpPr>
              <p:spPr bwMode="auto">
                <a:xfrm>
                  <a:off x="3242" y="2598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999" name="Freeform 2841"/>
                <p:cNvSpPr>
                  <a:spLocks/>
                </p:cNvSpPr>
                <p:nvPr/>
              </p:nvSpPr>
              <p:spPr bwMode="auto">
                <a:xfrm>
                  <a:off x="3250" y="2603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0" name="Freeform 2842"/>
                <p:cNvSpPr>
                  <a:spLocks/>
                </p:cNvSpPr>
                <p:nvPr/>
              </p:nvSpPr>
              <p:spPr bwMode="auto">
                <a:xfrm>
                  <a:off x="3259" y="2611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1" name="Freeform 2843"/>
                <p:cNvSpPr>
                  <a:spLocks/>
                </p:cNvSpPr>
                <p:nvPr/>
              </p:nvSpPr>
              <p:spPr bwMode="auto">
                <a:xfrm>
                  <a:off x="3269" y="2619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2" name="Freeform 2844"/>
                <p:cNvSpPr>
                  <a:spLocks/>
                </p:cNvSpPr>
                <p:nvPr/>
              </p:nvSpPr>
              <p:spPr bwMode="auto">
                <a:xfrm>
                  <a:off x="3277" y="262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3" name="Freeform 2845"/>
                <p:cNvSpPr>
                  <a:spLocks/>
                </p:cNvSpPr>
                <p:nvPr/>
              </p:nvSpPr>
              <p:spPr bwMode="auto">
                <a:xfrm>
                  <a:off x="3287" y="2633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4" name="Freeform 2846"/>
                <p:cNvSpPr>
                  <a:spLocks/>
                </p:cNvSpPr>
                <p:nvPr/>
              </p:nvSpPr>
              <p:spPr bwMode="auto">
                <a:xfrm>
                  <a:off x="3298" y="2641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5" name="Freeform 2847"/>
                <p:cNvSpPr>
                  <a:spLocks/>
                </p:cNvSpPr>
                <p:nvPr/>
              </p:nvSpPr>
              <p:spPr bwMode="auto">
                <a:xfrm>
                  <a:off x="3307" y="2648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6" name="Freeform 2848"/>
                <p:cNvSpPr>
                  <a:spLocks/>
                </p:cNvSpPr>
                <p:nvPr/>
              </p:nvSpPr>
              <p:spPr bwMode="auto">
                <a:xfrm>
                  <a:off x="3315" y="2654"/>
                  <a:ext cx="7" cy="3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7" name="Freeform 2849"/>
                <p:cNvSpPr>
                  <a:spLocks/>
                </p:cNvSpPr>
                <p:nvPr/>
              </p:nvSpPr>
              <p:spPr bwMode="auto">
                <a:xfrm>
                  <a:off x="3327" y="2664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8" name="Freeform 2850"/>
                <p:cNvSpPr>
                  <a:spLocks/>
                </p:cNvSpPr>
                <p:nvPr/>
              </p:nvSpPr>
              <p:spPr bwMode="auto">
                <a:xfrm>
                  <a:off x="3335" y="2670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09" name="Freeform 2851"/>
                <p:cNvSpPr>
                  <a:spLocks/>
                </p:cNvSpPr>
                <p:nvPr/>
              </p:nvSpPr>
              <p:spPr bwMode="auto">
                <a:xfrm>
                  <a:off x="3346" y="2675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0" name="Freeform 2852"/>
                <p:cNvSpPr>
                  <a:spLocks/>
                </p:cNvSpPr>
                <p:nvPr/>
              </p:nvSpPr>
              <p:spPr bwMode="auto">
                <a:xfrm>
                  <a:off x="3355" y="2683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1" name="Freeform 2853"/>
                <p:cNvSpPr>
                  <a:spLocks/>
                </p:cNvSpPr>
                <p:nvPr/>
              </p:nvSpPr>
              <p:spPr bwMode="auto">
                <a:xfrm>
                  <a:off x="3365" y="268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2" name="Freeform 2854"/>
                <p:cNvSpPr>
                  <a:spLocks/>
                </p:cNvSpPr>
                <p:nvPr/>
              </p:nvSpPr>
              <p:spPr bwMode="auto">
                <a:xfrm>
                  <a:off x="3373" y="2697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3" name="Freeform 2855"/>
                <p:cNvSpPr>
                  <a:spLocks/>
                </p:cNvSpPr>
                <p:nvPr/>
              </p:nvSpPr>
              <p:spPr bwMode="auto">
                <a:xfrm>
                  <a:off x="3383" y="2704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4" name="Freeform 2856"/>
                <p:cNvSpPr>
                  <a:spLocks/>
                </p:cNvSpPr>
                <p:nvPr/>
              </p:nvSpPr>
              <p:spPr bwMode="auto">
                <a:xfrm>
                  <a:off x="3391" y="2710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5" name="Freeform 2857"/>
                <p:cNvSpPr>
                  <a:spLocks/>
                </p:cNvSpPr>
                <p:nvPr/>
              </p:nvSpPr>
              <p:spPr bwMode="auto">
                <a:xfrm>
                  <a:off x="3394" y="2712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6" name="Freeform 2858"/>
                <p:cNvSpPr>
                  <a:spLocks/>
                </p:cNvSpPr>
                <p:nvPr/>
              </p:nvSpPr>
              <p:spPr bwMode="auto">
                <a:xfrm>
                  <a:off x="3402" y="2720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7" name="Freeform 2859"/>
                <p:cNvSpPr>
                  <a:spLocks/>
                </p:cNvSpPr>
                <p:nvPr/>
              </p:nvSpPr>
              <p:spPr bwMode="auto">
                <a:xfrm>
                  <a:off x="3411" y="2726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8" name="Freeform 2860"/>
                <p:cNvSpPr>
                  <a:spLocks/>
                </p:cNvSpPr>
                <p:nvPr/>
              </p:nvSpPr>
              <p:spPr bwMode="auto">
                <a:xfrm>
                  <a:off x="3421" y="273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19" name="Freeform 2861"/>
                <p:cNvSpPr>
                  <a:spLocks/>
                </p:cNvSpPr>
                <p:nvPr/>
              </p:nvSpPr>
              <p:spPr bwMode="auto">
                <a:xfrm>
                  <a:off x="3429" y="2739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0" name="Freeform 2862"/>
                <p:cNvSpPr>
                  <a:spLocks/>
                </p:cNvSpPr>
                <p:nvPr/>
              </p:nvSpPr>
              <p:spPr bwMode="auto">
                <a:xfrm>
                  <a:off x="3439" y="2747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1" name="Freeform 2863"/>
                <p:cNvSpPr>
                  <a:spLocks/>
                </p:cNvSpPr>
                <p:nvPr/>
              </p:nvSpPr>
              <p:spPr bwMode="auto">
                <a:xfrm>
                  <a:off x="3450" y="2755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2" name="Freeform 2864"/>
                <p:cNvSpPr>
                  <a:spLocks/>
                </p:cNvSpPr>
                <p:nvPr/>
              </p:nvSpPr>
              <p:spPr bwMode="auto">
                <a:xfrm>
                  <a:off x="3459" y="2761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3" name="Freeform 2865"/>
                <p:cNvSpPr>
                  <a:spLocks/>
                </p:cNvSpPr>
                <p:nvPr/>
              </p:nvSpPr>
              <p:spPr bwMode="auto">
                <a:xfrm>
                  <a:off x="3467" y="2768"/>
                  <a:ext cx="7" cy="3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4" name="Freeform 2866"/>
                <p:cNvSpPr>
                  <a:spLocks/>
                </p:cNvSpPr>
                <p:nvPr/>
              </p:nvSpPr>
              <p:spPr bwMode="auto">
                <a:xfrm>
                  <a:off x="3479" y="277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5" name="Freeform 2867"/>
                <p:cNvSpPr>
                  <a:spLocks/>
                </p:cNvSpPr>
                <p:nvPr/>
              </p:nvSpPr>
              <p:spPr bwMode="auto">
                <a:xfrm>
                  <a:off x="3487" y="2784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6" name="Freeform 2868"/>
                <p:cNvSpPr>
                  <a:spLocks/>
                </p:cNvSpPr>
                <p:nvPr/>
              </p:nvSpPr>
              <p:spPr bwMode="auto">
                <a:xfrm>
                  <a:off x="3498" y="2792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7" name="Freeform 2869"/>
                <p:cNvSpPr>
                  <a:spLocks/>
                </p:cNvSpPr>
                <p:nvPr/>
              </p:nvSpPr>
              <p:spPr bwMode="auto">
                <a:xfrm>
                  <a:off x="3507" y="2796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8" name="Freeform 2870"/>
                <p:cNvSpPr>
                  <a:spLocks/>
                </p:cNvSpPr>
                <p:nvPr/>
              </p:nvSpPr>
              <p:spPr bwMode="auto">
                <a:xfrm>
                  <a:off x="3515" y="280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29" name="Freeform 2871"/>
                <p:cNvSpPr>
                  <a:spLocks/>
                </p:cNvSpPr>
                <p:nvPr/>
              </p:nvSpPr>
              <p:spPr bwMode="auto">
                <a:xfrm>
                  <a:off x="3525" y="281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0" name="Freeform 2872"/>
                <p:cNvSpPr>
                  <a:spLocks/>
                </p:cNvSpPr>
                <p:nvPr/>
              </p:nvSpPr>
              <p:spPr bwMode="auto">
                <a:xfrm>
                  <a:off x="3535" y="2819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1" name="Freeform 2873"/>
                <p:cNvSpPr>
                  <a:spLocks/>
                </p:cNvSpPr>
                <p:nvPr/>
              </p:nvSpPr>
              <p:spPr bwMode="auto">
                <a:xfrm>
                  <a:off x="3543" y="2824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2" name="Freeform 2874"/>
                <p:cNvSpPr>
                  <a:spLocks/>
                </p:cNvSpPr>
                <p:nvPr/>
              </p:nvSpPr>
              <p:spPr bwMode="auto">
                <a:xfrm>
                  <a:off x="3546" y="2825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3" name="Freeform 2875"/>
                <p:cNvSpPr>
                  <a:spLocks/>
                </p:cNvSpPr>
                <p:nvPr/>
              </p:nvSpPr>
              <p:spPr bwMode="auto">
                <a:xfrm>
                  <a:off x="3554" y="2833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4" name="Freeform 2876"/>
                <p:cNvSpPr>
                  <a:spLocks/>
                </p:cNvSpPr>
                <p:nvPr/>
              </p:nvSpPr>
              <p:spPr bwMode="auto">
                <a:xfrm>
                  <a:off x="3563" y="284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5" name="Freeform 2877"/>
                <p:cNvSpPr>
                  <a:spLocks/>
                </p:cNvSpPr>
                <p:nvPr/>
              </p:nvSpPr>
              <p:spPr bwMode="auto">
                <a:xfrm>
                  <a:off x="3573" y="2848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6" name="Freeform 2878"/>
                <p:cNvSpPr>
                  <a:spLocks/>
                </p:cNvSpPr>
                <p:nvPr/>
              </p:nvSpPr>
              <p:spPr bwMode="auto">
                <a:xfrm>
                  <a:off x="3581" y="285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7" name="Freeform 2879"/>
                <p:cNvSpPr>
                  <a:spLocks/>
                </p:cNvSpPr>
                <p:nvPr/>
              </p:nvSpPr>
              <p:spPr bwMode="auto">
                <a:xfrm>
                  <a:off x="3591" y="2860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8" name="Freeform 2880"/>
                <p:cNvSpPr>
                  <a:spLocks/>
                </p:cNvSpPr>
                <p:nvPr/>
              </p:nvSpPr>
              <p:spPr bwMode="auto">
                <a:xfrm>
                  <a:off x="3602" y="2867"/>
                  <a:ext cx="5" cy="5"/>
                </a:xfrm>
                <a:custGeom>
                  <a:avLst/>
                  <a:gdLst>
                    <a:gd name="T0" fmla="*/ 0 w 3"/>
                    <a:gd name="T1" fmla="*/ 0 h 3"/>
                    <a:gd name="T2" fmla="*/ 2 w 3"/>
                    <a:gd name="T3" fmla="*/ 3 h 3"/>
                    <a:gd name="T4" fmla="*/ 3 w 3"/>
                    <a:gd name="T5" fmla="*/ 3 h 3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3"/>
                    <a:gd name="T11" fmla="*/ 3 w 3"/>
                    <a:gd name="T12" fmla="*/ 3 h 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3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3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39" name="Freeform 2881"/>
                <p:cNvSpPr>
                  <a:spLocks/>
                </p:cNvSpPr>
                <p:nvPr/>
              </p:nvSpPr>
              <p:spPr bwMode="auto">
                <a:xfrm>
                  <a:off x="3611" y="2876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0" name="Freeform 2882"/>
                <p:cNvSpPr>
                  <a:spLocks/>
                </p:cNvSpPr>
                <p:nvPr/>
              </p:nvSpPr>
              <p:spPr bwMode="auto">
                <a:xfrm>
                  <a:off x="3619" y="2883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1" name="Freeform 2883"/>
                <p:cNvSpPr>
                  <a:spLocks/>
                </p:cNvSpPr>
                <p:nvPr/>
              </p:nvSpPr>
              <p:spPr bwMode="auto">
                <a:xfrm>
                  <a:off x="3631" y="289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2" name="Freeform 2884"/>
                <p:cNvSpPr>
                  <a:spLocks/>
                </p:cNvSpPr>
                <p:nvPr/>
              </p:nvSpPr>
              <p:spPr bwMode="auto">
                <a:xfrm>
                  <a:off x="3639" y="289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3" name="Freeform 2885"/>
                <p:cNvSpPr>
                  <a:spLocks/>
                </p:cNvSpPr>
                <p:nvPr/>
              </p:nvSpPr>
              <p:spPr bwMode="auto">
                <a:xfrm>
                  <a:off x="3650" y="2905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4" name="Freeform 2886"/>
                <p:cNvSpPr>
                  <a:spLocks/>
                </p:cNvSpPr>
                <p:nvPr/>
              </p:nvSpPr>
              <p:spPr bwMode="auto">
                <a:xfrm>
                  <a:off x="3659" y="2912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5" name="Freeform 2887"/>
                <p:cNvSpPr>
                  <a:spLocks/>
                </p:cNvSpPr>
                <p:nvPr/>
              </p:nvSpPr>
              <p:spPr bwMode="auto">
                <a:xfrm>
                  <a:off x="3667" y="2916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6" name="Freeform 2888"/>
                <p:cNvSpPr>
                  <a:spLocks/>
                </p:cNvSpPr>
                <p:nvPr/>
              </p:nvSpPr>
              <p:spPr bwMode="auto">
                <a:xfrm>
                  <a:off x="3677" y="2924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7" name="Freeform 2889"/>
                <p:cNvSpPr>
                  <a:spLocks/>
                </p:cNvSpPr>
                <p:nvPr/>
              </p:nvSpPr>
              <p:spPr bwMode="auto">
                <a:xfrm>
                  <a:off x="3687" y="2932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8" name="Freeform 2890"/>
                <p:cNvSpPr>
                  <a:spLocks/>
                </p:cNvSpPr>
                <p:nvPr/>
              </p:nvSpPr>
              <p:spPr bwMode="auto">
                <a:xfrm>
                  <a:off x="3695" y="2939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49" name="Freeform 2891"/>
                <p:cNvSpPr>
                  <a:spLocks/>
                </p:cNvSpPr>
                <p:nvPr/>
              </p:nvSpPr>
              <p:spPr bwMode="auto">
                <a:xfrm>
                  <a:off x="3706" y="2947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0" name="Freeform 2892"/>
                <p:cNvSpPr>
                  <a:spLocks/>
                </p:cNvSpPr>
                <p:nvPr/>
              </p:nvSpPr>
              <p:spPr bwMode="auto">
                <a:xfrm>
                  <a:off x="3715" y="2955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1" name="Freeform 2893"/>
                <p:cNvSpPr>
                  <a:spLocks/>
                </p:cNvSpPr>
                <p:nvPr/>
              </p:nvSpPr>
              <p:spPr bwMode="auto">
                <a:xfrm>
                  <a:off x="3725" y="2961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2" name="Freeform 2894"/>
                <p:cNvSpPr>
                  <a:spLocks/>
                </p:cNvSpPr>
                <p:nvPr/>
              </p:nvSpPr>
              <p:spPr bwMode="auto">
                <a:xfrm>
                  <a:off x="3733" y="296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3" name="Freeform 2895"/>
                <p:cNvSpPr>
                  <a:spLocks/>
                </p:cNvSpPr>
                <p:nvPr/>
              </p:nvSpPr>
              <p:spPr bwMode="auto">
                <a:xfrm>
                  <a:off x="3743" y="2976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4" name="Freeform 2896"/>
                <p:cNvSpPr>
                  <a:spLocks/>
                </p:cNvSpPr>
                <p:nvPr/>
              </p:nvSpPr>
              <p:spPr bwMode="auto">
                <a:xfrm>
                  <a:off x="3755" y="2985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5" name="Freeform 2897"/>
                <p:cNvSpPr>
                  <a:spLocks/>
                </p:cNvSpPr>
                <p:nvPr/>
              </p:nvSpPr>
              <p:spPr bwMode="auto">
                <a:xfrm>
                  <a:off x="3763" y="2992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6" name="Freeform 2898"/>
                <p:cNvSpPr>
                  <a:spLocks/>
                </p:cNvSpPr>
                <p:nvPr/>
              </p:nvSpPr>
              <p:spPr bwMode="auto">
                <a:xfrm>
                  <a:off x="3771" y="2996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7" name="Freeform 2899"/>
                <p:cNvSpPr>
                  <a:spLocks/>
                </p:cNvSpPr>
                <p:nvPr/>
              </p:nvSpPr>
              <p:spPr bwMode="auto">
                <a:xfrm>
                  <a:off x="3783" y="3004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8" name="Freeform 2900"/>
                <p:cNvSpPr>
                  <a:spLocks/>
                </p:cNvSpPr>
                <p:nvPr/>
              </p:nvSpPr>
              <p:spPr bwMode="auto">
                <a:xfrm>
                  <a:off x="3791" y="301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59" name="Freeform 2901"/>
                <p:cNvSpPr>
                  <a:spLocks/>
                </p:cNvSpPr>
                <p:nvPr/>
              </p:nvSpPr>
              <p:spPr bwMode="auto">
                <a:xfrm>
                  <a:off x="3802" y="3019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0" name="Freeform 2902"/>
                <p:cNvSpPr>
                  <a:spLocks/>
                </p:cNvSpPr>
                <p:nvPr/>
              </p:nvSpPr>
              <p:spPr bwMode="auto">
                <a:xfrm>
                  <a:off x="3811" y="3027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1" name="Freeform 2903"/>
                <p:cNvSpPr>
                  <a:spLocks/>
                </p:cNvSpPr>
                <p:nvPr/>
              </p:nvSpPr>
              <p:spPr bwMode="auto">
                <a:xfrm>
                  <a:off x="3819" y="303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2" name="Freeform 2904"/>
                <p:cNvSpPr>
                  <a:spLocks/>
                </p:cNvSpPr>
                <p:nvPr/>
              </p:nvSpPr>
              <p:spPr bwMode="auto">
                <a:xfrm>
                  <a:off x="3829" y="3041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3" name="Freeform 2905"/>
                <p:cNvSpPr>
                  <a:spLocks/>
                </p:cNvSpPr>
                <p:nvPr/>
              </p:nvSpPr>
              <p:spPr bwMode="auto">
                <a:xfrm>
                  <a:off x="3839" y="3046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4" name="Freeform 2906"/>
                <p:cNvSpPr>
                  <a:spLocks/>
                </p:cNvSpPr>
                <p:nvPr/>
              </p:nvSpPr>
              <p:spPr bwMode="auto">
                <a:xfrm>
                  <a:off x="3847" y="3052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5" name="Freeform 2907"/>
                <p:cNvSpPr>
                  <a:spLocks/>
                </p:cNvSpPr>
                <p:nvPr/>
              </p:nvSpPr>
              <p:spPr bwMode="auto">
                <a:xfrm>
                  <a:off x="3858" y="3060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6" name="Freeform 2908"/>
                <p:cNvSpPr>
                  <a:spLocks/>
                </p:cNvSpPr>
                <p:nvPr/>
              </p:nvSpPr>
              <p:spPr bwMode="auto">
                <a:xfrm>
                  <a:off x="3867" y="3068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7" name="Freeform 2909"/>
                <p:cNvSpPr>
                  <a:spLocks/>
                </p:cNvSpPr>
                <p:nvPr/>
              </p:nvSpPr>
              <p:spPr bwMode="auto">
                <a:xfrm>
                  <a:off x="3011" y="3019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8" name="Freeform 2910"/>
                <p:cNvSpPr>
                  <a:spLocks/>
                </p:cNvSpPr>
                <p:nvPr/>
              </p:nvSpPr>
              <p:spPr bwMode="auto">
                <a:xfrm>
                  <a:off x="3011" y="2832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69" name="Freeform 2911"/>
                <p:cNvSpPr>
                  <a:spLocks/>
                </p:cNvSpPr>
                <p:nvPr/>
              </p:nvSpPr>
              <p:spPr bwMode="auto">
                <a:xfrm>
                  <a:off x="3011" y="2641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0" name="Freeform 2912"/>
                <p:cNvSpPr>
                  <a:spLocks/>
                </p:cNvSpPr>
                <p:nvPr/>
              </p:nvSpPr>
              <p:spPr bwMode="auto">
                <a:xfrm>
                  <a:off x="3011" y="2454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1" name="Freeform 2913"/>
                <p:cNvSpPr>
                  <a:spLocks/>
                </p:cNvSpPr>
                <p:nvPr/>
              </p:nvSpPr>
              <p:spPr bwMode="auto">
                <a:xfrm>
                  <a:off x="3011" y="307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2" name="Freeform 2914"/>
                <p:cNvSpPr>
                  <a:spLocks/>
                </p:cNvSpPr>
                <p:nvPr/>
              </p:nvSpPr>
              <p:spPr bwMode="auto">
                <a:xfrm>
                  <a:off x="3011" y="306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3" name="Freeform 2915"/>
                <p:cNvSpPr>
                  <a:spLocks/>
                </p:cNvSpPr>
                <p:nvPr/>
              </p:nvSpPr>
              <p:spPr bwMode="auto">
                <a:xfrm>
                  <a:off x="3011" y="304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4" name="Freeform 2916"/>
                <p:cNvSpPr>
                  <a:spLocks/>
                </p:cNvSpPr>
                <p:nvPr/>
              </p:nvSpPr>
              <p:spPr bwMode="auto">
                <a:xfrm>
                  <a:off x="3011" y="303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5" name="Freeform 2917"/>
                <p:cNvSpPr>
                  <a:spLocks/>
                </p:cNvSpPr>
                <p:nvPr/>
              </p:nvSpPr>
              <p:spPr bwMode="auto">
                <a:xfrm>
                  <a:off x="3011" y="302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6" name="Freeform 2918"/>
                <p:cNvSpPr>
                  <a:spLocks/>
                </p:cNvSpPr>
                <p:nvPr/>
              </p:nvSpPr>
              <p:spPr bwMode="auto">
                <a:xfrm>
                  <a:off x="3011" y="296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7" name="Freeform 2919"/>
                <p:cNvSpPr>
                  <a:spLocks/>
                </p:cNvSpPr>
                <p:nvPr/>
              </p:nvSpPr>
              <p:spPr bwMode="auto">
                <a:xfrm>
                  <a:off x="3011" y="292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8" name="Freeform 2920"/>
                <p:cNvSpPr>
                  <a:spLocks/>
                </p:cNvSpPr>
                <p:nvPr/>
              </p:nvSpPr>
              <p:spPr bwMode="auto">
                <a:xfrm>
                  <a:off x="3011" y="290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79" name="Freeform 2921"/>
                <p:cNvSpPr>
                  <a:spLocks/>
                </p:cNvSpPr>
                <p:nvPr/>
              </p:nvSpPr>
              <p:spPr bwMode="auto">
                <a:xfrm>
                  <a:off x="3011" y="288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0" name="Freeform 2922"/>
                <p:cNvSpPr>
                  <a:spLocks/>
                </p:cNvSpPr>
                <p:nvPr/>
              </p:nvSpPr>
              <p:spPr bwMode="auto">
                <a:xfrm>
                  <a:off x="3011" y="287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1" name="Freeform 2923"/>
                <p:cNvSpPr>
                  <a:spLocks/>
                </p:cNvSpPr>
                <p:nvPr/>
              </p:nvSpPr>
              <p:spPr bwMode="auto">
                <a:xfrm>
                  <a:off x="3011" y="285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2" name="Freeform 2924"/>
                <p:cNvSpPr>
                  <a:spLocks/>
                </p:cNvSpPr>
                <p:nvPr/>
              </p:nvSpPr>
              <p:spPr bwMode="auto">
                <a:xfrm>
                  <a:off x="3011" y="284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3" name="Freeform 2925"/>
                <p:cNvSpPr>
                  <a:spLocks/>
                </p:cNvSpPr>
                <p:nvPr/>
              </p:nvSpPr>
              <p:spPr bwMode="auto">
                <a:xfrm>
                  <a:off x="3011" y="284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4" name="Freeform 2926"/>
                <p:cNvSpPr>
                  <a:spLocks/>
                </p:cNvSpPr>
                <p:nvPr/>
              </p:nvSpPr>
              <p:spPr bwMode="auto">
                <a:xfrm>
                  <a:off x="3011" y="277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5" name="Freeform 2927"/>
                <p:cNvSpPr>
                  <a:spLocks/>
                </p:cNvSpPr>
                <p:nvPr/>
              </p:nvSpPr>
              <p:spPr bwMode="auto">
                <a:xfrm>
                  <a:off x="3011" y="274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6" name="Freeform 2928"/>
                <p:cNvSpPr>
                  <a:spLocks/>
                </p:cNvSpPr>
                <p:nvPr/>
              </p:nvSpPr>
              <p:spPr bwMode="auto">
                <a:xfrm>
                  <a:off x="3011" y="271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7" name="Freeform 2929"/>
                <p:cNvSpPr>
                  <a:spLocks/>
                </p:cNvSpPr>
                <p:nvPr/>
              </p:nvSpPr>
              <p:spPr bwMode="auto">
                <a:xfrm>
                  <a:off x="3011" y="269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8" name="Freeform 2930"/>
                <p:cNvSpPr>
                  <a:spLocks/>
                </p:cNvSpPr>
                <p:nvPr/>
              </p:nvSpPr>
              <p:spPr bwMode="auto">
                <a:xfrm>
                  <a:off x="3011" y="2683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89" name="Freeform 2931"/>
                <p:cNvSpPr>
                  <a:spLocks/>
                </p:cNvSpPr>
                <p:nvPr/>
              </p:nvSpPr>
              <p:spPr bwMode="auto">
                <a:xfrm>
                  <a:off x="3011" y="267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0" name="Freeform 2932"/>
                <p:cNvSpPr>
                  <a:spLocks/>
                </p:cNvSpPr>
                <p:nvPr/>
              </p:nvSpPr>
              <p:spPr bwMode="auto">
                <a:xfrm>
                  <a:off x="3011" y="265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1" name="Freeform 2933"/>
                <p:cNvSpPr>
                  <a:spLocks/>
                </p:cNvSpPr>
                <p:nvPr/>
              </p:nvSpPr>
              <p:spPr bwMode="auto">
                <a:xfrm>
                  <a:off x="3011" y="265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2" name="Freeform 2934"/>
                <p:cNvSpPr>
                  <a:spLocks/>
                </p:cNvSpPr>
                <p:nvPr/>
              </p:nvSpPr>
              <p:spPr bwMode="auto">
                <a:xfrm>
                  <a:off x="3011" y="258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3" name="Freeform 2935"/>
                <p:cNvSpPr>
                  <a:spLocks/>
                </p:cNvSpPr>
                <p:nvPr/>
              </p:nvSpPr>
              <p:spPr bwMode="auto">
                <a:xfrm>
                  <a:off x="3011" y="255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4" name="Freeform 2936"/>
                <p:cNvSpPr>
                  <a:spLocks/>
                </p:cNvSpPr>
                <p:nvPr/>
              </p:nvSpPr>
              <p:spPr bwMode="auto">
                <a:xfrm>
                  <a:off x="3011" y="252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5" name="Freeform 2937"/>
                <p:cNvSpPr>
                  <a:spLocks/>
                </p:cNvSpPr>
                <p:nvPr/>
              </p:nvSpPr>
              <p:spPr bwMode="auto">
                <a:xfrm>
                  <a:off x="3011" y="251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6" name="Freeform 2938"/>
                <p:cNvSpPr>
                  <a:spLocks/>
                </p:cNvSpPr>
                <p:nvPr/>
              </p:nvSpPr>
              <p:spPr bwMode="auto">
                <a:xfrm>
                  <a:off x="3011" y="249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7" name="Freeform 2939"/>
                <p:cNvSpPr>
                  <a:spLocks/>
                </p:cNvSpPr>
                <p:nvPr/>
              </p:nvSpPr>
              <p:spPr bwMode="auto">
                <a:xfrm>
                  <a:off x="3011" y="248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8" name="Freeform 2940"/>
                <p:cNvSpPr>
                  <a:spLocks/>
                </p:cNvSpPr>
                <p:nvPr/>
              </p:nvSpPr>
              <p:spPr bwMode="auto">
                <a:xfrm>
                  <a:off x="3011" y="247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99" name="Freeform 2941"/>
                <p:cNvSpPr>
                  <a:spLocks/>
                </p:cNvSpPr>
                <p:nvPr/>
              </p:nvSpPr>
              <p:spPr bwMode="auto">
                <a:xfrm>
                  <a:off x="3011" y="246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0" name="Freeform 2942"/>
                <p:cNvSpPr>
                  <a:spLocks/>
                </p:cNvSpPr>
                <p:nvPr/>
              </p:nvSpPr>
              <p:spPr bwMode="auto">
                <a:xfrm>
                  <a:off x="3011" y="239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1" name="Freeform 2943"/>
                <p:cNvSpPr>
                  <a:spLocks/>
                </p:cNvSpPr>
                <p:nvPr/>
              </p:nvSpPr>
              <p:spPr bwMode="auto">
                <a:xfrm>
                  <a:off x="3875" y="3019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2" name="Freeform 2944"/>
                <p:cNvSpPr>
                  <a:spLocks/>
                </p:cNvSpPr>
                <p:nvPr/>
              </p:nvSpPr>
              <p:spPr bwMode="auto">
                <a:xfrm>
                  <a:off x="3875" y="2832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3" name="Freeform 2945"/>
                <p:cNvSpPr>
                  <a:spLocks/>
                </p:cNvSpPr>
                <p:nvPr/>
              </p:nvSpPr>
              <p:spPr bwMode="auto">
                <a:xfrm>
                  <a:off x="3875" y="2641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4" name="Freeform 2946"/>
                <p:cNvSpPr>
                  <a:spLocks/>
                </p:cNvSpPr>
                <p:nvPr/>
              </p:nvSpPr>
              <p:spPr bwMode="auto">
                <a:xfrm>
                  <a:off x="3875" y="2454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5" name="Freeform 2947"/>
                <p:cNvSpPr>
                  <a:spLocks/>
                </p:cNvSpPr>
                <p:nvPr/>
              </p:nvSpPr>
              <p:spPr bwMode="auto">
                <a:xfrm>
                  <a:off x="3883" y="307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6" name="Freeform 2948"/>
                <p:cNvSpPr>
                  <a:spLocks/>
                </p:cNvSpPr>
                <p:nvPr/>
              </p:nvSpPr>
              <p:spPr bwMode="auto">
                <a:xfrm>
                  <a:off x="3883" y="306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7" name="Freeform 2949"/>
                <p:cNvSpPr>
                  <a:spLocks/>
                </p:cNvSpPr>
                <p:nvPr/>
              </p:nvSpPr>
              <p:spPr bwMode="auto">
                <a:xfrm>
                  <a:off x="3883" y="304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8" name="Freeform 2950"/>
                <p:cNvSpPr>
                  <a:spLocks/>
                </p:cNvSpPr>
                <p:nvPr/>
              </p:nvSpPr>
              <p:spPr bwMode="auto">
                <a:xfrm>
                  <a:off x="3883" y="303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09" name="Freeform 2951"/>
                <p:cNvSpPr>
                  <a:spLocks/>
                </p:cNvSpPr>
                <p:nvPr/>
              </p:nvSpPr>
              <p:spPr bwMode="auto">
                <a:xfrm>
                  <a:off x="3883" y="302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0" name="Freeform 2952"/>
                <p:cNvSpPr>
                  <a:spLocks/>
                </p:cNvSpPr>
                <p:nvPr/>
              </p:nvSpPr>
              <p:spPr bwMode="auto">
                <a:xfrm>
                  <a:off x="3883" y="296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1" name="Freeform 2953"/>
                <p:cNvSpPr>
                  <a:spLocks/>
                </p:cNvSpPr>
                <p:nvPr/>
              </p:nvSpPr>
              <p:spPr bwMode="auto">
                <a:xfrm>
                  <a:off x="3883" y="292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2" name="Freeform 2954"/>
                <p:cNvSpPr>
                  <a:spLocks/>
                </p:cNvSpPr>
                <p:nvPr/>
              </p:nvSpPr>
              <p:spPr bwMode="auto">
                <a:xfrm>
                  <a:off x="3883" y="290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3" name="Freeform 2955"/>
                <p:cNvSpPr>
                  <a:spLocks/>
                </p:cNvSpPr>
                <p:nvPr/>
              </p:nvSpPr>
              <p:spPr bwMode="auto">
                <a:xfrm>
                  <a:off x="3883" y="288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4" name="Freeform 2956"/>
                <p:cNvSpPr>
                  <a:spLocks/>
                </p:cNvSpPr>
                <p:nvPr/>
              </p:nvSpPr>
              <p:spPr bwMode="auto">
                <a:xfrm>
                  <a:off x="3883" y="287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5" name="Freeform 2957"/>
                <p:cNvSpPr>
                  <a:spLocks/>
                </p:cNvSpPr>
                <p:nvPr/>
              </p:nvSpPr>
              <p:spPr bwMode="auto">
                <a:xfrm>
                  <a:off x="3883" y="285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6" name="Freeform 2958"/>
                <p:cNvSpPr>
                  <a:spLocks/>
                </p:cNvSpPr>
                <p:nvPr/>
              </p:nvSpPr>
              <p:spPr bwMode="auto">
                <a:xfrm>
                  <a:off x="3883" y="284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7" name="Freeform 2959"/>
                <p:cNvSpPr>
                  <a:spLocks/>
                </p:cNvSpPr>
                <p:nvPr/>
              </p:nvSpPr>
              <p:spPr bwMode="auto">
                <a:xfrm>
                  <a:off x="3883" y="284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8" name="Freeform 2960"/>
                <p:cNvSpPr>
                  <a:spLocks/>
                </p:cNvSpPr>
                <p:nvPr/>
              </p:nvSpPr>
              <p:spPr bwMode="auto">
                <a:xfrm>
                  <a:off x="3883" y="277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19" name="Freeform 2961"/>
                <p:cNvSpPr>
                  <a:spLocks/>
                </p:cNvSpPr>
                <p:nvPr/>
              </p:nvSpPr>
              <p:spPr bwMode="auto">
                <a:xfrm>
                  <a:off x="3883" y="274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0" name="Freeform 2962"/>
                <p:cNvSpPr>
                  <a:spLocks/>
                </p:cNvSpPr>
                <p:nvPr/>
              </p:nvSpPr>
              <p:spPr bwMode="auto">
                <a:xfrm>
                  <a:off x="3883" y="271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1" name="Freeform 2963"/>
                <p:cNvSpPr>
                  <a:spLocks/>
                </p:cNvSpPr>
                <p:nvPr/>
              </p:nvSpPr>
              <p:spPr bwMode="auto">
                <a:xfrm>
                  <a:off x="3883" y="269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2" name="Freeform 2964"/>
                <p:cNvSpPr>
                  <a:spLocks/>
                </p:cNvSpPr>
                <p:nvPr/>
              </p:nvSpPr>
              <p:spPr bwMode="auto">
                <a:xfrm>
                  <a:off x="3883" y="2683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3" name="Freeform 2965"/>
                <p:cNvSpPr>
                  <a:spLocks/>
                </p:cNvSpPr>
                <p:nvPr/>
              </p:nvSpPr>
              <p:spPr bwMode="auto">
                <a:xfrm>
                  <a:off x="3883" y="267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4" name="Freeform 2966"/>
                <p:cNvSpPr>
                  <a:spLocks/>
                </p:cNvSpPr>
                <p:nvPr/>
              </p:nvSpPr>
              <p:spPr bwMode="auto">
                <a:xfrm>
                  <a:off x="3883" y="265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5" name="Freeform 2967"/>
                <p:cNvSpPr>
                  <a:spLocks/>
                </p:cNvSpPr>
                <p:nvPr/>
              </p:nvSpPr>
              <p:spPr bwMode="auto">
                <a:xfrm>
                  <a:off x="3883" y="265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6" name="Freeform 2968"/>
                <p:cNvSpPr>
                  <a:spLocks/>
                </p:cNvSpPr>
                <p:nvPr/>
              </p:nvSpPr>
              <p:spPr bwMode="auto">
                <a:xfrm>
                  <a:off x="3883" y="258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7" name="Freeform 2969"/>
                <p:cNvSpPr>
                  <a:spLocks/>
                </p:cNvSpPr>
                <p:nvPr/>
              </p:nvSpPr>
              <p:spPr bwMode="auto">
                <a:xfrm>
                  <a:off x="3883" y="255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8" name="Freeform 2970"/>
                <p:cNvSpPr>
                  <a:spLocks/>
                </p:cNvSpPr>
                <p:nvPr/>
              </p:nvSpPr>
              <p:spPr bwMode="auto">
                <a:xfrm>
                  <a:off x="3883" y="252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29" name="Freeform 2971"/>
                <p:cNvSpPr>
                  <a:spLocks/>
                </p:cNvSpPr>
                <p:nvPr/>
              </p:nvSpPr>
              <p:spPr bwMode="auto">
                <a:xfrm>
                  <a:off x="3883" y="251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0" name="Freeform 2972"/>
                <p:cNvSpPr>
                  <a:spLocks/>
                </p:cNvSpPr>
                <p:nvPr/>
              </p:nvSpPr>
              <p:spPr bwMode="auto">
                <a:xfrm>
                  <a:off x="3883" y="249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1" name="Freeform 2973"/>
                <p:cNvSpPr>
                  <a:spLocks/>
                </p:cNvSpPr>
                <p:nvPr/>
              </p:nvSpPr>
              <p:spPr bwMode="auto">
                <a:xfrm>
                  <a:off x="3883" y="248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2" name="Freeform 2974"/>
                <p:cNvSpPr>
                  <a:spLocks/>
                </p:cNvSpPr>
                <p:nvPr/>
              </p:nvSpPr>
              <p:spPr bwMode="auto">
                <a:xfrm>
                  <a:off x="3883" y="247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3" name="Freeform 2975"/>
                <p:cNvSpPr>
                  <a:spLocks/>
                </p:cNvSpPr>
                <p:nvPr/>
              </p:nvSpPr>
              <p:spPr bwMode="auto">
                <a:xfrm>
                  <a:off x="3883" y="246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4" name="Freeform 2976"/>
                <p:cNvSpPr>
                  <a:spLocks/>
                </p:cNvSpPr>
                <p:nvPr/>
              </p:nvSpPr>
              <p:spPr bwMode="auto">
                <a:xfrm>
                  <a:off x="3883" y="239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5" name="Freeform 2977"/>
                <p:cNvSpPr>
                  <a:spLocks/>
                </p:cNvSpPr>
                <p:nvPr/>
              </p:nvSpPr>
              <p:spPr bwMode="auto">
                <a:xfrm>
                  <a:off x="3011" y="306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6" name="Freeform 2978"/>
                <p:cNvSpPr>
                  <a:spLocks/>
                </p:cNvSpPr>
                <p:nvPr/>
              </p:nvSpPr>
              <p:spPr bwMode="auto">
                <a:xfrm>
                  <a:off x="3231" y="306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7" name="Freeform 2979"/>
                <p:cNvSpPr>
                  <a:spLocks/>
                </p:cNvSpPr>
                <p:nvPr/>
              </p:nvSpPr>
              <p:spPr bwMode="auto">
                <a:xfrm>
                  <a:off x="3451" y="306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8" name="Freeform 2980"/>
                <p:cNvSpPr>
                  <a:spLocks/>
                </p:cNvSpPr>
                <p:nvPr/>
              </p:nvSpPr>
              <p:spPr bwMode="auto">
                <a:xfrm>
                  <a:off x="3671" y="306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39" name="Freeform 2981"/>
                <p:cNvSpPr>
                  <a:spLocks/>
                </p:cNvSpPr>
                <p:nvPr/>
              </p:nvSpPr>
              <p:spPr bwMode="auto">
                <a:xfrm>
                  <a:off x="3893" y="3060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40" name="Freeform 2982"/>
                <p:cNvSpPr>
                  <a:spLocks/>
                </p:cNvSpPr>
                <p:nvPr/>
              </p:nvSpPr>
              <p:spPr bwMode="auto">
                <a:xfrm>
                  <a:off x="3053" y="3067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1861" name="Freeform 2983"/>
              <p:cNvSpPr>
                <a:spLocks/>
              </p:cNvSpPr>
              <p:nvPr/>
            </p:nvSpPr>
            <p:spPr bwMode="auto">
              <a:xfrm>
                <a:off x="3099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62" name="Freeform 2984"/>
              <p:cNvSpPr>
                <a:spLocks/>
              </p:cNvSpPr>
              <p:nvPr/>
            </p:nvSpPr>
            <p:spPr bwMode="auto">
              <a:xfrm>
                <a:off x="3143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63" name="Freeform 2985"/>
              <p:cNvSpPr>
                <a:spLocks/>
              </p:cNvSpPr>
              <p:nvPr/>
            </p:nvSpPr>
            <p:spPr bwMode="auto">
              <a:xfrm>
                <a:off x="3187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64" name="Freeform 2986"/>
              <p:cNvSpPr>
                <a:spLocks/>
              </p:cNvSpPr>
              <p:nvPr/>
            </p:nvSpPr>
            <p:spPr bwMode="auto">
              <a:xfrm>
                <a:off x="3275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65" name="Freeform 2987"/>
              <p:cNvSpPr>
                <a:spLocks/>
              </p:cNvSpPr>
              <p:nvPr/>
            </p:nvSpPr>
            <p:spPr bwMode="auto">
              <a:xfrm>
                <a:off x="3319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66" name="Freeform 2988"/>
              <p:cNvSpPr>
                <a:spLocks/>
              </p:cNvSpPr>
              <p:nvPr/>
            </p:nvSpPr>
            <p:spPr bwMode="auto">
              <a:xfrm>
                <a:off x="3363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67" name="Freeform 2989"/>
              <p:cNvSpPr>
                <a:spLocks/>
              </p:cNvSpPr>
              <p:nvPr/>
            </p:nvSpPr>
            <p:spPr bwMode="auto">
              <a:xfrm>
                <a:off x="3407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68" name="Freeform 2990"/>
              <p:cNvSpPr>
                <a:spLocks/>
              </p:cNvSpPr>
              <p:nvPr/>
            </p:nvSpPr>
            <p:spPr bwMode="auto">
              <a:xfrm>
                <a:off x="3495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69" name="Freeform 2991"/>
              <p:cNvSpPr>
                <a:spLocks/>
              </p:cNvSpPr>
              <p:nvPr/>
            </p:nvSpPr>
            <p:spPr bwMode="auto">
              <a:xfrm>
                <a:off x="3539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0" name="Freeform 2992"/>
              <p:cNvSpPr>
                <a:spLocks/>
              </p:cNvSpPr>
              <p:nvPr/>
            </p:nvSpPr>
            <p:spPr bwMode="auto">
              <a:xfrm>
                <a:off x="3583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1" name="Freeform 2993"/>
              <p:cNvSpPr>
                <a:spLocks/>
              </p:cNvSpPr>
              <p:nvPr/>
            </p:nvSpPr>
            <p:spPr bwMode="auto">
              <a:xfrm>
                <a:off x="3627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2" name="Freeform 2994"/>
              <p:cNvSpPr>
                <a:spLocks/>
              </p:cNvSpPr>
              <p:nvPr/>
            </p:nvSpPr>
            <p:spPr bwMode="auto">
              <a:xfrm>
                <a:off x="3715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3" name="Freeform 2995"/>
              <p:cNvSpPr>
                <a:spLocks/>
              </p:cNvSpPr>
              <p:nvPr/>
            </p:nvSpPr>
            <p:spPr bwMode="auto">
              <a:xfrm>
                <a:off x="3759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4" name="Freeform 2996"/>
              <p:cNvSpPr>
                <a:spLocks/>
              </p:cNvSpPr>
              <p:nvPr/>
            </p:nvSpPr>
            <p:spPr bwMode="auto">
              <a:xfrm>
                <a:off x="3803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5" name="Freeform 2997"/>
              <p:cNvSpPr>
                <a:spLocks/>
              </p:cNvSpPr>
              <p:nvPr/>
            </p:nvSpPr>
            <p:spPr bwMode="auto">
              <a:xfrm>
                <a:off x="3847" y="3067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6" name="Freeform 2998"/>
              <p:cNvSpPr>
                <a:spLocks/>
              </p:cNvSpPr>
              <p:nvPr/>
            </p:nvSpPr>
            <p:spPr bwMode="auto">
              <a:xfrm>
                <a:off x="3011" y="239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7" name="Freeform 2999"/>
              <p:cNvSpPr>
                <a:spLocks/>
              </p:cNvSpPr>
              <p:nvPr/>
            </p:nvSpPr>
            <p:spPr bwMode="auto">
              <a:xfrm>
                <a:off x="3231" y="239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8" name="Freeform 3000"/>
              <p:cNvSpPr>
                <a:spLocks/>
              </p:cNvSpPr>
              <p:nvPr/>
            </p:nvSpPr>
            <p:spPr bwMode="auto">
              <a:xfrm>
                <a:off x="3451" y="239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79" name="Freeform 3001"/>
              <p:cNvSpPr>
                <a:spLocks/>
              </p:cNvSpPr>
              <p:nvPr/>
            </p:nvSpPr>
            <p:spPr bwMode="auto">
              <a:xfrm>
                <a:off x="3671" y="239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0" name="Freeform 3002"/>
              <p:cNvSpPr>
                <a:spLocks/>
              </p:cNvSpPr>
              <p:nvPr/>
            </p:nvSpPr>
            <p:spPr bwMode="auto">
              <a:xfrm>
                <a:off x="3893" y="2396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1" name="Freeform 3003"/>
              <p:cNvSpPr>
                <a:spLocks/>
              </p:cNvSpPr>
              <p:nvPr/>
            </p:nvSpPr>
            <p:spPr bwMode="auto">
              <a:xfrm>
                <a:off x="3053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2" name="Freeform 3004"/>
              <p:cNvSpPr>
                <a:spLocks/>
              </p:cNvSpPr>
              <p:nvPr/>
            </p:nvSpPr>
            <p:spPr bwMode="auto">
              <a:xfrm>
                <a:off x="3099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3" name="Freeform 3005"/>
              <p:cNvSpPr>
                <a:spLocks/>
              </p:cNvSpPr>
              <p:nvPr/>
            </p:nvSpPr>
            <p:spPr bwMode="auto">
              <a:xfrm>
                <a:off x="3143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4" name="Freeform 3006"/>
              <p:cNvSpPr>
                <a:spLocks/>
              </p:cNvSpPr>
              <p:nvPr/>
            </p:nvSpPr>
            <p:spPr bwMode="auto">
              <a:xfrm>
                <a:off x="3187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5" name="Freeform 3007"/>
              <p:cNvSpPr>
                <a:spLocks/>
              </p:cNvSpPr>
              <p:nvPr/>
            </p:nvSpPr>
            <p:spPr bwMode="auto">
              <a:xfrm>
                <a:off x="3275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6" name="Freeform 3008"/>
              <p:cNvSpPr>
                <a:spLocks/>
              </p:cNvSpPr>
              <p:nvPr/>
            </p:nvSpPr>
            <p:spPr bwMode="auto">
              <a:xfrm>
                <a:off x="3319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7" name="Freeform 3009"/>
              <p:cNvSpPr>
                <a:spLocks/>
              </p:cNvSpPr>
              <p:nvPr/>
            </p:nvSpPr>
            <p:spPr bwMode="auto">
              <a:xfrm>
                <a:off x="3363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8" name="Freeform 3010"/>
              <p:cNvSpPr>
                <a:spLocks/>
              </p:cNvSpPr>
              <p:nvPr/>
            </p:nvSpPr>
            <p:spPr bwMode="auto">
              <a:xfrm>
                <a:off x="3407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89" name="Freeform 3011"/>
              <p:cNvSpPr>
                <a:spLocks/>
              </p:cNvSpPr>
              <p:nvPr/>
            </p:nvSpPr>
            <p:spPr bwMode="auto">
              <a:xfrm>
                <a:off x="3495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0" name="Freeform 3012"/>
              <p:cNvSpPr>
                <a:spLocks/>
              </p:cNvSpPr>
              <p:nvPr/>
            </p:nvSpPr>
            <p:spPr bwMode="auto">
              <a:xfrm>
                <a:off x="3539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1" name="Freeform 3013"/>
              <p:cNvSpPr>
                <a:spLocks/>
              </p:cNvSpPr>
              <p:nvPr/>
            </p:nvSpPr>
            <p:spPr bwMode="auto">
              <a:xfrm>
                <a:off x="3583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2" name="Freeform 3014"/>
              <p:cNvSpPr>
                <a:spLocks/>
              </p:cNvSpPr>
              <p:nvPr/>
            </p:nvSpPr>
            <p:spPr bwMode="auto">
              <a:xfrm>
                <a:off x="3627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3" name="Freeform 3015"/>
              <p:cNvSpPr>
                <a:spLocks/>
              </p:cNvSpPr>
              <p:nvPr/>
            </p:nvSpPr>
            <p:spPr bwMode="auto">
              <a:xfrm>
                <a:off x="3715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4" name="Freeform 3016"/>
              <p:cNvSpPr>
                <a:spLocks/>
              </p:cNvSpPr>
              <p:nvPr/>
            </p:nvSpPr>
            <p:spPr bwMode="auto">
              <a:xfrm>
                <a:off x="3759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5" name="Freeform 3017"/>
              <p:cNvSpPr>
                <a:spLocks/>
              </p:cNvSpPr>
              <p:nvPr/>
            </p:nvSpPr>
            <p:spPr bwMode="auto">
              <a:xfrm>
                <a:off x="3803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6" name="Freeform 3018"/>
              <p:cNvSpPr>
                <a:spLocks/>
              </p:cNvSpPr>
              <p:nvPr/>
            </p:nvSpPr>
            <p:spPr bwMode="auto">
              <a:xfrm>
                <a:off x="3847" y="2396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7" name="Freeform 3019"/>
              <p:cNvSpPr>
                <a:spLocks/>
              </p:cNvSpPr>
              <p:nvPr/>
            </p:nvSpPr>
            <p:spPr bwMode="auto">
              <a:xfrm>
                <a:off x="3011" y="2393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8" name="Freeform 3020"/>
              <p:cNvSpPr>
                <a:spLocks/>
              </p:cNvSpPr>
              <p:nvPr/>
            </p:nvSpPr>
            <p:spPr bwMode="auto">
              <a:xfrm>
                <a:off x="3893" y="2393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899" name="Freeform 3021"/>
              <p:cNvSpPr>
                <a:spLocks/>
              </p:cNvSpPr>
              <p:nvPr/>
            </p:nvSpPr>
            <p:spPr bwMode="auto">
              <a:xfrm>
                <a:off x="3011" y="3076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0" name="Freeform 3022"/>
              <p:cNvSpPr>
                <a:spLocks/>
              </p:cNvSpPr>
              <p:nvPr/>
            </p:nvSpPr>
            <p:spPr bwMode="auto">
              <a:xfrm>
                <a:off x="3011" y="2396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1" name="Freeform 3023"/>
              <p:cNvSpPr>
                <a:spLocks/>
              </p:cNvSpPr>
              <p:nvPr/>
            </p:nvSpPr>
            <p:spPr bwMode="auto">
              <a:xfrm>
                <a:off x="3277" y="2622"/>
                <a:ext cx="14" cy="13"/>
              </a:xfrm>
              <a:custGeom>
                <a:avLst/>
                <a:gdLst>
                  <a:gd name="T0" fmla="*/ 8 w 14"/>
                  <a:gd name="T1" fmla="*/ 0 h 13"/>
                  <a:gd name="T2" fmla="*/ 8 w 14"/>
                  <a:gd name="T3" fmla="*/ 0 h 13"/>
                  <a:gd name="T4" fmla="*/ 10 w 14"/>
                  <a:gd name="T5" fmla="*/ 0 h 13"/>
                  <a:gd name="T6" fmla="*/ 10 w 14"/>
                  <a:gd name="T7" fmla="*/ 0 h 13"/>
                  <a:gd name="T8" fmla="*/ 13 w 14"/>
                  <a:gd name="T9" fmla="*/ 2 h 13"/>
                  <a:gd name="T10" fmla="*/ 13 w 14"/>
                  <a:gd name="T11" fmla="*/ 2 h 13"/>
                  <a:gd name="T12" fmla="*/ 13 w 14"/>
                  <a:gd name="T13" fmla="*/ 2 h 13"/>
                  <a:gd name="T14" fmla="*/ 14 w 14"/>
                  <a:gd name="T15" fmla="*/ 3 h 13"/>
                  <a:gd name="T16" fmla="*/ 14 w 14"/>
                  <a:gd name="T17" fmla="*/ 3 h 13"/>
                  <a:gd name="T18" fmla="*/ 14 w 14"/>
                  <a:gd name="T19" fmla="*/ 5 h 13"/>
                  <a:gd name="T20" fmla="*/ 14 w 14"/>
                  <a:gd name="T21" fmla="*/ 5 h 13"/>
                  <a:gd name="T22" fmla="*/ 14 w 14"/>
                  <a:gd name="T23" fmla="*/ 8 h 13"/>
                  <a:gd name="T24" fmla="*/ 14 w 14"/>
                  <a:gd name="T25" fmla="*/ 8 h 13"/>
                  <a:gd name="T26" fmla="*/ 14 w 14"/>
                  <a:gd name="T27" fmla="*/ 10 h 13"/>
                  <a:gd name="T28" fmla="*/ 14 w 14"/>
                  <a:gd name="T29" fmla="*/ 10 h 13"/>
                  <a:gd name="T30" fmla="*/ 13 w 14"/>
                  <a:gd name="T31" fmla="*/ 10 h 13"/>
                  <a:gd name="T32" fmla="*/ 13 w 14"/>
                  <a:gd name="T33" fmla="*/ 11 h 13"/>
                  <a:gd name="T34" fmla="*/ 13 w 14"/>
                  <a:gd name="T35" fmla="*/ 11 h 13"/>
                  <a:gd name="T36" fmla="*/ 10 w 14"/>
                  <a:gd name="T37" fmla="*/ 11 h 13"/>
                  <a:gd name="T38" fmla="*/ 10 w 14"/>
                  <a:gd name="T39" fmla="*/ 13 h 13"/>
                  <a:gd name="T40" fmla="*/ 8 w 14"/>
                  <a:gd name="T41" fmla="*/ 13 h 13"/>
                  <a:gd name="T42" fmla="*/ 8 w 14"/>
                  <a:gd name="T43" fmla="*/ 13 h 13"/>
                  <a:gd name="T44" fmla="*/ 8 w 14"/>
                  <a:gd name="T45" fmla="*/ 13 h 13"/>
                  <a:gd name="T46" fmla="*/ 6 w 14"/>
                  <a:gd name="T47" fmla="*/ 13 h 13"/>
                  <a:gd name="T48" fmla="*/ 6 w 14"/>
                  <a:gd name="T49" fmla="*/ 13 h 13"/>
                  <a:gd name="T50" fmla="*/ 5 w 14"/>
                  <a:gd name="T51" fmla="*/ 13 h 13"/>
                  <a:gd name="T52" fmla="*/ 5 w 14"/>
                  <a:gd name="T53" fmla="*/ 11 h 13"/>
                  <a:gd name="T54" fmla="*/ 2 w 14"/>
                  <a:gd name="T55" fmla="*/ 11 h 13"/>
                  <a:gd name="T56" fmla="*/ 2 w 14"/>
                  <a:gd name="T57" fmla="*/ 11 h 13"/>
                  <a:gd name="T58" fmla="*/ 2 w 14"/>
                  <a:gd name="T59" fmla="*/ 10 h 13"/>
                  <a:gd name="T60" fmla="*/ 0 w 14"/>
                  <a:gd name="T61" fmla="*/ 10 h 13"/>
                  <a:gd name="T62" fmla="*/ 0 w 14"/>
                  <a:gd name="T63" fmla="*/ 10 h 13"/>
                  <a:gd name="T64" fmla="*/ 0 w 14"/>
                  <a:gd name="T65" fmla="*/ 8 h 13"/>
                  <a:gd name="T66" fmla="*/ 0 w 14"/>
                  <a:gd name="T67" fmla="*/ 8 h 13"/>
                  <a:gd name="T68" fmla="*/ 0 w 14"/>
                  <a:gd name="T69" fmla="*/ 5 h 13"/>
                  <a:gd name="T70" fmla="*/ 0 w 14"/>
                  <a:gd name="T71" fmla="*/ 5 h 13"/>
                  <a:gd name="T72" fmla="*/ 0 w 14"/>
                  <a:gd name="T73" fmla="*/ 3 h 13"/>
                  <a:gd name="T74" fmla="*/ 0 w 14"/>
                  <a:gd name="T75" fmla="*/ 3 h 13"/>
                  <a:gd name="T76" fmla="*/ 2 w 14"/>
                  <a:gd name="T77" fmla="*/ 2 h 13"/>
                  <a:gd name="T78" fmla="*/ 2 w 14"/>
                  <a:gd name="T79" fmla="*/ 2 h 13"/>
                  <a:gd name="T80" fmla="*/ 2 w 14"/>
                  <a:gd name="T81" fmla="*/ 2 h 13"/>
                  <a:gd name="T82" fmla="*/ 5 w 14"/>
                  <a:gd name="T83" fmla="*/ 0 h 13"/>
                  <a:gd name="T84" fmla="*/ 5 w 14"/>
                  <a:gd name="T85" fmla="*/ 0 h 13"/>
                  <a:gd name="T86" fmla="*/ 6 w 14"/>
                  <a:gd name="T87" fmla="*/ 0 h 13"/>
                  <a:gd name="T88" fmla="*/ 6 w 14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3"/>
                  <a:gd name="T137" fmla="*/ 14 w 14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3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2" name="Freeform 3024"/>
              <p:cNvSpPr>
                <a:spLocks/>
              </p:cNvSpPr>
              <p:nvPr/>
            </p:nvSpPr>
            <p:spPr bwMode="auto">
              <a:xfrm>
                <a:off x="3277" y="2622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5 h 11"/>
                  <a:gd name="T22" fmla="*/ 13 w 13"/>
                  <a:gd name="T23" fmla="*/ 5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5 h 11"/>
                  <a:gd name="T68" fmla="*/ 0 w 13"/>
                  <a:gd name="T69" fmla="*/ 5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5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3" name="Freeform 3025"/>
              <p:cNvSpPr>
                <a:spLocks/>
              </p:cNvSpPr>
              <p:nvPr/>
            </p:nvSpPr>
            <p:spPr bwMode="auto">
              <a:xfrm>
                <a:off x="3415" y="2731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1 w 14"/>
                  <a:gd name="T5" fmla="*/ 0 h 14"/>
                  <a:gd name="T6" fmla="*/ 11 w 14"/>
                  <a:gd name="T7" fmla="*/ 0 h 14"/>
                  <a:gd name="T8" fmla="*/ 12 w 14"/>
                  <a:gd name="T9" fmla="*/ 3 h 14"/>
                  <a:gd name="T10" fmla="*/ 12 w 14"/>
                  <a:gd name="T11" fmla="*/ 3 h 14"/>
                  <a:gd name="T12" fmla="*/ 12 w 14"/>
                  <a:gd name="T13" fmla="*/ 3 h 14"/>
                  <a:gd name="T14" fmla="*/ 14 w 14"/>
                  <a:gd name="T15" fmla="*/ 5 h 14"/>
                  <a:gd name="T16" fmla="*/ 14 w 14"/>
                  <a:gd name="T17" fmla="*/ 5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1 h 14"/>
                  <a:gd name="T28" fmla="*/ 14 w 14"/>
                  <a:gd name="T29" fmla="*/ 11 h 14"/>
                  <a:gd name="T30" fmla="*/ 12 w 14"/>
                  <a:gd name="T31" fmla="*/ 11 h 14"/>
                  <a:gd name="T32" fmla="*/ 12 w 14"/>
                  <a:gd name="T33" fmla="*/ 13 h 14"/>
                  <a:gd name="T34" fmla="*/ 12 w 14"/>
                  <a:gd name="T35" fmla="*/ 13 h 14"/>
                  <a:gd name="T36" fmla="*/ 11 w 14"/>
                  <a:gd name="T37" fmla="*/ 13 h 14"/>
                  <a:gd name="T38" fmla="*/ 11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4 w 14"/>
                  <a:gd name="T51" fmla="*/ 14 h 14"/>
                  <a:gd name="T52" fmla="*/ 4 w 14"/>
                  <a:gd name="T53" fmla="*/ 13 h 14"/>
                  <a:gd name="T54" fmla="*/ 3 w 14"/>
                  <a:gd name="T55" fmla="*/ 13 h 14"/>
                  <a:gd name="T56" fmla="*/ 3 w 14"/>
                  <a:gd name="T57" fmla="*/ 13 h 14"/>
                  <a:gd name="T58" fmla="*/ 3 w 14"/>
                  <a:gd name="T59" fmla="*/ 11 h 14"/>
                  <a:gd name="T60" fmla="*/ 0 w 14"/>
                  <a:gd name="T61" fmla="*/ 11 h 14"/>
                  <a:gd name="T62" fmla="*/ 0 w 14"/>
                  <a:gd name="T63" fmla="*/ 11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5 h 14"/>
                  <a:gd name="T74" fmla="*/ 0 w 14"/>
                  <a:gd name="T75" fmla="*/ 5 h 14"/>
                  <a:gd name="T76" fmla="*/ 3 w 14"/>
                  <a:gd name="T77" fmla="*/ 3 h 14"/>
                  <a:gd name="T78" fmla="*/ 3 w 14"/>
                  <a:gd name="T79" fmla="*/ 3 h 14"/>
                  <a:gd name="T80" fmla="*/ 3 w 14"/>
                  <a:gd name="T81" fmla="*/ 3 h 14"/>
                  <a:gd name="T82" fmla="*/ 4 w 14"/>
                  <a:gd name="T83" fmla="*/ 0 h 14"/>
                  <a:gd name="T84" fmla="*/ 4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4" name="Freeform 3026"/>
              <p:cNvSpPr>
                <a:spLocks/>
              </p:cNvSpPr>
              <p:nvPr/>
            </p:nvSpPr>
            <p:spPr bwMode="auto">
              <a:xfrm>
                <a:off x="3415" y="2731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3 h 13"/>
                  <a:gd name="T10" fmla="*/ 11 w 12"/>
                  <a:gd name="T11" fmla="*/ 3 h 13"/>
                  <a:gd name="T12" fmla="*/ 11 w 12"/>
                  <a:gd name="T13" fmla="*/ 3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6 h 13"/>
                  <a:gd name="T22" fmla="*/ 12 w 12"/>
                  <a:gd name="T23" fmla="*/ 6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11 h 13"/>
                  <a:gd name="T32" fmla="*/ 11 w 12"/>
                  <a:gd name="T33" fmla="*/ 11 h 13"/>
                  <a:gd name="T34" fmla="*/ 11 w 12"/>
                  <a:gd name="T35" fmla="*/ 11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11 h 13"/>
                  <a:gd name="T56" fmla="*/ 3 w 12"/>
                  <a:gd name="T57" fmla="*/ 11 h 13"/>
                  <a:gd name="T58" fmla="*/ 3 w 12"/>
                  <a:gd name="T59" fmla="*/ 11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6 h 13"/>
                  <a:gd name="T68" fmla="*/ 0 w 12"/>
                  <a:gd name="T69" fmla="*/ 6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3 h 13"/>
                  <a:gd name="T78" fmla="*/ 3 w 12"/>
                  <a:gd name="T79" fmla="*/ 3 h 13"/>
                  <a:gd name="T80" fmla="*/ 3 w 12"/>
                  <a:gd name="T81" fmla="*/ 3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3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5" name="Freeform 3027"/>
              <p:cNvSpPr>
                <a:spLocks/>
              </p:cNvSpPr>
              <p:nvPr/>
            </p:nvSpPr>
            <p:spPr bwMode="auto">
              <a:xfrm>
                <a:off x="3551" y="2836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1 w 14"/>
                  <a:gd name="T5" fmla="*/ 0 h 15"/>
                  <a:gd name="T6" fmla="*/ 11 w 14"/>
                  <a:gd name="T7" fmla="*/ 0 h 15"/>
                  <a:gd name="T8" fmla="*/ 12 w 14"/>
                  <a:gd name="T9" fmla="*/ 4 h 15"/>
                  <a:gd name="T10" fmla="*/ 12 w 14"/>
                  <a:gd name="T11" fmla="*/ 4 h 15"/>
                  <a:gd name="T12" fmla="*/ 12 w 14"/>
                  <a:gd name="T13" fmla="*/ 4 h 15"/>
                  <a:gd name="T14" fmla="*/ 14 w 14"/>
                  <a:gd name="T15" fmla="*/ 5 h 15"/>
                  <a:gd name="T16" fmla="*/ 14 w 14"/>
                  <a:gd name="T17" fmla="*/ 5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2 h 15"/>
                  <a:gd name="T28" fmla="*/ 14 w 14"/>
                  <a:gd name="T29" fmla="*/ 12 h 15"/>
                  <a:gd name="T30" fmla="*/ 12 w 14"/>
                  <a:gd name="T31" fmla="*/ 12 h 15"/>
                  <a:gd name="T32" fmla="*/ 12 w 14"/>
                  <a:gd name="T33" fmla="*/ 13 h 15"/>
                  <a:gd name="T34" fmla="*/ 12 w 14"/>
                  <a:gd name="T35" fmla="*/ 13 h 15"/>
                  <a:gd name="T36" fmla="*/ 11 w 14"/>
                  <a:gd name="T37" fmla="*/ 13 h 15"/>
                  <a:gd name="T38" fmla="*/ 11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4 w 14"/>
                  <a:gd name="T51" fmla="*/ 15 h 15"/>
                  <a:gd name="T52" fmla="*/ 4 w 14"/>
                  <a:gd name="T53" fmla="*/ 13 h 15"/>
                  <a:gd name="T54" fmla="*/ 3 w 14"/>
                  <a:gd name="T55" fmla="*/ 13 h 15"/>
                  <a:gd name="T56" fmla="*/ 3 w 14"/>
                  <a:gd name="T57" fmla="*/ 13 h 15"/>
                  <a:gd name="T58" fmla="*/ 3 w 14"/>
                  <a:gd name="T59" fmla="*/ 12 h 15"/>
                  <a:gd name="T60" fmla="*/ 0 w 14"/>
                  <a:gd name="T61" fmla="*/ 12 h 15"/>
                  <a:gd name="T62" fmla="*/ 0 w 14"/>
                  <a:gd name="T63" fmla="*/ 12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5 h 15"/>
                  <a:gd name="T74" fmla="*/ 0 w 14"/>
                  <a:gd name="T75" fmla="*/ 5 h 15"/>
                  <a:gd name="T76" fmla="*/ 3 w 14"/>
                  <a:gd name="T77" fmla="*/ 4 h 15"/>
                  <a:gd name="T78" fmla="*/ 3 w 14"/>
                  <a:gd name="T79" fmla="*/ 4 h 15"/>
                  <a:gd name="T80" fmla="*/ 3 w 14"/>
                  <a:gd name="T81" fmla="*/ 4 h 15"/>
                  <a:gd name="T82" fmla="*/ 4 w 14"/>
                  <a:gd name="T83" fmla="*/ 0 h 15"/>
                  <a:gd name="T84" fmla="*/ 4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4" y="15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6" name="Freeform 3028"/>
              <p:cNvSpPr>
                <a:spLocks/>
              </p:cNvSpPr>
              <p:nvPr/>
            </p:nvSpPr>
            <p:spPr bwMode="auto">
              <a:xfrm>
                <a:off x="3551" y="2836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4 h 13"/>
                  <a:gd name="T10" fmla="*/ 11 w 12"/>
                  <a:gd name="T11" fmla="*/ 4 h 13"/>
                  <a:gd name="T12" fmla="*/ 11 w 12"/>
                  <a:gd name="T13" fmla="*/ 4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7 h 13"/>
                  <a:gd name="T22" fmla="*/ 12 w 12"/>
                  <a:gd name="T23" fmla="*/ 7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12 h 13"/>
                  <a:gd name="T32" fmla="*/ 11 w 12"/>
                  <a:gd name="T33" fmla="*/ 12 h 13"/>
                  <a:gd name="T34" fmla="*/ 11 w 12"/>
                  <a:gd name="T35" fmla="*/ 12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12 h 13"/>
                  <a:gd name="T56" fmla="*/ 3 w 12"/>
                  <a:gd name="T57" fmla="*/ 12 h 13"/>
                  <a:gd name="T58" fmla="*/ 3 w 12"/>
                  <a:gd name="T59" fmla="*/ 12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7 h 13"/>
                  <a:gd name="T68" fmla="*/ 0 w 12"/>
                  <a:gd name="T69" fmla="*/ 7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4 h 13"/>
                  <a:gd name="T78" fmla="*/ 3 w 12"/>
                  <a:gd name="T79" fmla="*/ 4 h 13"/>
                  <a:gd name="T80" fmla="*/ 3 w 12"/>
                  <a:gd name="T81" fmla="*/ 4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7" name="Freeform 3029"/>
              <p:cNvSpPr>
                <a:spLocks/>
              </p:cNvSpPr>
              <p:nvPr/>
            </p:nvSpPr>
            <p:spPr bwMode="auto">
              <a:xfrm>
                <a:off x="3682" y="2921"/>
                <a:ext cx="13" cy="15"/>
              </a:xfrm>
              <a:custGeom>
                <a:avLst/>
                <a:gdLst>
                  <a:gd name="T0" fmla="*/ 8 w 13"/>
                  <a:gd name="T1" fmla="*/ 0 h 15"/>
                  <a:gd name="T2" fmla="*/ 8 w 13"/>
                  <a:gd name="T3" fmla="*/ 0 h 15"/>
                  <a:gd name="T4" fmla="*/ 9 w 13"/>
                  <a:gd name="T5" fmla="*/ 0 h 15"/>
                  <a:gd name="T6" fmla="*/ 9 w 13"/>
                  <a:gd name="T7" fmla="*/ 0 h 15"/>
                  <a:gd name="T8" fmla="*/ 11 w 13"/>
                  <a:gd name="T9" fmla="*/ 2 h 15"/>
                  <a:gd name="T10" fmla="*/ 11 w 13"/>
                  <a:gd name="T11" fmla="*/ 2 h 15"/>
                  <a:gd name="T12" fmla="*/ 11 w 13"/>
                  <a:gd name="T13" fmla="*/ 2 h 15"/>
                  <a:gd name="T14" fmla="*/ 13 w 13"/>
                  <a:gd name="T15" fmla="*/ 3 h 15"/>
                  <a:gd name="T16" fmla="*/ 13 w 13"/>
                  <a:gd name="T17" fmla="*/ 3 h 15"/>
                  <a:gd name="T18" fmla="*/ 13 w 13"/>
                  <a:gd name="T19" fmla="*/ 7 h 15"/>
                  <a:gd name="T20" fmla="*/ 13 w 13"/>
                  <a:gd name="T21" fmla="*/ 7 h 15"/>
                  <a:gd name="T22" fmla="*/ 13 w 13"/>
                  <a:gd name="T23" fmla="*/ 8 h 15"/>
                  <a:gd name="T24" fmla="*/ 13 w 13"/>
                  <a:gd name="T25" fmla="*/ 8 h 15"/>
                  <a:gd name="T26" fmla="*/ 13 w 13"/>
                  <a:gd name="T27" fmla="*/ 10 h 15"/>
                  <a:gd name="T28" fmla="*/ 13 w 13"/>
                  <a:gd name="T29" fmla="*/ 10 h 15"/>
                  <a:gd name="T30" fmla="*/ 11 w 13"/>
                  <a:gd name="T31" fmla="*/ 10 h 15"/>
                  <a:gd name="T32" fmla="*/ 11 w 13"/>
                  <a:gd name="T33" fmla="*/ 11 h 15"/>
                  <a:gd name="T34" fmla="*/ 11 w 13"/>
                  <a:gd name="T35" fmla="*/ 11 h 15"/>
                  <a:gd name="T36" fmla="*/ 9 w 13"/>
                  <a:gd name="T37" fmla="*/ 11 h 15"/>
                  <a:gd name="T38" fmla="*/ 9 w 13"/>
                  <a:gd name="T39" fmla="*/ 15 h 15"/>
                  <a:gd name="T40" fmla="*/ 8 w 13"/>
                  <a:gd name="T41" fmla="*/ 15 h 15"/>
                  <a:gd name="T42" fmla="*/ 8 w 13"/>
                  <a:gd name="T43" fmla="*/ 15 h 15"/>
                  <a:gd name="T44" fmla="*/ 8 w 13"/>
                  <a:gd name="T45" fmla="*/ 15 h 15"/>
                  <a:gd name="T46" fmla="*/ 5 w 13"/>
                  <a:gd name="T47" fmla="*/ 15 h 15"/>
                  <a:gd name="T48" fmla="*/ 5 w 13"/>
                  <a:gd name="T49" fmla="*/ 15 h 15"/>
                  <a:gd name="T50" fmla="*/ 3 w 13"/>
                  <a:gd name="T51" fmla="*/ 15 h 15"/>
                  <a:gd name="T52" fmla="*/ 3 w 13"/>
                  <a:gd name="T53" fmla="*/ 11 h 15"/>
                  <a:gd name="T54" fmla="*/ 1 w 13"/>
                  <a:gd name="T55" fmla="*/ 11 h 15"/>
                  <a:gd name="T56" fmla="*/ 1 w 13"/>
                  <a:gd name="T57" fmla="*/ 11 h 15"/>
                  <a:gd name="T58" fmla="*/ 1 w 13"/>
                  <a:gd name="T59" fmla="*/ 10 h 15"/>
                  <a:gd name="T60" fmla="*/ 0 w 13"/>
                  <a:gd name="T61" fmla="*/ 10 h 15"/>
                  <a:gd name="T62" fmla="*/ 0 w 13"/>
                  <a:gd name="T63" fmla="*/ 10 h 15"/>
                  <a:gd name="T64" fmla="*/ 0 w 13"/>
                  <a:gd name="T65" fmla="*/ 8 h 15"/>
                  <a:gd name="T66" fmla="*/ 0 w 13"/>
                  <a:gd name="T67" fmla="*/ 8 h 15"/>
                  <a:gd name="T68" fmla="*/ 0 w 13"/>
                  <a:gd name="T69" fmla="*/ 7 h 15"/>
                  <a:gd name="T70" fmla="*/ 0 w 13"/>
                  <a:gd name="T71" fmla="*/ 7 h 15"/>
                  <a:gd name="T72" fmla="*/ 0 w 13"/>
                  <a:gd name="T73" fmla="*/ 3 h 15"/>
                  <a:gd name="T74" fmla="*/ 0 w 13"/>
                  <a:gd name="T75" fmla="*/ 3 h 15"/>
                  <a:gd name="T76" fmla="*/ 1 w 13"/>
                  <a:gd name="T77" fmla="*/ 2 h 15"/>
                  <a:gd name="T78" fmla="*/ 1 w 13"/>
                  <a:gd name="T79" fmla="*/ 2 h 15"/>
                  <a:gd name="T80" fmla="*/ 1 w 13"/>
                  <a:gd name="T81" fmla="*/ 2 h 15"/>
                  <a:gd name="T82" fmla="*/ 3 w 13"/>
                  <a:gd name="T83" fmla="*/ 0 h 15"/>
                  <a:gd name="T84" fmla="*/ 3 w 13"/>
                  <a:gd name="T85" fmla="*/ 0 h 15"/>
                  <a:gd name="T86" fmla="*/ 5 w 13"/>
                  <a:gd name="T87" fmla="*/ 0 h 15"/>
                  <a:gd name="T88" fmla="*/ 5 w 13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5"/>
                  <a:gd name="T137" fmla="*/ 13 w 13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5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9" y="11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5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8" name="Freeform 3030"/>
              <p:cNvSpPr>
                <a:spLocks/>
              </p:cNvSpPr>
              <p:nvPr/>
            </p:nvSpPr>
            <p:spPr bwMode="auto">
              <a:xfrm>
                <a:off x="3682" y="2921"/>
                <a:ext cx="11" cy="11"/>
              </a:xfrm>
              <a:custGeom>
                <a:avLst/>
                <a:gdLst>
                  <a:gd name="T0" fmla="*/ 5 w 11"/>
                  <a:gd name="T1" fmla="*/ 0 h 11"/>
                  <a:gd name="T2" fmla="*/ 8 w 11"/>
                  <a:gd name="T3" fmla="*/ 0 h 11"/>
                  <a:gd name="T4" fmla="*/ 8 w 11"/>
                  <a:gd name="T5" fmla="*/ 0 h 11"/>
                  <a:gd name="T6" fmla="*/ 8 w 11"/>
                  <a:gd name="T7" fmla="*/ 0 h 11"/>
                  <a:gd name="T8" fmla="*/ 9 w 11"/>
                  <a:gd name="T9" fmla="*/ 2 h 11"/>
                  <a:gd name="T10" fmla="*/ 9 w 11"/>
                  <a:gd name="T11" fmla="*/ 2 h 11"/>
                  <a:gd name="T12" fmla="*/ 9 w 11"/>
                  <a:gd name="T13" fmla="*/ 2 h 11"/>
                  <a:gd name="T14" fmla="*/ 11 w 11"/>
                  <a:gd name="T15" fmla="*/ 3 h 11"/>
                  <a:gd name="T16" fmla="*/ 11 w 11"/>
                  <a:gd name="T17" fmla="*/ 3 h 11"/>
                  <a:gd name="T18" fmla="*/ 11 w 11"/>
                  <a:gd name="T19" fmla="*/ 3 h 11"/>
                  <a:gd name="T20" fmla="*/ 11 w 11"/>
                  <a:gd name="T21" fmla="*/ 7 h 11"/>
                  <a:gd name="T22" fmla="*/ 11 w 11"/>
                  <a:gd name="T23" fmla="*/ 7 h 11"/>
                  <a:gd name="T24" fmla="*/ 11 w 11"/>
                  <a:gd name="T25" fmla="*/ 8 h 11"/>
                  <a:gd name="T26" fmla="*/ 11 w 11"/>
                  <a:gd name="T27" fmla="*/ 8 h 11"/>
                  <a:gd name="T28" fmla="*/ 11 w 11"/>
                  <a:gd name="T29" fmla="*/ 8 h 11"/>
                  <a:gd name="T30" fmla="*/ 9 w 11"/>
                  <a:gd name="T31" fmla="*/ 10 h 11"/>
                  <a:gd name="T32" fmla="*/ 9 w 11"/>
                  <a:gd name="T33" fmla="*/ 10 h 11"/>
                  <a:gd name="T34" fmla="*/ 9 w 11"/>
                  <a:gd name="T35" fmla="*/ 10 h 11"/>
                  <a:gd name="T36" fmla="*/ 9 w 11"/>
                  <a:gd name="T37" fmla="*/ 11 h 11"/>
                  <a:gd name="T38" fmla="*/ 8 w 11"/>
                  <a:gd name="T39" fmla="*/ 11 h 11"/>
                  <a:gd name="T40" fmla="*/ 8 w 11"/>
                  <a:gd name="T41" fmla="*/ 11 h 11"/>
                  <a:gd name="T42" fmla="*/ 5 w 11"/>
                  <a:gd name="T43" fmla="*/ 11 h 11"/>
                  <a:gd name="T44" fmla="*/ 5 w 11"/>
                  <a:gd name="T45" fmla="*/ 11 h 11"/>
                  <a:gd name="T46" fmla="*/ 5 w 11"/>
                  <a:gd name="T47" fmla="*/ 11 h 11"/>
                  <a:gd name="T48" fmla="*/ 3 w 11"/>
                  <a:gd name="T49" fmla="*/ 11 h 11"/>
                  <a:gd name="T50" fmla="*/ 3 w 11"/>
                  <a:gd name="T51" fmla="*/ 11 h 11"/>
                  <a:gd name="T52" fmla="*/ 1 w 11"/>
                  <a:gd name="T53" fmla="*/ 11 h 11"/>
                  <a:gd name="T54" fmla="*/ 1 w 11"/>
                  <a:gd name="T55" fmla="*/ 10 h 11"/>
                  <a:gd name="T56" fmla="*/ 1 w 11"/>
                  <a:gd name="T57" fmla="*/ 10 h 11"/>
                  <a:gd name="T58" fmla="*/ 1 w 11"/>
                  <a:gd name="T59" fmla="*/ 10 h 11"/>
                  <a:gd name="T60" fmla="*/ 0 w 11"/>
                  <a:gd name="T61" fmla="*/ 8 h 11"/>
                  <a:gd name="T62" fmla="*/ 0 w 11"/>
                  <a:gd name="T63" fmla="*/ 8 h 11"/>
                  <a:gd name="T64" fmla="*/ 0 w 11"/>
                  <a:gd name="T65" fmla="*/ 8 h 11"/>
                  <a:gd name="T66" fmla="*/ 0 w 11"/>
                  <a:gd name="T67" fmla="*/ 7 h 11"/>
                  <a:gd name="T68" fmla="*/ 0 w 11"/>
                  <a:gd name="T69" fmla="*/ 7 h 11"/>
                  <a:gd name="T70" fmla="*/ 0 w 11"/>
                  <a:gd name="T71" fmla="*/ 3 h 11"/>
                  <a:gd name="T72" fmla="*/ 0 w 11"/>
                  <a:gd name="T73" fmla="*/ 3 h 11"/>
                  <a:gd name="T74" fmla="*/ 0 w 11"/>
                  <a:gd name="T75" fmla="*/ 3 h 11"/>
                  <a:gd name="T76" fmla="*/ 1 w 11"/>
                  <a:gd name="T77" fmla="*/ 2 h 11"/>
                  <a:gd name="T78" fmla="*/ 1 w 11"/>
                  <a:gd name="T79" fmla="*/ 2 h 11"/>
                  <a:gd name="T80" fmla="*/ 1 w 11"/>
                  <a:gd name="T81" fmla="*/ 2 h 11"/>
                  <a:gd name="T82" fmla="*/ 3 w 11"/>
                  <a:gd name="T83" fmla="*/ 0 h 11"/>
                  <a:gd name="T84" fmla="*/ 3 w 11"/>
                  <a:gd name="T85" fmla="*/ 0 h 11"/>
                  <a:gd name="T86" fmla="*/ 3 w 11"/>
                  <a:gd name="T87" fmla="*/ 0 h 11"/>
                  <a:gd name="T88" fmla="*/ 5 w 11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1"/>
                  <a:gd name="T137" fmla="*/ 11 w 11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1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1" y="3"/>
                    </a:lnTo>
                    <a:lnTo>
                      <a:pt x="11" y="7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09" name="Rectangle 3031"/>
              <p:cNvSpPr>
                <a:spLocks noChangeArrowheads="1"/>
              </p:cNvSpPr>
              <p:nvPr/>
            </p:nvSpPr>
            <p:spPr bwMode="auto">
              <a:xfrm>
                <a:off x="2941" y="299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910" name="Rectangle 3032"/>
              <p:cNvSpPr>
                <a:spLocks noChangeArrowheads="1"/>
              </p:cNvSpPr>
              <p:nvPr/>
            </p:nvSpPr>
            <p:spPr bwMode="auto">
              <a:xfrm>
                <a:off x="2986" y="2980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1911" name="Rectangle 3033"/>
              <p:cNvSpPr>
                <a:spLocks noChangeArrowheads="1"/>
              </p:cNvSpPr>
              <p:nvPr/>
            </p:nvSpPr>
            <p:spPr bwMode="auto">
              <a:xfrm>
                <a:off x="2941" y="2799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912" name="Rectangle 3034"/>
              <p:cNvSpPr>
                <a:spLocks noChangeArrowheads="1"/>
              </p:cNvSpPr>
              <p:nvPr/>
            </p:nvSpPr>
            <p:spPr bwMode="auto">
              <a:xfrm>
                <a:off x="2986" y="2792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1913" name="Rectangle 3035"/>
              <p:cNvSpPr>
                <a:spLocks noChangeArrowheads="1"/>
              </p:cNvSpPr>
              <p:nvPr/>
            </p:nvSpPr>
            <p:spPr bwMode="auto">
              <a:xfrm>
                <a:off x="2941" y="2612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914" name="Rectangle 3036"/>
              <p:cNvSpPr>
                <a:spLocks noChangeArrowheads="1"/>
              </p:cNvSpPr>
              <p:nvPr/>
            </p:nvSpPr>
            <p:spPr bwMode="auto">
              <a:xfrm>
                <a:off x="2986" y="2603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1915" name="Rectangle 3037"/>
              <p:cNvSpPr>
                <a:spLocks noChangeArrowheads="1"/>
              </p:cNvSpPr>
              <p:nvPr/>
            </p:nvSpPr>
            <p:spPr bwMode="auto">
              <a:xfrm>
                <a:off x="2927" y="2423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916" name="Rectangle 3038"/>
              <p:cNvSpPr>
                <a:spLocks noChangeArrowheads="1"/>
              </p:cNvSpPr>
              <p:nvPr/>
            </p:nvSpPr>
            <p:spPr bwMode="auto">
              <a:xfrm>
                <a:off x="2971" y="2414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917" name="Rectangle 3039"/>
              <p:cNvSpPr>
                <a:spLocks noChangeArrowheads="1"/>
              </p:cNvSpPr>
              <p:nvPr/>
            </p:nvSpPr>
            <p:spPr bwMode="auto">
              <a:xfrm>
                <a:off x="3002" y="3084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1918" name="Rectangle 3040"/>
              <p:cNvSpPr>
                <a:spLocks noChangeArrowheads="1"/>
              </p:cNvSpPr>
              <p:nvPr/>
            </p:nvSpPr>
            <p:spPr bwMode="auto">
              <a:xfrm>
                <a:off x="3221" y="3084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1919" name="Rectangle 3041"/>
              <p:cNvSpPr>
                <a:spLocks noChangeArrowheads="1"/>
              </p:cNvSpPr>
              <p:nvPr/>
            </p:nvSpPr>
            <p:spPr bwMode="auto">
              <a:xfrm>
                <a:off x="3429" y="3084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920" name="Rectangle 3042"/>
              <p:cNvSpPr>
                <a:spLocks noChangeArrowheads="1"/>
              </p:cNvSpPr>
              <p:nvPr/>
            </p:nvSpPr>
            <p:spPr bwMode="auto">
              <a:xfrm>
                <a:off x="3650" y="3084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1921" name="Rectangle 3043"/>
              <p:cNvSpPr>
                <a:spLocks noChangeArrowheads="1"/>
              </p:cNvSpPr>
              <p:nvPr/>
            </p:nvSpPr>
            <p:spPr bwMode="auto">
              <a:xfrm>
                <a:off x="3871" y="3084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1922" name="Rectangle 3044"/>
              <p:cNvSpPr>
                <a:spLocks noChangeArrowheads="1"/>
              </p:cNvSpPr>
              <p:nvPr/>
            </p:nvSpPr>
            <p:spPr bwMode="auto">
              <a:xfrm>
                <a:off x="3549" y="2456"/>
                <a:ext cx="304" cy="12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23" name="Freeform 3045"/>
              <p:cNvSpPr>
                <a:spLocks/>
              </p:cNvSpPr>
              <p:nvPr/>
            </p:nvSpPr>
            <p:spPr bwMode="auto">
              <a:xfrm>
                <a:off x="3571" y="2492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24" name="Freeform 3046"/>
              <p:cNvSpPr>
                <a:spLocks/>
              </p:cNvSpPr>
              <p:nvPr/>
            </p:nvSpPr>
            <p:spPr bwMode="auto">
              <a:xfrm>
                <a:off x="3581" y="2492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25" name="Freeform 3047"/>
              <p:cNvSpPr>
                <a:spLocks/>
              </p:cNvSpPr>
              <p:nvPr/>
            </p:nvSpPr>
            <p:spPr bwMode="auto">
              <a:xfrm>
                <a:off x="3591" y="2492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26" name="Freeform 3048"/>
              <p:cNvSpPr>
                <a:spLocks/>
              </p:cNvSpPr>
              <p:nvPr/>
            </p:nvSpPr>
            <p:spPr bwMode="auto">
              <a:xfrm>
                <a:off x="3602" y="2492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27" name="Freeform 3049"/>
              <p:cNvSpPr>
                <a:spLocks/>
              </p:cNvSpPr>
              <p:nvPr/>
            </p:nvSpPr>
            <p:spPr bwMode="auto">
              <a:xfrm>
                <a:off x="3610" y="2492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28" name="Freeform 3050"/>
              <p:cNvSpPr>
                <a:spLocks/>
              </p:cNvSpPr>
              <p:nvPr/>
            </p:nvSpPr>
            <p:spPr bwMode="auto">
              <a:xfrm>
                <a:off x="3619" y="2492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29" name="Freeform 3051"/>
              <p:cNvSpPr>
                <a:spLocks/>
              </p:cNvSpPr>
              <p:nvPr/>
            </p:nvSpPr>
            <p:spPr bwMode="auto">
              <a:xfrm>
                <a:off x="3629" y="2492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30" name="Freeform 3052"/>
              <p:cNvSpPr>
                <a:spLocks/>
              </p:cNvSpPr>
              <p:nvPr/>
            </p:nvSpPr>
            <p:spPr bwMode="auto">
              <a:xfrm>
                <a:off x="3637" y="2492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31" name="Freeform 3053"/>
              <p:cNvSpPr>
                <a:spLocks/>
              </p:cNvSpPr>
              <p:nvPr/>
            </p:nvSpPr>
            <p:spPr bwMode="auto">
              <a:xfrm>
                <a:off x="3647" y="2492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32" name="Freeform 3054"/>
              <p:cNvSpPr>
                <a:spLocks/>
              </p:cNvSpPr>
              <p:nvPr/>
            </p:nvSpPr>
            <p:spPr bwMode="auto">
              <a:xfrm>
                <a:off x="3605" y="2486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33" name="Freeform 3055"/>
              <p:cNvSpPr>
                <a:spLocks/>
              </p:cNvSpPr>
              <p:nvPr/>
            </p:nvSpPr>
            <p:spPr bwMode="auto">
              <a:xfrm>
                <a:off x="3605" y="2486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934" name="Rectangle 3056"/>
              <p:cNvSpPr>
                <a:spLocks noChangeArrowheads="1"/>
              </p:cNvSpPr>
              <p:nvPr/>
            </p:nvSpPr>
            <p:spPr bwMode="auto">
              <a:xfrm>
                <a:off x="3659" y="2468"/>
                <a:ext cx="23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Cu 10 µm</a:t>
                </a:r>
                <a:endParaRPr lang="fr-FR"/>
              </a:p>
            </p:txBody>
          </p:sp>
          <p:sp>
            <p:nvSpPr>
              <p:cNvPr id="51935" name="Rectangle 3057"/>
              <p:cNvSpPr>
                <a:spLocks noChangeArrowheads="1"/>
              </p:cNvSpPr>
              <p:nvPr/>
            </p:nvSpPr>
            <p:spPr bwMode="auto">
              <a:xfrm rot="-5400000">
                <a:off x="2583" y="2765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1936" name="Rectangle 3058"/>
              <p:cNvSpPr>
                <a:spLocks noChangeArrowheads="1"/>
              </p:cNvSpPr>
              <p:nvPr/>
            </p:nvSpPr>
            <p:spPr bwMode="auto">
              <a:xfrm rot="-5400000">
                <a:off x="2811" y="2483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1937" name="Rectangle 3059"/>
              <p:cNvSpPr>
                <a:spLocks noChangeArrowheads="1"/>
              </p:cNvSpPr>
              <p:nvPr/>
            </p:nvSpPr>
            <p:spPr bwMode="auto">
              <a:xfrm rot="-5400000">
                <a:off x="2820" y="2437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1938" name="Rectangle 3060"/>
              <p:cNvSpPr>
                <a:spLocks noChangeArrowheads="1"/>
              </p:cNvSpPr>
              <p:nvPr/>
            </p:nvSpPr>
            <p:spPr bwMode="auto">
              <a:xfrm rot="-5400000">
                <a:off x="2811" y="2402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1939" name="Rectangle 3061"/>
              <p:cNvSpPr>
                <a:spLocks noChangeArrowheads="1"/>
              </p:cNvSpPr>
              <p:nvPr/>
            </p:nvSpPr>
            <p:spPr bwMode="auto">
              <a:xfrm rot="-5400000">
                <a:off x="2837" y="2371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1940" name="Rectangle 3062"/>
              <p:cNvSpPr>
                <a:spLocks noChangeArrowheads="1"/>
              </p:cNvSpPr>
              <p:nvPr/>
            </p:nvSpPr>
            <p:spPr bwMode="auto">
              <a:xfrm>
                <a:off x="3295" y="3143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  <p:grpSp>
          <p:nvGrpSpPr>
            <p:cNvPr id="51008" name="Group 3063"/>
            <p:cNvGrpSpPr>
              <a:grpSpLocks noChangeAspect="1"/>
            </p:cNvGrpSpPr>
            <p:nvPr/>
          </p:nvGrpSpPr>
          <p:grpSpPr bwMode="auto">
            <a:xfrm>
              <a:off x="385" y="3254"/>
              <a:ext cx="1149" cy="856"/>
              <a:chOff x="385" y="3254"/>
              <a:chExt cx="1149" cy="856"/>
            </a:xfrm>
          </p:grpSpPr>
          <p:sp>
            <p:nvSpPr>
              <p:cNvPr id="51578" name="AutoShape 3064"/>
              <p:cNvSpPr>
                <a:spLocks noChangeAspect="1" noChangeArrowheads="1" noTextEdit="1"/>
              </p:cNvSpPr>
              <p:nvPr/>
            </p:nvSpPr>
            <p:spPr bwMode="auto">
              <a:xfrm>
                <a:off x="385" y="3254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1579" name="Group 3065"/>
              <p:cNvGrpSpPr>
                <a:grpSpLocks/>
              </p:cNvGrpSpPr>
              <p:nvPr/>
            </p:nvGrpSpPr>
            <p:grpSpPr bwMode="auto">
              <a:xfrm>
                <a:off x="607" y="3292"/>
                <a:ext cx="883" cy="681"/>
                <a:chOff x="607" y="3292"/>
                <a:chExt cx="883" cy="681"/>
              </a:xfrm>
            </p:grpSpPr>
            <p:sp>
              <p:nvSpPr>
                <p:cNvPr id="51659" name="Freeform 3066"/>
                <p:cNvSpPr>
                  <a:spLocks/>
                </p:cNvSpPr>
                <p:nvPr/>
              </p:nvSpPr>
              <p:spPr bwMode="auto">
                <a:xfrm>
                  <a:off x="879" y="3523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0" name="Freeform 3067"/>
                <p:cNvSpPr>
                  <a:spLocks/>
                </p:cNvSpPr>
                <p:nvPr/>
              </p:nvSpPr>
              <p:spPr bwMode="auto">
                <a:xfrm>
                  <a:off x="907" y="3518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1" name="Freeform 3068"/>
                <p:cNvSpPr>
                  <a:spLocks/>
                </p:cNvSpPr>
                <p:nvPr/>
              </p:nvSpPr>
              <p:spPr bwMode="auto">
                <a:xfrm>
                  <a:off x="849" y="3523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2" name="Freeform 3069"/>
                <p:cNvSpPr>
                  <a:spLocks/>
                </p:cNvSpPr>
                <p:nvPr/>
              </p:nvSpPr>
              <p:spPr bwMode="auto">
                <a:xfrm>
                  <a:off x="851" y="3518"/>
                  <a:ext cx="1" cy="11"/>
                </a:xfrm>
                <a:custGeom>
                  <a:avLst/>
                  <a:gdLst>
                    <a:gd name="T0" fmla="*/ 0 w 1"/>
                    <a:gd name="T1" fmla="*/ 0 h 7"/>
                    <a:gd name="T2" fmla="*/ 0 w 1"/>
                    <a:gd name="T3" fmla="*/ 6 h 7"/>
                    <a:gd name="T4" fmla="*/ 0 w 1"/>
                    <a:gd name="T5" fmla="*/ 7 h 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7"/>
                    <a:gd name="T11" fmla="*/ 1 w 1"/>
                    <a:gd name="T12" fmla="*/ 7 h 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7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3" name="Freeform 3070"/>
                <p:cNvSpPr>
                  <a:spLocks/>
                </p:cNvSpPr>
                <p:nvPr/>
              </p:nvSpPr>
              <p:spPr bwMode="auto">
                <a:xfrm>
                  <a:off x="879" y="3505"/>
                  <a:ext cx="1" cy="18"/>
                </a:xfrm>
                <a:custGeom>
                  <a:avLst/>
                  <a:gdLst>
                    <a:gd name="T0" fmla="*/ 0 w 1"/>
                    <a:gd name="T1" fmla="*/ 11 h 11"/>
                    <a:gd name="T2" fmla="*/ 0 w 1"/>
                    <a:gd name="T3" fmla="*/ 1 h 11"/>
                    <a:gd name="T4" fmla="*/ 0 w 1"/>
                    <a:gd name="T5" fmla="*/ 0 h 1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1"/>
                    <a:gd name="T11" fmla="*/ 1 w 1"/>
                    <a:gd name="T12" fmla="*/ 11 h 1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1">
                      <a:moveTo>
                        <a:pt x="0" y="11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4" name="Freeform 3071"/>
                <p:cNvSpPr>
                  <a:spLocks/>
                </p:cNvSpPr>
                <p:nvPr/>
              </p:nvSpPr>
              <p:spPr bwMode="auto">
                <a:xfrm>
                  <a:off x="875" y="3507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5" name="Freeform 3072"/>
                <p:cNvSpPr>
                  <a:spLocks/>
                </p:cNvSpPr>
                <p:nvPr/>
              </p:nvSpPr>
              <p:spPr bwMode="auto">
                <a:xfrm>
                  <a:off x="879" y="3523"/>
                  <a:ext cx="1" cy="22"/>
                </a:xfrm>
                <a:custGeom>
                  <a:avLst/>
                  <a:gdLst>
                    <a:gd name="T0" fmla="*/ 0 w 1"/>
                    <a:gd name="T1" fmla="*/ 0 h 14"/>
                    <a:gd name="T2" fmla="*/ 0 w 1"/>
                    <a:gd name="T3" fmla="*/ 13 h 14"/>
                    <a:gd name="T4" fmla="*/ 0 w 1"/>
                    <a:gd name="T5" fmla="*/ 14 h 14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4"/>
                    <a:gd name="T11" fmla="*/ 1 w 1"/>
                    <a:gd name="T12" fmla="*/ 14 h 1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4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0" y="1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6" name="Freeform 3073"/>
                <p:cNvSpPr>
                  <a:spLocks/>
                </p:cNvSpPr>
                <p:nvPr/>
              </p:nvSpPr>
              <p:spPr bwMode="auto">
                <a:xfrm>
                  <a:off x="875" y="3544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7" name="Freeform 3074"/>
                <p:cNvSpPr>
                  <a:spLocks/>
                </p:cNvSpPr>
                <p:nvPr/>
              </p:nvSpPr>
              <p:spPr bwMode="auto">
                <a:xfrm>
                  <a:off x="1017" y="3640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8" name="Freeform 3075"/>
                <p:cNvSpPr>
                  <a:spLocks/>
                </p:cNvSpPr>
                <p:nvPr/>
              </p:nvSpPr>
              <p:spPr bwMode="auto">
                <a:xfrm>
                  <a:off x="1046" y="3633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69" name="Freeform 3076"/>
                <p:cNvSpPr>
                  <a:spLocks/>
                </p:cNvSpPr>
                <p:nvPr/>
              </p:nvSpPr>
              <p:spPr bwMode="auto">
                <a:xfrm>
                  <a:off x="987" y="3640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0" name="Freeform 3077"/>
                <p:cNvSpPr>
                  <a:spLocks/>
                </p:cNvSpPr>
                <p:nvPr/>
              </p:nvSpPr>
              <p:spPr bwMode="auto">
                <a:xfrm>
                  <a:off x="990" y="3633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6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1" name="Freeform 3078"/>
                <p:cNvSpPr>
                  <a:spLocks/>
                </p:cNvSpPr>
                <p:nvPr/>
              </p:nvSpPr>
              <p:spPr bwMode="auto">
                <a:xfrm>
                  <a:off x="1017" y="3608"/>
                  <a:ext cx="1" cy="32"/>
                </a:xfrm>
                <a:custGeom>
                  <a:avLst/>
                  <a:gdLst>
                    <a:gd name="T0" fmla="*/ 0 w 1"/>
                    <a:gd name="T1" fmla="*/ 20 h 20"/>
                    <a:gd name="T2" fmla="*/ 0 w 1"/>
                    <a:gd name="T3" fmla="*/ 1 h 20"/>
                    <a:gd name="T4" fmla="*/ 0 w 1"/>
                    <a:gd name="T5" fmla="*/ 0 h 2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0"/>
                    <a:gd name="T11" fmla="*/ 1 w 1"/>
                    <a:gd name="T12" fmla="*/ 20 h 2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0">
                      <a:moveTo>
                        <a:pt x="0" y="2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2" name="Freeform 3079"/>
                <p:cNvSpPr>
                  <a:spLocks/>
                </p:cNvSpPr>
                <p:nvPr/>
              </p:nvSpPr>
              <p:spPr bwMode="auto">
                <a:xfrm>
                  <a:off x="1014" y="3609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3" name="Freeform 3080"/>
                <p:cNvSpPr>
                  <a:spLocks/>
                </p:cNvSpPr>
                <p:nvPr/>
              </p:nvSpPr>
              <p:spPr bwMode="auto">
                <a:xfrm>
                  <a:off x="1017" y="3640"/>
                  <a:ext cx="1" cy="48"/>
                </a:xfrm>
                <a:custGeom>
                  <a:avLst/>
                  <a:gdLst>
                    <a:gd name="T0" fmla="*/ 0 w 1"/>
                    <a:gd name="T1" fmla="*/ 0 h 30"/>
                    <a:gd name="T2" fmla="*/ 0 w 1"/>
                    <a:gd name="T3" fmla="*/ 28 h 30"/>
                    <a:gd name="T4" fmla="*/ 0 w 1"/>
                    <a:gd name="T5" fmla="*/ 30 h 3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0"/>
                    <a:gd name="T11" fmla="*/ 1 w 1"/>
                    <a:gd name="T12" fmla="*/ 30 h 3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0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0" y="3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4" name="Freeform 3081"/>
                <p:cNvSpPr>
                  <a:spLocks/>
                </p:cNvSpPr>
                <p:nvPr/>
              </p:nvSpPr>
              <p:spPr bwMode="auto">
                <a:xfrm>
                  <a:off x="1014" y="3684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5" name="Freeform 3082"/>
                <p:cNvSpPr>
                  <a:spLocks/>
                </p:cNvSpPr>
                <p:nvPr/>
              </p:nvSpPr>
              <p:spPr bwMode="auto">
                <a:xfrm>
                  <a:off x="1153" y="3752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6" name="Freeform 3083"/>
                <p:cNvSpPr>
                  <a:spLocks/>
                </p:cNvSpPr>
                <p:nvPr/>
              </p:nvSpPr>
              <p:spPr bwMode="auto">
                <a:xfrm>
                  <a:off x="1182" y="3747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7" name="Freeform 3084"/>
                <p:cNvSpPr>
                  <a:spLocks/>
                </p:cNvSpPr>
                <p:nvPr/>
              </p:nvSpPr>
              <p:spPr bwMode="auto">
                <a:xfrm>
                  <a:off x="1123" y="3752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8" name="Freeform 3085"/>
                <p:cNvSpPr>
                  <a:spLocks/>
                </p:cNvSpPr>
                <p:nvPr/>
              </p:nvSpPr>
              <p:spPr bwMode="auto">
                <a:xfrm>
                  <a:off x="1126" y="3747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79" name="Freeform 3086"/>
                <p:cNvSpPr>
                  <a:spLocks/>
                </p:cNvSpPr>
                <p:nvPr/>
              </p:nvSpPr>
              <p:spPr bwMode="auto">
                <a:xfrm>
                  <a:off x="1153" y="3723"/>
                  <a:ext cx="1" cy="29"/>
                </a:xfrm>
                <a:custGeom>
                  <a:avLst/>
                  <a:gdLst>
                    <a:gd name="T0" fmla="*/ 0 w 1"/>
                    <a:gd name="T1" fmla="*/ 18 h 18"/>
                    <a:gd name="T2" fmla="*/ 0 w 1"/>
                    <a:gd name="T3" fmla="*/ 1 h 18"/>
                    <a:gd name="T4" fmla="*/ 0 w 1"/>
                    <a:gd name="T5" fmla="*/ 0 h 1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8"/>
                    <a:gd name="T11" fmla="*/ 1 w 1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8">
                      <a:moveTo>
                        <a:pt x="0" y="18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0" name="Freeform 3087"/>
                <p:cNvSpPr>
                  <a:spLocks/>
                </p:cNvSpPr>
                <p:nvPr/>
              </p:nvSpPr>
              <p:spPr bwMode="auto">
                <a:xfrm>
                  <a:off x="1147" y="3724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1" name="Freeform 3088"/>
                <p:cNvSpPr>
                  <a:spLocks/>
                </p:cNvSpPr>
                <p:nvPr/>
              </p:nvSpPr>
              <p:spPr bwMode="auto">
                <a:xfrm>
                  <a:off x="1153" y="3752"/>
                  <a:ext cx="1" cy="41"/>
                </a:xfrm>
                <a:custGeom>
                  <a:avLst/>
                  <a:gdLst>
                    <a:gd name="T0" fmla="*/ 0 w 1"/>
                    <a:gd name="T1" fmla="*/ 0 h 26"/>
                    <a:gd name="T2" fmla="*/ 0 w 1"/>
                    <a:gd name="T3" fmla="*/ 25 h 26"/>
                    <a:gd name="T4" fmla="*/ 0 w 1"/>
                    <a:gd name="T5" fmla="*/ 26 h 2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6"/>
                    <a:gd name="T11" fmla="*/ 1 w 1"/>
                    <a:gd name="T12" fmla="*/ 26 h 2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6">
                      <a:moveTo>
                        <a:pt x="0" y="0"/>
                      </a:moveTo>
                      <a:lnTo>
                        <a:pt x="0" y="25"/>
                      </a:lnTo>
                      <a:lnTo>
                        <a:pt x="0" y="2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2" name="Freeform 3089"/>
                <p:cNvSpPr>
                  <a:spLocks/>
                </p:cNvSpPr>
                <p:nvPr/>
              </p:nvSpPr>
              <p:spPr bwMode="auto">
                <a:xfrm>
                  <a:off x="1147" y="3792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3" name="Freeform 3090"/>
                <p:cNvSpPr>
                  <a:spLocks/>
                </p:cNvSpPr>
                <p:nvPr/>
              </p:nvSpPr>
              <p:spPr bwMode="auto">
                <a:xfrm>
                  <a:off x="1283" y="3820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4" name="Freeform 3091"/>
                <p:cNvSpPr>
                  <a:spLocks/>
                </p:cNvSpPr>
                <p:nvPr/>
              </p:nvSpPr>
              <p:spPr bwMode="auto">
                <a:xfrm>
                  <a:off x="1310" y="3817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5" name="Freeform 3092"/>
                <p:cNvSpPr>
                  <a:spLocks/>
                </p:cNvSpPr>
                <p:nvPr/>
              </p:nvSpPr>
              <p:spPr bwMode="auto">
                <a:xfrm>
                  <a:off x="1257" y="3820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6" name="Freeform 3093"/>
                <p:cNvSpPr>
                  <a:spLocks/>
                </p:cNvSpPr>
                <p:nvPr/>
              </p:nvSpPr>
              <p:spPr bwMode="auto">
                <a:xfrm>
                  <a:off x="1259" y="3817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7" name="Freeform 3094"/>
                <p:cNvSpPr>
                  <a:spLocks/>
                </p:cNvSpPr>
                <p:nvPr/>
              </p:nvSpPr>
              <p:spPr bwMode="auto">
                <a:xfrm>
                  <a:off x="1283" y="3796"/>
                  <a:ext cx="1" cy="24"/>
                </a:xfrm>
                <a:custGeom>
                  <a:avLst/>
                  <a:gdLst>
                    <a:gd name="T0" fmla="*/ 0 w 1"/>
                    <a:gd name="T1" fmla="*/ 15 h 15"/>
                    <a:gd name="T2" fmla="*/ 0 w 1"/>
                    <a:gd name="T3" fmla="*/ 2 h 15"/>
                    <a:gd name="T4" fmla="*/ 0 w 1"/>
                    <a:gd name="T5" fmla="*/ 0 h 15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5"/>
                    <a:gd name="T11" fmla="*/ 1 w 1"/>
                    <a:gd name="T12" fmla="*/ 15 h 1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5">
                      <a:moveTo>
                        <a:pt x="0" y="15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8" name="Freeform 3095"/>
                <p:cNvSpPr>
                  <a:spLocks/>
                </p:cNvSpPr>
                <p:nvPr/>
              </p:nvSpPr>
              <p:spPr bwMode="auto">
                <a:xfrm>
                  <a:off x="1279" y="3800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89" name="Freeform 3096"/>
                <p:cNvSpPr>
                  <a:spLocks/>
                </p:cNvSpPr>
                <p:nvPr/>
              </p:nvSpPr>
              <p:spPr bwMode="auto">
                <a:xfrm>
                  <a:off x="1283" y="3820"/>
                  <a:ext cx="1" cy="32"/>
                </a:xfrm>
                <a:custGeom>
                  <a:avLst/>
                  <a:gdLst>
                    <a:gd name="T0" fmla="*/ 0 w 1"/>
                    <a:gd name="T1" fmla="*/ 0 h 20"/>
                    <a:gd name="T2" fmla="*/ 0 w 1"/>
                    <a:gd name="T3" fmla="*/ 19 h 20"/>
                    <a:gd name="T4" fmla="*/ 0 w 1"/>
                    <a:gd name="T5" fmla="*/ 20 h 2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0"/>
                    <a:gd name="T11" fmla="*/ 1 w 1"/>
                    <a:gd name="T12" fmla="*/ 20 h 2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0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0" y="2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0" name="Freeform 3097"/>
                <p:cNvSpPr>
                  <a:spLocks/>
                </p:cNvSpPr>
                <p:nvPr/>
              </p:nvSpPr>
              <p:spPr bwMode="auto">
                <a:xfrm>
                  <a:off x="1279" y="3851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1" name="Freeform 3098"/>
                <p:cNvSpPr>
                  <a:spLocks/>
                </p:cNvSpPr>
                <p:nvPr/>
              </p:nvSpPr>
              <p:spPr bwMode="auto">
                <a:xfrm>
                  <a:off x="607" y="332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2" name="Freeform 3099"/>
                <p:cNvSpPr>
                  <a:spLocks/>
                </p:cNvSpPr>
                <p:nvPr/>
              </p:nvSpPr>
              <p:spPr bwMode="auto">
                <a:xfrm>
                  <a:off x="617" y="3328"/>
                  <a:ext cx="6" cy="1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3" name="Freeform 3100"/>
                <p:cNvSpPr>
                  <a:spLocks/>
                </p:cNvSpPr>
                <p:nvPr/>
              </p:nvSpPr>
              <p:spPr bwMode="auto">
                <a:xfrm>
                  <a:off x="630" y="333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4" name="Freeform 3101"/>
                <p:cNvSpPr>
                  <a:spLocks/>
                </p:cNvSpPr>
                <p:nvPr/>
              </p:nvSpPr>
              <p:spPr bwMode="auto">
                <a:xfrm>
                  <a:off x="638" y="334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5" name="Freeform 3102"/>
                <p:cNvSpPr>
                  <a:spLocks/>
                </p:cNvSpPr>
                <p:nvPr/>
              </p:nvSpPr>
              <p:spPr bwMode="auto">
                <a:xfrm>
                  <a:off x="647" y="335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6" name="Freeform 3103"/>
                <p:cNvSpPr>
                  <a:spLocks/>
                </p:cNvSpPr>
                <p:nvPr/>
              </p:nvSpPr>
              <p:spPr bwMode="auto">
                <a:xfrm>
                  <a:off x="657" y="3358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7" name="Freeform 3104"/>
                <p:cNvSpPr>
                  <a:spLocks/>
                </p:cNvSpPr>
                <p:nvPr/>
              </p:nvSpPr>
              <p:spPr bwMode="auto">
                <a:xfrm>
                  <a:off x="665" y="336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8" name="Freeform 3105"/>
                <p:cNvSpPr>
                  <a:spLocks/>
                </p:cNvSpPr>
                <p:nvPr/>
              </p:nvSpPr>
              <p:spPr bwMode="auto">
                <a:xfrm>
                  <a:off x="675" y="3372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99" name="Freeform 3106"/>
                <p:cNvSpPr>
                  <a:spLocks/>
                </p:cNvSpPr>
                <p:nvPr/>
              </p:nvSpPr>
              <p:spPr bwMode="auto">
                <a:xfrm>
                  <a:off x="683" y="3377"/>
                  <a:ext cx="6" cy="3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0" name="Freeform 3107"/>
                <p:cNvSpPr>
                  <a:spLocks/>
                </p:cNvSpPr>
                <p:nvPr/>
              </p:nvSpPr>
              <p:spPr bwMode="auto">
                <a:xfrm>
                  <a:off x="694" y="3385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1" name="Freeform 3108"/>
                <p:cNvSpPr>
                  <a:spLocks/>
                </p:cNvSpPr>
                <p:nvPr/>
              </p:nvSpPr>
              <p:spPr bwMode="auto">
                <a:xfrm>
                  <a:off x="703" y="3393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2" name="Freeform 3109"/>
                <p:cNvSpPr>
                  <a:spLocks/>
                </p:cNvSpPr>
                <p:nvPr/>
              </p:nvSpPr>
              <p:spPr bwMode="auto">
                <a:xfrm>
                  <a:off x="713" y="340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3" name="Freeform 3110"/>
                <p:cNvSpPr>
                  <a:spLocks/>
                </p:cNvSpPr>
                <p:nvPr/>
              </p:nvSpPr>
              <p:spPr bwMode="auto">
                <a:xfrm>
                  <a:off x="721" y="3408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4" name="Freeform 3111"/>
                <p:cNvSpPr>
                  <a:spLocks/>
                </p:cNvSpPr>
                <p:nvPr/>
              </p:nvSpPr>
              <p:spPr bwMode="auto">
                <a:xfrm>
                  <a:off x="731" y="3414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5" name="Freeform 3112"/>
                <p:cNvSpPr>
                  <a:spLocks/>
                </p:cNvSpPr>
                <p:nvPr/>
              </p:nvSpPr>
              <p:spPr bwMode="auto">
                <a:xfrm>
                  <a:off x="742" y="3422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6" name="Freeform 3113"/>
                <p:cNvSpPr>
                  <a:spLocks/>
                </p:cNvSpPr>
                <p:nvPr/>
              </p:nvSpPr>
              <p:spPr bwMode="auto">
                <a:xfrm>
                  <a:off x="751" y="343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7" name="Freeform 3114"/>
                <p:cNvSpPr>
                  <a:spLocks/>
                </p:cNvSpPr>
                <p:nvPr/>
              </p:nvSpPr>
              <p:spPr bwMode="auto">
                <a:xfrm>
                  <a:off x="759" y="3436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8" name="Freeform 3115"/>
                <p:cNvSpPr>
                  <a:spLocks/>
                </p:cNvSpPr>
                <p:nvPr/>
              </p:nvSpPr>
              <p:spPr bwMode="auto">
                <a:xfrm>
                  <a:off x="769" y="3444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09" name="Freeform 3116"/>
                <p:cNvSpPr>
                  <a:spLocks/>
                </p:cNvSpPr>
                <p:nvPr/>
              </p:nvSpPr>
              <p:spPr bwMode="auto">
                <a:xfrm>
                  <a:off x="782" y="3452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0" name="Freeform 3117"/>
                <p:cNvSpPr>
                  <a:spLocks/>
                </p:cNvSpPr>
                <p:nvPr/>
              </p:nvSpPr>
              <p:spPr bwMode="auto">
                <a:xfrm>
                  <a:off x="790" y="3457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1" name="Freeform 3118"/>
                <p:cNvSpPr>
                  <a:spLocks/>
                </p:cNvSpPr>
                <p:nvPr/>
              </p:nvSpPr>
              <p:spPr bwMode="auto">
                <a:xfrm>
                  <a:off x="799" y="3465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2" name="Freeform 3119"/>
                <p:cNvSpPr>
                  <a:spLocks/>
                </p:cNvSpPr>
                <p:nvPr/>
              </p:nvSpPr>
              <p:spPr bwMode="auto">
                <a:xfrm>
                  <a:off x="809" y="3473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3" name="Freeform 3120"/>
                <p:cNvSpPr>
                  <a:spLocks/>
                </p:cNvSpPr>
                <p:nvPr/>
              </p:nvSpPr>
              <p:spPr bwMode="auto">
                <a:xfrm>
                  <a:off x="817" y="348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4" name="Freeform 3121"/>
                <p:cNvSpPr>
                  <a:spLocks/>
                </p:cNvSpPr>
                <p:nvPr/>
              </p:nvSpPr>
              <p:spPr bwMode="auto">
                <a:xfrm>
                  <a:off x="827" y="348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5" name="Freeform 3122"/>
                <p:cNvSpPr>
                  <a:spLocks/>
                </p:cNvSpPr>
                <p:nvPr/>
              </p:nvSpPr>
              <p:spPr bwMode="auto">
                <a:xfrm>
                  <a:off x="835" y="3494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6" name="Freeform 3123"/>
                <p:cNvSpPr>
                  <a:spLocks/>
                </p:cNvSpPr>
                <p:nvPr/>
              </p:nvSpPr>
              <p:spPr bwMode="auto">
                <a:xfrm>
                  <a:off x="838" y="349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7" name="Freeform 3124"/>
                <p:cNvSpPr>
                  <a:spLocks/>
                </p:cNvSpPr>
                <p:nvPr/>
              </p:nvSpPr>
              <p:spPr bwMode="auto">
                <a:xfrm>
                  <a:off x="846" y="3502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8" name="Freeform 3125"/>
                <p:cNvSpPr>
                  <a:spLocks/>
                </p:cNvSpPr>
                <p:nvPr/>
              </p:nvSpPr>
              <p:spPr bwMode="auto">
                <a:xfrm>
                  <a:off x="855" y="351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19" name="Freeform 3126"/>
                <p:cNvSpPr>
                  <a:spLocks/>
                </p:cNvSpPr>
                <p:nvPr/>
              </p:nvSpPr>
              <p:spPr bwMode="auto">
                <a:xfrm>
                  <a:off x="865" y="3515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0" name="Freeform 3127"/>
                <p:cNvSpPr>
                  <a:spLocks/>
                </p:cNvSpPr>
                <p:nvPr/>
              </p:nvSpPr>
              <p:spPr bwMode="auto">
                <a:xfrm>
                  <a:off x="873" y="3521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1" name="Freeform 3128"/>
                <p:cNvSpPr>
                  <a:spLocks/>
                </p:cNvSpPr>
                <p:nvPr/>
              </p:nvSpPr>
              <p:spPr bwMode="auto">
                <a:xfrm>
                  <a:off x="883" y="3531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2" name="Freeform 3129"/>
                <p:cNvSpPr>
                  <a:spLocks/>
                </p:cNvSpPr>
                <p:nvPr/>
              </p:nvSpPr>
              <p:spPr bwMode="auto">
                <a:xfrm>
                  <a:off x="894" y="3537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3" name="Freeform 3130"/>
                <p:cNvSpPr>
                  <a:spLocks/>
                </p:cNvSpPr>
                <p:nvPr/>
              </p:nvSpPr>
              <p:spPr bwMode="auto">
                <a:xfrm>
                  <a:off x="903" y="3545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4" name="Freeform 3131"/>
                <p:cNvSpPr>
                  <a:spLocks/>
                </p:cNvSpPr>
                <p:nvPr/>
              </p:nvSpPr>
              <p:spPr bwMode="auto">
                <a:xfrm>
                  <a:off x="911" y="3552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5" name="Freeform 3132"/>
                <p:cNvSpPr>
                  <a:spLocks/>
                </p:cNvSpPr>
                <p:nvPr/>
              </p:nvSpPr>
              <p:spPr bwMode="auto">
                <a:xfrm>
                  <a:off x="923" y="356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6" name="Freeform 3133"/>
                <p:cNvSpPr>
                  <a:spLocks/>
                </p:cNvSpPr>
                <p:nvPr/>
              </p:nvSpPr>
              <p:spPr bwMode="auto">
                <a:xfrm>
                  <a:off x="931" y="356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7" name="Freeform 3134"/>
                <p:cNvSpPr>
                  <a:spLocks/>
                </p:cNvSpPr>
                <p:nvPr/>
              </p:nvSpPr>
              <p:spPr bwMode="auto">
                <a:xfrm>
                  <a:off x="942" y="3574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8" name="Freeform 3135"/>
                <p:cNvSpPr>
                  <a:spLocks/>
                </p:cNvSpPr>
                <p:nvPr/>
              </p:nvSpPr>
              <p:spPr bwMode="auto">
                <a:xfrm>
                  <a:off x="951" y="358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29" name="Freeform 3136"/>
                <p:cNvSpPr>
                  <a:spLocks/>
                </p:cNvSpPr>
                <p:nvPr/>
              </p:nvSpPr>
              <p:spPr bwMode="auto">
                <a:xfrm>
                  <a:off x="961" y="3587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0" name="Freeform 3137"/>
                <p:cNvSpPr>
                  <a:spLocks/>
                </p:cNvSpPr>
                <p:nvPr/>
              </p:nvSpPr>
              <p:spPr bwMode="auto">
                <a:xfrm>
                  <a:off x="969" y="3595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1" name="Freeform 3138"/>
                <p:cNvSpPr>
                  <a:spLocks/>
                </p:cNvSpPr>
                <p:nvPr/>
              </p:nvSpPr>
              <p:spPr bwMode="auto">
                <a:xfrm>
                  <a:off x="979" y="360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2" name="Freeform 3139"/>
                <p:cNvSpPr>
                  <a:spLocks/>
                </p:cNvSpPr>
                <p:nvPr/>
              </p:nvSpPr>
              <p:spPr bwMode="auto">
                <a:xfrm>
                  <a:off x="987" y="3609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3" name="Freeform 3140"/>
                <p:cNvSpPr>
                  <a:spLocks/>
                </p:cNvSpPr>
                <p:nvPr/>
              </p:nvSpPr>
              <p:spPr bwMode="auto">
                <a:xfrm>
                  <a:off x="990" y="3611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4" name="Freeform 3141"/>
                <p:cNvSpPr>
                  <a:spLocks/>
                </p:cNvSpPr>
                <p:nvPr/>
              </p:nvSpPr>
              <p:spPr bwMode="auto">
                <a:xfrm>
                  <a:off x="998" y="3617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5" name="Freeform 3142"/>
                <p:cNvSpPr>
                  <a:spLocks/>
                </p:cNvSpPr>
                <p:nvPr/>
              </p:nvSpPr>
              <p:spPr bwMode="auto">
                <a:xfrm>
                  <a:off x="1007" y="362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6" name="Freeform 3143"/>
                <p:cNvSpPr>
                  <a:spLocks/>
                </p:cNvSpPr>
                <p:nvPr/>
              </p:nvSpPr>
              <p:spPr bwMode="auto">
                <a:xfrm>
                  <a:off x="1017" y="3633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7" name="Freeform 3144"/>
                <p:cNvSpPr>
                  <a:spLocks/>
                </p:cNvSpPr>
                <p:nvPr/>
              </p:nvSpPr>
              <p:spPr bwMode="auto">
                <a:xfrm>
                  <a:off x="1025" y="3638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8" name="Freeform 3145"/>
                <p:cNvSpPr>
                  <a:spLocks/>
                </p:cNvSpPr>
                <p:nvPr/>
              </p:nvSpPr>
              <p:spPr bwMode="auto">
                <a:xfrm>
                  <a:off x="1035" y="364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39" name="Freeform 3146"/>
                <p:cNvSpPr>
                  <a:spLocks/>
                </p:cNvSpPr>
                <p:nvPr/>
              </p:nvSpPr>
              <p:spPr bwMode="auto">
                <a:xfrm>
                  <a:off x="1046" y="365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0" name="Freeform 3147"/>
                <p:cNvSpPr>
                  <a:spLocks/>
                </p:cNvSpPr>
                <p:nvPr/>
              </p:nvSpPr>
              <p:spPr bwMode="auto">
                <a:xfrm>
                  <a:off x="1055" y="366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1" name="Freeform 3148"/>
                <p:cNvSpPr>
                  <a:spLocks/>
                </p:cNvSpPr>
                <p:nvPr/>
              </p:nvSpPr>
              <p:spPr bwMode="auto">
                <a:xfrm>
                  <a:off x="1063" y="3667"/>
                  <a:ext cx="7" cy="3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2" name="Freeform 3149"/>
                <p:cNvSpPr>
                  <a:spLocks/>
                </p:cNvSpPr>
                <p:nvPr/>
              </p:nvSpPr>
              <p:spPr bwMode="auto">
                <a:xfrm>
                  <a:off x="1075" y="3675"/>
                  <a:ext cx="4" cy="3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3" name="Freeform 3150"/>
                <p:cNvSpPr>
                  <a:spLocks/>
                </p:cNvSpPr>
                <p:nvPr/>
              </p:nvSpPr>
              <p:spPr bwMode="auto">
                <a:xfrm>
                  <a:off x="1083" y="368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4" name="Freeform 3151"/>
                <p:cNvSpPr>
                  <a:spLocks/>
                </p:cNvSpPr>
                <p:nvPr/>
              </p:nvSpPr>
              <p:spPr bwMode="auto">
                <a:xfrm>
                  <a:off x="1094" y="368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5" name="Freeform 3152"/>
                <p:cNvSpPr>
                  <a:spLocks/>
                </p:cNvSpPr>
                <p:nvPr/>
              </p:nvSpPr>
              <p:spPr bwMode="auto">
                <a:xfrm>
                  <a:off x="1103" y="3697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6" name="Freeform 3153"/>
                <p:cNvSpPr>
                  <a:spLocks/>
                </p:cNvSpPr>
                <p:nvPr/>
              </p:nvSpPr>
              <p:spPr bwMode="auto">
                <a:xfrm>
                  <a:off x="1111" y="370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7" name="Freeform 3154"/>
                <p:cNvSpPr>
                  <a:spLocks/>
                </p:cNvSpPr>
                <p:nvPr/>
              </p:nvSpPr>
              <p:spPr bwMode="auto">
                <a:xfrm>
                  <a:off x="1121" y="3708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8" name="Freeform 3155"/>
                <p:cNvSpPr>
                  <a:spLocks/>
                </p:cNvSpPr>
                <p:nvPr/>
              </p:nvSpPr>
              <p:spPr bwMode="auto">
                <a:xfrm>
                  <a:off x="1131" y="372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49" name="Freeform 3156"/>
                <p:cNvSpPr>
                  <a:spLocks/>
                </p:cNvSpPr>
                <p:nvPr/>
              </p:nvSpPr>
              <p:spPr bwMode="auto">
                <a:xfrm>
                  <a:off x="1139" y="372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0" name="Freeform 3157"/>
                <p:cNvSpPr>
                  <a:spLocks/>
                </p:cNvSpPr>
                <p:nvPr/>
              </p:nvSpPr>
              <p:spPr bwMode="auto">
                <a:xfrm>
                  <a:off x="1142" y="3724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1" name="Freeform 3158"/>
                <p:cNvSpPr>
                  <a:spLocks/>
                </p:cNvSpPr>
                <p:nvPr/>
              </p:nvSpPr>
              <p:spPr bwMode="auto">
                <a:xfrm>
                  <a:off x="1150" y="3732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2" name="Freeform 3159"/>
                <p:cNvSpPr>
                  <a:spLocks/>
                </p:cNvSpPr>
                <p:nvPr/>
              </p:nvSpPr>
              <p:spPr bwMode="auto">
                <a:xfrm>
                  <a:off x="1159" y="3739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3" name="Freeform 3160"/>
                <p:cNvSpPr>
                  <a:spLocks/>
                </p:cNvSpPr>
                <p:nvPr/>
              </p:nvSpPr>
              <p:spPr bwMode="auto">
                <a:xfrm>
                  <a:off x="1169" y="3747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4" name="Freeform 3161"/>
                <p:cNvSpPr>
                  <a:spLocks/>
                </p:cNvSpPr>
                <p:nvPr/>
              </p:nvSpPr>
              <p:spPr bwMode="auto">
                <a:xfrm>
                  <a:off x="1177" y="3755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5" name="Freeform 3162"/>
                <p:cNvSpPr>
                  <a:spLocks/>
                </p:cNvSpPr>
                <p:nvPr/>
              </p:nvSpPr>
              <p:spPr bwMode="auto">
                <a:xfrm>
                  <a:off x="1187" y="376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6" name="Freeform 3163"/>
                <p:cNvSpPr>
                  <a:spLocks/>
                </p:cNvSpPr>
                <p:nvPr/>
              </p:nvSpPr>
              <p:spPr bwMode="auto">
                <a:xfrm>
                  <a:off x="1198" y="376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7" name="Freeform 3164"/>
                <p:cNvSpPr>
                  <a:spLocks/>
                </p:cNvSpPr>
                <p:nvPr/>
              </p:nvSpPr>
              <p:spPr bwMode="auto">
                <a:xfrm>
                  <a:off x="1207" y="3777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8" name="Freeform 3165"/>
                <p:cNvSpPr>
                  <a:spLocks/>
                </p:cNvSpPr>
                <p:nvPr/>
              </p:nvSpPr>
              <p:spPr bwMode="auto">
                <a:xfrm>
                  <a:off x="1215" y="3784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59" name="Freeform 3166"/>
                <p:cNvSpPr>
                  <a:spLocks/>
                </p:cNvSpPr>
                <p:nvPr/>
              </p:nvSpPr>
              <p:spPr bwMode="auto">
                <a:xfrm>
                  <a:off x="1227" y="3792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0" name="Freeform 3167"/>
                <p:cNvSpPr>
                  <a:spLocks/>
                </p:cNvSpPr>
                <p:nvPr/>
              </p:nvSpPr>
              <p:spPr bwMode="auto">
                <a:xfrm>
                  <a:off x="1235" y="3796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1" name="Freeform 3168"/>
                <p:cNvSpPr>
                  <a:spLocks/>
                </p:cNvSpPr>
                <p:nvPr/>
              </p:nvSpPr>
              <p:spPr bwMode="auto">
                <a:xfrm>
                  <a:off x="1246" y="3804"/>
                  <a:ext cx="3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2" name="Freeform 3169"/>
                <p:cNvSpPr>
                  <a:spLocks/>
                </p:cNvSpPr>
                <p:nvPr/>
              </p:nvSpPr>
              <p:spPr bwMode="auto">
                <a:xfrm>
                  <a:off x="1255" y="381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3" name="Freeform 3170"/>
                <p:cNvSpPr>
                  <a:spLocks/>
                </p:cNvSpPr>
                <p:nvPr/>
              </p:nvSpPr>
              <p:spPr bwMode="auto">
                <a:xfrm>
                  <a:off x="1263" y="3819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4" name="Freeform 3171"/>
                <p:cNvSpPr>
                  <a:spLocks/>
                </p:cNvSpPr>
                <p:nvPr/>
              </p:nvSpPr>
              <p:spPr bwMode="auto">
                <a:xfrm>
                  <a:off x="1273" y="382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5" name="Freeform 3172"/>
                <p:cNvSpPr>
                  <a:spLocks/>
                </p:cNvSpPr>
                <p:nvPr/>
              </p:nvSpPr>
              <p:spPr bwMode="auto">
                <a:xfrm>
                  <a:off x="1283" y="3835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6" name="Freeform 3173"/>
                <p:cNvSpPr>
                  <a:spLocks/>
                </p:cNvSpPr>
                <p:nvPr/>
              </p:nvSpPr>
              <p:spPr bwMode="auto">
                <a:xfrm>
                  <a:off x="1291" y="384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7" name="Freeform 3174"/>
                <p:cNvSpPr>
                  <a:spLocks/>
                </p:cNvSpPr>
                <p:nvPr/>
              </p:nvSpPr>
              <p:spPr bwMode="auto">
                <a:xfrm>
                  <a:off x="1302" y="3848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8" name="Freeform 3175"/>
                <p:cNvSpPr>
                  <a:spLocks/>
                </p:cNvSpPr>
                <p:nvPr/>
              </p:nvSpPr>
              <p:spPr bwMode="auto">
                <a:xfrm>
                  <a:off x="1311" y="3857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69" name="Freeform 3176"/>
                <p:cNvSpPr>
                  <a:spLocks/>
                </p:cNvSpPr>
                <p:nvPr/>
              </p:nvSpPr>
              <p:spPr bwMode="auto">
                <a:xfrm>
                  <a:off x="1321" y="386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0" name="Freeform 3177"/>
                <p:cNvSpPr>
                  <a:spLocks/>
                </p:cNvSpPr>
                <p:nvPr/>
              </p:nvSpPr>
              <p:spPr bwMode="auto">
                <a:xfrm>
                  <a:off x="1329" y="3872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1" name="Freeform 3178"/>
                <p:cNvSpPr>
                  <a:spLocks/>
                </p:cNvSpPr>
                <p:nvPr/>
              </p:nvSpPr>
              <p:spPr bwMode="auto">
                <a:xfrm>
                  <a:off x="1339" y="3876"/>
                  <a:ext cx="6" cy="4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2" name="Freeform 3179"/>
                <p:cNvSpPr>
                  <a:spLocks/>
                </p:cNvSpPr>
                <p:nvPr/>
              </p:nvSpPr>
              <p:spPr bwMode="auto">
                <a:xfrm>
                  <a:off x="1351" y="3884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3" name="Freeform 3180"/>
                <p:cNvSpPr>
                  <a:spLocks/>
                </p:cNvSpPr>
                <p:nvPr/>
              </p:nvSpPr>
              <p:spPr bwMode="auto">
                <a:xfrm>
                  <a:off x="1359" y="389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4" name="Freeform 3181"/>
                <p:cNvSpPr>
                  <a:spLocks/>
                </p:cNvSpPr>
                <p:nvPr/>
              </p:nvSpPr>
              <p:spPr bwMode="auto">
                <a:xfrm>
                  <a:off x="1367" y="3899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5" name="Freeform 3182"/>
                <p:cNvSpPr>
                  <a:spLocks/>
                </p:cNvSpPr>
                <p:nvPr/>
              </p:nvSpPr>
              <p:spPr bwMode="auto">
                <a:xfrm>
                  <a:off x="1379" y="390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6" name="Freeform 3183"/>
                <p:cNvSpPr>
                  <a:spLocks/>
                </p:cNvSpPr>
                <p:nvPr/>
              </p:nvSpPr>
              <p:spPr bwMode="auto">
                <a:xfrm>
                  <a:off x="1387" y="3913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7" name="Freeform 3184"/>
                <p:cNvSpPr>
                  <a:spLocks/>
                </p:cNvSpPr>
                <p:nvPr/>
              </p:nvSpPr>
              <p:spPr bwMode="auto">
                <a:xfrm>
                  <a:off x="1398" y="3921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8" name="Freeform 3185"/>
                <p:cNvSpPr>
                  <a:spLocks/>
                </p:cNvSpPr>
                <p:nvPr/>
              </p:nvSpPr>
              <p:spPr bwMode="auto">
                <a:xfrm>
                  <a:off x="1407" y="3929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79" name="Freeform 3186"/>
                <p:cNvSpPr>
                  <a:spLocks/>
                </p:cNvSpPr>
                <p:nvPr/>
              </p:nvSpPr>
              <p:spPr bwMode="auto">
                <a:xfrm>
                  <a:off x="1415" y="3934"/>
                  <a:ext cx="4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0" name="Freeform 3187"/>
                <p:cNvSpPr>
                  <a:spLocks/>
                </p:cNvSpPr>
                <p:nvPr/>
              </p:nvSpPr>
              <p:spPr bwMode="auto">
                <a:xfrm>
                  <a:off x="1425" y="3942"/>
                  <a:ext cx="5" cy="3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1" name="Freeform 3188"/>
                <p:cNvSpPr>
                  <a:spLocks/>
                </p:cNvSpPr>
                <p:nvPr/>
              </p:nvSpPr>
              <p:spPr bwMode="auto">
                <a:xfrm>
                  <a:off x="1435" y="3948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2" name="Freeform 3189"/>
                <p:cNvSpPr>
                  <a:spLocks/>
                </p:cNvSpPr>
                <p:nvPr/>
              </p:nvSpPr>
              <p:spPr bwMode="auto">
                <a:xfrm>
                  <a:off x="1443" y="395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3" name="Freeform 3190"/>
                <p:cNvSpPr>
                  <a:spLocks/>
                </p:cNvSpPr>
                <p:nvPr/>
              </p:nvSpPr>
              <p:spPr bwMode="auto">
                <a:xfrm>
                  <a:off x="1454" y="396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4" name="Freeform 3191"/>
                <p:cNvSpPr>
                  <a:spLocks/>
                </p:cNvSpPr>
                <p:nvPr/>
              </p:nvSpPr>
              <p:spPr bwMode="auto">
                <a:xfrm>
                  <a:off x="607" y="3915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5" name="Freeform 3192"/>
                <p:cNvSpPr>
                  <a:spLocks/>
                </p:cNvSpPr>
                <p:nvPr/>
              </p:nvSpPr>
              <p:spPr bwMode="auto">
                <a:xfrm>
                  <a:off x="607" y="3728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6" name="Freeform 3193"/>
                <p:cNvSpPr>
                  <a:spLocks/>
                </p:cNvSpPr>
                <p:nvPr/>
              </p:nvSpPr>
              <p:spPr bwMode="auto">
                <a:xfrm>
                  <a:off x="607" y="3537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7" name="Freeform 3194"/>
                <p:cNvSpPr>
                  <a:spLocks/>
                </p:cNvSpPr>
                <p:nvPr/>
              </p:nvSpPr>
              <p:spPr bwMode="auto">
                <a:xfrm>
                  <a:off x="607" y="3350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8" name="Freeform 3195"/>
                <p:cNvSpPr>
                  <a:spLocks/>
                </p:cNvSpPr>
                <p:nvPr/>
              </p:nvSpPr>
              <p:spPr bwMode="auto">
                <a:xfrm>
                  <a:off x="607" y="397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89" name="Freeform 3196"/>
                <p:cNvSpPr>
                  <a:spLocks/>
                </p:cNvSpPr>
                <p:nvPr/>
              </p:nvSpPr>
              <p:spPr bwMode="auto">
                <a:xfrm>
                  <a:off x="607" y="395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0" name="Freeform 3197"/>
                <p:cNvSpPr>
                  <a:spLocks/>
                </p:cNvSpPr>
                <p:nvPr/>
              </p:nvSpPr>
              <p:spPr bwMode="auto">
                <a:xfrm>
                  <a:off x="607" y="394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1" name="Freeform 3198"/>
                <p:cNvSpPr>
                  <a:spLocks/>
                </p:cNvSpPr>
                <p:nvPr/>
              </p:nvSpPr>
              <p:spPr bwMode="auto">
                <a:xfrm>
                  <a:off x="607" y="393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2" name="Freeform 3199"/>
                <p:cNvSpPr>
                  <a:spLocks/>
                </p:cNvSpPr>
                <p:nvPr/>
              </p:nvSpPr>
              <p:spPr bwMode="auto">
                <a:xfrm>
                  <a:off x="607" y="392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3" name="Freeform 3200"/>
                <p:cNvSpPr>
                  <a:spLocks/>
                </p:cNvSpPr>
                <p:nvPr/>
              </p:nvSpPr>
              <p:spPr bwMode="auto">
                <a:xfrm>
                  <a:off x="607" y="385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4" name="Freeform 3201"/>
                <p:cNvSpPr>
                  <a:spLocks/>
                </p:cNvSpPr>
                <p:nvPr/>
              </p:nvSpPr>
              <p:spPr bwMode="auto">
                <a:xfrm>
                  <a:off x="607" y="382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5" name="Freeform 3202"/>
                <p:cNvSpPr>
                  <a:spLocks/>
                </p:cNvSpPr>
                <p:nvPr/>
              </p:nvSpPr>
              <p:spPr bwMode="auto">
                <a:xfrm>
                  <a:off x="607" y="380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6" name="Freeform 3203"/>
                <p:cNvSpPr>
                  <a:spLocks/>
                </p:cNvSpPr>
                <p:nvPr/>
              </p:nvSpPr>
              <p:spPr bwMode="auto">
                <a:xfrm>
                  <a:off x="607" y="378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7" name="Freeform 3204"/>
                <p:cNvSpPr>
                  <a:spLocks/>
                </p:cNvSpPr>
                <p:nvPr/>
              </p:nvSpPr>
              <p:spPr bwMode="auto">
                <a:xfrm>
                  <a:off x="607" y="376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8" name="Freeform 3205"/>
                <p:cNvSpPr>
                  <a:spLocks/>
                </p:cNvSpPr>
                <p:nvPr/>
              </p:nvSpPr>
              <p:spPr bwMode="auto">
                <a:xfrm>
                  <a:off x="607" y="375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799" name="Freeform 3206"/>
                <p:cNvSpPr>
                  <a:spLocks/>
                </p:cNvSpPr>
                <p:nvPr/>
              </p:nvSpPr>
              <p:spPr bwMode="auto">
                <a:xfrm>
                  <a:off x="607" y="374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0" name="Freeform 3207"/>
                <p:cNvSpPr>
                  <a:spLocks/>
                </p:cNvSpPr>
                <p:nvPr/>
              </p:nvSpPr>
              <p:spPr bwMode="auto">
                <a:xfrm>
                  <a:off x="607" y="373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1" name="Freeform 3208"/>
                <p:cNvSpPr>
                  <a:spLocks/>
                </p:cNvSpPr>
                <p:nvPr/>
              </p:nvSpPr>
              <p:spPr bwMode="auto">
                <a:xfrm>
                  <a:off x="607" y="367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2" name="Freeform 3209"/>
                <p:cNvSpPr>
                  <a:spLocks/>
                </p:cNvSpPr>
                <p:nvPr/>
              </p:nvSpPr>
              <p:spPr bwMode="auto">
                <a:xfrm>
                  <a:off x="607" y="363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3" name="Freeform 3210"/>
                <p:cNvSpPr>
                  <a:spLocks/>
                </p:cNvSpPr>
                <p:nvPr/>
              </p:nvSpPr>
              <p:spPr bwMode="auto">
                <a:xfrm>
                  <a:off x="607" y="361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4" name="Freeform 3211"/>
                <p:cNvSpPr>
                  <a:spLocks/>
                </p:cNvSpPr>
                <p:nvPr/>
              </p:nvSpPr>
              <p:spPr bwMode="auto">
                <a:xfrm>
                  <a:off x="607" y="359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5" name="Freeform 3212"/>
                <p:cNvSpPr>
                  <a:spLocks/>
                </p:cNvSpPr>
                <p:nvPr/>
              </p:nvSpPr>
              <p:spPr bwMode="auto">
                <a:xfrm>
                  <a:off x="607" y="357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6" name="Freeform 3213"/>
                <p:cNvSpPr>
                  <a:spLocks/>
                </p:cNvSpPr>
                <p:nvPr/>
              </p:nvSpPr>
              <p:spPr bwMode="auto">
                <a:xfrm>
                  <a:off x="607" y="356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7" name="Freeform 3214"/>
                <p:cNvSpPr>
                  <a:spLocks/>
                </p:cNvSpPr>
                <p:nvPr/>
              </p:nvSpPr>
              <p:spPr bwMode="auto">
                <a:xfrm>
                  <a:off x="607" y="355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8" name="Freeform 3215"/>
                <p:cNvSpPr>
                  <a:spLocks/>
                </p:cNvSpPr>
                <p:nvPr/>
              </p:nvSpPr>
              <p:spPr bwMode="auto">
                <a:xfrm>
                  <a:off x="607" y="354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09" name="Freeform 3216"/>
                <p:cNvSpPr>
                  <a:spLocks/>
                </p:cNvSpPr>
                <p:nvPr/>
              </p:nvSpPr>
              <p:spPr bwMode="auto">
                <a:xfrm>
                  <a:off x="607" y="348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0" name="Freeform 3217"/>
                <p:cNvSpPr>
                  <a:spLocks/>
                </p:cNvSpPr>
                <p:nvPr/>
              </p:nvSpPr>
              <p:spPr bwMode="auto">
                <a:xfrm>
                  <a:off x="607" y="34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1" name="Freeform 3218"/>
                <p:cNvSpPr>
                  <a:spLocks/>
                </p:cNvSpPr>
                <p:nvPr/>
              </p:nvSpPr>
              <p:spPr bwMode="auto">
                <a:xfrm>
                  <a:off x="607" y="342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2" name="Freeform 3219"/>
                <p:cNvSpPr>
                  <a:spLocks/>
                </p:cNvSpPr>
                <p:nvPr/>
              </p:nvSpPr>
              <p:spPr bwMode="auto">
                <a:xfrm>
                  <a:off x="607" y="340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3" name="Freeform 3220"/>
                <p:cNvSpPr>
                  <a:spLocks/>
                </p:cNvSpPr>
                <p:nvPr/>
              </p:nvSpPr>
              <p:spPr bwMode="auto">
                <a:xfrm>
                  <a:off x="607" y="339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4" name="Freeform 3221"/>
                <p:cNvSpPr>
                  <a:spLocks/>
                </p:cNvSpPr>
                <p:nvPr/>
              </p:nvSpPr>
              <p:spPr bwMode="auto">
                <a:xfrm>
                  <a:off x="607" y="337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5" name="Freeform 3222"/>
                <p:cNvSpPr>
                  <a:spLocks/>
                </p:cNvSpPr>
                <p:nvPr/>
              </p:nvSpPr>
              <p:spPr bwMode="auto">
                <a:xfrm>
                  <a:off x="607" y="336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6" name="Freeform 3223"/>
                <p:cNvSpPr>
                  <a:spLocks/>
                </p:cNvSpPr>
                <p:nvPr/>
              </p:nvSpPr>
              <p:spPr bwMode="auto">
                <a:xfrm>
                  <a:off x="607" y="335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7" name="Freeform 3224"/>
                <p:cNvSpPr>
                  <a:spLocks/>
                </p:cNvSpPr>
                <p:nvPr/>
              </p:nvSpPr>
              <p:spPr bwMode="auto">
                <a:xfrm>
                  <a:off x="607" y="329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8" name="Freeform 3225"/>
                <p:cNvSpPr>
                  <a:spLocks/>
                </p:cNvSpPr>
                <p:nvPr/>
              </p:nvSpPr>
              <p:spPr bwMode="auto">
                <a:xfrm>
                  <a:off x="1471" y="3915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19" name="Freeform 3226"/>
                <p:cNvSpPr>
                  <a:spLocks/>
                </p:cNvSpPr>
                <p:nvPr/>
              </p:nvSpPr>
              <p:spPr bwMode="auto">
                <a:xfrm>
                  <a:off x="1471" y="3728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0" name="Freeform 3227"/>
                <p:cNvSpPr>
                  <a:spLocks/>
                </p:cNvSpPr>
                <p:nvPr/>
              </p:nvSpPr>
              <p:spPr bwMode="auto">
                <a:xfrm>
                  <a:off x="1471" y="3537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1" name="Freeform 3228"/>
                <p:cNvSpPr>
                  <a:spLocks/>
                </p:cNvSpPr>
                <p:nvPr/>
              </p:nvSpPr>
              <p:spPr bwMode="auto">
                <a:xfrm>
                  <a:off x="1471" y="3350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2" name="Freeform 3229"/>
                <p:cNvSpPr>
                  <a:spLocks/>
                </p:cNvSpPr>
                <p:nvPr/>
              </p:nvSpPr>
              <p:spPr bwMode="auto">
                <a:xfrm>
                  <a:off x="1479" y="397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3" name="Freeform 3230"/>
                <p:cNvSpPr>
                  <a:spLocks/>
                </p:cNvSpPr>
                <p:nvPr/>
              </p:nvSpPr>
              <p:spPr bwMode="auto">
                <a:xfrm>
                  <a:off x="1479" y="395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4" name="Freeform 3231"/>
                <p:cNvSpPr>
                  <a:spLocks/>
                </p:cNvSpPr>
                <p:nvPr/>
              </p:nvSpPr>
              <p:spPr bwMode="auto">
                <a:xfrm>
                  <a:off x="1479" y="394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5" name="Freeform 3232"/>
                <p:cNvSpPr>
                  <a:spLocks/>
                </p:cNvSpPr>
                <p:nvPr/>
              </p:nvSpPr>
              <p:spPr bwMode="auto">
                <a:xfrm>
                  <a:off x="1479" y="393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6" name="Freeform 3233"/>
                <p:cNvSpPr>
                  <a:spLocks/>
                </p:cNvSpPr>
                <p:nvPr/>
              </p:nvSpPr>
              <p:spPr bwMode="auto">
                <a:xfrm>
                  <a:off x="1479" y="392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7" name="Freeform 3234"/>
                <p:cNvSpPr>
                  <a:spLocks/>
                </p:cNvSpPr>
                <p:nvPr/>
              </p:nvSpPr>
              <p:spPr bwMode="auto">
                <a:xfrm>
                  <a:off x="1479" y="385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8" name="Freeform 3235"/>
                <p:cNvSpPr>
                  <a:spLocks/>
                </p:cNvSpPr>
                <p:nvPr/>
              </p:nvSpPr>
              <p:spPr bwMode="auto">
                <a:xfrm>
                  <a:off x="1479" y="382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29" name="Freeform 3236"/>
                <p:cNvSpPr>
                  <a:spLocks/>
                </p:cNvSpPr>
                <p:nvPr/>
              </p:nvSpPr>
              <p:spPr bwMode="auto">
                <a:xfrm>
                  <a:off x="1479" y="380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0" name="Freeform 3237"/>
                <p:cNvSpPr>
                  <a:spLocks/>
                </p:cNvSpPr>
                <p:nvPr/>
              </p:nvSpPr>
              <p:spPr bwMode="auto">
                <a:xfrm>
                  <a:off x="1479" y="378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1" name="Freeform 3238"/>
                <p:cNvSpPr>
                  <a:spLocks/>
                </p:cNvSpPr>
                <p:nvPr/>
              </p:nvSpPr>
              <p:spPr bwMode="auto">
                <a:xfrm>
                  <a:off x="1479" y="376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2" name="Freeform 3239"/>
                <p:cNvSpPr>
                  <a:spLocks/>
                </p:cNvSpPr>
                <p:nvPr/>
              </p:nvSpPr>
              <p:spPr bwMode="auto">
                <a:xfrm>
                  <a:off x="1479" y="375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3" name="Freeform 3240"/>
                <p:cNvSpPr>
                  <a:spLocks/>
                </p:cNvSpPr>
                <p:nvPr/>
              </p:nvSpPr>
              <p:spPr bwMode="auto">
                <a:xfrm>
                  <a:off x="1479" y="374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4" name="Freeform 3241"/>
                <p:cNvSpPr>
                  <a:spLocks/>
                </p:cNvSpPr>
                <p:nvPr/>
              </p:nvSpPr>
              <p:spPr bwMode="auto">
                <a:xfrm>
                  <a:off x="1479" y="373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5" name="Freeform 3242"/>
                <p:cNvSpPr>
                  <a:spLocks/>
                </p:cNvSpPr>
                <p:nvPr/>
              </p:nvSpPr>
              <p:spPr bwMode="auto">
                <a:xfrm>
                  <a:off x="1479" y="367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6" name="Freeform 3243"/>
                <p:cNvSpPr>
                  <a:spLocks/>
                </p:cNvSpPr>
                <p:nvPr/>
              </p:nvSpPr>
              <p:spPr bwMode="auto">
                <a:xfrm>
                  <a:off x="1479" y="363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7" name="Freeform 3244"/>
                <p:cNvSpPr>
                  <a:spLocks/>
                </p:cNvSpPr>
                <p:nvPr/>
              </p:nvSpPr>
              <p:spPr bwMode="auto">
                <a:xfrm>
                  <a:off x="1479" y="361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8" name="Freeform 3245"/>
                <p:cNvSpPr>
                  <a:spLocks/>
                </p:cNvSpPr>
                <p:nvPr/>
              </p:nvSpPr>
              <p:spPr bwMode="auto">
                <a:xfrm>
                  <a:off x="1479" y="359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39" name="Freeform 3246"/>
                <p:cNvSpPr>
                  <a:spLocks/>
                </p:cNvSpPr>
                <p:nvPr/>
              </p:nvSpPr>
              <p:spPr bwMode="auto">
                <a:xfrm>
                  <a:off x="1479" y="357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0" name="Freeform 3247"/>
                <p:cNvSpPr>
                  <a:spLocks/>
                </p:cNvSpPr>
                <p:nvPr/>
              </p:nvSpPr>
              <p:spPr bwMode="auto">
                <a:xfrm>
                  <a:off x="1479" y="356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1" name="Freeform 3248"/>
                <p:cNvSpPr>
                  <a:spLocks/>
                </p:cNvSpPr>
                <p:nvPr/>
              </p:nvSpPr>
              <p:spPr bwMode="auto">
                <a:xfrm>
                  <a:off x="1479" y="355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2" name="Freeform 3249"/>
                <p:cNvSpPr>
                  <a:spLocks/>
                </p:cNvSpPr>
                <p:nvPr/>
              </p:nvSpPr>
              <p:spPr bwMode="auto">
                <a:xfrm>
                  <a:off x="1479" y="354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3" name="Freeform 3250"/>
                <p:cNvSpPr>
                  <a:spLocks/>
                </p:cNvSpPr>
                <p:nvPr/>
              </p:nvSpPr>
              <p:spPr bwMode="auto">
                <a:xfrm>
                  <a:off x="1479" y="348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4" name="Freeform 3251"/>
                <p:cNvSpPr>
                  <a:spLocks/>
                </p:cNvSpPr>
                <p:nvPr/>
              </p:nvSpPr>
              <p:spPr bwMode="auto">
                <a:xfrm>
                  <a:off x="1479" y="34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5" name="Freeform 3252"/>
                <p:cNvSpPr>
                  <a:spLocks/>
                </p:cNvSpPr>
                <p:nvPr/>
              </p:nvSpPr>
              <p:spPr bwMode="auto">
                <a:xfrm>
                  <a:off x="1479" y="342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6" name="Freeform 3253"/>
                <p:cNvSpPr>
                  <a:spLocks/>
                </p:cNvSpPr>
                <p:nvPr/>
              </p:nvSpPr>
              <p:spPr bwMode="auto">
                <a:xfrm>
                  <a:off x="1479" y="340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7" name="Freeform 3254"/>
                <p:cNvSpPr>
                  <a:spLocks/>
                </p:cNvSpPr>
                <p:nvPr/>
              </p:nvSpPr>
              <p:spPr bwMode="auto">
                <a:xfrm>
                  <a:off x="1479" y="339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8" name="Freeform 3255"/>
                <p:cNvSpPr>
                  <a:spLocks/>
                </p:cNvSpPr>
                <p:nvPr/>
              </p:nvSpPr>
              <p:spPr bwMode="auto">
                <a:xfrm>
                  <a:off x="1479" y="337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49" name="Freeform 3256"/>
                <p:cNvSpPr>
                  <a:spLocks/>
                </p:cNvSpPr>
                <p:nvPr/>
              </p:nvSpPr>
              <p:spPr bwMode="auto">
                <a:xfrm>
                  <a:off x="1479" y="336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50" name="Freeform 3257"/>
                <p:cNvSpPr>
                  <a:spLocks/>
                </p:cNvSpPr>
                <p:nvPr/>
              </p:nvSpPr>
              <p:spPr bwMode="auto">
                <a:xfrm>
                  <a:off x="1479" y="335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51" name="Freeform 3258"/>
                <p:cNvSpPr>
                  <a:spLocks/>
                </p:cNvSpPr>
                <p:nvPr/>
              </p:nvSpPr>
              <p:spPr bwMode="auto">
                <a:xfrm>
                  <a:off x="1479" y="329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52" name="Freeform 3259"/>
                <p:cNvSpPr>
                  <a:spLocks/>
                </p:cNvSpPr>
                <p:nvPr/>
              </p:nvSpPr>
              <p:spPr bwMode="auto">
                <a:xfrm>
                  <a:off x="607" y="395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53" name="Freeform 3260"/>
                <p:cNvSpPr>
                  <a:spLocks/>
                </p:cNvSpPr>
                <p:nvPr/>
              </p:nvSpPr>
              <p:spPr bwMode="auto">
                <a:xfrm>
                  <a:off x="827" y="395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54" name="Freeform 3261"/>
                <p:cNvSpPr>
                  <a:spLocks/>
                </p:cNvSpPr>
                <p:nvPr/>
              </p:nvSpPr>
              <p:spPr bwMode="auto">
                <a:xfrm>
                  <a:off x="1047" y="395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55" name="Freeform 3262"/>
                <p:cNvSpPr>
                  <a:spLocks/>
                </p:cNvSpPr>
                <p:nvPr/>
              </p:nvSpPr>
              <p:spPr bwMode="auto">
                <a:xfrm>
                  <a:off x="1267" y="395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56" name="Freeform 3263"/>
                <p:cNvSpPr>
                  <a:spLocks/>
                </p:cNvSpPr>
                <p:nvPr/>
              </p:nvSpPr>
              <p:spPr bwMode="auto">
                <a:xfrm>
                  <a:off x="1489" y="395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57" name="Freeform 3264"/>
                <p:cNvSpPr>
                  <a:spLocks/>
                </p:cNvSpPr>
                <p:nvPr/>
              </p:nvSpPr>
              <p:spPr bwMode="auto">
                <a:xfrm>
                  <a:off x="649" y="3963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858" name="Freeform 3265"/>
                <p:cNvSpPr>
                  <a:spLocks/>
                </p:cNvSpPr>
                <p:nvPr/>
              </p:nvSpPr>
              <p:spPr bwMode="auto">
                <a:xfrm>
                  <a:off x="695" y="3963"/>
                  <a:ext cx="1" cy="9"/>
                </a:xfrm>
                <a:custGeom>
                  <a:avLst/>
                  <a:gdLst>
                    <a:gd name="T0" fmla="*/ 0 w 1"/>
                    <a:gd name="T1" fmla="*/ 6 h 6"/>
                    <a:gd name="T2" fmla="*/ 0 w 1"/>
                    <a:gd name="T3" fmla="*/ 1 h 6"/>
                    <a:gd name="T4" fmla="*/ 0 w 1"/>
                    <a:gd name="T5" fmla="*/ 0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6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1580" name="Freeform 3266"/>
              <p:cNvSpPr>
                <a:spLocks/>
              </p:cNvSpPr>
              <p:nvPr/>
            </p:nvSpPr>
            <p:spPr bwMode="auto">
              <a:xfrm>
                <a:off x="739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81" name="Freeform 3267"/>
              <p:cNvSpPr>
                <a:spLocks/>
              </p:cNvSpPr>
              <p:nvPr/>
            </p:nvSpPr>
            <p:spPr bwMode="auto">
              <a:xfrm>
                <a:off x="783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82" name="Freeform 3268"/>
              <p:cNvSpPr>
                <a:spLocks/>
              </p:cNvSpPr>
              <p:nvPr/>
            </p:nvSpPr>
            <p:spPr bwMode="auto">
              <a:xfrm>
                <a:off x="871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83" name="Freeform 3269"/>
              <p:cNvSpPr>
                <a:spLocks/>
              </p:cNvSpPr>
              <p:nvPr/>
            </p:nvSpPr>
            <p:spPr bwMode="auto">
              <a:xfrm>
                <a:off x="915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84" name="Freeform 3270"/>
              <p:cNvSpPr>
                <a:spLocks/>
              </p:cNvSpPr>
              <p:nvPr/>
            </p:nvSpPr>
            <p:spPr bwMode="auto">
              <a:xfrm>
                <a:off x="959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85" name="Freeform 3271"/>
              <p:cNvSpPr>
                <a:spLocks/>
              </p:cNvSpPr>
              <p:nvPr/>
            </p:nvSpPr>
            <p:spPr bwMode="auto">
              <a:xfrm>
                <a:off x="1003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86" name="Freeform 3272"/>
              <p:cNvSpPr>
                <a:spLocks/>
              </p:cNvSpPr>
              <p:nvPr/>
            </p:nvSpPr>
            <p:spPr bwMode="auto">
              <a:xfrm>
                <a:off x="1091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87" name="Freeform 3273"/>
              <p:cNvSpPr>
                <a:spLocks/>
              </p:cNvSpPr>
              <p:nvPr/>
            </p:nvSpPr>
            <p:spPr bwMode="auto">
              <a:xfrm>
                <a:off x="1135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88" name="Freeform 3274"/>
              <p:cNvSpPr>
                <a:spLocks/>
              </p:cNvSpPr>
              <p:nvPr/>
            </p:nvSpPr>
            <p:spPr bwMode="auto">
              <a:xfrm>
                <a:off x="1179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89" name="Freeform 3275"/>
              <p:cNvSpPr>
                <a:spLocks/>
              </p:cNvSpPr>
              <p:nvPr/>
            </p:nvSpPr>
            <p:spPr bwMode="auto">
              <a:xfrm>
                <a:off x="1223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0" name="Freeform 3276"/>
              <p:cNvSpPr>
                <a:spLocks/>
              </p:cNvSpPr>
              <p:nvPr/>
            </p:nvSpPr>
            <p:spPr bwMode="auto">
              <a:xfrm>
                <a:off x="1311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1" name="Freeform 3277"/>
              <p:cNvSpPr>
                <a:spLocks/>
              </p:cNvSpPr>
              <p:nvPr/>
            </p:nvSpPr>
            <p:spPr bwMode="auto">
              <a:xfrm>
                <a:off x="1355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2" name="Freeform 3278"/>
              <p:cNvSpPr>
                <a:spLocks/>
              </p:cNvSpPr>
              <p:nvPr/>
            </p:nvSpPr>
            <p:spPr bwMode="auto">
              <a:xfrm>
                <a:off x="1399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3" name="Freeform 3279"/>
              <p:cNvSpPr>
                <a:spLocks/>
              </p:cNvSpPr>
              <p:nvPr/>
            </p:nvSpPr>
            <p:spPr bwMode="auto">
              <a:xfrm>
                <a:off x="1443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4" name="Freeform 3280"/>
              <p:cNvSpPr>
                <a:spLocks/>
              </p:cNvSpPr>
              <p:nvPr/>
            </p:nvSpPr>
            <p:spPr bwMode="auto">
              <a:xfrm>
                <a:off x="607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5" name="Freeform 3281"/>
              <p:cNvSpPr>
                <a:spLocks/>
              </p:cNvSpPr>
              <p:nvPr/>
            </p:nvSpPr>
            <p:spPr bwMode="auto">
              <a:xfrm>
                <a:off x="827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6" name="Freeform 3282"/>
              <p:cNvSpPr>
                <a:spLocks/>
              </p:cNvSpPr>
              <p:nvPr/>
            </p:nvSpPr>
            <p:spPr bwMode="auto">
              <a:xfrm>
                <a:off x="1047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7" name="Freeform 3283"/>
              <p:cNvSpPr>
                <a:spLocks/>
              </p:cNvSpPr>
              <p:nvPr/>
            </p:nvSpPr>
            <p:spPr bwMode="auto">
              <a:xfrm>
                <a:off x="1267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8" name="Freeform 3284"/>
              <p:cNvSpPr>
                <a:spLocks/>
              </p:cNvSpPr>
              <p:nvPr/>
            </p:nvSpPr>
            <p:spPr bwMode="auto">
              <a:xfrm>
                <a:off x="1489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99" name="Freeform 3285"/>
              <p:cNvSpPr>
                <a:spLocks/>
              </p:cNvSpPr>
              <p:nvPr/>
            </p:nvSpPr>
            <p:spPr bwMode="auto">
              <a:xfrm>
                <a:off x="649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0" name="Freeform 3286"/>
              <p:cNvSpPr>
                <a:spLocks/>
              </p:cNvSpPr>
              <p:nvPr/>
            </p:nvSpPr>
            <p:spPr bwMode="auto">
              <a:xfrm>
                <a:off x="695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1" name="Freeform 3287"/>
              <p:cNvSpPr>
                <a:spLocks/>
              </p:cNvSpPr>
              <p:nvPr/>
            </p:nvSpPr>
            <p:spPr bwMode="auto">
              <a:xfrm>
                <a:off x="739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2" name="Freeform 3288"/>
              <p:cNvSpPr>
                <a:spLocks/>
              </p:cNvSpPr>
              <p:nvPr/>
            </p:nvSpPr>
            <p:spPr bwMode="auto">
              <a:xfrm>
                <a:off x="783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3" name="Freeform 3289"/>
              <p:cNvSpPr>
                <a:spLocks/>
              </p:cNvSpPr>
              <p:nvPr/>
            </p:nvSpPr>
            <p:spPr bwMode="auto">
              <a:xfrm>
                <a:off x="871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4" name="Freeform 3290"/>
              <p:cNvSpPr>
                <a:spLocks/>
              </p:cNvSpPr>
              <p:nvPr/>
            </p:nvSpPr>
            <p:spPr bwMode="auto">
              <a:xfrm>
                <a:off x="915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5" name="Freeform 3291"/>
              <p:cNvSpPr>
                <a:spLocks/>
              </p:cNvSpPr>
              <p:nvPr/>
            </p:nvSpPr>
            <p:spPr bwMode="auto">
              <a:xfrm>
                <a:off x="959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6" name="Freeform 3292"/>
              <p:cNvSpPr>
                <a:spLocks/>
              </p:cNvSpPr>
              <p:nvPr/>
            </p:nvSpPr>
            <p:spPr bwMode="auto">
              <a:xfrm>
                <a:off x="1003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7" name="Freeform 3293"/>
              <p:cNvSpPr>
                <a:spLocks/>
              </p:cNvSpPr>
              <p:nvPr/>
            </p:nvSpPr>
            <p:spPr bwMode="auto">
              <a:xfrm>
                <a:off x="1091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8" name="Freeform 3294"/>
              <p:cNvSpPr>
                <a:spLocks/>
              </p:cNvSpPr>
              <p:nvPr/>
            </p:nvSpPr>
            <p:spPr bwMode="auto">
              <a:xfrm>
                <a:off x="1135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09" name="Freeform 3295"/>
              <p:cNvSpPr>
                <a:spLocks/>
              </p:cNvSpPr>
              <p:nvPr/>
            </p:nvSpPr>
            <p:spPr bwMode="auto">
              <a:xfrm>
                <a:off x="1179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0" name="Freeform 3296"/>
              <p:cNvSpPr>
                <a:spLocks/>
              </p:cNvSpPr>
              <p:nvPr/>
            </p:nvSpPr>
            <p:spPr bwMode="auto">
              <a:xfrm>
                <a:off x="1223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1" name="Freeform 3297"/>
              <p:cNvSpPr>
                <a:spLocks/>
              </p:cNvSpPr>
              <p:nvPr/>
            </p:nvSpPr>
            <p:spPr bwMode="auto">
              <a:xfrm>
                <a:off x="1311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2" name="Freeform 3298"/>
              <p:cNvSpPr>
                <a:spLocks/>
              </p:cNvSpPr>
              <p:nvPr/>
            </p:nvSpPr>
            <p:spPr bwMode="auto">
              <a:xfrm>
                <a:off x="1355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3" name="Freeform 3299"/>
              <p:cNvSpPr>
                <a:spLocks/>
              </p:cNvSpPr>
              <p:nvPr/>
            </p:nvSpPr>
            <p:spPr bwMode="auto">
              <a:xfrm>
                <a:off x="1399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4" name="Freeform 3300"/>
              <p:cNvSpPr>
                <a:spLocks/>
              </p:cNvSpPr>
              <p:nvPr/>
            </p:nvSpPr>
            <p:spPr bwMode="auto">
              <a:xfrm>
                <a:off x="1443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5" name="Freeform 3301"/>
              <p:cNvSpPr>
                <a:spLocks/>
              </p:cNvSpPr>
              <p:nvPr/>
            </p:nvSpPr>
            <p:spPr bwMode="auto">
              <a:xfrm>
                <a:off x="607" y="3289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6" name="Freeform 3302"/>
              <p:cNvSpPr>
                <a:spLocks/>
              </p:cNvSpPr>
              <p:nvPr/>
            </p:nvSpPr>
            <p:spPr bwMode="auto">
              <a:xfrm>
                <a:off x="1489" y="3289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7" name="Freeform 3303"/>
              <p:cNvSpPr>
                <a:spLocks/>
              </p:cNvSpPr>
              <p:nvPr/>
            </p:nvSpPr>
            <p:spPr bwMode="auto">
              <a:xfrm>
                <a:off x="607" y="3972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8" name="Freeform 3304"/>
              <p:cNvSpPr>
                <a:spLocks/>
              </p:cNvSpPr>
              <p:nvPr/>
            </p:nvSpPr>
            <p:spPr bwMode="auto">
              <a:xfrm>
                <a:off x="607" y="3292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19" name="Freeform 3305"/>
              <p:cNvSpPr>
                <a:spLocks/>
              </p:cNvSpPr>
              <p:nvPr/>
            </p:nvSpPr>
            <p:spPr bwMode="auto">
              <a:xfrm>
                <a:off x="873" y="3518"/>
                <a:ext cx="14" cy="13"/>
              </a:xfrm>
              <a:custGeom>
                <a:avLst/>
                <a:gdLst>
                  <a:gd name="T0" fmla="*/ 8 w 14"/>
                  <a:gd name="T1" fmla="*/ 0 h 13"/>
                  <a:gd name="T2" fmla="*/ 8 w 14"/>
                  <a:gd name="T3" fmla="*/ 0 h 13"/>
                  <a:gd name="T4" fmla="*/ 10 w 14"/>
                  <a:gd name="T5" fmla="*/ 0 h 13"/>
                  <a:gd name="T6" fmla="*/ 10 w 14"/>
                  <a:gd name="T7" fmla="*/ 0 h 13"/>
                  <a:gd name="T8" fmla="*/ 13 w 14"/>
                  <a:gd name="T9" fmla="*/ 2 h 13"/>
                  <a:gd name="T10" fmla="*/ 13 w 14"/>
                  <a:gd name="T11" fmla="*/ 2 h 13"/>
                  <a:gd name="T12" fmla="*/ 13 w 14"/>
                  <a:gd name="T13" fmla="*/ 2 h 13"/>
                  <a:gd name="T14" fmla="*/ 14 w 14"/>
                  <a:gd name="T15" fmla="*/ 3 h 13"/>
                  <a:gd name="T16" fmla="*/ 14 w 14"/>
                  <a:gd name="T17" fmla="*/ 3 h 13"/>
                  <a:gd name="T18" fmla="*/ 14 w 14"/>
                  <a:gd name="T19" fmla="*/ 5 h 13"/>
                  <a:gd name="T20" fmla="*/ 14 w 14"/>
                  <a:gd name="T21" fmla="*/ 5 h 13"/>
                  <a:gd name="T22" fmla="*/ 14 w 14"/>
                  <a:gd name="T23" fmla="*/ 8 h 13"/>
                  <a:gd name="T24" fmla="*/ 14 w 14"/>
                  <a:gd name="T25" fmla="*/ 8 h 13"/>
                  <a:gd name="T26" fmla="*/ 14 w 14"/>
                  <a:gd name="T27" fmla="*/ 10 h 13"/>
                  <a:gd name="T28" fmla="*/ 14 w 14"/>
                  <a:gd name="T29" fmla="*/ 10 h 13"/>
                  <a:gd name="T30" fmla="*/ 13 w 14"/>
                  <a:gd name="T31" fmla="*/ 10 h 13"/>
                  <a:gd name="T32" fmla="*/ 13 w 14"/>
                  <a:gd name="T33" fmla="*/ 11 h 13"/>
                  <a:gd name="T34" fmla="*/ 13 w 14"/>
                  <a:gd name="T35" fmla="*/ 11 h 13"/>
                  <a:gd name="T36" fmla="*/ 10 w 14"/>
                  <a:gd name="T37" fmla="*/ 11 h 13"/>
                  <a:gd name="T38" fmla="*/ 10 w 14"/>
                  <a:gd name="T39" fmla="*/ 13 h 13"/>
                  <a:gd name="T40" fmla="*/ 8 w 14"/>
                  <a:gd name="T41" fmla="*/ 13 h 13"/>
                  <a:gd name="T42" fmla="*/ 8 w 14"/>
                  <a:gd name="T43" fmla="*/ 13 h 13"/>
                  <a:gd name="T44" fmla="*/ 8 w 14"/>
                  <a:gd name="T45" fmla="*/ 13 h 13"/>
                  <a:gd name="T46" fmla="*/ 6 w 14"/>
                  <a:gd name="T47" fmla="*/ 13 h 13"/>
                  <a:gd name="T48" fmla="*/ 6 w 14"/>
                  <a:gd name="T49" fmla="*/ 13 h 13"/>
                  <a:gd name="T50" fmla="*/ 5 w 14"/>
                  <a:gd name="T51" fmla="*/ 13 h 13"/>
                  <a:gd name="T52" fmla="*/ 5 w 14"/>
                  <a:gd name="T53" fmla="*/ 11 h 13"/>
                  <a:gd name="T54" fmla="*/ 2 w 14"/>
                  <a:gd name="T55" fmla="*/ 11 h 13"/>
                  <a:gd name="T56" fmla="*/ 2 w 14"/>
                  <a:gd name="T57" fmla="*/ 11 h 13"/>
                  <a:gd name="T58" fmla="*/ 2 w 14"/>
                  <a:gd name="T59" fmla="*/ 10 h 13"/>
                  <a:gd name="T60" fmla="*/ 0 w 14"/>
                  <a:gd name="T61" fmla="*/ 10 h 13"/>
                  <a:gd name="T62" fmla="*/ 0 w 14"/>
                  <a:gd name="T63" fmla="*/ 10 h 13"/>
                  <a:gd name="T64" fmla="*/ 0 w 14"/>
                  <a:gd name="T65" fmla="*/ 8 h 13"/>
                  <a:gd name="T66" fmla="*/ 0 w 14"/>
                  <a:gd name="T67" fmla="*/ 8 h 13"/>
                  <a:gd name="T68" fmla="*/ 0 w 14"/>
                  <a:gd name="T69" fmla="*/ 5 h 13"/>
                  <a:gd name="T70" fmla="*/ 0 w 14"/>
                  <a:gd name="T71" fmla="*/ 5 h 13"/>
                  <a:gd name="T72" fmla="*/ 0 w 14"/>
                  <a:gd name="T73" fmla="*/ 3 h 13"/>
                  <a:gd name="T74" fmla="*/ 0 w 14"/>
                  <a:gd name="T75" fmla="*/ 3 h 13"/>
                  <a:gd name="T76" fmla="*/ 2 w 14"/>
                  <a:gd name="T77" fmla="*/ 2 h 13"/>
                  <a:gd name="T78" fmla="*/ 2 w 14"/>
                  <a:gd name="T79" fmla="*/ 2 h 13"/>
                  <a:gd name="T80" fmla="*/ 2 w 14"/>
                  <a:gd name="T81" fmla="*/ 2 h 13"/>
                  <a:gd name="T82" fmla="*/ 5 w 14"/>
                  <a:gd name="T83" fmla="*/ 0 h 13"/>
                  <a:gd name="T84" fmla="*/ 5 w 14"/>
                  <a:gd name="T85" fmla="*/ 0 h 13"/>
                  <a:gd name="T86" fmla="*/ 6 w 14"/>
                  <a:gd name="T87" fmla="*/ 0 h 13"/>
                  <a:gd name="T88" fmla="*/ 6 w 14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3"/>
                  <a:gd name="T137" fmla="*/ 14 w 14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3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20" name="Freeform 3306"/>
              <p:cNvSpPr>
                <a:spLocks/>
              </p:cNvSpPr>
              <p:nvPr/>
            </p:nvSpPr>
            <p:spPr bwMode="auto">
              <a:xfrm>
                <a:off x="873" y="3518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5 h 11"/>
                  <a:gd name="T22" fmla="*/ 13 w 13"/>
                  <a:gd name="T23" fmla="*/ 5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5 h 11"/>
                  <a:gd name="T68" fmla="*/ 0 w 13"/>
                  <a:gd name="T69" fmla="*/ 5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5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21" name="Freeform 3307"/>
              <p:cNvSpPr>
                <a:spLocks/>
              </p:cNvSpPr>
              <p:nvPr/>
            </p:nvSpPr>
            <p:spPr bwMode="auto">
              <a:xfrm>
                <a:off x="1011" y="3633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1 w 14"/>
                  <a:gd name="T5" fmla="*/ 0 h 15"/>
                  <a:gd name="T6" fmla="*/ 11 w 14"/>
                  <a:gd name="T7" fmla="*/ 0 h 15"/>
                  <a:gd name="T8" fmla="*/ 12 w 14"/>
                  <a:gd name="T9" fmla="*/ 2 h 15"/>
                  <a:gd name="T10" fmla="*/ 12 w 14"/>
                  <a:gd name="T11" fmla="*/ 2 h 15"/>
                  <a:gd name="T12" fmla="*/ 12 w 14"/>
                  <a:gd name="T13" fmla="*/ 2 h 15"/>
                  <a:gd name="T14" fmla="*/ 14 w 14"/>
                  <a:gd name="T15" fmla="*/ 5 h 15"/>
                  <a:gd name="T16" fmla="*/ 14 w 14"/>
                  <a:gd name="T17" fmla="*/ 5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0 h 15"/>
                  <a:gd name="T28" fmla="*/ 14 w 14"/>
                  <a:gd name="T29" fmla="*/ 10 h 15"/>
                  <a:gd name="T30" fmla="*/ 12 w 14"/>
                  <a:gd name="T31" fmla="*/ 10 h 15"/>
                  <a:gd name="T32" fmla="*/ 12 w 14"/>
                  <a:gd name="T33" fmla="*/ 13 h 15"/>
                  <a:gd name="T34" fmla="*/ 12 w 14"/>
                  <a:gd name="T35" fmla="*/ 13 h 15"/>
                  <a:gd name="T36" fmla="*/ 11 w 14"/>
                  <a:gd name="T37" fmla="*/ 13 h 15"/>
                  <a:gd name="T38" fmla="*/ 11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4 w 14"/>
                  <a:gd name="T51" fmla="*/ 15 h 15"/>
                  <a:gd name="T52" fmla="*/ 4 w 14"/>
                  <a:gd name="T53" fmla="*/ 13 h 15"/>
                  <a:gd name="T54" fmla="*/ 3 w 14"/>
                  <a:gd name="T55" fmla="*/ 13 h 15"/>
                  <a:gd name="T56" fmla="*/ 3 w 14"/>
                  <a:gd name="T57" fmla="*/ 13 h 15"/>
                  <a:gd name="T58" fmla="*/ 3 w 14"/>
                  <a:gd name="T59" fmla="*/ 10 h 15"/>
                  <a:gd name="T60" fmla="*/ 0 w 14"/>
                  <a:gd name="T61" fmla="*/ 10 h 15"/>
                  <a:gd name="T62" fmla="*/ 0 w 14"/>
                  <a:gd name="T63" fmla="*/ 10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5 h 15"/>
                  <a:gd name="T74" fmla="*/ 0 w 14"/>
                  <a:gd name="T75" fmla="*/ 5 h 15"/>
                  <a:gd name="T76" fmla="*/ 3 w 14"/>
                  <a:gd name="T77" fmla="*/ 2 h 15"/>
                  <a:gd name="T78" fmla="*/ 3 w 14"/>
                  <a:gd name="T79" fmla="*/ 2 h 15"/>
                  <a:gd name="T80" fmla="*/ 3 w 14"/>
                  <a:gd name="T81" fmla="*/ 2 h 15"/>
                  <a:gd name="T82" fmla="*/ 4 w 14"/>
                  <a:gd name="T83" fmla="*/ 0 h 15"/>
                  <a:gd name="T84" fmla="*/ 4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4" y="15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22" name="Freeform 3308"/>
              <p:cNvSpPr>
                <a:spLocks/>
              </p:cNvSpPr>
              <p:nvPr/>
            </p:nvSpPr>
            <p:spPr bwMode="auto">
              <a:xfrm>
                <a:off x="1011" y="3633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2 h 13"/>
                  <a:gd name="T10" fmla="*/ 11 w 12"/>
                  <a:gd name="T11" fmla="*/ 2 h 13"/>
                  <a:gd name="T12" fmla="*/ 11 w 12"/>
                  <a:gd name="T13" fmla="*/ 2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7 h 13"/>
                  <a:gd name="T22" fmla="*/ 12 w 12"/>
                  <a:gd name="T23" fmla="*/ 7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10 h 13"/>
                  <a:gd name="T32" fmla="*/ 11 w 12"/>
                  <a:gd name="T33" fmla="*/ 10 h 13"/>
                  <a:gd name="T34" fmla="*/ 11 w 12"/>
                  <a:gd name="T35" fmla="*/ 10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10 h 13"/>
                  <a:gd name="T56" fmla="*/ 3 w 12"/>
                  <a:gd name="T57" fmla="*/ 10 h 13"/>
                  <a:gd name="T58" fmla="*/ 3 w 12"/>
                  <a:gd name="T59" fmla="*/ 10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7 h 13"/>
                  <a:gd name="T68" fmla="*/ 0 w 12"/>
                  <a:gd name="T69" fmla="*/ 7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2 h 13"/>
                  <a:gd name="T78" fmla="*/ 3 w 12"/>
                  <a:gd name="T79" fmla="*/ 2 h 13"/>
                  <a:gd name="T80" fmla="*/ 3 w 12"/>
                  <a:gd name="T81" fmla="*/ 2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1" y="10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23" name="Freeform 3309"/>
              <p:cNvSpPr>
                <a:spLocks/>
              </p:cNvSpPr>
              <p:nvPr/>
            </p:nvSpPr>
            <p:spPr bwMode="auto">
              <a:xfrm>
                <a:off x="1147" y="3745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1 w 14"/>
                  <a:gd name="T5" fmla="*/ 0 h 15"/>
                  <a:gd name="T6" fmla="*/ 11 w 14"/>
                  <a:gd name="T7" fmla="*/ 0 h 15"/>
                  <a:gd name="T8" fmla="*/ 12 w 14"/>
                  <a:gd name="T9" fmla="*/ 2 h 15"/>
                  <a:gd name="T10" fmla="*/ 12 w 14"/>
                  <a:gd name="T11" fmla="*/ 2 h 15"/>
                  <a:gd name="T12" fmla="*/ 12 w 14"/>
                  <a:gd name="T13" fmla="*/ 2 h 15"/>
                  <a:gd name="T14" fmla="*/ 14 w 14"/>
                  <a:gd name="T15" fmla="*/ 3 h 15"/>
                  <a:gd name="T16" fmla="*/ 14 w 14"/>
                  <a:gd name="T17" fmla="*/ 3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0 h 15"/>
                  <a:gd name="T28" fmla="*/ 14 w 14"/>
                  <a:gd name="T29" fmla="*/ 10 h 15"/>
                  <a:gd name="T30" fmla="*/ 12 w 14"/>
                  <a:gd name="T31" fmla="*/ 10 h 15"/>
                  <a:gd name="T32" fmla="*/ 12 w 14"/>
                  <a:gd name="T33" fmla="*/ 11 h 15"/>
                  <a:gd name="T34" fmla="*/ 12 w 14"/>
                  <a:gd name="T35" fmla="*/ 11 h 15"/>
                  <a:gd name="T36" fmla="*/ 11 w 14"/>
                  <a:gd name="T37" fmla="*/ 11 h 15"/>
                  <a:gd name="T38" fmla="*/ 11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4 w 14"/>
                  <a:gd name="T51" fmla="*/ 15 h 15"/>
                  <a:gd name="T52" fmla="*/ 4 w 14"/>
                  <a:gd name="T53" fmla="*/ 11 h 15"/>
                  <a:gd name="T54" fmla="*/ 3 w 14"/>
                  <a:gd name="T55" fmla="*/ 11 h 15"/>
                  <a:gd name="T56" fmla="*/ 3 w 14"/>
                  <a:gd name="T57" fmla="*/ 11 h 15"/>
                  <a:gd name="T58" fmla="*/ 3 w 14"/>
                  <a:gd name="T59" fmla="*/ 10 h 15"/>
                  <a:gd name="T60" fmla="*/ 0 w 14"/>
                  <a:gd name="T61" fmla="*/ 10 h 15"/>
                  <a:gd name="T62" fmla="*/ 0 w 14"/>
                  <a:gd name="T63" fmla="*/ 10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3 h 15"/>
                  <a:gd name="T74" fmla="*/ 0 w 14"/>
                  <a:gd name="T75" fmla="*/ 3 h 15"/>
                  <a:gd name="T76" fmla="*/ 3 w 14"/>
                  <a:gd name="T77" fmla="*/ 2 h 15"/>
                  <a:gd name="T78" fmla="*/ 3 w 14"/>
                  <a:gd name="T79" fmla="*/ 2 h 15"/>
                  <a:gd name="T80" fmla="*/ 3 w 14"/>
                  <a:gd name="T81" fmla="*/ 2 h 15"/>
                  <a:gd name="T82" fmla="*/ 4 w 14"/>
                  <a:gd name="T83" fmla="*/ 0 h 15"/>
                  <a:gd name="T84" fmla="*/ 4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4" y="15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24" name="Freeform 3310"/>
              <p:cNvSpPr>
                <a:spLocks/>
              </p:cNvSpPr>
              <p:nvPr/>
            </p:nvSpPr>
            <p:spPr bwMode="auto">
              <a:xfrm>
                <a:off x="1147" y="3745"/>
                <a:ext cx="12" cy="11"/>
              </a:xfrm>
              <a:custGeom>
                <a:avLst/>
                <a:gdLst>
                  <a:gd name="T0" fmla="*/ 6 w 12"/>
                  <a:gd name="T1" fmla="*/ 0 h 11"/>
                  <a:gd name="T2" fmla="*/ 8 w 12"/>
                  <a:gd name="T3" fmla="*/ 0 h 11"/>
                  <a:gd name="T4" fmla="*/ 8 w 12"/>
                  <a:gd name="T5" fmla="*/ 0 h 11"/>
                  <a:gd name="T6" fmla="*/ 8 w 12"/>
                  <a:gd name="T7" fmla="*/ 0 h 11"/>
                  <a:gd name="T8" fmla="*/ 11 w 12"/>
                  <a:gd name="T9" fmla="*/ 2 h 11"/>
                  <a:gd name="T10" fmla="*/ 11 w 12"/>
                  <a:gd name="T11" fmla="*/ 2 h 11"/>
                  <a:gd name="T12" fmla="*/ 11 w 12"/>
                  <a:gd name="T13" fmla="*/ 2 h 11"/>
                  <a:gd name="T14" fmla="*/ 12 w 12"/>
                  <a:gd name="T15" fmla="*/ 3 h 11"/>
                  <a:gd name="T16" fmla="*/ 12 w 12"/>
                  <a:gd name="T17" fmla="*/ 3 h 11"/>
                  <a:gd name="T18" fmla="*/ 12 w 12"/>
                  <a:gd name="T19" fmla="*/ 3 h 11"/>
                  <a:gd name="T20" fmla="*/ 12 w 12"/>
                  <a:gd name="T21" fmla="*/ 7 h 11"/>
                  <a:gd name="T22" fmla="*/ 12 w 12"/>
                  <a:gd name="T23" fmla="*/ 7 h 11"/>
                  <a:gd name="T24" fmla="*/ 12 w 12"/>
                  <a:gd name="T25" fmla="*/ 8 h 11"/>
                  <a:gd name="T26" fmla="*/ 12 w 12"/>
                  <a:gd name="T27" fmla="*/ 8 h 11"/>
                  <a:gd name="T28" fmla="*/ 12 w 12"/>
                  <a:gd name="T29" fmla="*/ 8 h 11"/>
                  <a:gd name="T30" fmla="*/ 11 w 12"/>
                  <a:gd name="T31" fmla="*/ 10 h 11"/>
                  <a:gd name="T32" fmla="*/ 11 w 12"/>
                  <a:gd name="T33" fmla="*/ 10 h 11"/>
                  <a:gd name="T34" fmla="*/ 11 w 12"/>
                  <a:gd name="T35" fmla="*/ 10 h 11"/>
                  <a:gd name="T36" fmla="*/ 11 w 12"/>
                  <a:gd name="T37" fmla="*/ 11 h 11"/>
                  <a:gd name="T38" fmla="*/ 8 w 12"/>
                  <a:gd name="T39" fmla="*/ 11 h 11"/>
                  <a:gd name="T40" fmla="*/ 8 w 12"/>
                  <a:gd name="T41" fmla="*/ 11 h 11"/>
                  <a:gd name="T42" fmla="*/ 6 w 12"/>
                  <a:gd name="T43" fmla="*/ 11 h 11"/>
                  <a:gd name="T44" fmla="*/ 6 w 12"/>
                  <a:gd name="T45" fmla="*/ 11 h 11"/>
                  <a:gd name="T46" fmla="*/ 6 w 12"/>
                  <a:gd name="T47" fmla="*/ 11 h 11"/>
                  <a:gd name="T48" fmla="*/ 4 w 12"/>
                  <a:gd name="T49" fmla="*/ 11 h 11"/>
                  <a:gd name="T50" fmla="*/ 4 w 12"/>
                  <a:gd name="T51" fmla="*/ 11 h 11"/>
                  <a:gd name="T52" fmla="*/ 3 w 12"/>
                  <a:gd name="T53" fmla="*/ 11 h 11"/>
                  <a:gd name="T54" fmla="*/ 3 w 12"/>
                  <a:gd name="T55" fmla="*/ 10 h 11"/>
                  <a:gd name="T56" fmla="*/ 3 w 12"/>
                  <a:gd name="T57" fmla="*/ 10 h 11"/>
                  <a:gd name="T58" fmla="*/ 3 w 12"/>
                  <a:gd name="T59" fmla="*/ 10 h 11"/>
                  <a:gd name="T60" fmla="*/ 0 w 12"/>
                  <a:gd name="T61" fmla="*/ 8 h 11"/>
                  <a:gd name="T62" fmla="*/ 0 w 12"/>
                  <a:gd name="T63" fmla="*/ 8 h 11"/>
                  <a:gd name="T64" fmla="*/ 0 w 12"/>
                  <a:gd name="T65" fmla="*/ 8 h 11"/>
                  <a:gd name="T66" fmla="*/ 0 w 12"/>
                  <a:gd name="T67" fmla="*/ 7 h 11"/>
                  <a:gd name="T68" fmla="*/ 0 w 12"/>
                  <a:gd name="T69" fmla="*/ 7 h 11"/>
                  <a:gd name="T70" fmla="*/ 0 w 12"/>
                  <a:gd name="T71" fmla="*/ 3 h 11"/>
                  <a:gd name="T72" fmla="*/ 0 w 12"/>
                  <a:gd name="T73" fmla="*/ 3 h 11"/>
                  <a:gd name="T74" fmla="*/ 0 w 12"/>
                  <a:gd name="T75" fmla="*/ 3 h 11"/>
                  <a:gd name="T76" fmla="*/ 3 w 12"/>
                  <a:gd name="T77" fmla="*/ 2 h 11"/>
                  <a:gd name="T78" fmla="*/ 3 w 12"/>
                  <a:gd name="T79" fmla="*/ 2 h 11"/>
                  <a:gd name="T80" fmla="*/ 3 w 12"/>
                  <a:gd name="T81" fmla="*/ 2 h 11"/>
                  <a:gd name="T82" fmla="*/ 4 w 12"/>
                  <a:gd name="T83" fmla="*/ 0 h 11"/>
                  <a:gd name="T84" fmla="*/ 4 w 12"/>
                  <a:gd name="T85" fmla="*/ 0 h 11"/>
                  <a:gd name="T86" fmla="*/ 4 w 12"/>
                  <a:gd name="T87" fmla="*/ 0 h 11"/>
                  <a:gd name="T88" fmla="*/ 6 w 12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1"/>
                  <a:gd name="T137" fmla="*/ 12 w 12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25" name="Freeform 3311"/>
              <p:cNvSpPr>
                <a:spLocks/>
              </p:cNvSpPr>
              <p:nvPr/>
            </p:nvSpPr>
            <p:spPr bwMode="auto">
              <a:xfrm>
                <a:off x="1278" y="3816"/>
                <a:ext cx="13" cy="12"/>
              </a:xfrm>
              <a:custGeom>
                <a:avLst/>
                <a:gdLst>
                  <a:gd name="T0" fmla="*/ 8 w 13"/>
                  <a:gd name="T1" fmla="*/ 0 h 12"/>
                  <a:gd name="T2" fmla="*/ 8 w 13"/>
                  <a:gd name="T3" fmla="*/ 0 h 12"/>
                  <a:gd name="T4" fmla="*/ 9 w 13"/>
                  <a:gd name="T5" fmla="*/ 0 h 12"/>
                  <a:gd name="T6" fmla="*/ 9 w 13"/>
                  <a:gd name="T7" fmla="*/ 0 h 12"/>
                  <a:gd name="T8" fmla="*/ 11 w 13"/>
                  <a:gd name="T9" fmla="*/ 1 h 12"/>
                  <a:gd name="T10" fmla="*/ 11 w 13"/>
                  <a:gd name="T11" fmla="*/ 1 h 12"/>
                  <a:gd name="T12" fmla="*/ 11 w 13"/>
                  <a:gd name="T13" fmla="*/ 1 h 12"/>
                  <a:gd name="T14" fmla="*/ 13 w 13"/>
                  <a:gd name="T15" fmla="*/ 3 h 12"/>
                  <a:gd name="T16" fmla="*/ 13 w 13"/>
                  <a:gd name="T17" fmla="*/ 3 h 12"/>
                  <a:gd name="T18" fmla="*/ 13 w 13"/>
                  <a:gd name="T19" fmla="*/ 4 h 12"/>
                  <a:gd name="T20" fmla="*/ 13 w 13"/>
                  <a:gd name="T21" fmla="*/ 4 h 12"/>
                  <a:gd name="T22" fmla="*/ 13 w 13"/>
                  <a:gd name="T23" fmla="*/ 8 h 12"/>
                  <a:gd name="T24" fmla="*/ 13 w 13"/>
                  <a:gd name="T25" fmla="*/ 8 h 12"/>
                  <a:gd name="T26" fmla="*/ 13 w 13"/>
                  <a:gd name="T27" fmla="*/ 9 h 12"/>
                  <a:gd name="T28" fmla="*/ 13 w 13"/>
                  <a:gd name="T29" fmla="*/ 9 h 12"/>
                  <a:gd name="T30" fmla="*/ 11 w 13"/>
                  <a:gd name="T31" fmla="*/ 9 h 12"/>
                  <a:gd name="T32" fmla="*/ 11 w 13"/>
                  <a:gd name="T33" fmla="*/ 11 h 12"/>
                  <a:gd name="T34" fmla="*/ 11 w 13"/>
                  <a:gd name="T35" fmla="*/ 11 h 12"/>
                  <a:gd name="T36" fmla="*/ 9 w 13"/>
                  <a:gd name="T37" fmla="*/ 11 h 12"/>
                  <a:gd name="T38" fmla="*/ 9 w 13"/>
                  <a:gd name="T39" fmla="*/ 12 h 12"/>
                  <a:gd name="T40" fmla="*/ 8 w 13"/>
                  <a:gd name="T41" fmla="*/ 12 h 12"/>
                  <a:gd name="T42" fmla="*/ 8 w 13"/>
                  <a:gd name="T43" fmla="*/ 12 h 12"/>
                  <a:gd name="T44" fmla="*/ 8 w 13"/>
                  <a:gd name="T45" fmla="*/ 12 h 12"/>
                  <a:gd name="T46" fmla="*/ 5 w 13"/>
                  <a:gd name="T47" fmla="*/ 12 h 12"/>
                  <a:gd name="T48" fmla="*/ 5 w 13"/>
                  <a:gd name="T49" fmla="*/ 12 h 12"/>
                  <a:gd name="T50" fmla="*/ 3 w 13"/>
                  <a:gd name="T51" fmla="*/ 12 h 12"/>
                  <a:gd name="T52" fmla="*/ 3 w 13"/>
                  <a:gd name="T53" fmla="*/ 11 h 12"/>
                  <a:gd name="T54" fmla="*/ 1 w 13"/>
                  <a:gd name="T55" fmla="*/ 11 h 12"/>
                  <a:gd name="T56" fmla="*/ 1 w 13"/>
                  <a:gd name="T57" fmla="*/ 11 h 12"/>
                  <a:gd name="T58" fmla="*/ 1 w 13"/>
                  <a:gd name="T59" fmla="*/ 9 h 12"/>
                  <a:gd name="T60" fmla="*/ 0 w 13"/>
                  <a:gd name="T61" fmla="*/ 9 h 12"/>
                  <a:gd name="T62" fmla="*/ 0 w 13"/>
                  <a:gd name="T63" fmla="*/ 9 h 12"/>
                  <a:gd name="T64" fmla="*/ 0 w 13"/>
                  <a:gd name="T65" fmla="*/ 8 h 12"/>
                  <a:gd name="T66" fmla="*/ 0 w 13"/>
                  <a:gd name="T67" fmla="*/ 8 h 12"/>
                  <a:gd name="T68" fmla="*/ 0 w 13"/>
                  <a:gd name="T69" fmla="*/ 4 h 12"/>
                  <a:gd name="T70" fmla="*/ 0 w 13"/>
                  <a:gd name="T71" fmla="*/ 4 h 12"/>
                  <a:gd name="T72" fmla="*/ 0 w 13"/>
                  <a:gd name="T73" fmla="*/ 3 h 12"/>
                  <a:gd name="T74" fmla="*/ 0 w 13"/>
                  <a:gd name="T75" fmla="*/ 3 h 12"/>
                  <a:gd name="T76" fmla="*/ 1 w 13"/>
                  <a:gd name="T77" fmla="*/ 1 h 12"/>
                  <a:gd name="T78" fmla="*/ 1 w 13"/>
                  <a:gd name="T79" fmla="*/ 1 h 12"/>
                  <a:gd name="T80" fmla="*/ 1 w 13"/>
                  <a:gd name="T81" fmla="*/ 1 h 12"/>
                  <a:gd name="T82" fmla="*/ 3 w 13"/>
                  <a:gd name="T83" fmla="*/ 0 h 12"/>
                  <a:gd name="T84" fmla="*/ 3 w 13"/>
                  <a:gd name="T85" fmla="*/ 0 h 12"/>
                  <a:gd name="T86" fmla="*/ 5 w 13"/>
                  <a:gd name="T87" fmla="*/ 0 h 12"/>
                  <a:gd name="T88" fmla="*/ 5 w 13"/>
                  <a:gd name="T89" fmla="*/ 0 h 1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2"/>
                  <a:gd name="T137" fmla="*/ 13 w 13"/>
                  <a:gd name="T138" fmla="*/ 12 h 1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2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3" y="4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1" y="9"/>
                    </a:lnTo>
                    <a:lnTo>
                      <a:pt x="11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26" name="Freeform 3312"/>
              <p:cNvSpPr>
                <a:spLocks/>
              </p:cNvSpPr>
              <p:nvPr/>
            </p:nvSpPr>
            <p:spPr bwMode="auto">
              <a:xfrm>
                <a:off x="1278" y="3816"/>
                <a:ext cx="11" cy="11"/>
              </a:xfrm>
              <a:custGeom>
                <a:avLst/>
                <a:gdLst>
                  <a:gd name="T0" fmla="*/ 5 w 11"/>
                  <a:gd name="T1" fmla="*/ 0 h 11"/>
                  <a:gd name="T2" fmla="*/ 8 w 11"/>
                  <a:gd name="T3" fmla="*/ 0 h 11"/>
                  <a:gd name="T4" fmla="*/ 8 w 11"/>
                  <a:gd name="T5" fmla="*/ 0 h 11"/>
                  <a:gd name="T6" fmla="*/ 8 w 11"/>
                  <a:gd name="T7" fmla="*/ 0 h 11"/>
                  <a:gd name="T8" fmla="*/ 9 w 11"/>
                  <a:gd name="T9" fmla="*/ 1 h 11"/>
                  <a:gd name="T10" fmla="*/ 9 w 11"/>
                  <a:gd name="T11" fmla="*/ 1 h 11"/>
                  <a:gd name="T12" fmla="*/ 9 w 11"/>
                  <a:gd name="T13" fmla="*/ 1 h 11"/>
                  <a:gd name="T14" fmla="*/ 11 w 11"/>
                  <a:gd name="T15" fmla="*/ 3 h 11"/>
                  <a:gd name="T16" fmla="*/ 11 w 11"/>
                  <a:gd name="T17" fmla="*/ 3 h 11"/>
                  <a:gd name="T18" fmla="*/ 11 w 11"/>
                  <a:gd name="T19" fmla="*/ 3 h 11"/>
                  <a:gd name="T20" fmla="*/ 11 w 11"/>
                  <a:gd name="T21" fmla="*/ 4 h 11"/>
                  <a:gd name="T22" fmla="*/ 11 w 11"/>
                  <a:gd name="T23" fmla="*/ 4 h 11"/>
                  <a:gd name="T24" fmla="*/ 11 w 11"/>
                  <a:gd name="T25" fmla="*/ 8 h 11"/>
                  <a:gd name="T26" fmla="*/ 11 w 11"/>
                  <a:gd name="T27" fmla="*/ 8 h 11"/>
                  <a:gd name="T28" fmla="*/ 11 w 11"/>
                  <a:gd name="T29" fmla="*/ 8 h 11"/>
                  <a:gd name="T30" fmla="*/ 9 w 11"/>
                  <a:gd name="T31" fmla="*/ 9 h 11"/>
                  <a:gd name="T32" fmla="*/ 9 w 11"/>
                  <a:gd name="T33" fmla="*/ 9 h 11"/>
                  <a:gd name="T34" fmla="*/ 9 w 11"/>
                  <a:gd name="T35" fmla="*/ 9 h 11"/>
                  <a:gd name="T36" fmla="*/ 9 w 11"/>
                  <a:gd name="T37" fmla="*/ 11 h 11"/>
                  <a:gd name="T38" fmla="*/ 8 w 11"/>
                  <a:gd name="T39" fmla="*/ 11 h 11"/>
                  <a:gd name="T40" fmla="*/ 8 w 11"/>
                  <a:gd name="T41" fmla="*/ 11 h 11"/>
                  <a:gd name="T42" fmla="*/ 5 w 11"/>
                  <a:gd name="T43" fmla="*/ 11 h 11"/>
                  <a:gd name="T44" fmla="*/ 5 w 11"/>
                  <a:gd name="T45" fmla="*/ 11 h 11"/>
                  <a:gd name="T46" fmla="*/ 5 w 11"/>
                  <a:gd name="T47" fmla="*/ 11 h 11"/>
                  <a:gd name="T48" fmla="*/ 3 w 11"/>
                  <a:gd name="T49" fmla="*/ 11 h 11"/>
                  <a:gd name="T50" fmla="*/ 3 w 11"/>
                  <a:gd name="T51" fmla="*/ 11 h 11"/>
                  <a:gd name="T52" fmla="*/ 1 w 11"/>
                  <a:gd name="T53" fmla="*/ 11 h 11"/>
                  <a:gd name="T54" fmla="*/ 1 w 11"/>
                  <a:gd name="T55" fmla="*/ 9 h 11"/>
                  <a:gd name="T56" fmla="*/ 1 w 11"/>
                  <a:gd name="T57" fmla="*/ 9 h 11"/>
                  <a:gd name="T58" fmla="*/ 1 w 11"/>
                  <a:gd name="T59" fmla="*/ 9 h 11"/>
                  <a:gd name="T60" fmla="*/ 0 w 11"/>
                  <a:gd name="T61" fmla="*/ 8 h 11"/>
                  <a:gd name="T62" fmla="*/ 0 w 11"/>
                  <a:gd name="T63" fmla="*/ 8 h 11"/>
                  <a:gd name="T64" fmla="*/ 0 w 11"/>
                  <a:gd name="T65" fmla="*/ 8 h 11"/>
                  <a:gd name="T66" fmla="*/ 0 w 11"/>
                  <a:gd name="T67" fmla="*/ 4 h 11"/>
                  <a:gd name="T68" fmla="*/ 0 w 11"/>
                  <a:gd name="T69" fmla="*/ 4 h 11"/>
                  <a:gd name="T70" fmla="*/ 0 w 11"/>
                  <a:gd name="T71" fmla="*/ 3 h 11"/>
                  <a:gd name="T72" fmla="*/ 0 w 11"/>
                  <a:gd name="T73" fmla="*/ 3 h 11"/>
                  <a:gd name="T74" fmla="*/ 0 w 11"/>
                  <a:gd name="T75" fmla="*/ 3 h 11"/>
                  <a:gd name="T76" fmla="*/ 1 w 11"/>
                  <a:gd name="T77" fmla="*/ 1 h 11"/>
                  <a:gd name="T78" fmla="*/ 1 w 11"/>
                  <a:gd name="T79" fmla="*/ 1 h 11"/>
                  <a:gd name="T80" fmla="*/ 1 w 11"/>
                  <a:gd name="T81" fmla="*/ 1 h 11"/>
                  <a:gd name="T82" fmla="*/ 3 w 11"/>
                  <a:gd name="T83" fmla="*/ 0 h 11"/>
                  <a:gd name="T84" fmla="*/ 3 w 11"/>
                  <a:gd name="T85" fmla="*/ 0 h 11"/>
                  <a:gd name="T86" fmla="*/ 3 w 11"/>
                  <a:gd name="T87" fmla="*/ 0 h 11"/>
                  <a:gd name="T88" fmla="*/ 5 w 11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1"/>
                  <a:gd name="T137" fmla="*/ 11 w 11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1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8"/>
                    </a:lnTo>
                    <a:lnTo>
                      <a:pt x="11" y="9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5" y="11"/>
                    </a:lnTo>
                    <a:lnTo>
                      <a:pt x="3" y="11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27" name="Rectangle 3313"/>
              <p:cNvSpPr>
                <a:spLocks noChangeArrowheads="1"/>
              </p:cNvSpPr>
              <p:nvPr/>
            </p:nvSpPr>
            <p:spPr bwMode="auto">
              <a:xfrm>
                <a:off x="537" y="3886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628" name="Rectangle 3314"/>
              <p:cNvSpPr>
                <a:spLocks noChangeArrowheads="1"/>
              </p:cNvSpPr>
              <p:nvPr/>
            </p:nvSpPr>
            <p:spPr bwMode="auto">
              <a:xfrm>
                <a:off x="582" y="3876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1629" name="Rectangle 3315"/>
              <p:cNvSpPr>
                <a:spLocks noChangeArrowheads="1"/>
              </p:cNvSpPr>
              <p:nvPr/>
            </p:nvSpPr>
            <p:spPr bwMode="auto">
              <a:xfrm>
                <a:off x="537" y="3695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630" name="Rectangle 3316"/>
              <p:cNvSpPr>
                <a:spLocks noChangeArrowheads="1"/>
              </p:cNvSpPr>
              <p:nvPr/>
            </p:nvSpPr>
            <p:spPr bwMode="auto">
              <a:xfrm>
                <a:off x="582" y="3688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1631" name="Rectangle 3317"/>
              <p:cNvSpPr>
                <a:spLocks noChangeArrowheads="1"/>
              </p:cNvSpPr>
              <p:nvPr/>
            </p:nvSpPr>
            <p:spPr bwMode="auto">
              <a:xfrm>
                <a:off x="537" y="3508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632" name="Rectangle 3318"/>
              <p:cNvSpPr>
                <a:spLocks noChangeArrowheads="1"/>
              </p:cNvSpPr>
              <p:nvPr/>
            </p:nvSpPr>
            <p:spPr bwMode="auto">
              <a:xfrm>
                <a:off x="582" y="3499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1633" name="Rectangle 3319"/>
              <p:cNvSpPr>
                <a:spLocks noChangeArrowheads="1"/>
              </p:cNvSpPr>
              <p:nvPr/>
            </p:nvSpPr>
            <p:spPr bwMode="auto">
              <a:xfrm>
                <a:off x="523" y="3319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634" name="Rectangle 3320"/>
              <p:cNvSpPr>
                <a:spLocks noChangeArrowheads="1"/>
              </p:cNvSpPr>
              <p:nvPr/>
            </p:nvSpPr>
            <p:spPr bwMode="auto">
              <a:xfrm>
                <a:off x="567" y="3310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635" name="Rectangle 3321"/>
              <p:cNvSpPr>
                <a:spLocks noChangeArrowheads="1"/>
              </p:cNvSpPr>
              <p:nvPr/>
            </p:nvSpPr>
            <p:spPr bwMode="auto">
              <a:xfrm>
                <a:off x="598" y="3980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1636" name="Rectangle 3322"/>
              <p:cNvSpPr>
                <a:spLocks noChangeArrowheads="1"/>
              </p:cNvSpPr>
              <p:nvPr/>
            </p:nvSpPr>
            <p:spPr bwMode="auto">
              <a:xfrm>
                <a:off x="817" y="3980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1637" name="Rectangle 3323"/>
              <p:cNvSpPr>
                <a:spLocks noChangeArrowheads="1"/>
              </p:cNvSpPr>
              <p:nvPr/>
            </p:nvSpPr>
            <p:spPr bwMode="auto">
              <a:xfrm>
                <a:off x="1025" y="398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638" name="Rectangle 3324"/>
              <p:cNvSpPr>
                <a:spLocks noChangeArrowheads="1"/>
              </p:cNvSpPr>
              <p:nvPr/>
            </p:nvSpPr>
            <p:spPr bwMode="auto">
              <a:xfrm>
                <a:off x="1246" y="398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1639" name="Rectangle 3325"/>
              <p:cNvSpPr>
                <a:spLocks noChangeArrowheads="1"/>
              </p:cNvSpPr>
              <p:nvPr/>
            </p:nvSpPr>
            <p:spPr bwMode="auto">
              <a:xfrm>
                <a:off x="1467" y="398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1640" name="Rectangle 3326"/>
              <p:cNvSpPr>
                <a:spLocks noChangeArrowheads="1"/>
              </p:cNvSpPr>
              <p:nvPr/>
            </p:nvSpPr>
            <p:spPr bwMode="auto">
              <a:xfrm>
                <a:off x="1145" y="3352"/>
                <a:ext cx="299" cy="12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41" name="Freeform 3327"/>
              <p:cNvSpPr>
                <a:spLocks/>
              </p:cNvSpPr>
              <p:nvPr/>
            </p:nvSpPr>
            <p:spPr bwMode="auto">
              <a:xfrm>
                <a:off x="1167" y="3388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42" name="Freeform 3328"/>
              <p:cNvSpPr>
                <a:spLocks/>
              </p:cNvSpPr>
              <p:nvPr/>
            </p:nvSpPr>
            <p:spPr bwMode="auto">
              <a:xfrm>
                <a:off x="1177" y="3388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43" name="Freeform 3329"/>
              <p:cNvSpPr>
                <a:spLocks/>
              </p:cNvSpPr>
              <p:nvPr/>
            </p:nvSpPr>
            <p:spPr bwMode="auto">
              <a:xfrm>
                <a:off x="1187" y="3388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44" name="Freeform 3330"/>
              <p:cNvSpPr>
                <a:spLocks/>
              </p:cNvSpPr>
              <p:nvPr/>
            </p:nvSpPr>
            <p:spPr bwMode="auto">
              <a:xfrm>
                <a:off x="1198" y="3388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45" name="Freeform 3331"/>
              <p:cNvSpPr>
                <a:spLocks/>
              </p:cNvSpPr>
              <p:nvPr/>
            </p:nvSpPr>
            <p:spPr bwMode="auto">
              <a:xfrm>
                <a:off x="1206" y="3388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46" name="Freeform 3332"/>
              <p:cNvSpPr>
                <a:spLocks/>
              </p:cNvSpPr>
              <p:nvPr/>
            </p:nvSpPr>
            <p:spPr bwMode="auto">
              <a:xfrm>
                <a:off x="1215" y="3388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47" name="Freeform 3333"/>
              <p:cNvSpPr>
                <a:spLocks/>
              </p:cNvSpPr>
              <p:nvPr/>
            </p:nvSpPr>
            <p:spPr bwMode="auto">
              <a:xfrm>
                <a:off x="1225" y="3388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48" name="Freeform 3334"/>
              <p:cNvSpPr>
                <a:spLocks/>
              </p:cNvSpPr>
              <p:nvPr/>
            </p:nvSpPr>
            <p:spPr bwMode="auto">
              <a:xfrm>
                <a:off x="1233" y="3388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49" name="Freeform 3335"/>
              <p:cNvSpPr>
                <a:spLocks/>
              </p:cNvSpPr>
              <p:nvPr/>
            </p:nvSpPr>
            <p:spPr bwMode="auto">
              <a:xfrm>
                <a:off x="1243" y="3388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50" name="Freeform 3336"/>
              <p:cNvSpPr>
                <a:spLocks/>
              </p:cNvSpPr>
              <p:nvPr/>
            </p:nvSpPr>
            <p:spPr bwMode="auto">
              <a:xfrm>
                <a:off x="1201" y="3382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51" name="Freeform 3337"/>
              <p:cNvSpPr>
                <a:spLocks/>
              </p:cNvSpPr>
              <p:nvPr/>
            </p:nvSpPr>
            <p:spPr bwMode="auto">
              <a:xfrm>
                <a:off x="1201" y="3382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652" name="Rectangle 3338"/>
              <p:cNvSpPr>
                <a:spLocks noChangeArrowheads="1"/>
              </p:cNvSpPr>
              <p:nvPr/>
            </p:nvSpPr>
            <p:spPr bwMode="auto">
              <a:xfrm>
                <a:off x="1255" y="3364"/>
                <a:ext cx="224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Ta 10 µm</a:t>
                </a:r>
                <a:endParaRPr lang="fr-FR"/>
              </a:p>
            </p:txBody>
          </p:sp>
          <p:sp>
            <p:nvSpPr>
              <p:cNvPr id="51653" name="Rectangle 3339"/>
              <p:cNvSpPr>
                <a:spLocks noChangeArrowheads="1"/>
              </p:cNvSpPr>
              <p:nvPr/>
            </p:nvSpPr>
            <p:spPr bwMode="auto">
              <a:xfrm rot="-5400000">
                <a:off x="178" y="3662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1654" name="Rectangle 3340"/>
              <p:cNvSpPr>
                <a:spLocks noChangeArrowheads="1"/>
              </p:cNvSpPr>
              <p:nvPr/>
            </p:nvSpPr>
            <p:spPr bwMode="auto">
              <a:xfrm rot="-5400000">
                <a:off x="406" y="3380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1655" name="Rectangle 3341"/>
              <p:cNvSpPr>
                <a:spLocks noChangeArrowheads="1"/>
              </p:cNvSpPr>
              <p:nvPr/>
            </p:nvSpPr>
            <p:spPr bwMode="auto">
              <a:xfrm rot="-5400000">
                <a:off x="415" y="3334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1656" name="Rectangle 3342"/>
              <p:cNvSpPr>
                <a:spLocks noChangeArrowheads="1"/>
              </p:cNvSpPr>
              <p:nvPr/>
            </p:nvSpPr>
            <p:spPr bwMode="auto">
              <a:xfrm rot="-5400000">
                <a:off x="406" y="3299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1657" name="Rectangle 3343"/>
              <p:cNvSpPr>
                <a:spLocks noChangeArrowheads="1"/>
              </p:cNvSpPr>
              <p:nvPr/>
            </p:nvSpPr>
            <p:spPr bwMode="auto">
              <a:xfrm rot="-5400000">
                <a:off x="432" y="3268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1658" name="Rectangle 3344"/>
              <p:cNvSpPr>
                <a:spLocks noChangeArrowheads="1"/>
              </p:cNvSpPr>
              <p:nvPr/>
            </p:nvSpPr>
            <p:spPr bwMode="auto">
              <a:xfrm>
                <a:off x="891" y="4039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  <p:sp>
          <p:nvSpPr>
            <p:cNvPr id="51009" name="AutoShape 3345"/>
            <p:cNvSpPr>
              <a:spLocks noChangeAspect="1" noChangeArrowheads="1" noTextEdit="1"/>
            </p:cNvSpPr>
            <p:nvPr/>
          </p:nvSpPr>
          <p:spPr bwMode="auto">
            <a:xfrm>
              <a:off x="1587" y="3254"/>
              <a:ext cx="1136" cy="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51010" name="Group 3346"/>
            <p:cNvGrpSpPr>
              <a:grpSpLocks/>
            </p:cNvGrpSpPr>
            <p:nvPr/>
          </p:nvGrpSpPr>
          <p:grpSpPr bwMode="auto">
            <a:xfrm>
              <a:off x="1809" y="3292"/>
              <a:ext cx="882" cy="681"/>
              <a:chOff x="1809" y="3292"/>
              <a:chExt cx="882" cy="681"/>
            </a:xfrm>
          </p:grpSpPr>
          <p:sp>
            <p:nvSpPr>
              <p:cNvPr id="51378" name="Freeform 3347"/>
              <p:cNvSpPr>
                <a:spLocks/>
              </p:cNvSpPr>
              <p:nvPr/>
            </p:nvSpPr>
            <p:spPr bwMode="auto">
              <a:xfrm>
                <a:off x="2081" y="3531"/>
                <a:ext cx="31" cy="1"/>
              </a:xfrm>
              <a:custGeom>
                <a:avLst/>
                <a:gdLst>
                  <a:gd name="T0" fmla="*/ 0 w 19"/>
                  <a:gd name="T1" fmla="*/ 0 h 1"/>
                  <a:gd name="T2" fmla="*/ 17 w 19"/>
                  <a:gd name="T3" fmla="*/ 0 h 1"/>
                  <a:gd name="T4" fmla="*/ 19 w 19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1"/>
                  <a:gd name="T11" fmla="*/ 19 w 19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1">
                    <a:moveTo>
                      <a:pt x="0" y="0"/>
                    </a:moveTo>
                    <a:lnTo>
                      <a:pt x="17" y="0"/>
                    </a:lnTo>
                    <a:lnTo>
                      <a:pt x="19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79" name="Freeform 3348"/>
              <p:cNvSpPr>
                <a:spLocks/>
              </p:cNvSpPr>
              <p:nvPr/>
            </p:nvSpPr>
            <p:spPr bwMode="auto">
              <a:xfrm>
                <a:off x="2109" y="3526"/>
                <a:ext cx="1" cy="11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6 h 7"/>
                  <a:gd name="T4" fmla="*/ 0 w 1"/>
                  <a:gd name="T5" fmla="*/ 7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1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0" y="0"/>
                    </a:moveTo>
                    <a:lnTo>
                      <a:pt x="0" y="6"/>
                    </a:lnTo>
                    <a:lnTo>
                      <a:pt x="0" y="7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0" name="Freeform 3349"/>
              <p:cNvSpPr>
                <a:spLocks/>
              </p:cNvSpPr>
              <p:nvPr/>
            </p:nvSpPr>
            <p:spPr bwMode="auto">
              <a:xfrm>
                <a:off x="2051" y="3531"/>
                <a:ext cx="30" cy="1"/>
              </a:xfrm>
              <a:custGeom>
                <a:avLst/>
                <a:gdLst>
                  <a:gd name="T0" fmla="*/ 19 w 19"/>
                  <a:gd name="T1" fmla="*/ 0 h 1"/>
                  <a:gd name="T2" fmla="*/ 1 w 19"/>
                  <a:gd name="T3" fmla="*/ 0 h 1"/>
                  <a:gd name="T4" fmla="*/ 0 w 19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1"/>
                  <a:gd name="T11" fmla="*/ 19 w 19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1">
                    <a:moveTo>
                      <a:pt x="19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1" name="Freeform 3350"/>
              <p:cNvSpPr>
                <a:spLocks/>
              </p:cNvSpPr>
              <p:nvPr/>
            </p:nvSpPr>
            <p:spPr bwMode="auto">
              <a:xfrm>
                <a:off x="2053" y="3526"/>
                <a:ext cx="1" cy="11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6 h 7"/>
                  <a:gd name="T4" fmla="*/ 0 w 1"/>
                  <a:gd name="T5" fmla="*/ 7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1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0" y="0"/>
                    </a:moveTo>
                    <a:lnTo>
                      <a:pt x="0" y="6"/>
                    </a:lnTo>
                    <a:lnTo>
                      <a:pt x="0" y="7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2" name="Freeform 3351"/>
              <p:cNvSpPr>
                <a:spLocks/>
              </p:cNvSpPr>
              <p:nvPr/>
            </p:nvSpPr>
            <p:spPr bwMode="auto">
              <a:xfrm>
                <a:off x="2081" y="3496"/>
                <a:ext cx="1" cy="35"/>
              </a:xfrm>
              <a:custGeom>
                <a:avLst/>
                <a:gdLst>
                  <a:gd name="T0" fmla="*/ 0 w 1"/>
                  <a:gd name="T1" fmla="*/ 22 h 22"/>
                  <a:gd name="T2" fmla="*/ 0 w 1"/>
                  <a:gd name="T3" fmla="*/ 1 h 22"/>
                  <a:gd name="T4" fmla="*/ 0 w 1"/>
                  <a:gd name="T5" fmla="*/ 0 h 2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2"/>
                  <a:gd name="T11" fmla="*/ 1 w 1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2">
                    <a:moveTo>
                      <a:pt x="0" y="22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3" name="Freeform 3352"/>
              <p:cNvSpPr>
                <a:spLocks/>
              </p:cNvSpPr>
              <p:nvPr/>
            </p:nvSpPr>
            <p:spPr bwMode="auto">
              <a:xfrm>
                <a:off x="2077" y="3497"/>
                <a:ext cx="11" cy="1"/>
              </a:xfrm>
              <a:custGeom>
                <a:avLst/>
                <a:gdLst>
                  <a:gd name="T0" fmla="*/ 0 w 7"/>
                  <a:gd name="T1" fmla="*/ 0 h 1"/>
                  <a:gd name="T2" fmla="*/ 5 w 7"/>
                  <a:gd name="T3" fmla="*/ 0 h 1"/>
                  <a:gd name="T4" fmla="*/ 7 w 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"/>
                  <a:gd name="T11" fmla="*/ 7 w 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">
                    <a:moveTo>
                      <a:pt x="0" y="0"/>
                    </a:moveTo>
                    <a:lnTo>
                      <a:pt x="5" y="0"/>
                    </a:lnTo>
                    <a:lnTo>
                      <a:pt x="7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4" name="Freeform 3353"/>
              <p:cNvSpPr>
                <a:spLocks/>
              </p:cNvSpPr>
              <p:nvPr/>
            </p:nvSpPr>
            <p:spPr bwMode="auto">
              <a:xfrm>
                <a:off x="2081" y="3531"/>
                <a:ext cx="1" cy="61"/>
              </a:xfrm>
              <a:custGeom>
                <a:avLst/>
                <a:gdLst>
                  <a:gd name="T0" fmla="*/ 0 w 1"/>
                  <a:gd name="T1" fmla="*/ 0 h 38"/>
                  <a:gd name="T2" fmla="*/ 0 w 1"/>
                  <a:gd name="T3" fmla="*/ 37 h 38"/>
                  <a:gd name="T4" fmla="*/ 0 w 1"/>
                  <a:gd name="T5" fmla="*/ 38 h 38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8"/>
                  <a:gd name="T11" fmla="*/ 1 w 1"/>
                  <a:gd name="T12" fmla="*/ 38 h 3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8">
                    <a:moveTo>
                      <a:pt x="0" y="0"/>
                    </a:moveTo>
                    <a:lnTo>
                      <a:pt x="0" y="37"/>
                    </a:lnTo>
                    <a:lnTo>
                      <a:pt x="0" y="3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5" name="Freeform 3354"/>
              <p:cNvSpPr>
                <a:spLocks/>
              </p:cNvSpPr>
              <p:nvPr/>
            </p:nvSpPr>
            <p:spPr bwMode="auto">
              <a:xfrm>
                <a:off x="2077" y="3590"/>
                <a:ext cx="11" cy="1"/>
              </a:xfrm>
              <a:custGeom>
                <a:avLst/>
                <a:gdLst>
                  <a:gd name="T0" fmla="*/ 0 w 7"/>
                  <a:gd name="T1" fmla="*/ 0 h 1"/>
                  <a:gd name="T2" fmla="*/ 5 w 7"/>
                  <a:gd name="T3" fmla="*/ 0 h 1"/>
                  <a:gd name="T4" fmla="*/ 7 w 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"/>
                  <a:gd name="T11" fmla="*/ 7 w 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">
                    <a:moveTo>
                      <a:pt x="0" y="0"/>
                    </a:moveTo>
                    <a:lnTo>
                      <a:pt x="5" y="0"/>
                    </a:lnTo>
                    <a:lnTo>
                      <a:pt x="7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6" name="Freeform 3355"/>
              <p:cNvSpPr>
                <a:spLocks/>
              </p:cNvSpPr>
              <p:nvPr/>
            </p:nvSpPr>
            <p:spPr bwMode="auto">
              <a:xfrm>
                <a:off x="2219" y="3635"/>
                <a:ext cx="30" cy="1"/>
              </a:xfrm>
              <a:custGeom>
                <a:avLst/>
                <a:gdLst>
                  <a:gd name="T0" fmla="*/ 0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1"/>
                  <a:gd name="T11" fmla="*/ 19 w 19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1">
                    <a:moveTo>
                      <a:pt x="0" y="0"/>
                    </a:moveTo>
                    <a:lnTo>
                      <a:pt x="18" y="0"/>
                    </a:lnTo>
                    <a:lnTo>
                      <a:pt x="19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7" name="Freeform 3356"/>
              <p:cNvSpPr>
                <a:spLocks/>
              </p:cNvSpPr>
              <p:nvPr/>
            </p:nvSpPr>
            <p:spPr bwMode="auto">
              <a:xfrm>
                <a:off x="2248" y="3632"/>
                <a:ext cx="1" cy="9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8" name="Freeform 3357"/>
              <p:cNvSpPr>
                <a:spLocks/>
              </p:cNvSpPr>
              <p:nvPr/>
            </p:nvSpPr>
            <p:spPr bwMode="auto">
              <a:xfrm>
                <a:off x="2189" y="3635"/>
                <a:ext cx="30" cy="1"/>
              </a:xfrm>
              <a:custGeom>
                <a:avLst/>
                <a:gdLst>
                  <a:gd name="T0" fmla="*/ 19 w 19"/>
                  <a:gd name="T1" fmla="*/ 0 h 1"/>
                  <a:gd name="T2" fmla="*/ 2 w 19"/>
                  <a:gd name="T3" fmla="*/ 0 h 1"/>
                  <a:gd name="T4" fmla="*/ 0 w 19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1"/>
                  <a:gd name="T11" fmla="*/ 19 w 19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1">
                    <a:moveTo>
                      <a:pt x="19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89" name="Freeform 3358"/>
              <p:cNvSpPr>
                <a:spLocks/>
              </p:cNvSpPr>
              <p:nvPr/>
            </p:nvSpPr>
            <p:spPr bwMode="auto">
              <a:xfrm>
                <a:off x="2192" y="3632"/>
                <a:ext cx="1" cy="9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0" name="Freeform 3359"/>
              <p:cNvSpPr>
                <a:spLocks/>
              </p:cNvSpPr>
              <p:nvPr/>
            </p:nvSpPr>
            <p:spPr bwMode="auto">
              <a:xfrm>
                <a:off x="2219" y="3592"/>
                <a:ext cx="1" cy="43"/>
              </a:xfrm>
              <a:custGeom>
                <a:avLst/>
                <a:gdLst>
                  <a:gd name="T0" fmla="*/ 0 w 1"/>
                  <a:gd name="T1" fmla="*/ 27 h 27"/>
                  <a:gd name="T2" fmla="*/ 0 w 1"/>
                  <a:gd name="T3" fmla="*/ 1 h 27"/>
                  <a:gd name="T4" fmla="*/ 0 w 1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27"/>
                  <a:gd name="T11" fmla="*/ 1 w 1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27">
                    <a:moveTo>
                      <a:pt x="0" y="27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1" name="Freeform 3360"/>
              <p:cNvSpPr>
                <a:spLocks/>
              </p:cNvSpPr>
              <p:nvPr/>
            </p:nvSpPr>
            <p:spPr bwMode="auto">
              <a:xfrm>
                <a:off x="2216" y="3593"/>
                <a:ext cx="9" cy="1"/>
              </a:xfrm>
              <a:custGeom>
                <a:avLst/>
                <a:gdLst>
                  <a:gd name="T0" fmla="*/ 0 w 6"/>
                  <a:gd name="T1" fmla="*/ 0 h 1"/>
                  <a:gd name="T2" fmla="*/ 5 w 6"/>
                  <a:gd name="T3" fmla="*/ 0 h 1"/>
                  <a:gd name="T4" fmla="*/ 6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0" y="0"/>
                    </a:move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2" name="Freeform 3361"/>
              <p:cNvSpPr>
                <a:spLocks/>
              </p:cNvSpPr>
              <p:nvPr/>
            </p:nvSpPr>
            <p:spPr bwMode="auto">
              <a:xfrm>
                <a:off x="2219" y="3635"/>
                <a:ext cx="1" cy="88"/>
              </a:xfrm>
              <a:custGeom>
                <a:avLst/>
                <a:gdLst>
                  <a:gd name="T0" fmla="*/ 0 w 1"/>
                  <a:gd name="T1" fmla="*/ 0 h 55"/>
                  <a:gd name="T2" fmla="*/ 0 w 1"/>
                  <a:gd name="T3" fmla="*/ 54 h 55"/>
                  <a:gd name="T4" fmla="*/ 0 w 1"/>
                  <a:gd name="T5" fmla="*/ 55 h 55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55"/>
                  <a:gd name="T11" fmla="*/ 1 w 1"/>
                  <a:gd name="T12" fmla="*/ 55 h 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55">
                    <a:moveTo>
                      <a:pt x="0" y="0"/>
                    </a:moveTo>
                    <a:lnTo>
                      <a:pt x="0" y="54"/>
                    </a:lnTo>
                    <a:lnTo>
                      <a:pt x="0" y="55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3" name="Freeform 3362"/>
              <p:cNvSpPr>
                <a:spLocks/>
              </p:cNvSpPr>
              <p:nvPr/>
            </p:nvSpPr>
            <p:spPr bwMode="auto">
              <a:xfrm>
                <a:off x="2216" y="3721"/>
                <a:ext cx="9" cy="1"/>
              </a:xfrm>
              <a:custGeom>
                <a:avLst/>
                <a:gdLst>
                  <a:gd name="T0" fmla="*/ 0 w 6"/>
                  <a:gd name="T1" fmla="*/ 0 h 1"/>
                  <a:gd name="T2" fmla="*/ 5 w 6"/>
                  <a:gd name="T3" fmla="*/ 0 h 1"/>
                  <a:gd name="T4" fmla="*/ 6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0" y="0"/>
                    </a:move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4" name="Freeform 3363"/>
              <p:cNvSpPr>
                <a:spLocks/>
              </p:cNvSpPr>
              <p:nvPr/>
            </p:nvSpPr>
            <p:spPr bwMode="auto">
              <a:xfrm>
                <a:off x="2355" y="3728"/>
                <a:ext cx="30" cy="1"/>
              </a:xfrm>
              <a:custGeom>
                <a:avLst/>
                <a:gdLst>
                  <a:gd name="T0" fmla="*/ 0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1"/>
                  <a:gd name="T11" fmla="*/ 19 w 19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1">
                    <a:moveTo>
                      <a:pt x="0" y="0"/>
                    </a:moveTo>
                    <a:lnTo>
                      <a:pt x="18" y="0"/>
                    </a:lnTo>
                    <a:lnTo>
                      <a:pt x="19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5" name="Freeform 3364"/>
              <p:cNvSpPr>
                <a:spLocks/>
              </p:cNvSpPr>
              <p:nvPr/>
            </p:nvSpPr>
            <p:spPr bwMode="auto">
              <a:xfrm>
                <a:off x="2384" y="3723"/>
                <a:ext cx="1" cy="13"/>
              </a:xfrm>
              <a:custGeom>
                <a:avLst/>
                <a:gdLst>
                  <a:gd name="T0" fmla="*/ 0 w 1"/>
                  <a:gd name="T1" fmla="*/ 0 h 8"/>
                  <a:gd name="T2" fmla="*/ 0 w 1"/>
                  <a:gd name="T3" fmla="*/ 6 h 8"/>
                  <a:gd name="T4" fmla="*/ 0 w 1"/>
                  <a:gd name="T5" fmla="*/ 8 h 8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8"/>
                  <a:gd name="T11" fmla="*/ 1 w 1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8">
                    <a:moveTo>
                      <a:pt x="0" y="0"/>
                    </a:moveTo>
                    <a:lnTo>
                      <a:pt x="0" y="6"/>
                    </a:lnTo>
                    <a:lnTo>
                      <a:pt x="0" y="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6" name="Freeform 3365"/>
              <p:cNvSpPr>
                <a:spLocks/>
              </p:cNvSpPr>
              <p:nvPr/>
            </p:nvSpPr>
            <p:spPr bwMode="auto">
              <a:xfrm>
                <a:off x="2325" y="3728"/>
                <a:ext cx="30" cy="1"/>
              </a:xfrm>
              <a:custGeom>
                <a:avLst/>
                <a:gdLst>
                  <a:gd name="T0" fmla="*/ 19 w 19"/>
                  <a:gd name="T1" fmla="*/ 0 h 1"/>
                  <a:gd name="T2" fmla="*/ 2 w 19"/>
                  <a:gd name="T3" fmla="*/ 0 h 1"/>
                  <a:gd name="T4" fmla="*/ 0 w 19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1"/>
                  <a:gd name="T11" fmla="*/ 19 w 19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1">
                    <a:moveTo>
                      <a:pt x="19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7" name="Freeform 3366"/>
              <p:cNvSpPr>
                <a:spLocks/>
              </p:cNvSpPr>
              <p:nvPr/>
            </p:nvSpPr>
            <p:spPr bwMode="auto">
              <a:xfrm>
                <a:off x="2328" y="3723"/>
                <a:ext cx="1" cy="13"/>
              </a:xfrm>
              <a:custGeom>
                <a:avLst/>
                <a:gdLst>
                  <a:gd name="T0" fmla="*/ 0 w 1"/>
                  <a:gd name="T1" fmla="*/ 0 h 8"/>
                  <a:gd name="T2" fmla="*/ 0 w 1"/>
                  <a:gd name="T3" fmla="*/ 6 h 8"/>
                  <a:gd name="T4" fmla="*/ 0 w 1"/>
                  <a:gd name="T5" fmla="*/ 8 h 8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8"/>
                  <a:gd name="T11" fmla="*/ 1 w 1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8">
                    <a:moveTo>
                      <a:pt x="0" y="0"/>
                    </a:moveTo>
                    <a:lnTo>
                      <a:pt x="0" y="6"/>
                    </a:lnTo>
                    <a:lnTo>
                      <a:pt x="0" y="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8" name="Freeform 3367"/>
              <p:cNvSpPr>
                <a:spLocks/>
              </p:cNvSpPr>
              <p:nvPr/>
            </p:nvSpPr>
            <p:spPr bwMode="auto">
              <a:xfrm>
                <a:off x="2355" y="3678"/>
                <a:ext cx="1" cy="50"/>
              </a:xfrm>
              <a:custGeom>
                <a:avLst/>
                <a:gdLst>
                  <a:gd name="T0" fmla="*/ 0 w 1"/>
                  <a:gd name="T1" fmla="*/ 31 h 31"/>
                  <a:gd name="T2" fmla="*/ 0 w 1"/>
                  <a:gd name="T3" fmla="*/ 1 h 31"/>
                  <a:gd name="T4" fmla="*/ 0 w 1"/>
                  <a:gd name="T5" fmla="*/ 0 h 3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1"/>
                  <a:gd name="T11" fmla="*/ 1 w 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1">
                    <a:moveTo>
                      <a:pt x="0" y="31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399" name="Freeform 3368"/>
              <p:cNvSpPr>
                <a:spLocks/>
              </p:cNvSpPr>
              <p:nvPr/>
            </p:nvSpPr>
            <p:spPr bwMode="auto">
              <a:xfrm>
                <a:off x="2349" y="3680"/>
                <a:ext cx="12" cy="1"/>
              </a:xfrm>
              <a:custGeom>
                <a:avLst/>
                <a:gdLst>
                  <a:gd name="T0" fmla="*/ 0 w 8"/>
                  <a:gd name="T1" fmla="*/ 0 h 1"/>
                  <a:gd name="T2" fmla="*/ 7 w 8"/>
                  <a:gd name="T3" fmla="*/ 0 h 1"/>
                  <a:gd name="T4" fmla="*/ 8 w 8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1"/>
                  <a:gd name="T11" fmla="*/ 8 w 8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1">
                    <a:moveTo>
                      <a:pt x="0" y="0"/>
                    </a:moveTo>
                    <a:lnTo>
                      <a:pt x="7" y="0"/>
                    </a:lnTo>
                    <a:lnTo>
                      <a:pt x="8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0" name="Freeform 3369"/>
              <p:cNvSpPr>
                <a:spLocks/>
              </p:cNvSpPr>
              <p:nvPr/>
            </p:nvSpPr>
            <p:spPr bwMode="auto">
              <a:xfrm>
                <a:off x="2355" y="3728"/>
                <a:ext cx="1" cy="129"/>
              </a:xfrm>
              <a:custGeom>
                <a:avLst/>
                <a:gdLst>
                  <a:gd name="T0" fmla="*/ 0 w 1"/>
                  <a:gd name="T1" fmla="*/ 0 h 81"/>
                  <a:gd name="T2" fmla="*/ 0 w 1"/>
                  <a:gd name="T3" fmla="*/ 80 h 81"/>
                  <a:gd name="T4" fmla="*/ 0 w 1"/>
                  <a:gd name="T5" fmla="*/ 81 h 8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81"/>
                  <a:gd name="T11" fmla="*/ 1 w 1"/>
                  <a:gd name="T12" fmla="*/ 81 h 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81">
                    <a:moveTo>
                      <a:pt x="0" y="0"/>
                    </a:moveTo>
                    <a:lnTo>
                      <a:pt x="0" y="80"/>
                    </a:lnTo>
                    <a:lnTo>
                      <a:pt x="0" y="8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1" name="Freeform 3370"/>
              <p:cNvSpPr>
                <a:spLocks/>
              </p:cNvSpPr>
              <p:nvPr/>
            </p:nvSpPr>
            <p:spPr bwMode="auto">
              <a:xfrm>
                <a:off x="2349" y="3856"/>
                <a:ext cx="12" cy="1"/>
              </a:xfrm>
              <a:custGeom>
                <a:avLst/>
                <a:gdLst>
                  <a:gd name="T0" fmla="*/ 0 w 8"/>
                  <a:gd name="T1" fmla="*/ 0 h 1"/>
                  <a:gd name="T2" fmla="*/ 7 w 8"/>
                  <a:gd name="T3" fmla="*/ 0 h 1"/>
                  <a:gd name="T4" fmla="*/ 8 w 8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1"/>
                  <a:gd name="T11" fmla="*/ 8 w 8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1">
                    <a:moveTo>
                      <a:pt x="0" y="0"/>
                    </a:moveTo>
                    <a:lnTo>
                      <a:pt x="7" y="0"/>
                    </a:lnTo>
                    <a:lnTo>
                      <a:pt x="8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2" name="Freeform 3371"/>
              <p:cNvSpPr>
                <a:spLocks/>
              </p:cNvSpPr>
              <p:nvPr/>
            </p:nvSpPr>
            <p:spPr bwMode="auto">
              <a:xfrm>
                <a:off x="2485" y="3812"/>
                <a:ext cx="28" cy="1"/>
              </a:xfrm>
              <a:custGeom>
                <a:avLst/>
                <a:gdLst>
                  <a:gd name="T0" fmla="*/ 0 w 18"/>
                  <a:gd name="T1" fmla="*/ 0 h 1"/>
                  <a:gd name="T2" fmla="*/ 17 w 18"/>
                  <a:gd name="T3" fmla="*/ 0 h 1"/>
                  <a:gd name="T4" fmla="*/ 18 w 18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"/>
                  <a:gd name="T11" fmla="*/ 18 w 18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">
                    <a:moveTo>
                      <a:pt x="0" y="0"/>
                    </a:moveTo>
                    <a:lnTo>
                      <a:pt x="17" y="0"/>
                    </a:lnTo>
                    <a:lnTo>
                      <a:pt x="18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3" name="Freeform 3372"/>
              <p:cNvSpPr>
                <a:spLocks/>
              </p:cNvSpPr>
              <p:nvPr/>
            </p:nvSpPr>
            <p:spPr bwMode="auto">
              <a:xfrm>
                <a:off x="2512" y="3809"/>
                <a:ext cx="1" cy="11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6 h 7"/>
                  <a:gd name="T4" fmla="*/ 0 w 1"/>
                  <a:gd name="T5" fmla="*/ 7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1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0" y="0"/>
                    </a:moveTo>
                    <a:lnTo>
                      <a:pt x="0" y="6"/>
                    </a:lnTo>
                    <a:lnTo>
                      <a:pt x="0" y="7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4" name="Freeform 3373"/>
              <p:cNvSpPr>
                <a:spLocks/>
              </p:cNvSpPr>
              <p:nvPr/>
            </p:nvSpPr>
            <p:spPr bwMode="auto">
              <a:xfrm>
                <a:off x="2459" y="3812"/>
                <a:ext cx="26" cy="1"/>
              </a:xfrm>
              <a:custGeom>
                <a:avLst/>
                <a:gdLst>
                  <a:gd name="T0" fmla="*/ 16 w 16"/>
                  <a:gd name="T1" fmla="*/ 0 h 1"/>
                  <a:gd name="T2" fmla="*/ 1 w 16"/>
                  <a:gd name="T3" fmla="*/ 0 h 1"/>
                  <a:gd name="T4" fmla="*/ 0 w 1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"/>
                  <a:gd name="T11" fmla="*/ 16 w 1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">
                    <a:moveTo>
                      <a:pt x="1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5" name="Freeform 3374"/>
              <p:cNvSpPr>
                <a:spLocks/>
              </p:cNvSpPr>
              <p:nvPr/>
            </p:nvSpPr>
            <p:spPr bwMode="auto">
              <a:xfrm>
                <a:off x="2461" y="3809"/>
                <a:ext cx="1" cy="11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6 h 7"/>
                  <a:gd name="T4" fmla="*/ 0 w 1"/>
                  <a:gd name="T5" fmla="*/ 7 h 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"/>
                  <a:gd name="T11" fmla="*/ 1 w 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">
                    <a:moveTo>
                      <a:pt x="0" y="0"/>
                    </a:moveTo>
                    <a:lnTo>
                      <a:pt x="0" y="6"/>
                    </a:lnTo>
                    <a:lnTo>
                      <a:pt x="0" y="7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6" name="Freeform 3375"/>
              <p:cNvSpPr>
                <a:spLocks/>
              </p:cNvSpPr>
              <p:nvPr/>
            </p:nvSpPr>
            <p:spPr bwMode="auto">
              <a:xfrm>
                <a:off x="2485" y="3764"/>
                <a:ext cx="1" cy="48"/>
              </a:xfrm>
              <a:custGeom>
                <a:avLst/>
                <a:gdLst>
                  <a:gd name="T0" fmla="*/ 0 w 1"/>
                  <a:gd name="T1" fmla="*/ 30 h 30"/>
                  <a:gd name="T2" fmla="*/ 0 w 1"/>
                  <a:gd name="T3" fmla="*/ 2 h 30"/>
                  <a:gd name="T4" fmla="*/ 0 w 1"/>
                  <a:gd name="T5" fmla="*/ 0 h 3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0"/>
                  <a:gd name="T11" fmla="*/ 1 w 1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0">
                    <a:moveTo>
                      <a:pt x="0" y="3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7" name="Freeform 3376"/>
              <p:cNvSpPr>
                <a:spLocks/>
              </p:cNvSpPr>
              <p:nvPr/>
            </p:nvSpPr>
            <p:spPr bwMode="auto">
              <a:xfrm>
                <a:off x="2481" y="3768"/>
                <a:ext cx="12" cy="1"/>
              </a:xfrm>
              <a:custGeom>
                <a:avLst/>
                <a:gdLst>
                  <a:gd name="T0" fmla="*/ 0 w 7"/>
                  <a:gd name="T1" fmla="*/ 0 h 1"/>
                  <a:gd name="T2" fmla="*/ 6 w 7"/>
                  <a:gd name="T3" fmla="*/ 0 h 1"/>
                  <a:gd name="T4" fmla="*/ 7 w 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"/>
                  <a:gd name="T11" fmla="*/ 7 w 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">
                    <a:moveTo>
                      <a:pt x="0" y="0"/>
                    </a:moveTo>
                    <a:lnTo>
                      <a:pt x="6" y="0"/>
                    </a:lnTo>
                    <a:lnTo>
                      <a:pt x="7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8" name="Freeform 3377"/>
              <p:cNvSpPr>
                <a:spLocks/>
              </p:cNvSpPr>
              <p:nvPr/>
            </p:nvSpPr>
            <p:spPr bwMode="auto">
              <a:xfrm>
                <a:off x="2485" y="3812"/>
                <a:ext cx="1" cy="125"/>
              </a:xfrm>
              <a:custGeom>
                <a:avLst/>
                <a:gdLst>
                  <a:gd name="T0" fmla="*/ 0 w 1"/>
                  <a:gd name="T1" fmla="*/ 0 h 78"/>
                  <a:gd name="T2" fmla="*/ 0 w 1"/>
                  <a:gd name="T3" fmla="*/ 76 h 78"/>
                  <a:gd name="T4" fmla="*/ 0 w 1"/>
                  <a:gd name="T5" fmla="*/ 78 h 78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78"/>
                  <a:gd name="T11" fmla="*/ 1 w 1"/>
                  <a:gd name="T12" fmla="*/ 78 h 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78">
                    <a:moveTo>
                      <a:pt x="0" y="0"/>
                    </a:moveTo>
                    <a:lnTo>
                      <a:pt x="0" y="76"/>
                    </a:lnTo>
                    <a:lnTo>
                      <a:pt x="0" y="7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09" name="Freeform 3378"/>
              <p:cNvSpPr>
                <a:spLocks/>
              </p:cNvSpPr>
              <p:nvPr/>
            </p:nvSpPr>
            <p:spPr bwMode="auto">
              <a:xfrm>
                <a:off x="2481" y="3934"/>
                <a:ext cx="12" cy="1"/>
              </a:xfrm>
              <a:custGeom>
                <a:avLst/>
                <a:gdLst>
                  <a:gd name="T0" fmla="*/ 0 w 7"/>
                  <a:gd name="T1" fmla="*/ 0 h 1"/>
                  <a:gd name="T2" fmla="*/ 6 w 7"/>
                  <a:gd name="T3" fmla="*/ 0 h 1"/>
                  <a:gd name="T4" fmla="*/ 7 w 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"/>
                  <a:gd name="T11" fmla="*/ 7 w 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">
                    <a:moveTo>
                      <a:pt x="0" y="0"/>
                    </a:moveTo>
                    <a:lnTo>
                      <a:pt x="6" y="0"/>
                    </a:lnTo>
                    <a:lnTo>
                      <a:pt x="7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0" name="Freeform 3379"/>
              <p:cNvSpPr>
                <a:spLocks/>
              </p:cNvSpPr>
              <p:nvPr/>
            </p:nvSpPr>
            <p:spPr bwMode="auto">
              <a:xfrm>
                <a:off x="1809" y="3342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1" name="Freeform 3380"/>
              <p:cNvSpPr>
                <a:spLocks/>
              </p:cNvSpPr>
              <p:nvPr/>
            </p:nvSpPr>
            <p:spPr bwMode="auto">
              <a:xfrm>
                <a:off x="1819" y="3350"/>
                <a:ext cx="6" cy="2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1 h 1"/>
                  <a:gd name="T4" fmla="*/ 4 w 4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1"/>
                    </a:lnTo>
                    <a:lnTo>
                      <a:pt x="4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2" name="Freeform 3381"/>
              <p:cNvSpPr>
                <a:spLocks/>
              </p:cNvSpPr>
              <p:nvPr/>
            </p:nvSpPr>
            <p:spPr bwMode="auto">
              <a:xfrm>
                <a:off x="1832" y="3358"/>
                <a:ext cx="3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3" name="Freeform 3382"/>
              <p:cNvSpPr>
                <a:spLocks/>
              </p:cNvSpPr>
              <p:nvPr/>
            </p:nvSpPr>
            <p:spPr bwMode="auto">
              <a:xfrm>
                <a:off x="1840" y="3366"/>
                <a:ext cx="3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4" name="Freeform 3383"/>
              <p:cNvSpPr>
                <a:spLocks/>
              </p:cNvSpPr>
              <p:nvPr/>
            </p:nvSpPr>
            <p:spPr bwMode="auto">
              <a:xfrm>
                <a:off x="1849" y="3372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5" name="Freeform 3384"/>
              <p:cNvSpPr>
                <a:spLocks/>
              </p:cNvSpPr>
              <p:nvPr/>
            </p:nvSpPr>
            <p:spPr bwMode="auto">
              <a:xfrm>
                <a:off x="1859" y="3377"/>
                <a:ext cx="5" cy="3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6" name="Freeform 3385"/>
              <p:cNvSpPr>
                <a:spLocks/>
              </p:cNvSpPr>
              <p:nvPr/>
            </p:nvSpPr>
            <p:spPr bwMode="auto">
              <a:xfrm>
                <a:off x="1867" y="3384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7" name="Freeform 3386"/>
              <p:cNvSpPr>
                <a:spLocks/>
              </p:cNvSpPr>
              <p:nvPr/>
            </p:nvSpPr>
            <p:spPr bwMode="auto">
              <a:xfrm>
                <a:off x="1877" y="3390"/>
                <a:ext cx="4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8" name="Freeform 3387"/>
              <p:cNvSpPr>
                <a:spLocks/>
              </p:cNvSpPr>
              <p:nvPr/>
            </p:nvSpPr>
            <p:spPr bwMode="auto">
              <a:xfrm>
                <a:off x="1885" y="3396"/>
                <a:ext cx="6" cy="2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1 h 1"/>
                  <a:gd name="T4" fmla="*/ 4 w 4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1"/>
                    </a:lnTo>
                    <a:lnTo>
                      <a:pt x="4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19" name="Freeform 3388"/>
              <p:cNvSpPr>
                <a:spLocks/>
              </p:cNvSpPr>
              <p:nvPr/>
            </p:nvSpPr>
            <p:spPr bwMode="auto">
              <a:xfrm>
                <a:off x="1896" y="3401"/>
                <a:ext cx="3" cy="3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0" name="Freeform 3389"/>
              <p:cNvSpPr>
                <a:spLocks/>
              </p:cNvSpPr>
              <p:nvPr/>
            </p:nvSpPr>
            <p:spPr bwMode="auto">
              <a:xfrm>
                <a:off x="1905" y="3409"/>
                <a:ext cx="4" cy="3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1" name="Freeform 3390"/>
              <p:cNvSpPr>
                <a:spLocks/>
              </p:cNvSpPr>
              <p:nvPr/>
            </p:nvSpPr>
            <p:spPr bwMode="auto">
              <a:xfrm>
                <a:off x="1915" y="3417"/>
                <a:ext cx="5" cy="3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2" name="Freeform 3391"/>
              <p:cNvSpPr>
                <a:spLocks/>
              </p:cNvSpPr>
              <p:nvPr/>
            </p:nvSpPr>
            <p:spPr bwMode="auto">
              <a:xfrm>
                <a:off x="1923" y="3424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3" name="Freeform 3392"/>
              <p:cNvSpPr>
                <a:spLocks/>
              </p:cNvSpPr>
              <p:nvPr/>
            </p:nvSpPr>
            <p:spPr bwMode="auto">
              <a:xfrm>
                <a:off x="1933" y="3430"/>
                <a:ext cx="4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4" name="Freeform 3393"/>
              <p:cNvSpPr>
                <a:spLocks/>
              </p:cNvSpPr>
              <p:nvPr/>
            </p:nvSpPr>
            <p:spPr bwMode="auto">
              <a:xfrm>
                <a:off x="1944" y="3438"/>
                <a:ext cx="3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5" name="Freeform 3394"/>
              <p:cNvSpPr>
                <a:spLocks/>
              </p:cNvSpPr>
              <p:nvPr/>
            </p:nvSpPr>
            <p:spPr bwMode="auto">
              <a:xfrm>
                <a:off x="1953" y="3444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6" name="Freeform 3395"/>
              <p:cNvSpPr>
                <a:spLocks/>
              </p:cNvSpPr>
              <p:nvPr/>
            </p:nvSpPr>
            <p:spPr bwMode="auto">
              <a:xfrm>
                <a:off x="1961" y="3449"/>
                <a:ext cx="4" cy="3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7" name="Freeform 3396"/>
              <p:cNvSpPr>
                <a:spLocks/>
              </p:cNvSpPr>
              <p:nvPr/>
            </p:nvSpPr>
            <p:spPr bwMode="auto">
              <a:xfrm>
                <a:off x="1971" y="3457"/>
                <a:ext cx="6" cy="3"/>
              </a:xfrm>
              <a:custGeom>
                <a:avLst/>
                <a:gdLst>
                  <a:gd name="T0" fmla="*/ 0 w 4"/>
                  <a:gd name="T1" fmla="*/ 0 h 2"/>
                  <a:gd name="T2" fmla="*/ 3 w 4"/>
                  <a:gd name="T3" fmla="*/ 2 h 2"/>
                  <a:gd name="T4" fmla="*/ 4 w 4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0"/>
                    </a:moveTo>
                    <a:lnTo>
                      <a:pt x="3" y="2"/>
                    </a:lnTo>
                    <a:lnTo>
                      <a:pt x="4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8" name="Freeform 3397"/>
              <p:cNvSpPr>
                <a:spLocks/>
              </p:cNvSpPr>
              <p:nvPr/>
            </p:nvSpPr>
            <p:spPr bwMode="auto">
              <a:xfrm>
                <a:off x="1984" y="3465"/>
                <a:ext cx="3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29" name="Freeform 3398"/>
              <p:cNvSpPr>
                <a:spLocks/>
              </p:cNvSpPr>
              <p:nvPr/>
            </p:nvSpPr>
            <p:spPr bwMode="auto">
              <a:xfrm>
                <a:off x="1992" y="3472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0" name="Freeform 3399"/>
              <p:cNvSpPr>
                <a:spLocks/>
              </p:cNvSpPr>
              <p:nvPr/>
            </p:nvSpPr>
            <p:spPr bwMode="auto">
              <a:xfrm>
                <a:off x="2001" y="3478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1" name="Freeform 3400"/>
              <p:cNvSpPr>
                <a:spLocks/>
              </p:cNvSpPr>
              <p:nvPr/>
            </p:nvSpPr>
            <p:spPr bwMode="auto">
              <a:xfrm>
                <a:off x="2011" y="3483"/>
                <a:ext cx="5" cy="3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2" name="Freeform 3401"/>
              <p:cNvSpPr>
                <a:spLocks/>
              </p:cNvSpPr>
              <p:nvPr/>
            </p:nvSpPr>
            <p:spPr bwMode="auto">
              <a:xfrm>
                <a:off x="2019" y="3489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3" name="Freeform 3402"/>
              <p:cNvSpPr>
                <a:spLocks/>
              </p:cNvSpPr>
              <p:nvPr/>
            </p:nvSpPr>
            <p:spPr bwMode="auto">
              <a:xfrm>
                <a:off x="2029" y="3496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4" name="Freeform 3403"/>
              <p:cNvSpPr>
                <a:spLocks/>
              </p:cNvSpPr>
              <p:nvPr/>
            </p:nvSpPr>
            <p:spPr bwMode="auto">
              <a:xfrm>
                <a:off x="2037" y="3504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5" name="Freeform 3404"/>
              <p:cNvSpPr>
                <a:spLocks/>
              </p:cNvSpPr>
              <p:nvPr/>
            </p:nvSpPr>
            <p:spPr bwMode="auto">
              <a:xfrm>
                <a:off x="2040" y="3505"/>
                <a:ext cx="3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6" name="Freeform 3405"/>
              <p:cNvSpPr>
                <a:spLocks/>
              </p:cNvSpPr>
              <p:nvPr/>
            </p:nvSpPr>
            <p:spPr bwMode="auto">
              <a:xfrm>
                <a:off x="2048" y="3512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7" name="Freeform 3406"/>
              <p:cNvSpPr>
                <a:spLocks/>
              </p:cNvSpPr>
              <p:nvPr/>
            </p:nvSpPr>
            <p:spPr bwMode="auto">
              <a:xfrm>
                <a:off x="2057" y="3518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8" name="Freeform 3407"/>
              <p:cNvSpPr>
                <a:spLocks/>
              </p:cNvSpPr>
              <p:nvPr/>
            </p:nvSpPr>
            <p:spPr bwMode="auto">
              <a:xfrm>
                <a:off x="2067" y="3523"/>
                <a:ext cx="5" cy="3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39" name="Freeform 3408"/>
              <p:cNvSpPr>
                <a:spLocks/>
              </p:cNvSpPr>
              <p:nvPr/>
            </p:nvSpPr>
            <p:spPr bwMode="auto">
              <a:xfrm>
                <a:off x="2075" y="3529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0" name="Freeform 3409"/>
              <p:cNvSpPr>
                <a:spLocks/>
              </p:cNvSpPr>
              <p:nvPr/>
            </p:nvSpPr>
            <p:spPr bwMode="auto">
              <a:xfrm>
                <a:off x="2085" y="3537"/>
                <a:ext cx="4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1" name="Freeform 3410"/>
              <p:cNvSpPr>
                <a:spLocks/>
              </p:cNvSpPr>
              <p:nvPr/>
            </p:nvSpPr>
            <p:spPr bwMode="auto">
              <a:xfrm>
                <a:off x="2096" y="3544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2" name="Freeform 3411"/>
              <p:cNvSpPr>
                <a:spLocks/>
              </p:cNvSpPr>
              <p:nvPr/>
            </p:nvSpPr>
            <p:spPr bwMode="auto">
              <a:xfrm>
                <a:off x="2105" y="3552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3" name="Freeform 3412"/>
              <p:cNvSpPr>
                <a:spLocks/>
              </p:cNvSpPr>
              <p:nvPr/>
            </p:nvSpPr>
            <p:spPr bwMode="auto">
              <a:xfrm>
                <a:off x="2113" y="3558"/>
                <a:ext cx="7" cy="2"/>
              </a:xfrm>
              <a:custGeom>
                <a:avLst/>
                <a:gdLst>
                  <a:gd name="T0" fmla="*/ 0 w 4"/>
                  <a:gd name="T1" fmla="*/ 0 h 1"/>
                  <a:gd name="T2" fmla="*/ 2 w 4"/>
                  <a:gd name="T3" fmla="*/ 1 h 1"/>
                  <a:gd name="T4" fmla="*/ 4 w 4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2" y="1"/>
                    </a:lnTo>
                    <a:lnTo>
                      <a:pt x="4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4" name="Freeform 3413"/>
              <p:cNvSpPr>
                <a:spLocks/>
              </p:cNvSpPr>
              <p:nvPr/>
            </p:nvSpPr>
            <p:spPr bwMode="auto">
              <a:xfrm>
                <a:off x="2125" y="3566"/>
                <a:ext cx="4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5" name="Freeform 3414"/>
              <p:cNvSpPr>
                <a:spLocks/>
              </p:cNvSpPr>
              <p:nvPr/>
            </p:nvSpPr>
            <p:spPr bwMode="auto">
              <a:xfrm>
                <a:off x="2133" y="3571"/>
                <a:ext cx="4" cy="3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2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6" name="Freeform 3415"/>
              <p:cNvSpPr>
                <a:spLocks/>
              </p:cNvSpPr>
              <p:nvPr/>
            </p:nvSpPr>
            <p:spPr bwMode="auto">
              <a:xfrm>
                <a:off x="2144" y="3577"/>
                <a:ext cx="3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7" name="Freeform 3416"/>
              <p:cNvSpPr>
                <a:spLocks/>
              </p:cNvSpPr>
              <p:nvPr/>
            </p:nvSpPr>
            <p:spPr bwMode="auto">
              <a:xfrm>
                <a:off x="2153" y="3584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8" name="Freeform 3417"/>
              <p:cNvSpPr>
                <a:spLocks/>
              </p:cNvSpPr>
              <p:nvPr/>
            </p:nvSpPr>
            <p:spPr bwMode="auto">
              <a:xfrm>
                <a:off x="2163" y="3590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49" name="Freeform 3418"/>
              <p:cNvSpPr>
                <a:spLocks/>
              </p:cNvSpPr>
              <p:nvPr/>
            </p:nvSpPr>
            <p:spPr bwMode="auto">
              <a:xfrm>
                <a:off x="2171" y="3598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0" name="Freeform 3419"/>
              <p:cNvSpPr>
                <a:spLocks/>
              </p:cNvSpPr>
              <p:nvPr/>
            </p:nvSpPr>
            <p:spPr bwMode="auto">
              <a:xfrm>
                <a:off x="2181" y="3603"/>
                <a:ext cx="4" cy="3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2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1" name="Freeform 3420"/>
              <p:cNvSpPr>
                <a:spLocks/>
              </p:cNvSpPr>
              <p:nvPr/>
            </p:nvSpPr>
            <p:spPr bwMode="auto">
              <a:xfrm>
                <a:off x="2189" y="3609"/>
                <a:ext cx="4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2" name="Freeform 3421"/>
              <p:cNvSpPr>
                <a:spLocks/>
              </p:cNvSpPr>
              <p:nvPr/>
            </p:nvSpPr>
            <p:spPr bwMode="auto">
              <a:xfrm>
                <a:off x="2192" y="3611"/>
                <a:ext cx="3" cy="3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3" name="Freeform 3422"/>
              <p:cNvSpPr>
                <a:spLocks/>
              </p:cNvSpPr>
              <p:nvPr/>
            </p:nvSpPr>
            <p:spPr bwMode="auto">
              <a:xfrm>
                <a:off x="2200" y="3617"/>
                <a:ext cx="3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4" name="Freeform 3423"/>
              <p:cNvSpPr>
                <a:spLocks/>
              </p:cNvSpPr>
              <p:nvPr/>
            </p:nvSpPr>
            <p:spPr bwMode="auto">
              <a:xfrm>
                <a:off x="2209" y="3624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5" name="Freeform 3424"/>
              <p:cNvSpPr>
                <a:spLocks/>
              </p:cNvSpPr>
              <p:nvPr/>
            </p:nvSpPr>
            <p:spPr bwMode="auto">
              <a:xfrm>
                <a:off x="2219" y="3632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6" name="Freeform 3425"/>
              <p:cNvSpPr>
                <a:spLocks/>
              </p:cNvSpPr>
              <p:nvPr/>
            </p:nvSpPr>
            <p:spPr bwMode="auto">
              <a:xfrm>
                <a:off x="2227" y="3635"/>
                <a:ext cx="5" cy="3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7" name="Freeform 3426"/>
              <p:cNvSpPr>
                <a:spLocks/>
              </p:cNvSpPr>
              <p:nvPr/>
            </p:nvSpPr>
            <p:spPr bwMode="auto">
              <a:xfrm>
                <a:off x="2237" y="3643"/>
                <a:ext cx="4" cy="3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2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8" name="Freeform 3427"/>
              <p:cNvSpPr>
                <a:spLocks/>
              </p:cNvSpPr>
              <p:nvPr/>
            </p:nvSpPr>
            <p:spPr bwMode="auto">
              <a:xfrm>
                <a:off x="2248" y="3651"/>
                <a:ext cx="5" cy="3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2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59" name="Freeform 3428"/>
              <p:cNvSpPr>
                <a:spLocks/>
              </p:cNvSpPr>
              <p:nvPr/>
            </p:nvSpPr>
            <p:spPr bwMode="auto">
              <a:xfrm>
                <a:off x="2257" y="3657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0" name="Freeform 3429"/>
              <p:cNvSpPr>
                <a:spLocks/>
              </p:cNvSpPr>
              <p:nvPr/>
            </p:nvSpPr>
            <p:spPr bwMode="auto">
              <a:xfrm>
                <a:off x="2265" y="3664"/>
                <a:ext cx="7" cy="1"/>
              </a:xfrm>
              <a:custGeom>
                <a:avLst/>
                <a:gdLst>
                  <a:gd name="T0" fmla="*/ 0 w 4"/>
                  <a:gd name="T1" fmla="*/ 0 h 1"/>
                  <a:gd name="T2" fmla="*/ 2 w 4"/>
                  <a:gd name="T3" fmla="*/ 1 h 1"/>
                  <a:gd name="T4" fmla="*/ 4 w 4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2" y="1"/>
                    </a:lnTo>
                    <a:lnTo>
                      <a:pt x="4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1" name="Freeform 3430"/>
              <p:cNvSpPr>
                <a:spLocks/>
              </p:cNvSpPr>
              <p:nvPr/>
            </p:nvSpPr>
            <p:spPr bwMode="auto">
              <a:xfrm>
                <a:off x="2277" y="3672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2" name="Freeform 3431"/>
              <p:cNvSpPr>
                <a:spLocks/>
              </p:cNvSpPr>
              <p:nvPr/>
            </p:nvSpPr>
            <p:spPr bwMode="auto">
              <a:xfrm>
                <a:off x="2285" y="3678"/>
                <a:ext cx="4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3" name="Freeform 3432"/>
              <p:cNvSpPr>
                <a:spLocks/>
              </p:cNvSpPr>
              <p:nvPr/>
            </p:nvSpPr>
            <p:spPr bwMode="auto">
              <a:xfrm>
                <a:off x="2296" y="3683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4" name="Freeform 3433"/>
              <p:cNvSpPr>
                <a:spLocks/>
              </p:cNvSpPr>
              <p:nvPr/>
            </p:nvSpPr>
            <p:spPr bwMode="auto">
              <a:xfrm>
                <a:off x="2305" y="3691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5" name="Freeform 3434"/>
              <p:cNvSpPr>
                <a:spLocks/>
              </p:cNvSpPr>
              <p:nvPr/>
            </p:nvSpPr>
            <p:spPr bwMode="auto">
              <a:xfrm>
                <a:off x="2313" y="3697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6" name="Freeform 3435"/>
              <p:cNvSpPr>
                <a:spLocks/>
              </p:cNvSpPr>
              <p:nvPr/>
            </p:nvSpPr>
            <p:spPr bwMode="auto">
              <a:xfrm>
                <a:off x="2323" y="3704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7" name="Freeform 3436"/>
              <p:cNvSpPr>
                <a:spLocks/>
              </p:cNvSpPr>
              <p:nvPr/>
            </p:nvSpPr>
            <p:spPr bwMode="auto">
              <a:xfrm>
                <a:off x="2333" y="3712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8" name="Freeform 3437"/>
              <p:cNvSpPr>
                <a:spLocks/>
              </p:cNvSpPr>
              <p:nvPr/>
            </p:nvSpPr>
            <p:spPr bwMode="auto">
              <a:xfrm>
                <a:off x="2341" y="3715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69" name="Freeform 3438"/>
              <p:cNvSpPr>
                <a:spLocks/>
              </p:cNvSpPr>
              <p:nvPr/>
            </p:nvSpPr>
            <p:spPr bwMode="auto">
              <a:xfrm>
                <a:off x="2344" y="3716"/>
                <a:ext cx="3" cy="4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0" name="Freeform 3439"/>
              <p:cNvSpPr>
                <a:spLocks/>
              </p:cNvSpPr>
              <p:nvPr/>
            </p:nvSpPr>
            <p:spPr bwMode="auto">
              <a:xfrm>
                <a:off x="2352" y="3723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1" name="Freeform 3440"/>
              <p:cNvSpPr>
                <a:spLocks/>
              </p:cNvSpPr>
              <p:nvPr/>
            </p:nvSpPr>
            <p:spPr bwMode="auto">
              <a:xfrm>
                <a:off x="2361" y="3729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2" name="Freeform 3441"/>
              <p:cNvSpPr>
                <a:spLocks/>
              </p:cNvSpPr>
              <p:nvPr/>
            </p:nvSpPr>
            <p:spPr bwMode="auto">
              <a:xfrm>
                <a:off x="2371" y="3737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3" name="Freeform 3442"/>
              <p:cNvSpPr>
                <a:spLocks/>
              </p:cNvSpPr>
              <p:nvPr/>
            </p:nvSpPr>
            <p:spPr bwMode="auto">
              <a:xfrm>
                <a:off x="2379" y="3745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4" name="Freeform 3443"/>
              <p:cNvSpPr>
                <a:spLocks/>
              </p:cNvSpPr>
              <p:nvPr/>
            </p:nvSpPr>
            <p:spPr bwMode="auto">
              <a:xfrm>
                <a:off x="2389" y="3752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5" name="Freeform 3444"/>
              <p:cNvSpPr>
                <a:spLocks/>
              </p:cNvSpPr>
              <p:nvPr/>
            </p:nvSpPr>
            <p:spPr bwMode="auto">
              <a:xfrm>
                <a:off x="2400" y="3756"/>
                <a:ext cx="5" cy="4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2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6" name="Freeform 3445"/>
              <p:cNvSpPr>
                <a:spLocks/>
              </p:cNvSpPr>
              <p:nvPr/>
            </p:nvSpPr>
            <p:spPr bwMode="auto">
              <a:xfrm>
                <a:off x="2409" y="3764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7" name="Freeform 3446"/>
              <p:cNvSpPr>
                <a:spLocks/>
              </p:cNvSpPr>
              <p:nvPr/>
            </p:nvSpPr>
            <p:spPr bwMode="auto">
              <a:xfrm>
                <a:off x="2417" y="3769"/>
                <a:ext cx="7" cy="2"/>
              </a:xfrm>
              <a:custGeom>
                <a:avLst/>
                <a:gdLst>
                  <a:gd name="T0" fmla="*/ 0 w 4"/>
                  <a:gd name="T1" fmla="*/ 0 h 1"/>
                  <a:gd name="T2" fmla="*/ 2 w 4"/>
                  <a:gd name="T3" fmla="*/ 1 h 1"/>
                  <a:gd name="T4" fmla="*/ 4 w 4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2" y="1"/>
                    </a:lnTo>
                    <a:lnTo>
                      <a:pt x="4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8" name="Freeform 3447"/>
              <p:cNvSpPr>
                <a:spLocks/>
              </p:cNvSpPr>
              <p:nvPr/>
            </p:nvSpPr>
            <p:spPr bwMode="auto">
              <a:xfrm>
                <a:off x="2429" y="3777"/>
                <a:ext cx="4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79" name="Freeform 3448"/>
              <p:cNvSpPr>
                <a:spLocks/>
              </p:cNvSpPr>
              <p:nvPr/>
            </p:nvSpPr>
            <p:spPr bwMode="auto">
              <a:xfrm>
                <a:off x="2437" y="3784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0" name="Freeform 3449"/>
              <p:cNvSpPr>
                <a:spLocks/>
              </p:cNvSpPr>
              <p:nvPr/>
            </p:nvSpPr>
            <p:spPr bwMode="auto">
              <a:xfrm>
                <a:off x="2448" y="3792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1" name="Freeform 3450"/>
              <p:cNvSpPr>
                <a:spLocks/>
              </p:cNvSpPr>
              <p:nvPr/>
            </p:nvSpPr>
            <p:spPr bwMode="auto">
              <a:xfrm>
                <a:off x="2457" y="3796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2" name="Freeform 3451"/>
              <p:cNvSpPr>
                <a:spLocks/>
              </p:cNvSpPr>
              <p:nvPr/>
            </p:nvSpPr>
            <p:spPr bwMode="auto">
              <a:xfrm>
                <a:off x="2465" y="3803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3" name="Freeform 3452"/>
              <p:cNvSpPr>
                <a:spLocks/>
              </p:cNvSpPr>
              <p:nvPr/>
            </p:nvSpPr>
            <p:spPr bwMode="auto">
              <a:xfrm>
                <a:off x="2475" y="3809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4" name="Freeform 3453"/>
              <p:cNvSpPr>
                <a:spLocks/>
              </p:cNvSpPr>
              <p:nvPr/>
            </p:nvSpPr>
            <p:spPr bwMode="auto">
              <a:xfrm>
                <a:off x="2485" y="3817"/>
                <a:ext cx="4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5" name="Freeform 3454"/>
              <p:cNvSpPr>
                <a:spLocks/>
              </p:cNvSpPr>
              <p:nvPr/>
            </p:nvSpPr>
            <p:spPr bwMode="auto">
              <a:xfrm>
                <a:off x="2493" y="3824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6" name="Freeform 3455"/>
              <p:cNvSpPr>
                <a:spLocks/>
              </p:cNvSpPr>
              <p:nvPr/>
            </p:nvSpPr>
            <p:spPr bwMode="auto">
              <a:xfrm>
                <a:off x="2504" y="3828"/>
                <a:ext cx="3" cy="4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2"/>
                  <a:gd name="T11" fmla="*/ 2 w 2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7" name="Freeform 3456"/>
              <p:cNvSpPr>
                <a:spLocks/>
              </p:cNvSpPr>
              <p:nvPr/>
            </p:nvSpPr>
            <p:spPr bwMode="auto">
              <a:xfrm>
                <a:off x="2513" y="3840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8" name="Freeform 3457"/>
              <p:cNvSpPr>
                <a:spLocks/>
              </p:cNvSpPr>
              <p:nvPr/>
            </p:nvSpPr>
            <p:spPr bwMode="auto">
              <a:xfrm>
                <a:off x="2523" y="3844"/>
                <a:ext cx="5" cy="4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89" name="Freeform 3458"/>
              <p:cNvSpPr>
                <a:spLocks/>
              </p:cNvSpPr>
              <p:nvPr/>
            </p:nvSpPr>
            <p:spPr bwMode="auto">
              <a:xfrm>
                <a:off x="2531" y="3851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0" name="Freeform 3459"/>
              <p:cNvSpPr>
                <a:spLocks/>
              </p:cNvSpPr>
              <p:nvPr/>
            </p:nvSpPr>
            <p:spPr bwMode="auto">
              <a:xfrm>
                <a:off x="2541" y="3857"/>
                <a:ext cx="6" cy="2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1 h 1"/>
                  <a:gd name="T4" fmla="*/ 4 w 4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1"/>
                    </a:lnTo>
                    <a:lnTo>
                      <a:pt x="4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1" name="Freeform 3460"/>
              <p:cNvSpPr>
                <a:spLocks/>
              </p:cNvSpPr>
              <p:nvPr/>
            </p:nvSpPr>
            <p:spPr bwMode="auto">
              <a:xfrm>
                <a:off x="2553" y="3865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2" name="Freeform 3461"/>
              <p:cNvSpPr>
                <a:spLocks/>
              </p:cNvSpPr>
              <p:nvPr/>
            </p:nvSpPr>
            <p:spPr bwMode="auto">
              <a:xfrm>
                <a:off x="2561" y="3872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3" name="Freeform 3462"/>
              <p:cNvSpPr>
                <a:spLocks/>
              </p:cNvSpPr>
              <p:nvPr/>
            </p:nvSpPr>
            <p:spPr bwMode="auto">
              <a:xfrm>
                <a:off x="2569" y="3876"/>
                <a:ext cx="7" cy="4"/>
              </a:xfrm>
              <a:custGeom>
                <a:avLst/>
                <a:gdLst>
                  <a:gd name="T0" fmla="*/ 0 w 4"/>
                  <a:gd name="T1" fmla="*/ 0 h 2"/>
                  <a:gd name="T2" fmla="*/ 2 w 4"/>
                  <a:gd name="T3" fmla="*/ 2 h 2"/>
                  <a:gd name="T4" fmla="*/ 4 w 4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"/>
                  <a:gd name="T11" fmla="*/ 4 w 4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">
                    <a:moveTo>
                      <a:pt x="0" y="0"/>
                    </a:moveTo>
                    <a:lnTo>
                      <a:pt x="2" y="2"/>
                    </a:lnTo>
                    <a:lnTo>
                      <a:pt x="4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4" name="Freeform 3463"/>
              <p:cNvSpPr>
                <a:spLocks/>
              </p:cNvSpPr>
              <p:nvPr/>
            </p:nvSpPr>
            <p:spPr bwMode="auto">
              <a:xfrm>
                <a:off x="2581" y="3884"/>
                <a:ext cx="4" cy="4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2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5" name="Freeform 3464"/>
              <p:cNvSpPr>
                <a:spLocks/>
              </p:cNvSpPr>
              <p:nvPr/>
            </p:nvSpPr>
            <p:spPr bwMode="auto">
              <a:xfrm>
                <a:off x="2589" y="3891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6" name="Freeform 3465"/>
              <p:cNvSpPr>
                <a:spLocks/>
              </p:cNvSpPr>
              <p:nvPr/>
            </p:nvSpPr>
            <p:spPr bwMode="auto">
              <a:xfrm>
                <a:off x="2600" y="3897"/>
                <a:ext cx="3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7" name="Freeform 3466"/>
              <p:cNvSpPr>
                <a:spLocks/>
              </p:cNvSpPr>
              <p:nvPr/>
            </p:nvSpPr>
            <p:spPr bwMode="auto">
              <a:xfrm>
                <a:off x="2609" y="3905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8" name="Freeform 3467"/>
              <p:cNvSpPr>
                <a:spLocks/>
              </p:cNvSpPr>
              <p:nvPr/>
            </p:nvSpPr>
            <p:spPr bwMode="auto">
              <a:xfrm>
                <a:off x="2617" y="3910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499" name="Freeform 3468"/>
              <p:cNvSpPr>
                <a:spLocks/>
              </p:cNvSpPr>
              <p:nvPr/>
            </p:nvSpPr>
            <p:spPr bwMode="auto">
              <a:xfrm>
                <a:off x="2627" y="3916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0" name="Freeform 3469"/>
              <p:cNvSpPr>
                <a:spLocks/>
              </p:cNvSpPr>
              <p:nvPr/>
            </p:nvSpPr>
            <p:spPr bwMode="auto">
              <a:xfrm>
                <a:off x="2637" y="3923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1" name="Freeform 3470"/>
              <p:cNvSpPr>
                <a:spLocks/>
              </p:cNvSpPr>
              <p:nvPr/>
            </p:nvSpPr>
            <p:spPr bwMode="auto">
              <a:xfrm>
                <a:off x="2645" y="3931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2" name="Freeform 3471"/>
              <p:cNvSpPr>
                <a:spLocks/>
              </p:cNvSpPr>
              <p:nvPr/>
            </p:nvSpPr>
            <p:spPr bwMode="auto">
              <a:xfrm>
                <a:off x="2656" y="3937"/>
                <a:ext cx="3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3" name="Freeform 3472"/>
              <p:cNvSpPr>
                <a:spLocks/>
              </p:cNvSpPr>
              <p:nvPr/>
            </p:nvSpPr>
            <p:spPr bwMode="auto">
              <a:xfrm>
                <a:off x="2665" y="3945"/>
                <a:ext cx="7" cy="2"/>
              </a:xfrm>
              <a:custGeom>
                <a:avLst/>
                <a:gdLst>
                  <a:gd name="T0" fmla="*/ 0 w 4"/>
                  <a:gd name="T1" fmla="*/ 0 h 1"/>
                  <a:gd name="T2" fmla="*/ 2 w 4"/>
                  <a:gd name="T3" fmla="*/ 1 h 1"/>
                  <a:gd name="T4" fmla="*/ 4 w 4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2" y="1"/>
                    </a:lnTo>
                    <a:lnTo>
                      <a:pt x="4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4" name="Freeform 3473"/>
              <p:cNvSpPr>
                <a:spLocks/>
              </p:cNvSpPr>
              <p:nvPr/>
            </p:nvSpPr>
            <p:spPr bwMode="auto">
              <a:xfrm>
                <a:off x="2675" y="3950"/>
                <a:ext cx="5" cy="3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2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5" name="Freeform 3474"/>
              <p:cNvSpPr>
                <a:spLocks/>
              </p:cNvSpPr>
              <p:nvPr/>
            </p:nvSpPr>
            <p:spPr bwMode="auto">
              <a:xfrm>
                <a:off x="2683" y="3956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6" name="Freeform 3475"/>
              <p:cNvSpPr>
                <a:spLocks/>
              </p:cNvSpPr>
              <p:nvPr/>
            </p:nvSpPr>
            <p:spPr bwMode="auto">
              <a:xfrm>
                <a:off x="1809" y="3915"/>
                <a:ext cx="16" cy="1"/>
              </a:xfrm>
              <a:custGeom>
                <a:avLst/>
                <a:gdLst>
                  <a:gd name="T0" fmla="*/ 0 w 10"/>
                  <a:gd name="T1" fmla="*/ 0 h 1"/>
                  <a:gd name="T2" fmla="*/ 9 w 10"/>
                  <a:gd name="T3" fmla="*/ 0 h 1"/>
                  <a:gd name="T4" fmla="*/ 10 w 10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1"/>
                  <a:gd name="T11" fmla="*/ 10 w 10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1">
                    <a:moveTo>
                      <a:pt x="0" y="0"/>
                    </a:moveTo>
                    <a:lnTo>
                      <a:pt x="9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7" name="Freeform 3476"/>
              <p:cNvSpPr>
                <a:spLocks/>
              </p:cNvSpPr>
              <p:nvPr/>
            </p:nvSpPr>
            <p:spPr bwMode="auto">
              <a:xfrm>
                <a:off x="1809" y="3728"/>
                <a:ext cx="16" cy="1"/>
              </a:xfrm>
              <a:custGeom>
                <a:avLst/>
                <a:gdLst>
                  <a:gd name="T0" fmla="*/ 0 w 10"/>
                  <a:gd name="T1" fmla="*/ 0 h 1"/>
                  <a:gd name="T2" fmla="*/ 9 w 10"/>
                  <a:gd name="T3" fmla="*/ 0 h 1"/>
                  <a:gd name="T4" fmla="*/ 10 w 10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1"/>
                  <a:gd name="T11" fmla="*/ 10 w 10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1">
                    <a:moveTo>
                      <a:pt x="0" y="0"/>
                    </a:moveTo>
                    <a:lnTo>
                      <a:pt x="9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8" name="Freeform 3477"/>
              <p:cNvSpPr>
                <a:spLocks/>
              </p:cNvSpPr>
              <p:nvPr/>
            </p:nvSpPr>
            <p:spPr bwMode="auto">
              <a:xfrm>
                <a:off x="1809" y="3537"/>
                <a:ext cx="16" cy="1"/>
              </a:xfrm>
              <a:custGeom>
                <a:avLst/>
                <a:gdLst>
                  <a:gd name="T0" fmla="*/ 0 w 10"/>
                  <a:gd name="T1" fmla="*/ 0 h 1"/>
                  <a:gd name="T2" fmla="*/ 9 w 10"/>
                  <a:gd name="T3" fmla="*/ 0 h 1"/>
                  <a:gd name="T4" fmla="*/ 10 w 10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1"/>
                  <a:gd name="T11" fmla="*/ 10 w 10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1">
                    <a:moveTo>
                      <a:pt x="0" y="0"/>
                    </a:moveTo>
                    <a:lnTo>
                      <a:pt x="9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09" name="Freeform 3478"/>
              <p:cNvSpPr>
                <a:spLocks/>
              </p:cNvSpPr>
              <p:nvPr/>
            </p:nvSpPr>
            <p:spPr bwMode="auto">
              <a:xfrm>
                <a:off x="1809" y="3350"/>
                <a:ext cx="16" cy="1"/>
              </a:xfrm>
              <a:custGeom>
                <a:avLst/>
                <a:gdLst>
                  <a:gd name="T0" fmla="*/ 0 w 10"/>
                  <a:gd name="T1" fmla="*/ 0 h 1"/>
                  <a:gd name="T2" fmla="*/ 9 w 10"/>
                  <a:gd name="T3" fmla="*/ 0 h 1"/>
                  <a:gd name="T4" fmla="*/ 10 w 10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1"/>
                  <a:gd name="T11" fmla="*/ 10 w 10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1">
                    <a:moveTo>
                      <a:pt x="0" y="0"/>
                    </a:moveTo>
                    <a:lnTo>
                      <a:pt x="9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0" name="Freeform 3479"/>
              <p:cNvSpPr>
                <a:spLocks/>
              </p:cNvSpPr>
              <p:nvPr/>
            </p:nvSpPr>
            <p:spPr bwMode="auto">
              <a:xfrm>
                <a:off x="1809" y="3972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1" name="Freeform 3480"/>
              <p:cNvSpPr>
                <a:spLocks/>
              </p:cNvSpPr>
              <p:nvPr/>
            </p:nvSpPr>
            <p:spPr bwMode="auto">
              <a:xfrm>
                <a:off x="1809" y="3956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2" name="Freeform 3481"/>
              <p:cNvSpPr>
                <a:spLocks/>
              </p:cNvSpPr>
              <p:nvPr/>
            </p:nvSpPr>
            <p:spPr bwMode="auto">
              <a:xfrm>
                <a:off x="1809" y="3945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3" name="Freeform 3482"/>
              <p:cNvSpPr>
                <a:spLocks/>
              </p:cNvSpPr>
              <p:nvPr/>
            </p:nvSpPr>
            <p:spPr bwMode="auto">
              <a:xfrm>
                <a:off x="1809" y="3932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4" name="Freeform 3483"/>
              <p:cNvSpPr>
                <a:spLocks/>
              </p:cNvSpPr>
              <p:nvPr/>
            </p:nvSpPr>
            <p:spPr bwMode="auto">
              <a:xfrm>
                <a:off x="1809" y="3924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5" name="Freeform 3484"/>
              <p:cNvSpPr>
                <a:spLocks/>
              </p:cNvSpPr>
              <p:nvPr/>
            </p:nvSpPr>
            <p:spPr bwMode="auto">
              <a:xfrm>
                <a:off x="1809" y="3859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6" name="Freeform 3485"/>
              <p:cNvSpPr>
                <a:spLocks/>
              </p:cNvSpPr>
              <p:nvPr/>
            </p:nvSpPr>
            <p:spPr bwMode="auto">
              <a:xfrm>
                <a:off x="1809" y="3825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7" name="Freeform 3486"/>
              <p:cNvSpPr>
                <a:spLocks/>
              </p:cNvSpPr>
              <p:nvPr/>
            </p:nvSpPr>
            <p:spPr bwMode="auto">
              <a:xfrm>
                <a:off x="1809" y="3801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8" name="Freeform 3487"/>
              <p:cNvSpPr>
                <a:spLocks/>
              </p:cNvSpPr>
              <p:nvPr/>
            </p:nvSpPr>
            <p:spPr bwMode="auto">
              <a:xfrm>
                <a:off x="1809" y="3784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19" name="Freeform 3488"/>
              <p:cNvSpPr>
                <a:spLocks/>
              </p:cNvSpPr>
              <p:nvPr/>
            </p:nvSpPr>
            <p:spPr bwMode="auto">
              <a:xfrm>
                <a:off x="1809" y="3769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0" name="Freeform 3489"/>
              <p:cNvSpPr>
                <a:spLocks/>
              </p:cNvSpPr>
              <p:nvPr/>
            </p:nvSpPr>
            <p:spPr bwMode="auto">
              <a:xfrm>
                <a:off x="1809" y="3755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1" name="Freeform 3490"/>
              <p:cNvSpPr>
                <a:spLocks/>
              </p:cNvSpPr>
              <p:nvPr/>
            </p:nvSpPr>
            <p:spPr bwMode="auto">
              <a:xfrm>
                <a:off x="1809" y="3745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2" name="Freeform 3491"/>
              <p:cNvSpPr>
                <a:spLocks/>
              </p:cNvSpPr>
              <p:nvPr/>
            </p:nvSpPr>
            <p:spPr bwMode="auto">
              <a:xfrm>
                <a:off x="1809" y="3736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3" name="Freeform 3492"/>
              <p:cNvSpPr>
                <a:spLocks/>
              </p:cNvSpPr>
              <p:nvPr/>
            </p:nvSpPr>
            <p:spPr bwMode="auto">
              <a:xfrm>
                <a:off x="1809" y="3670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4" name="Freeform 3493"/>
              <p:cNvSpPr>
                <a:spLocks/>
              </p:cNvSpPr>
              <p:nvPr/>
            </p:nvSpPr>
            <p:spPr bwMode="auto">
              <a:xfrm>
                <a:off x="1809" y="3638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5" name="Freeform 3494"/>
              <p:cNvSpPr>
                <a:spLocks/>
              </p:cNvSpPr>
              <p:nvPr/>
            </p:nvSpPr>
            <p:spPr bwMode="auto">
              <a:xfrm>
                <a:off x="1809" y="3614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6" name="Freeform 3495"/>
              <p:cNvSpPr>
                <a:spLocks/>
              </p:cNvSpPr>
              <p:nvPr/>
            </p:nvSpPr>
            <p:spPr bwMode="auto">
              <a:xfrm>
                <a:off x="1809" y="3595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7" name="Freeform 3496"/>
              <p:cNvSpPr>
                <a:spLocks/>
              </p:cNvSpPr>
              <p:nvPr/>
            </p:nvSpPr>
            <p:spPr bwMode="auto">
              <a:xfrm>
                <a:off x="1809" y="3579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8" name="Freeform 3497"/>
              <p:cNvSpPr>
                <a:spLocks/>
              </p:cNvSpPr>
              <p:nvPr/>
            </p:nvSpPr>
            <p:spPr bwMode="auto">
              <a:xfrm>
                <a:off x="1809" y="3568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29" name="Freeform 3498"/>
              <p:cNvSpPr>
                <a:spLocks/>
              </p:cNvSpPr>
              <p:nvPr/>
            </p:nvSpPr>
            <p:spPr bwMode="auto">
              <a:xfrm>
                <a:off x="1809" y="3555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0" name="Freeform 3499"/>
              <p:cNvSpPr>
                <a:spLocks/>
              </p:cNvSpPr>
              <p:nvPr/>
            </p:nvSpPr>
            <p:spPr bwMode="auto">
              <a:xfrm>
                <a:off x="1809" y="3547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1" name="Freeform 3500"/>
              <p:cNvSpPr>
                <a:spLocks/>
              </p:cNvSpPr>
              <p:nvPr/>
            </p:nvSpPr>
            <p:spPr bwMode="auto">
              <a:xfrm>
                <a:off x="1809" y="3481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2" name="Freeform 3501"/>
              <p:cNvSpPr>
                <a:spLocks/>
              </p:cNvSpPr>
              <p:nvPr/>
            </p:nvSpPr>
            <p:spPr bwMode="auto">
              <a:xfrm>
                <a:off x="1809" y="3448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3" name="Freeform 3502"/>
              <p:cNvSpPr>
                <a:spLocks/>
              </p:cNvSpPr>
              <p:nvPr/>
            </p:nvSpPr>
            <p:spPr bwMode="auto">
              <a:xfrm>
                <a:off x="1809" y="3424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4" name="Freeform 3503"/>
              <p:cNvSpPr>
                <a:spLocks/>
              </p:cNvSpPr>
              <p:nvPr/>
            </p:nvSpPr>
            <p:spPr bwMode="auto">
              <a:xfrm>
                <a:off x="1809" y="3406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5" name="Freeform 3504"/>
              <p:cNvSpPr>
                <a:spLocks/>
              </p:cNvSpPr>
              <p:nvPr/>
            </p:nvSpPr>
            <p:spPr bwMode="auto">
              <a:xfrm>
                <a:off x="1809" y="3392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6" name="Freeform 3505"/>
              <p:cNvSpPr>
                <a:spLocks/>
              </p:cNvSpPr>
              <p:nvPr/>
            </p:nvSpPr>
            <p:spPr bwMode="auto">
              <a:xfrm>
                <a:off x="1809" y="3377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7" name="Freeform 3506"/>
              <p:cNvSpPr>
                <a:spLocks/>
              </p:cNvSpPr>
              <p:nvPr/>
            </p:nvSpPr>
            <p:spPr bwMode="auto">
              <a:xfrm>
                <a:off x="1809" y="3368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8" name="Freeform 3507"/>
              <p:cNvSpPr>
                <a:spLocks/>
              </p:cNvSpPr>
              <p:nvPr/>
            </p:nvSpPr>
            <p:spPr bwMode="auto">
              <a:xfrm>
                <a:off x="1809" y="3358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39" name="Freeform 3508"/>
              <p:cNvSpPr>
                <a:spLocks/>
              </p:cNvSpPr>
              <p:nvPr/>
            </p:nvSpPr>
            <p:spPr bwMode="auto">
              <a:xfrm>
                <a:off x="1809" y="3292"/>
                <a:ext cx="8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"/>
                  <a:gd name="T11" fmla="*/ 5 w 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">
                    <a:moveTo>
                      <a:pt x="0" y="0"/>
                    </a:moveTo>
                    <a:lnTo>
                      <a:pt x="4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0" name="Freeform 3509"/>
              <p:cNvSpPr>
                <a:spLocks/>
              </p:cNvSpPr>
              <p:nvPr/>
            </p:nvSpPr>
            <p:spPr bwMode="auto">
              <a:xfrm>
                <a:off x="2673" y="3915"/>
                <a:ext cx="18" cy="1"/>
              </a:xfrm>
              <a:custGeom>
                <a:avLst/>
                <a:gdLst>
                  <a:gd name="T0" fmla="*/ 11 w 11"/>
                  <a:gd name="T1" fmla="*/ 0 h 1"/>
                  <a:gd name="T2" fmla="*/ 1 w 11"/>
                  <a:gd name="T3" fmla="*/ 0 h 1"/>
                  <a:gd name="T4" fmla="*/ 0 w 1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"/>
                  <a:gd name="T11" fmla="*/ 11 w 1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">
                    <a:moveTo>
                      <a:pt x="11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1" name="Freeform 3510"/>
              <p:cNvSpPr>
                <a:spLocks/>
              </p:cNvSpPr>
              <p:nvPr/>
            </p:nvSpPr>
            <p:spPr bwMode="auto">
              <a:xfrm>
                <a:off x="2673" y="3728"/>
                <a:ext cx="18" cy="1"/>
              </a:xfrm>
              <a:custGeom>
                <a:avLst/>
                <a:gdLst>
                  <a:gd name="T0" fmla="*/ 11 w 11"/>
                  <a:gd name="T1" fmla="*/ 0 h 1"/>
                  <a:gd name="T2" fmla="*/ 1 w 11"/>
                  <a:gd name="T3" fmla="*/ 0 h 1"/>
                  <a:gd name="T4" fmla="*/ 0 w 1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"/>
                  <a:gd name="T11" fmla="*/ 11 w 1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">
                    <a:moveTo>
                      <a:pt x="11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2" name="Freeform 3511"/>
              <p:cNvSpPr>
                <a:spLocks/>
              </p:cNvSpPr>
              <p:nvPr/>
            </p:nvSpPr>
            <p:spPr bwMode="auto">
              <a:xfrm>
                <a:off x="2673" y="3537"/>
                <a:ext cx="18" cy="1"/>
              </a:xfrm>
              <a:custGeom>
                <a:avLst/>
                <a:gdLst>
                  <a:gd name="T0" fmla="*/ 11 w 11"/>
                  <a:gd name="T1" fmla="*/ 0 h 1"/>
                  <a:gd name="T2" fmla="*/ 1 w 11"/>
                  <a:gd name="T3" fmla="*/ 0 h 1"/>
                  <a:gd name="T4" fmla="*/ 0 w 1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"/>
                  <a:gd name="T11" fmla="*/ 11 w 1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">
                    <a:moveTo>
                      <a:pt x="11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3" name="Freeform 3512"/>
              <p:cNvSpPr>
                <a:spLocks/>
              </p:cNvSpPr>
              <p:nvPr/>
            </p:nvSpPr>
            <p:spPr bwMode="auto">
              <a:xfrm>
                <a:off x="2673" y="3350"/>
                <a:ext cx="18" cy="1"/>
              </a:xfrm>
              <a:custGeom>
                <a:avLst/>
                <a:gdLst>
                  <a:gd name="T0" fmla="*/ 11 w 11"/>
                  <a:gd name="T1" fmla="*/ 0 h 1"/>
                  <a:gd name="T2" fmla="*/ 1 w 11"/>
                  <a:gd name="T3" fmla="*/ 0 h 1"/>
                  <a:gd name="T4" fmla="*/ 0 w 1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"/>
                  <a:gd name="T11" fmla="*/ 11 w 1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">
                    <a:moveTo>
                      <a:pt x="11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4" name="Freeform 3513"/>
              <p:cNvSpPr>
                <a:spLocks/>
              </p:cNvSpPr>
              <p:nvPr/>
            </p:nvSpPr>
            <p:spPr bwMode="auto">
              <a:xfrm>
                <a:off x="2681" y="3972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5" name="Freeform 3514"/>
              <p:cNvSpPr>
                <a:spLocks/>
              </p:cNvSpPr>
              <p:nvPr/>
            </p:nvSpPr>
            <p:spPr bwMode="auto">
              <a:xfrm>
                <a:off x="2681" y="3956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6" name="Freeform 3515"/>
              <p:cNvSpPr>
                <a:spLocks/>
              </p:cNvSpPr>
              <p:nvPr/>
            </p:nvSpPr>
            <p:spPr bwMode="auto">
              <a:xfrm>
                <a:off x="2681" y="3945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7" name="Freeform 3516"/>
              <p:cNvSpPr>
                <a:spLocks/>
              </p:cNvSpPr>
              <p:nvPr/>
            </p:nvSpPr>
            <p:spPr bwMode="auto">
              <a:xfrm>
                <a:off x="2681" y="3932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8" name="Freeform 3517"/>
              <p:cNvSpPr>
                <a:spLocks/>
              </p:cNvSpPr>
              <p:nvPr/>
            </p:nvSpPr>
            <p:spPr bwMode="auto">
              <a:xfrm>
                <a:off x="2681" y="3924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49" name="Freeform 3518"/>
              <p:cNvSpPr>
                <a:spLocks/>
              </p:cNvSpPr>
              <p:nvPr/>
            </p:nvSpPr>
            <p:spPr bwMode="auto">
              <a:xfrm>
                <a:off x="2681" y="3859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0" name="Freeform 3519"/>
              <p:cNvSpPr>
                <a:spLocks/>
              </p:cNvSpPr>
              <p:nvPr/>
            </p:nvSpPr>
            <p:spPr bwMode="auto">
              <a:xfrm>
                <a:off x="2681" y="3825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1" name="Freeform 3520"/>
              <p:cNvSpPr>
                <a:spLocks/>
              </p:cNvSpPr>
              <p:nvPr/>
            </p:nvSpPr>
            <p:spPr bwMode="auto">
              <a:xfrm>
                <a:off x="2681" y="3801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2" name="Freeform 3521"/>
              <p:cNvSpPr>
                <a:spLocks/>
              </p:cNvSpPr>
              <p:nvPr/>
            </p:nvSpPr>
            <p:spPr bwMode="auto">
              <a:xfrm>
                <a:off x="2681" y="3784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3" name="Freeform 3522"/>
              <p:cNvSpPr>
                <a:spLocks/>
              </p:cNvSpPr>
              <p:nvPr/>
            </p:nvSpPr>
            <p:spPr bwMode="auto">
              <a:xfrm>
                <a:off x="2681" y="3769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4" name="Freeform 3523"/>
              <p:cNvSpPr>
                <a:spLocks/>
              </p:cNvSpPr>
              <p:nvPr/>
            </p:nvSpPr>
            <p:spPr bwMode="auto">
              <a:xfrm>
                <a:off x="2681" y="3755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5" name="Freeform 3524"/>
              <p:cNvSpPr>
                <a:spLocks/>
              </p:cNvSpPr>
              <p:nvPr/>
            </p:nvSpPr>
            <p:spPr bwMode="auto">
              <a:xfrm>
                <a:off x="2681" y="3745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6" name="Freeform 3525"/>
              <p:cNvSpPr>
                <a:spLocks/>
              </p:cNvSpPr>
              <p:nvPr/>
            </p:nvSpPr>
            <p:spPr bwMode="auto">
              <a:xfrm>
                <a:off x="2681" y="3736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7" name="Freeform 3526"/>
              <p:cNvSpPr>
                <a:spLocks/>
              </p:cNvSpPr>
              <p:nvPr/>
            </p:nvSpPr>
            <p:spPr bwMode="auto">
              <a:xfrm>
                <a:off x="2681" y="3670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8" name="Freeform 3527"/>
              <p:cNvSpPr>
                <a:spLocks/>
              </p:cNvSpPr>
              <p:nvPr/>
            </p:nvSpPr>
            <p:spPr bwMode="auto">
              <a:xfrm>
                <a:off x="2681" y="3638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59" name="Freeform 3528"/>
              <p:cNvSpPr>
                <a:spLocks/>
              </p:cNvSpPr>
              <p:nvPr/>
            </p:nvSpPr>
            <p:spPr bwMode="auto">
              <a:xfrm>
                <a:off x="2681" y="3614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0" name="Freeform 3529"/>
              <p:cNvSpPr>
                <a:spLocks/>
              </p:cNvSpPr>
              <p:nvPr/>
            </p:nvSpPr>
            <p:spPr bwMode="auto">
              <a:xfrm>
                <a:off x="2681" y="3595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1" name="Freeform 3530"/>
              <p:cNvSpPr>
                <a:spLocks/>
              </p:cNvSpPr>
              <p:nvPr/>
            </p:nvSpPr>
            <p:spPr bwMode="auto">
              <a:xfrm>
                <a:off x="2681" y="3579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2" name="Freeform 3531"/>
              <p:cNvSpPr>
                <a:spLocks/>
              </p:cNvSpPr>
              <p:nvPr/>
            </p:nvSpPr>
            <p:spPr bwMode="auto">
              <a:xfrm>
                <a:off x="2681" y="3568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3" name="Freeform 3532"/>
              <p:cNvSpPr>
                <a:spLocks/>
              </p:cNvSpPr>
              <p:nvPr/>
            </p:nvSpPr>
            <p:spPr bwMode="auto">
              <a:xfrm>
                <a:off x="2681" y="3555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4" name="Freeform 3533"/>
              <p:cNvSpPr>
                <a:spLocks/>
              </p:cNvSpPr>
              <p:nvPr/>
            </p:nvSpPr>
            <p:spPr bwMode="auto">
              <a:xfrm>
                <a:off x="2681" y="3547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5" name="Freeform 3534"/>
              <p:cNvSpPr>
                <a:spLocks/>
              </p:cNvSpPr>
              <p:nvPr/>
            </p:nvSpPr>
            <p:spPr bwMode="auto">
              <a:xfrm>
                <a:off x="2681" y="3481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6" name="Freeform 3535"/>
              <p:cNvSpPr>
                <a:spLocks/>
              </p:cNvSpPr>
              <p:nvPr/>
            </p:nvSpPr>
            <p:spPr bwMode="auto">
              <a:xfrm>
                <a:off x="2681" y="3448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7" name="Freeform 3536"/>
              <p:cNvSpPr>
                <a:spLocks/>
              </p:cNvSpPr>
              <p:nvPr/>
            </p:nvSpPr>
            <p:spPr bwMode="auto">
              <a:xfrm>
                <a:off x="2681" y="3424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8" name="Freeform 3537"/>
              <p:cNvSpPr>
                <a:spLocks/>
              </p:cNvSpPr>
              <p:nvPr/>
            </p:nvSpPr>
            <p:spPr bwMode="auto">
              <a:xfrm>
                <a:off x="2681" y="3406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69" name="Freeform 3538"/>
              <p:cNvSpPr>
                <a:spLocks/>
              </p:cNvSpPr>
              <p:nvPr/>
            </p:nvSpPr>
            <p:spPr bwMode="auto">
              <a:xfrm>
                <a:off x="2681" y="3392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70" name="Freeform 3539"/>
              <p:cNvSpPr>
                <a:spLocks/>
              </p:cNvSpPr>
              <p:nvPr/>
            </p:nvSpPr>
            <p:spPr bwMode="auto">
              <a:xfrm>
                <a:off x="2681" y="3377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71" name="Freeform 3540"/>
              <p:cNvSpPr>
                <a:spLocks/>
              </p:cNvSpPr>
              <p:nvPr/>
            </p:nvSpPr>
            <p:spPr bwMode="auto">
              <a:xfrm>
                <a:off x="2681" y="3368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72" name="Freeform 3541"/>
              <p:cNvSpPr>
                <a:spLocks/>
              </p:cNvSpPr>
              <p:nvPr/>
            </p:nvSpPr>
            <p:spPr bwMode="auto">
              <a:xfrm>
                <a:off x="2681" y="3358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73" name="Freeform 3542"/>
              <p:cNvSpPr>
                <a:spLocks/>
              </p:cNvSpPr>
              <p:nvPr/>
            </p:nvSpPr>
            <p:spPr bwMode="auto">
              <a:xfrm>
                <a:off x="2681" y="3292"/>
                <a:ext cx="10" cy="1"/>
              </a:xfrm>
              <a:custGeom>
                <a:avLst/>
                <a:gdLst>
                  <a:gd name="T0" fmla="*/ 6 w 6"/>
                  <a:gd name="T1" fmla="*/ 0 h 1"/>
                  <a:gd name="T2" fmla="*/ 1 w 6"/>
                  <a:gd name="T3" fmla="*/ 0 h 1"/>
                  <a:gd name="T4" fmla="*/ 0 w 6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"/>
                  <a:gd name="T11" fmla="*/ 6 w 6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">
                    <a:moveTo>
                      <a:pt x="6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74" name="Freeform 3543"/>
              <p:cNvSpPr>
                <a:spLocks/>
              </p:cNvSpPr>
              <p:nvPr/>
            </p:nvSpPr>
            <p:spPr bwMode="auto">
              <a:xfrm>
                <a:off x="1809" y="3956"/>
                <a:ext cx="1" cy="16"/>
              </a:xfrm>
              <a:custGeom>
                <a:avLst/>
                <a:gdLst>
                  <a:gd name="T0" fmla="*/ 0 w 1"/>
                  <a:gd name="T1" fmla="*/ 10 h 10"/>
                  <a:gd name="T2" fmla="*/ 0 w 1"/>
                  <a:gd name="T3" fmla="*/ 1 h 10"/>
                  <a:gd name="T4" fmla="*/ 0 w 1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10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75" name="Freeform 3544"/>
              <p:cNvSpPr>
                <a:spLocks/>
              </p:cNvSpPr>
              <p:nvPr/>
            </p:nvSpPr>
            <p:spPr bwMode="auto">
              <a:xfrm>
                <a:off x="2029" y="3956"/>
                <a:ext cx="1" cy="16"/>
              </a:xfrm>
              <a:custGeom>
                <a:avLst/>
                <a:gdLst>
                  <a:gd name="T0" fmla="*/ 0 w 1"/>
                  <a:gd name="T1" fmla="*/ 10 h 10"/>
                  <a:gd name="T2" fmla="*/ 0 w 1"/>
                  <a:gd name="T3" fmla="*/ 1 h 10"/>
                  <a:gd name="T4" fmla="*/ 0 w 1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10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76" name="Freeform 3545"/>
              <p:cNvSpPr>
                <a:spLocks/>
              </p:cNvSpPr>
              <p:nvPr/>
            </p:nvSpPr>
            <p:spPr bwMode="auto">
              <a:xfrm>
                <a:off x="2249" y="3956"/>
                <a:ext cx="1" cy="16"/>
              </a:xfrm>
              <a:custGeom>
                <a:avLst/>
                <a:gdLst>
                  <a:gd name="T0" fmla="*/ 0 w 1"/>
                  <a:gd name="T1" fmla="*/ 10 h 10"/>
                  <a:gd name="T2" fmla="*/ 0 w 1"/>
                  <a:gd name="T3" fmla="*/ 1 h 10"/>
                  <a:gd name="T4" fmla="*/ 0 w 1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10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577" name="Freeform 3546"/>
              <p:cNvSpPr>
                <a:spLocks/>
              </p:cNvSpPr>
              <p:nvPr/>
            </p:nvSpPr>
            <p:spPr bwMode="auto">
              <a:xfrm>
                <a:off x="2469" y="3956"/>
                <a:ext cx="1" cy="16"/>
              </a:xfrm>
              <a:custGeom>
                <a:avLst/>
                <a:gdLst>
                  <a:gd name="T0" fmla="*/ 0 w 1"/>
                  <a:gd name="T1" fmla="*/ 10 h 10"/>
                  <a:gd name="T2" fmla="*/ 0 w 1"/>
                  <a:gd name="T3" fmla="*/ 1 h 10"/>
                  <a:gd name="T4" fmla="*/ 0 w 1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10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</p:grpSp>
        <p:sp>
          <p:nvSpPr>
            <p:cNvPr id="51011" name="Freeform 3547"/>
            <p:cNvSpPr>
              <a:spLocks/>
            </p:cNvSpPr>
            <p:nvPr/>
          </p:nvSpPr>
          <p:spPr bwMode="auto">
            <a:xfrm>
              <a:off x="2691" y="3956"/>
              <a:ext cx="1" cy="16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1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1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12" name="Freeform 3548"/>
            <p:cNvSpPr>
              <a:spLocks/>
            </p:cNvSpPr>
            <p:nvPr/>
          </p:nvSpPr>
          <p:spPr bwMode="auto">
            <a:xfrm>
              <a:off x="1851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13" name="Freeform 3549"/>
            <p:cNvSpPr>
              <a:spLocks/>
            </p:cNvSpPr>
            <p:nvPr/>
          </p:nvSpPr>
          <p:spPr bwMode="auto">
            <a:xfrm>
              <a:off x="1897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14" name="Freeform 3550"/>
            <p:cNvSpPr>
              <a:spLocks/>
            </p:cNvSpPr>
            <p:nvPr/>
          </p:nvSpPr>
          <p:spPr bwMode="auto">
            <a:xfrm>
              <a:off x="1941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15" name="Freeform 3551"/>
            <p:cNvSpPr>
              <a:spLocks/>
            </p:cNvSpPr>
            <p:nvPr/>
          </p:nvSpPr>
          <p:spPr bwMode="auto">
            <a:xfrm>
              <a:off x="1985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16" name="Freeform 3552"/>
            <p:cNvSpPr>
              <a:spLocks/>
            </p:cNvSpPr>
            <p:nvPr/>
          </p:nvSpPr>
          <p:spPr bwMode="auto">
            <a:xfrm>
              <a:off x="2073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17" name="Freeform 3553"/>
            <p:cNvSpPr>
              <a:spLocks/>
            </p:cNvSpPr>
            <p:nvPr/>
          </p:nvSpPr>
          <p:spPr bwMode="auto">
            <a:xfrm>
              <a:off x="2117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18" name="Freeform 3554"/>
            <p:cNvSpPr>
              <a:spLocks/>
            </p:cNvSpPr>
            <p:nvPr/>
          </p:nvSpPr>
          <p:spPr bwMode="auto">
            <a:xfrm>
              <a:off x="2161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19" name="Freeform 3555"/>
            <p:cNvSpPr>
              <a:spLocks/>
            </p:cNvSpPr>
            <p:nvPr/>
          </p:nvSpPr>
          <p:spPr bwMode="auto">
            <a:xfrm>
              <a:off x="2205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0" name="Freeform 3556"/>
            <p:cNvSpPr>
              <a:spLocks/>
            </p:cNvSpPr>
            <p:nvPr/>
          </p:nvSpPr>
          <p:spPr bwMode="auto">
            <a:xfrm>
              <a:off x="2293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1" name="Freeform 3557"/>
            <p:cNvSpPr>
              <a:spLocks/>
            </p:cNvSpPr>
            <p:nvPr/>
          </p:nvSpPr>
          <p:spPr bwMode="auto">
            <a:xfrm>
              <a:off x="2337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2" name="Freeform 3558"/>
            <p:cNvSpPr>
              <a:spLocks/>
            </p:cNvSpPr>
            <p:nvPr/>
          </p:nvSpPr>
          <p:spPr bwMode="auto">
            <a:xfrm>
              <a:off x="2381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3" name="Freeform 3559"/>
            <p:cNvSpPr>
              <a:spLocks/>
            </p:cNvSpPr>
            <p:nvPr/>
          </p:nvSpPr>
          <p:spPr bwMode="auto">
            <a:xfrm>
              <a:off x="2425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4" name="Freeform 3560"/>
            <p:cNvSpPr>
              <a:spLocks/>
            </p:cNvSpPr>
            <p:nvPr/>
          </p:nvSpPr>
          <p:spPr bwMode="auto">
            <a:xfrm>
              <a:off x="2513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5" name="Freeform 3561"/>
            <p:cNvSpPr>
              <a:spLocks/>
            </p:cNvSpPr>
            <p:nvPr/>
          </p:nvSpPr>
          <p:spPr bwMode="auto">
            <a:xfrm>
              <a:off x="2557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6" name="Freeform 3562"/>
            <p:cNvSpPr>
              <a:spLocks/>
            </p:cNvSpPr>
            <p:nvPr/>
          </p:nvSpPr>
          <p:spPr bwMode="auto">
            <a:xfrm>
              <a:off x="2601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7" name="Freeform 3563"/>
            <p:cNvSpPr>
              <a:spLocks/>
            </p:cNvSpPr>
            <p:nvPr/>
          </p:nvSpPr>
          <p:spPr bwMode="auto">
            <a:xfrm>
              <a:off x="2645" y="3963"/>
              <a:ext cx="1" cy="9"/>
            </a:xfrm>
            <a:custGeom>
              <a:avLst/>
              <a:gdLst>
                <a:gd name="T0" fmla="*/ 0 w 1"/>
                <a:gd name="T1" fmla="*/ 6 h 6"/>
                <a:gd name="T2" fmla="*/ 0 w 1"/>
                <a:gd name="T3" fmla="*/ 1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6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8" name="Freeform 3564"/>
            <p:cNvSpPr>
              <a:spLocks/>
            </p:cNvSpPr>
            <p:nvPr/>
          </p:nvSpPr>
          <p:spPr bwMode="auto">
            <a:xfrm>
              <a:off x="1809" y="3292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29" name="Freeform 3565"/>
            <p:cNvSpPr>
              <a:spLocks/>
            </p:cNvSpPr>
            <p:nvPr/>
          </p:nvSpPr>
          <p:spPr bwMode="auto">
            <a:xfrm>
              <a:off x="2029" y="3292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0" name="Freeform 3566"/>
            <p:cNvSpPr>
              <a:spLocks/>
            </p:cNvSpPr>
            <p:nvPr/>
          </p:nvSpPr>
          <p:spPr bwMode="auto">
            <a:xfrm>
              <a:off x="2249" y="3292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1" name="Freeform 3567"/>
            <p:cNvSpPr>
              <a:spLocks/>
            </p:cNvSpPr>
            <p:nvPr/>
          </p:nvSpPr>
          <p:spPr bwMode="auto">
            <a:xfrm>
              <a:off x="2469" y="3292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2" name="Freeform 3568"/>
            <p:cNvSpPr>
              <a:spLocks/>
            </p:cNvSpPr>
            <p:nvPr/>
          </p:nvSpPr>
          <p:spPr bwMode="auto">
            <a:xfrm>
              <a:off x="2691" y="3292"/>
              <a:ext cx="1" cy="16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8 h 10"/>
                <a:gd name="T4" fmla="*/ 0 w 1"/>
                <a:gd name="T5" fmla="*/ 10 h 10"/>
                <a:gd name="T6" fmla="*/ 0 60000 65536"/>
                <a:gd name="T7" fmla="*/ 0 60000 65536"/>
                <a:gd name="T8" fmla="*/ 0 60000 65536"/>
                <a:gd name="T9" fmla="*/ 0 w 1"/>
                <a:gd name="T10" fmla="*/ 0 h 10"/>
                <a:gd name="T11" fmla="*/ 1 w 1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3" name="Freeform 3569"/>
            <p:cNvSpPr>
              <a:spLocks/>
            </p:cNvSpPr>
            <p:nvPr/>
          </p:nvSpPr>
          <p:spPr bwMode="auto">
            <a:xfrm>
              <a:off x="1851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4" name="Freeform 3570"/>
            <p:cNvSpPr>
              <a:spLocks/>
            </p:cNvSpPr>
            <p:nvPr/>
          </p:nvSpPr>
          <p:spPr bwMode="auto">
            <a:xfrm>
              <a:off x="1897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5" name="Freeform 3571"/>
            <p:cNvSpPr>
              <a:spLocks/>
            </p:cNvSpPr>
            <p:nvPr/>
          </p:nvSpPr>
          <p:spPr bwMode="auto">
            <a:xfrm>
              <a:off x="1941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6" name="Freeform 3572"/>
            <p:cNvSpPr>
              <a:spLocks/>
            </p:cNvSpPr>
            <p:nvPr/>
          </p:nvSpPr>
          <p:spPr bwMode="auto">
            <a:xfrm>
              <a:off x="1985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7" name="Freeform 3573"/>
            <p:cNvSpPr>
              <a:spLocks/>
            </p:cNvSpPr>
            <p:nvPr/>
          </p:nvSpPr>
          <p:spPr bwMode="auto">
            <a:xfrm>
              <a:off x="2073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8" name="Freeform 3574"/>
            <p:cNvSpPr>
              <a:spLocks/>
            </p:cNvSpPr>
            <p:nvPr/>
          </p:nvSpPr>
          <p:spPr bwMode="auto">
            <a:xfrm>
              <a:off x="2117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39" name="Freeform 3575"/>
            <p:cNvSpPr>
              <a:spLocks/>
            </p:cNvSpPr>
            <p:nvPr/>
          </p:nvSpPr>
          <p:spPr bwMode="auto">
            <a:xfrm>
              <a:off x="2161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0" name="Freeform 3576"/>
            <p:cNvSpPr>
              <a:spLocks/>
            </p:cNvSpPr>
            <p:nvPr/>
          </p:nvSpPr>
          <p:spPr bwMode="auto">
            <a:xfrm>
              <a:off x="2205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1" name="Freeform 3577"/>
            <p:cNvSpPr>
              <a:spLocks/>
            </p:cNvSpPr>
            <p:nvPr/>
          </p:nvSpPr>
          <p:spPr bwMode="auto">
            <a:xfrm>
              <a:off x="2293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2" name="Freeform 3578"/>
            <p:cNvSpPr>
              <a:spLocks/>
            </p:cNvSpPr>
            <p:nvPr/>
          </p:nvSpPr>
          <p:spPr bwMode="auto">
            <a:xfrm>
              <a:off x="2337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3" name="Freeform 3579"/>
            <p:cNvSpPr>
              <a:spLocks/>
            </p:cNvSpPr>
            <p:nvPr/>
          </p:nvSpPr>
          <p:spPr bwMode="auto">
            <a:xfrm>
              <a:off x="2381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4" name="Freeform 3580"/>
            <p:cNvSpPr>
              <a:spLocks/>
            </p:cNvSpPr>
            <p:nvPr/>
          </p:nvSpPr>
          <p:spPr bwMode="auto">
            <a:xfrm>
              <a:off x="2425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5" name="Freeform 3581"/>
            <p:cNvSpPr>
              <a:spLocks/>
            </p:cNvSpPr>
            <p:nvPr/>
          </p:nvSpPr>
          <p:spPr bwMode="auto">
            <a:xfrm>
              <a:off x="2513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6" name="Freeform 3582"/>
            <p:cNvSpPr>
              <a:spLocks/>
            </p:cNvSpPr>
            <p:nvPr/>
          </p:nvSpPr>
          <p:spPr bwMode="auto">
            <a:xfrm>
              <a:off x="2557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7" name="Freeform 3583"/>
            <p:cNvSpPr>
              <a:spLocks/>
            </p:cNvSpPr>
            <p:nvPr/>
          </p:nvSpPr>
          <p:spPr bwMode="auto">
            <a:xfrm>
              <a:off x="2601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8" name="Freeform 3584"/>
            <p:cNvSpPr>
              <a:spLocks/>
            </p:cNvSpPr>
            <p:nvPr/>
          </p:nvSpPr>
          <p:spPr bwMode="auto">
            <a:xfrm>
              <a:off x="2645" y="3292"/>
              <a:ext cx="1" cy="10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w 1"/>
                <a:gd name="T5" fmla="*/ 6 h 6"/>
                <a:gd name="T6" fmla="*/ 0 60000 65536"/>
                <a:gd name="T7" fmla="*/ 0 60000 65536"/>
                <a:gd name="T8" fmla="*/ 0 60000 65536"/>
                <a:gd name="T9" fmla="*/ 0 w 1"/>
                <a:gd name="T10" fmla="*/ 0 h 6"/>
                <a:gd name="T11" fmla="*/ 1 w 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6">
                  <a:moveTo>
                    <a:pt x="0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49" name="Freeform 3585"/>
            <p:cNvSpPr>
              <a:spLocks/>
            </p:cNvSpPr>
            <p:nvPr/>
          </p:nvSpPr>
          <p:spPr bwMode="auto">
            <a:xfrm>
              <a:off x="1809" y="3289"/>
              <a:ext cx="1" cy="683"/>
            </a:xfrm>
            <a:custGeom>
              <a:avLst/>
              <a:gdLst>
                <a:gd name="T0" fmla="*/ 0 w 1"/>
                <a:gd name="T1" fmla="*/ 427 h 427"/>
                <a:gd name="T2" fmla="*/ 0 w 1"/>
                <a:gd name="T3" fmla="*/ 2 h 427"/>
                <a:gd name="T4" fmla="*/ 0 w 1"/>
                <a:gd name="T5" fmla="*/ 0 h 427"/>
                <a:gd name="T6" fmla="*/ 0 60000 65536"/>
                <a:gd name="T7" fmla="*/ 0 60000 65536"/>
                <a:gd name="T8" fmla="*/ 0 60000 65536"/>
                <a:gd name="T9" fmla="*/ 0 w 1"/>
                <a:gd name="T10" fmla="*/ 0 h 427"/>
                <a:gd name="T11" fmla="*/ 1 w 1"/>
                <a:gd name="T12" fmla="*/ 427 h 4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27">
                  <a:moveTo>
                    <a:pt x="0" y="427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0" name="Freeform 3586"/>
            <p:cNvSpPr>
              <a:spLocks/>
            </p:cNvSpPr>
            <p:nvPr/>
          </p:nvSpPr>
          <p:spPr bwMode="auto">
            <a:xfrm>
              <a:off x="2691" y="3289"/>
              <a:ext cx="1" cy="683"/>
            </a:xfrm>
            <a:custGeom>
              <a:avLst/>
              <a:gdLst>
                <a:gd name="T0" fmla="*/ 0 w 1"/>
                <a:gd name="T1" fmla="*/ 427 h 427"/>
                <a:gd name="T2" fmla="*/ 0 w 1"/>
                <a:gd name="T3" fmla="*/ 2 h 427"/>
                <a:gd name="T4" fmla="*/ 0 w 1"/>
                <a:gd name="T5" fmla="*/ 0 h 427"/>
                <a:gd name="T6" fmla="*/ 0 60000 65536"/>
                <a:gd name="T7" fmla="*/ 0 60000 65536"/>
                <a:gd name="T8" fmla="*/ 0 60000 65536"/>
                <a:gd name="T9" fmla="*/ 0 w 1"/>
                <a:gd name="T10" fmla="*/ 0 h 427"/>
                <a:gd name="T11" fmla="*/ 1 w 1"/>
                <a:gd name="T12" fmla="*/ 427 h 4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427">
                  <a:moveTo>
                    <a:pt x="0" y="427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1" name="Freeform 3587"/>
            <p:cNvSpPr>
              <a:spLocks/>
            </p:cNvSpPr>
            <p:nvPr/>
          </p:nvSpPr>
          <p:spPr bwMode="auto">
            <a:xfrm>
              <a:off x="1809" y="3972"/>
              <a:ext cx="884" cy="1"/>
            </a:xfrm>
            <a:custGeom>
              <a:avLst/>
              <a:gdLst>
                <a:gd name="T0" fmla="*/ 0 w 552"/>
                <a:gd name="T1" fmla="*/ 0 h 1"/>
                <a:gd name="T2" fmla="*/ 551 w 552"/>
                <a:gd name="T3" fmla="*/ 0 h 1"/>
                <a:gd name="T4" fmla="*/ 552 w 552"/>
                <a:gd name="T5" fmla="*/ 0 h 1"/>
                <a:gd name="T6" fmla="*/ 0 60000 65536"/>
                <a:gd name="T7" fmla="*/ 0 60000 65536"/>
                <a:gd name="T8" fmla="*/ 0 60000 65536"/>
                <a:gd name="T9" fmla="*/ 0 w 552"/>
                <a:gd name="T10" fmla="*/ 0 h 1"/>
                <a:gd name="T11" fmla="*/ 552 w 55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2" h="1">
                  <a:moveTo>
                    <a:pt x="0" y="0"/>
                  </a:moveTo>
                  <a:lnTo>
                    <a:pt x="551" y="0"/>
                  </a:lnTo>
                  <a:lnTo>
                    <a:pt x="55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2" name="Freeform 3588"/>
            <p:cNvSpPr>
              <a:spLocks/>
            </p:cNvSpPr>
            <p:nvPr/>
          </p:nvSpPr>
          <p:spPr bwMode="auto">
            <a:xfrm>
              <a:off x="1809" y="3292"/>
              <a:ext cx="884" cy="1"/>
            </a:xfrm>
            <a:custGeom>
              <a:avLst/>
              <a:gdLst>
                <a:gd name="T0" fmla="*/ 0 w 552"/>
                <a:gd name="T1" fmla="*/ 0 h 1"/>
                <a:gd name="T2" fmla="*/ 551 w 552"/>
                <a:gd name="T3" fmla="*/ 0 h 1"/>
                <a:gd name="T4" fmla="*/ 552 w 552"/>
                <a:gd name="T5" fmla="*/ 0 h 1"/>
                <a:gd name="T6" fmla="*/ 0 60000 65536"/>
                <a:gd name="T7" fmla="*/ 0 60000 65536"/>
                <a:gd name="T8" fmla="*/ 0 60000 65536"/>
                <a:gd name="T9" fmla="*/ 0 w 552"/>
                <a:gd name="T10" fmla="*/ 0 h 1"/>
                <a:gd name="T11" fmla="*/ 552 w 55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2" h="1">
                  <a:moveTo>
                    <a:pt x="0" y="0"/>
                  </a:moveTo>
                  <a:lnTo>
                    <a:pt x="551" y="0"/>
                  </a:lnTo>
                  <a:lnTo>
                    <a:pt x="55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3" name="Freeform 3589"/>
            <p:cNvSpPr>
              <a:spLocks/>
            </p:cNvSpPr>
            <p:nvPr/>
          </p:nvSpPr>
          <p:spPr bwMode="auto">
            <a:xfrm>
              <a:off x="2075" y="3526"/>
              <a:ext cx="14" cy="13"/>
            </a:xfrm>
            <a:custGeom>
              <a:avLst/>
              <a:gdLst>
                <a:gd name="T0" fmla="*/ 8 w 14"/>
                <a:gd name="T1" fmla="*/ 0 h 13"/>
                <a:gd name="T2" fmla="*/ 8 w 14"/>
                <a:gd name="T3" fmla="*/ 0 h 13"/>
                <a:gd name="T4" fmla="*/ 10 w 14"/>
                <a:gd name="T5" fmla="*/ 0 h 13"/>
                <a:gd name="T6" fmla="*/ 10 w 14"/>
                <a:gd name="T7" fmla="*/ 0 h 13"/>
                <a:gd name="T8" fmla="*/ 13 w 14"/>
                <a:gd name="T9" fmla="*/ 2 h 13"/>
                <a:gd name="T10" fmla="*/ 13 w 14"/>
                <a:gd name="T11" fmla="*/ 2 h 13"/>
                <a:gd name="T12" fmla="*/ 13 w 14"/>
                <a:gd name="T13" fmla="*/ 2 h 13"/>
                <a:gd name="T14" fmla="*/ 14 w 14"/>
                <a:gd name="T15" fmla="*/ 3 h 13"/>
                <a:gd name="T16" fmla="*/ 14 w 14"/>
                <a:gd name="T17" fmla="*/ 3 h 13"/>
                <a:gd name="T18" fmla="*/ 14 w 14"/>
                <a:gd name="T19" fmla="*/ 5 h 13"/>
                <a:gd name="T20" fmla="*/ 14 w 14"/>
                <a:gd name="T21" fmla="*/ 5 h 13"/>
                <a:gd name="T22" fmla="*/ 14 w 14"/>
                <a:gd name="T23" fmla="*/ 8 h 13"/>
                <a:gd name="T24" fmla="*/ 14 w 14"/>
                <a:gd name="T25" fmla="*/ 8 h 13"/>
                <a:gd name="T26" fmla="*/ 14 w 14"/>
                <a:gd name="T27" fmla="*/ 10 h 13"/>
                <a:gd name="T28" fmla="*/ 14 w 14"/>
                <a:gd name="T29" fmla="*/ 10 h 13"/>
                <a:gd name="T30" fmla="*/ 13 w 14"/>
                <a:gd name="T31" fmla="*/ 10 h 13"/>
                <a:gd name="T32" fmla="*/ 13 w 14"/>
                <a:gd name="T33" fmla="*/ 11 h 13"/>
                <a:gd name="T34" fmla="*/ 13 w 14"/>
                <a:gd name="T35" fmla="*/ 11 h 13"/>
                <a:gd name="T36" fmla="*/ 10 w 14"/>
                <a:gd name="T37" fmla="*/ 11 h 13"/>
                <a:gd name="T38" fmla="*/ 10 w 14"/>
                <a:gd name="T39" fmla="*/ 13 h 13"/>
                <a:gd name="T40" fmla="*/ 8 w 14"/>
                <a:gd name="T41" fmla="*/ 13 h 13"/>
                <a:gd name="T42" fmla="*/ 8 w 14"/>
                <a:gd name="T43" fmla="*/ 13 h 13"/>
                <a:gd name="T44" fmla="*/ 8 w 14"/>
                <a:gd name="T45" fmla="*/ 13 h 13"/>
                <a:gd name="T46" fmla="*/ 6 w 14"/>
                <a:gd name="T47" fmla="*/ 13 h 13"/>
                <a:gd name="T48" fmla="*/ 6 w 14"/>
                <a:gd name="T49" fmla="*/ 13 h 13"/>
                <a:gd name="T50" fmla="*/ 5 w 14"/>
                <a:gd name="T51" fmla="*/ 13 h 13"/>
                <a:gd name="T52" fmla="*/ 5 w 14"/>
                <a:gd name="T53" fmla="*/ 11 h 13"/>
                <a:gd name="T54" fmla="*/ 2 w 14"/>
                <a:gd name="T55" fmla="*/ 11 h 13"/>
                <a:gd name="T56" fmla="*/ 2 w 14"/>
                <a:gd name="T57" fmla="*/ 11 h 13"/>
                <a:gd name="T58" fmla="*/ 2 w 14"/>
                <a:gd name="T59" fmla="*/ 10 h 13"/>
                <a:gd name="T60" fmla="*/ 0 w 14"/>
                <a:gd name="T61" fmla="*/ 10 h 13"/>
                <a:gd name="T62" fmla="*/ 0 w 14"/>
                <a:gd name="T63" fmla="*/ 10 h 13"/>
                <a:gd name="T64" fmla="*/ 0 w 14"/>
                <a:gd name="T65" fmla="*/ 8 h 13"/>
                <a:gd name="T66" fmla="*/ 0 w 14"/>
                <a:gd name="T67" fmla="*/ 8 h 13"/>
                <a:gd name="T68" fmla="*/ 0 w 14"/>
                <a:gd name="T69" fmla="*/ 5 h 13"/>
                <a:gd name="T70" fmla="*/ 0 w 14"/>
                <a:gd name="T71" fmla="*/ 5 h 13"/>
                <a:gd name="T72" fmla="*/ 0 w 14"/>
                <a:gd name="T73" fmla="*/ 3 h 13"/>
                <a:gd name="T74" fmla="*/ 0 w 14"/>
                <a:gd name="T75" fmla="*/ 3 h 13"/>
                <a:gd name="T76" fmla="*/ 2 w 14"/>
                <a:gd name="T77" fmla="*/ 2 h 13"/>
                <a:gd name="T78" fmla="*/ 2 w 14"/>
                <a:gd name="T79" fmla="*/ 2 h 13"/>
                <a:gd name="T80" fmla="*/ 2 w 14"/>
                <a:gd name="T81" fmla="*/ 2 h 13"/>
                <a:gd name="T82" fmla="*/ 5 w 14"/>
                <a:gd name="T83" fmla="*/ 0 h 13"/>
                <a:gd name="T84" fmla="*/ 5 w 14"/>
                <a:gd name="T85" fmla="*/ 0 h 13"/>
                <a:gd name="T86" fmla="*/ 6 w 14"/>
                <a:gd name="T87" fmla="*/ 0 h 13"/>
                <a:gd name="T88" fmla="*/ 6 w 14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3"/>
                <a:gd name="T137" fmla="*/ 14 w 14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3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4" name="Freeform 3590"/>
            <p:cNvSpPr>
              <a:spLocks/>
            </p:cNvSpPr>
            <p:nvPr/>
          </p:nvSpPr>
          <p:spPr bwMode="auto">
            <a:xfrm>
              <a:off x="2075" y="3526"/>
              <a:ext cx="13" cy="11"/>
            </a:xfrm>
            <a:custGeom>
              <a:avLst/>
              <a:gdLst>
                <a:gd name="T0" fmla="*/ 6 w 13"/>
                <a:gd name="T1" fmla="*/ 0 h 11"/>
                <a:gd name="T2" fmla="*/ 8 w 13"/>
                <a:gd name="T3" fmla="*/ 0 h 11"/>
                <a:gd name="T4" fmla="*/ 8 w 13"/>
                <a:gd name="T5" fmla="*/ 0 h 11"/>
                <a:gd name="T6" fmla="*/ 8 w 13"/>
                <a:gd name="T7" fmla="*/ 0 h 11"/>
                <a:gd name="T8" fmla="*/ 10 w 13"/>
                <a:gd name="T9" fmla="*/ 2 h 11"/>
                <a:gd name="T10" fmla="*/ 10 w 13"/>
                <a:gd name="T11" fmla="*/ 2 h 11"/>
                <a:gd name="T12" fmla="*/ 10 w 13"/>
                <a:gd name="T13" fmla="*/ 2 h 11"/>
                <a:gd name="T14" fmla="*/ 13 w 13"/>
                <a:gd name="T15" fmla="*/ 3 h 11"/>
                <a:gd name="T16" fmla="*/ 13 w 13"/>
                <a:gd name="T17" fmla="*/ 3 h 11"/>
                <a:gd name="T18" fmla="*/ 13 w 13"/>
                <a:gd name="T19" fmla="*/ 3 h 11"/>
                <a:gd name="T20" fmla="*/ 13 w 13"/>
                <a:gd name="T21" fmla="*/ 5 h 11"/>
                <a:gd name="T22" fmla="*/ 13 w 13"/>
                <a:gd name="T23" fmla="*/ 5 h 11"/>
                <a:gd name="T24" fmla="*/ 13 w 13"/>
                <a:gd name="T25" fmla="*/ 8 h 11"/>
                <a:gd name="T26" fmla="*/ 13 w 13"/>
                <a:gd name="T27" fmla="*/ 8 h 11"/>
                <a:gd name="T28" fmla="*/ 13 w 13"/>
                <a:gd name="T29" fmla="*/ 8 h 11"/>
                <a:gd name="T30" fmla="*/ 10 w 13"/>
                <a:gd name="T31" fmla="*/ 10 h 11"/>
                <a:gd name="T32" fmla="*/ 10 w 13"/>
                <a:gd name="T33" fmla="*/ 10 h 11"/>
                <a:gd name="T34" fmla="*/ 10 w 13"/>
                <a:gd name="T35" fmla="*/ 10 h 11"/>
                <a:gd name="T36" fmla="*/ 10 w 13"/>
                <a:gd name="T37" fmla="*/ 11 h 11"/>
                <a:gd name="T38" fmla="*/ 8 w 13"/>
                <a:gd name="T39" fmla="*/ 11 h 11"/>
                <a:gd name="T40" fmla="*/ 8 w 13"/>
                <a:gd name="T41" fmla="*/ 11 h 11"/>
                <a:gd name="T42" fmla="*/ 6 w 13"/>
                <a:gd name="T43" fmla="*/ 11 h 11"/>
                <a:gd name="T44" fmla="*/ 6 w 13"/>
                <a:gd name="T45" fmla="*/ 11 h 11"/>
                <a:gd name="T46" fmla="*/ 6 w 13"/>
                <a:gd name="T47" fmla="*/ 11 h 11"/>
                <a:gd name="T48" fmla="*/ 5 w 13"/>
                <a:gd name="T49" fmla="*/ 11 h 11"/>
                <a:gd name="T50" fmla="*/ 5 w 13"/>
                <a:gd name="T51" fmla="*/ 11 h 11"/>
                <a:gd name="T52" fmla="*/ 2 w 13"/>
                <a:gd name="T53" fmla="*/ 11 h 11"/>
                <a:gd name="T54" fmla="*/ 2 w 13"/>
                <a:gd name="T55" fmla="*/ 10 h 11"/>
                <a:gd name="T56" fmla="*/ 2 w 13"/>
                <a:gd name="T57" fmla="*/ 10 h 11"/>
                <a:gd name="T58" fmla="*/ 2 w 13"/>
                <a:gd name="T59" fmla="*/ 10 h 11"/>
                <a:gd name="T60" fmla="*/ 0 w 13"/>
                <a:gd name="T61" fmla="*/ 8 h 11"/>
                <a:gd name="T62" fmla="*/ 0 w 13"/>
                <a:gd name="T63" fmla="*/ 8 h 11"/>
                <a:gd name="T64" fmla="*/ 0 w 13"/>
                <a:gd name="T65" fmla="*/ 8 h 11"/>
                <a:gd name="T66" fmla="*/ 0 w 13"/>
                <a:gd name="T67" fmla="*/ 5 h 11"/>
                <a:gd name="T68" fmla="*/ 0 w 13"/>
                <a:gd name="T69" fmla="*/ 5 h 11"/>
                <a:gd name="T70" fmla="*/ 0 w 13"/>
                <a:gd name="T71" fmla="*/ 3 h 11"/>
                <a:gd name="T72" fmla="*/ 0 w 13"/>
                <a:gd name="T73" fmla="*/ 3 h 11"/>
                <a:gd name="T74" fmla="*/ 0 w 13"/>
                <a:gd name="T75" fmla="*/ 3 h 11"/>
                <a:gd name="T76" fmla="*/ 2 w 13"/>
                <a:gd name="T77" fmla="*/ 2 h 11"/>
                <a:gd name="T78" fmla="*/ 2 w 13"/>
                <a:gd name="T79" fmla="*/ 2 h 11"/>
                <a:gd name="T80" fmla="*/ 2 w 13"/>
                <a:gd name="T81" fmla="*/ 2 h 11"/>
                <a:gd name="T82" fmla="*/ 5 w 13"/>
                <a:gd name="T83" fmla="*/ 0 h 11"/>
                <a:gd name="T84" fmla="*/ 5 w 13"/>
                <a:gd name="T85" fmla="*/ 0 h 11"/>
                <a:gd name="T86" fmla="*/ 5 w 13"/>
                <a:gd name="T87" fmla="*/ 0 h 11"/>
                <a:gd name="T88" fmla="*/ 6 w 13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1"/>
                <a:gd name="T137" fmla="*/ 13 w 13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3" y="5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5" name="Freeform 3591"/>
            <p:cNvSpPr>
              <a:spLocks/>
            </p:cNvSpPr>
            <p:nvPr/>
          </p:nvSpPr>
          <p:spPr bwMode="auto">
            <a:xfrm>
              <a:off x="2213" y="3630"/>
              <a:ext cx="14" cy="13"/>
            </a:xfrm>
            <a:custGeom>
              <a:avLst/>
              <a:gdLst>
                <a:gd name="T0" fmla="*/ 8 w 14"/>
                <a:gd name="T1" fmla="*/ 0 h 13"/>
                <a:gd name="T2" fmla="*/ 8 w 14"/>
                <a:gd name="T3" fmla="*/ 0 h 13"/>
                <a:gd name="T4" fmla="*/ 11 w 14"/>
                <a:gd name="T5" fmla="*/ 0 h 13"/>
                <a:gd name="T6" fmla="*/ 11 w 14"/>
                <a:gd name="T7" fmla="*/ 0 h 13"/>
                <a:gd name="T8" fmla="*/ 12 w 14"/>
                <a:gd name="T9" fmla="*/ 2 h 13"/>
                <a:gd name="T10" fmla="*/ 12 w 14"/>
                <a:gd name="T11" fmla="*/ 2 h 13"/>
                <a:gd name="T12" fmla="*/ 12 w 14"/>
                <a:gd name="T13" fmla="*/ 2 h 13"/>
                <a:gd name="T14" fmla="*/ 14 w 14"/>
                <a:gd name="T15" fmla="*/ 3 h 13"/>
                <a:gd name="T16" fmla="*/ 14 w 14"/>
                <a:gd name="T17" fmla="*/ 3 h 13"/>
                <a:gd name="T18" fmla="*/ 14 w 14"/>
                <a:gd name="T19" fmla="*/ 5 h 13"/>
                <a:gd name="T20" fmla="*/ 14 w 14"/>
                <a:gd name="T21" fmla="*/ 5 h 13"/>
                <a:gd name="T22" fmla="*/ 14 w 14"/>
                <a:gd name="T23" fmla="*/ 8 h 13"/>
                <a:gd name="T24" fmla="*/ 14 w 14"/>
                <a:gd name="T25" fmla="*/ 8 h 13"/>
                <a:gd name="T26" fmla="*/ 14 w 14"/>
                <a:gd name="T27" fmla="*/ 10 h 13"/>
                <a:gd name="T28" fmla="*/ 14 w 14"/>
                <a:gd name="T29" fmla="*/ 10 h 13"/>
                <a:gd name="T30" fmla="*/ 12 w 14"/>
                <a:gd name="T31" fmla="*/ 10 h 13"/>
                <a:gd name="T32" fmla="*/ 12 w 14"/>
                <a:gd name="T33" fmla="*/ 11 h 13"/>
                <a:gd name="T34" fmla="*/ 12 w 14"/>
                <a:gd name="T35" fmla="*/ 11 h 13"/>
                <a:gd name="T36" fmla="*/ 11 w 14"/>
                <a:gd name="T37" fmla="*/ 11 h 13"/>
                <a:gd name="T38" fmla="*/ 11 w 14"/>
                <a:gd name="T39" fmla="*/ 13 h 13"/>
                <a:gd name="T40" fmla="*/ 8 w 14"/>
                <a:gd name="T41" fmla="*/ 13 h 13"/>
                <a:gd name="T42" fmla="*/ 8 w 14"/>
                <a:gd name="T43" fmla="*/ 13 h 13"/>
                <a:gd name="T44" fmla="*/ 8 w 14"/>
                <a:gd name="T45" fmla="*/ 13 h 13"/>
                <a:gd name="T46" fmla="*/ 6 w 14"/>
                <a:gd name="T47" fmla="*/ 13 h 13"/>
                <a:gd name="T48" fmla="*/ 6 w 14"/>
                <a:gd name="T49" fmla="*/ 13 h 13"/>
                <a:gd name="T50" fmla="*/ 4 w 14"/>
                <a:gd name="T51" fmla="*/ 13 h 13"/>
                <a:gd name="T52" fmla="*/ 4 w 14"/>
                <a:gd name="T53" fmla="*/ 11 h 13"/>
                <a:gd name="T54" fmla="*/ 3 w 14"/>
                <a:gd name="T55" fmla="*/ 11 h 13"/>
                <a:gd name="T56" fmla="*/ 3 w 14"/>
                <a:gd name="T57" fmla="*/ 11 h 13"/>
                <a:gd name="T58" fmla="*/ 3 w 14"/>
                <a:gd name="T59" fmla="*/ 10 h 13"/>
                <a:gd name="T60" fmla="*/ 0 w 14"/>
                <a:gd name="T61" fmla="*/ 10 h 13"/>
                <a:gd name="T62" fmla="*/ 0 w 14"/>
                <a:gd name="T63" fmla="*/ 10 h 13"/>
                <a:gd name="T64" fmla="*/ 0 w 14"/>
                <a:gd name="T65" fmla="*/ 8 h 13"/>
                <a:gd name="T66" fmla="*/ 0 w 14"/>
                <a:gd name="T67" fmla="*/ 8 h 13"/>
                <a:gd name="T68" fmla="*/ 0 w 14"/>
                <a:gd name="T69" fmla="*/ 5 h 13"/>
                <a:gd name="T70" fmla="*/ 0 w 14"/>
                <a:gd name="T71" fmla="*/ 5 h 13"/>
                <a:gd name="T72" fmla="*/ 0 w 14"/>
                <a:gd name="T73" fmla="*/ 3 h 13"/>
                <a:gd name="T74" fmla="*/ 0 w 14"/>
                <a:gd name="T75" fmla="*/ 3 h 13"/>
                <a:gd name="T76" fmla="*/ 3 w 14"/>
                <a:gd name="T77" fmla="*/ 2 h 13"/>
                <a:gd name="T78" fmla="*/ 3 w 14"/>
                <a:gd name="T79" fmla="*/ 2 h 13"/>
                <a:gd name="T80" fmla="*/ 3 w 14"/>
                <a:gd name="T81" fmla="*/ 2 h 13"/>
                <a:gd name="T82" fmla="*/ 4 w 14"/>
                <a:gd name="T83" fmla="*/ 0 h 13"/>
                <a:gd name="T84" fmla="*/ 4 w 14"/>
                <a:gd name="T85" fmla="*/ 0 h 13"/>
                <a:gd name="T86" fmla="*/ 6 w 14"/>
                <a:gd name="T87" fmla="*/ 0 h 13"/>
                <a:gd name="T88" fmla="*/ 6 w 14"/>
                <a:gd name="T89" fmla="*/ 0 h 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3"/>
                <a:gd name="T137" fmla="*/ 14 w 14"/>
                <a:gd name="T138" fmla="*/ 13 h 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3">
                  <a:moveTo>
                    <a:pt x="8" y="0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4" y="13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6" name="Freeform 3592"/>
            <p:cNvSpPr>
              <a:spLocks/>
            </p:cNvSpPr>
            <p:nvPr/>
          </p:nvSpPr>
          <p:spPr bwMode="auto">
            <a:xfrm>
              <a:off x="2213" y="3630"/>
              <a:ext cx="12" cy="11"/>
            </a:xfrm>
            <a:custGeom>
              <a:avLst/>
              <a:gdLst>
                <a:gd name="T0" fmla="*/ 6 w 12"/>
                <a:gd name="T1" fmla="*/ 0 h 11"/>
                <a:gd name="T2" fmla="*/ 8 w 12"/>
                <a:gd name="T3" fmla="*/ 0 h 11"/>
                <a:gd name="T4" fmla="*/ 8 w 12"/>
                <a:gd name="T5" fmla="*/ 0 h 11"/>
                <a:gd name="T6" fmla="*/ 8 w 12"/>
                <a:gd name="T7" fmla="*/ 0 h 11"/>
                <a:gd name="T8" fmla="*/ 11 w 12"/>
                <a:gd name="T9" fmla="*/ 2 h 11"/>
                <a:gd name="T10" fmla="*/ 11 w 12"/>
                <a:gd name="T11" fmla="*/ 2 h 11"/>
                <a:gd name="T12" fmla="*/ 11 w 12"/>
                <a:gd name="T13" fmla="*/ 2 h 11"/>
                <a:gd name="T14" fmla="*/ 12 w 12"/>
                <a:gd name="T15" fmla="*/ 3 h 11"/>
                <a:gd name="T16" fmla="*/ 12 w 12"/>
                <a:gd name="T17" fmla="*/ 3 h 11"/>
                <a:gd name="T18" fmla="*/ 12 w 12"/>
                <a:gd name="T19" fmla="*/ 3 h 11"/>
                <a:gd name="T20" fmla="*/ 12 w 12"/>
                <a:gd name="T21" fmla="*/ 5 h 11"/>
                <a:gd name="T22" fmla="*/ 12 w 12"/>
                <a:gd name="T23" fmla="*/ 5 h 11"/>
                <a:gd name="T24" fmla="*/ 12 w 12"/>
                <a:gd name="T25" fmla="*/ 8 h 11"/>
                <a:gd name="T26" fmla="*/ 12 w 12"/>
                <a:gd name="T27" fmla="*/ 8 h 11"/>
                <a:gd name="T28" fmla="*/ 12 w 12"/>
                <a:gd name="T29" fmla="*/ 8 h 11"/>
                <a:gd name="T30" fmla="*/ 11 w 12"/>
                <a:gd name="T31" fmla="*/ 10 h 11"/>
                <a:gd name="T32" fmla="*/ 11 w 12"/>
                <a:gd name="T33" fmla="*/ 10 h 11"/>
                <a:gd name="T34" fmla="*/ 11 w 12"/>
                <a:gd name="T35" fmla="*/ 10 h 11"/>
                <a:gd name="T36" fmla="*/ 11 w 12"/>
                <a:gd name="T37" fmla="*/ 11 h 11"/>
                <a:gd name="T38" fmla="*/ 8 w 12"/>
                <a:gd name="T39" fmla="*/ 11 h 11"/>
                <a:gd name="T40" fmla="*/ 8 w 12"/>
                <a:gd name="T41" fmla="*/ 11 h 11"/>
                <a:gd name="T42" fmla="*/ 6 w 12"/>
                <a:gd name="T43" fmla="*/ 11 h 11"/>
                <a:gd name="T44" fmla="*/ 6 w 12"/>
                <a:gd name="T45" fmla="*/ 11 h 11"/>
                <a:gd name="T46" fmla="*/ 6 w 12"/>
                <a:gd name="T47" fmla="*/ 11 h 11"/>
                <a:gd name="T48" fmla="*/ 4 w 12"/>
                <a:gd name="T49" fmla="*/ 11 h 11"/>
                <a:gd name="T50" fmla="*/ 4 w 12"/>
                <a:gd name="T51" fmla="*/ 11 h 11"/>
                <a:gd name="T52" fmla="*/ 3 w 12"/>
                <a:gd name="T53" fmla="*/ 11 h 11"/>
                <a:gd name="T54" fmla="*/ 3 w 12"/>
                <a:gd name="T55" fmla="*/ 10 h 11"/>
                <a:gd name="T56" fmla="*/ 3 w 12"/>
                <a:gd name="T57" fmla="*/ 10 h 11"/>
                <a:gd name="T58" fmla="*/ 3 w 12"/>
                <a:gd name="T59" fmla="*/ 10 h 11"/>
                <a:gd name="T60" fmla="*/ 0 w 12"/>
                <a:gd name="T61" fmla="*/ 8 h 11"/>
                <a:gd name="T62" fmla="*/ 0 w 12"/>
                <a:gd name="T63" fmla="*/ 8 h 11"/>
                <a:gd name="T64" fmla="*/ 0 w 12"/>
                <a:gd name="T65" fmla="*/ 8 h 11"/>
                <a:gd name="T66" fmla="*/ 0 w 12"/>
                <a:gd name="T67" fmla="*/ 5 h 11"/>
                <a:gd name="T68" fmla="*/ 0 w 12"/>
                <a:gd name="T69" fmla="*/ 5 h 11"/>
                <a:gd name="T70" fmla="*/ 0 w 12"/>
                <a:gd name="T71" fmla="*/ 3 h 11"/>
                <a:gd name="T72" fmla="*/ 0 w 12"/>
                <a:gd name="T73" fmla="*/ 3 h 11"/>
                <a:gd name="T74" fmla="*/ 0 w 12"/>
                <a:gd name="T75" fmla="*/ 3 h 11"/>
                <a:gd name="T76" fmla="*/ 3 w 12"/>
                <a:gd name="T77" fmla="*/ 2 h 11"/>
                <a:gd name="T78" fmla="*/ 3 w 12"/>
                <a:gd name="T79" fmla="*/ 2 h 11"/>
                <a:gd name="T80" fmla="*/ 3 w 12"/>
                <a:gd name="T81" fmla="*/ 2 h 11"/>
                <a:gd name="T82" fmla="*/ 4 w 12"/>
                <a:gd name="T83" fmla="*/ 0 h 11"/>
                <a:gd name="T84" fmla="*/ 4 w 12"/>
                <a:gd name="T85" fmla="*/ 0 h 11"/>
                <a:gd name="T86" fmla="*/ 4 w 12"/>
                <a:gd name="T87" fmla="*/ 0 h 11"/>
                <a:gd name="T88" fmla="*/ 6 w 12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"/>
                <a:gd name="T136" fmla="*/ 0 h 11"/>
                <a:gd name="T137" fmla="*/ 12 w 12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7" name="Freeform 3593"/>
            <p:cNvSpPr>
              <a:spLocks/>
            </p:cNvSpPr>
            <p:nvPr/>
          </p:nvSpPr>
          <p:spPr bwMode="auto">
            <a:xfrm>
              <a:off x="2349" y="3721"/>
              <a:ext cx="14" cy="15"/>
            </a:xfrm>
            <a:custGeom>
              <a:avLst/>
              <a:gdLst>
                <a:gd name="T0" fmla="*/ 8 w 14"/>
                <a:gd name="T1" fmla="*/ 0 h 15"/>
                <a:gd name="T2" fmla="*/ 8 w 14"/>
                <a:gd name="T3" fmla="*/ 0 h 15"/>
                <a:gd name="T4" fmla="*/ 11 w 14"/>
                <a:gd name="T5" fmla="*/ 0 h 15"/>
                <a:gd name="T6" fmla="*/ 11 w 14"/>
                <a:gd name="T7" fmla="*/ 0 h 15"/>
                <a:gd name="T8" fmla="*/ 12 w 14"/>
                <a:gd name="T9" fmla="*/ 2 h 15"/>
                <a:gd name="T10" fmla="*/ 12 w 14"/>
                <a:gd name="T11" fmla="*/ 2 h 15"/>
                <a:gd name="T12" fmla="*/ 12 w 14"/>
                <a:gd name="T13" fmla="*/ 2 h 15"/>
                <a:gd name="T14" fmla="*/ 14 w 14"/>
                <a:gd name="T15" fmla="*/ 3 h 15"/>
                <a:gd name="T16" fmla="*/ 14 w 14"/>
                <a:gd name="T17" fmla="*/ 3 h 15"/>
                <a:gd name="T18" fmla="*/ 14 w 14"/>
                <a:gd name="T19" fmla="*/ 7 h 15"/>
                <a:gd name="T20" fmla="*/ 14 w 14"/>
                <a:gd name="T21" fmla="*/ 7 h 15"/>
                <a:gd name="T22" fmla="*/ 14 w 14"/>
                <a:gd name="T23" fmla="*/ 8 h 15"/>
                <a:gd name="T24" fmla="*/ 14 w 14"/>
                <a:gd name="T25" fmla="*/ 8 h 15"/>
                <a:gd name="T26" fmla="*/ 14 w 14"/>
                <a:gd name="T27" fmla="*/ 10 h 15"/>
                <a:gd name="T28" fmla="*/ 14 w 14"/>
                <a:gd name="T29" fmla="*/ 10 h 15"/>
                <a:gd name="T30" fmla="*/ 12 w 14"/>
                <a:gd name="T31" fmla="*/ 10 h 15"/>
                <a:gd name="T32" fmla="*/ 12 w 14"/>
                <a:gd name="T33" fmla="*/ 11 h 15"/>
                <a:gd name="T34" fmla="*/ 12 w 14"/>
                <a:gd name="T35" fmla="*/ 11 h 15"/>
                <a:gd name="T36" fmla="*/ 11 w 14"/>
                <a:gd name="T37" fmla="*/ 11 h 15"/>
                <a:gd name="T38" fmla="*/ 11 w 14"/>
                <a:gd name="T39" fmla="*/ 15 h 15"/>
                <a:gd name="T40" fmla="*/ 8 w 14"/>
                <a:gd name="T41" fmla="*/ 15 h 15"/>
                <a:gd name="T42" fmla="*/ 8 w 14"/>
                <a:gd name="T43" fmla="*/ 15 h 15"/>
                <a:gd name="T44" fmla="*/ 8 w 14"/>
                <a:gd name="T45" fmla="*/ 15 h 15"/>
                <a:gd name="T46" fmla="*/ 6 w 14"/>
                <a:gd name="T47" fmla="*/ 15 h 15"/>
                <a:gd name="T48" fmla="*/ 6 w 14"/>
                <a:gd name="T49" fmla="*/ 15 h 15"/>
                <a:gd name="T50" fmla="*/ 4 w 14"/>
                <a:gd name="T51" fmla="*/ 15 h 15"/>
                <a:gd name="T52" fmla="*/ 4 w 14"/>
                <a:gd name="T53" fmla="*/ 11 h 15"/>
                <a:gd name="T54" fmla="*/ 3 w 14"/>
                <a:gd name="T55" fmla="*/ 11 h 15"/>
                <a:gd name="T56" fmla="*/ 3 w 14"/>
                <a:gd name="T57" fmla="*/ 11 h 15"/>
                <a:gd name="T58" fmla="*/ 3 w 14"/>
                <a:gd name="T59" fmla="*/ 10 h 15"/>
                <a:gd name="T60" fmla="*/ 0 w 14"/>
                <a:gd name="T61" fmla="*/ 10 h 15"/>
                <a:gd name="T62" fmla="*/ 0 w 14"/>
                <a:gd name="T63" fmla="*/ 10 h 15"/>
                <a:gd name="T64" fmla="*/ 0 w 14"/>
                <a:gd name="T65" fmla="*/ 8 h 15"/>
                <a:gd name="T66" fmla="*/ 0 w 14"/>
                <a:gd name="T67" fmla="*/ 8 h 15"/>
                <a:gd name="T68" fmla="*/ 0 w 14"/>
                <a:gd name="T69" fmla="*/ 7 h 15"/>
                <a:gd name="T70" fmla="*/ 0 w 14"/>
                <a:gd name="T71" fmla="*/ 7 h 15"/>
                <a:gd name="T72" fmla="*/ 0 w 14"/>
                <a:gd name="T73" fmla="*/ 3 h 15"/>
                <a:gd name="T74" fmla="*/ 0 w 14"/>
                <a:gd name="T75" fmla="*/ 3 h 15"/>
                <a:gd name="T76" fmla="*/ 3 w 14"/>
                <a:gd name="T77" fmla="*/ 2 h 15"/>
                <a:gd name="T78" fmla="*/ 3 w 14"/>
                <a:gd name="T79" fmla="*/ 2 h 15"/>
                <a:gd name="T80" fmla="*/ 3 w 14"/>
                <a:gd name="T81" fmla="*/ 2 h 15"/>
                <a:gd name="T82" fmla="*/ 4 w 14"/>
                <a:gd name="T83" fmla="*/ 0 h 15"/>
                <a:gd name="T84" fmla="*/ 4 w 14"/>
                <a:gd name="T85" fmla="*/ 0 h 15"/>
                <a:gd name="T86" fmla="*/ 6 w 14"/>
                <a:gd name="T87" fmla="*/ 0 h 15"/>
                <a:gd name="T88" fmla="*/ 6 w 14"/>
                <a:gd name="T89" fmla="*/ 0 h 1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5"/>
                <a:gd name="T137" fmla="*/ 14 w 14"/>
                <a:gd name="T138" fmla="*/ 15 h 1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5">
                  <a:moveTo>
                    <a:pt x="8" y="0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8" name="Freeform 3594"/>
            <p:cNvSpPr>
              <a:spLocks/>
            </p:cNvSpPr>
            <p:nvPr/>
          </p:nvSpPr>
          <p:spPr bwMode="auto">
            <a:xfrm>
              <a:off x="2349" y="3721"/>
              <a:ext cx="12" cy="11"/>
            </a:xfrm>
            <a:custGeom>
              <a:avLst/>
              <a:gdLst>
                <a:gd name="T0" fmla="*/ 6 w 12"/>
                <a:gd name="T1" fmla="*/ 0 h 11"/>
                <a:gd name="T2" fmla="*/ 8 w 12"/>
                <a:gd name="T3" fmla="*/ 0 h 11"/>
                <a:gd name="T4" fmla="*/ 8 w 12"/>
                <a:gd name="T5" fmla="*/ 0 h 11"/>
                <a:gd name="T6" fmla="*/ 8 w 12"/>
                <a:gd name="T7" fmla="*/ 0 h 11"/>
                <a:gd name="T8" fmla="*/ 11 w 12"/>
                <a:gd name="T9" fmla="*/ 2 h 11"/>
                <a:gd name="T10" fmla="*/ 11 w 12"/>
                <a:gd name="T11" fmla="*/ 2 h 11"/>
                <a:gd name="T12" fmla="*/ 11 w 12"/>
                <a:gd name="T13" fmla="*/ 2 h 11"/>
                <a:gd name="T14" fmla="*/ 12 w 12"/>
                <a:gd name="T15" fmla="*/ 3 h 11"/>
                <a:gd name="T16" fmla="*/ 12 w 12"/>
                <a:gd name="T17" fmla="*/ 3 h 11"/>
                <a:gd name="T18" fmla="*/ 12 w 12"/>
                <a:gd name="T19" fmla="*/ 3 h 11"/>
                <a:gd name="T20" fmla="*/ 12 w 12"/>
                <a:gd name="T21" fmla="*/ 7 h 11"/>
                <a:gd name="T22" fmla="*/ 12 w 12"/>
                <a:gd name="T23" fmla="*/ 7 h 11"/>
                <a:gd name="T24" fmla="*/ 12 w 12"/>
                <a:gd name="T25" fmla="*/ 8 h 11"/>
                <a:gd name="T26" fmla="*/ 12 w 12"/>
                <a:gd name="T27" fmla="*/ 8 h 11"/>
                <a:gd name="T28" fmla="*/ 12 w 12"/>
                <a:gd name="T29" fmla="*/ 8 h 11"/>
                <a:gd name="T30" fmla="*/ 11 w 12"/>
                <a:gd name="T31" fmla="*/ 10 h 11"/>
                <a:gd name="T32" fmla="*/ 11 w 12"/>
                <a:gd name="T33" fmla="*/ 10 h 11"/>
                <a:gd name="T34" fmla="*/ 11 w 12"/>
                <a:gd name="T35" fmla="*/ 10 h 11"/>
                <a:gd name="T36" fmla="*/ 11 w 12"/>
                <a:gd name="T37" fmla="*/ 11 h 11"/>
                <a:gd name="T38" fmla="*/ 8 w 12"/>
                <a:gd name="T39" fmla="*/ 11 h 11"/>
                <a:gd name="T40" fmla="*/ 8 w 12"/>
                <a:gd name="T41" fmla="*/ 11 h 11"/>
                <a:gd name="T42" fmla="*/ 6 w 12"/>
                <a:gd name="T43" fmla="*/ 11 h 11"/>
                <a:gd name="T44" fmla="*/ 6 w 12"/>
                <a:gd name="T45" fmla="*/ 11 h 11"/>
                <a:gd name="T46" fmla="*/ 6 w 12"/>
                <a:gd name="T47" fmla="*/ 11 h 11"/>
                <a:gd name="T48" fmla="*/ 4 w 12"/>
                <a:gd name="T49" fmla="*/ 11 h 11"/>
                <a:gd name="T50" fmla="*/ 4 w 12"/>
                <a:gd name="T51" fmla="*/ 11 h 11"/>
                <a:gd name="T52" fmla="*/ 3 w 12"/>
                <a:gd name="T53" fmla="*/ 11 h 11"/>
                <a:gd name="T54" fmla="*/ 3 w 12"/>
                <a:gd name="T55" fmla="*/ 10 h 11"/>
                <a:gd name="T56" fmla="*/ 3 w 12"/>
                <a:gd name="T57" fmla="*/ 10 h 11"/>
                <a:gd name="T58" fmla="*/ 3 w 12"/>
                <a:gd name="T59" fmla="*/ 10 h 11"/>
                <a:gd name="T60" fmla="*/ 0 w 12"/>
                <a:gd name="T61" fmla="*/ 8 h 11"/>
                <a:gd name="T62" fmla="*/ 0 w 12"/>
                <a:gd name="T63" fmla="*/ 8 h 11"/>
                <a:gd name="T64" fmla="*/ 0 w 12"/>
                <a:gd name="T65" fmla="*/ 8 h 11"/>
                <a:gd name="T66" fmla="*/ 0 w 12"/>
                <a:gd name="T67" fmla="*/ 7 h 11"/>
                <a:gd name="T68" fmla="*/ 0 w 12"/>
                <a:gd name="T69" fmla="*/ 7 h 11"/>
                <a:gd name="T70" fmla="*/ 0 w 12"/>
                <a:gd name="T71" fmla="*/ 3 h 11"/>
                <a:gd name="T72" fmla="*/ 0 w 12"/>
                <a:gd name="T73" fmla="*/ 3 h 11"/>
                <a:gd name="T74" fmla="*/ 0 w 12"/>
                <a:gd name="T75" fmla="*/ 3 h 11"/>
                <a:gd name="T76" fmla="*/ 3 w 12"/>
                <a:gd name="T77" fmla="*/ 2 h 11"/>
                <a:gd name="T78" fmla="*/ 3 w 12"/>
                <a:gd name="T79" fmla="*/ 2 h 11"/>
                <a:gd name="T80" fmla="*/ 3 w 12"/>
                <a:gd name="T81" fmla="*/ 2 h 11"/>
                <a:gd name="T82" fmla="*/ 4 w 12"/>
                <a:gd name="T83" fmla="*/ 0 h 11"/>
                <a:gd name="T84" fmla="*/ 4 w 12"/>
                <a:gd name="T85" fmla="*/ 0 h 11"/>
                <a:gd name="T86" fmla="*/ 4 w 12"/>
                <a:gd name="T87" fmla="*/ 0 h 11"/>
                <a:gd name="T88" fmla="*/ 6 w 12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"/>
                <a:gd name="T136" fmla="*/ 0 h 11"/>
                <a:gd name="T137" fmla="*/ 12 w 12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2" y="3"/>
                  </a:lnTo>
                  <a:lnTo>
                    <a:pt x="12" y="7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59" name="Freeform 3595"/>
            <p:cNvSpPr>
              <a:spLocks/>
            </p:cNvSpPr>
            <p:nvPr/>
          </p:nvSpPr>
          <p:spPr bwMode="auto">
            <a:xfrm>
              <a:off x="2480" y="3808"/>
              <a:ext cx="13" cy="12"/>
            </a:xfrm>
            <a:custGeom>
              <a:avLst/>
              <a:gdLst>
                <a:gd name="T0" fmla="*/ 8 w 13"/>
                <a:gd name="T1" fmla="*/ 0 h 12"/>
                <a:gd name="T2" fmla="*/ 8 w 13"/>
                <a:gd name="T3" fmla="*/ 0 h 12"/>
                <a:gd name="T4" fmla="*/ 9 w 13"/>
                <a:gd name="T5" fmla="*/ 0 h 12"/>
                <a:gd name="T6" fmla="*/ 9 w 13"/>
                <a:gd name="T7" fmla="*/ 0 h 12"/>
                <a:gd name="T8" fmla="*/ 11 w 13"/>
                <a:gd name="T9" fmla="*/ 1 h 12"/>
                <a:gd name="T10" fmla="*/ 11 w 13"/>
                <a:gd name="T11" fmla="*/ 1 h 12"/>
                <a:gd name="T12" fmla="*/ 11 w 13"/>
                <a:gd name="T13" fmla="*/ 1 h 12"/>
                <a:gd name="T14" fmla="*/ 13 w 13"/>
                <a:gd name="T15" fmla="*/ 3 h 12"/>
                <a:gd name="T16" fmla="*/ 13 w 13"/>
                <a:gd name="T17" fmla="*/ 3 h 12"/>
                <a:gd name="T18" fmla="*/ 13 w 13"/>
                <a:gd name="T19" fmla="*/ 4 h 12"/>
                <a:gd name="T20" fmla="*/ 13 w 13"/>
                <a:gd name="T21" fmla="*/ 4 h 12"/>
                <a:gd name="T22" fmla="*/ 13 w 13"/>
                <a:gd name="T23" fmla="*/ 8 h 12"/>
                <a:gd name="T24" fmla="*/ 13 w 13"/>
                <a:gd name="T25" fmla="*/ 8 h 12"/>
                <a:gd name="T26" fmla="*/ 13 w 13"/>
                <a:gd name="T27" fmla="*/ 9 h 12"/>
                <a:gd name="T28" fmla="*/ 13 w 13"/>
                <a:gd name="T29" fmla="*/ 9 h 12"/>
                <a:gd name="T30" fmla="*/ 11 w 13"/>
                <a:gd name="T31" fmla="*/ 9 h 12"/>
                <a:gd name="T32" fmla="*/ 11 w 13"/>
                <a:gd name="T33" fmla="*/ 11 h 12"/>
                <a:gd name="T34" fmla="*/ 11 w 13"/>
                <a:gd name="T35" fmla="*/ 11 h 12"/>
                <a:gd name="T36" fmla="*/ 9 w 13"/>
                <a:gd name="T37" fmla="*/ 11 h 12"/>
                <a:gd name="T38" fmla="*/ 9 w 13"/>
                <a:gd name="T39" fmla="*/ 12 h 12"/>
                <a:gd name="T40" fmla="*/ 8 w 13"/>
                <a:gd name="T41" fmla="*/ 12 h 12"/>
                <a:gd name="T42" fmla="*/ 8 w 13"/>
                <a:gd name="T43" fmla="*/ 12 h 12"/>
                <a:gd name="T44" fmla="*/ 8 w 13"/>
                <a:gd name="T45" fmla="*/ 12 h 12"/>
                <a:gd name="T46" fmla="*/ 5 w 13"/>
                <a:gd name="T47" fmla="*/ 12 h 12"/>
                <a:gd name="T48" fmla="*/ 5 w 13"/>
                <a:gd name="T49" fmla="*/ 12 h 12"/>
                <a:gd name="T50" fmla="*/ 3 w 13"/>
                <a:gd name="T51" fmla="*/ 12 h 12"/>
                <a:gd name="T52" fmla="*/ 3 w 13"/>
                <a:gd name="T53" fmla="*/ 11 h 12"/>
                <a:gd name="T54" fmla="*/ 1 w 13"/>
                <a:gd name="T55" fmla="*/ 11 h 12"/>
                <a:gd name="T56" fmla="*/ 1 w 13"/>
                <a:gd name="T57" fmla="*/ 11 h 12"/>
                <a:gd name="T58" fmla="*/ 1 w 13"/>
                <a:gd name="T59" fmla="*/ 9 h 12"/>
                <a:gd name="T60" fmla="*/ 0 w 13"/>
                <a:gd name="T61" fmla="*/ 9 h 12"/>
                <a:gd name="T62" fmla="*/ 0 w 13"/>
                <a:gd name="T63" fmla="*/ 9 h 12"/>
                <a:gd name="T64" fmla="*/ 0 w 13"/>
                <a:gd name="T65" fmla="*/ 8 h 12"/>
                <a:gd name="T66" fmla="*/ 0 w 13"/>
                <a:gd name="T67" fmla="*/ 8 h 12"/>
                <a:gd name="T68" fmla="*/ 0 w 13"/>
                <a:gd name="T69" fmla="*/ 4 h 12"/>
                <a:gd name="T70" fmla="*/ 0 w 13"/>
                <a:gd name="T71" fmla="*/ 4 h 12"/>
                <a:gd name="T72" fmla="*/ 0 w 13"/>
                <a:gd name="T73" fmla="*/ 3 h 12"/>
                <a:gd name="T74" fmla="*/ 0 w 13"/>
                <a:gd name="T75" fmla="*/ 3 h 12"/>
                <a:gd name="T76" fmla="*/ 1 w 13"/>
                <a:gd name="T77" fmla="*/ 1 h 12"/>
                <a:gd name="T78" fmla="*/ 1 w 13"/>
                <a:gd name="T79" fmla="*/ 1 h 12"/>
                <a:gd name="T80" fmla="*/ 1 w 13"/>
                <a:gd name="T81" fmla="*/ 1 h 12"/>
                <a:gd name="T82" fmla="*/ 3 w 13"/>
                <a:gd name="T83" fmla="*/ 0 h 12"/>
                <a:gd name="T84" fmla="*/ 3 w 13"/>
                <a:gd name="T85" fmla="*/ 0 h 12"/>
                <a:gd name="T86" fmla="*/ 5 w 13"/>
                <a:gd name="T87" fmla="*/ 0 h 12"/>
                <a:gd name="T88" fmla="*/ 5 w 13"/>
                <a:gd name="T89" fmla="*/ 0 h 1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2"/>
                <a:gd name="T137" fmla="*/ 13 w 13"/>
                <a:gd name="T138" fmla="*/ 12 h 1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2">
                  <a:moveTo>
                    <a:pt x="8" y="0"/>
                  </a:moveTo>
                  <a:lnTo>
                    <a:pt x="8" y="0"/>
                  </a:lnTo>
                  <a:lnTo>
                    <a:pt x="9" y="0"/>
                  </a:lnTo>
                  <a:lnTo>
                    <a:pt x="9" y="1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60" name="Freeform 3596"/>
            <p:cNvSpPr>
              <a:spLocks/>
            </p:cNvSpPr>
            <p:nvPr/>
          </p:nvSpPr>
          <p:spPr bwMode="auto">
            <a:xfrm>
              <a:off x="2480" y="3808"/>
              <a:ext cx="11" cy="11"/>
            </a:xfrm>
            <a:custGeom>
              <a:avLst/>
              <a:gdLst>
                <a:gd name="T0" fmla="*/ 5 w 11"/>
                <a:gd name="T1" fmla="*/ 0 h 11"/>
                <a:gd name="T2" fmla="*/ 8 w 11"/>
                <a:gd name="T3" fmla="*/ 0 h 11"/>
                <a:gd name="T4" fmla="*/ 8 w 11"/>
                <a:gd name="T5" fmla="*/ 0 h 11"/>
                <a:gd name="T6" fmla="*/ 8 w 11"/>
                <a:gd name="T7" fmla="*/ 0 h 11"/>
                <a:gd name="T8" fmla="*/ 9 w 11"/>
                <a:gd name="T9" fmla="*/ 1 h 11"/>
                <a:gd name="T10" fmla="*/ 9 w 11"/>
                <a:gd name="T11" fmla="*/ 1 h 11"/>
                <a:gd name="T12" fmla="*/ 9 w 11"/>
                <a:gd name="T13" fmla="*/ 1 h 11"/>
                <a:gd name="T14" fmla="*/ 11 w 11"/>
                <a:gd name="T15" fmla="*/ 3 h 11"/>
                <a:gd name="T16" fmla="*/ 11 w 11"/>
                <a:gd name="T17" fmla="*/ 3 h 11"/>
                <a:gd name="T18" fmla="*/ 11 w 11"/>
                <a:gd name="T19" fmla="*/ 3 h 11"/>
                <a:gd name="T20" fmla="*/ 11 w 11"/>
                <a:gd name="T21" fmla="*/ 4 h 11"/>
                <a:gd name="T22" fmla="*/ 11 w 11"/>
                <a:gd name="T23" fmla="*/ 4 h 11"/>
                <a:gd name="T24" fmla="*/ 11 w 11"/>
                <a:gd name="T25" fmla="*/ 8 h 11"/>
                <a:gd name="T26" fmla="*/ 11 w 11"/>
                <a:gd name="T27" fmla="*/ 8 h 11"/>
                <a:gd name="T28" fmla="*/ 11 w 11"/>
                <a:gd name="T29" fmla="*/ 8 h 11"/>
                <a:gd name="T30" fmla="*/ 9 w 11"/>
                <a:gd name="T31" fmla="*/ 9 h 11"/>
                <a:gd name="T32" fmla="*/ 9 w 11"/>
                <a:gd name="T33" fmla="*/ 9 h 11"/>
                <a:gd name="T34" fmla="*/ 9 w 11"/>
                <a:gd name="T35" fmla="*/ 9 h 11"/>
                <a:gd name="T36" fmla="*/ 9 w 11"/>
                <a:gd name="T37" fmla="*/ 11 h 11"/>
                <a:gd name="T38" fmla="*/ 8 w 11"/>
                <a:gd name="T39" fmla="*/ 11 h 11"/>
                <a:gd name="T40" fmla="*/ 8 w 11"/>
                <a:gd name="T41" fmla="*/ 11 h 11"/>
                <a:gd name="T42" fmla="*/ 5 w 11"/>
                <a:gd name="T43" fmla="*/ 11 h 11"/>
                <a:gd name="T44" fmla="*/ 5 w 11"/>
                <a:gd name="T45" fmla="*/ 11 h 11"/>
                <a:gd name="T46" fmla="*/ 5 w 11"/>
                <a:gd name="T47" fmla="*/ 11 h 11"/>
                <a:gd name="T48" fmla="*/ 3 w 11"/>
                <a:gd name="T49" fmla="*/ 11 h 11"/>
                <a:gd name="T50" fmla="*/ 3 w 11"/>
                <a:gd name="T51" fmla="*/ 11 h 11"/>
                <a:gd name="T52" fmla="*/ 1 w 11"/>
                <a:gd name="T53" fmla="*/ 11 h 11"/>
                <a:gd name="T54" fmla="*/ 1 w 11"/>
                <a:gd name="T55" fmla="*/ 9 h 11"/>
                <a:gd name="T56" fmla="*/ 1 w 11"/>
                <a:gd name="T57" fmla="*/ 9 h 11"/>
                <a:gd name="T58" fmla="*/ 1 w 11"/>
                <a:gd name="T59" fmla="*/ 9 h 11"/>
                <a:gd name="T60" fmla="*/ 0 w 11"/>
                <a:gd name="T61" fmla="*/ 8 h 11"/>
                <a:gd name="T62" fmla="*/ 0 w 11"/>
                <a:gd name="T63" fmla="*/ 8 h 11"/>
                <a:gd name="T64" fmla="*/ 0 w 11"/>
                <a:gd name="T65" fmla="*/ 8 h 11"/>
                <a:gd name="T66" fmla="*/ 0 w 11"/>
                <a:gd name="T67" fmla="*/ 4 h 11"/>
                <a:gd name="T68" fmla="*/ 0 w 11"/>
                <a:gd name="T69" fmla="*/ 4 h 11"/>
                <a:gd name="T70" fmla="*/ 0 w 11"/>
                <a:gd name="T71" fmla="*/ 3 h 11"/>
                <a:gd name="T72" fmla="*/ 0 w 11"/>
                <a:gd name="T73" fmla="*/ 3 h 11"/>
                <a:gd name="T74" fmla="*/ 0 w 11"/>
                <a:gd name="T75" fmla="*/ 3 h 11"/>
                <a:gd name="T76" fmla="*/ 1 w 11"/>
                <a:gd name="T77" fmla="*/ 1 h 11"/>
                <a:gd name="T78" fmla="*/ 1 w 11"/>
                <a:gd name="T79" fmla="*/ 1 h 11"/>
                <a:gd name="T80" fmla="*/ 1 w 11"/>
                <a:gd name="T81" fmla="*/ 1 h 11"/>
                <a:gd name="T82" fmla="*/ 3 w 11"/>
                <a:gd name="T83" fmla="*/ 0 h 11"/>
                <a:gd name="T84" fmla="*/ 3 w 11"/>
                <a:gd name="T85" fmla="*/ 0 h 11"/>
                <a:gd name="T86" fmla="*/ 3 w 11"/>
                <a:gd name="T87" fmla="*/ 0 h 11"/>
                <a:gd name="T88" fmla="*/ 5 w 11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1"/>
                <a:gd name="T136" fmla="*/ 0 h 11"/>
                <a:gd name="T137" fmla="*/ 11 w 11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1" h="11">
                  <a:moveTo>
                    <a:pt x="5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9" y="9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1" y="11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61" name="Rectangle 3597"/>
            <p:cNvSpPr>
              <a:spLocks noChangeArrowheads="1"/>
            </p:cNvSpPr>
            <p:nvPr/>
          </p:nvSpPr>
          <p:spPr bwMode="auto">
            <a:xfrm>
              <a:off x="1752" y="3886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1062" name="Rectangle 3598"/>
            <p:cNvSpPr>
              <a:spLocks noChangeArrowheads="1"/>
            </p:cNvSpPr>
            <p:nvPr/>
          </p:nvSpPr>
          <p:spPr bwMode="auto">
            <a:xfrm>
              <a:off x="1792" y="3876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7</a:t>
              </a:r>
              <a:endParaRPr lang="fr-FR"/>
            </a:p>
          </p:txBody>
        </p:sp>
        <p:sp>
          <p:nvSpPr>
            <p:cNvPr id="51063" name="Rectangle 3599"/>
            <p:cNvSpPr>
              <a:spLocks noChangeArrowheads="1"/>
            </p:cNvSpPr>
            <p:nvPr/>
          </p:nvSpPr>
          <p:spPr bwMode="auto">
            <a:xfrm>
              <a:off x="1752" y="3695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1064" name="Rectangle 3600"/>
            <p:cNvSpPr>
              <a:spLocks noChangeArrowheads="1"/>
            </p:cNvSpPr>
            <p:nvPr/>
          </p:nvSpPr>
          <p:spPr bwMode="auto">
            <a:xfrm>
              <a:off x="1792" y="3688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fr-FR"/>
            </a:p>
          </p:txBody>
        </p:sp>
        <p:sp>
          <p:nvSpPr>
            <p:cNvPr id="51065" name="Rectangle 3601"/>
            <p:cNvSpPr>
              <a:spLocks noChangeArrowheads="1"/>
            </p:cNvSpPr>
            <p:nvPr/>
          </p:nvSpPr>
          <p:spPr bwMode="auto">
            <a:xfrm>
              <a:off x="1752" y="3508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1066" name="Rectangle 3602"/>
            <p:cNvSpPr>
              <a:spLocks noChangeArrowheads="1"/>
            </p:cNvSpPr>
            <p:nvPr/>
          </p:nvSpPr>
          <p:spPr bwMode="auto">
            <a:xfrm>
              <a:off x="1792" y="3499"/>
              <a:ext cx="1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9</a:t>
              </a:r>
              <a:endParaRPr lang="fr-FR"/>
            </a:p>
          </p:txBody>
        </p:sp>
        <p:sp>
          <p:nvSpPr>
            <p:cNvPr id="51067" name="Rectangle 3603"/>
            <p:cNvSpPr>
              <a:spLocks noChangeArrowheads="1"/>
            </p:cNvSpPr>
            <p:nvPr/>
          </p:nvSpPr>
          <p:spPr bwMode="auto">
            <a:xfrm>
              <a:off x="1738" y="3319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1068" name="Rectangle 3604"/>
            <p:cNvSpPr>
              <a:spLocks noChangeArrowheads="1"/>
            </p:cNvSpPr>
            <p:nvPr/>
          </p:nvSpPr>
          <p:spPr bwMode="auto">
            <a:xfrm>
              <a:off x="1779" y="3310"/>
              <a:ext cx="24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3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1069" name="Rectangle 3605"/>
            <p:cNvSpPr>
              <a:spLocks noChangeArrowheads="1"/>
            </p:cNvSpPr>
            <p:nvPr/>
          </p:nvSpPr>
          <p:spPr bwMode="auto">
            <a:xfrm>
              <a:off x="1811" y="3980"/>
              <a:ext cx="2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fr-FR"/>
            </a:p>
          </p:txBody>
        </p:sp>
        <p:sp>
          <p:nvSpPr>
            <p:cNvPr id="51070" name="Rectangle 3606"/>
            <p:cNvSpPr>
              <a:spLocks noChangeArrowheads="1"/>
            </p:cNvSpPr>
            <p:nvPr/>
          </p:nvSpPr>
          <p:spPr bwMode="auto">
            <a:xfrm>
              <a:off x="2030" y="3980"/>
              <a:ext cx="2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fr-FR"/>
            </a:p>
          </p:txBody>
        </p:sp>
        <p:sp>
          <p:nvSpPr>
            <p:cNvPr id="51071" name="Rectangle 3607"/>
            <p:cNvSpPr>
              <a:spLocks noChangeArrowheads="1"/>
            </p:cNvSpPr>
            <p:nvPr/>
          </p:nvSpPr>
          <p:spPr bwMode="auto">
            <a:xfrm>
              <a:off x="2240" y="3980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fr-FR"/>
            </a:p>
          </p:txBody>
        </p:sp>
        <p:sp>
          <p:nvSpPr>
            <p:cNvPr id="51072" name="Rectangle 3608"/>
            <p:cNvSpPr>
              <a:spLocks noChangeArrowheads="1"/>
            </p:cNvSpPr>
            <p:nvPr/>
          </p:nvSpPr>
          <p:spPr bwMode="auto">
            <a:xfrm>
              <a:off x="2461" y="3980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15</a:t>
              </a:r>
              <a:endParaRPr lang="fr-FR"/>
            </a:p>
          </p:txBody>
        </p:sp>
        <p:sp>
          <p:nvSpPr>
            <p:cNvPr id="51073" name="Rectangle 3609"/>
            <p:cNvSpPr>
              <a:spLocks noChangeArrowheads="1"/>
            </p:cNvSpPr>
            <p:nvPr/>
          </p:nvSpPr>
          <p:spPr bwMode="auto">
            <a:xfrm>
              <a:off x="2682" y="3980"/>
              <a:ext cx="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  <a:latin typeface="Times New Roman" pitchFamily="18" charset="0"/>
                </a:rPr>
                <a:t>20</a:t>
              </a:r>
              <a:endParaRPr lang="fr-FR"/>
            </a:p>
          </p:txBody>
        </p:sp>
        <p:sp useBgFill="1">
          <p:nvSpPr>
            <p:cNvPr id="51074" name="Rectangle 3610"/>
            <p:cNvSpPr>
              <a:spLocks noChangeArrowheads="1"/>
            </p:cNvSpPr>
            <p:nvPr/>
          </p:nvSpPr>
          <p:spPr bwMode="auto">
            <a:xfrm>
              <a:off x="2347" y="3352"/>
              <a:ext cx="299" cy="75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75" name="Freeform 3611"/>
            <p:cNvSpPr>
              <a:spLocks/>
            </p:cNvSpPr>
            <p:nvPr/>
          </p:nvSpPr>
          <p:spPr bwMode="auto">
            <a:xfrm>
              <a:off x="2369" y="3388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76" name="Freeform 3612"/>
            <p:cNvSpPr>
              <a:spLocks/>
            </p:cNvSpPr>
            <p:nvPr/>
          </p:nvSpPr>
          <p:spPr bwMode="auto">
            <a:xfrm>
              <a:off x="2379" y="3388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77" name="Freeform 3613"/>
            <p:cNvSpPr>
              <a:spLocks/>
            </p:cNvSpPr>
            <p:nvPr/>
          </p:nvSpPr>
          <p:spPr bwMode="auto">
            <a:xfrm>
              <a:off x="2389" y="3388"/>
              <a:ext cx="4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78" name="Freeform 3614"/>
            <p:cNvSpPr>
              <a:spLocks/>
            </p:cNvSpPr>
            <p:nvPr/>
          </p:nvSpPr>
          <p:spPr bwMode="auto">
            <a:xfrm>
              <a:off x="2400" y="3388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79" name="Freeform 3615"/>
            <p:cNvSpPr>
              <a:spLocks/>
            </p:cNvSpPr>
            <p:nvPr/>
          </p:nvSpPr>
          <p:spPr bwMode="auto">
            <a:xfrm>
              <a:off x="2408" y="3388"/>
              <a:ext cx="3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80" name="Freeform 3616"/>
            <p:cNvSpPr>
              <a:spLocks/>
            </p:cNvSpPr>
            <p:nvPr/>
          </p:nvSpPr>
          <p:spPr bwMode="auto">
            <a:xfrm>
              <a:off x="2417" y="3388"/>
              <a:ext cx="4" cy="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81" name="Freeform 3617"/>
            <p:cNvSpPr>
              <a:spLocks/>
            </p:cNvSpPr>
            <p:nvPr/>
          </p:nvSpPr>
          <p:spPr bwMode="auto">
            <a:xfrm>
              <a:off x="2427" y="3388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82" name="Freeform 3618"/>
            <p:cNvSpPr>
              <a:spLocks/>
            </p:cNvSpPr>
            <p:nvPr/>
          </p:nvSpPr>
          <p:spPr bwMode="auto">
            <a:xfrm>
              <a:off x="2435" y="3388"/>
              <a:ext cx="5" cy="1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83" name="Freeform 3619"/>
            <p:cNvSpPr>
              <a:spLocks/>
            </p:cNvSpPr>
            <p:nvPr/>
          </p:nvSpPr>
          <p:spPr bwMode="auto">
            <a:xfrm>
              <a:off x="2445" y="3388"/>
              <a:ext cx="6" cy="1"/>
            </a:xfrm>
            <a:custGeom>
              <a:avLst/>
              <a:gdLst>
                <a:gd name="T0" fmla="*/ 0 w 4"/>
                <a:gd name="T1" fmla="*/ 0 h 1"/>
                <a:gd name="T2" fmla="*/ 3 w 4"/>
                <a:gd name="T3" fmla="*/ 0 h 1"/>
                <a:gd name="T4" fmla="*/ 4 w 4"/>
                <a:gd name="T5" fmla="*/ 0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84" name="Freeform 3620"/>
            <p:cNvSpPr>
              <a:spLocks/>
            </p:cNvSpPr>
            <p:nvPr/>
          </p:nvSpPr>
          <p:spPr bwMode="auto">
            <a:xfrm>
              <a:off x="2403" y="3382"/>
              <a:ext cx="14" cy="14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10 w 14"/>
                <a:gd name="T5" fmla="*/ 0 h 14"/>
                <a:gd name="T6" fmla="*/ 10 w 14"/>
                <a:gd name="T7" fmla="*/ 0 h 14"/>
                <a:gd name="T8" fmla="*/ 13 w 14"/>
                <a:gd name="T9" fmla="*/ 2 h 14"/>
                <a:gd name="T10" fmla="*/ 13 w 14"/>
                <a:gd name="T11" fmla="*/ 2 h 14"/>
                <a:gd name="T12" fmla="*/ 13 w 14"/>
                <a:gd name="T13" fmla="*/ 2 h 14"/>
                <a:gd name="T14" fmla="*/ 14 w 14"/>
                <a:gd name="T15" fmla="*/ 3 h 14"/>
                <a:gd name="T16" fmla="*/ 14 w 14"/>
                <a:gd name="T17" fmla="*/ 3 h 14"/>
                <a:gd name="T18" fmla="*/ 14 w 14"/>
                <a:gd name="T19" fmla="*/ 6 h 14"/>
                <a:gd name="T20" fmla="*/ 14 w 14"/>
                <a:gd name="T21" fmla="*/ 6 h 14"/>
                <a:gd name="T22" fmla="*/ 14 w 14"/>
                <a:gd name="T23" fmla="*/ 8 h 14"/>
                <a:gd name="T24" fmla="*/ 14 w 14"/>
                <a:gd name="T25" fmla="*/ 8 h 14"/>
                <a:gd name="T26" fmla="*/ 14 w 14"/>
                <a:gd name="T27" fmla="*/ 10 h 14"/>
                <a:gd name="T28" fmla="*/ 14 w 14"/>
                <a:gd name="T29" fmla="*/ 10 h 14"/>
                <a:gd name="T30" fmla="*/ 13 w 14"/>
                <a:gd name="T31" fmla="*/ 10 h 14"/>
                <a:gd name="T32" fmla="*/ 13 w 14"/>
                <a:gd name="T33" fmla="*/ 11 h 14"/>
                <a:gd name="T34" fmla="*/ 13 w 14"/>
                <a:gd name="T35" fmla="*/ 11 h 14"/>
                <a:gd name="T36" fmla="*/ 10 w 14"/>
                <a:gd name="T37" fmla="*/ 11 h 14"/>
                <a:gd name="T38" fmla="*/ 10 w 14"/>
                <a:gd name="T39" fmla="*/ 14 h 14"/>
                <a:gd name="T40" fmla="*/ 8 w 14"/>
                <a:gd name="T41" fmla="*/ 14 h 14"/>
                <a:gd name="T42" fmla="*/ 8 w 14"/>
                <a:gd name="T43" fmla="*/ 14 h 14"/>
                <a:gd name="T44" fmla="*/ 8 w 14"/>
                <a:gd name="T45" fmla="*/ 14 h 14"/>
                <a:gd name="T46" fmla="*/ 6 w 14"/>
                <a:gd name="T47" fmla="*/ 14 h 14"/>
                <a:gd name="T48" fmla="*/ 6 w 14"/>
                <a:gd name="T49" fmla="*/ 14 h 14"/>
                <a:gd name="T50" fmla="*/ 5 w 14"/>
                <a:gd name="T51" fmla="*/ 14 h 14"/>
                <a:gd name="T52" fmla="*/ 5 w 14"/>
                <a:gd name="T53" fmla="*/ 11 h 14"/>
                <a:gd name="T54" fmla="*/ 2 w 14"/>
                <a:gd name="T55" fmla="*/ 11 h 14"/>
                <a:gd name="T56" fmla="*/ 2 w 14"/>
                <a:gd name="T57" fmla="*/ 11 h 14"/>
                <a:gd name="T58" fmla="*/ 2 w 14"/>
                <a:gd name="T59" fmla="*/ 10 h 14"/>
                <a:gd name="T60" fmla="*/ 0 w 14"/>
                <a:gd name="T61" fmla="*/ 10 h 14"/>
                <a:gd name="T62" fmla="*/ 0 w 14"/>
                <a:gd name="T63" fmla="*/ 10 h 14"/>
                <a:gd name="T64" fmla="*/ 0 w 14"/>
                <a:gd name="T65" fmla="*/ 8 h 14"/>
                <a:gd name="T66" fmla="*/ 0 w 14"/>
                <a:gd name="T67" fmla="*/ 8 h 14"/>
                <a:gd name="T68" fmla="*/ 0 w 14"/>
                <a:gd name="T69" fmla="*/ 6 h 14"/>
                <a:gd name="T70" fmla="*/ 0 w 14"/>
                <a:gd name="T71" fmla="*/ 6 h 14"/>
                <a:gd name="T72" fmla="*/ 0 w 14"/>
                <a:gd name="T73" fmla="*/ 3 h 14"/>
                <a:gd name="T74" fmla="*/ 0 w 14"/>
                <a:gd name="T75" fmla="*/ 3 h 14"/>
                <a:gd name="T76" fmla="*/ 2 w 14"/>
                <a:gd name="T77" fmla="*/ 2 h 14"/>
                <a:gd name="T78" fmla="*/ 2 w 14"/>
                <a:gd name="T79" fmla="*/ 2 h 14"/>
                <a:gd name="T80" fmla="*/ 2 w 14"/>
                <a:gd name="T81" fmla="*/ 2 h 14"/>
                <a:gd name="T82" fmla="*/ 5 w 14"/>
                <a:gd name="T83" fmla="*/ 0 h 14"/>
                <a:gd name="T84" fmla="*/ 5 w 14"/>
                <a:gd name="T85" fmla="*/ 0 h 14"/>
                <a:gd name="T86" fmla="*/ 6 w 14"/>
                <a:gd name="T87" fmla="*/ 0 h 14"/>
                <a:gd name="T88" fmla="*/ 6 w 14"/>
                <a:gd name="T89" fmla="*/ 0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"/>
                <a:gd name="T136" fmla="*/ 0 h 14"/>
                <a:gd name="T137" fmla="*/ 14 w 14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85" name="Freeform 3621"/>
            <p:cNvSpPr>
              <a:spLocks/>
            </p:cNvSpPr>
            <p:nvPr/>
          </p:nvSpPr>
          <p:spPr bwMode="auto">
            <a:xfrm>
              <a:off x="2403" y="3382"/>
              <a:ext cx="13" cy="11"/>
            </a:xfrm>
            <a:custGeom>
              <a:avLst/>
              <a:gdLst>
                <a:gd name="T0" fmla="*/ 6 w 13"/>
                <a:gd name="T1" fmla="*/ 0 h 11"/>
                <a:gd name="T2" fmla="*/ 8 w 13"/>
                <a:gd name="T3" fmla="*/ 0 h 11"/>
                <a:gd name="T4" fmla="*/ 8 w 13"/>
                <a:gd name="T5" fmla="*/ 0 h 11"/>
                <a:gd name="T6" fmla="*/ 8 w 13"/>
                <a:gd name="T7" fmla="*/ 0 h 11"/>
                <a:gd name="T8" fmla="*/ 10 w 13"/>
                <a:gd name="T9" fmla="*/ 2 h 11"/>
                <a:gd name="T10" fmla="*/ 10 w 13"/>
                <a:gd name="T11" fmla="*/ 2 h 11"/>
                <a:gd name="T12" fmla="*/ 10 w 13"/>
                <a:gd name="T13" fmla="*/ 2 h 11"/>
                <a:gd name="T14" fmla="*/ 13 w 13"/>
                <a:gd name="T15" fmla="*/ 3 h 11"/>
                <a:gd name="T16" fmla="*/ 13 w 13"/>
                <a:gd name="T17" fmla="*/ 3 h 11"/>
                <a:gd name="T18" fmla="*/ 13 w 13"/>
                <a:gd name="T19" fmla="*/ 3 h 11"/>
                <a:gd name="T20" fmla="*/ 13 w 13"/>
                <a:gd name="T21" fmla="*/ 6 h 11"/>
                <a:gd name="T22" fmla="*/ 13 w 13"/>
                <a:gd name="T23" fmla="*/ 6 h 11"/>
                <a:gd name="T24" fmla="*/ 13 w 13"/>
                <a:gd name="T25" fmla="*/ 8 h 11"/>
                <a:gd name="T26" fmla="*/ 13 w 13"/>
                <a:gd name="T27" fmla="*/ 8 h 11"/>
                <a:gd name="T28" fmla="*/ 13 w 13"/>
                <a:gd name="T29" fmla="*/ 8 h 11"/>
                <a:gd name="T30" fmla="*/ 10 w 13"/>
                <a:gd name="T31" fmla="*/ 10 h 11"/>
                <a:gd name="T32" fmla="*/ 10 w 13"/>
                <a:gd name="T33" fmla="*/ 10 h 11"/>
                <a:gd name="T34" fmla="*/ 10 w 13"/>
                <a:gd name="T35" fmla="*/ 10 h 11"/>
                <a:gd name="T36" fmla="*/ 10 w 13"/>
                <a:gd name="T37" fmla="*/ 11 h 11"/>
                <a:gd name="T38" fmla="*/ 8 w 13"/>
                <a:gd name="T39" fmla="*/ 11 h 11"/>
                <a:gd name="T40" fmla="*/ 8 w 13"/>
                <a:gd name="T41" fmla="*/ 11 h 11"/>
                <a:gd name="T42" fmla="*/ 6 w 13"/>
                <a:gd name="T43" fmla="*/ 11 h 11"/>
                <a:gd name="T44" fmla="*/ 6 w 13"/>
                <a:gd name="T45" fmla="*/ 11 h 11"/>
                <a:gd name="T46" fmla="*/ 6 w 13"/>
                <a:gd name="T47" fmla="*/ 11 h 11"/>
                <a:gd name="T48" fmla="*/ 5 w 13"/>
                <a:gd name="T49" fmla="*/ 11 h 11"/>
                <a:gd name="T50" fmla="*/ 5 w 13"/>
                <a:gd name="T51" fmla="*/ 11 h 11"/>
                <a:gd name="T52" fmla="*/ 2 w 13"/>
                <a:gd name="T53" fmla="*/ 11 h 11"/>
                <a:gd name="T54" fmla="*/ 2 w 13"/>
                <a:gd name="T55" fmla="*/ 10 h 11"/>
                <a:gd name="T56" fmla="*/ 2 w 13"/>
                <a:gd name="T57" fmla="*/ 10 h 11"/>
                <a:gd name="T58" fmla="*/ 2 w 13"/>
                <a:gd name="T59" fmla="*/ 10 h 11"/>
                <a:gd name="T60" fmla="*/ 0 w 13"/>
                <a:gd name="T61" fmla="*/ 8 h 11"/>
                <a:gd name="T62" fmla="*/ 0 w 13"/>
                <a:gd name="T63" fmla="*/ 8 h 11"/>
                <a:gd name="T64" fmla="*/ 0 w 13"/>
                <a:gd name="T65" fmla="*/ 8 h 11"/>
                <a:gd name="T66" fmla="*/ 0 w 13"/>
                <a:gd name="T67" fmla="*/ 6 h 11"/>
                <a:gd name="T68" fmla="*/ 0 w 13"/>
                <a:gd name="T69" fmla="*/ 6 h 11"/>
                <a:gd name="T70" fmla="*/ 0 w 13"/>
                <a:gd name="T71" fmla="*/ 3 h 11"/>
                <a:gd name="T72" fmla="*/ 0 w 13"/>
                <a:gd name="T73" fmla="*/ 3 h 11"/>
                <a:gd name="T74" fmla="*/ 0 w 13"/>
                <a:gd name="T75" fmla="*/ 3 h 11"/>
                <a:gd name="T76" fmla="*/ 2 w 13"/>
                <a:gd name="T77" fmla="*/ 2 h 11"/>
                <a:gd name="T78" fmla="*/ 2 w 13"/>
                <a:gd name="T79" fmla="*/ 2 h 11"/>
                <a:gd name="T80" fmla="*/ 2 w 13"/>
                <a:gd name="T81" fmla="*/ 2 h 11"/>
                <a:gd name="T82" fmla="*/ 5 w 13"/>
                <a:gd name="T83" fmla="*/ 0 h 11"/>
                <a:gd name="T84" fmla="*/ 5 w 13"/>
                <a:gd name="T85" fmla="*/ 0 h 11"/>
                <a:gd name="T86" fmla="*/ 5 w 13"/>
                <a:gd name="T87" fmla="*/ 0 h 11"/>
                <a:gd name="T88" fmla="*/ 6 w 13"/>
                <a:gd name="T89" fmla="*/ 0 h 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"/>
                <a:gd name="T136" fmla="*/ 0 h 11"/>
                <a:gd name="T137" fmla="*/ 13 w 13"/>
                <a:gd name="T138" fmla="*/ 11 h 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" h="11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1086" name="Rectangle 3622"/>
            <p:cNvSpPr>
              <a:spLocks noChangeArrowheads="1"/>
            </p:cNvSpPr>
            <p:nvPr/>
          </p:nvSpPr>
          <p:spPr bwMode="auto">
            <a:xfrm>
              <a:off x="2485" y="3364"/>
              <a:ext cx="168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500">
                  <a:solidFill>
                    <a:srgbClr val="000000"/>
                  </a:solidFill>
                </a:rPr>
                <a:t>Ta 10 µm</a:t>
              </a:r>
              <a:endParaRPr lang="fr-FR"/>
            </a:p>
          </p:txBody>
        </p:sp>
        <p:sp>
          <p:nvSpPr>
            <p:cNvPr id="51087" name="Rectangle 3623"/>
            <p:cNvSpPr>
              <a:spLocks noChangeArrowheads="1"/>
            </p:cNvSpPr>
            <p:nvPr/>
          </p:nvSpPr>
          <p:spPr bwMode="auto">
            <a:xfrm rot="-5400000">
              <a:off x="1384" y="3667"/>
              <a:ext cx="53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Nombre d'électrons (MeV</a:t>
              </a:r>
              <a:endParaRPr lang="fr-FR"/>
            </a:p>
          </p:txBody>
        </p:sp>
        <p:sp>
          <p:nvSpPr>
            <p:cNvPr id="51088" name="Rectangle 3624"/>
            <p:cNvSpPr>
              <a:spLocks noChangeArrowheads="1"/>
            </p:cNvSpPr>
            <p:nvPr/>
          </p:nvSpPr>
          <p:spPr bwMode="auto">
            <a:xfrm rot="-5400000">
              <a:off x="1613" y="3388"/>
              <a:ext cx="27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400" b="1">
                  <a:solidFill>
                    <a:srgbClr val="000000"/>
                  </a:solidFill>
                  <a:latin typeface="Times New Roman" pitchFamily="18" charset="0"/>
                </a:rPr>
                <a:t>-1</a:t>
              </a:r>
              <a:endParaRPr lang="fr-FR"/>
            </a:p>
          </p:txBody>
        </p:sp>
        <p:sp>
          <p:nvSpPr>
            <p:cNvPr id="51089" name="Rectangle 3625"/>
            <p:cNvSpPr>
              <a:spLocks noChangeArrowheads="1"/>
            </p:cNvSpPr>
            <p:nvPr/>
          </p:nvSpPr>
          <p:spPr bwMode="auto">
            <a:xfrm rot="-5400000">
              <a:off x="1624" y="3339"/>
              <a:ext cx="5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.sr</a:t>
              </a:r>
              <a:endParaRPr lang="fr-FR"/>
            </a:p>
          </p:txBody>
        </p:sp>
        <p:sp>
          <p:nvSpPr>
            <p:cNvPr id="51090" name="Rectangle 3626"/>
            <p:cNvSpPr>
              <a:spLocks noChangeArrowheads="1"/>
            </p:cNvSpPr>
            <p:nvPr/>
          </p:nvSpPr>
          <p:spPr bwMode="auto">
            <a:xfrm rot="-5400000">
              <a:off x="1613" y="3307"/>
              <a:ext cx="27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400" b="1">
                  <a:solidFill>
                    <a:srgbClr val="000000"/>
                  </a:solidFill>
                  <a:latin typeface="Times New Roman" pitchFamily="18" charset="0"/>
                </a:rPr>
                <a:t>-1</a:t>
              </a:r>
              <a:endParaRPr lang="fr-FR"/>
            </a:p>
          </p:txBody>
        </p:sp>
        <p:sp>
          <p:nvSpPr>
            <p:cNvPr id="51091" name="Rectangle 3627"/>
            <p:cNvSpPr>
              <a:spLocks noChangeArrowheads="1"/>
            </p:cNvSpPr>
            <p:nvPr/>
          </p:nvSpPr>
          <p:spPr bwMode="auto">
            <a:xfrm rot="-5400000">
              <a:off x="1642" y="3273"/>
              <a:ext cx="16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fr-FR"/>
            </a:p>
          </p:txBody>
        </p:sp>
        <p:sp>
          <p:nvSpPr>
            <p:cNvPr id="51092" name="Rectangle 3628"/>
            <p:cNvSpPr>
              <a:spLocks noChangeArrowheads="1"/>
            </p:cNvSpPr>
            <p:nvPr/>
          </p:nvSpPr>
          <p:spPr bwMode="auto">
            <a:xfrm>
              <a:off x="2101" y="4039"/>
              <a:ext cx="30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fr-FR" sz="600" b="1">
                  <a:solidFill>
                    <a:srgbClr val="000000"/>
                  </a:solidFill>
                  <a:latin typeface="Times New Roman" pitchFamily="18" charset="0"/>
                </a:rPr>
                <a:t>Energie (MeV)</a:t>
              </a:r>
              <a:endParaRPr lang="fr-FR"/>
            </a:p>
          </p:txBody>
        </p:sp>
        <p:grpSp>
          <p:nvGrpSpPr>
            <p:cNvPr id="51093" name="Group 3629"/>
            <p:cNvGrpSpPr>
              <a:grpSpLocks noChangeAspect="1"/>
            </p:cNvGrpSpPr>
            <p:nvPr/>
          </p:nvGrpSpPr>
          <p:grpSpPr bwMode="auto">
            <a:xfrm>
              <a:off x="2790" y="3254"/>
              <a:ext cx="1149" cy="856"/>
              <a:chOff x="2790" y="3254"/>
              <a:chExt cx="1149" cy="856"/>
            </a:xfrm>
          </p:grpSpPr>
          <p:sp>
            <p:nvSpPr>
              <p:cNvPr id="51094" name="AutoShape 3630"/>
              <p:cNvSpPr>
                <a:spLocks noChangeAspect="1" noChangeArrowheads="1" noTextEdit="1"/>
              </p:cNvSpPr>
              <p:nvPr/>
            </p:nvSpPr>
            <p:spPr bwMode="auto">
              <a:xfrm>
                <a:off x="2790" y="3254"/>
                <a:ext cx="1136" cy="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1095" name="Group 3631"/>
              <p:cNvGrpSpPr>
                <a:grpSpLocks/>
              </p:cNvGrpSpPr>
              <p:nvPr/>
            </p:nvGrpSpPr>
            <p:grpSpPr bwMode="auto">
              <a:xfrm>
                <a:off x="3012" y="3292"/>
                <a:ext cx="882" cy="681"/>
                <a:chOff x="3012" y="3292"/>
                <a:chExt cx="882" cy="681"/>
              </a:xfrm>
            </p:grpSpPr>
            <p:sp>
              <p:nvSpPr>
                <p:cNvPr id="51178" name="Freeform 3632"/>
                <p:cNvSpPr>
                  <a:spLocks/>
                </p:cNvSpPr>
                <p:nvPr/>
              </p:nvSpPr>
              <p:spPr bwMode="auto">
                <a:xfrm>
                  <a:off x="3284" y="3553"/>
                  <a:ext cx="31" cy="1"/>
                </a:xfrm>
                <a:custGeom>
                  <a:avLst/>
                  <a:gdLst>
                    <a:gd name="T0" fmla="*/ 0 w 19"/>
                    <a:gd name="T1" fmla="*/ 0 h 1"/>
                    <a:gd name="T2" fmla="*/ 17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79" name="Freeform 3633"/>
                <p:cNvSpPr>
                  <a:spLocks/>
                </p:cNvSpPr>
                <p:nvPr/>
              </p:nvSpPr>
              <p:spPr bwMode="auto">
                <a:xfrm>
                  <a:off x="3312" y="3550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0" name="Freeform 3634"/>
                <p:cNvSpPr>
                  <a:spLocks/>
                </p:cNvSpPr>
                <p:nvPr/>
              </p:nvSpPr>
              <p:spPr bwMode="auto">
                <a:xfrm>
                  <a:off x="3254" y="3553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1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1" name="Freeform 3635"/>
                <p:cNvSpPr>
                  <a:spLocks/>
                </p:cNvSpPr>
                <p:nvPr/>
              </p:nvSpPr>
              <p:spPr bwMode="auto">
                <a:xfrm>
                  <a:off x="3256" y="3550"/>
                  <a:ext cx="1" cy="10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2" name="Freeform 3636"/>
                <p:cNvSpPr>
                  <a:spLocks/>
                </p:cNvSpPr>
                <p:nvPr/>
              </p:nvSpPr>
              <p:spPr bwMode="auto">
                <a:xfrm>
                  <a:off x="3284" y="3529"/>
                  <a:ext cx="1" cy="24"/>
                </a:xfrm>
                <a:custGeom>
                  <a:avLst/>
                  <a:gdLst>
                    <a:gd name="T0" fmla="*/ 0 w 1"/>
                    <a:gd name="T1" fmla="*/ 15 h 15"/>
                    <a:gd name="T2" fmla="*/ 0 w 1"/>
                    <a:gd name="T3" fmla="*/ 1 h 15"/>
                    <a:gd name="T4" fmla="*/ 0 w 1"/>
                    <a:gd name="T5" fmla="*/ 0 h 15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5"/>
                    <a:gd name="T11" fmla="*/ 1 w 1"/>
                    <a:gd name="T12" fmla="*/ 15 h 1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5">
                      <a:moveTo>
                        <a:pt x="0" y="15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3" name="Freeform 3637"/>
                <p:cNvSpPr>
                  <a:spLocks/>
                </p:cNvSpPr>
                <p:nvPr/>
              </p:nvSpPr>
              <p:spPr bwMode="auto">
                <a:xfrm>
                  <a:off x="3280" y="3531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4" name="Freeform 3638"/>
                <p:cNvSpPr>
                  <a:spLocks/>
                </p:cNvSpPr>
                <p:nvPr/>
              </p:nvSpPr>
              <p:spPr bwMode="auto">
                <a:xfrm>
                  <a:off x="3284" y="3553"/>
                  <a:ext cx="1" cy="31"/>
                </a:xfrm>
                <a:custGeom>
                  <a:avLst/>
                  <a:gdLst>
                    <a:gd name="T0" fmla="*/ 0 w 1"/>
                    <a:gd name="T1" fmla="*/ 0 h 19"/>
                    <a:gd name="T2" fmla="*/ 0 w 1"/>
                    <a:gd name="T3" fmla="*/ 18 h 19"/>
                    <a:gd name="T4" fmla="*/ 0 w 1"/>
                    <a:gd name="T5" fmla="*/ 19 h 19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9"/>
                    <a:gd name="T11" fmla="*/ 1 w 1"/>
                    <a:gd name="T12" fmla="*/ 19 h 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9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0" y="1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5" name="Freeform 3639"/>
                <p:cNvSpPr>
                  <a:spLocks/>
                </p:cNvSpPr>
                <p:nvPr/>
              </p:nvSpPr>
              <p:spPr bwMode="auto">
                <a:xfrm>
                  <a:off x="3280" y="3582"/>
                  <a:ext cx="11" cy="1"/>
                </a:xfrm>
                <a:custGeom>
                  <a:avLst/>
                  <a:gdLst>
                    <a:gd name="T0" fmla="*/ 0 w 7"/>
                    <a:gd name="T1" fmla="*/ 0 h 1"/>
                    <a:gd name="T2" fmla="*/ 5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6" name="Freeform 3640"/>
                <p:cNvSpPr>
                  <a:spLocks/>
                </p:cNvSpPr>
                <p:nvPr/>
              </p:nvSpPr>
              <p:spPr bwMode="auto">
                <a:xfrm>
                  <a:off x="3422" y="3632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7" name="Freeform 3641"/>
                <p:cNvSpPr>
                  <a:spLocks/>
                </p:cNvSpPr>
                <p:nvPr/>
              </p:nvSpPr>
              <p:spPr bwMode="auto">
                <a:xfrm>
                  <a:off x="3451" y="3627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7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8" name="Freeform 3642"/>
                <p:cNvSpPr>
                  <a:spLocks/>
                </p:cNvSpPr>
                <p:nvPr/>
              </p:nvSpPr>
              <p:spPr bwMode="auto">
                <a:xfrm>
                  <a:off x="3392" y="3632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89" name="Freeform 3643"/>
                <p:cNvSpPr>
                  <a:spLocks/>
                </p:cNvSpPr>
                <p:nvPr/>
              </p:nvSpPr>
              <p:spPr bwMode="auto">
                <a:xfrm>
                  <a:off x="3395" y="3627"/>
                  <a:ext cx="1" cy="13"/>
                </a:xfrm>
                <a:custGeom>
                  <a:avLst/>
                  <a:gdLst>
                    <a:gd name="T0" fmla="*/ 0 w 1"/>
                    <a:gd name="T1" fmla="*/ 0 h 8"/>
                    <a:gd name="T2" fmla="*/ 0 w 1"/>
                    <a:gd name="T3" fmla="*/ 7 h 8"/>
                    <a:gd name="T4" fmla="*/ 0 w 1"/>
                    <a:gd name="T5" fmla="*/ 8 h 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8"/>
                    <a:gd name="T11" fmla="*/ 1 w 1"/>
                    <a:gd name="T12" fmla="*/ 8 h 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8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0" name="Freeform 3644"/>
                <p:cNvSpPr>
                  <a:spLocks/>
                </p:cNvSpPr>
                <p:nvPr/>
              </p:nvSpPr>
              <p:spPr bwMode="auto">
                <a:xfrm>
                  <a:off x="3422" y="3603"/>
                  <a:ext cx="1" cy="29"/>
                </a:xfrm>
                <a:custGeom>
                  <a:avLst/>
                  <a:gdLst>
                    <a:gd name="T0" fmla="*/ 0 w 1"/>
                    <a:gd name="T1" fmla="*/ 18 h 18"/>
                    <a:gd name="T2" fmla="*/ 0 w 1"/>
                    <a:gd name="T3" fmla="*/ 2 h 18"/>
                    <a:gd name="T4" fmla="*/ 0 w 1"/>
                    <a:gd name="T5" fmla="*/ 0 h 18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8"/>
                    <a:gd name="T11" fmla="*/ 1 w 1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8">
                      <a:moveTo>
                        <a:pt x="0" y="18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1" name="Freeform 3645"/>
                <p:cNvSpPr>
                  <a:spLocks/>
                </p:cNvSpPr>
                <p:nvPr/>
              </p:nvSpPr>
              <p:spPr bwMode="auto">
                <a:xfrm>
                  <a:off x="3419" y="3606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2" name="Freeform 3646"/>
                <p:cNvSpPr>
                  <a:spLocks/>
                </p:cNvSpPr>
                <p:nvPr/>
              </p:nvSpPr>
              <p:spPr bwMode="auto">
                <a:xfrm>
                  <a:off x="3422" y="3632"/>
                  <a:ext cx="1" cy="43"/>
                </a:xfrm>
                <a:custGeom>
                  <a:avLst/>
                  <a:gdLst>
                    <a:gd name="T0" fmla="*/ 0 w 1"/>
                    <a:gd name="T1" fmla="*/ 0 h 27"/>
                    <a:gd name="T2" fmla="*/ 0 w 1"/>
                    <a:gd name="T3" fmla="*/ 26 h 27"/>
                    <a:gd name="T4" fmla="*/ 0 w 1"/>
                    <a:gd name="T5" fmla="*/ 27 h 27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7"/>
                    <a:gd name="T11" fmla="*/ 1 w 1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7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0" y="2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3" name="Freeform 3647"/>
                <p:cNvSpPr>
                  <a:spLocks/>
                </p:cNvSpPr>
                <p:nvPr/>
              </p:nvSpPr>
              <p:spPr bwMode="auto">
                <a:xfrm>
                  <a:off x="3419" y="3673"/>
                  <a:ext cx="9" cy="1"/>
                </a:xfrm>
                <a:custGeom>
                  <a:avLst/>
                  <a:gdLst>
                    <a:gd name="T0" fmla="*/ 0 w 6"/>
                    <a:gd name="T1" fmla="*/ 0 h 1"/>
                    <a:gd name="T2" fmla="*/ 5 w 6"/>
                    <a:gd name="T3" fmla="*/ 0 h 1"/>
                    <a:gd name="T4" fmla="*/ 6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4" name="Freeform 3648"/>
                <p:cNvSpPr>
                  <a:spLocks/>
                </p:cNvSpPr>
                <p:nvPr/>
              </p:nvSpPr>
              <p:spPr bwMode="auto">
                <a:xfrm>
                  <a:off x="3558" y="3667"/>
                  <a:ext cx="30" cy="1"/>
                </a:xfrm>
                <a:custGeom>
                  <a:avLst/>
                  <a:gdLst>
                    <a:gd name="T0" fmla="*/ 0 w 19"/>
                    <a:gd name="T1" fmla="*/ 0 h 1"/>
                    <a:gd name="T2" fmla="*/ 18 w 19"/>
                    <a:gd name="T3" fmla="*/ 0 h 1"/>
                    <a:gd name="T4" fmla="*/ 19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5" name="Freeform 3649"/>
                <p:cNvSpPr>
                  <a:spLocks/>
                </p:cNvSpPr>
                <p:nvPr/>
              </p:nvSpPr>
              <p:spPr bwMode="auto">
                <a:xfrm>
                  <a:off x="3587" y="3664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6" name="Freeform 3650"/>
                <p:cNvSpPr>
                  <a:spLocks/>
                </p:cNvSpPr>
                <p:nvPr/>
              </p:nvSpPr>
              <p:spPr bwMode="auto">
                <a:xfrm>
                  <a:off x="3528" y="3667"/>
                  <a:ext cx="30" cy="1"/>
                </a:xfrm>
                <a:custGeom>
                  <a:avLst/>
                  <a:gdLst>
                    <a:gd name="T0" fmla="*/ 19 w 19"/>
                    <a:gd name="T1" fmla="*/ 0 h 1"/>
                    <a:gd name="T2" fmla="*/ 2 w 19"/>
                    <a:gd name="T3" fmla="*/ 0 h 1"/>
                    <a:gd name="T4" fmla="*/ 0 w 19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9"/>
                    <a:gd name="T10" fmla="*/ 0 h 1"/>
                    <a:gd name="T11" fmla="*/ 19 w 19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" h="1">
                      <a:moveTo>
                        <a:pt x="19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7" name="Freeform 3651"/>
                <p:cNvSpPr>
                  <a:spLocks/>
                </p:cNvSpPr>
                <p:nvPr/>
              </p:nvSpPr>
              <p:spPr bwMode="auto">
                <a:xfrm>
                  <a:off x="3531" y="3664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8" name="Freeform 3652"/>
                <p:cNvSpPr>
                  <a:spLocks/>
                </p:cNvSpPr>
                <p:nvPr/>
              </p:nvSpPr>
              <p:spPr bwMode="auto">
                <a:xfrm>
                  <a:off x="3558" y="3632"/>
                  <a:ext cx="1" cy="35"/>
                </a:xfrm>
                <a:custGeom>
                  <a:avLst/>
                  <a:gdLst>
                    <a:gd name="T0" fmla="*/ 0 w 1"/>
                    <a:gd name="T1" fmla="*/ 22 h 22"/>
                    <a:gd name="T2" fmla="*/ 0 w 1"/>
                    <a:gd name="T3" fmla="*/ 1 h 22"/>
                    <a:gd name="T4" fmla="*/ 0 w 1"/>
                    <a:gd name="T5" fmla="*/ 0 h 22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2"/>
                    <a:gd name="T11" fmla="*/ 1 w 1"/>
                    <a:gd name="T12" fmla="*/ 22 h 2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2">
                      <a:moveTo>
                        <a:pt x="0" y="22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199" name="Freeform 3653"/>
                <p:cNvSpPr>
                  <a:spLocks/>
                </p:cNvSpPr>
                <p:nvPr/>
              </p:nvSpPr>
              <p:spPr bwMode="auto">
                <a:xfrm>
                  <a:off x="3552" y="3633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0" name="Freeform 3654"/>
                <p:cNvSpPr>
                  <a:spLocks/>
                </p:cNvSpPr>
                <p:nvPr/>
              </p:nvSpPr>
              <p:spPr bwMode="auto">
                <a:xfrm>
                  <a:off x="3558" y="3667"/>
                  <a:ext cx="1" cy="64"/>
                </a:xfrm>
                <a:custGeom>
                  <a:avLst/>
                  <a:gdLst>
                    <a:gd name="T0" fmla="*/ 0 w 1"/>
                    <a:gd name="T1" fmla="*/ 0 h 40"/>
                    <a:gd name="T2" fmla="*/ 0 w 1"/>
                    <a:gd name="T3" fmla="*/ 39 h 40"/>
                    <a:gd name="T4" fmla="*/ 0 w 1"/>
                    <a:gd name="T5" fmla="*/ 40 h 4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40"/>
                    <a:gd name="T11" fmla="*/ 1 w 1"/>
                    <a:gd name="T12" fmla="*/ 40 h 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40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0" y="4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1" name="Freeform 3655"/>
                <p:cNvSpPr>
                  <a:spLocks/>
                </p:cNvSpPr>
                <p:nvPr/>
              </p:nvSpPr>
              <p:spPr bwMode="auto">
                <a:xfrm>
                  <a:off x="3552" y="3729"/>
                  <a:ext cx="12" cy="1"/>
                </a:xfrm>
                <a:custGeom>
                  <a:avLst/>
                  <a:gdLst>
                    <a:gd name="T0" fmla="*/ 0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8"/>
                    <a:gd name="T10" fmla="*/ 0 h 1"/>
                    <a:gd name="T11" fmla="*/ 8 w 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" h="1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2" name="Freeform 3656"/>
                <p:cNvSpPr>
                  <a:spLocks/>
                </p:cNvSpPr>
                <p:nvPr/>
              </p:nvSpPr>
              <p:spPr bwMode="auto">
                <a:xfrm>
                  <a:off x="3688" y="3723"/>
                  <a:ext cx="28" cy="1"/>
                </a:xfrm>
                <a:custGeom>
                  <a:avLst/>
                  <a:gdLst>
                    <a:gd name="T0" fmla="*/ 0 w 18"/>
                    <a:gd name="T1" fmla="*/ 0 h 1"/>
                    <a:gd name="T2" fmla="*/ 17 w 18"/>
                    <a:gd name="T3" fmla="*/ 0 h 1"/>
                    <a:gd name="T4" fmla="*/ 18 w 18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8"/>
                    <a:gd name="T10" fmla="*/ 0 h 1"/>
                    <a:gd name="T11" fmla="*/ 18 w 18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" h="1">
                      <a:moveTo>
                        <a:pt x="0" y="0"/>
                      </a:moveTo>
                      <a:lnTo>
                        <a:pt x="17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3" name="Freeform 3657"/>
                <p:cNvSpPr>
                  <a:spLocks/>
                </p:cNvSpPr>
                <p:nvPr/>
              </p:nvSpPr>
              <p:spPr bwMode="auto">
                <a:xfrm>
                  <a:off x="3715" y="3720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4" name="Freeform 3658"/>
                <p:cNvSpPr>
                  <a:spLocks/>
                </p:cNvSpPr>
                <p:nvPr/>
              </p:nvSpPr>
              <p:spPr bwMode="auto">
                <a:xfrm>
                  <a:off x="3662" y="3723"/>
                  <a:ext cx="26" cy="1"/>
                </a:xfrm>
                <a:custGeom>
                  <a:avLst/>
                  <a:gdLst>
                    <a:gd name="T0" fmla="*/ 16 w 16"/>
                    <a:gd name="T1" fmla="*/ 0 h 1"/>
                    <a:gd name="T2" fmla="*/ 1 w 16"/>
                    <a:gd name="T3" fmla="*/ 0 h 1"/>
                    <a:gd name="T4" fmla="*/ 0 w 1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6"/>
                    <a:gd name="T10" fmla="*/ 0 h 1"/>
                    <a:gd name="T11" fmla="*/ 16 w 1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" h="1">
                      <a:moveTo>
                        <a:pt x="1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5" name="Freeform 3659"/>
                <p:cNvSpPr>
                  <a:spLocks/>
                </p:cNvSpPr>
                <p:nvPr/>
              </p:nvSpPr>
              <p:spPr bwMode="auto">
                <a:xfrm>
                  <a:off x="3664" y="3720"/>
                  <a:ext cx="1" cy="9"/>
                </a:xfrm>
                <a:custGeom>
                  <a:avLst/>
                  <a:gdLst>
                    <a:gd name="T0" fmla="*/ 0 w 1"/>
                    <a:gd name="T1" fmla="*/ 0 h 6"/>
                    <a:gd name="T2" fmla="*/ 0 w 1"/>
                    <a:gd name="T3" fmla="*/ 5 h 6"/>
                    <a:gd name="T4" fmla="*/ 0 w 1"/>
                    <a:gd name="T5" fmla="*/ 6 h 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6"/>
                    <a:gd name="T11" fmla="*/ 1 w 1"/>
                    <a:gd name="T12" fmla="*/ 6 h 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6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6" name="Freeform 3660"/>
                <p:cNvSpPr>
                  <a:spLocks/>
                </p:cNvSpPr>
                <p:nvPr/>
              </p:nvSpPr>
              <p:spPr bwMode="auto">
                <a:xfrm>
                  <a:off x="3688" y="3688"/>
                  <a:ext cx="1" cy="35"/>
                </a:xfrm>
                <a:custGeom>
                  <a:avLst/>
                  <a:gdLst>
                    <a:gd name="T0" fmla="*/ 0 w 1"/>
                    <a:gd name="T1" fmla="*/ 22 h 22"/>
                    <a:gd name="T2" fmla="*/ 0 w 1"/>
                    <a:gd name="T3" fmla="*/ 1 h 22"/>
                    <a:gd name="T4" fmla="*/ 0 w 1"/>
                    <a:gd name="T5" fmla="*/ 0 h 22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22"/>
                    <a:gd name="T11" fmla="*/ 1 w 1"/>
                    <a:gd name="T12" fmla="*/ 22 h 2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22">
                      <a:moveTo>
                        <a:pt x="0" y="22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7" name="Freeform 3661"/>
                <p:cNvSpPr>
                  <a:spLocks/>
                </p:cNvSpPr>
                <p:nvPr/>
              </p:nvSpPr>
              <p:spPr bwMode="auto">
                <a:xfrm>
                  <a:off x="3684" y="3689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8" name="Freeform 3662"/>
                <p:cNvSpPr>
                  <a:spLocks/>
                </p:cNvSpPr>
                <p:nvPr/>
              </p:nvSpPr>
              <p:spPr bwMode="auto">
                <a:xfrm>
                  <a:off x="3688" y="3723"/>
                  <a:ext cx="1" cy="57"/>
                </a:xfrm>
                <a:custGeom>
                  <a:avLst/>
                  <a:gdLst>
                    <a:gd name="T0" fmla="*/ 0 w 1"/>
                    <a:gd name="T1" fmla="*/ 0 h 36"/>
                    <a:gd name="T2" fmla="*/ 0 w 1"/>
                    <a:gd name="T3" fmla="*/ 35 h 36"/>
                    <a:gd name="T4" fmla="*/ 0 w 1"/>
                    <a:gd name="T5" fmla="*/ 36 h 36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36"/>
                    <a:gd name="T11" fmla="*/ 1 w 1"/>
                    <a:gd name="T12" fmla="*/ 36 h 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36">
                      <a:moveTo>
                        <a:pt x="0" y="0"/>
                      </a:moveTo>
                      <a:lnTo>
                        <a:pt x="0" y="35"/>
                      </a:lnTo>
                      <a:lnTo>
                        <a:pt x="0" y="3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09" name="Freeform 3663"/>
                <p:cNvSpPr>
                  <a:spLocks/>
                </p:cNvSpPr>
                <p:nvPr/>
              </p:nvSpPr>
              <p:spPr bwMode="auto">
                <a:xfrm>
                  <a:off x="3684" y="3779"/>
                  <a:ext cx="12" cy="1"/>
                </a:xfrm>
                <a:custGeom>
                  <a:avLst/>
                  <a:gdLst>
                    <a:gd name="T0" fmla="*/ 0 w 7"/>
                    <a:gd name="T1" fmla="*/ 0 h 1"/>
                    <a:gd name="T2" fmla="*/ 6 w 7"/>
                    <a:gd name="T3" fmla="*/ 0 h 1"/>
                    <a:gd name="T4" fmla="*/ 7 w 7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7"/>
                    <a:gd name="T10" fmla="*/ 0 h 1"/>
                    <a:gd name="T11" fmla="*/ 7 w 7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0" name="Freeform 3664"/>
                <p:cNvSpPr>
                  <a:spLocks/>
                </p:cNvSpPr>
                <p:nvPr/>
              </p:nvSpPr>
              <p:spPr bwMode="auto">
                <a:xfrm>
                  <a:off x="3012" y="3446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1" name="Freeform 3665"/>
                <p:cNvSpPr>
                  <a:spLocks/>
                </p:cNvSpPr>
                <p:nvPr/>
              </p:nvSpPr>
              <p:spPr bwMode="auto">
                <a:xfrm>
                  <a:off x="3022" y="3452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2" name="Freeform 3666"/>
                <p:cNvSpPr>
                  <a:spLocks/>
                </p:cNvSpPr>
                <p:nvPr/>
              </p:nvSpPr>
              <p:spPr bwMode="auto">
                <a:xfrm>
                  <a:off x="3035" y="3456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3" name="Freeform 3667"/>
                <p:cNvSpPr>
                  <a:spLocks/>
                </p:cNvSpPr>
                <p:nvPr/>
              </p:nvSpPr>
              <p:spPr bwMode="auto">
                <a:xfrm>
                  <a:off x="3043" y="3457"/>
                  <a:ext cx="3" cy="3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4" name="Freeform 3668"/>
                <p:cNvSpPr>
                  <a:spLocks/>
                </p:cNvSpPr>
                <p:nvPr/>
              </p:nvSpPr>
              <p:spPr bwMode="auto">
                <a:xfrm>
                  <a:off x="3052" y="3462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5" name="Freeform 3669"/>
                <p:cNvSpPr>
                  <a:spLocks/>
                </p:cNvSpPr>
                <p:nvPr/>
              </p:nvSpPr>
              <p:spPr bwMode="auto">
                <a:xfrm>
                  <a:off x="3062" y="3465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6" name="Freeform 3670"/>
                <p:cNvSpPr>
                  <a:spLocks/>
                </p:cNvSpPr>
                <p:nvPr/>
              </p:nvSpPr>
              <p:spPr bwMode="auto">
                <a:xfrm>
                  <a:off x="3070" y="3470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7" name="Freeform 3671"/>
                <p:cNvSpPr>
                  <a:spLocks/>
                </p:cNvSpPr>
                <p:nvPr/>
              </p:nvSpPr>
              <p:spPr bwMode="auto">
                <a:xfrm>
                  <a:off x="3080" y="3473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8" name="Freeform 3672"/>
                <p:cNvSpPr>
                  <a:spLocks/>
                </p:cNvSpPr>
                <p:nvPr/>
              </p:nvSpPr>
              <p:spPr bwMode="auto">
                <a:xfrm>
                  <a:off x="3088" y="3478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19" name="Freeform 3673"/>
                <p:cNvSpPr>
                  <a:spLocks/>
                </p:cNvSpPr>
                <p:nvPr/>
              </p:nvSpPr>
              <p:spPr bwMode="auto">
                <a:xfrm>
                  <a:off x="3099" y="3483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0" name="Freeform 3674"/>
                <p:cNvSpPr>
                  <a:spLocks/>
                </p:cNvSpPr>
                <p:nvPr/>
              </p:nvSpPr>
              <p:spPr bwMode="auto">
                <a:xfrm>
                  <a:off x="3108" y="3486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1" name="Freeform 3675"/>
                <p:cNvSpPr>
                  <a:spLocks/>
                </p:cNvSpPr>
                <p:nvPr/>
              </p:nvSpPr>
              <p:spPr bwMode="auto">
                <a:xfrm>
                  <a:off x="3118" y="3489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2" name="Freeform 3676"/>
                <p:cNvSpPr>
                  <a:spLocks/>
                </p:cNvSpPr>
                <p:nvPr/>
              </p:nvSpPr>
              <p:spPr bwMode="auto">
                <a:xfrm>
                  <a:off x="3126" y="3494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3" name="Freeform 3677"/>
                <p:cNvSpPr>
                  <a:spLocks/>
                </p:cNvSpPr>
                <p:nvPr/>
              </p:nvSpPr>
              <p:spPr bwMode="auto">
                <a:xfrm>
                  <a:off x="3136" y="349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4" name="Freeform 3678"/>
                <p:cNvSpPr>
                  <a:spLocks/>
                </p:cNvSpPr>
                <p:nvPr/>
              </p:nvSpPr>
              <p:spPr bwMode="auto">
                <a:xfrm>
                  <a:off x="3147" y="350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5" name="Freeform 3679"/>
                <p:cNvSpPr>
                  <a:spLocks/>
                </p:cNvSpPr>
                <p:nvPr/>
              </p:nvSpPr>
              <p:spPr bwMode="auto">
                <a:xfrm>
                  <a:off x="3156" y="3507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6" name="Freeform 3680"/>
                <p:cNvSpPr>
                  <a:spLocks/>
                </p:cNvSpPr>
                <p:nvPr/>
              </p:nvSpPr>
              <p:spPr bwMode="auto">
                <a:xfrm>
                  <a:off x="3164" y="351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7" name="Freeform 3681"/>
                <p:cNvSpPr>
                  <a:spLocks/>
                </p:cNvSpPr>
                <p:nvPr/>
              </p:nvSpPr>
              <p:spPr bwMode="auto">
                <a:xfrm>
                  <a:off x="3174" y="3513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8" name="Freeform 3682"/>
                <p:cNvSpPr>
                  <a:spLocks/>
                </p:cNvSpPr>
                <p:nvPr/>
              </p:nvSpPr>
              <p:spPr bwMode="auto">
                <a:xfrm>
                  <a:off x="3187" y="3518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29" name="Freeform 3683"/>
                <p:cNvSpPr>
                  <a:spLocks/>
                </p:cNvSpPr>
                <p:nvPr/>
              </p:nvSpPr>
              <p:spPr bwMode="auto">
                <a:xfrm>
                  <a:off x="3195" y="3521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0" name="Freeform 3684"/>
                <p:cNvSpPr>
                  <a:spLocks/>
                </p:cNvSpPr>
                <p:nvPr/>
              </p:nvSpPr>
              <p:spPr bwMode="auto">
                <a:xfrm>
                  <a:off x="3204" y="3526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1" name="Freeform 3685"/>
                <p:cNvSpPr>
                  <a:spLocks/>
                </p:cNvSpPr>
                <p:nvPr/>
              </p:nvSpPr>
              <p:spPr bwMode="auto">
                <a:xfrm>
                  <a:off x="3214" y="353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2" name="Freeform 3686"/>
                <p:cNvSpPr>
                  <a:spLocks/>
                </p:cNvSpPr>
                <p:nvPr/>
              </p:nvSpPr>
              <p:spPr bwMode="auto">
                <a:xfrm>
                  <a:off x="3222" y="353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3" name="Freeform 3687"/>
                <p:cNvSpPr>
                  <a:spLocks/>
                </p:cNvSpPr>
                <p:nvPr/>
              </p:nvSpPr>
              <p:spPr bwMode="auto">
                <a:xfrm>
                  <a:off x="3232" y="3539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4" name="Freeform 3688"/>
                <p:cNvSpPr>
                  <a:spLocks/>
                </p:cNvSpPr>
                <p:nvPr/>
              </p:nvSpPr>
              <p:spPr bwMode="auto">
                <a:xfrm>
                  <a:off x="3240" y="3544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5" name="Freeform 3689"/>
                <p:cNvSpPr>
                  <a:spLocks/>
                </p:cNvSpPr>
                <p:nvPr/>
              </p:nvSpPr>
              <p:spPr bwMode="auto">
                <a:xfrm>
                  <a:off x="3243" y="3544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6" name="Freeform 3690"/>
                <p:cNvSpPr>
                  <a:spLocks/>
                </p:cNvSpPr>
                <p:nvPr/>
              </p:nvSpPr>
              <p:spPr bwMode="auto">
                <a:xfrm>
                  <a:off x="3251" y="3547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7" name="Freeform 3691"/>
                <p:cNvSpPr>
                  <a:spLocks/>
                </p:cNvSpPr>
                <p:nvPr/>
              </p:nvSpPr>
              <p:spPr bwMode="auto">
                <a:xfrm>
                  <a:off x="3260" y="355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8" name="Freeform 3692"/>
                <p:cNvSpPr>
                  <a:spLocks/>
                </p:cNvSpPr>
                <p:nvPr/>
              </p:nvSpPr>
              <p:spPr bwMode="auto">
                <a:xfrm>
                  <a:off x="3270" y="3553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39" name="Freeform 3693"/>
                <p:cNvSpPr>
                  <a:spLocks/>
                </p:cNvSpPr>
                <p:nvPr/>
              </p:nvSpPr>
              <p:spPr bwMode="auto">
                <a:xfrm>
                  <a:off x="3278" y="3558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0" name="Freeform 3694"/>
                <p:cNvSpPr>
                  <a:spLocks/>
                </p:cNvSpPr>
                <p:nvPr/>
              </p:nvSpPr>
              <p:spPr bwMode="auto">
                <a:xfrm>
                  <a:off x="3288" y="356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1" name="Freeform 3695"/>
                <p:cNvSpPr>
                  <a:spLocks/>
                </p:cNvSpPr>
                <p:nvPr/>
              </p:nvSpPr>
              <p:spPr bwMode="auto">
                <a:xfrm>
                  <a:off x="3299" y="3568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2" name="Freeform 3696"/>
                <p:cNvSpPr>
                  <a:spLocks/>
                </p:cNvSpPr>
                <p:nvPr/>
              </p:nvSpPr>
              <p:spPr bwMode="auto">
                <a:xfrm>
                  <a:off x="3308" y="3571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3" name="Freeform 3697"/>
                <p:cNvSpPr>
                  <a:spLocks/>
                </p:cNvSpPr>
                <p:nvPr/>
              </p:nvSpPr>
              <p:spPr bwMode="auto">
                <a:xfrm>
                  <a:off x="3316" y="3574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4" name="Freeform 3698"/>
                <p:cNvSpPr>
                  <a:spLocks/>
                </p:cNvSpPr>
                <p:nvPr/>
              </p:nvSpPr>
              <p:spPr bwMode="auto">
                <a:xfrm>
                  <a:off x="3328" y="3577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5" name="Freeform 3699"/>
                <p:cNvSpPr>
                  <a:spLocks/>
                </p:cNvSpPr>
                <p:nvPr/>
              </p:nvSpPr>
              <p:spPr bwMode="auto">
                <a:xfrm>
                  <a:off x="3336" y="3582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6" name="Freeform 3700"/>
                <p:cNvSpPr>
                  <a:spLocks/>
                </p:cNvSpPr>
                <p:nvPr/>
              </p:nvSpPr>
              <p:spPr bwMode="auto">
                <a:xfrm>
                  <a:off x="3347" y="3585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7" name="Freeform 3701"/>
                <p:cNvSpPr>
                  <a:spLocks/>
                </p:cNvSpPr>
                <p:nvPr/>
              </p:nvSpPr>
              <p:spPr bwMode="auto">
                <a:xfrm>
                  <a:off x="3356" y="3590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8" name="Freeform 3702"/>
                <p:cNvSpPr>
                  <a:spLocks/>
                </p:cNvSpPr>
                <p:nvPr/>
              </p:nvSpPr>
              <p:spPr bwMode="auto">
                <a:xfrm>
                  <a:off x="3366" y="3595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49" name="Freeform 3703"/>
                <p:cNvSpPr>
                  <a:spLocks/>
                </p:cNvSpPr>
                <p:nvPr/>
              </p:nvSpPr>
              <p:spPr bwMode="auto">
                <a:xfrm>
                  <a:off x="3374" y="3600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0" name="Freeform 3704"/>
                <p:cNvSpPr>
                  <a:spLocks/>
                </p:cNvSpPr>
                <p:nvPr/>
              </p:nvSpPr>
              <p:spPr bwMode="auto">
                <a:xfrm>
                  <a:off x="3384" y="3603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1" name="Freeform 3705"/>
                <p:cNvSpPr>
                  <a:spLocks/>
                </p:cNvSpPr>
                <p:nvPr/>
              </p:nvSpPr>
              <p:spPr bwMode="auto">
                <a:xfrm>
                  <a:off x="3392" y="3608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2" name="Freeform 3706"/>
                <p:cNvSpPr>
                  <a:spLocks/>
                </p:cNvSpPr>
                <p:nvPr/>
              </p:nvSpPr>
              <p:spPr bwMode="auto">
                <a:xfrm>
                  <a:off x="3395" y="3608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3" name="Freeform 3707"/>
                <p:cNvSpPr>
                  <a:spLocks/>
                </p:cNvSpPr>
                <p:nvPr/>
              </p:nvSpPr>
              <p:spPr bwMode="auto">
                <a:xfrm>
                  <a:off x="3403" y="360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4" name="Freeform 3708"/>
                <p:cNvSpPr>
                  <a:spLocks/>
                </p:cNvSpPr>
                <p:nvPr/>
              </p:nvSpPr>
              <p:spPr bwMode="auto">
                <a:xfrm>
                  <a:off x="3412" y="3614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5" name="Freeform 3709"/>
                <p:cNvSpPr>
                  <a:spLocks/>
                </p:cNvSpPr>
                <p:nvPr/>
              </p:nvSpPr>
              <p:spPr bwMode="auto">
                <a:xfrm>
                  <a:off x="3422" y="3617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6" name="Freeform 3710"/>
                <p:cNvSpPr>
                  <a:spLocks/>
                </p:cNvSpPr>
                <p:nvPr/>
              </p:nvSpPr>
              <p:spPr bwMode="auto">
                <a:xfrm>
                  <a:off x="3430" y="3622"/>
                  <a:ext cx="5" cy="2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7" name="Freeform 3711"/>
                <p:cNvSpPr>
                  <a:spLocks/>
                </p:cNvSpPr>
                <p:nvPr/>
              </p:nvSpPr>
              <p:spPr bwMode="auto">
                <a:xfrm>
                  <a:off x="3440" y="3627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8" name="Freeform 3712"/>
                <p:cNvSpPr>
                  <a:spLocks/>
                </p:cNvSpPr>
                <p:nvPr/>
              </p:nvSpPr>
              <p:spPr bwMode="auto">
                <a:xfrm>
                  <a:off x="3451" y="3632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59" name="Freeform 3713"/>
                <p:cNvSpPr>
                  <a:spLocks/>
                </p:cNvSpPr>
                <p:nvPr/>
              </p:nvSpPr>
              <p:spPr bwMode="auto">
                <a:xfrm>
                  <a:off x="3460" y="363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0" name="Freeform 3714"/>
                <p:cNvSpPr>
                  <a:spLocks/>
                </p:cNvSpPr>
                <p:nvPr/>
              </p:nvSpPr>
              <p:spPr bwMode="auto">
                <a:xfrm>
                  <a:off x="3468" y="3638"/>
                  <a:ext cx="7" cy="2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1" name="Freeform 3715"/>
                <p:cNvSpPr>
                  <a:spLocks/>
                </p:cNvSpPr>
                <p:nvPr/>
              </p:nvSpPr>
              <p:spPr bwMode="auto">
                <a:xfrm>
                  <a:off x="3480" y="3641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2" name="Freeform 3716"/>
                <p:cNvSpPr>
                  <a:spLocks/>
                </p:cNvSpPr>
                <p:nvPr/>
              </p:nvSpPr>
              <p:spPr bwMode="auto">
                <a:xfrm>
                  <a:off x="3488" y="3646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3" name="Freeform 3717"/>
                <p:cNvSpPr>
                  <a:spLocks/>
                </p:cNvSpPr>
                <p:nvPr/>
              </p:nvSpPr>
              <p:spPr bwMode="auto">
                <a:xfrm>
                  <a:off x="3499" y="3649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4" name="Freeform 3718"/>
                <p:cNvSpPr>
                  <a:spLocks/>
                </p:cNvSpPr>
                <p:nvPr/>
              </p:nvSpPr>
              <p:spPr bwMode="auto">
                <a:xfrm>
                  <a:off x="3508" y="3656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5" name="Freeform 3719"/>
                <p:cNvSpPr>
                  <a:spLocks/>
                </p:cNvSpPr>
                <p:nvPr/>
              </p:nvSpPr>
              <p:spPr bwMode="auto">
                <a:xfrm>
                  <a:off x="3516" y="3659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6" name="Freeform 3720"/>
                <p:cNvSpPr>
                  <a:spLocks/>
                </p:cNvSpPr>
                <p:nvPr/>
              </p:nvSpPr>
              <p:spPr bwMode="auto">
                <a:xfrm>
                  <a:off x="3526" y="366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7" name="Freeform 3721"/>
                <p:cNvSpPr>
                  <a:spLocks/>
                </p:cNvSpPr>
                <p:nvPr/>
              </p:nvSpPr>
              <p:spPr bwMode="auto">
                <a:xfrm>
                  <a:off x="3536" y="3665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8" name="Freeform 3722"/>
                <p:cNvSpPr>
                  <a:spLocks/>
                </p:cNvSpPr>
                <p:nvPr/>
              </p:nvSpPr>
              <p:spPr bwMode="auto">
                <a:xfrm>
                  <a:off x="3544" y="3670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69" name="Freeform 3723"/>
                <p:cNvSpPr>
                  <a:spLocks/>
                </p:cNvSpPr>
                <p:nvPr/>
              </p:nvSpPr>
              <p:spPr bwMode="auto">
                <a:xfrm>
                  <a:off x="3547" y="3670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0" name="Freeform 3724"/>
                <p:cNvSpPr>
                  <a:spLocks/>
                </p:cNvSpPr>
                <p:nvPr/>
              </p:nvSpPr>
              <p:spPr bwMode="auto">
                <a:xfrm>
                  <a:off x="3555" y="3673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1" name="Freeform 3725"/>
                <p:cNvSpPr>
                  <a:spLocks/>
                </p:cNvSpPr>
                <p:nvPr/>
              </p:nvSpPr>
              <p:spPr bwMode="auto">
                <a:xfrm>
                  <a:off x="3564" y="3678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2" name="Freeform 3726"/>
                <p:cNvSpPr>
                  <a:spLocks/>
                </p:cNvSpPr>
                <p:nvPr/>
              </p:nvSpPr>
              <p:spPr bwMode="auto">
                <a:xfrm>
                  <a:off x="3574" y="3683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3" name="Freeform 3727"/>
                <p:cNvSpPr>
                  <a:spLocks/>
                </p:cNvSpPr>
                <p:nvPr/>
              </p:nvSpPr>
              <p:spPr bwMode="auto">
                <a:xfrm>
                  <a:off x="3582" y="3688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4" name="Freeform 3728"/>
                <p:cNvSpPr>
                  <a:spLocks/>
                </p:cNvSpPr>
                <p:nvPr/>
              </p:nvSpPr>
              <p:spPr bwMode="auto">
                <a:xfrm>
                  <a:off x="3592" y="3691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5" name="Freeform 3729"/>
                <p:cNvSpPr>
                  <a:spLocks/>
                </p:cNvSpPr>
                <p:nvPr/>
              </p:nvSpPr>
              <p:spPr bwMode="auto">
                <a:xfrm>
                  <a:off x="3603" y="3692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6" name="Freeform 3730"/>
                <p:cNvSpPr>
                  <a:spLocks/>
                </p:cNvSpPr>
                <p:nvPr/>
              </p:nvSpPr>
              <p:spPr bwMode="auto">
                <a:xfrm>
                  <a:off x="3612" y="3697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7" name="Freeform 3731"/>
                <p:cNvSpPr>
                  <a:spLocks/>
                </p:cNvSpPr>
                <p:nvPr/>
              </p:nvSpPr>
              <p:spPr bwMode="auto">
                <a:xfrm>
                  <a:off x="3620" y="3700"/>
                  <a:ext cx="7" cy="4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8" name="Freeform 3732"/>
                <p:cNvSpPr>
                  <a:spLocks/>
                </p:cNvSpPr>
                <p:nvPr/>
              </p:nvSpPr>
              <p:spPr bwMode="auto">
                <a:xfrm>
                  <a:off x="3632" y="3705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79" name="Freeform 3733"/>
                <p:cNvSpPr>
                  <a:spLocks/>
                </p:cNvSpPr>
                <p:nvPr/>
              </p:nvSpPr>
              <p:spPr bwMode="auto">
                <a:xfrm>
                  <a:off x="3640" y="3708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0" name="Freeform 3734"/>
                <p:cNvSpPr>
                  <a:spLocks/>
                </p:cNvSpPr>
                <p:nvPr/>
              </p:nvSpPr>
              <p:spPr bwMode="auto">
                <a:xfrm>
                  <a:off x="3651" y="3713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1" name="Freeform 3735"/>
                <p:cNvSpPr>
                  <a:spLocks/>
                </p:cNvSpPr>
                <p:nvPr/>
              </p:nvSpPr>
              <p:spPr bwMode="auto">
                <a:xfrm>
                  <a:off x="3660" y="3720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2" name="Freeform 3736"/>
                <p:cNvSpPr>
                  <a:spLocks/>
                </p:cNvSpPr>
                <p:nvPr/>
              </p:nvSpPr>
              <p:spPr bwMode="auto">
                <a:xfrm>
                  <a:off x="3668" y="3723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3" name="Freeform 3737"/>
                <p:cNvSpPr>
                  <a:spLocks/>
                </p:cNvSpPr>
                <p:nvPr/>
              </p:nvSpPr>
              <p:spPr bwMode="auto">
                <a:xfrm>
                  <a:off x="3678" y="3724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4" name="Freeform 3738"/>
                <p:cNvSpPr>
                  <a:spLocks/>
                </p:cNvSpPr>
                <p:nvPr/>
              </p:nvSpPr>
              <p:spPr bwMode="auto">
                <a:xfrm>
                  <a:off x="3688" y="3729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5" name="Freeform 3739"/>
                <p:cNvSpPr>
                  <a:spLocks/>
                </p:cNvSpPr>
                <p:nvPr/>
              </p:nvSpPr>
              <p:spPr bwMode="auto">
                <a:xfrm>
                  <a:off x="3696" y="3732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6" name="Freeform 3740"/>
                <p:cNvSpPr>
                  <a:spLocks/>
                </p:cNvSpPr>
                <p:nvPr/>
              </p:nvSpPr>
              <p:spPr bwMode="auto">
                <a:xfrm>
                  <a:off x="3707" y="3737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7" name="Freeform 3741"/>
                <p:cNvSpPr>
                  <a:spLocks/>
                </p:cNvSpPr>
                <p:nvPr/>
              </p:nvSpPr>
              <p:spPr bwMode="auto">
                <a:xfrm>
                  <a:off x="3716" y="374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8" name="Freeform 3742"/>
                <p:cNvSpPr>
                  <a:spLocks/>
                </p:cNvSpPr>
                <p:nvPr/>
              </p:nvSpPr>
              <p:spPr bwMode="auto">
                <a:xfrm>
                  <a:off x="3726" y="3747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89" name="Freeform 3743"/>
                <p:cNvSpPr>
                  <a:spLocks/>
                </p:cNvSpPr>
                <p:nvPr/>
              </p:nvSpPr>
              <p:spPr bwMode="auto">
                <a:xfrm>
                  <a:off x="3734" y="3752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0" name="Freeform 3744"/>
                <p:cNvSpPr>
                  <a:spLocks/>
                </p:cNvSpPr>
                <p:nvPr/>
              </p:nvSpPr>
              <p:spPr bwMode="auto">
                <a:xfrm>
                  <a:off x="3744" y="3753"/>
                  <a:ext cx="6" cy="2"/>
                </a:xfrm>
                <a:custGeom>
                  <a:avLst/>
                  <a:gdLst>
                    <a:gd name="T0" fmla="*/ 0 w 4"/>
                    <a:gd name="T1" fmla="*/ 0 h 1"/>
                    <a:gd name="T2" fmla="*/ 3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1" name="Freeform 3745"/>
                <p:cNvSpPr>
                  <a:spLocks/>
                </p:cNvSpPr>
                <p:nvPr/>
              </p:nvSpPr>
              <p:spPr bwMode="auto">
                <a:xfrm>
                  <a:off x="3756" y="3756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2 h 2"/>
                    <a:gd name="T4" fmla="*/ 2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2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2" name="Freeform 3746"/>
                <p:cNvSpPr>
                  <a:spLocks/>
                </p:cNvSpPr>
                <p:nvPr/>
              </p:nvSpPr>
              <p:spPr bwMode="auto">
                <a:xfrm>
                  <a:off x="3764" y="3761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3" name="Freeform 3747"/>
                <p:cNvSpPr>
                  <a:spLocks/>
                </p:cNvSpPr>
                <p:nvPr/>
              </p:nvSpPr>
              <p:spPr bwMode="auto">
                <a:xfrm>
                  <a:off x="3772" y="3764"/>
                  <a:ext cx="7" cy="4"/>
                </a:xfrm>
                <a:custGeom>
                  <a:avLst/>
                  <a:gdLst>
                    <a:gd name="T0" fmla="*/ 0 w 4"/>
                    <a:gd name="T1" fmla="*/ 0 h 2"/>
                    <a:gd name="T2" fmla="*/ 2 w 4"/>
                    <a:gd name="T3" fmla="*/ 2 h 2"/>
                    <a:gd name="T4" fmla="*/ 4 w 4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2"/>
                    <a:gd name="T11" fmla="*/ 4 w 4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4" name="Freeform 3748"/>
                <p:cNvSpPr>
                  <a:spLocks/>
                </p:cNvSpPr>
                <p:nvPr/>
              </p:nvSpPr>
              <p:spPr bwMode="auto">
                <a:xfrm>
                  <a:off x="3784" y="3769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5" name="Freeform 3749"/>
                <p:cNvSpPr>
                  <a:spLocks/>
                </p:cNvSpPr>
                <p:nvPr/>
              </p:nvSpPr>
              <p:spPr bwMode="auto">
                <a:xfrm>
                  <a:off x="3792" y="3776"/>
                  <a:ext cx="4" cy="1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6" name="Freeform 3750"/>
                <p:cNvSpPr>
                  <a:spLocks/>
                </p:cNvSpPr>
                <p:nvPr/>
              </p:nvSpPr>
              <p:spPr bwMode="auto">
                <a:xfrm>
                  <a:off x="3803" y="3779"/>
                  <a:ext cx="3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7" name="Freeform 3751"/>
                <p:cNvSpPr>
                  <a:spLocks/>
                </p:cNvSpPr>
                <p:nvPr/>
              </p:nvSpPr>
              <p:spPr bwMode="auto">
                <a:xfrm>
                  <a:off x="3812" y="3784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8" name="Freeform 3752"/>
                <p:cNvSpPr>
                  <a:spLocks/>
                </p:cNvSpPr>
                <p:nvPr/>
              </p:nvSpPr>
              <p:spPr bwMode="auto">
                <a:xfrm>
                  <a:off x="3820" y="3785"/>
                  <a:ext cx="4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99" name="Freeform 3753"/>
                <p:cNvSpPr>
                  <a:spLocks/>
                </p:cNvSpPr>
                <p:nvPr/>
              </p:nvSpPr>
              <p:spPr bwMode="auto">
                <a:xfrm>
                  <a:off x="3830" y="3788"/>
                  <a:ext cx="5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0" name="Freeform 3754"/>
                <p:cNvSpPr>
                  <a:spLocks/>
                </p:cNvSpPr>
                <p:nvPr/>
              </p:nvSpPr>
              <p:spPr bwMode="auto">
                <a:xfrm>
                  <a:off x="3840" y="3793"/>
                  <a:ext cx="4" cy="2"/>
                </a:xfrm>
                <a:custGeom>
                  <a:avLst/>
                  <a:gdLst>
                    <a:gd name="T0" fmla="*/ 0 w 3"/>
                    <a:gd name="T1" fmla="*/ 0 h 1"/>
                    <a:gd name="T2" fmla="*/ 2 w 3"/>
                    <a:gd name="T3" fmla="*/ 1 h 1"/>
                    <a:gd name="T4" fmla="*/ 3 w 3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1" name="Freeform 3755"/>
                <p:cNvSpPr>
                  <a:spLocks/>
                </p:cNvSpPr>
                <p:nvPr/>
              </p:nvSpPr>
              <p:spPr bwMode="auto">
                <a:xfrm>
                  <a:off x="3848" y="3796"/>
                  <a:ext cx="4" cy="4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2 h 2"/>
                    <a:gd name="T4" fmla="*/ 3 w 3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2"/>
                    <a:gd name="T11" fmla="*/ 3 w 3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3" y="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2" name="Freeform 3756"/>
                <p:cNvSpPr>
                  <a:spLocks/>
                </p:cNvSpPr>
                <p:nvPr/>
              </p:nvSpPr>
              <p:spPr bwMode="auto">
                <a:xfrm>
                  <a:off x="3859" y="3801"/>
                  <a:ext cx="3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1"/>
                    <a:gd name="T11" fmla="*/ 2 w 2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3" name="Freeform 3757"/>
                <p:cNvSpPr>
                  <a:spLocks/>
                </p:cNvSpPr>
                <p:nvPr/>
              </p:nvSpPr>
              <p:spPr bwMode="auto">
                <a:xfrm>
                  <a:off x="3868" y="3808"/>
                  <a:ext cx="7" cy="1"/>
                </a:xfrm>
                <a:custGeom>
                  <a:avLst/>
                  <a:gdLst>
                    <a:gd name="T0" fmla="*/ 0 w 4"/>
                    <a:gd name="T1" fmla="*/ 0 h 1"/>
                    <a:gd name="T2" fmla="*/ 2 w 4"/>
                    <a:gd name="T3" fmla="*/ 1 h 1"/>
                    <a:gd name="T4" fmla="*/ 4 w 4"/>
                    <a:gd name="T5" fmla="*/ 1 h 1"/>
                    <a:gd name="T6" fmla="*/ 0 60000 65536"/>
                    <a:gd name="T7" fmla="*/ 0 60000 65536"/>
                    <a:gd name="T8" fmla="*/ 0 60000 65536"/>
                    <a:gd name="T9" fmla="*/ 0 w 4"/>
                    <a:gd name="T10" fmla="*/ 0 h 1"/>
                    <a:gd name="T11" fmla="*/ 4 w 4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" h="1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4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4" name="Freeform 3758"/>
                <p:cNvSpPr>
                  <a:spLocks/>
                </p:cNvSpPr>
                <p:nvPr/>
              </p:nvSpPr>
              <p:spPr bwMode="auto">
                <a:xfrm>
                  <a:off x="3878" y="3811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5" name="Freeform 3759"/>
                <p:cNvSpPr>
                  <a:spLocks/>
                </p:cNvSpPr>
                <p:nvPr/>
              </p:nvSpPr>
              <p:spPr bwMode="auto">
                <a:xfrm>
                  <a:off x="3886" y="3816"/>
                  <a:ext cx="5" cy="1"/>
                </a:xfrm>
                <a:custGeom>
                  <a:avLst/>
                  <a:gdLst>
                    <a:gd name="T0" fmla="*/ 0 w 3"/>
                    <a:gd name="T1" fmla="*/ 0 h 1"/>
                    <a:gd name="T2" fmla="*/ 1 w 3"/>
                    <a:gd name="T3" fmla="*/ 0 h 1"/>
                    <a:gd name="T4" fmla="*/ 3 w 3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"/>
                    <a:gd name="T11" fmla="*/ 3 w 3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6" name="Freeform 3760"/>
                <p:cNvSpPr>
                  <a:spLocks/>
                </p:cNvSpPr>
                <p:nvPr/>
              </p:nvSpPr>
              <p:spPr bwMode="auto">
                <a:xfrm>
                  <a:off x="3012" y="3915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7" name="Freeform 3761"/>
                <p:cNvSpPr>
                  <a:spLocks/>
                </p:cNvSpPr>
                <p:nvPr/>
              </p:nvSpPr>
              <p:spPr bwMode="auto">
                <a:xfrm>
                  <a:off x="3012" y="3728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8" name="Freeform 3762"/>
                <p:cNvSpPr>
                  <a:spLocks/>
                </p:cNvSpPr>
                <p:nvPr/>
              </p:nvSpPr>
              <p:spPr bwMode="auto">
                <a:xfrm>
                  <a:off x="3012" y="3537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09" name="Freeform 3763"/>
                <p:cNvSpPr>
                  <a:spLocks/>
                </p:cNvSpPr>
                <p:nvPr/>
              </p:nvSpPr>
              <p:spPr bwMode="auto">
                <a:xfrm>
                  <a:off x="3012" y="3350"/>
                  <a:ext cx="16" cy="1"/>
                </a:xfrm>
                <a:custGeom>
                  <a:avLst/>
                  <a:gdLst>
                    <a:gd name="T0" fmla="*/ 0 w 10"/>
                    <a:gd name="T1" fmla="*/ 0 h 1"/>
                    <a:gd name="T2" fmla="*/ 9 w 10"/>
                    <a:gd name="T3" fmla="*/ 0 h 1"/>
                    <a:gd name="T4" fmla="*/ 10 w 10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1"/>
                    <a:gd name="T11" fmla="*/ 10 w 10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0" name="Freeform 3764"/>
                <p:cNvSpPr>
                  <a:spLocks/>
                </p:cNvSpPr>
                <p:nvPr/>
              </p:nvSpPr>
              <p:spPr bwMode="auto">
                <a:xfrm>
                  <a:off x="3012" y="397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1" name="Freeform 3765"/>
                <p:cNvSpPr>
                  <a:spLocks/>
                </p:cNvSpPr>
                <p:nvPr/>
              </p:nvSpPr>
              <p:spPr bwMode="auto">
                <a:xfrm>
                  <a:off x="3012" y="395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2" name="Freeform 3766"/>
                <p:cNvSpPr>
                  <a:spLocks/>
                </p:cNvSpPr>
                <p:nvPr/>
              </p:nvSpPr>
              <p:spPr bwMode="auto">
                <a:xfrm>
                  <a:off x="3012" y="394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3" name="Freeform 3767"/>
                <p:cNvSpPr>
                  <a:spLocks/>
                </p:cNvSpPr>
                <p:nvPr/>
              </p:nvSpPr>
              <p:spPr bwMode="auto">
                <a:xfrm>
                  <a:off x="3012" y="393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4" name="Freeform 3768"/>
                <p:cNvSpPr>
                  <a:spLocks/>
                </p:cNvSpPr>
                <p:nvPr/>
              </p:nvSpPr>
              <p:spPr bwMode="auto">
                <a:xfrm>
                  <a:off x="3012" y="392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5" name="Freeform 3769"/>
                <p:cNvSpPr>
                  <a:spLocks/>
                </p:cNvSpPr>
                <p:nvPr/>
              </p:nvSpPr>
              <p:spPr bwMode="auto">
                <a:xfrm>
                  <a:off x="3012" y="385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6" name="Freeform 3770"/>
                <p:cNvSpPr>
                  <a:spLocks/>
                </p:cNvSpPr>
                <p:nvPr/>
              </p:nvSpPr>
              <p:spPr bwMode="auto">
                <a:xfrm>
                  <a:off x="3012" y="382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7" name="Freeform 3771"/>
                <p:cNvSpPr>
                  <a:spLocks/>
                </p:cNvSpPr>
                <p:nvPr/>
              </p:nvSpPr>
              <p:spPr bwMode="auto">
                <a:xfrm>
                  <a:off x="3012" y="380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8" name="Freeform 3772"/>
                <p:cNvSpPr>
                  <a:spLocks/>
                </p:cNvSpPr>
                <p:nvPr/>
              </p:nvSpPr>
              <p:spPr bwMode="auto">
                <a:xfrm>
                  <a:off x="3012" y="378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19" name="Freeform 3773"/>
                <p:cNvSpPr>
                  <a:spLocks/>
                </p:cNvSpPr>
                <p:nvPr/>
              </p:nvSpPr>
              <p:spPr bwMode="auto">
                <a:xfrm>
                  <a:off x="3012" y="376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0" name="Freeform 3774"/>
                <p:cNvSpPr>
                  <a:spLocks/>
                </p:cNvSpPr>
                <p:nvPr/>
              </p:nvSpPr>
              <p:spPr bwMode="auto">
                <a:xfrm>
                  <a:off x="3012" y="375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1" name="Freeform 3775"/>
                <p:cNvSpPr>
                  <a:spLocks/>
                </p:cNvSpPr>
                <p:nvPr/>
              </p:nvSpPr>
              <p:spPr bwMode="auto">
                <a:xfrm>
                  <a:off x="3012" y="374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2" name="Freeform 3776"/>
                <p:cNvSpPr>
                  <a:spLocks/>
                </p:cNvSpPr>
                <p:nvPr/>
              </p:nvSpPr>
              <p:spPr bwMode="auto">
                <a:xfrm>
                  <a:off x="3012" y="373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3" name="Freeform 3777"/>
                <p:cNvSpPr>
                  <a:spLocks/>
                </p:cNvSpPr>
                <p:nvPr/>
              </p:nvSpPr>
              <p:spPr bwMode="auto">
                <a:xfrm>
                  <a:off x="3012" y="3670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4" name="Freeform 3778"/>
                <p:cNvSpPr>
                  <a:spLocks/>
                </p:cNvSpPr>
                <p:nvPr/>
              </p:nvSpPr>
              <p:spPr bwMode="auto">
                <a:xfrm>
                  <a:off x="3012" y="363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5" name="Freeform 3779"/>
                <p:cNvSpPr>
                  <a:spLocks/>
                </p:cNvSpPr>
                <p:nvPr/>
              </p:nvSpPr>
              <p:spPr bwMode="auto">
                <a:xfrm>
                  <a:off x="3012" y="361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6" name="Freeform 3780"/>
                <p:cNvSpPr>
                  <a:spLocks/>
                </p:cNvSpPr>
                <p:nvPr/>
              </p:nvSpPr>
              <p:spPr bwMode="auto">
                <a:xfrm>
                  <a:off x="3012" y="359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7" name="Freeform 3781"/>
                <p:cNvSpPr>
                  <a:spLocks/>
                </p:cNvSpPr>
                <p:nvPr/>
              </p:nvSpPr>
              <p:spPr bwMode="auto">
                <a:xfrm>
                  <a:off x="3012" y="3579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8" name="Freeform 3782"/>
                <p:cNvSpPr>
                  <a:spLocks/>
                </p:cNvSpPr>
                <p:nvPr/>
              </p:nvSpPr>
              <p:spPr bwMode="auto">
                <a:xfrm>
                  <a:off x="3012" y="356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29" name="Freeform 3783"/>
                <p:cNvSpPr>
                  <a:spLocks/>
                </p:cNvSpPr>
                <p:nvPr/>
              </p:nvSpPr>
              <p:spPr bwMode="auto">
                <a:xfrm>
                  <a:off x="3012" y="3555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0" name="Freeform 3784"/>
                <p:cNvSpPr>
                  <a:spLocks/>
                </p:cNvSpPr>
                <p:nvPr/>
              </p:nvSpPr>
              <p:spPr bwMode="auto">
                <a:xfrm>
                  <a:off x="3012" y="354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1" name="Freeform 3785"/>
                <p:cNvSpPr>
                  <a:spLocks/>
                </p:cNvSpPr>
                <p:nvPr/>
              </p:nvSpPr>
              <p:spPr bwMode="auto">
                <a:xfrm>
                  <a:off x="3012" y="3481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2" name="Freeform 3786"/>
                <p:cNvSpPr>
                  <a:spLocks/>
                </p:cNvSpPr>
                <p:nvPr/>
              </p:nvSpPr>
              <p:spPr bwMode="auto">
                <a:xfrm>
                  <a:off x="3012" y="344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3" name="Freeform 3787"/>
                <p:cNvSpPr>
                  <a:spLocks/>
                </p:cNvSpPr>
                <p:nvPr/>
              </p:nvSpPr>
              <p:spPr bwMode="auto">
                <a:xfrm>
                  <a:off x="3012" y="3424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4" name="Freeform 3788"/>
                <p:cNvSpPr>
                  <a:spLocks/>
                </p:cNvSpPr>
                <p:nvPr/>
              </p:nvSpPr>
              <p:spPr bwMode="auto">
                <a:xfrm>
                  <a:off x="3012" y="3406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5" name="Freeform 3789"/>
                <p:cNvSpPr>
                  <a:spLocks/>
                </p:cNvSpPr>
                <p:nvPr/>
              </p:nvSpPr>
              <p:spPr bwMode="auto">
                <a:xfrm>
                  <a:off x="3012" y="339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6" name="Freeform 3790"/>
                <p:cNvSpPr>
                  <a:spLocks/>
                </p:cNvSpPr>
                <p:nvPr/>
              </p:nvSpPr>
              <p:spPr bwMode="auto">
                <a:xfrm>
                  <a:off x="3012" y="3377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7" name="Freeform 3791"/>
                <p:cNvSpPr>
                  <a:spLocks/>
                </p:cNvSpPr>
                <p:nvPr/>
              </p:nvSpPr>
              <p:spPr bwMode="auto">
                <a:xfrm>
                  <a:off x="3012" y="336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8" name="Freeform 3792"/>
                <p:cNvSpPr>
                  <a:spLocks/>
                </p:cNvSpPr>
                <p:nvPr/>
              </p:nvSpPr>
              <p:spPr bwMode="auto">
                <a:xfrm>
                  <a:off x="3012" y="3358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39" name="Freeform 3793"/>
                <p:cNvSpPr>
                  <a:spLocks/>
                </p:cNvSpPr>
                <p:nvPr/>
              </p:nvSpPr>
              <p:spPr bwMode="auto">
                <a:xfrm>
                  <a:off x="3012" y="3292"/>
                  <a:ext cx="8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5"/>
                    <a:gd name="T10" fmla="*/ 0 h 1"/>
                    <a:gd name="T11" fmla="*/ 5 w 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" h="1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0" name="Freeform 3794"/>
                <p:cNvSpPr>
                  <a:spLocks/>
                </p:cNvSpPr>
                <p:nvPr/>
              </p:nvSpPr>
              <p:spPr bwMode="auto">
                <a:xfrm>
                  <a:off x="3876" y="3915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1" name="Freeform 3795"/>
                <p:cNvSpPr>
                  <a:spLocks/>
                </p:cNvSpPr>
                <p:nvPr/>
              </p:nvSpPr>
              <p:spPr bwMode="auto">
                <a:xfrm>
                  <a:off x="3876" y="3728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2" name="Freeform 3796"/>
                <p:cNvSpPr>
                  <a:spLocks/>
                </p:cNvSpPr>
                <p:nvPr/>
              </p:nvSpPr>
              <p:spPr bwMode="auto">
                <a:xfrm>
                  <a:off x="3876" y="3537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3" name="Freeform 3797"/>
                <p:cNvSpPr>
                  <a:spLocks/>
                </p:cNvSpPr>
                <p:nvPr/>
              </p:nvSpPr>
              <p:spPr bwMode="auto">
                <a:xfrm>
                  <a:off x="3876" y="3350"/>
                  <a:ext cx="18" cy="1"/>
                </a:xfrm>
                <a:custGeom>
                  <a:avLst/>
                  <a:gdLst>
                    <a:gd name="T0" fmla="*/ 11 w 11"/>
                    <a:gd name="T1" fmla="*/ 0 h 1"/>
                    <a:gd name="T2" fmla="*/ 1 w 11"/>
                    <a:gd name="T3" fmla="*/ 0 h 1"/>
                    <a:gd name="T4" fmla="*/ 0 w 1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1"/>
                    <a:gd name="T10" fmla="*/ 0 h 1"/>
                    <a:gd name="T11" fmla="*/ 11 w 1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" h="1">
                      <a:moveTo>
                        <a:pt x="11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4" name="Freeform 3798"/>
                <p:cNvSpPr>
                  <a:spLocks/>
                </p:cNvSpPr>
                <p:nvPr/>
              </p:nvSpPr>
              <p:spPr bwMode="auto">
                <a:xfrm>
                  <a:off x="3884" y="397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5" name="Freeform 3799"/>
                <p:cNvSpPr>
                  <a:spLocks/>
                </p:cNvSpPr>
                <p:nvPr/>
              </p:nvSpPr>
              <p:spPr bwMode="auto">
                <a:xfrm>
                  <a:off x="3884" y="395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6" name="Freeform 3800"/>
                <p:cNvSpPr>
                  <a:spLocks/>
                </p:cNvSpPr>
                <p:nvPr/>
              </p:nvSpPr>
              <p:spPr bwMode="auto">
                <a:xfrm>
                  <a:off x="3884" y="394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7" name="Freeform 3801"/>
                <p:cNvSpPr>
                  <a:spLocks/>
                </p:cNvSpPr>
                <p:nvPr/>
              </p:nvSpPr>
              <p:spPr bwMode="auto">
                <a:xfrm>
                  <a:off x="3884" y="393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8" name="Freeform 3802"/>
                <p:cNvSpPr>
                  <a:spLocks/>
                </p:cNvSpPr>
                <p:nvPr/>
              </p:nvSpPr>
              <p:spPr bwMode="auto">
                <a:xfrm>
                  <a:off x="3884" y="392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49" name="Freeform 3803"/>
                <p:cNvSpPr>
                  <a:spLocks/>
                </p:cNvSpPr>
                <p:nvPr/>
              </p:nvSpPr>
              <p:spPr bwMode="auto">
                <a:xfrm>
                  <a:off x="3884" y="385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0" name="Freeform 3804"/>
                <p:cNvSpPr>
                  <a:spLocks/>
                </p:cNvSpPr>
                <p:nvPr/>
              </p:nvSpPr>
              <p:spPr bwMode="auto">
                <a:xfrm>
                  <a:off x="3884" y="382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1" name="Freeform 3805"/>
                <p:cNvSpPr>
                  <a:spLocks/>
                </p:cNvSpPr>
                <p:nvPr/>
              </p:nvSpPr>
              <p:spPr bwMode="auto">
                <a:xfrm>
                  <a:off x="3884" y="380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2" name="Freeform 3806"/>
                <p:cNvSpPr>
                  <a:spLocks/>
                </p:cNvSpPr>
                <p:nvPr/>
              </p:nvSpPr>
              <p:spPr bwMode="auto">
                <a:xfrm>
                  <a:off x="3884" y="378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3" name="Freeform 3807"/>
                <p:cNvSpPr>
                  <a:spLocks/>
                </p:cNvSpPr>
                <p:nvPr/>
              </p:nvSpPr>
              <p:spPr bwMode="auto">
                <a:xfrm>
                  <a:off x="3884" y="376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4" name="Freeform 3808"/>
                <p:cNvSpPr>
                  <a:spLocks/>
                </p:cNvSpPr>
                <p:nvPr/>
              </p:nvSpPr>
              <p:spPr bwMode="auto">
                <a:xfrm>
                  <a:off x="3884" y="375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5" name="Freeform 3809"/>
                <p:cNvSpPr>
                  <a:spLocks/>
                </p:cNvSpPr>
                <p:nvPr/>
              </p:nvSpPr>
              <p:spPr bwMode="auto">
                <a:xfrm>
                  <a:off x="3884" y="374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6" name="Freeform 3810"/>
                <p:cNvSpPr>
                  <a:spLocks/>
                </p:cNvSpPr>
                <p:nvPr/>
              </p:nvSpPr>
              <p:spPr bwMode="auto">
                <a:xfrm>
                  <a:off x="3884" y="373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7" name="Freeform 3811"/>
                <p:cNvSpPr>
                  <a:spLocks/>
                </p:cNvSpPr>
                <p:nvPr/>
              </p:nvSpPr>
              <p:spPr bwMode="auto">
                <a:xfrm>
                  <a:off x="3884" y="3670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8" name="Freeform 3812"/>
                <p:cNvSpPr>
                  <a:spLocks/>
                </p:cNvSpPr>
                <p:nvPr/>
              </p:nvSpPr>
              <p:spPr bwMode="auto">
                <a:xfrm>
                  <a:off x="3884" y="363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59" name="Freeform 3813"/>
                <p:cNvSpPr>
                  <a:spLocks/>
                </p:cNvSpPr>
                <p:nvPr/>
              </p:nvSpPr>
              <p:spPr bwMode="auto">
                <a:xfrm>
                  <a:off x="3884" y="361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0" name="Freeform 3814"/>
                <p:cNvSpPr>
                  <a:spLocks/>
                </p:cNvSpPr>
                <p:nvPr/>
              </p:nvSpPr>
              <p:spPr bwMode="auto">
                <a:xfrm>
                  <a:off x="3884" y="359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1" name="Freeform 3815"/>
                <p:cNvSpPr>
                  <a:spLocks/>
                </p:cNvSpPr>
                <p:nvPr/>
              </p:nvSpPr>
              <p:spPr bwMode="auto">
                <a:xfrm>
                  <a:off x="3884" y="3579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2" name="Freeform 3816"/>
                <p:cNvSpPr>
                  <a:spLocks/>
                </p:cNvSpPr>
                <p:nvPr/>
              </p:nvSpPr>
              <p:spPr bwMode="auto">
                <a:xfrm>
                  <a:off x="3884" y="356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3" name="Freeform 3817"/>
                <p:cNvSpPr>
                  <a:spLocks/>
                </p:cNvSpPr>
                <p:nvPr/>
              </p:nvSpPr>
              <p:spPr bwMode="auto">
                <a:xfrm>
                  <a:off x="3884" y="3555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4" name="Freeform 3818"/>
                <p:cNvSpPr>
                  <a:spLocks/>
                </p:cNvSpPr>
                <p:nvPr/>
              </p:nvSpPr>
              <p:spPr bwMode="auto">
                <a:xfrm>
                  <a:off x="3884" y="354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5" name="Freeform 3819"/>
                <p:cNvSpPr>
                  <a:spLocks/>
                </p:cNvSpPr>
                <p:nvPr/>
              </p:nvSpPr>
              <p:spPr bwMode="auto">
                <a:xfrm>
                  <a:off x="3884" y="3481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6" name="Freeform 3820"/>
                <p:cNvSpPr>
                  <a:spLocks/>
                </p:cNvSpPr>
                <p:nvPr/>
              </p:nvSpPr>
              <p:spPr bwMode="auto">
                <a:xfrm>
                  <a:off x="3884" y="344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7" name="Freeform 3821"/>
                <p:cNvSpPr>
                  <a:spLocks/>
                </p:cNvSpPr>
                <p:nvPr/>
              </p:nvSpPr>
              <p:spPr bwMode="auto">
                <a:xfrm>
                  <a:off x="3884" y="3424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8" name="Freeform 3822"/>
                <p:cNvSpPr>
                  <a:spLocks/>
                </p:cNvSpPr>
                <p:nvPr/>
              </p:nvSpPr>
              <p:spPr bwMode="auto">
                <a:xfrm>
                  <a:off x="3884" y="3406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69" name="Freeform 3823"/>
                <p:cNvSpPr>
                  <a:spLocks/>
                </p:cNvSpPr>
                <p:nvPr/>
              </p:nvSpPr>
              <p:spPr bwMode="auto">
                <a:xfrm>
                  <a:off x="3884" y="339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70" name="Freeform 3824"/>
                <p:cNvSpPr>
                  <a:spLocks/>
                </p:cNvSpPr>
                <p:nvPr/>
              </p:nvSpPr>
              <p:spPr bwMode="auto">
                <a:xfrm>
                  <a:off x="3884" y="3377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71" name="Freeform 3825"/>
                <p:cNvSpPr>
                  <a:spLocks/>
                </p:cNvSpPr>
                <p:nvPr/>
              </p:nvSpPr>
              <p:spPr bwMode="auto">
                <a:xfrm>
                  <a:off x="3884" y="336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72" name="Freeform 3826"/>
                <p:cNvSpPr>
                  <a:spLocks/>
                </p:cNvSpPr>
                <p:nvPr/>
              </p:nvSpPr>
              <p:spPr bwMode="auto">
                <a:xfrm>
                  <a:off x="3884" y="3358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73" name="Freeform 3827"/>
                <p:cNvSpPr>
                  <a:spLocks/>
                </p:cNvSpPr>
                <p:nvPr/>
              </p:nvSpPr>
              <p:spPr bwMode="auto">
                <a:xfrm>
                  <a:off x="3884" y="3292"/>
                  <a:ext cx="10" cy="1"/>
                </a:xfrm>
                <a:custGeom>
                  <a:avLst/>
                  <a:gdLst>
                    <a:gd name="T0" fmla="*/ 6 w 6"/>
                    <a:gd name="T1" fmla="*/ 0 h 1"/>
                    <a:gd name="T2" fmla="*/ 1 w 6"/>
                    <a:gd name="T3" fmla="*/ 0 h 1"/>
                    <a:gd name="T4" fmla="*/ 0 w 6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6"/>
                    <a:gd name="T10" fmla="*/ 0 h 1"/>
                    <a:gd name="T11" fmla="*/ 6 w 6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" h="1">
                      <a:moveTo>
                        <a:pt x="6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74" name="Freeform 3828"/>
                <p:cNvSpPr>
                  <a:spLocks/>
                </p:cNvSpPr>
                <p:nvPr/>
              </p:nvSpPr>
              <p:spPr bwMode="auto">
                <a:xfrm>
                  <a:off x="3012" y="395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75" name="Freeform 3829"/>
                <p:cNvSpPr>
                  <a:spLocks/>
                </p:cNvSpPr>
                <p:nvPr/>
              </p:nvSpPr>
              <p:spPr bwMode="auto">
                <a:xfrm>
                  <a:off x="3232" y="395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76" name="Freeform 3830"/>
                <p:cNvSpPr>
                  <a:spLocks/>
                </p:cNvSpPr>
                <p:nvPr/>
              </p:nvSpPr>
              <p:spPr bwMode="auto">
                <a:xfrm>
                  <a:off x="3452" y="395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77" name="Freeform 3831"/>
                <p:cNvSpPr>
                  <a:spLocks/>
                </p:cNvSpPr>
                <p:nvPr/>
              </p:nvSpPr>
              <p:spPr bwMode="auto">
                <a:xfrm>
                  <a:off x="3672" y="3956"/>
                  <a:ext cx="1" cy="16"/>
                </a:xfrm>
                <a:custGeom>
                  <a:avLst/>
                  <a:gdLst>
                    <a:gd name="T0" fmla="*/ 0 w 1"/>
                    <a:gd name="T1" fmla="*/ 10 h 10"/>
                    <a:gd name="T2" fmla="*/ 0 w 1"/>
                    <a:gd name="T3" fmla="*/ 1 h 10"/>
                    <a:gd name="T4" fmla="*/ 0 w 1"/>
                    <a:gd name="T5" fmla="*/ 0 h 10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0"/>
                    <a:gd name="T11" fmla="*/ 1 w 1"/>
                    <a:gd name="T12" fmla="*/ 10 h 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0">
                      <a:moveTo>
                        <a:pt x="0" y="10"/>
                      </a:moveTo>
                      <a:lnTo>
                        <a:pt x="0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1096" name="Freeform 3832"/>
              <p:cNvSpPr>
                <a:spLocks/>
              </p:cNvSpPr>
              <p:nvPr/>
            </p:nvSpPr>
            <p:spPr bwMode="auto">
              <a:xfrm>
                <a:off x="3894" y="3956"/>
                <a:ext cx="1" cy="16"/>
              </a:xfrm>
              <a:custGeom>
                <a:avLst/>
                <a:gdLst>
                  <a:gd name="T0" fmla="*/ 0 w 1"/>
                  <a:gd name="T1" fmla="*/ 10 h 10"/>
                  <a:gd name="T2" fmla="*/ 0 w 1"/>
                  <a:gd name="T3" fmla="*/ 1 h 10"/>
                  <a:gd name="T4" fmla="*/ 0 w 1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10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097" name="Freeform 3833"/>
              <p:cNvSpPr>
                <a:spLocks/>
              </p:cNvSpPr>
              <p:nvPr/>
            </p:nvSpPr>
            <p:spPr bwMode="auto">
              <a:xfrm>
                <a:off x="3054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098" name="Freeform 3834"/>
              <p:cNvSpPr>
                <a:spLocks/>
              </p:cNvSpPr>
              <p:nvPr/>
            </p:nvSpPr>
            <p:spPr bwMode="auto">
              <a:xfrm>
                <a:off x="3100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099" name="Freeform 3835"/>
              <p:cNvSpPr>
                <a:spLocks/>
              </p:cNvSpPr>
              <p:nvPr/>
            </p:nvSpPr>
            <p:spPr bwMode="auto">
              <a:xfrm>
                <a:off x="3144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0" name="Freeform 3836"/>
              <p:cNvSpPr>
                <a:spLocks/>
              </p:cNvSpPr>
              <p:nvPr/>
            </p:nvSpPr>
            <p:spPr bwMode="auto">
              <a:xfrm>
                <a:off x="3188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1" name="Freeform 3837"/>
              <p:cNvSpPr>
                <a:spLocks/>
              </p:cNvSpPr>
              <p:nvPr/>
            </p:nvSpPr>
            <p:spPr bwMode="auto">
              <a:xfrm>
                <a:off x="3276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2" name="Freeform 3838"/>
              <p:cNvSpPr>
                <a:spLocks/>
              </p:cNvSpPr>
              <p:nvPr/>
            </p:nvSpPr>
            <p:spPr bwMode="auto">
              <a:xfrm>
                <a:off x="3320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3" name="Freeform 3839"/>
              <p:cNvSpPr>
                <a:spLocks/>
              </p:cNvSpPr>
              <p:nvPr/>
            </p:nvSpPr>
            <p:spPr bwMode="auto">
              <a:xfrm>
                <a:off x="3364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4" name="Freeform 3840"/>
              <p:cNvSpPr>
                <a:spLocks/>
              </p:cNvSpPr>
              <p:nvPr/>
            </p:nvSpPr>
            <p:spPr bwMode="auto">
              <a:xfrm>
                <a:off x="3408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5" name="Freeform 3841"/>
              <p:cNvSpPr>
                <a:spLocks/>
              </p:cNvSpPr>
              <p:nvPr/>
            </p:nvSpPr>
            <p:spPr bwMode="auto">
              <a:xfrm>
                <a:off x="3496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6" name="Freeform 3842"/>
              <p:cNvSpPr>
                <a:spLocks/>
              </p:cNvSpPr>
              <p:nvPr/>
            </p:nvSpPr>
            <p:spPr bwMode="auto">
              <a:xfrm>
                <a:off x="3540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7" name="Freeform 3843"/>
              <p:cNvSpPr>
                <a:spLocks/>
              </p:cNvSpPr>
              <p:nvPr/>
            </p:nvSpPr>
            <p:spPr bwMode="auto">
              <a:xfrm>
                <a:off x="3584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8" name="Freeform 3844"/>
              <p:cNvSpPr>
                <a:spLocks/>
              </p:cNvSpPr>
              <p:nvPr/>
            </p:nvSpPr>
            <p:spPr bwMode="auto">
              <a:xfrm>
                <a:off x="3628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09" name="Freeform 3845"/>
              <p:cNvSpPr>
                <a:spLocks/>
              </p:cNvSpPr>
              <p:nvPr/>
            </p:nvSpPr>
            <p:spPr bwMode="auto">
              <a:xfrm>
                <a:off x="3716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0" name="Freeform 3846"/>
              <p:cNvSpPr>
                <a:spLocks/>
              </p:cNvSpPr>
              <p:nvPr/>
            </p:nvSpPr>
            <p:spPr bwMode="auto">
              <a:xfrm>
                <a:off x="3760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1" name="Freeform 3847"/>
              <p:cNvSpPr>
                <a:spLocks/>
              </p:cNvSpPr>
              <p:nvPr/>
            </p:nvSpPr>
            <p:spPr bwMode="auto">
              <a:xfrm>
                <a:off x="3804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2" name="Freeform 3848"/>
              <p:cNvSpPr>
                <a:spLocks/>
              </p:cNvSpPr>
              <p:nvPr/>
            </p:nvSpPr>
            <p:spPr bwMode="auto">
              <a:xfrm>
                <a:off x="3848" y="3963"/>
                <a:ext cx="1" cy="9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1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3" name="Freeform 3849"/>
              <p:cNvSpPr>
                <a:spLocks/>
              </p:cNvSpPr>
              <p:nvPr/>
            </p:nvSpPr>
            <p:spPr bwMode="auto">
              <a:xfrm>
                <a:off x="3012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4" name="Freeform 3850"/>
              <p:cNvSpPr>
                <a:spLocks/>
              </p:cNvSpPr>
              <p:nvPr/>
            </p:nvSpPr>
            <p:spPr bwMode="auto">
              <a:xfrm>
                <a:off x="3232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5" name="Freeform 3851"/>
              <p:cNvSpPr>
                <a:spLocks/>
              </p:cNvSpPr>
              <p:nvPr/>
            </p:nvSpPr>
            <p:spPr bwMode="auto">
              <a:xfrm>
                <a:off x="3452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6" name="Freeform 3852"/>
              <p:cNvSpPr>
                <a:spLocks/>
              </p:cNvSpPr>
              <p:nvPr/>
            </p:nvSpPr>
            <p:spPr bwMode="auto">
              <a:xfrm>
                <a:off x="3672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7" name="Freeform 3853"/>
              <p:cNvSpPr>
                <a:spLocks/>
              </p:cNvSpPr>
              <p:nvPr/>
            </p:nvSpPr>
            <p:spPr bwMode="auto">
              <a:xfrm>
                <a:off x="3894" y="3292"/>
                <a:ext cx="1" cy="16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8 h 10"/>
                  <a:gd name="T4" fmla="*/ 0 w 1"/>
                  <a:gd name="T5" fmla="*/ 10 h 10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0"/>
                  <a:gd name="T11" fmla="*/ 1 w 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8" name="Freeform 3854"/>
              <p:cNvSpPr>
                <a:spLocks/>
              </p:cNvSpPr>
              <p:nvPr/>
            </p:nvSpPr>
            <p:spPr bwMode="auto">
              <a:xfrm>
                <a:off x="3054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19" name="Freeform 3855"/>
              <p:cNvSpPr>
                <a:spLocks/>
              </p:cNvSpPr>
              <p:nvPr/>
            </p:nvSpPr>
            <p:spPr bwMode="auto">
              <a:xfrm>
                <a:off x="3100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0" name="Freeform 3856"/>
              <p:cNvSpPr>
                <a:spLocks/>
              </p:cNvSpPr>
              <p:nvPr/>
            </p:nvSpPr>
            <p:spPr bwMode="auto">
              <a:xfrm>
                <a:off x="3144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1" name="Freeform 3857"/>
              <p:cNvSpPr>
                <a:spLocks/>
              </p:cNvSpPr>
              <p:nvPr/>
            </p:nvSpPr>
            <p:spPr bwMode="auto">
              <a:xfrm>
                <a:off x="3188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2" name="Freeform 3858"/>
              <p:cNvSpPr>
                <a:spLocks/>
              </p:cNvSpPr>
              <p:nvPr/>
            </p:nvSpPr>
            <p:spPr bwMode="auto">
              <a:xfrm>
                <a:off x="3276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3" name="Freeform 3859"/>
              <p:cNvSpPr>
                <a:spLocks/>
              </p:cNvSpPr>
              <p:nvPr/>
            </p:nvSpPr>
            <p:spPr bwMode="auto">
              <a:xfrm>
                <a:off x="3320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4" name="Freeform 3860"/>
              <p:cNvSpPr>
                <a:spLocks/>
              </p:cNvSpPr>
              <p:nvPr/>
            </p:nvSpPr>
            <p:spPr bwMode="auto">
              <a:xfrm>
                <a:off x="3364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5" name="Freeform 3861"/>
              <p:cNvSpPr>
                <a:spLocks/>
              </p:cNvSpPr>
              <p:nvPr/>
            </p:nvSpPr>
            <p:spPr bwMode="auto">
              <a:xfrm>
                <a:off x="3408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6" name="Freeform 3862"/>
              <p:cNvSpPr>
                <a:spLocks/>
              </p:cNvSpPr>
              <p:nvPr/>
            </p:nvSpPr>
            <p:spPr bwMode="auto">
              <a:xfrm>
                <a:off x="3496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7" name="Freeform 3863"/>
              <p:cNvSpPr>
                <a:spLocks/>
              </p:cNvSpPr>
              <p:nvPr/>
            </p:nvSpPr>
            <p:spPr bwMode="auto">
              <a:xfrm>
                <a:off x="3540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8" name="Freeform 3864"/>
              <p:cNvSpPr>
                <a:spLocks/>
              </p:cNvSpPr>
              <p:nvPr/>
            </p:nvSpPr>
            <p:spPr bwMode="auto">
              <a:xfrm>
                <a:off x="3584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29" name="Freeform 3865"/>
              <p:cNvSpPr>
                <a:spLocks/>
              </p:cNvSpPr>
              <p:nvPr/>
            </p:nvSpPr>
            <p:spPr bwMode="auto">
              <a:xfrm>
                <a:off x="3628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0" name="Freeform 3866"/>
              <p:cNvSpPr>
                <a:spLocks/>
              </p:cNvSpPr>
              <p:nvPr/>
            </p:nvSpPr>
            <p:spPr bwMode="auto">
              <a:xfrm>
                <a:off x="3716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1" name="Freeform 3867"/>
              <p:cNvSpPr>
                <a:spLocks/>
              </p:cNvSpPr>
              <p:nvPr/>
            </p:nvSpPr>
            <p:spPr bwMode="auto">
              <a:xfrm>
                <a:off x="3760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2" name="Freeform 3868"/>
              <p:cNvSpPr>
                <a:spLocks/>
              </p:cNvSpPr>
              <p:nvPr/>
            </p:nvSpPr>
            <p:spPr bwMode="auto">
              <a:xfrm>
                <a:off x="3804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3" name="Freeform 3869"/>
              <p:cNvSpPr>
                <a:spLocks/>
              </p:cNvSpPr>
              <p:nvPr/>
            </p:nvSpPr>
            <p:spPr bwMode="auto">
              <a:xfrm>
                <a:off x="3848" y="3292"/>
                <a:ext cx="1" cy="10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5 h 6"/>
                  <a:gd name="T4" fmla="*/ 0 w 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6"/>
                  <a:gd name="T11" fmla="*/ 1 w 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6">
                    <a:moveTo>
                      <a:pt x="0" y="0"/>
                    </a:moveTo>
                    <a:lnTo>
                      <a:pt x="0" y="5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4" name="Freeform 3870"/>
              <p:cNvSpPr>
                <a:spLocks/>
              </p:cNvSpPr>
              <p:nvPr/>
            </p:nvSpPr>
            <p:spPr bwMode="auto">
              <a:xfrm>
                <a:off x="3012" y="3289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5" name="Freeform 3871"/>
              <p:cNvSpPr>
                <a:spLocks/>
              </p:cNvSpPr>
              <p:nvPr/>
            </p:nvSpPr>
            <p:spPr bwMode="auto">
              <a:xfrm>
                <a:off x="3894" y="3289"/>
                <a:ext cx="1" cy="683"/>
              </a:xfrm>
              <a:custGeom>
                <a:avLst/>
                <a:gdLst>
                  <a:gd name="T0" fmla="*/ 0 w 1"/>
                  <a:gd name="T1" fmla="*/ 427 h 427"/>
                  <a:gd name="T2" fmla="*/ 0 w 1"/>
                  <a:gd name="T3" fmla="*/ 2 h 427"/>
                  <a:gd name="T4" fmla="*/ 0 w 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427"/>
                  <a:gd name="T11" fmla="*/ 1 w 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427">
                    <a:moveTo>
                      <a:pt x="0" y="42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6" name="Freeform 3872"/>
              <p:cNvSpPr>
                <a:spLocks/>
              </p:cNvSpPr>
              <p:nvPr/>
            </p:nvSpPr>
            <p:spPr bwMode="auto">
              <a:xfrm>
                <a:off x="3012" y="3972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7" name="Freeform 3873"/>
              <p:cNvSpPr>
                <a:spLocks/>
              </p:cNvSpPr>
              <p:nvPr/>
            </p:nvSpPr>
            <p:spPr bwMode="auto">
              <a:xfrm>
                <a:off x="3012" y="3292"/>
                <a:ext cx="884" cy="1"/>
              </a:xfrm>
              <a:custGeom>
                <a:avLst/>
                <a:gdLst>
                  <a:gd name="T0" fmla="*/ 0 w 552"/>
                  <a:gd name="T1" fmla="*/ 0 h 1"/>
                  <a:gd name="T2" fmla="*/ 551 w 552"/>
                  <a:gd name="T3" fmla="*/ 0 h 1"/>
                  <a:gd name="T4" fmla="*/ 552 w 55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52"/>
                  <a:gd name="T10" fmla="*/ 0 h 1"/>
                  <a:gd name="T11" fmla="*/ 552 w 55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52" h="1">
                    <a:moveTo>
                      <a:pt x="0" y="0"/>
                    </a:moveTo>
                    <a:lnTo>
                      <a:pt x="551" y="0"/>
                    </a:lnTo>
                    <a:lnTo>
                      <a:pt x="55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8" name="Freeform 3874"/>
              <p:cNvSpPr>
                <a:spLocks/>
              </p:cNvSpPr>
              <p:nvPr/>
            </p:nvSpPr>
            <p:spPr bwMode="auto">
              <a:xfrm>
                <a:off x="3278" y="3547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3 h 14"/>
                  <a:gd name="T10" fmla="*/ 13 w 14"/>
                  <a:gd name="T11" fmla="*/ 3 h 14"/>
                  <a:gd name="T12" fmla="*/ 13 w 14"/>
                  <a:gd name="T13" fmla="*/ 3 h 14"/>
                  <a:gd name="T14" fmla="*/ 14 w 14"/>
                  <a:gd name="T15" fmla="*/ 5 h 14"/>
                  <a:gd name="T16" fmla="*/ 14 w 14"/>
                  <a:gd name="T17" fmla="*/ 5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1 h 14"/>
                  <a:gd name="T28" fmla="*/ 14 w 14"/>
                  <a:gd name="T29" fmla="*/ 11 h 14"/>
                  <a:gd name="T30" fmla="*/ 13 w 14"/>
                  <a:gd name="T31" fmla="*/ 11 h 14"/>
                  <a:gd name="T32" fmla="*/ 13 w 14"/>
                  <a:gd name="T33" fmla="*/ 13 h 14"/>
                  <a:gd name="T34" fmla="*/ 13 w 14"/>
                  <a:gd name="T35" fmla="*/ 13 h 14"/>
                  <a:gd name="T36" fmla="*/ 10 w 14"/>
                  <a:gd name="T37" fmla="*/ 13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3 h 14"/>
                  <a:gd name="T54" fmla="*/ 2 w 14"/>
                  <a:gd name="T55" fmla="*/ 13 h 14"/>
                  <a:gd name="T56" fmla="*/ 2 w 14"/>
                  <a:gd name="T57" fmla="*/ 13 h 14"/>
                  <a:gd name="T58" fmla="*/ 2 w 14"/>
                  <a:gd name="T59" fmla="*/ 11 h 14"/>
                  <a:gd name="T60" fmla="*/ 0 w 14"/>
                  <a:gd name="T61" fmla="*/ 11 h 14"/>
                  <a:gd name="T62" fmla="*/ 0 w 14"/>
                  <a:gd name="T63" fmla="*/ 11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5 h 14"/>
                  <a:gd name="T74" fmla="*/ 0 w 14"/>
                  <a:gd name="T75" fmla="*/ 5 h 14"/>
                  <a:gd name="T76" fmla="*/ 2 w 14"/>
                  <a:gd name="T77" fmla="*/ 3 h 14"/>
                  <a:gd name="T78" fmla="*/ 2 w 14"/>
                  <a:gd name="T79" fmla="*/ 3 h 14"/>
                  <a:gd name="T80" fmla="*/ 2 w 14"/>
                  <a:gd name="T81" fmla="*/ 3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3" y="5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39" name="Freeform 3875"/>
              <p:cNvSpPr>
                <a:spLocks/>
              </p:cNvSpPr>
              <p:nvPr/>
            </p:nvSpPr>
            <p:spPr bwMode="auto">
              <a:xfrm>
                <a:off x="3278" y="3547"/>
                <a:ext cx="13" cy="13"/>
              </a:xfrm>
              <a:custGeom>
                <a:avLst/>
                <a:gdLst>
                  <a:gd name="T0" fmla="*/ 6 w 13"/>
                  <a:gd name="T1" fmla="*/ 0 h 13"/>
                  <a:gd name="T2" fmla="*/ 8 w 13"/>
                  <a:gd name="T3" fmla="*/ 0 h 13"/>
                  <a:gd name="T4" fmla="*/ 8 w 13"/>
                  <a:gd name="T5" fmla="*/ 0 h 13"/>
                  <a:gd name="T6" fmla="*/ 8 w 13"/>
                  <a:gd name="T7" fmla="*/ 0 h 13"/>
                  <a:gd name="T8" fmla="*/ 10 w 13"/>
                  <a:gd name="T9" fmla="*/ 3 h 13"/>
                  <a:gd name="T10" fmla="*/ 10 w 13"/>
                  <a:gd name="T11" fmla="*/ 3 h 13"/>
                  <a:gd name="T12" fmla="*/ 10 w 13"/>
                  <a:gd name="T13" fmla="*/ 3 h 13"/>
                  <a:gd name="T14" fmla="*/ 13 w 13"/>
                  <a:gd name="T15" fmla="*/ 5 h 13"/>
                  <a:gd name="T16" fmla="*/ 13 w 13"/>
                  <a:gd name="T17" fmla="*/ 5 h 13"/>
                  <a:gd name="T18" fmla="*/ 13 w 13"/>
                  <a:gd name="T19" fmla="*/ 5 h 13"/>
                  <a:gd name="T20" fmla="*/ 13 w 13"/>
                  <a:gd name="T21" fmla="*/ 6 h 13"/>
                  <a:gd name="T22" fmla="*/ 13 w 13"/>
                  <a:gd name="T23" fmla="*/ 6 h 13"/>
                  <a:gd name="T24" fmla="*/ 13 w 13"/>
                  <a:gd name="T25" fmla="*/ 8 h 13"/>
                  <a:gd name="T26" fmla="*/ 13 w 13"/>
                  <a:gd name="T27" fmla="*/ 8 h 13"/>
                  <a:gd name="T28" fmla="*/ 13 w 13"/>
                  <a:gd name="T29" fmla="*/ 8 h 13"/>
                  <a:gd name="T30" fmla="*/ 10 w 13"/>
                  <a:gd name="T31" fmla="*/ 11 h 13"/>
                  <a:gd name="T32" fmla="*/ 10 w 13"/>
                  <a:gd name="T33" fmla="*/ 11 h 13"/>
                  <a:gd name="T34" fmla="*/ 10 w 13"/>
                  <a:gd name="T35" fmla="*/ 11 h 13"/>
                  <a:gd name="T36" fmla="*/ 10 w 13"/>
                  <a:gd name="T37" fmla="*/ 13 h 13"/>
                  <a:gd name="T38" fmla="*/ 8 w 13"/>
                  <a:gd name="T39" fmla="*/ 13 h 13"/>
                  <a:gd name="T40" fmla="*/ 8 w 13"/>
                  <a:gd name="T41" fmla="*/ 13 h 13"/>
                  <a:gd name="T42" fmla="*/ 6 w 13"/>
                  <a:gd name="T43" fmla="*/ 13 h 13"/>
                  <a:gd name="T44" fmla="*/ 6 w 13"/>
                  <a:gd name="T45" fmla="*/ 13 h 13"/>
                  <a:gd name="T46" fmla="*/ 6 w 13"/>
                  <a:gd name="T47" fmla="*/ 13 h 13"/>
                  <a:gd name="T48" fmla="*/ 5 w 13"/>
                  <a:gd name="T49" fmla="*/ 13 h 13"/>
                  <a:gd name="T50" fmla="*/ 5 w 13"/>
                  <a:gd name="T51" fmla="*/ 13 h 13"/>
                  <a:gd name="T52" fmla="*/ 2 w 13"/>
                  <a:gd name="T53" fmla="*/ 13 h 13"/>
                  <a:gd name="T54" fmla="*/ 2 w 13"/>
                  <a:gd name="T55" fmla="*/ 11 h 13"/>
                  <a:gd name="T56" fmla="*/ 2 w 13"/>
                  <a:gd name="T57" fmla="*/ 11 h 13"/>
                  <a:gd name="T58" fmla="*/ 2 w 13"/>
                  <a:gd name="T59" fmla="*/ 11 h 13"/>
                  <a:gd name="T60" fmla="*/ 0 w 13"/>
                  <a:gd name="T61" fmla="*/ 8 h 13"/>
                  <a:gd name="T62" fmla="*/ 0 w 13"/>
                  <a:gd name="T63" fmla="*/ 8 h 13"/>
                  <a:gd name="T64" fmla="*/ 0 w 13"/>
                  <a:gd name="T65" fmla="*/ 8 h 13"/>
                  <a:gd name="T66" fmla="*/ 0 w 13"/>
                  <a:gd name="T67" fmla="*/ 6 h 13"/>
                  <a:gd name="T68" fmla="*/ 0 w 13"/>
                  <a:gd name="T69" fmla="*/ 6 h 13"/>
                  <a:gd name="T70" fmla="*/ 0 w 13"/>
                  <a:gd name="T71" fmla="*/ 5 h 13"/>
                  <a:gd name="T72" fmla="*/ 0 w 13"/>
                  <a:gd name="T73" fmla="*/ 5 h 13"/>
                  <a:gd name="T74" fmla="*/ 0 w 13"/>
                  <a:gd name="T75" fmla="*/ 5 h 13"/>
                  <a:gd name="T76" fmla="*/ 2 w 13"/>
                  <a:gd name="T77" fmla="*/ 3 h 13"/>
                  <a:gd name="T78" fmla="*/ 2 w 13"/>
                  <a:gd name="T79" fmla="*/ 3 h 13"/>
                  <a:gd name="T80" fmla="*/ 2 w 13"/>
                  <a:gd name="T81" fmla="*/ 3 h 13"/>
                  <a:gd name="T82" fmla="*/ 5 w 13"/>
                  <a:gd name="T83" fmla="*/ 0 h 13"/>
                  <a:gd name="T84" fmla="*/ 5 w 13"/>
                  <a:gd name="T85" fmla="*/ 0 h 13"/>
                  <a:gd name="T86" fmla="*/ 5 w 13"/>
                  <a:gd name="T87" fmla="*/ 0 h 13"/>
                  <a:gd name="T88" fmla="*/ 6 w 13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3"/>
                  <a:gd name="T137" fmla="*/ 13 w 13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40" name="Freeform 3876"/>
              <p:cNvSpPr>
                <a:spLocks/>
              </p:cNvSpPr>
              <p:nvPr/>
            </p:nvSpPr>
            <p:spPr bwMode="auto">
              <a:xfrm>
                <a:off x="3416" y="3625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8 w 14"/>
                  <a:gd name="T3" fmla="*/ 0 h 15"/>
                  <a:gd name="T4" fmla="*/ 11 w 14"/>
                  <a:gd name="T5" fmla="*/ 0 h 15"/>
                  <a:gd name="T6" fmla="*/ 11 w 14"/>
                  <a:gd name="T7" fmla="*/ 0 h 15"/>
                  <a:gd name="T8" fmla="*/ 12 w 14"/>
                  <a:gd name="T9" fmla="*/ 2 h 15"/>
                  <a:gd name="T10" fmla="*/ 12 w 14"/>
                  <a:gd name="T11" fmla="*/ 2 h 15"/>
                  <a:gd name="T12" fmla="*/ 12 w 14"/>
                  <a:gd name="T13" fmla="*/ 2 h 15"/>
                  <a:gd name="T14" fmla="*/ 14 w 14"/>
                  <a:gd name="T15" fmla="*/ 5 h 15"/>
                  <a:gd name="T16" fmla="*/ 14 w 14"/>
                  <a:gd name="T17" fmla="*/ 5 h 15"/>
                  <a:gd name="T18" fmla="*/ 14 w 14"/>
                  <a:gd name="T19" fmla="*/ 7 h 15"/>
                  <a:gd name="T20" fmla="*/ 14 w 14"/>
                  <a:gd name="T21" fmla="*/ 7 h 15"/>
                  <a:gd name="T22" fmla="*/ 14 w 14"/>
                  <a:gd name="T23" fmla="*/ 8 h 15"/>
                  <a:gd name="T24" fmla="*/ 14 w 14"/>
                  <a:gd name="T25" fmla="*/ 8 h 15"/>
                  <a:gd name="T26" fmla="*/ 14 w 14"/>
                  <a:gd name="T27" fmla="*/ 10 h 15"/>
                  <a:gd name="T28" fmla="*/ 14 w 14"/>
                  <a:gd name="T29" fmla="*/ 10 h 15"/>
                  <a:gd name="T30" fmla="*/ 12 w 14"/>
                  <a:gd name="T31" fmla="*/ 10 h 15"/>
                  <a:gd name="T32" fmla="*/ 12 w 14"/>
                  <a:gd name="T33" fmla="*/ 13 h 15"/>
                  <a:gd name="T34" fmla="*/ 12 w 14"/>
                  <a:gd name="T35" fmla="*/ 13 h 15"/>
                  <a:gd name="T36" fmla="*/ 11 w 14"/>
                  <a:gd name="T37" fmla="*/ 13 h 15"/>
                  <a:gd name="T38" fmla="*/ 11 w 14"/>
                  <a:gd name="T39" fmla="*/ 15 h 15"/>
                  <a:gd name="T40" fmla="*/ 8 w 14"/>
                  <a:gd name="T41" fmla="*/ 15 h 15"/>
                  <a:gd name="T42" fmla="*/ 8 w 14"/>
                  <a:gd name="T43" fmla="*/ 15 h 15"/>
                  <a:gd name="T44" fmla="*/ 8 w 14"/>
                  <a:gd name="T45" fmla="*/ 15 h 15"/>
                  <a:gd name="T46" fmla="*/ 6 w 14"/>
                  <a:gd name="T47" fmla="*/ 15 h 15"/>
                  <a:gd name="T48" fmla="*/ 6 w 14"/>
                  <a:gd name="T49" fmla="*/ 15 h 15"/>
                  <a:gd name="T50" fmla="*/ 4 w 14"/>
                  <a:gd name="T51" fmla="*/ 15 h 15"/>
                  <a:gd name="T52" fmla="*/ 4 w 14"/>
                  <a:gd name="T53" fmla="*/ 13 h 15"/>
                  <a:gd name="T54" fmla="*/ 3 w 14"/>
                  <a:gd name="T55" fmla="*/ 13 h 15"/>
                  <a:gd name="T56" fmla="*/ 3 w 14"/>
                  <a:gd name="T57" fmla="*/ 13 h 15"/>
                  <a:gd name="T58" fmla="*/ 3 w 14"/>
                  <a:gd name="T59" fmla="*/ 10 h 15"/>
                  <a:gd name="T60" fmla="*/ 0 w 14"/>
                  <a:gd name="T61" fmla="*/ 10 h 15"/>
                  <a:gd name="T62" fmla="*/ 0 w 14"/>
                  <a:gd name="T63" fmla="*/ 10 h 15"/>
                  <a:gd name="T64" fmla="*/ 0 w 14"/>
                  <a:gd name="T65" fmla="*/ 8 h 15"/>
                  <a:gd name="T66" fmla="*/ 0 w 14"/>
                  <a:gd name="T67" fmla="*/ 8 h 15"/>
                  <a:gd name="T68" fmla="*/ 0 w 14"/>
                  <a:gd name="T69" fmla="*/ 7 h 15"/>
                  <a:gd name="T70" fmla="*/ 0 w 14"/>
                  <a:gd name="T71" fmla="*/ 7 h 15"/>
                  <a:gd name="T72" fmla="*/ 0 w 14"/>
                  <a:gd name="T73" fmla="*/ 5 h 15"/>
                  <a:gd name="T74" fmla="*/ 0 w 14"/>
                  <a:gd name="T75" fmla="*/ 5 h 15"/>
                  <a:gd name="T76" fmla="*/ 3 w 14"/>
                  <a:gd name="T77" fmla="*/ 2 h 15"/>
                  <a:gd name="T78" fmla="*/ 3 w 14"/>
                  <a:gd name="T79" fmla="*/ 2 h 15"/>
                  <a:gd name="T80" fmla="*/ 3 w 14"/>
                  <a:gd name="T81" fmla="*/ 2 h 15"/>
                  <a:gd name="T82" fmla="*/ 4 w 14"/>
                  <a:gd name="T83" fmla="*/ 0 h 15"/>
                  <a:gd name="T84" fmla="*/ 4 w 14"/>
                  <a:gd name="T85" fmla="*/ 0 h 15"/>
                  <a:gd name="T86" fmla="*/ 6 w 14"/>
                  <a:gd name="T87" fmla="*/ 0 h 15"/>
                  <a:gd name="T88" fmla="*/ 6 w 14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5"/>
                  <a:gd name="T137" fmla="*/ 14 w 14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5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4" y="15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41" name="Freeform 3877"/>
              <p:cNvSpPr>
                <a:spLocks/>
              </p:cNvSpPr>
              <p:nvPr/>
            </p:nvSpPr>
            <p:spPr bwMode="auto">
              <a:xfrm>
                <a:off x="3416" y="3625"/>
                <a:ext cx="12" cy="13"/>
              </a:xfrm>
              <a:custGeom>
                <a:avLst/>
                <a:gdLst>
                  <a:gd name="T0" fmla="*/ 6 w 12"/>
                  <a:gd name="T1" fmla="*/ 0 h 13"/>
                  <a:gd name="T2" fmla="*/ 8 w 12"/>
                  <a:gd name="T3" fmla="*/ 0 h 13"/>
                  <a:gd name="T4" fmla="*/ 8 w 12"/>
                  <a:gd name="T5" fmla="*/ 0 h 13"/>
                  <a:gd name="T6" fmla="*/ 8 w 12"/>
                  <a:gd name="T7" fmla="*/ 0 h 13"/>
                  <a:gd name="T8" fmla="*/ 11 w 12"/>
                  <a:gd name="T9" fmla="*/ 2 h 13"/>
                  <a:gd name="T10" fmla="*/ 11 w 12"/>
                  <a:gd name="T11" fmla="*/ 2 h 13"/>
                  <a:gd name="T12" fmla="*/ 11 w 12"/>
                  <a:gd name="T13" fmla="*/ 2 h 13"/>
                  <a:gd name="T14" fmla="*/ 12 w 12"/>
                  <a:gd name="T15" fmla="*/ 5 h 13"/>
                  <a:gd name="T16" fmla="*/ 12 w 12"/>
                  <a:gd name="T17" fmla="*/ 5 h 13"/>
                  <a:gd name="T18" fmla="*/ 12 w 12"/>
                  <a:gd name="T19" fmla="*/ 5 h 13"/>
                  <a:gd name="T20" fmla="*/ 12 w 12"/>
                  <a:gd name="T21" fmla="*/ 7 h 13"/>
                  <a:gd name="T22" fmla="*/ 12 w 12"/>
                  <a:gd name="T23" fmla="*/ 7 h 13"/>
                  <a:gd name="T24" fmla="*/ 12 w 12"/>
                  <a:gd name="T25" fmla="*/ 8 h 13"/>
                  <a:gd name="T26" fmla="*/ 12 w 12"/>
                  <a:gd name="T27" fmla="*/ 8 h 13"/>
                  <a:gd name="T28" fmla="*/ 12 w 12"/>
                  <a:gd name="T29" fmla="*/ 8 h 13"/>
                  <a:gd name="T30" fmla="*/ 11 w 12"/>
                  <a:gd name="T31" fmla="*/ 10 h 13"/>
                  <a:gd name="T32" fmla="*/ 11 w 12"/>
                  <a:gd name="T33" fmla="*/ 10 h 13"/>
                  <a:gd name="T34" fmla="*/ 11 w 12"/>
                  <a:gd name="T35" fmla="*/ 10 h 13"/>
                  <a:gd name="T36" fmla="*/ 11 w 12"/>
                  <a:gd name="T37" fmla="*/ 13 h 13"/>
                  <a:gd name="T38" fmla="*/ 8 w 12"/>
                  <a:gd name="T39" fmla="*/ 13 h 13"/>
                  <a:gd name="T40" fmla="*/ 8 w 12"/>
                  <a:gd name="T41" fmla="*/ 13 h 13"/>
                  <a:gd name="T42" fmla="*/ 6 w 12"/>
                  <a:gd name="T43" fmla="*/ 13 h 13"/>
                  <a:gd name="T44" fmla="*/ 6 w 12"/>
                  <a:gd name="T45" fmla="*/ 13 h 13"/>
                  <a:gd name="T46" fmla="*/ 6 w 12"/>
                  <a:gd name="T47" fmla="*/ 13 h 13"/>
                  <a:gd name="T48" fmla="*/ 4 w 12"/>
                  <a:gd name="T49" fmla="*/ 13 h 13"/>
                  <a:gd name="T50" fmla="*/ 4 w 12"/>
                  <a:gd name="T51" fmla="*/ 13 h 13"/>
                  <a:gd name="T52" fmla="*/ 3 w 12"/>
                  <a:gd name="T53" fmla="*/ 13 h 13"/>
                  <a:gd name="T54" fmla="*/ 3 w 12"/>
                  <a:gd name="T55" fmla="*/ 10 h 13"/>
                  <a:gd name="T56" fmla="*/ 3 w 12"/>
                  <a:gd name="T57" fmla="*/ 10 h 13"/>
                  <a:gd name="T58" fmla="*/ 3 w 12"/>
                  <a:gd name="T59" fmla="*/ 10 h 13"/>
                  <a:gd name="T60" fmla="*/ 0 w 12"/>
                  <a:gd name="T61" fmla="*/ 8 h 13"/>
                  <a:gd name="T62" fmla="*/ 0 w 12"/>
                  <a:gd name="T63" fmla="*/ 8 h 13"/>
                  <a:gd name="T64" fmla="*/ 0 w 12"/>
                  <a:gd name="T65" fmla="*/ 8 h 13"/>
                  <a:gd name="T66" fmla="*/ 0 w 12"/>
                  <a:gd name="T67" fmla="*/ 7 h 13"/>
                  <a:gd name="T68" fmla="*/ 0 w 12"/>
                  <a:gd name="T69" fmla="*/ 7 h 13"/>
                  <a:gd name="T70" fmla="*/ 0 w 12"/>
                  <a:gd name="T71" fmla="*/ 5 h 13"/>
                  <a:gd name="T72" fmla="*/ 0 w 12"/>
                  <a:gd name="T73" fmla="*/ 5 h 13"/>
                  <a:gd name="T74" fmla="*/ 0 w 12"/>
                  <a:gd name="T75" fmla="*/ 5 h 13"/>
                  <a:gd name="T76" fmla="*/ 3 w 12"/>
                  <a:gd name="T77" fmla="*/ 2 h 13"/>
                  <a:gd name="T78" fmla="*/ 3 w 12"/>
                  <a:gd name="T79" fmla="*/ 2 h 13"/>
                  <a:gd name="T80" fmla="*/ 3 w 12"/>
                  <a:gd name="T81" fmla="*/ 2 h 13"/>
                  <a:gd name="T82" fmla="*/ 4 w 12"/>
                  <a:gd name="T83" fmla="*/ 0 h 13"/>
                  <a:gd name="T84" fmla="*/ 4 w 12"/>
                  <a:gd name="T85" fmla="*/ 0 h 13"/>
                  <a:gd name="T86" fmla="*/ 4 w 12"/>
                  <a:gd name="T87" fmla="*/ 0 h 13"/>
                  <a:gd name="T88" fmla="*/ 6 w 12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3"/>
                  <a:gd name="T137" fmla="*/ 12 w 12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3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1" y="10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42" name="Freeform 3878"/>
              <p:cNvSpPr>
                <a:spLocks/>
              </p:cNvSpPr>
              <p:nvPr/>
            </p:nvSpPr>
            <p:spPr bwMode="auto">
              <a:xfrm>
                <a:off x="3552" y="3662"/>
                <a:ext cx="14" cy="13"/>
              </a:xfrm>
              <a:custGeom>
                <a:avLst/>
                <a:gdLst>
                  <a:gd name="T0" fmla="*/ 8 w 14"/>
                  <a:gd name="T1" fmla="*/ 0 h 13"/>
                  <a:gd name="T2" fmla="*/ 8 w 14"/>
                  <a:gd name="T3" fmla="*/ 0 h 13"/>
                  <a:gd name="T4" fmla="*/ 11 w 14"/>
                  <a:gd name="T5" fmla="*/ 0 h 13"/>
                  <a:gd name="T6" fmla="*/ 11 w 14"/>
                  <a:gd name="T7" fmla="*/ 0 h 13"/>
                  <a:gd name="T8" fmla="*/ 12 w 14"/>
                  <a:gd name="T9" fmla="*/ 2 h 13"/>
                  <a:gd name="T10" fmla="*/ 12 w 14"/>
                  <a:gd name="T11" fmla="*/ 2 h 13"/>
                  <a:gd name="T12" fmla="*/ 12 w 14"/>
                  <a:gd name="T13" fmla="*/ 2 h 13"/>
                  <a:gd name="T14" fmla="*/ 14 w 14"/>
                  <a:gd name="T15" fmla="*/ 3 h 13"/>
                  <a:gd name="T16" fmla="*/ 14 w 14"/>
                  <a:gd name="T17" fmla="*/ 3 h 13"/>
                  <a:gd name="T18" fmla="*/ 14 w 14"/>
                  <a:gd name="T19" fmla="*/ 5 h 13"/>
                  <a:gd name="T20" fmla="*/ 14 w 14"/>
                  <a:gd name="T21" fmla="*/ 5 h 13"/>
                  <a:gd name="T22" fmla="*/ 14 w 14"/>
                  <a:gd name="T23" fmla="*/ 8 h 13"/>
                  <a:gd name="T24" fmla="*/ 14 w 14"/>
                  <a:gd name="T25" fmla="*/ 8 h 13"/>
                  <a:gd name="T26" fmla="*/ 14 w 14"/>
                  <a:gd name="T27" fmla="*/ 10 h 13"/>
                  <a:gd name="T28" fmla="*/ 14 w 14"/>
                  <a:gd name="T29" fmla="*/ 10 h 13"/>
                  <a:gd name="T30" fmla="*/ 12 w 14"/>
                  <a:gd name="T31" fmla="*/ 10 h 13"/>
                  <a:gd name="T32" fmla="*/ 12 w 14"/>
                  <a:gd name="T33" fmla="*/ 11 h 13"/>
                  <a:gd name="T34" fmla="*/ 12 w 14"/>
                  <a:gd name="T35" fmla="*/ 11 h 13"/>
                  <a:gd name="T36" fmla="*/ 11 w 14"/>
                  <a:gd name="T37" fmla="*/ 11 h 13"/>
                  <a:gd name="T38" fmla="*/ 11 w 14"/>
                  <a:gd name="T39" fmla="*/ 13 h 13"/>
                  <a:gd name="T40" fmla="*/ 8 w 14"/>
                  <a:gd name="T41" fmla="*/ 13 h 13"/>
                  <a:gd name="T42" fmla="*/ 8 w 14"/>
                  <a:gd name="T43" fmla="*/ 13 h 13"/>
                  <a:gd name="T44" fmla="*/ 8 w 14"/>
                  <a:gd name="T45" fmla="*/ 13 h 13"/>
                  <a:gd name="T46" fmla="*/ 6 w 14"/>
                  <a:gd name="T47" fmla="*/ 13 h 13"/>
                  <a:gd name="T48" fmla="*/ 6 w 14"/>
                  <a:gd name="T49" fmla="*/ 13 h 13"/>
                  <a:gd name="T50" fmla="*/ 4 w 14"/>
                  <a:gd name="T51" fmla="*/ 13 h 13"/>
                  <a:gd name="T52" fmla="*/ 4 w 14"/>
                  <a:gd name="T53" fmla="*/ 11 h 13"/>
                  <a:gd name="T54" fmla="*/ 3 w 14"/>
                  <a:gd name="T55" fmla="*/ 11 h 13"/>
                  <a:gd name="T56" fmla="*/ 3 w 14"/>
                  <a:gd name="T57" fmla="*/ 11 h 13"/>
                  <a:gd name="T58" fmla="*/ 3 w 14"/>
                  <a:gd name="T59" fmla="*/ 10 h 13"/>
                  <a:gd name="T60" fmla="*/ 0 w 14"/>
                  <a:gd name="T61" fmla="*/ 10 h 13"/>
                  <a:gd name="T62" fmla="*/ 0 w 14"/>
                  <a:gd name="T63" fmla="*/ 10 h 13"/>
                  <a:gd name="T64" fmla="*/ 0 w 14"/>
                  <a:gd name="T65" fmla="*/ 8 h 13"/>
                  <a:gd name="T66" fmla="*/ 0 w 14"/>
                  <a:gd name="T67" fmla="*/ 8 h 13"/>
                  <a:gd name="T68" fmla="*/ 0 w 14"/>
                  <a:gd name="T69" fmla="*/ 5 h 13"/>
                  <a:gd name="T70" fmla="*/ 0 w 14"/>
                  <a:gd name="T71" fmla="*/ 5 h 13"/>
                  <a:gd name="T72" fmla="*/ 0 w 14"/>
                  <a:gd name="T73" fmla="*/ 3 h 13"/>
                  <a:gd name="T74" fmla="*/ 0 w 14"/>
                  <a:gd name="T75" fmla="*/ 3 h 13"/>
                  <a:gd name="T76" fmla="*/ 3 w 14"/>
                  <a:gd name="T77" fmla="*/ 2 h 13"/>
                  <a:gd name="T78" fmla="*/ 3 w 14"/>
                  <a:gd name="T79" fmla="*/ 2 h 13"/>
                  <a:gd name="T80" fmla="*/ 3 w 14"/>
                  <a:gd name="T81" fmla="*/ 2 h 13"/>
                  <a:gd name="T82" fmla="*/ 4 w 14"/>
                  <a:gd name="T83" fmla="*/ 0 h 13"/>
                  <a:gd name="T84" fmla="*/ 4 w 14"/>
                  <a:gd name="T85" fmla="*/ 0 h 13"/>
                  <a:gd name="T86" fmla="*/ 6 w 14"/>
                  <a:gd name="T87" fmla="*/ 0 h 13"/>
                  <a:gd name="T88" fmla="*/ 6 w 14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3"/>
                  <a:gd name="T137" fmla="*/ 14 w 14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3">
                    <a:moveTo>
                      <a:pt x="8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43" name="Freeform 3879"/>
              <p:cNvSpPr>
                <a:spLocks/>
              </p:cNvSpPr>
              <p:nvPr/>
            </p:nvSpPr>
            <p:spPr bwMode="auto">
              <a:xfrm>
                <a:off x="3552" y="3662"/>
                <a:ext cx="12" cy="11"/>
              </a:xfrm>
              <a:custGeom>
                <a:avLst/>
                <a:gdLst>
                  <a:gd name="T0" fmla="*/ 6 w 12"/>
                  <a:gd name="T1" fmla="*/ 0 h 11"/>
                  <a:gd name="T2" fmla="*/ 8 w 12"/>
                  <a:gd name="T3" fmla="*/ 0 h 11"/>
                  <a:gd name="T4" fmla="*/ 8 w 12"/>
                  <a:gd name="T5" fmla="*/ 0 h 11"/>
                  <a:gd name="T6" fmla="*/ 8 w 12"/>
                  <a:gd name="T7" fmla="*/ 0 h 11"/>
                  <a:gd name="T8" fmla="*/ 11 w 12"/>
                  <a:gd name="T9" fmla="*/ 2 h 11"/>
                  <a:gd name="T10" fmla="*/ 11 w 12"/>
                  <a:gd name="T11" fmla="*/ 2 h 11"/>
                  <a:gd name="T12" fmla="*/ 11 w 12"/>
                  <a:gd name="T13" fmla="*/ 2 h 11"/>
                  <a:gd name="T14" fmla="*/ 12 w 12"/>
                  <a:gd name="T15" fmla="*/ 3 h 11"/>
                  <a:gd name="T16" fmla="*/ 12 w 12"/>
                  <a:gd name="T17" fmla="*/ 3 h 11"/>
                  <a:gd name="T18" fmla="*/ 12 w 12"/>
                  <a:gd name="T19" fmla="*/ 3 h 11"/>
                  <a:gd name="T20" fmla="*/ 12 w 12"/>
                  <a:gd name="T21" fmla="*/ 5 h 11"/>
                  <a:gd name="T22" fmla="*/ 12 w 12"/>
                  <a:gd name="T23" fmla="*/ 5 h 11"/>
                  <a:gd name="T24" fmla="*/ 12 w 12"/>
                  <a:gd name="T25" fmla="*/ 8 h 11"/>
                  <a:gd name="T26" fmla="*/ 12 w 12"/>
                  <a:gd name="T27" fmla="*/ 8 h 11"/>
                  <a:gd name="T28" fmla="*/ 12 w 12"/>
                  <a:gd name="T29" fmla="*/ 8 h 11"/>
                  <a:gd name="T30" fmla="*/ 11 w 12"/>
                  <a:gd name="T31" fmla="*/ 10 h 11"/>
                  <a:gd name="T32" fmla="*/ 11 w 12"/>
                  <a:gd name="T33" fmla="*/ 10 h 11"/>
                  <a:gd name="T34" fmla="*/ 11 w 12"/>
                  <a:gd name="T35" fmla="*/ 10 h 11"/>
                  <a:gd name="T36" fmla="*/ 11 w 12"/>
                  <a:gd name="T37" fmla="*/ 11 h 11"/>
                  <a:gd name="T38" fmla="*/ 8 w 12"/>
                  <a:gd name="T39" fmla="*/ 11 h 11"/>
                  <a:gd name="T40" fmla="*/ 8 w 12"/>
                  <a:gd name="T41" fmla="*/ 11 h 11"/>
                  <a:gd name="T42" fmla="*/ 6 w 12"/>
                  <a:gd name="T43" fmla="*/ 11 h 11"/>
                  <a:gd name="T44" fmla="*/ 6 w 12"/>
                  <a:gd name="T45" fmla="*/ 11 h 11"/>
                  <a:gd name="T46" fmla="*/ 6 w 12"/>
                  <a:gd name="T47" fmla="*/ 11 h 11"/>
                  <a:gd name="T48" fmla="*/ 4 w 12"/>
                  <a:gd name="T49" fmla="*/ 11 h 11"/>
                  <a:gd name="T50" fmla="*/ 4 w 12"/>
                  <a:gd name="T51" fmla="*/ 11 h 11"/>
                  <a:gd name="T52" fmla="*/ 3 w 12"/>
                  <a:gd name="T53" fmla="*/ 11 h 11"/>
                  <a:gd name="T54" fmla="*/ 3 w 12"/>
                  <a:gd name="T55" fmla="*/ 10 h 11"/>
                  <a:gd name="T56" fmla="*/ 3 w 12"/>
                  <a:gd name="T57" fmla="*/ 10 h 11"/>
                  <a:gd name="T58" fmla="*/ 3 w 12"/>
                  <a:gd name="T59" fmla="*/ 10 h 11"/>
                  <a:gd name="T60" fmla="*/ 0 w 12"/>
                  <a:gd name="T61" fmla="*/ 8 h 11"/>
                  <a:gd name="T62" fmla="*/ 0 w 12"/>
                  <a:gd name="T63" fmla="*/ 8 h 11"/>
                  <a:gd name="T64" fmla="*/ 0 w 12"/>
                  <a:gd name="T65" fmla="*/ 8 h 11"/>
                  <a:gd name="T66" fmla="*/ 0 w 12"/>
                  <a:gd name="T67" fmla="*/ 5 h 11"/>
                  <a:gd name="T68" fmla="*/ 0 w 12"/>
                  <a:gd name="T69" fmla="*/ 5 h 11"/>
                  <a:gd name="T70" fmla="*/ 0 w 12"/>
                  <a:gd name="T71" fmla="*/ 3 h 11"/>
                  <a:gd name="T72" fmla="*/ 0 w 12"/>
                  <a:gd name="T73" fmla="*/ 3 h 11"/>
                  <a:gd name="T74" fmla="*/ 0 w 12"/>
                  <a:gd name="T75" fmla="*/ 3 h 11"/>
                  <a:gd name="T76" fmla="*/ 3 w 12"/>
                  <a:gd name="T77" fmla="*/ 2 h 11"/>
                  <a:gd name="T78" fmla="*/ 3 w 12"/>
                  <a:gd name="T79" fmla="*/ 2 h 11"/>
                  <a:gd name="T80" fmla="*/ 3 w 12"/>
                  <a:gd name="T81" fmla="*/ 2 h 11"/>
                  <a:gd name="T82" fmla="*/ 4 w 12"/>
                  <a:gd name="T83" fmla="*/ 0 h 11"/>
                  <a:gd name="T84" fmla="*/ 4 w 12"/>
                  <a:gd name="T85" fmla="*/ 0 h 11"/>
                  <a:gd name="T86" fmla="*/ 4 w 12"/>
                  <a:gd name="T87" fmla="*/ 0 h 11"/>
                  <a:gd name="T88" fmla="*/ 6 w 12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"/>
                  <a:gd name="T136" fmla="*/ 0 h 11"/>
                  <a:gd name="T137" fmla="*/ 12 w 12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44" name="Freeform 3880"/>
              <p:cNvSpPr>
                <a:spLocks/>
              </p:cNvSpPr>
              <p:nvPr/>
            </p:nvSpPr>
            <p:spPr bwMode="auto">
              <a:xfrm>
                <a:off x="3683" y="3716"/>
                <a:ext cx="13" cy="15"/>
              </a:xfrm>
              <a:custGeom>
                <a:avLst/>
                <a:gdLst>
                  <a:gd name="T0" fmla="*/ 8 w 13"/>
                  <a:gd name="T1" fmla="*/ 0 h 15"/>
                  <a:gd name="T2" fmla="*/ 8 w 13"/>
                  <a:gd name="T3" fmla="*/ 0 h 15"/>
                  <a:gd name="T4" fmla="*/ 9 w 13"/>
                  <a:gd name="T5" fmla="*/ 0 h 15"/>
                  <a:gd name="T6" fmla="*/ 9 w 13"/>
                  <a:gd name="T7" fmla="*/ 0 h 15"/>
                  <a:gd name="T8" fmla="*/ 11 w 13"/>
                  <a:gd name="T9" fmla="*/ 4 h 15"/>
                  <a:gd name="T10" fmla="*/ 11 w 13"/>
                  <a:gd name="T11" fmla="*/ 4 h 15"/>
                  <a:gd name="T12" fmla="*/ 11 w 13"/>
                  <a:gd name="T13" fmla="*/ 4 h 15"/>
                  <a:gd name="T14" fmla="*/ 13 w 13"/>
                  <a:gd name="T15" fmla="*/ 5 h 15"/>
                  <a:gd name="T16" fmla="*/ 13 w 13"/>
                  <a:gd name="T17" fmla="*/ 5 h 15"/>
                  <a:gd name="T18" fmla="*/ 13 w 13"/>
                  <a:gd name="T19" fmla="*/ 7 h 15"/>
                  <a:gd name="T20" fmla="*/ 13 w 13"/>
                  <a:gd name="T21" fmla="*/ 7 h 15"/>
                  <a:gd name="T22" fmla="*/ 13 w 13"/>
                  <a:gd name="T23" fmla="*/ 8 h 15"/>
                  <a:gd name="T24" fmla="*/ 13 w 13"/>
                  <a:gd name="T25" fmla="*/ 8 h 15"/>
                  <a:gd name="T26" fmla="*/ 13 w 13"/>
                  <a:gd name="T27" fmla="*/ 12 h 15"/>
                  <a:gd name="T28" fmla="*/ 13 w 13"/>
                  <a:gd name="T29" fmla="*/ 12 h 15"/>
                  <a:gd name="T30" fmla="*/ 11 w 13"/>
                  <a:gd name="T31" fmla="*/ 12 h 15"/>
                  <a:gd name="T32" fmla="*/ 11 w 13"/>
                  <a:gd name="T33" fmla="*/ 13 h 15"/>
                  <a:gd name="T34" fmla="*/ 11 w 13"/>
                  <a:gd name="T35" fmla="*/ 13 h 15"/>
                  <a:gd name="T36" fmla="*/ 9 w 13"/>
                  <a:gd name="T37" fmla="*/ 13 h 15"/>
                  <a:gd name="T38" fmla="*/ 9 w 13"/>
                  <a:gd name="T39" fmla="*/ 15 h 15"/>
                  <a:gd name="T40" fmla="*/ 8 w 13"/>
                  <a:gd name="T41" fmla="*/ 15 h 15"/>
                  <a:gd name="T42" fmla="*/ 8 w 13"/>
                  <a:gd name="T43" fmla="*/ 15 h 15"/>
                  <a:gd name="T44" fmla="*/ 8 w 13"/>
                  <a:gd name="T45" fmla="*/ 15 h 15"/>
                  <a:gd name="T46" fmla="*/ 5 w 13"/>
                  <a:gd name="T47" fmla="*/ 15 h 15"/>
                  <a:gd name="T48" fmla="*/ 5 w 13"/>
                  <a:gd name="T49" fmla="*/ 15 h 15"/>
                  <a:gd name="T50" fmla="*/ 3 w 13"/>
                  <a:gd name="T51" fmla="*/ 15 h 15"/>
                  <a:gd name="T52" fmla="*/ 3 w 13"/>
                  <a:gd name="T53" fmla="*/ 13 h 15"/>
                  <a:gd name="T54" fmla="*/ 1 w 13"/>
                  <a:gd name="T55" fmla="*/ 13 h 15"/>
                  <a:gd name="T56" fmla="*/ 1 w 13"/>
                  <a:gd name="T57" fmla="*/ 13 h 15"/>
                  <a:gd name="T58" fmla="*/ 1 w 13"/>
                  <a:gd name="T59" fmla="*/ 12 h 15"/>
                  <a:gd name="T60" fmla="*/ 0 w 13"/>
                  <a:gd name="T61" fmla="*/ 12 h 15"/>
                  <a:gd name="T62" fmla="*/ 0 w 13"/>
                  <a:gd name="T63" fmla="*/ 12 h 15"/>
                  <a:gd name="T64" fmla="*/ 0 w 13"/>
                  <a:gd name="T65" fmla="*/ 8 h 15"/>
                  <a:gd name="T66" fmla="*/ 0 w 13"/>
                  <a:gd name="T67" fmla="*/ 8 h 15"/>
                  <a:gd name="T68" fmla="*/ 0 w 13"/>
                  <a:gd name="T69" fmla="*/ 7 h 15"/>
                  <a:gd name="T70" fmla="*/ 0 w 13"/>
                  <a:gd name="T71" fmla="*/ 7 h 15"/>
                  <a:gd name="T72" fmla="*/ 0 w 13"/>
                  <a:gd name="T73" fmla="*/ 5 h 15"/>
                  <a:gd name="T74" fmla="*/ 0 w 13"/>
                  <a:gd name="T75" fmla="*/ 5 h 15"/>
                  <a:gd name="T76" fmla="*/ 1 w 13"/>
                  <a:gd name="T77" fmla="*/ 4 h 15"/>
                  <a:gd name="T78" fmla="*/ 1 w 13"/>
                  <a:gd name="T79" fmla="*/ 4 h 15"/>
                  <a:gd name="T80" fmla="*/ 1 w 13"/>
                  <a:gd name="T81" fmla="*/ 4 h 15"/>
                  <a:gd name="T82" fmla="*/ 3 w 13"/>
                  <a:gd name="T83" fmla="*/ 0 h 15"/>
                  <a:gd name="T84" fmla="*/ 3 w 13"/>
                  <a:gd name="T85" fmla="*/ 0 h 15"/>
                  <a:gd name="T86" fmla="*/ 5 w 13"/>
                  <a:gd name="T87" fmla="*/ 0 h 15"/>
                  <a:gd name="T88" fmla="*/ 5 w 13"/>
                  <a:gd name="T89" fmla="*/ 0 h 1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5"/>
                  <a:gd name="T137" fmla="*/ 13 w 13"/>
                  <a:gd name="T138" fmla="*/ 15 h 1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5"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3" y="5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12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3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45" name="Freeform 3881"/>
              <p:cNvSpPr>
                <a:spLocks/>
              </p:cNvSpPr>
              <p:nvPr/>
            </p:nvSpPr>
            <p:spPr bwMode="auto">
              <a:xfrm>
                <a:off x="3683" y="3716"/>
                <a:ext cx="11" cy="13"/>
              </a:xfrm>
              <a:custGeom>
                <a:avLst/>
                <a:gdLst>
                  <a:gd name="T0" fmla="*/ 5 w 11"/>
                  <a:gd name="T1" fmla="*/ 0 h 13"/>
                  <a:gd name="T2" fmla="*/ 8 w 11"/>
                  <a:gd name="T3" fmla="*/ 0 h 13"/>
                  <a:gd name="T4" fmla="*/ 8 w 11"/>
                  <a:gd name="T5" fmla="*/ 0 h 13"/>
                  <a:gd name="T6" fmla="*/ 8 w 11"/>
                  <a:gd name="T7" fmla="*/ 0 h 13"/>
                  <a:gd name="T8" fmla="*/ 9 w 11"/>
                  <a:gd name="T9" fmla="*/ 4 h 13"/>
                  <a:gd name="T10" fmla="*/ 9 w 11"/>
                  <a:gd name="T11" fmla="*/ 4 h 13"/>
                  <a:gd name="T12" fmla="*/ 9 w 11"/>
                  <a:gd name="T13" fmla="*/ 4 h 13"/>
                  <a:gd name="T14" fmla="*/ 11 w 11"/>
                  <a:gd name="T15" fmla="*/ 5 h 13"/>
                  <a:gd name="T16" fmla="*/ 11 w 11"/>
                  <a:gd name="T17" fmla="*/ 5 h 13"/>
                  <a:gd name="T18" fmla="*/ 11 w 11"/>
                  <a:gd name="T19" fmla="*/ 5 h 13"/>
                  <a:gd name="T20" fmla="*/ 11 w 11"/>
                  <a:gd name="T21" fmla="*/ 7 h 13"/>
                  <a:gd name="T22" fmla="*/ 11 w 11"/>
                  <a:gd name="T23" fmla="*/ 7 h 13"/>
                  <a:gd name="T24" fmla="*/ 11 w 11"/>
                  <a:gd name="T25" fmla="*/ 8 h 13"/>
                  <a:gd name="T26" fmla="*/ 11 w 11"/>
                  <a:gd name="T27" fmla="*/ 8 h 13"/>
                  <a:gd name="T28" fmla="*/ 11 w 11"/>
                  <a:gd name="T29" fmla="*/ 8 h 13"/>
                  <a:gd name="T30" fmla="*/ 9 w 11"/>
                  <a:gd name="T31" fmla="*/ 12 h 13"/>
                  <a:gd name="T32" fmla="*/ 9 w 11"/>
                  <a:gd name="T33" fmla="*/ 12 h 13"/>
                  <a:gd name="T34" fmla="*/ 9 w 11"/>
                  <a:gd name="T35" fmla="*/ 12 h 13"/>
                  <a:gd name="T36" fmla="*/ 9 w 11"/>
                  <a:gd name="T37" fmla="*/ 13 h 13"/>
                  <a:gd name="T38" fmla="*/ 8 w 11"/>
                  <a:gd name="T39" fmla="*/ 13 h 13"/>
                  <a:gd name="T40" fmla="*/ 8 w 11"/>
                  <a:gd name="T41" fmla="*/ 13 h 13"/>
                  <a:gd name="T42" fmla="*/ 5 w 11"/>
                  <a:gd name="T43" fmla="*/ 13 h 13"/>
                  <a:gd name="T44" fmla="*/ 5 w 11"/>
                  <a:gd name="T45" fmla="*/ 13 h 13"/>
                  <a:gd name="T46" fmla="*/ 5 w 11"/>
                  <a:gd name="T47" fmla="*/ 13 h 13"/>
                  <a:gd name="T48" fmla="*/ 3 w 11"/>
                  <a:gd name="T49" fmla="*/ 13 h 13"/>
                  <a:gd name="T50" fmla="*/ 3 w 11"/>
                  <a:gd name="T51" fmla="*/ 13 h 13"/>
                  <a:gd name="T52" fmla="*/ 1 w 11"/>
                  <a:gd name="T53" fmla="*/ 13 h 13"/>
                  <a:gd name="T54" fmla="*/ 1 w 11"/>
                  <a:gd name="T55" fmla="*/ 12 h 13"/>
                  <a:gd name="T56" fmla="*/ 1 w 11"/>
                  <a:gd name="T57" fmla="*/ 12 h 13"/>
                  <a:gd name="T58" fmla="*/ 1 w 11"/>
                  <a:gd name="T59" fmla="*/ 12 h 13"/>
                  <a:gd name="T60" fmla="*/ 0 w 11"/>
                  <a:gd name="T61" fmla="*/ 8 h 13"/>
                  <a:gd name="T62" fmla="*/ 0 w 11"/>
                  <a:gd name="T63" fmla="*/ 8 h 13"/>
                  <a:gd name="T64" fmla="*/ 0 w 11"/>
                  <a:gd name="T65" fmla="*/ 8 h 13"/>
                  <a:gd name="T66" fmla="*/ 0 w 11"/>
                  <a:gd name="T67" fmla="*/ 7 h 13"/>
                  <a:gd name="T68" fmla="*/ 0 w 11"/>
                  <a:gd name="T69" fmla="*/ 7 h 13"/>
                  <a:gd name="T70" fmla="*/ 0 w 11"/>
                  <a:gd name="T71" fmla="*/ 5 h 13"/>
                  <a:gd name="T72" fmla="*/ 0 w 11"/>
                  <a:gd name="T73" fmla="*/ 5 h 13"/>
                  <a:gd name="T74" fmla="*/ 0 w 11"/>
                  <a:gd name="T75" fmla="*/ 5 h 13"/>
                  <a:gd name="T76" fmla="*/ 1 w 11"/>
                  <a:gd name="T77" fmla="*/ 4 h 13"/>
                  <a:gd name="T78" fmla="*/ 1 w 11"/>
                  <a:gd name="T79" fmla="*/ 4 h 13"/>
                  <a:gd name="T80" fmla="*/ 1 w 11"/>
                  <a:gd name="T81" fmla="*/ 4 h 13"/>
                  <a:gd name="T82" fmla="*/ 3 w 11"/>
                  <a:gd name="T83" fmla="*/ 0 h 13"/>
                  <a:gd name="T84" fmla="*/ 3 w 11"/>
                  <a:gd name="T85" fmla="*/ 0 h 13"/>
                  <a:gd name="T86" fmla="*/ 3 w 11"/>
                  <a:gd name="T87" fmla="*/ 0 h 13"/>
                  <a:gd name="T88" fmla="*/ 5 w 11"/>
                  <a:gd name="T89" fmla="*/ 0 h 1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13"/>
                  <a:gd name="T137" fmla="*/ 11 w 11"/>
                  <a:gd name="T138" fmla="*/ 13 h 1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13">
                    <a:moveTo>
                      <a:pt x="5" y="0"/>
                    </a:moveTo>
                    <a:lnTo>
                      <a:pt x="5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1" y="5"/>
                    </a:lnTo>
                    <a:lnTo>
                      <a:pt x="11" y="7"/>
                    </a:lnTo>
                    <a:lnTo>
                      <a:pt x="11" y="8"/>
                    </a:lnTo>
                    <a:lnTo>
                      <a:pt x="11" y="12"/>
                    </a:lnTo>
                    <a:lnTo>
                      <a:pt x="9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46" name="Rectangle 3882"/>
              <p:cNvSpPr>
                <a:spLocks noChangeArrowheads="1"/>
              </p:cNvSpPr>
              <p:nvPr/>
            </p:nvSpPr>
            <p:spPr bwMode="auto">
              <a:xfrm>
                <a:off x="2942" y="3886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147" name="Rectangle 3883"/>
              <p:cNvSpPr>
                <a:spLocks noChangeArrowheads="1"/>
              </p:cNvSpPr>
              <p:nvPr/>
            </p:nvSpPr>
            <p:spPr bwMode="auto">
              <a:xfrm>
                <a:off x="2987" y="3876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7</a:t>
                </a:r>
                <a:endParaRPr lang="fr-FR"/>
              </a:p>
            </p:txBody>
          </p:sp>
          <p:sp>
            <p:nvSpPr>
              <p:cNvPr id="51148" name="Rectangle 3884"/>
              <p:cNvSpPr>
                <a:spLocks noChangeArrowheads="1"/>
              </p:cNvSpPr>
              <p:nvPr/>
            </p:nvSpPr>
            <p:spPr bwMode="auto">
              <a:xfrm>
                <a:off x="2942" y="3695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149" name="Rectangle 3885"/>
              <p:cNvSpPr>
                <a:spLocks noChangeArrowheads="1"/>
              </p:cNvSpPr>
              <p:nvPr/>
            </p:nvSpPr>
            <p:spPr bwMode="auto">
              <a:xfrm>
                <a:off x="2987" y="3688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8</a:t>
                </a:r>
                <a:endParaRPr lang="fr-FR"/>
              </a:p>
            </p:txBody>
          </p:sp>
          <p:sp>
            <p:nvSpPr>
              <p:cNvPr id="51150" name="Rectangle 3886"/>
              <p:cNvSpPr>
                <a:spLocks noChangeArrowheads="1"/>
              </p:cNvSpPr>
              <p:nvPr/>
            </p:nvSpPr>
            <p:spPr bwMode="auto">
              <a:xfrm>
                <a:off x="2942" y="3508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151" name="Rectangle 3887"/>
              <p:cNvSpPr>
                <a:spLocks noChangeArrowheads="1"/>
              </p:cNvSpPr>
              <p:nvPr/>
            </p:nvSpPr>
            <p:spPr bwMode="auto">
              <a:xfrm>
                <a:off x="2987" y="3499"/>
                <a:ext cx="29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9</a:t>
                </a:r>
                <a:endParaRPr lang="fr-FR"/>
              </a:p>
            </p:txBody>
          </p:sp>
          <p:sp>
            <p:nvSpPr>
              <p:cNvPr id="51152" name="Rectangle 3888"/>
              <p:cNvSpPr>
                <a:spLocks noChangeArrowheads="1"/>
              </p:cNvSpPr>
              <p:nvPr/>
            </p:nvSpPr>
            <p:spPr bwMode="auto">
              <a:xfrm>
                <a:off x="2928" y="3319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153" name="Rectangle 3889"/>
              <p:cNvSpPr>
                <a:spLocks noChangeArrowheads="1"/>
              </p:cNvSpPr>
              <p:nvPr/>
            </p:nvSpPr>
            <p:spPr bwMode="auto">
              <a:xfrm>
                <a:off x="2972" y="3310"/>
                <a:ext cx="45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3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154" name="Rectangle 3890"/>
              <p:cNvSpPr>
                <a:spLocks noChangeArrowheads="1"/>
              </p:cNvSpPr>
              <p:nvPr/>
            </p:nvSpPr>
            <p:spPr bwMode="auto">
              <a:xfrm>
                <a:off x="3003" y="3980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fr-FR"/>
              </a:p>
            </p:txBody>
          </p:sp>
          <p:sp>
            <p:nvSpPr>
              <p:cNvPr id="51155" name="Rectangle 3891"/>
              <p:cNvSpPr>
                <a:spLocks noChangeArrowheads="1"/>
              </p:cNvSpPr>
              <p:nvPr/>
            </p:nvSpPr>
            <p:spPr bwMode="auto">
              <a:xfrm>
                <a:off x="3222" y="3980"/>
                <a:ext cx="43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5</a:t>
                </a:r>
                <a:endParaRPr lang="fr-FR"/>
              </a:p>
            </p:txBody>
          </p:sp>
          <p:sp>
            <p:nvSpPr>
              <p:cNvPr id="51156" name="Rectangle 3892"/>
              <p:cNvSpPr>
                <a:spLocks noChangeArrowheads="1"/>
              </p:cNvSpPr>
              <p:nvPr/>
            </p:nvSpPr>
            <p:spPr bwMode="auto">
              <a:xfrm>
                <a:off x="3430" y="398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fr-FR"/>
              </a:p>
            </p:txBody>
          </p:sp>
          <p:sp>
            <p:nvSpPr>
              <p:cNvPr id="51157" name="Rectangle 3893"/>
              <p:cNvSpPr>
                <a:spLocks noChangeArrowheads="1"/>
              </p:cNvSpPr>
              <p:nvPr/>
            </p:nvSpPr>
            <p:spPr bwMode="auto">
              <a:xfrm>
                <a:off x="3651" y="398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15</a:t>
                </a:r>
                <a:endParaRPr lang="fr-FR"/>
              </a:p>
            </p:txBody>
          </p:sp>
          <p:sp>
            <p:nvSpPr>
              <p:cNvPr id="51158" name="Rectangle 3894"/>
              <p:cNvSpPr>
                <a:spLocks noChangeArrowheads="1"/>
              </p:cNvSpPr>
              <p:nvPr/>
            </p:nvSpPr>
            <p:spPr bwMode="auto">
              <a:xfrm>
                <a:off x="3872" y="3980"/>
                <a:ext cx="6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fr-FR"/>
              </a:p>
            </p:txBody>
          </p:sp>
          <p:sp useBgFill="1">
            <p:nvSpPr>
              <p:cNvPr id="51159" name="Rectangle 3895"/>
              <p:cNvSpPr>
                <a:spLocks noChangeArrowheads="1"/>
              </p:cNvSpPr>
              <p:nvPr/>
            </p:nvSpPr>
            <p:spPr bwMode="auto">
              <a:xfrm>
                <a:off x="3550" y="3352"/>
                <a:ext cx="299" cy="12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0" name="Freeform 3896"/>
              <p:cNvSpPr>
                <a:spLocks/>
              </p:cNvSpPr>
              <p:nvPr/>
            </p:nvSpPr>
            <p:spPr bwMode="auto">
              <a:xfrm>
                <a:off x="3572" y="3388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1" name="Freeform 3897"/>
              <p:cNvSpPr>
                <a:spLocks/>
              </p:cNvSpPr>
              <p:nvPr/>
            </p:nvSpPr>
            <p:spPr bwMode="auto">
              <a:xfrm>
                <a:off x="3582" y="3388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2" name="Freeform 3898"/>
              <p:cNvSpPr>
                <a:spLocks/>
              </p:cNvSpPr>
              <p:nvPr/>
            </p:nvSpPr>
            <p:spPr bwMode="auto">
              <a:xfrm>
                <a:off x="3592" y="3388"/>
                <a:ext cx="4" cy="1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3" name="Freeform 3899"/>
              <p:cNvSpPr>
                <a:spLocks/>
              </p:cNvSpPr>
              <p:nvPr/>
            </p:nvSpPr>
            <p:spPr bwMode="auto">
              <a:xfrm>
                <a:off x="3603" y="3388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4" name="Freeform 3900"/>
              <p:cNvSpPr>
                <a:spLocks/>
              </p:cNvSpPr>
              <p:nvPr/>
            </p:nvSpPr>
            <p:spPr bwMode="auto">
              <a:xfrm>
                <a:off x="3611" y="3388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5" name="Freeform 3901"/>
              <p:cNvSpPr>
                <a:spLocks/>
              </p:cNvSpPr>
              <p:nvPr/>
            </p:nvSpPr>
            <p:spPr bwMode="auto">
              <a:xfrm>
                <a:off x="3620" y="3388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6" name="Freeform 3902"/>
              <p:cNvSpPr>
                <a:spLocks/>
              </p:cNvSpPr>
              <p:nvPr/>
            </p:nvSpPr>
            <p:spPr bwMode="auto">
              <a:xfrm>
                <a:off x="3630" y="3388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7" name="Freeform 3903"/>
              <p:cNvSpPr>
                <a:spLocks/>
              </p:cNvSpPr>
              <p:nvPr/>
            </p:nvSpPr>
            <p:spPr bwMode="auto">
              <a:xfrm>
                <a:off x="3638" y="3388"/>
                <a:ext cx="5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8" name="Freeform 3904"/>
              <p:cNvSpPr>
                <a:spLocks/>
              </p:cNvSpPr>
              <p:nvPr/>
            </p:nvSpPr>
            <p:spPr bwMode="auto">
              <a:xfrm>
                <a:off x="3648" y="3388"/>
                <a:ext cx="6" cy="1"/>
              </a:xfrm>
              <a:custGeom>
                <a:avLst/>
                <a:gdLst>
                  <a:gd name="T0" fmla="*/ 0 w 4"/>
                  <a:gd name="T1" fmla="*/ 0 h 1"/>
                  <a:gd name="T2" fmla="*/ 3 w 4"/>
                  <a:gd name="T3" fmla="*/ 0 h 1"/>
                  <a:gd name="T4" fmla="*/ 4 w 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"/>
                  <a:gd name="T11" fmla="*/ 4 w 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69" name="Freeform 3905"/>
              <p:cNvSpPr>
                <a:spLocks/>
              </p:cNvSpPr>
              <p:nvPr/>
            </p:nvSpPr>
            <p:spPr bwMode="auto">
              <a:xfrm>
                <a:off x="3606" y="3382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8 w 14"/>
                  <a:gd name="T3" fmla="*/ 0 h 14"/>
                  <a:gd name="T4" fmla="*/ 10 w 14"/>
                  <a:gd name="T5" fmla="*/ 0 h 14"/>
                  <a:gd name="T6" fmla="*/ 10 w 14"/>
                  <a:gd name="T7" fmla="*/ 0 h 14"/>
                  <a:gd name="T8" fmla="*/ 13 w 14"/>
                  <a:gd name="T9" fmla="*/ 2 h 14"/>
                  <a:gd name="T10" fmla="*/ 13 w 14"/>
                  <a:gd name="T11" fmla="*/ 2 h 14"/>
                  <a:gd name="T12" fmla="*/ 13 w 14"/>
                  <a:gd name="T13" fmla="*/ 2 h 14"/>
                  <a:gd name="T14" fmla="*/ 14 w 14"/>
                  <a:gd name="T15" fmla="*/ 3 h 14"/>
                  <a:gd name="T16" fmla="*/ 14 w 14"/>
                  <a:gd name="T17" fmla="*/ 3 h 14"/>
                  <a:gd name="T18" fmla="*/ 14 w 14"/>
                  <a:gd name="T19" fmla="*/ 6 h 14"/>
                  <a:gd name="T20" fmla="*/ 14 w 14"/>
                  <a:gd name="T21" fmla="*/ 6 h 14"/>
                  <a:gd name="T22" fmla="*/ 14 w 14"/>
                  <a:gd name="T23" fmla="*/ 8 h 14"/>
                  <a:gd name="T24" fmla="*/ 14 w 14"/>
                  <a:gd name="T25" fmla="*/ 8 h 14"/>
                  <a:gd name="T26" fmla="*/ 14 w 14"/>
                  <a:gd name="T27" fmla="*/ 10 h 14"/>
                  <a:gd name="T28" fmla="*/ 14 w 14"/>
                  <a:gd name="T29" fmla="*/ 10 h 14"/>
                  <a:gd name="T30" fmla="*/ 13 w 14"/>
                  <a:gd name="T31" fmla="*/ 10 h 14"/>
                  <a:gd name="T32" fmla="*/ 13 w 14"/>
                  <a:gd name="T33" fmla="*/ 11 h 14"/>
                  <a:gd name="T34" fmla="*/ 13 w 14"/>
                  <a:gd name="T35" fmla="*/ 11 h 14"/>
                  <a:gd name="T36" fmla="*/ 10 w 14"/>
                  <a:gd name="T37" fmla="*/ 11 h 14"/>
                  <a:gd name="T38" fmla="*/ 10 w 14"/>
                  <a:gd name="T39" fmla="*/ 14 h 14"/>
                  <a:gd name="T40" fmla="*/ 8 w 14"/>
                  <a:gd name="T41" fmla="*/ 14 h 14"/>
                  <a:gd name="T42" fmla="*/ 8 w 14"/>
                  <a:gd name="T43" fmla="*/ 14 h 14"/>
                  <a:gd name="T44" fmla="*/ 8 w 14"/>
                  <a:gd name="T45" fmla="*/ 14 h 14"/>
                  <a:gd name="T46" fmla="*/ 6 w 14"/>
                  <a:gd name="T47" fmla="*/ 14 h 14"/>
                  <a:gd name="T48" fmla="*/ 6 w 14"/>
                  <a:gd name="T49" fmla="*/ 14 h 14"/>
                  <a:gd name="T50" fmla="*/ 5 w 14"/>
                  <a:gd name="T51" fmla="*/ 14 h 14"/>
                  <a:gd name="T52" fmla="*/ 5 w 14"/>
                  <a:gd name="T53" fmla="*/ 11 h 14"/>
                  <a:gd name="T54" fmla="*/ 2 w 14"/>
                  <a:gd name="T55" fmla="*/ 11 h 14"/>
                  <a:gd name="T56" fmla="*/ 2 w 14"/>
                  <a:gd name="T57" fmla="*/ 11 h 14"/>
                  <a:gd name="T58" fmla="*/ 2 w 14"/>
                  <a:gd name="T59" fmla="*/ 10 h 14"/>
                  <a:gd name="T60" fmla="*/ 0 w 14"/>
                  <a:gd name="T61" fmla="*/ 10 h 14"/>
                  <a:gd name="T62" fmla="*/ 0 w 14"/>
                  <a:gd name="T63" fmla="*/ 10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6 h 14"/>
                  <a:gd name="T70" fmla="*/ 0 w 14"/>
                  <a:gd name="T71" fmla="*/ 6 h 14"/>
                  <a:gd name="T72" fmla="*/ 0 w 14"/>
                  <a:gd name="T73" fmla="*/ 3 h 14"/>
                  <a:gd name="T74" fmla="*/ 0 w 14"/>
                  <a:gd name="T75" fmla="*/ 3 h 14"/>
                  <a:gd name="T76" fmla="*/ 2 w 14"/>
                  <a:gd name="T77" fmla="*/ 2 h 14"/>
                  <a:gd name="T78" fmla="*/ 2 w 14"/>
                  <a:gd name="T79" fmla="*/ 2 h 14"/>
                  <a:gd name="T80" fmla="*/ 2 w 14"/>
                  <a:gd name="T81" fmla="*/ 2 h 14"/>
                  <a:gd name="T82" fmla="*/ 5 w 14"/>
                  <a:gd name="T83" fmla="*/ 0 h 14"/>
                  <a:gd name="T84" fmla="*/ 5 w 14"/>
                  <a:gd name="T85" fmla="*/ 0 h 14"/>
                  <a:gd name="T86" fmla="*/ 6 w 14"/>
                  <a:gd name="T87" fmla="*/ 0 h 14"/>
                  <a:gd name="T88" fmla="*/ 6 w 14"/>
                  <a:gd name="T89" fmla="*/ 0 h 1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"/>
                  <a:gd name="T136" fmla="*/ 0 h 14"/>
                  <a:gd name="T137" fmla="*/ 14 w 14"/>
                  <a:gd name="T138" fmla="*/ 14 h 1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70" name="Freeform 3906"/>
              <p:cNvSpPr>
                <a:spLocks/>
              </p:cNvSpPr>
              <p:nvPr/>
            </p:nvSpPr>
            <p:spPr bwMode="auto">
              <a:xfrm>
                <a:off x="3606" y="3382"/>
                <a:ext cx="13" cy="11"/>
              </a:xfrm>
              <a:custGeom>
                <a:avLst/>
                <a:gdLst>
                  <a:gd name="T0" fmla="*/ 6 w 13"/>
                  <a:gd name="T1" fmla="*/ 0 h 11"/>
                  <a:gd name="T2" fmla="*/ 8 w 13"/>
                  <a:gd name="T3" fmla="*/ 0 h 11"/>
                  <a:gd name="T4" fmla="*/ 8 w 13"/>
                  <a:gd name="T5" fmla="*/ 0 h 11"/>
                  <a:gd name="T6" fmla="*/ 8 w 13"/>
                  <a:gd name="T7" fmla="*/ 0 h 11"/>
                  <a:gd name="T8" fmla="*/ 10 w 13"/>
                  <a:gd name="T9" fmla="*/ 2 h 11"/>
                  <a:gd name="T10" fmla="*/ 10 w 13"/>
                  <a:gd name="T11" fmla="*/ 2 h 11"/>
                  <a:gd name="T12" fmla="*/ 10 w 13"/>
                  <a:gd name="T13" fmla="*/ 2 h 11"/>
                  <a:gd name="T14" fmla="*/ 13 w 13"/>
                  <a:gd name="T15" fmla="*/ 3 h 11"/>
                  <a:gd name="T16" fmla="*/ 13 w 13"/>
                  <a:gd name="T17" fmla="*/ 3 h 11"/>
                  <a:gd name="T18" fmla="*/ 13 w 13"/>
                  <a:gd name="T19" fmla="*/ 3 h 11"/>
                  <a:gd name="T20" fmla="*/ 13 w 13"/>
                  <a:gd name="T21" fmla="*/ 6 h 11"/>
                  <a:gd name="T22" fmla="*/ 13 w 13"/>
                  <a:gd name="T23" fmla="*/ 6 h 11"/>
                  <a:gd name="T24" fmla="*/ 13 w 13"/>
                  <a:gd name="T25" fmla="*/ 8 h 11"/>
                  <a:gd name="T26" fmla="*/ 13 w 13"/>
                  <a:gd name="T27" fmla="*/ 8 h 11"/>
                  <a:gd name="T28" fmla="*/ 13 w 13"/>
                  <a:gd name="T29" fmla="*/ 8 h 11"/>
                  <a:gd name="T30" fmla="*/ 10 w 13"/>
                  <a:gd name="T31" fmla="*/ 10 h 11"/>
                  <a:gd name="T32" fmla="*/ 10 w 13"/>
                  <a:gd name="T33" fmla="*/ 10 h 11"/>
                  <a:gd name="T34" fmla="*/ 10 w 13"/>
                  <a:gd name="T35" fmla="*/ 10 h 11"/>
                  <a:gd name="T36" fmla="*/ 10 w 13"/>
                  <a:gd name="T37" fmla="*/ 11 h 11"/>
                  <a:gd name="T38" fmla="*/ 8 w 13"/>
                  <a:gd name="T39" fmla="*/ 11 h 11"/>
                  <a:gd name="T40" fmla="*/ 8 w 13"/>
                  <a:gd name="T41" fmla="*/ 11 h 11"/>
                  <a:gd name="T42" fmla="*/ 6 w 13"/>
                  <a:gd name="T43" fmla="*/ 11 h 11"/>
                  <a:gd name="T44" fmla="*/ 6 w 13"/>
                  <a:gd name="T45" fmla="*/ 11 h 11"/>
                  <a:gd name="T46" fmla="*/ 6 w 13"/>
                  <a:gd name="T47" fmla="*/ 11 h 11"/>
                  <a:gd name="T48" fmla="*/ 5 w 13"/>
                  <a:gd name="T49" fmla="*/ 11 h 11"/>
                  <a:gd name="T50" fmla="*/ 5 w 13"/>
                  <a:gd name="T51" fmla="*/ 11 h 11"/>
                  <a:gd name="T52" fmla="*/ 2 w 13"/>
                  <a:gd name="T53" fmla="*/ 11 h 11"/>
                  <a:gd name="T54" fmla="*/ 2 w 13"/>
                  <a:gd name="T55" fmla="*/ 10 h 11"/>
                  <a:gd name="T56" fmla="*/ 2 w 13"/>
                  <a:gd name="T57" fmla="*/ 10 h 11"/>
                  <a:gd name="T58" fmla="*/ 2 w 13"/>
                  <a:gd name="T59" fmla="*/ 10 h 11"/>
                  <a:gd name="T60" fmla="*/ 0 w 13"/>
                  <a:gd name="T61" fmla="*/ 8 h 11"/>
                  <a:gd name="T62" fmla="*/ 0 w 13"/>
                  <a:gd name="T63" fmla="*/ 8 h 11"/>
                  <a:gd name="T64" fmla="*/ 0 w 13"/>
                  <a:gd name="T65" fmla="*/ 8 h 11"/>
                  <a:gd name="T66" fmla="*/ 0 w 13"/>
                  <a:gd name="T67" fmla="*/ 6 h 11"/>
                  <a:gd name="T68" fmla="*/ 0 w 13"/>
                  <a:gd name="T69" fmla="*/ 6 h 11"/>
                  <a:gd name="T70" fmla="*/ 0 w 13"/>
                  <a:gd name="T71" fmla="*/ 3 h 11"/>
                  <a:gd name="T72" fmla="*/ 0 w 13"/>
                  <a:gd name="T73" fmla="*/ 3 h 11"/>
                  <a:gd name="T74" fmla="*/ 0 w 13"/>
                  <a:gd name="T75" fmla="*/ 3 h 11"/>
                  <a:gd name="T76" fmla="*/ 2 w 13"/>
                  <a:gd name="T77" fmla="*/ 2 h 11"/>
                  <a:gd name="T78" fmla="*/ 2 w 13"/>
                  <a:gd name="T79" fmla="*/ 2 h 11"/>
                  <a:gd name="T80" fmla="*/ 2 w 13"/>
                  <a:gd name="T81" fmla="*/ 2 h 11"/>
                  <a:gd name="T82" fmla="*/ 5 w 13"/>
                  <a:gd name="T83" fmla="*/ 0 h 11"/>
                  <a:gd name="T84" fmla="*/ 5 w 13"/>
                  <a:gd name="T85" fmla="*/ 0 h 11"/>
                  <a:gd name="T86" fmla="*/ 5 w 13"/>
                  <a:gd name="T87" fmla="*/ 0 h 11"/>
                  <a:gd name="T88" fmla="*/ 6 w 13"/>
                  <a:gd name="T89" fmla="*/ 0 h 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"/>
                  <a:gd name="T136" fmla="*/ 0 h 11"/>
                  <a:gd name="T137" fmla="*/ 13 w 13"/>
                  <a:gd name="T138" fmla="*/ 11 h 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" h="11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51171" name="Rectangle 3907"/>
              <p:cNvSpPr>
                <a:spLocks noChangeArrowheads="1"/>
              </p:cNvSpPr>
              <p:nvPr/>
            </p:nvSpPr>
            <p:spPr bwMode="auto">
              <a:xfrm>
                <a:off x="3660" y="3364"/>
                <a:ext cx="224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500">
                    <a:solidFill>
                      <a:srgbClr val="000000"/>
                    </a:solidFill>
                  </a:rPr>
                  <a:t>Ta 10 µm</a:t>
                </a:r>
                <a:endParaRPr lang="fr-FR"/>
              </a:p>
            </p:txBody>
          </p:sp>
          <p:sp>
            <p:nvSpPr>
              <p:cNvPr id="51172" name="Rectangle 3908"/>
              <p:cNvSpPr>
                <a:spLocks noChangeArrowheads="1"/>
              </p:cNvSpPr>
              <p:nvPr/>
            </p:nvSpPr>
            <p:spPr bwMode="auto">
              <a:xfrm rot="-5400000">
                <a:off x="2584" y="3662"/>
                <a:ext cx="54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Nombre d'électrons (MeV</a:t>
                </a:r>
                <a:endParaRPr lang="fr-FR"/>
              </a:p>
            </p:txBody>
          </p:sp>
          <p:sp>
            <p:nvSpPr>
              <p:cNvPr id="51173" name="Rectangle 3909"/>
              <p:cNvSpPr>
                <a:spLocks noChangeArrowheads="1"/>
              </p:cNvSpPr>
              <p:nvPr/>
            </p:nvSpPr>
            <p:spPr bwMode="auto">
              <a:xfrm rot="-5400000">
                <a:off x="2812" y="3379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1174" name="Rectangle 3910"/>
              <p:cNvSpPr>
                <a:spLocks noChangeArrowheads="1"/>
              </p:cNvSpPr>
              <p:nvPr/>
            </p:nvSpPr>
            <p:spPr bwMode="auto">
              <a:xfrm rot="-5400000">
                <a:off x="2821" y="3333"/>
                <a:ext cx="7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.sr</a:t>
                </a:r>
                <a:endParaRPr lang="fr-FR"/>
              </a:p>
            </p:txBody>
          </p:sp>
          <p:sp>
            <p:nvSpPr>
              <p:cNvPr id="51175" name="Rectangle 3911"/>
              <p:cNvSpPr>
                <a:spLocks noChangeArrowheads="1"/>
              </p:cNvSpPr>
              <p:nvPr/>
            </p:nvSpPr>
            <p:spPr bwMode="auto">
              <a:xfrm rot="-5400000">
                <a:off x="2812" y="3298"/>
                <a:ext cx="51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400" b="1">
                    <a:solidFill>
                      <a:srgbClr val="000000"/>
                    </a:solidFill>
                    <a:latin typeface="Times New Roman" pitchFamily="18" charset="0"/>
                  </a:rPr>
                  <a:t>-1</a:t>
                </a:r>
                <a:endParaRPr lang="fr-FR"/>
              </a:p>
            </p:txBody>
          </p:sp>
          <p:sp>
            <p:nvSpPr>
              <p:cNvPr id="51176" name="Rectangle 3912"/>
              <p:cNvSpPr>
                <a:spLocks noChangeArrowheads="1"/>
              </p:cNvSpPr>
              <p:nvPr/>
            </p:nvSpPr>
            <p:spPr bwMode="auto">
              <a:xfrm rot="-5400000">
                <a:off x="2838" y="3267"/>
                <a:ext cx="3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)</a:t>
                </a:r>
                <a:endParaRPr lang="fr-FR"/>
              </a:p>
            </p:txBody>
          </p:sp>
          <p:sp>
            <p:nvSpPr>
              <p:cNvPr id="51177" name="Rectangle 3913"/>
              <p:cNvSpPr>
                <a:spLocks noChangeArrowheads="1"/>
              </p:cNvSpPr>
              <p:nvPr/>
            </p:nvSpPr>
            <p:spPr bwMode="auto">
              <a:xfrm>
                <a:off x="3296" y="4039"/>
                <a:ext cx="320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fr-FR" sz="600" b="1">
                    <a:solidFill>
                      <a:srgbClr val="000000"/>
                    </a:solidFill>
                    <a:latin typeface="Times New Roman" pitchFamily="18" charset="0"/>
                  </a:rPr>
                  <a:t>Energie (MeV)</a:t>
                </a:r>
                <a:endParaRPr lang="fr-F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ECE3CD-5D56-4C87-BF0F-EEF3D5E54E72}" type="slidenum">
              <a:rPr lang="fr-FR" smtClean="0"/>
              <a:pPr/>
              <a:t>49</a:t>
            </a:fld>
            <a:endParaRPr lang="fr-FR" smtClean="0"/>
          </a:p>
        </p:txBody>
      </p:sp>
      <p:grpSp>
        <p:nvGrpSpPr>
          <p:cNvPr id="54275" name="Group 2"/>
          <p:cNvGrpSpPr>
            <a:grpSpLocks/>
          </p:cNvGrpSpPr>
          <p:nvPr/>
        </p:nvGrpSpPr>
        <p:grpSpPr bwMode="auto">
          <a:xfrm>
            <a:off x="515938" y="2773363"/>
            <a:ext cx="8113712" cy="3432175"/>
            <a:chOff x="340" y="754"/>
            <a:chExt cx="5111" cy="2162"/>
          </a:xfrm>
        </p:grpSpPr>
        <p:pic>
          <p:nvPicPr>
            <p:cNvPr id="54279" name="Picture 3" descr="MD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908" t="9830" r="15672" b="44370"/>
            <a:stretch>
              <a:fillRect/>
            </a:stretch>
          </p:blipFill>
          <p:spPr bwMode="auto">
            <a:xfrm>
              <a:off x="340" y="758"/>
              <a:ext cx="2412" cy="2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0" name="Picture 4" descr="HD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432" t="10100" r="15196" b="44672"/>
            <a:stretch>
              <a:fillRect/>
            </a:stretch>
          </p:blipFill>
          <p:spPr bwMode="auto">
            <a:xfrm>
              <a:off x="2971" y="754"/>
              <a:ext cx="2480" cy="2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276" name="Text Box 5"/>
          <p:cNvSpPr txBox="1">
            <a:spLocks noChangeArrowheads="1"/>
          </p:cNvSpPr>
          <p:nvPr/>
        </p:nvSpPr>
        <p:spPr bwMode="auto">
          <a:xfrm>
            <a:off x="1973263" y="44450"/>
            <a:ext cx="52689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Energie déposée dans les RCF (IOQ)</a:t>
            </a:r>
          </a:p>
        </p:txBody>
      </p:sp>
      <p:sp>
        <p:nvSpPr>
          <p:cNvPr id="54277" name="Text Box 6"/>
          <p:cNvSpPr txBox="1">
            <a:spLocks noChangeArrowheads="1"/>
          </p:cNvSpPr>
          <p:nvPr/>
        </p:nvSpPr>
        <p:spPr bwMode="auto">
          <a:xfrm>
            <a:off x="3305175" y="6230938"/>
            <a:ext cx="2533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>
                <a:solidFill>
                  <a:srgbClr val="0000FF"/>
                </a:solidFill>
              </a:rPr>
              <a:t>Ajustements gaussiens</a:t>
            </a:r>
          </a:p>
        </p:txBody>
      </p:sp>
      <p:pic>
        <p:nvPicPr>
          <p:cNvPr id="54278" name="Picture 7" descr="couronn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000"/>
          </a:blip>
          <a:srcRect l="15710" t="20367" r="30939" b="55389"/>
          <a:stretch>
            <a:fillRect/>
          </a:stretch>
        </p:blipFill>
        <p:spPr bwMode="auto">
          <a:xfrm>
            <a:off x="3059113" y="765175"/>
            <a:ext cx="295275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150CF4-3030-42E6-82CE-043470708452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15363" name="Text Box 19"/>
          <p:cNvSpPr txBox="1">
            <a:spLocks noChangeArrowheads="1"/>
          </p:cNvSpPr>
          <p:nvPr/>
        </p:nvSpPr>
        <p:spPr bwMode="auto">
          <a:xfrm>
            <a:off x="844550" y="2624138"/>
            <a:ext cx="7453313" cy="1631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400">
                <a:solidFill>
                  <a:srgbClr val="0000FF"/>
                </a:solidFill>
              </a:rPr>
              <a:t>I</a:t>
            </a:r>
          </a:p>
          <a:p>
            <a:pPr algn="ctr"/>
            <a:r>
              <a:rPr lang="fr-FR" sz="2800">
                <a:solidFill>
                  <a:srgbClr val="0000FF"/>
                </a:solidFill>
              </a:rPr>
              <a:t>Particle acceleration by  laser-plasma interaction and interest for nuclear physics</a:t>
            </a:r>
          </a:p>
        </p:txBody>
      </p:sp>
      <p:grpSp>
        <p:nvGrpSpPr>
          <p:cNvPr id="15364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15365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15373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5374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15375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15376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15377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15378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15379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15380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15366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5367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Particle acceleration</a:t>
              </a:r>
            </a:p>
          </p:txBody>
        </p:sp>
        <p:sp>
          <p:nvSpPr>
            <p:cNvPr id="15368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15369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15370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15371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15372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C5F84B-9D61-45D9-8602-A0E0004D20A6}" type="slidenum">
              <a:rPr lang="fr-FR" smtClean="0"/>
              <a:pPr/>
              <a:t>50</a:t>
            </a:fld>
            <a:endParaRPr lang="fr-FR" smtClean="0"/>
          </a:p>
        </p:txBody>
      </p:sp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2"/>
          <a:srcRect l="4706" t="1608" r="10374" b="47319"/>
          <a:stretch>
            <a:fillRect/>
          </a:stretch>
        </p:blipFill>
        <p:spPr bwMode="auto">
          <a:xfrm>
            <a:off x="4427538" y="1420813"/>
            <a:ext cx="2952750" cy="2584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5300" name="Text Box 3"/>
          <p:cNvSpPr txBox="1">
            <a:spLocks noChangeArrowheads="1"/>
          </p:cNvSpPr>
          <p:nvPr/>
        </p:nvSpPr>
        <p:spPr bwMode="auto">
          <a:xfrm>
            <a:off x="2911475" y="44450"/>
            <a:ext cx="3402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Analyse des RCF (IOQ)</a:t>
            </a:r>
          </a:p>
        </p:txBody>
      </p:sp>
      <p:pic>
        <p:nvPicPr>
          <p:cNvPr id="55301" name="Picture 4"/>
          <p:cNvPicPr>
            <a:picLocks noChangeAspect="1" noChangeArrowheads="1"/>
          </p:cNvPicPr>
          <p:nvPr/>
        </p:nvPicPr>
        <p:blipFill>
          <a:blip r:embed="rId3"/>
          <a:srcRect l="1651" t="2188" r="8727" b="46765"/>
          <a:stretch>
            <a:fillRect/>
          </a:stretch>
        </p:blipFill>
        <p:spPr bwMode="auto">
          <a:xfrm>
            <a:off x="2201863" y="4189413"/>
            <a:ext cx="2732087" cy="2263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302" name="Picture 5"/>
          <p:cNvPicPr>
            <a:picLocks noChangeAspect="1" noChangeArrowheads="1"/>
          </p:cNvPicPr>
          <p:nvPr/>
        </p:nvPicPr>
        <p:blipFill>
          <a:blip r:embed="rId4"/>
          <a:srcRect l="5190" t="2148" r="9906" b="46765"/>
          <a:stretch>
            <a:fillRect/>
          </a:stretch>
        </p:blipFill>
        <p:spPr bwMode="auto">
          <a:xfrm>
            <a:off x="6164263" y="4189413"/>
            <a:ext cx="2584450" cy="2262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5303" name="Text Box 6"/>
          <p:cNvSpPr txBox="1">
            <a:spLocks noChangeArrowheads="1"/>
          </p:cNvSpPr>
          <p:nvPr/>
        </p:nvSpPr>
        <p:spPr bwMode="auto">
          <a:xfrm>
            <a:off x="322263" y="2341563"/>
            <a:ext cx="338613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1</a:t>
            </a:r>
            <a:r>
              <a:rPr lang="fr-FR" baseline="30000"/>
              <a:t>re</a:t>
            </a:r>
            <a:r>
              <a:rPr lang="fr-FR"/>
              <a:t> étape : dépendance de T avec </a:t>
            </a:r>
            <a:r>
              <a:rPr lang="el-GR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fr-FR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>
                <a:cs typeface="Times New Roman" pitchFamily="18" charset="0"/>
              </a:rPr>
              <a:t>à</a:t>
            </a:r>
            <a:r>
              <a:rPr lang="fr-FR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e-IL">
                <a:latin typeface="Times New Roman" pitchFamily="18" charset="0"/>
                <a:cs typeface="Times New Roman" pitchFamily="18" charset="0"/>
              </a:rPr>
              <a:t>א</a:t>
            </a:r>
            <a:r>
              <a:rPr lang="fr-FR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fr-FR">
                <a:cs typeface="Times New Roman" pitchFamily="18" charset="0"/>
              </a:rPr>
              <a:t> constant</a:t>
            </a:r>
            <a:endParaRPr lang="he-IL">
              <a:cs typeface="Times New Roman" pitchFamily="18" charset="0"/>
            </a:endParaRPr>
          </a:p>
        </p:txBody>
      </p:sp>
      <p:sp>
        <p:nvSpPr>
          <p:cNvPr id="55304" name="Text Box 7"/>
          <p:cNvSpPr txBox="1">
            <a:spLocks noChangeArrowheads="1"/>
          </p:cNvSpPr>
          <p:nvPr/>
        </p:nvSpPr>
        <p:spPr bwMode="auto">
          <a:xfrm>
            <a:off x="5011738" y="4837113"/>
            <a:ext cx="8524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600">
                <a:sym typeface="Symbol" pitchFamily="18" charset="2"/>
              </a:rPr>
              <a:t></a:t>
            </a:r>
          </a:p>
        </p:txBody>
      </p:sp>
      <p:sp>
        <p:nvSpPr>
          <p:cNvPr id="55305" name="Text Box 8"/>
          <p:cNvSpPr txBox="1">
            <a:spLocks noChangeArrowheads="1"/>
          </p:cNvSpPr>
          <p:nvPr/>
        </p:nvSpPr>
        <p:spPr bwMode="auto">
          <a:xfrm>
            <a:off x="252413" y="4889500"/>
            <a:ext cx="1655762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2</a:t>
            </a:r>
            <a:r>
              <a:rPr lang="fr-FR" baseline="30000"/>
              <a:t>ème</a:t>
            </a:r>
            <a:r>
              <a:rPr lang="fr-FR"/>
              <a:t> étape : dépendance de </a:t>
            </a:r>
            <a:r>
              <a:rPr lang="he-IL">
                <a:cs typeface="Times New Roman" pitchFamily="18" charset="0"/>
              </a:rPr>
              <a:t>א</a:t>
            </a:r>
            <a:r>
              <a:rPr lang="fr-FR" baseline="-25000">
                <a:cs typeface="Times New Roman" pitchFamily="18" charset="0"/>
              </a:rPr>
              <a:t>0</a:t>
            </a:r>
            <a:r>
              <a:rPr lang="fr-FR"/>
              <a:t> avec </a:t>
            </a:r>
            <a:r>
              <a:rPr lang="el-GR">
                <a:latin typeface="Times New Roman" pitchFamily="18" charset="0"/>
                <a:cs typeface="Times New Roman" pitchFamily="18" charset="0"/>
              </a:rPr>
              <a:t>θ</a:t>
            </a:r>
          </a:p>
        </p:txBody>
      </p:sp>
      <p:pic>
        <p:nvPicPr>
          <p:cNvPr id="55306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71663" y="549275"/>
            <a:ext cx="5400675" cy="769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2C2DAA-142C-4D1B-9344-F092ADB48153}" type="slidenum">
              <a:rPr lang="fr-FR" smtClean="0"/>
              <a:pPr/>
              <a:t>51</a:t>
            </a:fld>
            <a:endParaRPr lang="fr-FR" smtClean="0"/>
          </a:p>
        </p:txBody>
      </p:sp>
      <p:grpSp>
        <p:nvGrpSpPr>
          <p:cNvPr id="56323" name="Group 2"/>
          <p:cNvGrpSpPr>
            <a:grpSpLocks/>
          </p:cNvGrpSpPr>
          <p:nvPr/>
        </p:nvGrpSpPr>
        <p:grpSpPr bwMode="auto">
          <a:xfrm>
            <a:off x="1871663" y="1038225"/>
            <a:ext cx="5400675" cy="4781550"/>
            <a:chOff x="28" y="22"/>
            <a:chExt cx="3402" cy="3012"/>
          </a:xfrm>
        </p:grpSpPr>
        <p:pic>
          <p:nvPicPr>
            <p:cNvPr id="56325" name="Picture 3" descr="enceinte1_luli200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821"/>
            <a:stretch>
              <a:fillRect/>
            </a:stretch>
          </p:blipFill>
          <p:spPr bwMode="auto">
            <a:xfrm>
              <a:off x="28" y="22"/>
              <a:ext cx="3401" cy="15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56326" name="Picture 4" descr="enceinte2_luli2005"/>
            <p:cNvPicPr>
              <a:picLocks noChangeArrowheads="1"/>
            </p:cNvPicPr>
            <p:nvPr/>
          </p:nvPicPr>
          <p:blipFill>
            <a:blip r:embed="rId3"/>
            <a:srcRect l="23935" t="15384" r="14662" b="22121"/>
            <a:stretch>
              <a:fillRect/>
            </a:stretch>
          </p:blipFill>
          <p:spPr bwMode="auto">
            <a:xfrm>
              <a:off x="28" y="1565"/>
              <a:ext cx="1700" cy="146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56327" name="Picture 5" descr="enceinte5_luli200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29" y="1564"/>
              <a:ext cx="1700" cy="14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56328" name="Text Box 6"/>
            <p:cNvSpPr txBox="1">
              <a:spLocks noChangeArrowheads="1"/>
            </p:cNvSpPr>
            <p:nvPr/>
          </p:nvSpPr>
          <p:spPr bwMode="auto">
            <a:xfrm>
              <a:off x="1768" y="1701"/>
              <a:ext cx="5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rgbClr val="0000FF"/>
                  </a:solidFill>
                </a:rPr>
                <a:t>Porte-cible</a:t>
              </a:r>
            </a:p>
          </p:txBody>
        </p:sp>
        <p:sp>
          <p:nvSpPr>
            <p:cNvPr id="56329" name="Text Box 7"/>
            <p:cNvSpPr txBox="1">
              <a:spLocks noChangeArrowheads="1"/>
            </p:cNvSpPr>
            <p:nvPr/>
          </p:nvSpPr>
          <p:spPr bwMode="auto">
            <a:xfrm>
              <a:off x="1979" y="2789"/>
              <a:ext cx="1147" cy="173"/>
            </a:xfrm>
            <a:prstGeom prst="rect">
              <a:avLst/>
            </a:prstGeom>
            <a:solidFill>
              <a:schemeClr val="bg1">
                <a:alpha val="6196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rgbClr val="0000FF"/>
                  </a:solidFill>
                </a:rPr>
                <a:t>Support de l’empilement</a:t>
              </a:r>
            </a:p>
          </p:txBody>
        </p:sp>
        <p:sp>
          <p:nvSpPr>
            <p:cNvPr id="56330" name="Text Box 8"/>
            <p:cNvSpPr txBox="1">
              <a:spLocks noChangeArrowheads="1"/>
            </p:cNvSpPr>
            <p:nvPr/>
          </p:nvSpPr>
          <p:spPr bwMode="auto">
            <a:xfrm>
              <a:off x="2909" y="1587"/>
              <a:ext cx="521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000">
                  <a:solidFill>
                    <a:srgbClr val="0000FF"/>
                  </a:solidFill>
                </a:rPr>
                <a:t>Parabole de</a:t>
              </a:r>
            </a:p>
            <a:p>
              <a:pPr algn="ctr"/>
              <a:r>
                <a:rPr lang="fr-FR" sz="1000">
                  <a:solidFill>
                    <a:srgbClr val="0000FF"/>
                  </a:solidFill>
                </a:rPr>
                <a:t>focalisation</a:t>
              </a:r>
            </a:p>
          </p:txBody>
        </p:sp>
        <p:sp>
          <p:nvSpPr>
            <p:cNvPr id="56331" name="Text Box 9"/>
            <p:cNvSpPr txBox="1">
              <a:spLocks noChangeArrowheads="1"/>
            </p:cNvSpPr>
            <p:nvPr/>
          </p:nvSpPr>
          <p:spPr bwMode="auto">
            <a:xfrm rot="-1996189">
              <a:off x="73" y="2426"/>
              <a:ext cx="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rgbClr val="0000FF"/>
                  </a:solidFill>
                </a:rPr>
                <a:t>Faisceau</a:t>
              </a:r>
            </a:p>
            <a:p>
              <a:r>
                <a:rPr lang="fr-FR" sz="1200">
                  <a:solidFill>
                    <a:srgbClr val="0000FF"/>
                  </a:solidFill>
                </a:rPr>
                <a:t>« plasma »</a:t>
              </a:r>
            </a:p>
          </p:txBody>
        </p:sp>
        <p:sp>
          <p:nvSpPr>
            <p:cNvPr id="56332" name="Text Box 10"/>
            <p:cNvSpPr txBox="1">
              <a:spLocks noChangeArrowheads="1"/>
            </p:cNvSpPr>
            <p:nvPr/>
          </p:nvSpPr>
          <p:spPr bwMode="auto">
            <a:xfrm rot="1201545">
              <a:off x="255" y="2018"/>
              <a:ext cx="101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rgbClr val="0000FF"/>
                  </a:solidFill>
                </a:rPr>
                <a:t>Faisceau « protons »</a:t>
              </a:r>
            </a:p>
          </p:txBody>
        </p:sp>
        <p:sp>
          <p:nvSpPr>
            <p:cNvPr id="56333" name="Line 11"/>
            <p:cNvSpPr>
              <a:spLocks noChangeShapeType="1"/>
            </p:cNvSpPr>
            <p:nvPr/>
          </p:nvSpPr>
          <p:spPr bwMode="auto">
            <a:xfrm>
              <a:off x="2296" y="1837"/>
              <a:ext cx="318" cy="227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6334" name="Text Box 12"/>
            <p:cNvSpPr txBox="1">
              <a:spLocks noChangeArrowheads="1"/>
            </p:cNvSpPr>
            <p:nvPr/>
          </p:nvSpPr>
          <p:spPr bwMode="auto">
            <a:xfrm rot="480000">
              <a:off x="119" y="277"/>
              <a:ext cx="10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rgbClr val="0000FF"/>
                  </a:solidFill>
                </a:rPr>
                <a:t>Enceinte du bras motorisé </a:t>
              </a:r>
            </a:p>
          </p:txBody>
        </p:sp>
        <p:sp>
          <p:nvSpPr>
            <p:cNvPr id="56335" name="Line 13"/>
            <p:cNvSpPr>
              <a:spLocks noChangeShapeType="1"/>
            </p:cNvSpPr>
            <p:nvPr/>
          </p:nvSpPr>
          <p:spPr bwMode="auto">
            <a:xfrm flipV="1">
              <a:off x="2251" y="2290"/>
              <a:ext cx="272" cy="545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6324" name="Text Box 14"/>
          <p:cNvSpPr txBox="1">
            <a:spLocks noChangeArrowheads="1"/>
          </p:cNvSpPr>
          <p:nvPr/>
        </p:nvSpPr>
        <p:spPr bwMode="auto">
          <a:xfrm>
            <a:off x="3355975" y="44450"/>
            <a:ext cx="24399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Expérience LULI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574254-295A-473C-AB30-F7BD7D1B4C61}" type="slidenum">
              <a:rPr lang="fr-FR" smtClean="0"/>
              <a:pPr/>
              <a:t>52</a:t>
            </a:fld>
            <a:endParaRPr lang="fr-FR" smtClean="0"/>
          </a:p>
        </p:txBody>
      </p:sp>
      <p:grpSp>
        <p:nvGrpSpPr>
          <p:cNvPr id="57347" name="Group 2"/>
          <p:cNvGrpSpPr>
            <a:grpSpLocks/>
          </p:cNvGrpSpPr>
          <p:nvPr/>
        </p:nvGrpSpPr>
        <p:grpSpPr bwMode="auto">
          <a:xfrm>
            <a:off x="301625" y="908050"/>
            <a:ext cx="2873375" cy="2670175"/>
            <a:chOff x="190" y="643"/>
            <a:chExt cx="1810" cy="1682"/>
          </a:xfrm>
        </p:grpSpPr>
        <p:pic>
          <p:nvPicPr>
            <p:cNvPr id="57359" name="Picture 3" descr="decayBaF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208" b="5341"/>
            <a:stretch>
              <a:fillRect/>
            </a:stretch>
          </p:blipFill>
          <p:spPr bwMode="auto">
            <a:xfrm>
              <a:off x="373" y="698"/>
              <a:ext cx="1570" cy="1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360" name="Text Box 4"/>
            <p:cNvSpPr txBox="1">
              <a:spLocks noChangeAspect="1" noChangeArrowheads="1"/>
            </p:cNvSpPr>
            <p:nvPr/>
          </p:nvSpPr>
          <p:spPr bwMode="auto">
            <a:xfrm>
              <a:off x="476" y="2134"/>
              <a:ext cx="1524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latin typeface="Times New Roman" pitchFamily="18" charset="0"/>
                </a:rPr>
                <a:t>Temps après l’irradiation (min)</a:t>
              </a:r>
            </a:p>
          </p:txBody>
        </p:sp>
        <p:sp>
          <p:nvSpPr>
            <p:cNvPr id="57361" name="Text Box 5"/>
            <p:cNvSpPr txBox="1">
              <a:spLocks noChangeAspect="1" noChangeArrowheads="1"/>
            </p:cNvSpPr>
            <p:nvPr/>
          </p:nvSpPr>
          <p:spPr bwMode="auto">
            <a:xfrm rot="-5400000">
              <a:off x="-495" y="1328"/>
              <a:ext cx="156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latin typeface="Times New Roman" pitchFamily="18" charset="0"/>
                </a:rPr>
                <a:t>Nombre de coïncidences (min</a:t>
              </a:r>
              <a:r>
                <a:rPr lang="fr-FR" sz="1400" baseline="30000">
                  <a:latin typeface="Times New Roman" pitchFamily="18" charset="0"/>
                </a:rPr>
                <a:t>-1</a:t>
              </a:r>
              <a:r>
                <a:rPr lang="fr-FR" sz="1400">
                  <a:latin typeface="Times New Roman" pitchFamily="18" charset="0"/>
                </a:rPr>
                <a:t>)</a:t>
              </a:r>
            </a:p>
          </p:txBody>
        </p:sp>
      </p:grpSp>
      <p:sp>
        <p:nvSpPr>
          <p:cNvPr id="57348" name="Text Box 6"/>
          <p:cNvSpPr txBox="1">
            <a:spLocks noChangeArrowheads="1"/>
          </p:cNvSpPr>
          <p:nvPr/>
        </p:nvSpPr>
        <p:spPr bwMode="auto">
          <a:xfrm>
            <a:off x="250825" y="333375"/>
            <a:ext cx="33845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/>
              <a:t>Comptage d’une feuille de l’empilement utilisé au LULI</a:t>
            </a:r>
          </a:p>
        </p:txBody>
      </p:sp>
      <p:grpSp>
        <p:nvGrpSpPr>
          <p:cNvPr id="57349" name="Group 7"/>
          <p:cNvGrpSpPr>
            <a:grpSpLocks/>
          </p:cNvGrpSpPr>
          <p:nvPr/>
        </p:nvGrpSpPr>
        <p:grpSpPr bwMode="auto">
          <a:xfrm>
            <a:off x="5122863" y="836613"/>
            <a:ext cx="2905125" cy="2913062"/>
            <a:chOff x="2945" y="663"/>
            <a:chExt cx="1830" cy="1835"/>
          </a:xfrm>
        </p:grpSpPr>
        <p:grpSp>
          <p:nvGrpSpPr>
            <p:cNvPr id="57355" name="Group 8"/>
            <p:cNvGrpSpPr>
              <a:grpSpLocks noChangeAspect="1"/>
            </p:cNvGrpSpPr>
            <p:nvPr/>
          </p:nvGrpSpPr>
          <p:grpSpPr bwMode="auto">
            <a:xfrm>
              <a:off x="3178" y="756"/>
              <a:ext cx="1597" cy="1742"/>
              <a:chOff x="3107" y="754"/>
              <a:chExt cx="2313" cy="2495"/>
            </a:xfrm>
          </p:grpSpPr>
          <p:pic>
            <p:nvPicPr>
              <p:cNvPr id="57357" name="Picture 9" descr="activationluli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7910" b="5759"/>
              <a:stretch>
                <a:fillRect/>
              </a:stretch>
            </p:blipFill>
            <p:spPr bwMode="auto">
              <a:xfrm>
                <a:off x="3107" y="754"/>
                <a:ext cx="2313" cy="2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7358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3609" y="3033"/>
                <a:ext cx="1584" cy="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400">
                    <a:latin typeface="Times New Roman" pitchFamily="18" charset="0"/>
                  </a:rPr>
                  <a:t>Numéro de la feuille</a:t>
                </a:r>
                <a:endParaRPr lang="fr-FR" sz="1400"/>
              </a:p>
            </p:txBody>
          </p:sp>
        </p:grpSp>
        <p:sp>
          <p:nvSpPr>
            <p:cNvPr id="57356" name="Text Box 11"/>
            <p:cNvSpPr txBox="1">
              <a:spLocks noChangeAspect="1" noChangeArrowheads="1"/>
            </p:cNvSpPr>
            <p:nvPr/>
          </p:nvSpPr>
          <p:spPr bwMode="auto">
            <a:xfrm rot="-5400000">
              <a:off x="2187" y="1421"/>
              <a:ext cx="1723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400">
                  <a:latin typeface="Times New Roman" pitchFamily="18" charset="0"/>
                </a:rPr>
                <a:t>Nombre de réactions </a:t>
              </a:r>
              <a:r>
                <a:rPr lang="fr-FR" sz="1400" baseline="30000">
                  <a:latin typeface="Times New Roman" pitchFamily="18" charset="0"/>
                </a:rPr>
                <a:t>63</a:t>
              </a:r>
              <a:r>
                <a:rPr lang="fr-FR" sz="1400">
                  <a:latin typeface="Times New Roman" pitchFamily="18" charset="0"/>
                </a:rPr>
                <a:t>Cu(p,n)</a:t>
              </a:r>
              <a:r>
                <a:rPr lang="fr-FR" sz="1400" baseline="30000">
                  <a:latin typeface="Times New Roman" pitchFamily="18" charset="0"/>
                </a:rPr>
                <a:t>63</a:t>
              </a:r>
              <a:r>
                <a:rPr lang="fr-FR" sz="1400">
                  <a:latin typeface="Times New Roman" pitchFamily="18" charset="0"/>
                </a:rPr>
                <a:t>Zn</a:t>
              </a:r>
              <a:endParaRPr lang="fr-FR" sz="1400"/>
            </a:p>
          </p:txBody>
        </p:sp>
      </p:grpSp>
      <p:sp>
        <p:nvSpPr>
          <p:cNvPr id="57350" name="Text Box 12"/>
          <p:cNvSpPr txBox="1">
            <a:spLocks noChangeArrowheads="1"/>
          </p:cNvSpPr>
          <p:nvPr/>
        </p:nvSpPr>
        <p:spPr bwMode="auto">
          <a:xfrm>
            <a:off x="5003800" y="115888"/>
            <a:ext cx="3816350" cy="793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/>
              <a:t>Evolution du nombre de réaction dans les couches de l’empilement</a:t>
            </a:r>
          </a:p>
          <a:p>
            <a:pPr algn="ctr"/>
            <a:r>
              <a:rPr lang="fr-FR" sz="1400"/>
              <a:t>(pour plusieurs énergies laser)</a:t>
            </a:r>
          </a:p>
        </p:txBody>
      </p:sp>
      <p:pic>
        <p:nvPicPr>
          <p:cNvPr id="57351" name="Picture 13" descr="courberepons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475" b="4901"/>
          <a:stretch>
            <a:fillRect/>
          </a:stretch>
        </p:blipFill>
        <p:spPr bwMode="auto">
          <a:xfrm>
            <a:off x="4483100" y="4027488"/>
            <a:ext cx="23939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2" name="Text Box 14"/>
          <p:cNvSpPr txBox="1">
            <a:spLocks noChangeAspect="1" noChangeArrowheads="1"/>
          </p:cNvSpPr>
          <p:nvPr/>
        </p:nvSpPr>
        <p:spPr bwMode="auto">
          <a:xfrm>
            <a:off x="4645025" y="6443663"/>
            <a:ext cx="23034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400" b="1">
                <a:latin typeface="Times New Roman" pitchFamily="18" charset="0"/>
              </a:rPr>
              <a:t>Numéro de la feuille</a:t>
            </a:r>
            <a:endParaRPr lang="fr-FR" sz="1400"/>
          </a:p>
        </p:txBody>
      </p:sp>
      <p:sp>
        <p:nvSpPr>
          <p:cNvPr id="57353" name="Text Box 15"/>
          <p:cNvSpPr txBox="1">
            <a:spLocks noChangeAspect="1" noChangeArrowheads="1"/>
          </p:cNvSpPr>
          <p:nvPr/>
        </p:nvSpPr>
        <p:spPr bwMode="auto">
          <a:xfrm rot="-5400000">
            <a:off x="2946400" y="5054600"/>
            <a:ext cx="22320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400" b="1">
                <a:latin typeface="Times New Roman" pitchFamily="18" charset="0"/>
              </a:rPr>
              <a:t>Nombre de réactions (p,n) par 10</a:t>
            </a:r>
            <a:r>
              <a:rPr lang="fr-FR" sz="1400" b="1" baseline="30000">
                <a:latin typeface="Times New Roman" pitchFamily="18" charset="0"/>
              </a:rPr>
              <a:t>10</a:t>
            </a:r>
            <a:r>
              <a:rPr lang="fr-FR" sz="1400" b="1">
                <a:latin typeface="Times New Roman" pitchFamily="18" charset="0"/>
              </a:rPr>
              <a:t> protons</a:t>
            </a:r>
            <a:endParaRPr lang="fr-FR" sz="1400"/>
          </a:p>
        </p:txBody>
      </p:sp>
      <p:sp>
        <p:nvSpPr>
          <p:cNvPr id="57354" name="Text Box 16"/>
          <p:cNvSpPr txBox="1">
            <a:spLocks noChangeArrowheads="1"/>
          </p:cNvSpPr>
          <p:nvPr/>
        </p:nvSpPr>
        <p:spPr bwMode="auto">
          <a:xfrm>
            <a:off x="539750" y="4543425"/>
            <a:ext cx="3240088" cy="1465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/>
              <a:t>Nombre de réactions (p,n) calculés dans chacune des feuilles de l’empilement (50+75+2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fr-FR"/>
              <a:t>100 µm) pour 10</a:t>
            </a:r>
            <a:r>
              <a:rPr lang="fr-FR" baseline="30000"/>
              <a:t>10</a:t>
            </a:r>
            <a:r>
              <a:rPr lang="fr-FR"/>
              <a:t> protons </a:t>
            </a:r>
            <a:r>
              <a:rPr lang="fr-FR" b="1"/>
              <a:t>monoénergétiques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539C90-BDDB-4CF6-BFA3-3C42594A541E}" type="slidenum">
              <a:rPr lang="fr-FR" smtClean="0"/>
              <a:pPr/>
              <a:t>53</a:t>
            </a:fld>
            <a:endParaRPr lang="fr-FR" smtClean="0"/>
          </a:p>
        </p:txBody>
      </p:sp>
      <p:grpSp>
        <p:nvGrpSpPr>
          <p:cNvPr id="58371" name="Group 2"/>
          <p:cNvGrpSpPr>
            <a:grpSpLocks/>
          </p:cNvGrpSpPr>
          <p:nvPr/>
        </p:nvGrpSpPr>
        <p:grpSpPr bwMode="auto">
          <a:xfrm>
            <a:off x="6300788" y="5300663"/>
            <a:ext cx="1571625" cy="720725"/>
            <a:chOff x="3969" y="3339"/>
            <a:chExt cx="990" cy="454"/>
          </a:xfrm>
        </p:grpSpPr>
        <p:sp>
          <p:nvSpPr>
            <p:cNvPr id="58437" name="Freeform 3"/>
            <p:cNvSpPr>
              <a:spLocks/>
            </p:cNvSpPr>
            <p:nvPr/>
          </p:nvSpPr>
          <p:spPr bwMode="auto">
            <a:xfrm>
              <a:off x="3969" y="3339"/>
              <a:ext cx="624" cy="146"/>
            </a:xfrm>
            <a:custGeom>
              <a:avLst/>
              <a:gdLst>
                <a:gd name="T0" fmla="*/ 0 w 624"/>
                <a:gd name="T1" fmla="*/ 146 h 146"/>
                <a:gd name="T2" fmla="*/ 624 w 624"/>
                <a:gd name="T3" fmla="*/ 0 h 146"/>
                <a:gd name="T4" fmla="*/ 0 60000 65536"/>
                <a:gd name="T5" fmla="*/ 0 60000 65536"/>
                <a:gd name="T6" fmla="*/ 0 w 624"/>
                <a:gd name="T7" fmla="*/ 0 h 146"/>
                <a:gd name="T8" fmla="*/ 624 w 624"/>
                <a:gd name="T9" fmla="*/ 146 h 1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24" h="146">
                  <a:moveTo>
                    <a:pt x="0" y="146"/>
                  </a:moveTo>
                  <a:lnTo>
                    <a:pt x="6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grpSp>
          <p:nvGrpSpPr>
            <p:cNvPr id="58438" name="Group 4"/>
            <p:cNvGrpSpPr>
              <a:grpSpLocks/>
            </p:cNvGrpSpPr>
            <p:nvPr/>
          </p:nvGrpSpPr>
          <p:grpSpPr bwMode="auto">
            <a:xfrm>
              <a:off x="4506" y="3339"/>
              <a:ext cx="453" cy="454"/>
              <a:chOff x="4559" y="3339"/>
              <a:chExt cx="453" cy="454"/>
            </a:xfrm>
          </p:grpSpPr>
          <p:sp>
            <p:nvSpPr>
              <p:cNvPr id="58439" name="Line 5"/>
              <p:cNvSpPr>
                <a:spLocks noChangeShapeType="1"/>
              </p:cNvSpPr>
              <p:nvPr/>
            </p:nvSpPr>
            <p:spPr bwMode="auto">
              <a:xfrm>
                <a:off x="4649" y="3339"/>
                <a:ext cx="0" cy="4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 useBgFill="1">
            <p:nvSpPr>
              <p:cNvPr id="58440" name="Rectangle 6"/>
              <p:cNvSpPr>
                <a:spLocks noChangeArrowheads="1"/>
              </p:cNvSpPr>
              <p:nvPr/>
            </p:nvSpPr>
            <p:spPr bwMode="auto">
              <a:xfrm>
                <a:off x="4627" y="3475"/>
                <a:ext cx="45" cy="181"/>
              </a:xfrm>
              <a:prstGeom prst="rect">
                <a:avLst/>
              </a:prstGeom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58441" name="Group 7"/>
              <p:cNvGrpSpPr>
                <a:grpSpLocks/>
              </p:cNvGrpSpPr>
              <p:nvPr/>
            </p:nvGrpSpPr>
            <p:grpSpPr bwMode="auto">
              <a:xfrm>
                <a:off x="4559" y="3783"/>
                <a:ext cx="181" cy="10"/>
                <a:chOff x="4604" y="3964"/>
                <a:chExt cx="181" cy="10"/>
              </a:xfrm>
            </p:grpSpPr>
            <p:sp>
              <p:nvSpPr>
                <p:cNvPr id="58443" name="Line 8"/>
                <p:cNvSpPr>
                  <a:spLocks noChangeShapeType="1"/>
                </p:cNvSpPr>
                <p:nvPr/>
              </p:nvSpPr>
              <p:spPr bwMode="auto">
                <a:xfrm>
                  <a:off x="4604" y="3974"/>
                  <a:ext cx="181" cy="0"/>
                </a:xfrm>
                <a:prstGeom prst="line">
                  <a:avLst/>
                </a:prstGeom>
                <a:noFill/>
                <a:ln w="31750">
                  <a:pattFill prst="wdDnDiag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8444" name="Line 9"/>
                <p:cNvSpPr>
                  <a:spLocks noChangeShapeType="1"/>
                </p:cNvSpPr>
                <p:nvPr/>
              </p:nvSpPr>
              <p:spPr bwMode="auto">
                <a:xfrm>
                  <a:off x="4604" y="3964"/>
                  <a:ext cx="1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8442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4678" y="3475"/>
                <a:ext cx="33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omic Sans MS" pitchFamily="66" charset="0"/>
                  </a:rPr>
                  <a:t>50 </a:t>
                </a:r>
                <a:r>
                  <a:rPr lang="el-GR" sz="1200">
                    <a:latin typeface="Times New Roman" pitchFamily="18" charset="0"/>
                    <a:cs typeface="Times New Roman" pitchFamily="18" charset="0"/>
                  </a:rPr>
                  <a:t>Ω</a:t>
                </a:r>
              </a:p>
            </p:txBody>
          </p:sp>
        </p:grpSp>
      </p:grpSp>
      <p:sp>
        <p:nvSpPr>
          <p:cNvPr id="58372" name="Freeform 11"/>
          <p:cNvSpPr>
            <a:spLocks noChangeAspect="1"/>
          </p:cNvSpPr>
          <p:nvPr/>
        </p:nvSpPr>
        <p:spPr bwMode="auto">
          <a:xfrm>
            <a:off x="4171950" y="5114925"/>
            <a:ext cx="1588" cy="533400"/>
          </a:xfrm>
          <a:custGeom>
            <a:avLst/>
            <a:gdLst>
              <a:gd name="T0" fmla="*/ 0 w 1"/>
              <a:gd name="T1" fmla="*/ 0 h 336"/>
              <a:gd name="T2" fmla="*/ 0 w 1"/>
              <a:gd name="T3" fmla="*/ 336 h 336"/>
              <a:gd name="T4" fmla="*/ 0 60000 65536"/>
              <a:gd name="T5" fmla="*/ 0 60000 65536"/>
              <a:gd name="T6" fmla="*/ 0 w 1"/>
              <a:gd name="T7" fmla="*/ 0 h 336"/>
              <a:gd name="T8" fmla="*/ 1 w 1"/>
              <a:gd name="T9" fmla="*/ 336 h 3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36">
                <a:moveTo>
                  <a:pt x="0" y="0"/>
                </a:moveTo>
                <a:lnTo>
                  <a:pt x="0" y="336"/>
                </a:lnTo>
              </a:path>
            </a:pathLst>
          </a:custGeom>
          <a:noFill/>
          <a:ln w="9525">
            <a:solidFill>
              <a:srgbClr val="0000FF"/>
            </a:solidFill>
            <a:round/>
            <a:headEnd type="stealth" w="med" len="med"/>
            <a:tailEnd/>
          </a:ln>
        </p:spPr>
        <p:txBody>
          <a:bodyPr/>
          <a:lstStyle/>
          <a:p>
            <a:pPr algn="ctr"/>
            <a:endParaRPr lang="fr-FR"/>
          </a:p>
        </p:txBody>
      </p:sp>
      <p:grpSp>
        <p:nvGrpSpPr>
          <p:cNvPr id="58373" name="Group 12"/>
          <p:cNvGrpSpPr>
            <a:grpSpLocks noChangeAspect="1"/>
          </p:cNvGrpSpPr>
          <p:nvPr/>
        </p:nvGrpSpPr>
        <p:grpSpPr bwMode="auto">
          <a:xfrm>
            <a:off x="684213" y="1030288"/>
            <a:ext cx="7262812" cy="2470150"/>
            <a:chOff x="255" y="207"/>
            <a:chExt cx="3810" cy="1296"/>
          </a:xfrm>
        </p:grpSpPr>
        <p:pic>
          <p:nvPicPr>
            <p:cNvPr id="58410" name="Picture 13" descr="ELSA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 contrast="24000"/>
            </a:blip>
            <a:srcRect b="14995"/>
            <a:stretch>
              <a:fillRect/>
            </a:stretch>
          </p:blipFill>
          <p:spPr bwMode="auto">
            <a:xfrm>
              <a:off x="709" y="612"/>
              <a:ext cx="3319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411" name="Oval 14"/>
            <p:cNvSpPr>
              <a:spLocks noChangeAspect="1" noChangeArrowheads="1"/>
            </p:cNvSpPr>
            <p:nvPr/>
          </p:nvSpPr>
          <p:spPr bwMode="auto">
            <a:xfrm>
              <a:off x="582" y="804"/>
              <a:ext cx="181" cy="181"/>
            </a:xfrm>
            <a:prstGeom prst="ellipse">
              <a:avLst/>
            </a:prstGeom>
            <a:noFill/>
            <a:ln w="9525">
              <a:solidFill>
                <a:srgbClr val="77777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8412" name="Freeform 15"/>
            <p:cNvSpPr>
              <a:spLocks noChangeAspect="1"/>
            </p:cNvSpPr>
            <p:nvPr/>
          </p:nvSpPr>
          <p:spPr bwMode="auto">
            <a:xfrm>
              <a:off x="2478" y="895"/>
              <a:ext cx="588" cy="307"/>
            </a:xfrm>
            <a:custGeom>
              <a:avLst/>
              <a:gdLst>
                <a:gd name="T0" fmla="*/ 0 w 862"/>
                <a:gd name="T1" fmla="*/ 454 h 454"/>
                <a:gd name="T2" fmla="*/ 0 w 862"/>
                <a:gd name="T3" fmla="*/ 0 h 454"/>
                <a:gd name="T4" fmla="*/ 862 w 862"/>
                <a:gd name="T5" fmla="*/ 0 h 454"/>
                <a:gd name="T6" fmla="*/ 0 60000 65536"/>
                <a:gd name="T7" fmla="*/ 0 60000 65536"/>
                <a:gd name="T8" fmla="*/ 0 60000 65536"/>
                <a:gd name="T9" fmla="*/ 0 w 862"/>
                <a:gd name="T10" fmla="*/ 0 h 454"/>
                <a:gd name="T11" fmla="*/ 862 w 862"/>
                <a:gd name="T12" fmla="*/ 454 h 4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2" h="454">
                  <a:moveTo>
                    <a:pt x="0" y="454"/>
                  </a:moveTo>
                  <a:lnTo>
                    <a:pt x="0" y="0"/>
                  </a:lnTo>
                  <a:lnTo>
                    <a:pt x="862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58413" name="AutoShape 16"/>
            <p:cNvSpPr>
              <a:spLocks noChangeAspect="1"/>
            </p:cNvSpPr>
            <p:nvPr/>
          </p:nvSpPr>
          <p:spPr bwMode="auto">
            <a:xfrm rot="5400000">
              <a:off x="2024" y="-159"/>
              <a:ext cx="45" cy="1587"/>
            </a:xfrm>
            <a:prstGeom prst="leftBrace">
              <a:avLst>
                <a:gd name="adj1" fmla="val 293889"/>
                <a:gd name="adj2" fmla="val 50000"/>
              </a:avLst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8414" name="Text Box 17"/>
            <p:cNvSpPr txBox="1">
              <a:spLocks noChangeAspect="1" noChangeArrowheads="1"/>
            </p:cNvSpPr>
            <p:nvPr/>
          </p:nvSpPr>
          <p:spPr bwMode="auto">
            <a:xfrm>
              <a:off x="1259" y="434"/>
              <a:ext cx="138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rgbClr val="0000FF"/>
                  </a:solidFill>
                  <a:latin typeface="Comic Sans MS" pitchFamily="66" charset="0"/>
                </a:rPr>
                <a:t>Cavités radiofréquence (433 MHz)</a:t>
              </a:r>
            </a:p>
          </p:txBody>
        </p:sp>
        <p:grpSp>
          <p:nvGrpSpPr>
            <p:cNvPr id="58415" name="Group 18"/>
            <p:cNvGrpSpPr>
              <a:grpSpLocks noChangeAspect="1"/>
            </p:cNvGrpSpPr>
            <p:nvPr/>
          </p:nvGrpSpPr>
          <p:grpSpPr bwMode="auto">
            <a:xfrm>
              <a:off x="2721" y="207"/>
              <a:ext cx="648" cy="303"/>
              <a:chOff x="2699" y="207"/>
              <a:chExt cx="648" cy="303"/>
            </a:xfrm>
          </p:grpSpPr>
          <p:sp>
            <p:nvSpPr>
              <p:cNvPr id="58435" name="AutoShape 19"/>
              <p:cNvSpPr>
                <a:spLocks noChangeAspect="1"/>
              </p:cNvSpPr>
              <p:nvPr/>
            </p:nvSpPr>
            <p:spPr bwMode="auto">
              <a:xfrm rot="5400000">
                <a:off x="3007" y="368"/>
                <a:ext cx="34" cy="249"/>
              </a:xfrm>
              <a:prstGeom prst="leftBrace">
                <a:avLst>
                  <a:gd name="adj1" fmla="val 61029"/>
                  <a:gd name="adj2" fmla="val 50000"/>
                </a:avLst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58436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2699" y="207"/>
                <a:ext cx="64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200">
                    <a:solidFill>
                      <a:srgbClr val="0000FF"/>
                    </a:solidFill>
                    <a:latin typeface="Comic Sans MS" pitchFamily="66" charset="0"/>
                  </a:rPr>
                  <a:t>Photoinjecteur</a:t>
                </a:r>
              </a:p>
              <a:p>
                <a:pPr algn="ctr"/>
                <a:r>
                  <a:rPr lang="fr-FR" sz="1200">
                    <a:solidFill>
                      <a:srgbClr val="0000FF"/>
                    </a:solidFill>
                    <a:latin typeface="Comic Sans MS" pitchFamily="66" charset="0"/>
                  </a:rPr>
                  <a:t>(144 MHz)</a:t>
                </a:r>
              </a:p>
            </p:txBody>
          </p:sp>
        </p:grpSp>
        <p:sp>
          <p:nvSpPr>
            <p:cNvPr id="58416" name="Text Box 21"/>
            <p:cNvSpPr txBox="1">
              <a:spLocks noChangeAspect="1" noChangeArrowheads="1"/>
            </p:cNvSpPr>
            <p:nvPr/>
          </p:nvSpPr>
          <p:spPr bwMode="auto">
            <a:xfrm>
              <a:off x="2106" y="1202"/>
              <a:ext cx="58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rgbClr val="FF0000"/>
                  </a:solidFill>
                </a:rPr>
                <a:t>laser Nd:YAG</a:t>
              </a:r>
            </a:p>
          </p:txBody>
        </p:sp>
        <p:sp>
          <p:nvSpPr>
            <p:cNvPr id="58417" name="Text Box 22"/>
            <p:cNvSpPr txBox="1">
              <a:spLocks noChangeAspect="1" noChangeArrowheads="1"/>
            </p:cNvSpPr>
            <p:nvPr/>
          </p:nvSpPr>
          <p:spPr bwMode="auto">
            <a:xfrm>
              <a:off x="3158" y="521"/>
              <a:ext cx="9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900">
                  <a:solidFill>
                    <a:srgbClr val="0000FF"/>
                  </a:solidFill>
                  <a:latin typeface="Comic Sans MS" pitchFamily="66" charset="0"/>
                </a:rPr>
                <a:t>Système de transfert de la photocathode</a:t>
              </a:r>
            </a:p>
          </p:txBody>
        </p:sp>
        <p:sp>
          <p:nvSpPr>
            <p:cNvPr id="58418" name="Line 23"/>
            <p:cNvSpPr>
              <a:spLocks noChangeAspect="1" noChangeShapeType="1"/>
            </p:cNvSpPr>
            <p:nvPr/>
          </p:nvSpPr>
          <p:spPr bwMode="auto">
            <a:xfrm flipH="1" flipV="1">
              <a:off x="981" y="975"/>
              <a:ext cx="226" cy="27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419" name="Line 24"/>
            <p:cNvSpPr>
              <a:spLocks noChangeAspect="1" noChangeShapeType="1"/>
            </p:cNvSpPr>
            <p:nvPr/>
          </p:nvSpPr>
          <p:spPr bwMode="auto">
            <a:xfrm flipV="1">
              <a:off x="1480" y="975"/>
              <a:ext cx="317" cy="27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420" name="Text Box 25"/>
            <p:cNvSpPr txBox="1">
              <a:spLocks noChangeAspect="1" noChangeArrowheads="1"/>
            </p:cNvSpPr>
            <p:nvPr/>
          </p:nvSpPr>
          <p:spPr bwMode="auto">
            <a:xfrm>
              <a:off x="1072" y="1202"/>
              <a:ext cx="90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200">
                  <a:solidFill>
                    <a:srgbClr val="0000FF"/>
                  </a:solidFill>
                  <a:latin typeface="Comic Sans MS" pitchFamily="66" charset="0"/>
                </a:rPr>
                <a:t>Quadrupoles</a:t>
              </a:r>
            </a:p>
          </p:txBody>
        </p:sp>
        <p:sp>
          <p:nvSpPr>
            <p:cNvPr id="58421" name="Rectangle 26"/>
            <p:cNvSpPr>
              <a:spLocks noChangeAspect="1" noChangeArrowheads="1"/>
            </p:cNvSpPr>
            <p:nvPr/>
          </p:nvSpPr>
          <p:spPr bwMode="auto">
            <a:xfrm>
              <a:off x="595" y="883"/>
              <a:ext cx="23" cy="23"/>
            </a:xfrm>
            <a:prstGeom prst="rect">
              <a:avLst/>
            </a:prstGeom>
            <a:solidFill>
              <a:srgbClr val="800000"/>
            </a:solidFill>
            <a:ln w="63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8422" name="Line 27"/>
            <p:cNvSpPr>
              <a:spLocks noChangeAspect="1" noChangeShapeType="1"/>
            </p:cNvSpPr>
            <p:nvPr/>
          </p:nvSpPr>
          <p:spPr bwMode="auto">
            <a:xfrm>
              <a:off x="661" y="883"/>
              <a:ext cx="23" cy="23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423" name="Rectangle 28"/>
            <p:cNvSpPr>
              <a:spLocks noChangeAspect="1" noChangeArrowheads="1"/>
            </p:cNvSpPr>
            <p:nvPr/>
          </p:nvSpPr>
          <p:spPr bwMode="auto">
            <a:xfrm>
              <a:off x="656" y="952"/>
              <a:ext cx="34" cy="23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8424" name="AutoShape 29"/>
            <p:cNvSpPr>
              <a:spLocks noChangeAspect="1"/>
            </p:cNvSpPr>
            <p:nvPr/>
          </p:nvSpPr>
          <p:spPr bwMode="auto">
            <a:xfrm rot="5400000">
              <a:off x="649" y="629"/>
              <a:ext cx="34" cy="204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fr-FR"/>
            </a:p>
          </p:txBody>
        </p:sp>
        <p:sp>
          <p:nvSpPr>
            <p:cNvPr id="58425" name="Text Box 30"/>
            <p:cNvSpPr txBox="1">
              <a:spLocks noChangeAspect="1" noChangeArrowheads="1"/>
            </p:cNvSpPr>
            <p:nvPr/>
          </p:nvSpPr>
          <p:spPr bwMode="auto">
            <a:xfrm>
              <a:off x="453" y="544"/>
              <a:ext cx="42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solidFill>
                    <a:srgbClr val="0000FF"/>
                  </a:solidFill>
                  <a:latin typeface="Comic Sans MS" pitchFamily="66" charset="0"/>
                </a:rPr>
                <a:t>Chambre</a:t>
              </a:r>
            </a:p>
          </p:txBody>
        </p:sp>
        <p:sp>
          <p:nvSpPr>
            <p:cNvPr id="58426" name="Line 31"/>
            <p:cNvSpPr>
              <a:spLocks noChangeAspect="1" noChangeShapeType="1"/>
            </p:cNvSpPr>
            <p:nvPr/>
          </p:nvSpPr>
          <p:spPr bwMode="auto">
            <a:xfrm flipV="1">
              <a:off x="527" y="906"/>
              <a:ext cx="69" cy="34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427" name="AutoShape 32"/>
            <p:cNvSpPr>
              <a:spLocks noChangeAspect="1"/>
            </p:cNvSpPr>
            <p:nvPr/>
          </p:nvSpPr>
          <p:spPr bwMode="auto">
            <a:xfrm rot="5400000">
              <a:off x="3588" y="340"/>
              <a:ext cx="45" cy="862"/>
            </a:xfrm>
            <a:prstGeom prst="leftBrace">
              <a:avLst>
                <a:gd name="adj1" fmla="val 159630"/>
                <a:gd name="adj2" fmla="val 50000"/>
              </a:avLst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8428" name="Text Box 33"/>
            <p:cNvSpPr txBox="1">
              <a:spLocks noChangeAspect="1" noChangeArrowheads="1"/>
            </p:cNvSpPr>
            <p:nvPr/>
          </p:nvSpPr>
          <p:spPr bwMode="auto">
            <a:xfrm>
              <a:off x="255" y="1199"/>
              <a:ext cx="5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900">
                  <a:solidFill>
                    <a:srgbClr val="0000FF"/>
                  </a:solidFill>
                  <a:latin typeface="Comic Sans MS" pitchFamily="66" charset="0"/>
                </a:rPr>
                <a:t>Cage de Faraday</a:t>
              </a:r>
            </a:p>
          </p:txBody>
        </p:sp>
        <p:sp>
          <p:nvSpPr>
            <p:cNvPr id="58429" name="Line 34"/>
            <p:cNvSpPr>
              <a:spLocks noChangeAspect="1" noChangeShapeType="1"/>
            </p:cNvSpPr>
            <p:nvPr/>
          </p:nvSpPr>
          <p:spPr bwMode="auto">
            <a:xfrm flipH="1" flipV="1">
              <a:off x="684" y="975"/>
              <a:ext cx="181" cy="454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430" name="Text Box 35"/>
            <p:cNvSpPr txBox="1">
              <a:spLocks noChangeAspect="1" noChangeArrowheads="1"/>
            </p:cNvSpPr>
            <p:nvPr/>
          </p:nvSpPr>
          <p:spPr bwMode="auto">
            <a:xfrm>
              <a:off x="572" y="1383"/>
              <a:ext cx="907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900">
                  <a:solidFill>
                    <a:srgbClr val="0000FF"/>
                  </a:solidFill>
                  <a:latin typeface="Comic Sans MS" pitchFamily="66" charset="0"/>
                </a:rPr>
                <a:t>Support des diodes</a:t>
              </a:r>
            </a:p>
          </p:txBody>
        </p:sp>
        <p:sp>
          <p:nvSpPr>
            <p:cNvPr id="58431" name="AutoShape 36"/>
            <p:cNvSpPr>
              <a:spLocks noChangeAspect="1" noChangeArrowheads="1"/>
            </p:cNvSpPr>
            <p:nvPr/>
          </p:nvSpPr>
          <p:spPr bwMode="auto">
            <a:xfrm flipH="1">
              <a:off x="609" y="890"/>
              <a:ext cx="9" cy="9"/>
            </a:xfrm>
            <a:prstGeom prst="flowChartDelay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8432" name="Line 37"/>
            <p:cNvSpPr>
              <a:spLocks noChangeAspect="1" noChangeShapeType="1"/>
            </p:cNvSpPr>
            <p:nvPr/>
          </p:nvSpPr>
          <p:spPr bwMode="auto">
            <a:xfrm>
              <a:off x="667" y="889"/>
              <a:ext cx="11" cy="11"/>
            </a:xfrm>
            <a:prstGeom prst="line">
              <a:avLst/>
            </a:prstGeom>
            <a:noFill/>
            <a:ln w="6350">
              <a:solidFill>
                <a:srgbClr val="FFCC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433" name="Line 38"/>
            <p:cNvSpPr>
              <a:spLocks noChangeAspect="1" noChangeShapeType="1"/>
            </p:cNvSpPr>
            <p:nvPr/>
          </p:nvSpPr>
          <p:spPr bwMode="auto">
            <a:xfrm>
              <a:off x="527" y="815"/>
              <a:ext cx="127" cy="64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434" name="Text Box 39"/>
            <p:cNvSpPr txBox="1">
              <a:spLocks noChangeAspect="1" noChangeArrowheads="1"/>
            </p:cNvSpPr>
            <p:nvPr/>
          </p:nvSpPr>
          <p:spPr bwMode="auto">
            <a:xfrm>
              <a:off x="255" y="740"/>
              <a:ext cx="363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900">
                  <a:solidFill>
                    <a:srgbClr val="0000FF"/>
                  </a:solidFill>
                  <a:latin typeface="Comic Sans MS" pitchFamily="66" charset="0"/>
                </a:rPr>
                <a:t>Cible</a:t>
              </a:r>
            </a:p>
          </p:txBody>
        </p:sp>
      </p:grpSp>
      <p:sp>
        <p:nvSpPr>
          <p:cNvPr id="58374" name="Text Box 40"/>
          <p:cNvSpPr txBox="1">
            <a:spLocks noChangeArrowheads="1"/>
          </p:cNvSpPr>
          <p:nvPr/>
        </p:nvSpPr>
        <p:spPr bwMode="auto">
          <a:xfrm>
            <a:off x="3286125" y="44450"/>
            <a:ext cx="25749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Expérience ELSA</a:t>
            </a:r>
          </a:p>
        </p:txBody>
      </p:sp>
      <p:sp>
        <p:nvSpPr>
          <p:cNvPr id="58375" name="Rectangle 41"/>
          <p:cNvSpPr>
            <a:spLocks noChangeAspect="1" noChangeArrowheads="1"/>
          </p:cNvSpPr>
          <p:nvPr/>
        </p:nvSpPr>
        <p:spPr bwMode="auto">
          <a:xfrm>
            <a:off x="3973513" y="5815013"/>
            <a:ext cx="368300" cy="369887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Left">
              <a:rot lat="0" lon="1799999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fr-FR"/>
          </a:p>
        </p:txBody>
      </p:sp>
      <p:sp>
        <p:nvSpPr>
          <p:cNvPr id="58376" name="Rectangle 42"/>
          <p:cNvSpPr>
            <a:spLocks noChangeAspect="1" noChangeArrowheads="1"/>
          </p:cNvSpPr>
          <p:nvPr/>
        </p:nvSpPr>
        <p:spPr bwMode="auto">
          <a:xfrm>
            <a:off x="2911475" y="4302125"/>
            <a:ext cx="739775" cy="1071563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Left">
              <a:rot lat="0" lon="20999997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fr-FR"/>
          </a:p>
        </p:txBody>
      </p:sp>
      <p:grpSp>
        <p:nvGrpSpPr>
          <p:cNvPr id="58377" name="Group 43"/>
          <p:cNvGrpSpPr>
            <a:grpSpLocks noChangeAspect="1"/>
          </p:cNvGrpSpPr>
          <p:nvPr/>
        </p:nvGrpSpPr>
        <p:grpSpPr bwMode="auto">
          <a:xfrm>
            <a:off x="3063875" y="4371975"/>
            <a:ext cx="433388" cy="933450"/>
            <a:chOff x="1820" y="1360"/>
            <a:chExt cx="531" cy="1143"/>
          </a:xfrm>
        </p:grpSpPr>
        <p:sp>
          <p:nvSpPr>
            <p:cNvPr id="276524" name="Oval 44"/>
            <p:cNvSpPr>
              <a:spLocks noChangeAspect="1" noChangeArrowheads="1"/>
            </p:cNvSpPr>
            <p:nvPr/>
          </p:nvSpPr>
          <p:spPr bwMode="auto">
            <a:xfrm>
              <a:off x="2001" y="1360"/>
              <a:ext cx="167" cy="167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50000">
                  <a:schemeClr val="bg1"/>
                </a:gs>
                <a:gs pos="100000">
                  <a:srgbClr val="EAEAEA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t"/>
            </a:scene3d>
            <a:sp3d extrusionH="111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fr-FR"/>
            </a:p>
          </p:txBody>
        </p:sp>
        <p:grpSp>
          <p:nvGrpSpPr>
            <p:cNvPr id="58403" name="Group 45"/>
            <p:cNvGrpSpPr>
              <a:grpSpLocks noChangeAspect="1"/>
            </p:cNvGrpSpPr>
            <p:nvPr/>
          </p:nvGrpSpPr>
          <p:grpSpPr bwMode="auto">
            <a:xfrm>
              <a:off x="1820" y="1673"/>
              <a:ext cx="531" cy="168"/>
              <a:chOff x="1752" y="1844"/>
              <a:chExt cx="531" cy="168"/>
            </a:xfrm>
          </p:grpSpPr>
          <p:sp>
            <p:nvSpPr>
              <p:cNvPr id="276526" name="Oval 46"/>
              <p:cNvSpPr>
                <a:spLocks noChangeAspect="1" noChangeArrowheads="1"/>
              </p:cNvSpPr>
              <p:nvPr/>
            </p:nvSpPr>
            <p:spPr bwMode="auto">
              <a:xfrm>
                <a:off x="1752" y="1844"/>
                <a:ext cx="167" cy="167"/>
              </a:xfrm>
              <a:prstGeom prst="ellipse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chemeClr val="bg1"/>
                  </a:gs>
                  <a:gs pos="100000">
                    <a:srgbClr val="EAEAEA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t"/>
              </a:scene3d>
              <a:sp3d extrusionH="111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276527" name="Oval 47"/>
              <p:cNvSpPr>
                <a:spLocks noChangeAspect="1" noChangeArrowheads="1"/>
              </p:cNvSpPr>
              <p:nvPr/>
            </p:nvSpPr>
            <p:spPr bwMode="auto">
              <a:xfrm>
                <a:off x="2116" y="1844"/>
                <a:ext cx="167" cy="167"/>
              </a:xfrm>
              <a:prstGeom prst="ellipse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chemeClr val="bg1"/>
                  </a:gs>
                  <a:gs pos="100000">
                    <a:srgbClr val="EAEAEA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t"/>
              </a:scene3d>
              <a:sp3d extrusionH="111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</p:grpSp>
        <p:grpSp>
          <p:nvGrpSpPr>
            <p:cNvPr id="58404" name="Group 48"/>
            <p:cNvGrpSpPr>
              <a:grpSpLocks noChangeAspect="1"/>
            </p:cNvGrpSpPr>
            <p:nvPr/>
          </p:nvGrpSpPr>
          <p:grpSpPr bwMode="auto">
            <a:xfrm>
              <a:off x="1820" y="1985"/>
              <a:ext cx="531" cy="168"/>
              <a:chOff x="1752" y="1844"/>
              <a:chExt cx="531" cy="168"/>
            </a:xfrm>
          </p:grpSpPr>
          <p:sp>
            <p:nvSpPr>
              <p:cNvPr id="276529" name="Oval 49"/>
              <p:cNvSpPr>
                <a:spLocks noChangeAspect="1" noChangeArrowheads="1"/>
              </p:cNvSpPr>
              <p:nvPr/>
            </p:nvSpPr>
            <p:spPr bwMode="auto">
              <a:xfrm>
                <a:off x="1752" y="1845"/>
                <a:ext cx="167" cy="167"/>
              </a:xfrm>
              <a:prstGeom prst="ellipse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chemeClr val="bg1"/>
                  </a:gs>
                  <a:gs pos="100000">
                    <a:srgbClr val="EAEAEA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t"/>
              </a:scene3d>
              <a:sp3d extrusionH="111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276530" name="Oval 50"/>
              <p:cNvSpPr>
                <a:spLocks noChangeAspect="1" noChangeArrowheads="1"/>
              </p:cNvSpPr>
              <p:nvPr/>
            </p:nvSpPr>
            <p:spPr bwMode="auto">
              <a:xfrm>
                <a:off x="2116" y="1845"/>
                <a:ext cx="167" cy="167"/>
              </a:xfrm>
              <a:prstGeom prst="ellipse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chemeClr val="bg1"/>
                  </a:gs>
                  <a:gs pos="100000">
                    <a:srgbClr val="EAEAEA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t"/>
              </a:scene3d>
              <a:sp3d extrusionH="111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>
                  <a:defRPr/>
                </a:pPr>
                <a:endParaRPr lang="fr-FR"/>
              </a:p>
            </p:txBody>
          </p:sp>
        </p:grpSp>
        <p:sp>
          <p:nvSpPr>
            <p:cNvPr id="276531" name="Oval 51"/>
            <p:cNvSpPr>
              <a:spLocks noChangeAspect="1" noChangeArrowheads="1"/>
            </p:cNvSpPr>
            <p:nvPr/>
          </p:nvSpPr>
          <p:spPr bwMode="auto">
            <a:xfrm>
              <a:off x="2003" y="2336"/>
              <a:ext cx="167" cy="167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50000">
                  <a:schemeClr val="bg1"/>
                </a:gs>
                <a:gs pos="100000">
                  <a:srgbClr val="EAEAEA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t"/>
            </a:scene3d>
            <a:sp3d extrusionH="111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58378" name="Line 52"/>
          <p:cNvSpPr>
            <a:spLocks noChangeAspect="1" noChangeShapeType="1"/>
          </p:cNvSpPr>
          <p:nvPr/>
        </p:nvSpPr>
        <p:spPr bwMode="auto">
          <a:xfrm>
            <a:off x="3313113" y="4870450"/>
            <a:ext cx="892175" cy="79851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stealth" w="med" len="med"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8379" name="Freeform 53"/>
          <p:cNvSpPr>
            <a:spLocks noChangeAspect="1"/>
          </p:cNvSpPr>
          <p:nvPr/>
        </p:nvSpPr>
        <p:spPr bwMode="auto">
          <a:xfrm>
            <a:off x="3827463" y="4868863"/>
            <a:ext cx="377825" cy="800100"/>
          </a:xfrm>
          <a:custGeom>
            <a:avLst/>
            <a:gdLst>
              <a:gd name="T0" fmla="*/ 0 w 165"/>
              <a:gd name="T1" fmla="*/ 0 h 349"/>
              <a:gd name="T2" fmla="*/ 165 w 165"/>
              <a:gd name="T3" fmla="*/ 349 h 349"/>
              <a:gd name="T4" fmla="*/ 0 60000 65536"/>
              <a:gd name="T5" fmla="*/ 0 60000 65536"/>
              <a:gd name="T6" fmla="*/ 0 w 165"/>
              <a:gd name="T7" fmla="*/ 0 h 349"/>
              <a:gd name="T8" fmla="*/ 165 w 165"/>
              <a:gd name="T9" fmla="*/ 349 h 34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5" h="349">
                <a:moveTo>
                  <a:pt x="0" y="0"/>
                </a:moveTo>
                <a:lnTo>
                  <a:pt x="165" y="349"/>
                </a:lnTo>
              </a:path>
            </a:pathLst>
          </a:custGeom>
          <a:noFill/>
          <a:ln w="9525">
            <a:solidFill>
              <a:srgbClr val="0000FF"/>
            </a:solidFill>
            <a:round/>
            <a:headEnd type="stealth" w="med" len="med"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58380" name="Rectangle 54"/>
          <p:cNvSpPr>
            <a:spLocks noChangeAspect="1" noChangeArrowheads="1"/>
          </p:cNvSpPr>
          <p:nvPr/>
        </p:nvSpPr>
        <p:spPr bwMode="auto">
          <a:xfrm>
            <a:off x="4943475" y="5040313"/>
            <a:ext cx="739775" cy="703262"/>
          </a:xfrm>
          <a:prstGeom prst="rect">
            <a:avLst/>
          </a:prstGeom>
          <a:gradFill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>
              <a:rot lat="0" lon="300000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825600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fr-FR"/>
          </a:p>
        </p:txBody>
      </p:sp>
      <p:sp>
        <p:nvSpPr>
          <p:cNvPr id="58381" name="Oval 55"/>
          <p:cNvSpPr>
            <a:spLocks noChangeAspect="1" noChangeArrowheads="1"/>
          </p:cNvSpPr>
          <p:nvPr/>
        </p:nvSpPr>
        <p:spPr bwMode="auto">
          <a:xfrm>
            <a:off x="5240338" y="5227638"/>
            <a:ext cx="147637" cy="331787"/>
          </a:xfrm>
          <a:prstGeom prst="ellipse">
            <a:avLst/>
          </a:prstGeom>
          <a:solidFill>
            <a:srgbClr val="3333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58382" name="Freeform 56"/>
          <p:cNvSpPr>
            <a:spLocks noChangeAspect="1"/>
          </p:cNvSpPr>
          <p:nvPr/>
        </p:nvSpPr>
        <p:spPr bwMode="auto">
          <a:xfrm>
            <a:off x="5129213" y="4953000"/>
            <a:ext cx="277812" cy="901700"/>
          </a:xfrm>
          <a:custGeom>
            <a:avLst/>
            <a:gdLst>
              <a:gd name="T0" fmla="*/ 165 w 341"/>
              <a:gd name="T1" fmla="*/ 341 h 1107"/>
              <a:gd name="T2" fmla="*/ 210 w 341"/>
              <a:gd name="T3" fmla="*/ 405 h 1107"/>
              <a:gd name="T4" fmla="*/ 245 w 341"/>
              <a:gd name="T5" fmla="*/ 531 h 1107"/>
              <a:gd name="T6" fmla="*/ 245 w 341"/>
              <a:gd name="T7" fmla="*/ 662 h 1107"/>
              <a:gd name="T8" fmla="*/ 217 w 341"/>
              <a:gd name="T9" fmla="*/ 759 h 1107"/>
              <a:gd name="T10" fmla="*/ 189 w 341"/>
              <a:gd name="T11" fmla="*/ 765 h 1107"/>
              <a:gd name="T12" fmla="*/ 152 w 341"/>
              <a:gd name="T13" fmla="*/ 738 h 1107"/>
              <a:gd name="T14" fmla="*/ 122 w 341"/>
              <a:gd name="T15" fmla="*/ 680 h 1107"/>
              <a:gd name="T16" fmla="*/ 96 w 341"/>
              <a:gd name="T17" fmla="*/ 573 h 1107"/>
              <a:gd name="T18" fmla="*/ 95 w 341"/>
              <a:gd name="T19" fmla="*/ 434 h 1107"/>
              <a:gd name="T20" fmla="*/ 117 w 341"/>
              <a:gd name="T21" fmla="*/ 365 h 1107"/>
              <a:gd name="T22" fmla="*/ 138 w 341"/>
              <a:gd name="T23" fmla="*/ 339 h 1107"/>
              <a:gd name="T24" fmla="*/ 167 w 341"/>
              <a:gd name="T25" fmla="*/ 341 h 1107"/>
              <a:gd name="T26" fmla="*/ 183 w 341"/>
              <a:gd name="T27" fmla="*/ 134 h 1107"/>
              <a:gd name="T28" fmla="*/ 0 w 341"/>
              <a:gd name="T29" fmla="*/ 0 h 1107"/>
              <a:gd name="T30" fmla="*/ 0 w 341"/>
              <a:gd name="T31" fmla="*/ 866 h 1107"/>
              <a:gd name="T32" fmla="*/ 341 w 341"/>
              <a:gd name="T33" fmla="*/ 1107 h 1107"/>
              <a:gd name="T34" fmla="*/ 341 w 341"/>
              <a:gd name="T35" fmla="*/ 243 h 1107"/>
              <a:gd name="T36" fmla="*/ 182 w 341"/>
              <a:gd name="T37" fmla="*/ 129 h 1107"/>
              <a:gd name="T38" fmla="*/ 165 w 341"/>
              <a:gd name="T39" fmla="*/ 341 h 110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41"/>
              <a:gd name="T61" fmla="*/ 0 h 1107"/>
              <a:gd name="T62" fmla="*/ 341 w 341"/>
              <a:gd name="T63" fmla="*/ 1107 h 110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41" h="1107">
                <a:moveTo>
                  <a:pt x="165" y="341"/>
                </a:moveTo>
                <a:cubicBezTo>
                  <a:pt x="201" y="389"/>
                  <a:pt x="198" y="373"/>
                  <a:pt x="210" y="405"/>
                </a:cubicBezTo>
                <a:cubicBezTo>
                  <a:pt x="222" y="437"/>
                  <a:pt x="239" y="492"/>
                  <a:pt x="245" y="531"/>
                </a:cubicBezTo>
                <a:cubicBezTo>
                  <a:pt x="251" y="570"/>
                  <a:pt x="250" y="624"/>
                  <a:pt x="245" y="662"/>
                </a:cubicBezTo>
                <a:cubicBezTo>
                  <a:pt x="240" y="700"/>
                  <a:pt x="229" y="743"/>
                  <a:pt x="217" y="759"/>
                </a:cubicBezTo>
                <a:cubicBezTo>
                  <a:pt x="208" y="775"/>
                  <a:pt x="197" y="765"/>
                  <a:pt x="189" y="765"/>
                </a:cubicBezTo>
                <a:cubicBezTo>
                  <a:pt x="181" y="765"/>
                  <a:pt x="162" y="747"/>
                  <a:pt x="152" y="738"/>
                </a:cubicBezTo>
                <a:cubicBezTo>
                  <a:pt x="152" y="738"/>
                  <a:pt x="122" y="680"/>
                  <a:pt x="122" y="680"/>
                </a:cubicBezTo>
                <a:cubicBezTo>
                  <a:pt x="122" y="680"/>
                  <a:pt x="96" y="573"/>
                  <a:pt x="96" y="573"/>
                </a:cubicBezTo>
                <a:cubicBezTo>
                  <a:pt x="96" y="573"/>
                  <a:pt x="90" y="467"/>
                  <a:pt x="95" y="434"/>
                </a:cubicBezTo>
                <a:cubicBezTo>
                  <a:pt x="100" y="401"/>
                  <a:pt x="107" y="382"/>
                  <a:pt x="117" y="365"/>
                </a:cubicBezTo>
                <a:cubicBezTo>
                  <a:pt x="127" y="348"/>
                  <a:pt x="130" y="344"/>
                  <a:pt x="138" y="339"/>
                </a:cubicBezTo>
                <a:lnTo>
                  <a:pt x="167" y="341"/>
                </a:lnTo>
                <a:cubicBezTo>
                  <a:pt x="174" y="307"/>
                  <a:pt x="176" y="191"/>
                  <a:pt x="183" y="134"/>
                </a:cubicBezTo>
                <a:cubicBezTo>
                  <a:pt x="91" y="67"/>
                  <a:pt x="0" y="0"/>
                  <a:pt x="0" y="0"/>
                </a:cubicBezTo>
                <a:lnTo>
                  <a:pt x="0" y="866"/>
                </a:lnTo>
                <a:lnTo>
                  <a:pt x="341" y="1107"/>
                </a:lnTo>
                <a:lnTo>
                  <a:pt x="341" y="243"/>
                </a:lnTo>
                <a:cubicBezTo>
                  <a:pt x="341" y="243"/>
                  <a:pt x="261" y="186"/>
                  <a:pt x="182" y="129"/>
                </a:cubicBezTo>
                <a:cubicBezTo>
                  <a:pt x="179" y="198"/>
                  <a:pt x="165" y="341"/>
                  <a:pt x="165" y="341"/>
                </a:cubicBez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50000">
                <a:srgbClr val="EAEAEA"/>
              </a:gs>
              <a:gs pos="100000">
                <a:srgbClr val="C0C0C0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58383" name="Freeform 57"/>
          <p:cNvSpPr>
            <a:spLocks noChangeAspect="1"/>
          </p:cNvSpPr>
          <p:nvPr/>
        </p:nvSpPr>
        <p:spPr bwMode="auto">
          <a:xfrm>
            <a:off x="5256213" y="5051425"/>
            <a:ext cx="30162" cy="187325"/>
          </a:xfrm>
          <a:custGeom>
            <a:avLst/>
            <a:gdLst>
              <a:gd name="T0" fmla="*/ 22 w 37"/>
              <a:gd name="T1" fmla="*/ 231 h 231"/>
              <a:gd name="T2" fmla="*/ 0 w 37"/>
              <a:gd name="T3" fmla="*/ 213 h 231"/>
              <a:gd name="T4" fmla="*/ 12 w 37"/>
              <a:gd name="T5" fmla="*/ 0 h 231"/>
              <a:gd name="T6" fmla="*/ 37 w 37"/>
              <a:gd name="T7" fmla="*/ 15 h 231"/>
              <a:gd name="T8" fmla="*/ 22 w 37"/>
              <a:gd name="T9" fmla="*/ 231 h 2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231"/>
              <a:gd name="T17" fmla="*/ 37 w 37"/>
              <a:gd name="T18" fmla="*/ 231 h 2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231">
                <a:moveTo>
                  <a:pt x="22" y="231"/>
                </a:moveTo>
                <a:lnTo>
                  <a:pt x="0" y="213"/>
                </a:lnTo>
                <a:lnTo>
                  <a:pt x="12" y="0"/>
                </a:lnTo>
                <a:lnTo>
                  <a:pt x="37" y="15"/>
                </a:lnTo>
                <a:lnTo>
                  <a:pt x="22" y="231"/>
                </a:lnTo>
                <a:close/>
              </a:path>
            </a:pathLst>
          </a:custGeom>
          <a:gradFill rotWithShape="1">
            <a:gsLst>
              <a:gs pos="0">
                <a:srgbClr val="DCDCDC"/>
              </a:gs>
              <a:gs pos="100000">
                <a:srgbClr val="E3E3E3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58384" name="Line 58"/>
          <p:cNvSpPr>
            <a:spLocks noChangeAspect="1" noChangeShapeType="1"/>
          </p:cNvSpPr>
          <p:nvPr/>
        </p:nvSpPr>
        <p:spPr bwMode="auto">
          <a:xfrm flipV="1">
            <a:off x="4149725" y="5456238"/>
            <a:ext cx="1071563" cy="225425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fr-FR"/>
          </a:p>
        </p:txBody>
      </p:sp>
      <p:grpSp>
        <p:nvGrpSpPr>
          <p:cNvPr id="58385" name="Group 59"/>
          <p:cNvGrpSpPr>
            <a:grpSpLocks noChangeAspect="1"/>
          </p:cNvGrpSpPr>
          <p:nvPr/>
        </p:nvGrpSpPr>
        <p:grpSpPr bwMode="auto">
          <a:xfrm>
            <a:off x="3983038" y="5484813"/>
            <a:ext cx="368300" cy="368300"/>
            <a:chOff x="1842" y="1746"/>
            <a:chExt cx="453" cy="453"/>
          </a:xfrm>
        </p:grpSpPr>
        <p:sp>
          <p:nvSpPr>
            <p:cNvPr id="58400" name="Oval 60"/>
            <p:cNvSpPr>
              <a:spLocks noChangeAspect="1" noChangeArrowheads="1"/>
            </p:cNvSpPr>
            <p:nvPr/>
          </p:nvSpPr>
          <p:spPr bwMode="auto">
            <a:xfrm>
              <a:off x="1842" y="1746"/>
              <a:ext cx="453" cy="453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EAEAEA"/>
                </a:gs>
                <a:gs pos="100000">
                  <a:srgbClr val="B2B2B2"/>
                </a:gs>
              </a:gsLst>
              <a:lin ang="2700000" scaled="1"/>
            </a:gradFill>
            <a:ln w="9525">
              <a:round/>
              <a:headEnd/>
              <a:tailEnd/>
            </a:ln>
            <a:scene3d>
              <a:camera prst="legacyObliqueTopLeft">
                <a:rot lat="0" lon="1799999" rev="0"/>
              </a:camera>
              <a:lightRig rig="legacyFlat3" dir="t"/>
            </a:scene3d>
            <a:sp3d extrusionH="111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fr-FR"/>
            </a:p>
          </p:txBody>
        </p:sp>
        <p:sp>
          <p:nvSpPr>
            <p:cNvPr id="58401" name="Oval 61"/>
            <p:cNvSpPr>
              <a:spLocks noChangeAspect="1" noChangeArrowheads="1"/>
            </p:cNvSpPr>
            <p:nvPr/>
          </p:nvSpPr>
          <p:spPr bwMode="auto">
            <a:xfrm>
              <a:off x="1955" y="185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round/>
              <a:headEnd/>
              <a:tailEnd/>
            </a:ln>
            <a:scene3d>
              <a:camera prst="legacyObliqueTopLeft">
                <a:rot lat="0" lon="1799999" rev="0"/>
              </a:camera>
              <a:lightRig rig="legacyFlat3" dir="r"/>
            </a:scene3d>
            <a:sp3d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fr-FR"/>
            </a:p>
          </p:txBody>
        </p:sp>
      </p:grpSp>
      <p:sp>
        <p:nvSpPr>
          <p:cNvPr id="58386" name="Line 62"/>
          <p:cNvSpPr>
            <a:spLocks noChangeAspect="1" noChangeShapeType="1"/>
          </p:cNvSpPr>
          <p:nvPr/>
        </p:nvSpPr>
        <p:spPr bwMode="auto">
          <a:xfrm flipV="1">
            <a:off x="2800350" y="5668963"/>
            <a:ext cx="1404938" cy="296862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8387" name="Rectangle 63"/>
          <p:cNvSpPr>
            <a:spLocks noChangeAspect="1" noChangeArrowheads="1"/>
          </p:cNvSpPr>
          <p:nvPr/>
        </p:nvSpPr>
        <p:spPr bwMode="auto">
          <a:xfrm>
            <a:off x="3954463" y="5842000"/>
            <a:ext cx="369887" cy="368300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Left">
              <a:rot lat="0" lon="1799999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fr-FR"/>
          </a:p>
        </p:txBody>
      </p:sp>
      <p:sp>
        <p:nvSpPr>
          <p:cNvPr id="58388" name="Freeform 64"/>
          <p:cNvSpPr>
            <a:spLocks noChangeAspect="1"/>
          </p:cNvSpPr>
          <p:nvPr/>
        </p:nvSpPr>
        <p:spPr bwMode="auto">
          <a:xfrm>
            <a:off x="3876675" y="5443538"/>
            <a:ext cx="65088" cy="279400"/>
          </a:xfrm>
          <a:custGeom>
            <a:avLst/>
            <a:gdLst>
              <a:gd name="T0" fmla="*/ 20 w 52"/>
              <a:gd name="T1" fmla="*/ 222 h 222"/>
              <a:gd name="T2" fmla="*/ 6 w 52"/>
              <a:gd name="T3" fmla="*/ 114 h 222"/>
              <a:gd name="T4" fmla="*/ 52 w 52"/>
              <a:gd name="T5" fmla="*/ 0 h 222"/>
              <a:gd name="T6" fmla="*/ 0 60000 65536"/>
              <a:gd name="T7" fmla="*/ 0 60000 65536"/>
              <a:gd name="T8" fmla="*/ 0 60000 65536"/>
              <a:gd name="T9" fmla="*/ 0 w 52"/>
              <a:gd name="T10" fmla="*/ 0 h 222"/>
              <a:gd name="T11" fmla="*/ 52 w 52"/>
              <a:gd name="T12" fmla="*/ 222 h 2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222">
                <a:moveTo>
                  <a:pt x="20" y="222"/>
                </a:moveTo>
                <a:cubicBezTo>
                  <a:pt x="18" y="204"/>
                  <a:pt x="0" y="172"/>
                  <a:pt x="6" y="114"/>
                </a:cubicBezTo>
                <a:cubicBezTo>
                  <a:pt x="12" y="56"/>
                  <a:pt x="43" y="24"/>
                  <a:pt x="52" y="0"/>
                </a:cubicBezTo>
              </a:path>
            </a:pathLst>
          </a:cu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58389" name="Text Box 65"/>
          <p:cNvSpPr txBox="1">
            <a:spLocks noChangeAspect="1" noChangeArrowheads="1"/>
          </p:cNvSpPr>
          <p:nvPr/>
        </p:nvSpPr>
        <p:spPr bwMode="auto">
          <a:xfrm>
            <a:off x="3492500" y="5464175"/>
            <a:ext cx="4333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omic Sans MS" pitchFamily="66" charset="0"/>
              </a:rPr>
              <a:t>90°</a:t>
            </a:r>
          </a:p>
        </p:txBody>
      </p:sp>
      <p:sp>
        <p:nvSpPr>
          <p:cNvPr id="58390" name="Line 66"/>
          <p:cNvSpPr>
            <a:spLocks noChangeAspect="1" noChangeShapeType="1"/>
          </p:cNvSpPr>
          <p:nvPr/>
        </p:nvSpPr>
        <p:spPr bwMode="auto">
          <a:xfrm flipH="1" flipV="1">
            <a:off x="5597525" y="5729288"/>
            <a:ext cx="0" cy="284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8391" name="Text Box 67"/>
          <p:cNvSpPr txBox="1">
            <a:spLocks noChangeAspect="1" noChangeArrowheads="1"/>
          </p:cNvSpPr>
          <p:nvPr/>
        </p:nvSpPr>
        <p:spPr bwMode="auto">
          <a:xfrm>
            <a:off x="5081588" y="5956300"/>
            <a:ext cx="1350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omic Sans MS" pitchFamily="66" charset="0"/>
              </a:rPr>
              <a:t>Cage de Faraday</a:t>
            </a:r>
          </a:p>
        </p:txBody>
      </p:sp>
      <p:sp>
        <p:nvSpPr>
          <p:cNvPr id="58392" name="Line 68"/>
          <p:cNvSpPr>
            <a:spLocks noChangeAspect="1" noChangeShapeType="1"/>
          </p:cNvSpPr>
          <p:nvPr/>
        </p:nvSpPr>
        <p:spPr bwMode="auto">
          <a:xfrm>
            <a:off x="5140325" y="4757738"/>
            <a:ext cx="5715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8393" name="Text Box 69"/>
          <p:cNvSpPr txBox="1">
            <a:spLocks noChangeAspect="1" noChangeArrowheads="1"/>
          </p:cNvSpPr>
          <p:nvPr/>
        </p:nvSpPr>
        <p:spPr bwMode="auto">
          <a:xfrm>
            <a:off x="4797425" y="4495800"/>
            <a:ext cx="18272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omic Sans MS" pitchFamily="66" charset="0"/>
              </a:rPr>
              <a:t>Suppresseur d’électron</a:t>
            </a:r>
          </a:p>
        </p:txBody>
      </p:sp>
      <p:sp>
        <p:nvSpPr>
          <p:cNvPr id="58394" name="Text Box 70"/>
          <p:cNvSpPr txBox="1">
            <a:spLocks noChangeAspect="1" noChangeArrowheads="1"/>
          </p:cNvSpPr>
          <p:nvPr/>
        </p:nvSpPr>
        <p:spPr bwMode="auto">
          <a:xfrm>
            <a:off x="3941763" y="4221163"/>
            <a:ext cx="14382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>
                <a:latin typeface="Comic Sans MS" pitchFamily="66" charset="0"/>
              </a:rPr>
              <a:t>Al 50 µm + diodes</a:t>
            </a:r>
          </a:p>
        </p:txBody>
      </p:sp>
      <p:sp>
        <p:nvSpPr>
          <p:cNvPr id="58395" name="Line 71"/>
          <p:cNvSpPr>
            <a:spLocks noChangeAspect="1" noChangeShapeType="1"/>
          </p:cNvSpPr>
          <p:nvPr/>
        </p:nvSpPr>
        <p:spPr bwMode="auto">
          <a:xfrm flipH="1">
            <a:off x="3427413" y="4414838"/>
            <a:ext cx="571500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8396" name="Line 72"/>
          <p:cNvSpPr>
            <a:spLocks noChangeAspect="1" noChangeShapeType="1"/>
          </p:cNvSpPr>
          <p:nvPr/>
        </p:nvSpPr>
        <p:spPr bwMode="auto">
          <a:xfrm flipH="1">
            <a:off x="3257550" y="4414838"/>
            <a:ext cx="741363" cy="58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8397" name="Line 73"/>
          <p:cNvSpPr>
            <a:spLocks noChangeAspect="1" noChangeShapeType="1"/>
          </p:cNvSpPr>
          <p:nvPr/>
        </p:nvSpPr>
        <p:spPr bwMode="auto">
          <a:xfrm flipV="1">
            <a:off x="3656013" y="5729288"/>
            <a:ext cx="514350" cy="284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8398" name="Text Box 74"/>
          <p:cNvSpPr txBox="1">
            <a:spLocks noChangeAspect="1" noChangeArrowheads="1"/>
          </p:cNvSpPr>
          <p:nvPr/>
        </p:nvSpPr>
        <p:spPr bwMode="auto">
          <a:xfrm>
            <a:off x="2519363" y="6013450"/>
            <a:ext cx="1468437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>
                <a:latin typeface="Comic Sans MS" pitchFamily="66" charset="0"/>
              </a:rPr>
              <a:t>Cible (Au 10 µm)</a:t>
            </a:r>
          </a:p>
          <a:p>
            <a:pPr algn="ctr"/>
            <a:r>
              <a:rPr lang="fr-FR" sz="900">
                <a:latin typeface="Comic Sans MS" pitchFamily="66" charset="0"/>
              </a:rPr>
              <a:t>inclinée à 45° / faisceau</a:t>
            </a:r>
          </a:p>
        </p:txBody>
      </p:sp>
      <p:sp>
        <p:nvSpPr>
          <p:cNvPr id="58399" name="Text Box 75"/>
          <p:cNvSpPr txBox="1">
            <a:spLocks noChangeAspect="1" noChangeArrowheads="1"/>
          </p:cNvSpPr>
          <p:nvPr/>
        </p:nvSpPr>
        <p:spPr bwMode="auto">
          <a:xfrm>
            <a:off x="2727325" y="5648325"/>
            <a:ext cx="373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0000FF"/>
                </a:solidFill>
                <a:latin typeface="Comic Sans MS" pitchFamily="66" charset="0"/>
              </a:rPr>
              <a:t>e</a:t>
            </a:r>
            <a:r>
              <a:rPr lang="fr-FR" baseline="30000">
                <a:solidFill>
                  <a:srgbClr val="0000FF"/>
                </a:solidFill>
                <a:latin typeface="Comic Sans MS" pitchFamily="66" charset="0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84C08D-2DFA-4ED0-AD79-2A1E257C341D}" type="slidenum">
              <a:rPr lang="fr-FR" smtClean="0"/>
              <a:pPr/>
              <a:t>54</a:t>
            </a:fld>
            <a:endParaRPr lang="fr-FR" smtClean="0"/>
          </a:p>
        </p:txBody>
      </p:sp>
      <p:graphicFrame>
        <p:nvGraphicFramePr>
          <p:cNvPr id="277506" name="Group 2"/>
          <p:cNvGraphicFramePr>
            <a:graphicFrameLocks noGrp="1"/>
          </p:cNvGraphicFramePr>
          <p:nvPr/>
        </p:nvGraphicFramePr>
        <p:xfrm>
          <a:off x="1476375" y="3860800"/>
          <a:ext cx="4572000" cy="2235835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Tandem BIII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LULI 100 TW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Charge (E&gt;4 MeV)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µA × temps d’irradiation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~10 nC 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ΔE/E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Durée du paquet de protons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Faisceau continu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ps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Taux de répétition max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~10</a:t>
                      </a:r>
                      <a:r>
                        <a:rPr kumimoji="0" lang="fr-FR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Hz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7534" name="Group 30"/>
          <p:cNvGraphicFramePr>
            <a:graphicFrameLocks noGrp="1"/>
          </p:cNvGraphicFramePr>
          <p:nvPr/>
        </p:nvGraphicFramePr>
        <p:xfrm>
          <a:off x="1476375" y="1387475"/>
          <a:ext cx="6096000" cy="197231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ELSA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LOA Salle Jaune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(cible solide)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LOA Salle Jaune</a:t>
                      </a: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(cible jet de gaz)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Charge (E&gt;10 MeV)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nC / </a:t>
                      </a: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µC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&lt;1 nC 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&lt;10 pC / &lt;70 pC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ΔE/E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0,2 %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~10 % / ~30%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Durée du paquet d’e</a:t>
                      </a:r>
                      <a:r>
                        <a:rPr kumimoji="0" lang="fr-FR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ps / 140 µs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100 fs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100 fs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Taux de répétition max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 MHz / 10 Hz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Hz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Hz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77" name="Text Box 64"/>
          <p:cNvSpPr txBox="1">
            <a:spLocks noChangeArrowheads="1"/>
          </p:cNvSpPr>
          <p:nvPr/>
        </p:nvSpPr>
        <p:spPr bwMode="auto">
          <a:xfrm>
            <a:off x="769938" y="44450"/>
            <a:ext cx="768032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/>
              <a:t>Comparaison</a:t>
            </a:r>
          </a:p>
          <a:p>
            <a:pPr algn="ctr"/>
            <a:r>
              <a:rPr lang="fr-FR" sz="2400"/>
              <a:t>accélérateur conventionnel / accélérateur laser-plasma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9AD4AB-4EE6-4FEC-A152-84F5E8AC643B}" type="slidenum">
              <a:rPr lang="fr-FR" smtClean="0"/>
              <a:pPr/>
              <a:t>6</a:t>
            </a:fld>
            <a:endParaRPr lang="fr-FR" smtClean="0"/>
          </a:p>
        </p:txBody>
      </p:sp>
      <p:graphicFrame>
        <p:nvGraphicFramePr>
          <p:cNvPr id="205826" name="Group 2"/>
          <p:cNvGraphicFramePr>
            <a:graphicFrameLocks noGrp="1"/>
          </p:cNvGraphicFramePr>
          <p:nvPr/>
        </p:nvGraphicFramePr>
        <p:xfrm>
          <a:off x="1000125" y="4829175"/>
          <a:ext cx="6786610" cy="1913818"/>
        </p:xfrm>
        <a:graphic>
          <a:graphicData uri="http://schemas.openxmlformats.org/drawingml/2006/table">
            <a:tbl>
              <a:tblPr/>
              <a:tblGrid>
                <a:gridCol w="3084823"/>
                <a:gridCol w="3701787"/>
              </a:tblGrid>
              <a:tr h="3841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Orders</a:t>
                      </a: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of magnitude for the </a:t>
                      </a:r>
                      <a:r>
                        <a:rPr kumimoji="0" lang="fr-F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used</a:t>
                      </a: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fr-F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facilities</a:t>
                      </a: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Energy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 J to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 J</a:t>
                      </a: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Duration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few 10 </a:t>
                      </a: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fs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a few100 </a:t>
                      </a: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fs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Power</a:t>
                      </a: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few 10 TW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Intensity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</a:t>
                      </a: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</a:t>
                      </a:r>
                      <a:r>
                        <a:rPr kumimoji="0" lang="fr-FR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W.cm</a:t>
                      </a:r>
                      <a:r>
                        <a:rPr kumimoji="0" lang="fr-FR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Delay </a:t>
                      </a: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between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 </a:t>
                      </a:r>
                      <a:r>
                        <a:rPr kumimoji="0" lang="fr-FR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shots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s to 20 min</a:t>
                      </a:r>
                    </a:p>
                  </a:txBody>
                  <a:tcPr marL="90000" marR="90000" marT="18000" marB="1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215900" y="2636838"/>
            <a:ext cx="8604250" cy="1655762"/>
            <a:chOff x="136" y="1661"/>
            <a:chExt cx="5420" cy="1043"/>
          </a:xfrm>
        </p:grpSpPr>
        <p:sp>
          <p:nvSpPr>
            <p:cNvPr id="1095" name="Text Box 64"/>
            <p:cNvSpPr txBox="1">
              <a:spLocks noChangeArrowheads="1"/>
            </p:cNvSpPr>
            <p:nvPr/>
          </p:nvSpPr>
          <p:spPr bwMode="auto">
            <a:xfrm>
              <a:off x="136" y="1842"/>
              <a:ext cx="1979" cy="4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fr-FR" sz="1400"/>
                <a:t>…and to obtain a maximal </a:t>
              </a:r>
              <a:r>
                <a:rPr lang="fr-FR" sz="1400" b="1"/>
                <a:t>intensity</a:t>
              </a:r>
              <a:r>
                <a:rPr lang="fr-FR" sz="1400"/>
                <a:t>, the laser beam is focused  on the smallest possible  surface.</a:t>
              </a:r>
            </a:p>
          </p:txBody>
        </p:sp>
        <p:grpSp>
          <p:nvGrpSpPr>
            <p:cNvPr id="1096" name="Group 65"/>
            <p:cNvGrpSpPr>
              <a:grpSpLocks/>
            </p:cNvGrpSpPr>
            <p:nvPr/>
          </p:nvGrpSpPr>
          <p:grpSpPr bwMode="auto">
            <a:xfrm>
              <a:off x="4422" y="1661"/>
              <a:ext cx="1134" cy="1043"/>
              <a:chOff x="4422" y="1661"/>
              <a:chExt cx="1134" cy="1043"/>
            </a:xfrm>
          </p:grpSpPr>
          <p:pic>
            <p:nvPicPr>
              <p:cNvPr id="1098" name="Picture 66" descr="2pl 3_95 13"/>
              <p:cNvPicPr>
                <a:picLocks noChangeAspect="1" noChangeArrowheads="1"/>
              </p:cNvPicPr>
              <p:nvPr/>
            </p:nvPicPr>
            <p:blipFill>
              <a:blip r:embed="rId4"/>
              <a:srcRect l="37006" t="38992" r="28725" b="16910"/>
              <a:stretch>
                <a:fillRect/>
              </a:stretch>
            </p:blipFill>
            <p:spPr bwMode="auto">
              <a:xfrm>
                <a:off x="4422" y="1661"/>
                <a:ext cx="1134" cy="1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891" name="Text Box 67"/>
              <p:cNvSpPr txBox="1">
                <a:spLocks noChangeArrowheads="1"/>
              </p:cNvSpPr>
              <p:nvPr/>
            </p:nvSpPr>
            <p:spPr bwMode="auto">
              <a:xfrm>
                <a:off x="4760" y="2183"/>
                <a:ext cx="660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fr-FR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Symbol" pitchFamily="18" charset="2"/>
                  </a:rPr>
                  <a:t>w</a:t>
                </a:r>
                <a:r>
                  <a:rPr lang="fr-FR" b="1" baseline="-25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Symbol" pitchFamily="18" charset="2"/>
                  </a:rPr>
                  <a:t>0 </a:t>
                </a:r>
                <a:r>
                  <a:rPr lang="fr-FR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Symbol" pitchFamily="18" charset="2"/>
                  </a:rPr>
                  <a:t></a:t>
                </a:r>
                <a:r>
                  <a:rPr lang="fr-FR" sz="14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Symbol" pitchFamily="18" charset="2"/>
                  </a:rPr>
                  <a:t> </a:t>
                </a:r>
                <a:r>
                  <a:rPr lang="fr-FR" sz="1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Symbol" pitchFamily="18" charset="2"/>
                  </a:rPr>
                  <a:t></a:t>
                </a:r>
                <a:r>
                  <a:rPr lang="fr-FR" sz="14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Symbol" pitchFamily="18" charset="2"/>
                  </a:rPr>
                  <a:t>m</a:t>
                </a:r>
              </a:p>
            </p:txBody>
          </p:sp>
          <p:sp>
            <p:nvSpPr>
              <p:cNvPr id="1100" name="Line 68"/>
              <p:cNvSpPr>
                <a:spLocks noChangeShapeType="1"/>
              </p:cNvSpPr>
              <p:nvPr/>
            </p:nvSpPr>
            <p:spPr bwMode="auto">
              <a:xfrm>
                <a:off x="4994" y="2219"/>
                <a:ext cx="154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097" name="Text Box 69"/>
            <p:cNvSpPr txBox="1">
              <a:spLocks noChangeArrowheads="1"/>
            </p:cNvSpPr>
            <p:nvPr/>
          </p:nvSpPr>
          <p:spPr bwMode="auto">
            <a:xfrm>
              <a:off x="2439" y="2416"/>
              <a:ext cx="1008" cy="1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solidFill>
                    <a:schemeClr val="bg2"/>
                  </a:solidFill>
                </a:rPr>
                <a:t>w</a:t>
              </a:r>
              <a:r>
                <a:rPr lang="fr-FR" sz="1200" baseline="-25000">
                  <a:solidFill>
                    <a:schemeClr val="bg2"/>
                  </a:solidFill>
                </a:rPr>
                <a:t>0</a:t>
              </a:r>
              <a:r>
                <a:rPr lang="fr-FR" sz="1200">
                  <a:solidFill>
                    <a:schemeClr val="bg2"/>
                  </a:solidFill>
                </a:rPr>
                <a:t> : focal spot radius</a:t>
              </a:r>
            </a:p>
          </p:txBody>
        </p:sp>
        <p:graphicFrame>
          <p:nvGraphicFramePr>
            <p:cNvPr id="1027" name="Object 70"/>
            <p:cNvGraphicFramePr>
              <a:graphicFrameLocks noChangeAspect="1"/>
            </p:cNvGraphicFramePr>
            <p:nvPr/>
          </p:nvGraphicFramePr>
          <p:xfrm>
            <a:off x="2744" y="1842"/>
            <a:ext cx="550" cy="500"/>
          </p:xfrm>
          <a:graphic>
            <a:graphicData uri="http://schemas.openxmlformats.org/presentationml/2006/ole">
              <p:oleObj spid="_x0000_s1027" name="Equation" r:id="rId5" imgW="431640" imgH="393480" progId="Equation.3">
                <p:embed/>
              </p:oleObj>
            </a:graphicData>
          </a:graphic>
        </p:graphicFrame>
      </p:grpSp>
      <p:grpSp>
        <p:nvGrpSpPr>
          <p:cNvPr id="1052" name="Group 100"/>
          <p:cNvGrpSpPr>
            <a:grpSpLocks/>
          </p:cNvGrpSpPr>
          <p:nvPr/>
        </p:nvGrpSpPr>
        <p:grpSpPr bwMode="auto">
          <a:xfrm>
            <a:off x="107950" y="500063"/>
            <a:ext cx="8712200" cy="1992312"/>
            <a:chOff x="68" y="315"/>
            <a:chExt cx="5488" cy="1255"/>
          </a:xfrm>
        </p:grpSpPr>
        <p:sp>
          <p:nvSpPr>
            <p:cNvPr id="1070" name="Text Box 33"/>
            <p:cNvSpPr txBox="1">
              <a:spLocks noChangeArrowheads="1"/>
            </p:cNvSpPr>
            <p:nvPr/>
          </p:nvSpPr>
          <p:spPr bwMode="auto">
            <a:xfrm>
              <a:off x="68" y="799"/>
              <a:ext cx="200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fr-FR" sz="1400" dirty="0"/>
                <a:t>   To </a:t>
              </a:r>
              <a:r>
                <a:rPr lang="fr-FR" sz="1400" dirty="0" err="1"/>
                <a:t>obtain</a:t>
              </a:r>
              <a:r>
                <a:rPr lang="fr-FR" sz="1400" dirty="0"/>
                <a:t> more </a:t>
              </a:r>
              <a:r>
                <a:rPr lang="fr-FR" sz="1400" b="1" dirty="0" smtClean="0"/>
                <a:t>power</a:t>
              </a:r>
              <a:r>
                <a:rPr lang="fr-FR" sz="1400" dirty="0"/>
                <a:t> </a:t>
              </a:r>
              <a:r>
                <a:rPr lang="fr-FR" sz="1400" dirty="0" err="1" smtClean="0"/>
                <a:t>high</a:t>
              </a:r>
              <a:r>
                <a:rPr lang="fr-FR" sz="1400" dirty="0" smtClean="0"/>
                <a:t> </a:t>
              </a:r>
              <a:r>
                <a:rPr lang="fr-FR" sz="1400" dirty="0" err="1" smtClean="0"/>
                <a:t>energy</a:t>
              </a:r>
              <a:r>
                <a:rPr lang="fr-FR" sz="1400" dirty="0" smtClean="0"/>
                <a:t> and/or short </a:t>
              </a:r>
              <a:r>
                <a:rPr lang="fr-FR" sz="1400" dirty="0"/>
                <a:t>pulses are </a:t>
              </a:r>
              <a:r>
                <a:rPr lang="fr-FR" sz="1400" dirty="0" err="1"/>
                <a:t>used</a:t>
              </a:r>
              <a:r>
                <a:rPr lang="fr-FR" sz="1400" dirty="0"/>
                <a:t>.</a:t>
              </a:r>
            </a:p>
          </p:txBody>
        </p:sp>
        <p:sp>
          <p:nvSpPr>
            <p:cNvPr id="1071" name="Freeform 36"/>
            <p:cNvSpPr>
              <a:spLocks/>
            </p:cNvSpPr>
            <p:nvPr/>
          </p:nvSpPr>
          <p:spPr bwMode="auto">
            <a:xfrm>
              <a:off x="3210" y="1260"/>
              <a:ext cx="906" cy="95"/>
            </a:xfrm>
            <a:custGeom>
              <a:avLst/>
              <a:gdLst>
                <a:gd name="T0" fmla="*/ 3 w 906"/>
                <a:gd name="T1" fmla="*/ 140 h 140"/>
                <a:gd name="T2" fmla="*/ 21 w 906"/>
                <a:gd name="T3" fmla="*/ 47 h 140"/>
                <a:gd name="T4" fmla="*/ 168 w 906"/>
                <a:gd name="T5" fmla="*/ 0 h 140"/>
                <a:gd name="T6" fmla="*/ 906 w 906"/>
                <a:gd name="T7" fmla="*/ 0 h 140"/>
                <a:gd name="T8" fmla="*/ 906 w 906"/>
                <a:gd name="T9" fmla="*/ 140 h 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6"/>
                <a:gd name="T16" fmla="*/ 0 h 140"/>
                <a:gd name="T17" fmla="*/ 906 w 906"/>
                <a:gd name="T18" fmla="*/ 140 h 1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6" h="140">
                  <a:moveTo>
                    <a:pt x="3" y="140"/>
                  </a:moveTo>
                  <a:cubicBezTo>
                    <a:pt x="6" y="125"/>
                    <a:pt x="0" y="82"/>
                    <a:pt x="21" y="47"/>
                  </a:cubicBezTo>
                  <a:cubicBezTo>
                    <a:pt x="42" y="12"/>
                    <a:pt x="93" y="6"/>
                    <a:pt x="168" y="0"/>
                  </a:cubicBezTo>
                  <a:lnTo>
                    <a:pt x="906" y="0"/>
                  </a:lnTo>
                  <a:cubicBezTo>
                    <a:pt x="905" y="72"/>
                    <a:pt x="906" y="111"/>
                    <a:pt x="906" y="140"/>
                  </a:cubicBezTo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1072" name="Line 37"/>
            <p:cNvSpPr>
              <a:spLocks noChangeShapeType="1"/>
            </p:cNvSpPr>
            <p:nvPr/>
          </p:nvSpPr>
          <p:spPr bwMode="auto">
            <a:xfrm>
              <a:off x="3223" y="1048"/>
              <a:ext cx="891" cy="0"/>
            </a:xfrm>
            <a:prstGeom prst="line">
              <a:avLst/>
            </a:prstGeom>
            <a:noFill/>
            <a:ln w="9525">
              <a:solidFill>
                <a:srgbClr val="2828FE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73" name="Text Box 38"/>
            <p:cNvSpPr txBox="1">
              <a:spLocks noChangeArrowheads="1"/>
            </p:cNvSpPr>
            <p:nvPr/>
          </p:nvSpPr>
          <p:spPr bwMode="auto">
            <a:xfrm>
              <a:off x="3585" y="840"/>
              <a:ext cx="167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l-GR" sz="1600">
                  <a:solidFill>
                    <a:srgbClr val="2828FE"/>
                  </a:solidFill>
                  <a:latin typeface="Times New Roman" pitchFamily="18" charset="0"/>
                </a:rPr>
                <a:t>τ</a:t>
              </a:r>
            </a:p>
          </p:txBody>
        </p:sp>
        <p:grpSp>
          <p:nvGrpSpPr>
            <p:cNvPr id="1074" name="Group 39"/>
            <p:cNvGrpSpPr>
              <a:grpSpLocks/>
            </p:cNvGrpSpPr>
            <p:nvPr/>
          </p:nvGrpSpPr>
          <p:grpSpPr bwMode="auto">
            <a:xfrm>
              <a:off x="3211" y="564"/>
              <a:ext cx="937" cy="788"/>
              <a:chOff x="385" y="1570"/>
              <a:chExt cx="1180" cy="635"/>
            </a:xfrm>
          </p:grpSpPr>
          <p:sp>
            <p:nvSpPr>
              <p:cNvPr id="1093" name="Line 40"/>
              <p:cNvSpPr>
                <a:spLocks noChangeShapeType="1"/>
              </p:cNvSpPr>
              <p:nvPr/>
            </p:nvSpPr>
            <p:spPr bwMode="auto">
              <a:xfrm>
                <a:off x="385" y="1570"/>
                <a:ext cx="0" cy="6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4" name="Line 41"/>
              <p:cNvSpPr>
                <a:spLocks noChangeShapeType="1"/>
              </p:cNvSpPr>
              <p:nvPr/>
            </p:nvSpPr>
            <p:spPr bwMode="auto">
              <a:xfrm flipH="1">
                <a:off x="385" y="2205"/>
                <a:ext cx="11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075" name="Text Box 42"/>
            <p:cNvSpPr txBox="1">
              <a:spLocks noChangeArrowheads="1"/>
            </p:cNvSpPr>
            <p:nvPr/>
          </p:nvSpPr>
          <p:spPr bwMode="auto">
            <a:xfrm>
              <a:off x="4105" y="1319"/>
              <a:ext cx="136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900"/>
                <a:t>t</a:t>
              </a:r>
            </a:p>
          </p:txBody>
        </p:sp>
        <p:sp>
          <p:nvSpPr>
            <p:cNvPr id="1076" name="Text Box 43"/>
            <p:cNvSpPr txBox="1">
              <a:spLocks noChangeArrowheads="1"/>
            </p:cNvSpPr>
            <p:nvPr/>
          </p:nvSpPr>
          <p:spPr bwMode="auto">
            <a:xfrm>
              <a:off x="3065" y="564"/>
              <a:ext cx="164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900"/>
                <a:t>P</a:t>
              </a:r>
            </a:p>
          </p:txBody>
        </p:sp>
        <p:sp>
          <p:nvSpPr>
            <p:cNvPr id="1077" name="Text Box 44"/>
            <p:cNvSpPr txBox="1">
              <a:spLocks noChangeArrowheads="1"/>
            </p:cNvSpPr>
            <p:nvPr/>
          </p:nvSpPr>
          <p:spPr bwMode="auto">
            <a:xfrm>
              <a:off x="3111" y="1350"/>
              <a:ext cx="143" cy="1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600"/>
                <a:t>0</a:t>
              </a:r>
            </a:p>
          </p:txBody>
        </p:sp>
        <p:sp>
          <p:nvSpPr>
            <p:cNvPr id="1078" name="Text Box 45"/>
            <p:cNvSpPr txBox="1">
              <a:spLocks noChangeArrowheads="1"/>
            </p:cNvSpPr>
            <p:nvPr/>
          </p:nvSpPr>
          <p:spPr bwMode="auto">
            <a:xfrm>
              <a:off x="3310" y="1426"/>
              <a:ext cx="684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900" b="1" dirty="0">
                  <a:solidFill>
                    <a:srgbClr val="6C0000"/>
                  </a:solidFill>
                </a:rPr>
                <a:t>laser « continu »</a:t>
              </a:r>
            </a:p>
          </p:txBody>
        </p:sp>
        <p:sp>
          <p:nvSpPr>
            <p:cNvPr id="1079" name="Text Box 49"/>
            <p:cNvSpPr txBox="1">
              <a:spLocks noChangeArrowheads="1"/>
            </p:cNvSpPr>
            <p:nvPr/>
          </p:nvSpPr>
          <p:spPr bwMode="auto">
            <a:xfrm>
              <a:off x="4981" y="315"/>
              <a:ext cx="167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l-GR" sz="1600">
                  <a:solidFill>
                    <a:srgbClr val="2828FE"/>
                  </a:solidFill>
                  <a:latin typeface="Times New Roman" pitchFamily="18" charset="0"/>
                  <a:cs typeface="Times New Roman" pitchFamily="18" charset="0"/>
                </a:rPr>
                <a:t>τ</a:t>
              </a:r>
            </a:p>
          </p:txBody>
        </p:sp>
        <p:sp>
          <p:nvSpPr>
            <p:cNvPr id="1080" name="Text Box 50"/>
            <p:cNvSpPr txBox="1">
              <a:spLocks noChangeArrowheads="1"/>
            </p:cNvSpPr>
            <p:nvPr/>
          </p:nvSpPr>
          <p:spPr bwMode="auto">
            <a:xfrm>
              <a:off x="4719" y="1426"/>
              <a:ext cx="492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900" b="1">
                  <a:solidFill>
                    <a:srgbClr val="6C0000"/>
                  </a:solidFill>
                </a:rPr>
                <a:t>laser pulsé</a:t>
              </a:r>
            </a:p>
          </p:txBody>
        </p:sp>
        <p:sp>
          <p:nvSpPr>
            <p:cNvPr id="1081" name="Text Box 51"/>
            <p:cNvSpPr txBox="1">
              <a:spLocks noChangeArrowheads="1"/>
            </p:cNvSpPr>
            <p:nvPr/>
          </p:nvSpPr>
          <p:spPr bwMode="auto">
            <a:xfrm>
              <a:off x="4379" y="564"/>
              <a:ext cx="164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900"/>
                <a:t>P</a:t>
              </a:r>
            </a:p>
          </p:txBody>
        </p:sp>
        <p:sp>
          <p:nvSpPr>
            <p:cNvPr id="1082" name="Text Box 52"/>
            <p:cNvSpPr txBox="1">
              <a:spLocks noChangeArrowheads="1"/>
            </p:cNvSpPr>
            <p:nvPr/>
          </p:nvSpPr>
          <p:spPr bwMode="auto">
            <a:xfrm>
              <a:off x="5420" y="1319"/>
              <a:ext cx="136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900"/>
                <a:t>t</a:t>
              </a:r>
            </a:p>
          </p:txBody>
        </p:sp>
        <p:sp>
          <p:nvSpPr>
            <p:cNvPr id="1083" name="Text Box 53"/>
            <p:cNvSpPr txBox="1">
              <a:spLocks noChangeArrowheads="1"/>
            </p:cNvSpPr>
            <p:nvPr/>
          </p:nvSpPr>
          <p:spPr bwMode="auto">
            <a:xfrm>
              <a:off x="4425" y="1341"/>
              <a:ext cx="142" cy="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600"/>
                <a:t>0</a:t>
              </a:r>
            </a:p>
          </p:txBody>
        </p:sp>
        <p:sp>
          <p:nvSpPr>
            <p:cNvPr id="1084" name="Freeform 54"/>
            <p:cNvSpPr>
              <a:spLocks/>
            </p:cNvSpPr>
            <p:nvPr/>
          </p:nvSpPr>
          <p:spPr bwMode="auto">
            <a:xfrm>
              <a:off x="4643" y="569"/>
              <a:ext cx="34" cy="783"/>
            </a:xfrm>
            <a:custGeom>
              <a:avLst/>
              <a:gdLst>
                <a:gd name="T0" fmla="*/ 0 w 181"/>
                <a:gd name="T1" fmla="*/ 642 h 642"/>
                <a:gd name="T2" fmla="*/ 45 w 181"/>
                <a:gd name="T3" fmla="*/ 506 h 642"/>
                <a:gd name="T4" fmla="*/ 91 w 181"/>
                <a:gd name="T5" fmla="*/ 7 h 642"/>
                <a:gd name="T6" fmla="*/ 136 w 181"/>
                <a:gd name="T7" fmla="*/ 461 h 642"/>
                <a:gd name="T8" fmla="*/ 181 w 181"/>
                <a:gd name="T9" fmla="*/ 642 h 6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642"/>
                <a:gd name="T17" fmla="*/ 181 w 181"/>
                <a:gd name="T18" fmla="*/ 642 h 6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642">
                  <a:moveTo>
                    <a:pt x="0" y="642"/>
                  </a:moveTo>
                  <a:cubicBezTo>
                    <a:pt x="15" y="627"/>
                    <a:pt x="30" y="612"/>
                    <a:pt x="45" y="506"/>
                  </a:cubicBezTo>
                  <a:cubicBezTo>
                    <a:pt x="60" y="400"/>
                    <a:pt x="76" y="14"/>
                    <a:pt x="91" y="7"/>
                  </a:cubicBezTo>
                  <a:cubicBezTo>
                    <a:pt x="106" y="0"/>
                    <a:pt x="121" y="355"/>
                    <a:pt x="136" y="461"/>
                  </a:cubicBezTo>
                  <a:cubicBezTo>
                    <a:pt x="151" y="567"/>
                    <a:pt x="166" y="604"/>
                    <a:pt x="181" y="642"/>
                  </a:cubicBezTo>
                </a:path>
              </a:pathLst>
            </a:custGeom>
            <a:solidFill>
              <a:srgbClr val="E6020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1085" name="Freeform 56"/>
            <p:cNvSpPr>
              <a:spLocks/>
            </p:cNvSpPr>
            <p:nvPr/>
          </p:nvSpPr>
          <p:spPr bwMode="auto">
            <a:xfrm>
              <a:off x="5048" y="569"/>
              <a:ext cx="34" cy="783"/>
            </a:xfrm>
            <a:custGeom>
              <a:avLst/>
              <a:gdLst>
                <a:gd name="T0" fmla="*/ 0 w 181"/>
                <a:gd name="T1" fmla="*/ 642 h 642"/>
                <a:gd name="T2" fmla="*/ 45 w 181"/>
                <a:gd name="T3" fmla="*/ 506 h 642"/>
                <a:gd name="T4" fmla="*/ 91 w 181"/>
                <a:gd name="T5" fmla="*/ 7 h 642"/>
                <a:gd name="T6" fmla="*/ 136 w 181"/>
                <a:gd name="T7" fmla="*/ 461 h 642"/>
                <a:gd name="T8" fmla="*/ 181 w 181"/>
                <a:gd name="T9" fmla="*/ 642 h 6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642"/>
                <a:gd name="T17" fmla="*/ 181 w 181"/>
                <a:gd name="T18" fmla="*/ 642 h 6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642">
                  <a:moveTo>
                    <a:pt x="0" y="642"/>
                  </a:moveTo>
                  <a:cubicBezTo>
                    <a:pt x="15" y="627"/>
                    <a:pt x="30" y="612"/>
                    <a:pt x="45" y="506"/>
                  </a:cubicBezTo>
                  <a:cubicBezTo>
                    <a:pt x="60" y="400"/>
                    <a:pt x="76" y="14"/>
                    <a:pt x="91" y="7"/>
                  </a:cubicBezTo>
                  <a:cubicBezTo>
                    <a:pt x="106" y="0"/>
                    <a:pt x="121" y="355"/>
                    <a:pt x="136" y="461"/>
                  </a:cubicBezTo>
                  <a:cubicBezTo>
                    <a:pt x="151" y="567"/>
                    <a:pt x="166" y="604"/>
                    <a:pt x="181" y="642"/>
                  </a:cubicBezTo>
                </a:path>
              </a:pathLst>
            </a:custGeom>
            <a:solidFill>
              <a:srgbClr val="E6020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grpSp>
          <p:nvGrpSpPr>
            <p:cNvPr id="1086" name="Group 58"/>
            <p:cNvGrpSpPr>
              <a:grpSpLocks/>
            </p:cNvGrpSpPr>
            <p:nvPr/>
          </p:nvGrpSpPr>
          <p:grpSpPr bwMode="auto">
            <a:xfrm>
              <a:off x="4509" y="564"/>
              <a:ext cx="957" cy="788"/>
              <a:chOff x="385" y="1570"/>
              <a:chExt cx="1180" cy="635"/>
            </a:xfrm>
          </p:grpSpPr>
          <p:sp>
            <p:nvSpPr>
              <p:cNvPr id="1091" name="Line 59"/>
              <p:cNvSpPr>
                <a:spLocks noChangeShapeType="1"/>
              </p:cNvSpPr>
              <p:nvPr/>
            </p:nvSpPr>
            <p:spPr bwMode="auto">
              <a:xfrm>
                <a:off x="385" y="1570"/>
                <a:ext cx="0" cy="6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2" name="Line 60"/>
              <p:cNvSpPr>
                <a:spLocks noChangeShapeType="1"/>
              </p:cNvSpPr>
              <p:nvPr/>
            </p:nvSpPr>
            <p:spPr bwMode="auto">
              <a:xfrm flipH="1">
                <a:off x="385" y="2205"/>
                <a:ext cx="11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aphicFrame>
          <p:nvGraphicFramePr>
            <p:cNvPr id="1026" name="Object 61"/>
            <p:cNvGraphicFramePr>
              <a:graphicFrameLocks noChangeAspect="1"/>
            </p:cNvGraphicFramePr>
            <p:nvPr/>
          </p:nvGraphicFramePr>
          <p:xfrm>
            <a:off x="2291" y="802"/>
            <a:ext cx="453" cy="452"/>
          </p:xfrm>
          <a:graphic>
            <a:graphicData uri="http://schemas.openxmlformats.org/presentationml/2006/ole">
              <p:oleObj spid="_x0000_s1026" name="Equation" r:id="rId6" imgW="355320" imgH="355320" progId="Equation.3">
                <p:embed/>
              </p:oleObj>
            </a:graphicData>
          </a:graphic>
        </p:graphicFrame>
        <p:sp>
          <p:nvSpPr>
            <p:cNvPr id="1087" name="Text Box 62"/>
            <p:cNvSpPr txBox="1">
              <a:spLocks noChangeArrowheads="1"/>
            </p:cNvSpPr>
            <p:nvPr/>
          </p:nvSpPr>
          <p:spPr bwMode="auto">
            <a:xfrm>
              <a:off x="1837" y="1196"/>
              <a:ext cx="1104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solidFill>
                    <a:schemeClr val="bg2"/>
                  </a:solidFill>
                </a:rPr>
                <a:t>E : energy in the pulse</a:t>
              </a:r>
            </a:p>
            <a:p>
              <a:pPr algn="ctr"/>
              <a:r>
                <a:rPr lang="el-GR" sz="1600">
                  <a:solidFill>
                    <a:schemeClr val="bg2"/>
                  </a:solidFill>
                  <a:latin typeface="Times New Roman" pitchFamily="18" charset="0"/>
                </a:rPr>
                <a:t>τ</a:t>
              </a:r>
              <a:r>
                <a:rPr lang="fr-FR" sz="1200">
                  <a:solidFill>
                    <a:schemeClr val="bg2"/>
                  </a:solidFill>
                  <a:latin typeface="Times New Roman" pitchFamily="18" charset="0"/>
                </a:rPr>
                <a:t> </a:t>
              </a:r>
              <a:r>
                <a:rPr lang="fr-FR" sz="1200">
                  <a:solidFill>
                    <a:schemeClr val="bg2"/>
                  </a:solidFill>
                </a:rPr>
                <a:t>: pulse duration</a:t>
              </a:r>
              <a:endParaRPr lang="fr-FR" sz="800">
                <a:solidFill>
                  <a:schemeClr val="bg2"/>
                </a:solidFill>
              </a:endParaRPr>
            </a:p>
          </p:txBody>
        </p:sp>
        <p:grpSp>
          <p:nvGrpSpPr>
            <p:cNvPr id="1088" name="Group 99"/>
            <p:cNvGrpSpPr>
              <a:grpSpLocks/>
            </p:cNvGrpSpPr>
            <p:nvPr/>
          </p:nvGrpSpPr>
          <p:grpSpPr bwMode="auto">
            <a:xfrm>
              <a:off x="5046" y="526"/>
              <a:ext cx="36" cy="0"/>
              <a:chOff x="5012" y="526"/>
              <a:chExt cx="36" cy="0"/>
            </a:xfrm>
          </p:grpSpPr>
          <p:sp>
            <p:nvSpPr>
              <p:cNvPr id="1089" name="Line 48"/>
              <p:cNvSpPr>
                <a:spLocks noChangeShapeType="1"/>
              </p:cNvSpPr>
              <p:nvPr/>
            </p:nvSpPr>
            <p:spPr bwMode="auto">
              <a:xfrm>
                <a:off x="5012" y="526"/>
                <a:ext cx="16" cy="0"/>
              </a:xfrm>
              <a:prstGeom prst="line">
                <a:avLst/>
              </a:prstGeom>
              <a:noFill/>
              <a:ln w="9525">
                <a:solidFill>
                  <a:srgbClr val="2828FE"/>
                </a:solidFill>
                <a:round/>
                <a:headEnd type="none" w="sm" len="sm"/>
                <a:tailEnd type="arrow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0" name="Line 98"/>
              <p:cNvSpPr>
                <a:spLocks noChangeShapeType="1"/>
              </p:cNvSpPr>
              <p:nvPr/>
            </p:nvSpPr>
            <p:spPr bwMode="auto">
              <a:xfrm>
                <a:off x="5032" y="526"/>
                <a:ext cx="16" cy="0"/>
              </a:xfrm>
              <a:prstGeom prst="line">
                <a:avLst/>
              </a:prstGeom>
              <a:noFill/>
              <a:ln w="9525">
                <a:solidFill>
                  <a:srgbClr val="2828FE"/>
                </a:solidFill>
                <a:round/>
                <a:headEnd type="arrow" w="med" len="med"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053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1054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063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1064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1065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1066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1067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1068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1069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1055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056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Particle acceleration</a:t>
              </a:r>
            </a:p>
          </p:txBody>
        </p:sp>
        <p:sp>
          <p:nvSpPr>
            <p:cNvPr id="1057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1058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1059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1060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1061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618FC0-F1A6-4937-B4C0-ADC724FECFD1}" type="slidenum">
              <a:rPr lang="fr-FR" smtClean="0"/>
              <a:pPr/>
              <a:t>7</a:t>
            </a:fld>
            <a:endParaRPr lang="fr-FR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31913" y="4508500"/>
            <a:ext cx="6551612" cy="2233613"/>
            <a:chOff x="839" y="2840"/>
            <a:chExt cx="4127" cy="1407"/>
          </a:xfrm>
        </p:grpSpPr>
        <p:sp>
          <p:nvSpPr>
            <p:cNvPr id="16449" name="Rectangle 3"/>
            <p:cNvSpPr>
              <a:spLocks noChangeArrowheads="1"/>
            </p:cNvSpPr>
            <p:nvPr/>
          </p:nvSpPr>
          <p:spPr bwMode="auto">
            <a:xfrm>
              <a:off x="839" y="2840"/>
              <a:ext cx="4127" cy="1407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grpSp>
          <p:nvGrpSpPr>
            <p:cNvPr id="16450" name="Group 4"/>
            <p:cNvGrpSpPr>
              <a:grpSpLocks/>
            </p:cNvGrpSpPr>
            <p:nvPr/>
          </p:nvGrpSpPr>
          <p:grpSpPr bwMode="auto">
            <a:xfrm>
              <a:off x="928" y="4122"/>
              <a:ext cx="3948" cy="103"/>
              <a:chOff x="385" y="4088"/>
              <a:chExt cx="3992" cy="113"/>
            </a:xfrm>
          </p:grpSpPr>
          <p:sp>
            <p:nvSpPr>
              <p:cNvPr id="16488" name="Rectangle 5"/>
              <p:cNvSpPr>
                <a:spLocks noChangeArrowheads="1"/>
              </p:cNvSpPr>
              <p:nvPr/>
            </p:nvSpPr>
            <p:spPr bwMode="auto">
              <a:xfrm>
                <a:off x="385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89" name="Rectangle 6"/>
              <p:cNvSpPr>
                <a:spLocks noChangeArrowheads="1"/>
              </p:cNvSpPr>
              <p:nvPr/>
            </p:nvSpPr>
            <p:spPr bwMode="auto">
              <a:xfrm>
                <a:off x="590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0" name="Rectangle 7"/>
              <p:cNvSpPr>
                <a:spLocks noChangeArrowheads="1"/>
              </p:cNvSpPr>
              <p:nvPr/>
            </p:nvSpPr>
            <p:spPr bwMode="auto">
              <a:xfrm>
                <a:off x="793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1" name="Rectangle 8"/>
              <p:cNvSpPr>
                <a:spLocks noChangeArrowheads="1"/>
              </p:cNvSpPr>
              <p:nvPr/>
            </p:nvSpPr>
            <p:spPr bwMode="auto">
              <a:xfrm>
                <a:off x="998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2" name="Rectangle 9"/>
              <p:cNvSpPr>
                <a:spLocks noChangeArrowheads="1"/>
              </p:cNvSpPr>
              <p:nvPr/>
            </p:nvSpPr>
            <p:spPr bwMode="auto">
              <a:xfrm>
                <a:off x="1203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3" name="Rectangle 10"/>
              <p:cNvSpPr>
                <a:spLocks noChangeArrowheads="1"/>
              </p:cNvSpPr>
              <p:nvPr/>
            </p:nvSpPr>
            <p:spPr bwMode="auto">
              <a:xfrm>
                <a:off x="1406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4" name="Rectangle 11"/>
              <p:cNvSpPr>
                <a:spLocks noChangeArrowheads="1"/>
              </p:cNvSpPr>
              <p:nvPr/>
            </p:nvSpPr>
            <p:spPr bwMode="auto">
              <a:xfrm>
                <a:off x="1610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5" name="Rectangle 12"/>
              <p:cNvSpPr>
                <a:spLocks noChangeArrowheads="1"/>
              </p:cNvSpPr>
              <p:nvPr/>
            </p:nvSpPr>
            <p:spPr bwMode="auto">
              <a:xfrm>
                <a:off x="1815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6" name="Rectangle 13"/>
              <p:cNvSpPr>
                <a:spLocks noChangeArrowheads="1"/>
              </p:cNvSpPr>
              <p:nvPr/>
            </p:nvSpPr>
            <p:spPr bwMode="auto">
              <a:xfrm>
                <a:off x="2018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7" name="Rectangle 14"/>
              <p:cNvSpPr>
                <a:spLocks noChangeArrowheads="1"/>
              </p:cNvSpPr>
              <p:nvPr/>
            </p:nvSpPr>
            <p:spPr bwMode="auto">
              <a:xfrm>
                <a:off x="2223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8" name="Rectangle 15"/>
              <p:cNvSpPr>
                <a:spLocks noChangeArrowheads="1"/>
              </p:cNvSpPr>
              <p:nvPr/>
            </p:nvSpPr>
            <p:spPr bwMode="auto">
              <a:xfrm>
                <a:off x="2428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99" name="Rectangle 16"/>
              <p:cNvSpPr>
                <a:spLocks noChangeArrowheads="1"/>
              </p:cNvSpPr>
              <p:nvPr/>
            </p:nvSpPr>
            <p:spPr bwMode="auto">
              <a:xfrm>
                <a:off x="2631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500" name="Rectangle 17"/>
              <p:cNvSpPr>
                <a:spLocks noChangeArrowheads="1"/>
              </p:cNvSpPr>
              <p:nvPr/>
            </p:nvSpPr>
            <p:spPr bwMode="auto">
              <a:xfrm>
                <a:off x="2835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501" name="Rectangle 18"/>
              <p:cNvSpPr>
                <a:spLocks noChangeArrowheads="1"/>
              </p:cNvSpPr>
              <p:nvPr/>
            </p:nvSpPr>
            <p:spPr bwMode="auto">
              <a:xfrm>
                <a:off x="3040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502" name="Rectangle 19"/>
              <p:cNvSpPr>
                <a:spLocks noChangeArrowheads="1"/>
              </p:cNvSpPr>
              <p:nvPr/>
            </p:nvSpPr>
            <p:spPr bwMode="auto">
              <a:xfrm>
                <a:off x="3243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503" name="Rectangle 20"/>
              <p:cNvSpPr>
                <a:spLocks noChangeArrowheads="1"/>
              </p:cNvSpPr>
              <p:nvPr/>
            </p:nvSpPr>
            <p:spPr bwMode="auto">
              <a:xfrm>
                <a:off x="3448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504" name="Rectangle 21"/>
              <p:cNvSpPr>
                <a:spLocks noChangeArrowheads="1"/>
              </p:cNvSpPr>
              <p:nvPr/>
            </p:nvSpPr>
            <p:spPr bwMode="auto">
              <a:xfrm>
                <a:off x="3653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505" name="Rectangle 22"/>
              <p:cNvSpPr>
                <a:spLocks noChangeArrowheads="1"/>
              </p:cNvSpPr>
              <p:nvPr/>
            </p:nvSpPr>
            <p:spPr bwMode="auto">
              <a:xfrm>
                <a:off x="3856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506" name="Rectangle 23"/>
              <p:cNvSpPr>
                <a:spLocks noChangeArrowheads="1"/>
              </p:cNvSpPr>
              <p:nvPr/>
            </p:nvSpPr>
            <p:spPr bwMode="auto">
              <a:xfrm>
                <a:off x="4061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507" name="Rectangle 24"/>
              <p:cNvSpPr>
                <a:spLocks noChangeArrowheads="1"/>
              </p:cNvSpPr>
              <p:nvPr/>
            </p:nvSpPr>
            <p:spPr bwMode="auto">
              <a:xfrm>
                <a:off x="4264" y="4088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6451" name="Rectangle 25"/>
            <p:cNvSpPr>
              <a:spLocks noChangeArrowheads="1"/>
            </p:cNvSpPr>
            <p:nvPr/>
          </p:nvSpPr>
          <p:spPr bwMode="auto">
            <a:xfrm>
              <a:off x="884" y="3006"/>
              <a:ext cx="1256" cy="10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52" name="Rectangle 26"/>
            <p:cNvSpPr>
              <a:spLocks noChangeArrowheads="1"/>
            </p:cNvSpPr>
            <p:nvPr/>
          </p:nvSpPr>
          <p:spPr bwMode="auto">
            <a:xfrm>
              <a:off x="2274" y="3006"/>
              <a:ext cx="1256" cy="10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53" name="Rectangle 27"/>
            <p:cNvSpPr>
              <a:spLocks noChangeArrowheads="1"/>
            </p:cNvSpPr>
            <p:nvPr/>
          </p:nvSpPr>
          <p:spPr bwMode="auto">
            <a:xfrm>
              <a:off x="3665" y="3006"/>
              <a:ext cx="1256" cy="10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grpSp>
          <p:nvGrpSpPr>
            <p:cNvPr id="16454" name="Group 28"/>
            <p:cNvGrpSpPr>
              <a:grpSpLocks/>
            </p:cNvGrpSpPr>
            <p:nvPr/>
          </p:nvGrpSpPr>
          <p:grpSpPr bwMode="auto">
            <a:xfrm>
              <a:off x="928" y="2861"/>
              <a:ext cx="3948" cy="103"/>
              <a:chOff x="385" y="2750"/>
              <a:chExt cx="3992" cy="113"/>
            </a:xfrm>
          </p:grpSpPr>
          <p:sp>
            <p:nvSpPr>
              <p:cNvPr id="16468" name="Rectangle 29"/>
              <p:cNvSpPr>
                <a:spLocks noChangeArrowheads="1"/>
              </p:cNvSpPr>
              <p:nvPr/>
            </p:nvSpPr>
            <p:spPr bwMode="auto">
              <a:xfrm>
                <a:off x="385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69" name="Rectangle 30"/>
              <p:cNvSpPr>
                <a:spLocks noChangeArrowheads="1"/>
              </p:cNvSpPr>
              <p:nvPr/>
            </p:nvSpPr>
            <p:spPr bwMode="auto">
              <a:xfrm>
                <a:off x="590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0" name="Rectangle 31"/>
              <p:cNvSpPr>
                <a:spLocks noChangeArrowheads="1"/>
              </p:cNvSpPr>
              <p:nvPr/>
            </p:nvSpPr>
            <p:spPr bwMode="auto">
              <a:xfrm>
                <a:off x="793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1" name="Rectangle 32"/>
              <p:cNvSpPr>
                <a:spLocks noChangeArrowheads="1"/>
              </p:cNvSpPr>
              <p:nvPr/>
            </p:nvSpPr>
            <p:spPr bwMode="auto">
              <a:xfrm>
                <a:off x="998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2" name="Rectangle 33"/>
              <p:cNvSpPr>
                <a:spLocks noChangeArrowheads="1"/>
              </p:cNvSpPr>
              <p:nvPr/>
            </p:nvSpPr>
            <p:spPr bwMode="auto">
              <a:xfrm>
                <a:off x="1203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3" name="Rectangle 34"/>
              <p:cNvSpPr>
                <a:spLocks noChangeArrowheads="1"/>
              </p:cNvSpPr>
              <p:nvPr/>
            </p:nvSpPr>
            <p:spPr bwMode="auto">
              <a:xfrm>
                <a:off x="1406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4" name="Rectangle 35"/>
              <p:cNvSpPr>
                <a:spLocks noChangeArrowheads="1"/>
              </p:cNvSpPr>
              <p:nvPr/>
            </p:nvSpPr>
            <p:spPr bwMode="auto">
              <a:xfrm>
                <a:off x="1610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5" name="Rectangle 36"/>
              <p:cNvSpPr>
                <a:spLocks noChangeArrowheads="1"/>
              </p:cNvSpPr>
              <p:nvPr/>
            </p:nvSpPr>
            <p:spPr bwMode="auto">
              <a:xfrm>
                <a:off x="1815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6" name="Rectangle 37"/>
              <p:cNvSpPr>
                <a:spLocks noChangeArrowheads="1"/>
              </p:cNvSpPr>
              <p:nvPr/>
            </p:nvSpPr>
            <p:spPr bwMode="auto">
              <a:xfrm>
                <a:off x="2018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7" name="Rectangle 38"/>
              <p:cNvSpPr>
                <a:spLocks noChangeArrowheads="1"/>
              </p:cNvSpPr>
              <p:nvPr/>
            </p:nvSpPr>
            <p:spPr bwMode="auto">
              <a:xfrm>
                <a:off x="2223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8" name="Rectangle 39"/>
              <p:cNvSpPr>
                <a:spLocks noChangeArrowheads="1"/>
              </p:cNvSpPr>
              <p:nvPr/>
            </p:nvSpPr>
            <p:spPr bwMode="auto">
              <a:xfrm>
                <a:off x="2428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79" name="Rectangle 40"/>
              <p:cNvSpPr>
                <a:spLocks noChangeArrowheads="1"/>
              </p:cNvSpPr>
              <p:nvPr/>
            </p:nvSpPr>
            <p:spPr bwMode="auto">
              <a:xfrm>
                <a:off x="2631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80" name="Rectangle 41"/>
              <p:cNvSpPr>
                <a:spLocks noChangeArrowheads="1"/>
              </p:cNvSpPr>
              <p:nvPr/>
            </p:nvSpPr>
            <p:spPr bwMode="auto">
              <a:xfrm>
                <a:off x="2835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81" name="Rectangle 42"/>
              <p:cNvSpPr>
                <a:spLocks noChangeArrowheads="1"/>
              </p:cNvSpPr>
              <p:nvPr/>
            </p:nvSpPr>
            <p:spPr bwMode="auto">
              <a:xfrm>
                <a:off x="3040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82" name="Rectangle 43"/>
              <p:cNvSpPr>
                <a:spLocks noChangeArrowheads="1"/>
              </p:cNvSpPr>
              <p:nvPr/>
            </p:nvSpPr>
            <p:spPr bwMode="auto">
              <a:xfrm>
                <a:off x="3243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83" name="Rectangle 44"/>
              <p:cNvSpPr>
                <a:spLocks noChangeArrowheads="1"/>
              </p:cNvSpPr>
              <p:nvPr/>
            </p:nvSpPr>
            <p:spPr bwMode="auto">
              <a:xfrm>
                <a:off x="3448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84" name="Rectangle 45"/>
              <p:cNvSpPr>
                <a:spLocks noChangeArrowheads="1"/>
              </p:cNvSpPr>
              <p:nvPr/>
            </p:nvSpPr>
            <p:spPr bwMode="auto">
              <a:xfrm>
                <a:off x="3653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85" name="Rectangle 46"/>
              <p:cNvSpPr>
                <a:spLocks noChangeArrowheads="1"/>
              </p:cNvSpPr>
              <p:nvPr/>
            </p:nvSpPr>
            <p:spPr bwMode="auto">
              <a:xfrm>
                <a:off x="3856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86" name="Rectangle 47"/>
              <p:cNvSpPr>
                <a:spLocks noChangeArrowheads="1"/>
              </p:cNvSpPr>
              <p:nvPr/>
            </p:nvSpPr>
            <p:spPr bwMode="auto">
              <a:xfrm>
                <a:off x="4061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87" name="Rectangle 48"/>
              <p:cNvSpPr>
                <a:spLocks noChangeArrowheads="1"/>
              </p:cNvSpPr>
              <p:nvPr/>
            </p:nvSpPr>
            <p:spPr bwMode="auto">
              <a:xfrm>
                <a:off x="4264" y="2750"/>
                <a:ext cx="113" cy="11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6455" name="Oval 49"/>
            <p:cNvSpPr>
              <a:spLocks noChangeArrowheads="1"/>
            </p:cNvSpPr>
            <p:nvPr/>
          </p:nvSpPr>
          <p:spPr bwMode="auto">
            <a:xfrm>
              <a:off x="3878" y="3378"/>
              <a:ext cx="761" cy="290"/>
            </a:xfrm>
            <a:prstGeom prst="ellipse">
              <a:avLst/>
            </a:prstGeom>
            <a:gradFill rotWithShape="1">
              <a:gsLst>
                <a:gs pos="0">
                  <a:srgbClr val="780000">
                    <a:alpha val="7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56" name="Rectangle 50"/>
            <p:cNvSpPr>
              <a:spLocks noChangeArrowheads="1"/>
            </p:cNvSpPr>
            <p:nvPr/>
          </p:nvSpPr>
          <p:spPr bwMode="auto">
            <a:xfrm>
              <a:off x="1157" y="3213"/>
              <a:ext cx="135" cy="620"/>
            </a:xfrm>
            <a:prstGeom prst="rect">
              <a:avLst/>
            </a:prstGeom>
            <a:gradFill rotWithShape="1">
              <a:gsLst>
                <a:gs pos="0">
                  <a:srgbClr val="FFA800"/>
                </a:gs>
                <a:gs pos="50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57" name="Oval 51"/>
            <p:cNvSpPr>
              <a:spLocks noChangeArrowheads="1"/>
            </p:cNvSpPr>
            <p:nvPr/>
          </p:nvSpPr>
          <p:spPr bwMode="auto">
            <a:xfrm>
              <a:off x="1202" y="3378"/>
              <a:ext cx="987" cy="290"/>
            </a:xfrm>
            <a:prstGeom prst="ellipse">
              <a:avLst/>
            </a:prstGeom>
            <a:gradFill rotWithShape="1">
              <a:gsLst>
                <a:gs pos="0">
                  <a:srgbClr val="780000">
                    <a:alpha val="7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58" name="Oval 52"/>
            <p:cNvSpPr>
              <a:spLocks noChangeArrowheads="1"/>
            </p:cNvSpPr>
            <p:nvPr/>
          </p:nvSpPr>
          <p:spPr bwMode="auto">
            <a:xfrm>
              <a:off x="3967" y="3399"/>
              <a:ext cx="224" cy="248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59" name="Rectangle 53"/>
            <p:cNvSpPr>
              <a:spLocks noChangeArrowheads="1"/>
            </p:cNvSpPr>
            <p:nvPr/>
          </p:nvSpPr>
          <p:spPr bwMode="auto">
            <a:xfrm>
              <a:off x="3922" y="3213"/>
              <a:ext cx="135" cy="620"/>
            </a:xfrm>
            <a:prstGeom prst="rect">
              <a:avLst/>
            </a:prstGeom>
            <a:gradFill rotWithShape="1">
              <a:gsLst>
                <a:gs pos="0">
                  <a:srgbClr val="FFA800"/>
                </a:gs>
                <a:gs pos="50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60" name="Oval 54"/>
            <p:cNvSpPr>
              <a:spLocks noChangeArrowheads="1"/>
            </p:cNvSpPr>
            <p:nvPr/>
          </p:nvSpPr>
          <p:spPr bwMode="auto">
            <a:xfrm>
              <a:off x="2517" y="3378"/>
              <a:ext cx="987" cy="290"/>
            </a:xfrm>
            <a:prstGeom prst="ellipse">
              <a:avLst/>
            </a:prstGeom>
            <a:gradFill rotWithShape="1">
              <a:gsLst>
                <a:gs pos="0">
                  <a:srgbClr val="780000">
                    <a:alpha val="7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61" name="Oval 55"/>
            <p:cNvSpPr>
              <a:spLocks noChangeArrowheads="1"/>
            </p:cNvSpPr>
            <p:nvPr/>
          </p:nvSpPr>
          <p:spPr bwMode="auto">
            <a:xfrm>
              <a:off x="2675" y="3470"/>
              <a:ext cx="67" cy="10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62" name="Rectangle 56"/>
            <p:cNvSpPr>
              <a:spLocks noChangeArrowheads="1"/>
            </p:cNvSpPr>
            <p:nvPr/>
          </p:nvSpPr>
          <p:spPr bwMode="auto">
            <a:xfrm>
              <a:off x="2562" y="3213"/>
              <a:ext cx="134" cy="620"/>
            </a:xfrm>
            <a:prstGeom prst="rect">
              <a:avLst/>
            </a:prstGeom>
            <a:gradFill rotWithShape="1">
              <a:gsLst>
                <a:gs pos="0">
                  <a:srgbClr val="FFA800"/>
                </a:gs>
                <a:gs pos="50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63" name="Text Box 57"/>
            <p:cNvSpPr txBox="1">
              <a:spLocks noChangeArrowheads="1"/>
            </p:cNvSpPr>
            <p:nvPr/>
          </p:nvSpPr>
          <p:spPr bwMode="auto">
            <a:xfrm>
              <a:off x="1035" y="3047"/>
              <a:ext cx="408" cy="1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latin typeface="Comic Sans MS" pitchFamily="66" charset="0"/>
                </a:rPr>
                <a:t>target</a:t>
              </a:r>
            </a:p>
          </p:txBody>
        </p:sp>
        <p:sp>
          <p:nvSpPr>
            <p:cNvPr id="16464" name="Text Box 58"/>
            <p:cNvSpPr txBox="1">
              <a:spLocks noChangeArrowheads="1"/>
            </p:cNvSpPr>
            <p:nvPr/>
          </p:nvSpPr>
          <p:spPr bwMode="auto">
            <a:xfrm>
              <a:off x="1480" y="3295"/>
              <a:ext cx="346" cy="1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latin typeface="Comic Sans MS" pitchFamily="66" charset="0"/>
                </a:rPr>
                <a:t>pulse</a:t>
              </a:r>
            </a:p>
          </p:txBody>
        </p:sp>
        <p:sp>
          <p:nvSpPr>
            <p:cNvPr id="16465" name="Text Box 59"/>
            <p:cNvSpPr txBox="1">
              <a:spLocks noChangeArrowheads="1"/>
            </p:cNvSpPr>
            <p:nvPr/>
          </p:nvSpPr>
          <p:spPr bwMode="auto">
            <a:xfrm>
              <a:off x="4093" y="3858"/>
              <a:ext cx="40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>
                  <a:solidFill>
                    <a:srgbClr val="0000FF"/>
                  </a:solidFill>
                </a:rPr>
                <a:t>t = 0</a:t>
              </a:r>
            </a:p>
          </p:txBody>
        </p:sp>
        <p:sp>
          <p:nvSpPr>
            <p:cNvPr id="16466" name="Text Box 60"/>
            <p:cNvSpPr txBox="1">
              <a:spLocks noChangeArrowheads="1"/>
            </p:cNvSpPr>
            <p:nvPr/>
          </p:nvSpPr>
          <p:spPr bwMode="auto">
            <a:xfrm>
              <a:off x="2582" y="3859"/>
              <a:ext cx="64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>
                  <a:solidFill>
                    <a:srgbClr val="0000FF"/>
                  </a:solidFill>
                </a:rPr>
                <a:t>t = -1 ns</a:t>
              </a:r>
            </a:p>
          </p:txBody>
        </p:sp>
        <p:sp>
          <p:nvSpPr>
            <p:cNvPr id="16467" name="Text Box 61"/>
            <p:cNvSpPr txBox="1">
              <a:spLocks noChangeArrowheads="1"/>
            </p:cNvSpPr>
            <p:nvPr/>
          </p:nvSpPr>
          <p:spPr bwMode="auto">
            <a:xfrm>
              <a:off x="1192" y="3859"/>
              <a:ext cx="64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>
                  <a:solidFill>
                    <a:srgbClr val="0000FF"/>
                  </a:solidFill>
                </a:rPr>
                <a:t>t = -2 ns</a:t>
              </a:r>
            </a:p>
          </p:txBody>
        </p:sp>
      </p:grpSp>
      <p:grpSp>
        <p:nvGrpSpPr>
          <p:cNvPr id="16388" name="Group 70"/>
          <p:cNvGrpSpPr>
            <a:grpSpLocks/>
          </p:cNvGrpSpPr>
          <p:nvPr/>
        </p:nvGrpSpPr>
        <p:grpSpPr bwMode="auto">
          <a:xfrm>
            <a:off x="2390775" y="441325"/>
            <a:ext cx="4433888" cy="3587750"/>
            <a:chOff x="1506" y="278"/>
            <a:chExt cx="2793" cy="2260"/>
          </a:xfrm>
        </p:grpSpPr>
        <p:sp>
          <p:nvSpPr>
            <p:cNvPr id="16409" name="Text Box 71"/>
            <p:cNvSpPr txBox="1">
              <a:spLocks noChangeArrowheads="1"/>
            </p:cNvSpPr>
            <p:nvPr/>
          </p:nvSpPr>
          <p:spPr bwMode="auto">
            <a:xfrm>
              <a:off x="1506" y="278"/>
              <a:ext cx="4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2000">
                  <a:latin typeface="Times New Roman" pitchFamily="18" charset="0"/>
                </a:rPr>
                <a:t>I/I</a:t>
              </a:r>
              <a:r>
                <a:rPr lang="fr-FR" sz="2000" baseline="-25000">
                  <a:latin typeface="Times New Roman" pitchFamily="18" charset="0"/>
                </a:rPr>
                <a:t>max</a:t>
              </a:r>
            </a:p>
          </p:txBody>
        </p:sp>
        <p:sp>
          <p:nvSpPr>
            <p:cNvPr id="16410" name="Rectangle 72"/>
            <p:cNvSpPr>
              <a:spLocks noChangeArrowheads="1"/>
            </p:cNvSpPr>
            <p:nvPr/>
          </p:nvSpPr>
          <p:spPr bwMode="auto">
            <a:xfrm>
              <a:off x="2964" y="539"/>
              <a:ext cx="24" cy="1275"/>
            </a:xfrm>
            <a:prstGeom prst="rect">
              <a:avLst/>
            </a:prstGeom>
            <a:noFill/>
            <a:ln w="12700">
              <a:solidFill>
                <a:srgbClr val="C0C0C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11" name="Line 73"/>
            <p:cNvSpPr>
              <a:spLocks noChangeAspect="1" noChangeShapeType="1"/>
            </p:cNvSpPr>
            <p:nvPr/>
          </p:nvSpPr>
          <p:spPr bwMode="auto">
            <a:xfrm>
              <a:off x="3468" y="1387"/>
              <a:ext cx="7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12" name="Line 74"/>
            <p:cNvSpPr>
              <a:spLocks noChangeAspect="1" noChangeShapeType="1"/>
            </p:cNvSpPr>
            <p:nvPr/>
          </p:nvSpPr>
          <p:spPr bwMode="auto">
            <a:xfrm flipV="1">
              <a:off x="3468" y="628"/>
              <a:ext cx="0" cy="7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13" name="Text Box 75"/>
            <p:cNvSpPr txBox="1">
              <a:spLocks noChangeAspect="1" noChangeArrowheads="1"/>
            </p:cNvSpPr>
            <p:nvPr/>
          </p:nvSpPr>
          <p:spPr bwMode="auto">
            <a:xfrm>
              <a:off x="3294" y="496"/>
              <a:ext cx="28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000">
                  <a:latin typeface="Times New Roman" pitchFamily="18" charset="0"/>
                </a:rPr>
                <a:t>I/I</a:t>
              </a:r>
              <a:r>
                <a:rPr lang="fr-FR" sz="1000" baseline="-25000">
                  <a:latin typeface="Times New Roman" pitchFamily="18" charset="0"/>
                </a:rPr>
                <a:t>max</a:t>
              </a:r>
            </a:p>
          </p:txBody>
        </p:sp>
        <p:sp>
          <p:nvSpPr>
            <p:cNvPr id="16414" name="Text Box 76"/>
            <p:cNvSpPr txBox="1">
              <a:spLocks noChangeAspect="1" noChangeArrowheads="1"/>
            </p:cNvSpPr>
            <p:nvPr/>
          </p:nvSpPr>
          <p:spPr bwMode="auto">
            <a:xfrm>
              <a:off x="4161" y="1345"/>
              <a:ext cx="1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000"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16415" name="Line 77"/>
            <p:cNvSpPr>
              <a:spLocks noChangeAspect="1" noChangeShapeType="1"/>
            </p:cNvSpPr>
            <p:nvPr/>
          </p:nvSpPr>
          <p:spPr bwMode="auto">
            <a:xfrm>
              <a:off x="3452" y="680"/>
              <a:ext cx="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16" name="Line 78"/>
            <p:cNvSpPr>
              <a:spLocks noChangeAspect="1" noChangeShapeType="1"/>
            </p:cNvSpPr>
            <p:nvPr/>
          </p:nvSpPr>
          <p:spPr bwMode="auto">
            <a:xfrm>
              <a:off x="3452" y="1325"/>
              <a:ext cx="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17" name="Text Box 79"/>
            <p:cNvSpPr txBox="1">
              <a:spLocks noChangeAspect="1" noChangeArrowheads="1"/>
            </p:cNvSpPr>
            <p:nvPr/>
          </p:nvSpPr>
          <p:spPr bwMode="auto">
            <a:xfrm>
              <a:off x="3354" y="617"/>
              <a:ext cx="14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7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6418" name="Text Box 80"/>
            <p:cNvSpPr txBox="1">
              <a:spLocks noChangeAspect="1" noChangeArrowheads="1"/>
            </p:cNvSpPr>
            <p:nvPr/>
          </p:nvSpPr>
          <p:spPr bwMode="auto">
            <a:xfrm>
              <a:off x="3303" y="1262"/>
              <a:ext cx="2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700">
                  <a:latin typeface="Times New Roman" pitchFamily="18" charset="0"/>
                </a:rPr>
                <a:t>10</a:t>
              </a:r>
              <a:r>
                <a:rPr lang="fr-FR" sz="700" baseline="30000">
                  <a:latin typeface="Times New Roman" pitchFamily="18" charset="0"/>
                </a:rPr>
                <a:t>-4</a:t>
              </a:r>
            </a:p>
          </p:txBody>
        </p:sp>
        <p:sp>
          <p:nvSpPr>
            <p:cNvPr id="16419" name="Line 81"/>
            <p:cNvSpPr>
              <a:spLocks noChangeAspect="1" noChangeShapeType="1"/>
            </p:cNvSpPr>
            <p:nvPr/>
          </p:nvSpPr>
          <p:spPr bwMode="auto">
            <a:xfrm>
              <a:off x="3855" y="1377"/>
              <a:ext cx="0" cy="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20" name="Text Box 82"/>
            <p:cNvSpPr txBox="1">
              <a:spLocks noChangeAspect="1" noChangeArrowheads="1"/>
            </p:cNvSpPr>
            <p:nvPr/>
          </p:nvSpPr>
          <p:spPr bwMode="auto">
            <a:xfrm>
              <a:off x="3592" y="1372"/>
              <a:ext cx="22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700">
                  <a:latin typeface="Times New Roman" pitchFamily="18" charset="0"/>
                </a:rPr>
                <a:t>-1 ps</a:t>
              </a:r>
            </a:p>
          </p:txBody>
        </p:sp>
        <p:sp>
          <p:nvSpPr>
            <p:cNvPr id="16421" name="Text Box 83"/>
            <p:cNvSpPr txBox="1">
              <a:spLocks noChangeAspect="1" noChangeArrowheads="1"/>
            </p:cNvSpPr>
            <p:nvPr/>
          </p:nvSpPr>
          <p:spPr bwMode="auto">
            <a:xfrm>
              <a:off x="3783" y="1368"/>
              <a:ext cx="14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7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6422" name="Freeform 84"/>
            <p:cNvSpPr>
              <a:spLocks noChangeAspect="1"/>
            </p:cNvSpPr>
            <p:nvPr/>
          </p:nvSpPr>
          <p:spPr bwMode="auto">
            <a:xfrm>
              <a:off x="3467" y="683"/>
              <a:ext cx="702" cy="648"/>
            </a:xfrm>
            <a:custGeom>
              <a:avLst/>
              <a:gdLst>
                <a:gd name="T0" fmla="*/ 0 w 820"/>
                <a:gd name="T1" fmla="*/ 715 h 715"/>
                <a:gd name="T2" fmla="*/ 377 w 820"/>
                <a:gd name="T3" fmla="*/ 542 h 715"/>
                <a:gd name="T4" fmla="*/ 434 w 820"/>
                <a:gd name="T5" fmla="*/ 326 h 715"/>
                <a:gd name="T6" fmla="*/ 444 w 820"/>
                <a:gd name="T7" fmla="*/ 63 h 715"/>
                <a:gd name="T8" fmla="*/ 452 w 820"/>
                <a:gd name="T9" fmla="*/ 0 h 715"/>
                <a:gd name="T10" fmla="*/ 462 w 820"/>
                <a:gd name="T11" fmla="*/ 65 h 715"/>
                <a:gd name="T12" fmla="*/ 468 w 820"/>
                <a:gd name="T13" fmla="*/ 327 h 715"/>
                <a:gd name="T14" fmla="*/ 516 w 820"/>
                <a:gd name="T15" fmla="*/ 540 h 715"/>
                <a:gd name="T16" fmla="*/ 820 w 820"/>
                <a:gd name="T17" fmla="*/ 711 h 7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20"/>
                <a:gd name="T28" fmla="*/ 0 h 715"/>
                <a:gd name="T29" fmla="*/ 820 w 820"/>
                <a:gd name="T30" fmla="*/ 715 h 7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20" h="715">
                  <a:moveTo>
                    <a:pt x="0" y="715"/>
                  </a:moveTo>
                  <a:cubicBezTo>
                    <a:pt x="63" y="686"/>
                    <a:pt x="305" y="607"/>
                    <a:pt x="377" y="542"/>
                  </a:cubicBezTo>
                  <a:cubicBezTo>
                    <a:pt x="446" y="496"/>
                    <a:pt x="427" y="420"/>
                    <a:pt x="434" y="326"/>
                  </a:cubicBezTo>
                  <a:cubicBezTo>
                    <a:pt x="440" y="224"/>
                    <a:pt x="441" y="117"/>
                    <a:pt x="444" y="63"/>
                  </a:cubicBezTo>
                  <a:cubicBezTo>
                    <a:pt x="447" y="9"/>
                    <a:pt x="449" y="0"/>
                    <a:pt x="452" y="0"/>
                  </a:cubicBezTo>
                  <a:cubicBezTo>
                    <a:pt x="455" y="0"/>
                    <a:pt x="459" y="11"/>
                    <a:pt x="462" y="65"/>
                  </a:cubicBezTo>
                  <a:cubicBezTo>
                    <a:pt x="465" y="119"/>
                    <a:pt x="465" y="231"/>
                    <a:pt x="468" y="327"/>
                  </a:cubicBezTo>
                  <a:cubicBezTo>
                    <a:pt x="471" y="423"/>
                    <a:pt x="458" y="475"/>
                    <a:pt x="516" y="540"/>
                  </a:cubicBezTo>
                  <a:cubicBezTo>
                    <a:pt x="554" y="576"/>
                    <a:pt x="757" y="676"/>
                    <a:pt x="820" y="711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16423" name="Line 85"/>
            <p:cNvSpPr>
              <a:spLocks noChangeAspect="1" noChangeShapeType="1"/>
            </p:cNvSpPr>
            <p:nvPr/>
          </p:nvSpPr>
          <p:spPr bwMode="auto">
            <a:xfrm>
              <a:off x="3706" y="1378"/>
              <a:ext cx="0" cy="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24" name="Rectangle 86"/>
            <p:cNvSpPr>
              <a:spLocks noChangeArrowheads="1"/>
            </p:cNvSpPr>
            <p:nvPr/>
          </p:nvSpPr>
          <p:spPr bwMode="auto">
            <a:xfrm>
              <a:off x="3280" y="498"/>
              <a:ext cx="1010" cy="1028"/>
            </a:xfrm>
            <a:prstGeom prst="rect">
              <a:avLst/>
            </a:prstGeom>
            <a:noFill/>
            <a:ln w="12700">
              <a:solidFill>
                <a:srgbClr val="C0C0C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425" name="Line 87"/>
            <p:cNvSpPr>
              <a:spLocks noChangeShapeType="1"/>
            </p:cNvSpPr>
            <p:nvPr/>
          </p:nvSpPr>
          <p:spPr bwMode="auto">
            <a:xfrm flipV="1">
              <a:off x="2969" y="498"/>
              <a:ext cx="310" cy="41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26" name="Line 88"/>
            <p:cNvSpPr>
              <a:spLocks noChangeShapeType="1"/>
            </p:cNvSpPr>
            <p:nvPr/>
          </p:nvSpPr>
          <p:spPr bwMode="auto">
            <a:xfrm flipV="1">
              <a:off x="3008" y="1526"/>
              <a:ext cx="271" cy="288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27" name="Line 89"/>
            <p:cNvSpPr>
              <a:spLocks noChangeAspect="1" noChangeShapeType="1"/>
            </p:cNvSpPr>
            <p:nvPr/>
          </p:nvSpPr>
          <p:spPr bwMode="auto">
            <a:xfrm>
              <a:off x="3452" y="1002"/>
              <a:ext cx="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28" name="Text Box 90"/>
            <p:cNvSpPr txBox="1">
              <a:spLocks noChangeAspect="1" noChangeArrowheads="1"/>
            </p:cNvSpPr>
            <p:nvPr/>
          </p:nvSpPr>
          <p:spPr bwMode="auto">
            <a:xfrm>
              <a:off x="3304" y="936"/>
              <a:ext cx="20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700">
                  <a:latin typeface="Times New Roman" pitchFamily="18" charset="0"/>
                </a:rPr>
                <a:t>10</a:t>
              </a:r>
              <a:r>
                <a:rPr lang="fr-FR" sz="700" baseline="30000"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16429" name="Text Box 91"/>
            <p:cNvSpPr txBox="1">
              <a:spLocks noChangeArrowheads="1"/>
            </p:cNvSpPr>
            <p:nvPr/>
          </p:nvSpPr>
          <p:spPr bwMode="auto">
            <a:xfrm>
              <a:off x="2251" y="2183"/>
              <a:ext cx="44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solidFill>
                    <a:srgbClr val="0000FF"/>
                  </a:solidFill>
                  <a:latin typeface="Times New Roman" pitchFamily="18" charset="0"/>
                </a:rPr>
                <a:t>Pedestal</a:t>
              </a:r>
            </a:p>
          </p:txBody>
        </p:sp>
        <p:sp>
          <p:nvSpPr>
            <p:cNvPr id="16430" name="Line 92"/>
            <p:cNvSpPr>
              <a:spLocks noChangeShapeType="1"/>
            </p:cNvSpPr>
            <p:nvPr/>
          </p:nvSpPr>
          <p:spPr bwMode="auto">
            <a:xfrm>
              <a:off x="1896" y="2363"/>
              <a:ext cx="1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31" name="Line 93"/>
            <p:cNvSpPr>
              <a:spLocks noChangeShapeType="1"/>
            </p:cNvSpPr>
            <p:nvPr/>
          </p:nvSpPr>
          <p:spPr bwMode="auto">
            <a:xfrm flipV="1">
              <a:off x="1896" y="423"/>
              <a:ext cx="0" cy="19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32" name="Text Box 94"/>
            <p:cNvSpPr txBox="1">
              <a:spLocks noChangeArrowheads="1"/>
            </p:cNvSpPr>
            <p:nvPr/>
          </p:nvSpPr>
          <p:spPr bwMode="auto">
            <a:xfrm>
              <a:off x="3382" y="2288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2000"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16433" name="Line 95"/>
            <p:cNvSpPr>
              <a:spLocks noChangeShapeType="1"/>
            </p:cNvSpPr>
            <p:nvPr/>
          </p:nvSpPr>
          <p:spPr bwMode="auto">
            <a:xfrm>
              <a:off x="1855" y="553"/>
              <a:ext cx="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34" name="Line 96"/>
            <p:cNvSpPr>
              <a:spLocks noChangeShapeType="1"/>
            </p:cNvSpPr>
            <p:nvPr/>
          </p:nvSpPr>
          <p:spPr bwMode="auto">
            <a:xfrm>
              <a:off x="1855" y="2206"/>
              <a:ext cx="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35" name="Text Box 97"/>
            <p:cNvSpPr txBox="1">
              <a:spLocks noChangeArrowheads="1"/>
            </p:cNvSpPr>
            <p:nvPr/>
          </p:nvSpPr>
          <p:spPr bwMode="auto">
            <a:xfrm>
              <a:off x="1703" y="484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6436" name="Text Box 98"/>
            <p:cNvSpPr txBox="1">
              <a:spLocks noChangeArrowheads="1"/>
            </p:cNvSpPr>
            <p:nvPr/>
          </p:nvSpPr>
          <p:spPr bwMode="auto">
            <a:xfrm>
              <a:off x="1631" y="2120"/>
              <a:ext cx="265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latin typeface="Times New Roman" pitchFamily="18" charset="0"/>
                </a:rPr>
                <a:t>10</a:t>
              </a:r>
              <a:r>
                <a:rPr lang="fr-FR" sz="1200" baseline="30000">
                  <a:latin typeface="Times New Roman" pitchFamily="18" charset="0"/>
                </a:rPr>
                <a:t>-6</a:t>
              </a:r>
            </a:p>
          </p:txBody>
        </p:sp>
        <p:sp>
          <p:nvSpPr>
            <p:cNvPr id="16437" name="Line 99"/>
            <p:cNvSpPr>
              <a:spLocks noChangeShapeType="1"/>
            </p:cNvSpPr>
            <p:nvPr/>
          </p:nvSpPr>
          <p:spPr bwMode="auto">
            <a:xfrm>
              <a:off x="2977" y="2341"/>
              <a:ext cx="0" cy="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38" name="Text Box 100"/>
            <p:cNvSpPr txBox="1">
              <a:spLocks noChangeArrowheads="1"/>
            </p:cNvSpPr>
            <p:nvPr/>
          </p:nvSpPr>
          <p:spPr bwMode="auto">
            <a:xfrm>
              <a:off x="2275" y="2358"/>
              <a:ext cx="305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latin typeface="Times New Roman" pitchFamily="18" charset="0"/>
                </a:rPr>
                <a:t>-1 ns</a:t>
              </a:r>
            </a:p>
          </p:txBody>
        </p:sp>
        <p:sp>
          <p:nvSpPr>
            <p:cNvPr id="16439" name="Text Box 101"/>
            <p:cNvSpPr txBox="1">
              <a:spLocks noChangeArrowheads="1"/>
            </p:cNvSpPr>
            <p:nvPr/>
          </p:nvSpPr>
          <p:spPr bwMode="auto">
            <a:xfrm>
              <a:off x="2896" y="2348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6440" name="Freeform 102"/>
            <p:cNvSpPr>
              <a:spLocks/>
            </p:cNvSpPr>
            <p:nvPr/>
          </p:nvSpPr>
          <p:spPr bwMode="auto">
            <a:xfrm>
              <a:off x="1910" y="534"/>
              <a:ext cx="1266" cy="1821"/>
            </a:xfrm>
            <a:custGeom>
              <a:avLst/>
              <a:gdLst>
                <a:gd name="T0" fmla="*/ 0 w 1480"/>
                <a:gd name="T1" fmla="*/ 2010 h 2010"/>
                <a:gd name="T2" fmla="*/ 45 w 1480"/>
                <a:gd name="T3" fmla="*/ 1920 h 2010"/>
                <a:gd name="T4" fmla="*/ 228 w 1480"/>
                <a:gd name="T5" fmla="*/ 1860 h 2010"/>
                <a:gd name="T6" fmla="*/ 684 w 1480"/>
                <a:gd name="T7" fmla="*/ 1827 h 2010"/>
                <a:gd name="T8" fmla="*/ 1233 w 1480"/>
                <a:gd name="T9" fmla="*/ 1736 h 2010"/>
                <a:gd name="T10" fmla="*/ 1241 w 1480"/>
                <a:gd name="T11" fmla="*/ 1191 h 2010"/>
                <a:gd name="T12" fmla="*/ 1243 w 1480"/>
                <a:gd name="T13" fmla="*/ 193 h 2010"/>
                <a:gd name="T14" fmla="*/ 1243 w 1480"/>
                <a:gd name="T15" fmla="*/ 31 h 2010"/>
                <a:gd name="T16" fmla="*/ 1245 w 1480"/>
                <a:gd name="T17" fmla="*/ 196 h 2010"/>
                <a:gd name="T18" fmla="*/ 1246 w 1480"/>
                <a:gd name="T19" fmla="*/ 1160 h 2010"/>
                <a:gd name="T20" fmla="*/ 1245 w 1480"/>
                <a:gd name="T21" fmla="*/ 1734 h 2010"/>
                <a:gd name="T22" fmla="*/ 1257 w 1480"/>
                <a:gd name="T23" fmla="*/ 1763 h 2010"/>
                <a:gd name="T24" fmla="*/ 1300 w 1480"/>
                <a:gd name="T25" fmla="*/ 1782 h 2010"/>
                <a:gd name="T26" fmla="*/ 1480 w 1480"/>
                <a:gd name="T27" fmla="*/ 1812 h 20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80"/>
                <a:gd name="T43" fmla="*/ 0 h 2010"/>
                <a:gd name="T44" fmla="*/ 1480 w 1480"/>
                <a:gd name="T45" fmla="*/ 2010 h 20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80" h="2010">
                  <a:moveTo>
                    <a:pt x="0" y="2010"/>
                  </a:moveTo>
                  <a:cubicBezTo>
                    <a:pt x="8" y="1995"/>
                    <a:pt x="7" y="1945"/>
                    <a:pt x="45" y="1920"/>
                  </a:cubicBezTo>
                  <a:cubicBezTo>
                    <a:pt x="83" y="1895"/>
                    <a:pt x="122" y="1875"/>
                    <a:pt x="228" y="1860"/>
                  </a:cubicBezTo>
                  <a:cubicBezTo>
                    <a:pt x="334" y="1845"/>
                    <a:pt x="510" y="1839"/>
                    <a:pt x="684" y="1827"/>
                  </a:cubicBezTo>
                  <a:cubicBezTo>
                    <a:pt x="858" y="1815"/>
                    <a:pt x="1225" y="1852"/>
                    <a:pt x="1233" y="1736"/>
                  </a:cubicBezTo>
                  <a:cubicBezTo>
                    <a:pt x="1241" y="1620"/>
                    <a:pt x="1240" y="1433"/>
                    <a:pt x="1241" y="1191"/>
                  </a:cubicBezTo>
                  <a:cubicBezTo>
                    <a:pt x="1242" y="931"/>
                    <a:pt x="1242" y="386"/>
                    <a:pt x="1243" y="193"/>
                  </a:cubicBezTo>
                  <a:cubicBezTo>
                    <a:pt x="1243" y="0"/>
                    <a:pt x="1243" y="31"/>
                    <a:pt x="1243" y="31"/>
                  </a:cubicBezTo>
                  <a:cubicBezTo>
                    <a:pt x="1244" y="31"/>
                    <a:pt x="1244" y="8"/>
                    <a:pt x="1245" y="196"/>
                  </a:cubicBezTo>
                  <a:cubicBezTo>
                    <a:pt x="1245" y="384"/>
                    <a:pt x="1246" y="904"/>
                    <a:pt x="1246" y="1160"/>
                  </a:cubicBezTo>
                  <a:cubicBezTo>
                    <a:pt x="1246" y="1416"/>
                    <a:pt x="1243" y="1634"/>
                    <a:pt x="1245" y="1734"/>
                  </a:cubicBezTo>
                  <a:cubicBezTo>
                    <a:pt x="1245" y="1734"/>
                    <a:pt x="1248" y="1755"/>
                    <a:pt x="1257" y="1763"/>
                  </a:cubicBezTo>
                  <a:cubicBezTo>
                    <a:pt x="1266" y="1771"/>
                    <a:pt x="1263" y="1774"/>
                    <a:pt x="1300" y="1782"/>
                  </a:cubicBezTo>
                  <a:cubicBezTo>
                    <a:pt x="1337" y="1790"/>
                    <a:pt x="1443" y="1806"/>
                    <a:pt x="1480" y="1812"/>
                  </a:cubicBez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/>
            </a:p>
          </p:txBody>
        </p:sp>
        <p:sp>
          <p:nvSpPr>
            <p:cNvPr id="16441" name="Line 103"/>
            <p:cNvSpPr>
              <a:spLocks noChangeShapeType="1"/>
            </p:cNvSpPr>
            <p:nvPr/>
          </p:nvSpPr>
          <p:spPr bwMode="auto">
            <a:xfrm>
              <a:off x="2426" y="2342"/>
              <a:ext cx="0" cy="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42" name="Text Box 104"/>
            <p:cNvSpPr txBox="1">
              <a:spLocks noChangeArrowheads="1"/>
            </p:cNvSpPr>
            <p:nvPr/>
          </p:nvSpPr>
          <p:spPr bwMode="auto">
            <a:xfrm>
              <a:off x="2824" y="366"/>
              <a:ext cx="32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>
                  <a:solidFill>
                    <a:srgbClr val="0000FF"/>
                  </a:solidFill>
                  <a:latin typeface="Times New Roman" pitchFamily="18" charset="0"/>
                </a:rPr>
                <a:t>Pulse</a:t>
              </a:r>
              <a:endParaRPr lang="fr-FR" sz="120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16443" name="Line 105"/>
            <p:cNvSpPr>
              <a:spLocks noChangeShapeType="1"/>
            </p:cNvSpPr>
            <p:nvPr/>
          </p:nvSpPr>
          <p:spPr bwMode="auto">
            <a:xfrm>
              <a:off x="1855" y="1104"/>
              <a:ext cx="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44" name="Line 106"/>
            <p:cNvSpPr>
              <a:spLocks noChangeShapeType="1"/>
            </p:cNvSpPr>
            <p:nvPr/>
          </p:nvSpPr>
          <p:spPr bwMode="auto">
            <a:xfrm>
              <a:off x="1855" y="1656"/>
              <a:ext cx="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45" name="Text Box 107"/>
            <p:cNvSpPr txBox="1">
              <a:spLocks noChangeArrowheads="1"/>
            </p:cNvSpPr>
            <p:nvPr/>
          </p:nvSpPr>
          <p:spPr bwMode="auto">
            <a:xfrm>
              <a:off x="1631" y="1568"/>
              <a:ext cx="265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latin typeface="Times New Roman" pitchFamily="18" charset="0"/>
                </a:rPr>
                <a:t>10</a:t>
              </a:r>
              <a:r>
                <a:rPr lang="fr-FR" sz="1200" baseline="30000">
                  <a:latin typeface="Times New Roman" pitchFamily="18" charset="0"/>
                </a:rPr>
                <a:t>-4</a:t>
              </a:r>
            </a:p>
          </p:txBody>
        </p:sp>
        <p:sp>
          <p:nvSpPr>
            <p:cNvPr id="16446" name="Text Box 108"/>
            <p:cNvSpPr txBox="1">
              <a:spLocks noChangeArrowheads="1"/>
            </p:cNvSpPr>
            <p:nvPr/>
          </p:nvSpPr>
          <p:spPr bwMode="auto">
            <a:xfrm>
              <a:off x="1632" y="1015"/>
              <a:ext cx="26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latin typeface="Times New Roman" pitchFamily="18" charset="0"/>
                </a:rPr>
                <a:t>10</a:t>
              </a:r>
              <a:r>
                <a:rPr lang="fr-FR" sz="1200" baseline="30000"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16447" name="Line 109"/>
            <p:cNvSpPr>
              <a:spLocks noChangeShapeType="1"/>
            </p:cNvSpPr>
            <p:nvPr/>
          </p:nvSpPr>
          <p:spPr bwMode="auto">
            <a:xfrm>
              <a:off x="2413" y="555"/>
              <a:ext cx="0" cy="1624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48" name="Text Box 110"/>
            <p:cNvSpPr txBox="1">
              <a:spLocks noChangeArrowheads="1"/>
            </p:cNvSpPr>
            <p:nvPr/>
          </p:nvSpPr>
          <p:spPr bwMode="auto">
            <a:xfrm>
              <a:off x="1927" y="1286"/>
              <a:ext cx="461" cy="1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>
                  <a:solidFill>
                    <a:srgbClr val="969696"/>
                  </a:solidFill>
                </a:rPr>
                <a:t>contrast</a:t>
              </a:r>
            </a:p>
          </p:txBody>
        </p:sp>
      </p:grpSp>
      <p:grpSp>
        <p:nvGrpSpPr>
          <p:cNvPr id="6" name="Group 111"/>
          <p:cNvGrpSpPr>
            <a:grpSpLocks/>
          </p:cNvGrpSpPr>
          <p:nvPr/>
        </p:nvGrpSpPr>
        <p:grpSpPr bwMode="auto">
          <a:xfrm>
            <a:off x="785813" y="3571875"/>
            <a:ext cx="2273300" cy="523875"/>
            <a:chOff x="495" y="2250"/>
            <a:chExt cx="1432" cy="330"/>
          </a:xfrm>
        </p:grpSpPr>
        <p:sp>
          <p:nvSpPr>
            <p:cNvPr id="16407" name="Text Box 112"/>
            <p:cNvSpPr txBox="1">
              <a:spLocks noChangeArrowheads="1"/>
            </p:cNvSpPr>
            <p:nvPr/>
          </p:nvSpPr>
          <p:spPr bwMode="auto">
            <a:xfrm>
              <a:off x="495" y="2250"/>
              <a:ext cx="1094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400"/>
                <a:t>Ionization threshold</a:t>
              </a:r>
            </a:p>
            <a:p>
              <a:pPr algn="ctr"/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~</a:t>
              </a:r>
              <a:r>
                <a:rPr lang="fr-FR" sz="1400"/>
                <a:t>10</a:t>
              </a:r>
              <a:r>
                <a:rPr lang="fr-FR" sz="1400" baseline="30000"/>
                <a:t>12</a:t>
              </a:r>
              <a:r>
                <a:rPr lang="fr-FR" sz="1400"/>
                <a:t> W.cm</a:t>
              </a:r>
              <a:r>
                <a:rPr lang="fr-FR" sz="1400" baseline="30000"/>
                <a:t>-2</a:t>
              </a:r>
            </a:p>
          </p:txBody>
        </p:sp>
        <p:sp>
          <p:nvSpPr>
            <p:cNvPr id="16408" name="Line 113"/>
            <p:cNvSpPr>
              <a:spLocks noChangeShapeType="1"/>
            </p:cNvSpPr>
            <p:nvPr/>
          </p:nvSpPr>
          <p:spPr bwMode="auto">
            <a:xfrm>
              <a:off x="1429" y="2478"/>
              <a:ext cx="4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6390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16391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16399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6400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16401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16402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16403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16404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16405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16406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16392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6393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Particle acceleration</a:t>
              </a:r>
            </a:p>
          </p:txBody>
        </p:sp>
        <p:sp>
          <p:nvSpPr>
            <p:cNvPr id="16394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16395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16396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16397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16398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92D1C3-3E71-41A5-BA31-56A55F4FDE2F}" type="slidenum">
              <a:rPr lang="fr-FR" smtClean="0"/>
              <a:pPr/>
              <a:t>8</a:t>
            </a:fld>
            <a:endParaRPr lang="fr-FR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9575" y="4494213"/>
            <a:ext cx="4657725" cy="981075"/>
            <a:chOff x="1058" y="2831"/>
            <a:chExt cx="2934" cy="618"/>
          </a:xfrm>
        </p:grpSpPr>
        <p:grpSp>
          <p:nvGrpSpPr>
            <p:cNvPr id="17447" name="Group 3"/>
            <p:cNvGrpSpPr>
              <a:grpSpLocks/>
            </p:cNvGrpSpPr>
            <p:nvPr/>
          </p:nvGrpSpPr>
          <p:grpSpPr bwMode="auto">
            <a:xfrm>
              <a:off x="3590" y="2858"/>
              <a:ext cx="402" cy="569"/>
              <a:chOff x="3611" y="2886"/>
              <a:chExt cx="402" cy="569"/>
            </a:xfrm>
          </p:grpSpPr>
          <p:sp>
            <p:nvSpPr>
              <p:cNvPr id="17467" name="Rectangle 4"/>
              <p:cNvSpPr>
                <a:spLocks noChangeArrowheads="1"/>
              </p:cNvSpPr>
              <p:nvPr/>
            </p:nvSpPr>
            <p:spPr bwMode="auto">
              <a:xfrm rot="10800000">
                <a:off x="3611" y="2886"/>
                <a:ext cx="86" cy="569"/>
              </a:xfrm>
              <a:prstGeom prst="rect">
                <a:avLst/>
              </a:prstGeom>
              <a:gradFill rotWithShape="0">
                <a:gsLst>
                  <a:gs pos="0">
                    <a:srgbClr val="33CCFF"/>
                  </a:gs>
                  <a:gs pos="100000">
                    <a:srgbClr val="80E6FF"/>
                  </a:gs>
                </a:gsLst>
                <a:lin ang="0" scaled="1"/>
              </a:gra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7468" name="Rectangle 5"/>
              <p:cNvSpPr>
                <a:spLocks noChangeArrowheads="1"/>
              </p:cNvSpPr>
              <p:nvPr/>
            </p:nvSpPr>
            <p:spPr bwMode="auto">
              <a:xfrm rot="10800000">
                <a:off x="3696" y="2886"/>
                <a:ext cx="317" cy="569"/>
              </a:xfrm>
              <a:prstGeom prst="rect">
                <a:avLst/>
              </a:prstGeom>
              <a:solidFill>
                <a:srgbClr val="80E6FF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7448" name="Group 6"/>
            <p:cNvGrpSpPr>
              <a:grpSpLocks/>
            </p:cNvGrpSpPr>
            <p:nvPr/>
          </p:nvGrpSpPr>
          <p:grpSpPr bwMode="auto">
            <a:xfrm>
              <a:off x="1723" y="2857"/>
              <a:ext cx="1559" cy="569"/>
              <a:chOff x="11808" y="6096"/>
              <a:chExt cx="5040" cy="1056"/>
            </a:xfrm>
          </p:grpSpPr>
          <p:sp>
            <p:nvSpPr>
              <p:cNvPr id="17461" name="Rectangle 7"/>
              <p:cNvSpPr>
                <a:spLocks noChangeArrowheads="1"/>
              </p:cNvSpPr>
              <p:nvPr/>
            </p:nvSpPr>
            <p:spPr bwMode="auto">
              <a:xfrm>
                <a:off x="11808" y="6096"/>
                <a:ext cx="1008" cy="1056"/>
              </a:xfrm>
              <a:prstGeom prst="rect">
                <a:avLst/>
              </a:prstGeom>
              <a:gradFill rotWithShape="0">
                <a:gsLst>
                  <a:gs pos="0">
                    <a:srgbClr val="33CCFF"/>
                  </a:gs>
                  <a:gs pos="100000">
                    <a:srgbClr val="CCFFFF"/>
                  </a:gs>
                </a:gsLst>
                <a:lin ang="0" scaled="1"/>
              </a:gra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7462" name="Rectangle 8"/>
              <p:cNvSpPr>
                <a:spLocks noChangeArrowheads="1"/>
              </p:cNvSpPr>
              <p:nvPr/>
            </p:nvSpPr>
            <p:spPr bwMode="auto">
              <a:xfrm rot="10800000">
                <a:off x="12816" y="6096"/>
                <a:ext cx="1008" cy="1056"/>
              </a:xfrm>
              <a:prstGeom prst="rect">
                <a:avLst/>
              </a:prstGeom>
              <a:gradFill rotWithShape="0">
                <a:gsLst>
                  <a:gs pos="0">
                    <a:srgbClr val="CCFFFF"/>
                  </a:gs>
                  <a:gs pos="100000">
                    <a:srgbClr val="33CCFF"/>
                  </a:gs>
                </a:gsLst>
                <a:lin ang="0" scaled="1"/>
              </a:gra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7463" name="Group 9"/>
              <p:cNvGrpSpPr>
                <a:grpSpLocks/>
              </p:cNvGrpSpPr>
              <p:nvPr/>
            </p:nvGrpSpPr>
            <p:grpSpPr bwMode="auto">
              <a:xfrm>
                <a:off x="13824" y="6096"/>
                <a:ext cx="2016" cy="1056"/>
                <a:chOff x="11808" y="6096"/>
                <a:chExt cx="2016" cy="1056"/>
              </a:xfrm>
            </p:grpSpPr>
            <p:sp>
              <p:nvSpPr>
                <p:cNvPr id="17465" name="Rectangle 10"/>
                <p:cNvSpPr>
                  <a:spLocks noChangeArrowheads="1"/>
                </p:cNvSpPr>
                <p:nvPr/>
              </p:nvSpPr>
              <p:spPr bwMode="auto">
                <a:xfrm>
                  <a:off x="11808" y="6096"/>
                  <a:ext cx="1008" cy="1056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CCFFFF"/>
                    </a:gs>
                  </a:gsLst>
                  <a:lin ang="0" scaled="1"/>
                </a:gradFill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466" name="Rectangle 11"/>
                <p:cNvSpPr>
                  <a:spLocks noChangeArrowheads="1"/>
                </p:cNvSpPr>
                <p:nvPr/>
              </p:nvSpPr>
              <p:spPr bwMode="auto">
                <a:xfrm rot="10800000">
                  <a:off x="12816" y="6096"/>
                  <a:ext cx="1008" cy="1056"/>
                </a:xfrm>
                <a:prstGeom prst="rect">
                  <a:avLst/>
                </a:prstGeom>
                <a:gradFill rotWithShape="0">
                  <a:gsLst>
                    <a:gs pos="0">
                      <a:srgbClr val="CCFFFF"/>
                    </a:gs>
                    <a:gs pos="100000">
                      <a:srgbClr val="33CCFF"/>
                    </a:gs>
                  </a:gsLst>
                  <a:lin ang="0" scaled="1"/>
                </a:gradFill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7464" name="Rectangle 12"/>
              <p:cNvSpPr>
                <a:spLocks noChangeArrowheads="1"/>
              </p:cNvSpPr>
              <p:nvPr/>
            </p:nvSpPr>
            <p:spPr bwMode="auto">
              <a:xfrm>
                <a:off x="15840" y="6096"/>
                <a:ext cx="1008" cy="1056"/>
              </a:xfrm>
              <a:prstGeom prst="rect">
                <a:avLst/>
              </a:prstGeom>
              <a:gradFill rotWithShape="0">
                <a:gsLst>
                  <a:gs pos="0">
                    <a:srgbClr val="33CCFF"/>
                  </a:gs>
                  <a:gs pos="100000">
                    <a:srgbClr val="CCFFFF"/>
                  </a:gs>
                </a:gsLst>
                <a:lin ang="0" scaled="1"/>
              </a:gra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7449" name="Text Box 13"/>
            <p:cNvSpPr txBox="1">
              <a:spLocks noChangeArrowheads="1"/>
            </p:cNvSpPr>
            <p:nvPr/>
          </p:nvSpPr>
          <p:spPr bwMode="auto">
            <a:xfrm>
              <a:off x="2210" y="2831"/>
              <a:ext cx="347" cy="6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-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-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-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  <a:endParaRPr lang="fr-FR" sz="1400" b="1">
                <a:latin typeface="Times New Roman" pitchFamily="18" charset="0"/>
              </a:endParaRPr>
            </a:p>
          </p:txBody>
        </p:sp>
        <p:sp>
          <p:nvSpPr>
            <p:cNvPr id="17450" name="Text Box 14"/>
            <p:cNvSpPr txBox="1">
              <a:spLocks noChangeArrowheads="1"/>
            </p:cNvSpPr>
            <p:nvPr/>
          </p:nvSpPr>
          <p:spPr bwMode="auto">
            <a:xfrm>
              <a:off x="2788" y="2831"/>
              <a:ext cx="348" cy="6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-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-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-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  <a:endParaRPr lang="fr-FR" sz="1400" b="1">
                <a:latin typeface="Times New Roman" pitchFamily="18" charset="0"/>
              </a:endParaRPr>
            </a:p>
          </p:txBody>
        </p:sp>
        <p:sp>
          <p:nvSpPr>
            <p:cNvPr id="17451" name="Text Box 15"/>
            <p:cNvSpPr txBox="1">
              <a:spLocks noChangeArrowheads="1"/>
            </p:cNvSpPr>
            <p:nvPr/>
          </p:nvSpPr>
          <p:spPr bwMode="auto">
            <a:xfrm>
              <a:off x="1876" y="2831"/>
              <a:ext cx="361" cy="6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</p:txBody>
        </p:sp>
        <p:sp>
          <p:nvSpPr>
            <p:cNvPr id="17452" name="Text Box 16"/>
            <p:cNvSpPr txBox="1">
              <a:spLocks noChangeArrowheads="1"/>
            </p:cNvSpPr>
            <p:nvPr/>
          </p:nvSpPr>
          <p:spPr bwMode="auto">
            <a:xfrm>
              <a:off x="2489" y="2831"/>
              <a:ext cx="361" cy="6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  <a:endParaRPr lang="fr-FR" sz="1400">
                <a:latin typeface="Times New Roman" pitchFamily="18" charset="0"/>
              </a:endParaRPr>
            </a:p>
          </p:txBody>
        </p:sp>
        <p:sp>
          <p:nvSpPr>
            <p:cNvPr id="17453" name="Rectangle 17"/>
            <p:cNvSpPr>
              <a:spLocks noChangeArrowheads="1"/>
            </p:cNvSpPr>
            <p:nvPr/>
          </p:nvSpPr>
          <p:spPr bwMode="auto">
            <a:xfrm rot="10800000">
              <a:off x="3280" y="2858"/>
              <a:ext cx="312" cy="569"/>
            </a:xfrm>
            <a:prstGeom prst="rect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CCFF"/>
                </a:gs>
              </a:gsLst>
              <a:lin ang="0" scaled="1"/>
            </a:gra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7454" name="Rectangle 18"/>
            <p:cNvSpPr>
              <a:spLocks noChangeArrowheads="1"/>
            </p:cNvSpPr>
            <p:nvPr/>
          </p:nvSpPr>
          <p:spPr bwMode="auto">
            <a:xfrm>
              <a:off x="1101" y="2857"/>
              <a:ext cx="312" cy="569"/>
            </a:xfrm>
            <a:prstGeom prst="rect">
              <a:avLst/>
            </a:prstGeom>
            <a:gradFill rotWithShape="0">
              <a:gsLst>
                <a:gs pos="0">
                  <a:srgbClr val="33CCFF"/>
                </a:gs>
                <a:gs pos="100000">
                  <a:srgbClr val="CCFFFF"/>
                </a:gs>
              </a:gsLst>
              <a:lin ang="0" scaled="1"/>
            </a:gra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7455" name="Rectangle 19"/>
            <p:cNvSpPr>
              <a:spLocks noChangeArrowheads="1"/>
            </p:cNvSpPr>
            <p:nvPr/>
          </p:nvSpPr>
          <p:spPr bwMode="auto">
            <a:xfrm rot="10800000">
              <a:off x="1413" y="2858"/>
              <a:ext cx="311" cy="569"/>
            </a:xfrm>
            <a:prstGeom prst="rect">
              <a:avLst/>
            </a:prstGeom>
            <a:gradFill rotWithShape="0">
              <a:gsLst>
                <a:gs pos="0">
                  <a:srgbClr val="CCFFFF"/>
                </a:gs>
                <a:gs pos="100000">
                  <a:srgbClr val="33CCFF"/>
                </a:gs>
              </a:gsLst>
              <a:lin ang="0" scaled="1"/>
            </a:gra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7456" name="Text Box 20"/>
            <p:cNvSpPr txBox="1">
              <a:spLocks noChangeArrowheads="1"/>
            </p:cNvSpPr>
            <p:nvPr/>
          </p:nvSpPr>
          <p:spPr bwMode="auto">
            <a:xfrm>
              <a:off x="3444" y="2831"/>
              <a:ext cx="217" cy="6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</a:t>
              </a:r>
            </a:p>
          </p:txBody>
        </p:sp>
        <p:sp>
          <p:nvSpPr>
            <p:cNvPr id="17457" name="Text Box 21"/>
            <p:cNvSpPr txBox="1">
              <a:spLocks noChangeArrowheads="1"/>
            </p:cNvSpPr>
            <p:nvPr/>
          </p:nvSpPr>
          <p:spPr bwMode="auto">
            <a:xfrm>
              <a:off x="3104" y="2831"/>
              <a:ext cx="361" cy="6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  <a:endParaRPr lang="fr-FR" sz="1400">
                <a:latin typeface="Times New Roman" pitchFamily="18" charset="0"/>
              </a:endParaRPr>
            </a:p>
          </p:txBody>
        </p:sp>
        <p:sp>
          <p:nvSpPr>
            <p:cNvPr id="17458" name="Text Box 22"/>
            <p:cNvSpPr txBox="1">
              <a:spLocks noChangeArrowheads="1"/>
            </p:cNvSpPr>
            <p:nvPr/>
          </p:nvSpPr>
          <p:spPr bwMode="auto">
            <a:xfrm>
              <a:off x="1580" y="2831"/>
              <a:ext cx="348" cy="6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-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-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-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 - -</a:t>
              </a:r>
              <a:endParaRPr lang="fr-FR" sz="1400" b="1">
                <a:latin typeface="Times New Roman" pitchFamily="18" charset="0"/>
              </a:endParaRPr>
            </a:p>
          </p:txBody>
        </p:sp>
        <p:sp>
          <p:nvSpPr>
            <p:cNvPr id="17459" name="Text Box 23"/>
            <p:cNvSpPr txBox="1">
              <a:spLocks noChangeArrowheads="1"/>
            </p:cNvSpPr>
            <p:nvPr/>
          </p:nvSpPr>
          <p:spPr bwMode="auto">
            <a:xfrm>
              <a:off x="1248" y="2831"/>
              <a:ext cx="361" cy="6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 + +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>
                  <a:solidFill>
                    <a:srgbClr val="000000"/>
                  </a:solidFill>
                  <a:latin typeface="Times New Roman" pitchFamily="18" charset="0"/>
                </a:rPr>
                <a:t>+ + +</a:t>
              </a:r>
            </a:p>
          </p:txBody>
        </p:sp>
        <p:sp>
          <p:nvSpPr>
            <p:cNvPr id="17460" name="Text Box 24"/>
            <p:cNvSpPr txBox="1">
              <a:spLocks noChangeArrowheads="1"/>
            </p:cNvSpPr>
            <p:nvPr/>
          </p:nvSpPr>
          <p:spPr bwMode="auto">
            <a:xfrm>
              <a:off x="1058" y="2831"/>
              <a:ext cx="217" cy="6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</a:p>
            <a:p>
              <a:pPr algn="ctr" eaLnBrk="0" hangingPunct="0">
                <a:lnSpc>
                  <a:spcPct val="60000"/>
                </a:lnSpc>
              </a:pPr>
              <a:r>
                <a:rPr lang="fr-FR" sz="1400" b="1">
                  <a:solidFill>
                    <a:srgbClr val="000000"/>
                  </a:solidFill>
                  <a:latin typeface="Times New Roman" pitchFamily="18" charset="0"/>
                </a:rPr>
                <a:t>- -</a:t>
              </a:r>
            </a:p>
          </p:txBody>
        </p:sp>
      </p:grpSp>
      <p:sp>
        <p:nvSpPr>
          <p:cNvPr id="209945" name="Text Box 25"/>
          <p:cNvSpPr txBox="1">
            <a:spLocks noChangeArrowheads="1"/>
          </p:cNvSpPr>
          <p:nvPr/>
        </p:nvSpPr>
        <p:spPr bwMode="auto">
          <a:xfrm>
            <a:off x="633413" y="6189663"/>
            <a:ext cx="7186612" cy="400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fr-FR" sz="2000" b="1">
                <a:solidFill>
                  <a:srgbClr val="0000FF"/>
                </a:solidFill>
              </a:rPr>
              <a:t>Plasma wave</a:t>
            </a:r>
            <a:r>
              <a:rPr lang="fr-FR" sz="2000">
                <a:solidFill>
                  <a:srgbClr val="000000"/>
                </a:solidFill>
              </a:rPr>
              <a:t> </a:t>
            </a:r>
            <a:r>
              <a:rPr lang="fr-FR" sz="2000">
                <a:solidFill>
                  <a:srgbClr val="000000"/>
                </a:solidFill>
                <a:sym typeface="Symbol" pitchFamily="18" charset="2"/>
              </a:rPr>
              <a:t> possibility to trap and </a:t>
            </a:r>
            <a:r>
              <a:rPr lang="fr-FR" sz="2000" b="1">
                <a:solidFill>
                  <a:srgbClr val="D80000"/>
                </a:solidFill>
                <a:sym typeface="Symbol" pitchFamily="18" charset="2"/>
              </a:rPr>
              <a:t>accelerate electrons</a:t>
            </a:r>
            <a:r>
              <a:rPr lang="fr-FR" sz="2000">
                <a:sym typeface="Symbol" pitchFamily="18" charset="2"/>
              </a:rPr>
              <a:t> </a:t>
            </a:r>
            <a:endParaRPr lang="fr-FR" sz="2000"/>
          </a:p>
        </p:txBody>
      </p:sp>
      <p:sp>
        <p:nvSpPr>
          <p:cNvPr id="17413" name="Text Box 26"/>
          <p:cNvSpPr txBox="1">
            <a:spLocks noChangeArrowheads="1"/>
          </p:cNvSpPr>
          <p:nvPr/>
        </p:nvSpPr>
        <p:spPr bwMode="auto">
          <a:xfrm>
            <a:off x="944563" y="1089025"/>
            <a:ext cx="7256462" cy="4270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marL="85725" indent="-85725" algn="ctr" eaLnBrk="0" hangingPunct="0">
              <a:lnSpc>
                <a:spcPct val="120000"/>
              </a:lnSpc>
            </a:pPr>
            <a:r>
              <a:rPr lang="fr-FR">
                <a:sym typeface="Symbol" pitchFamily="18" charset="2"/>
              </a:rPr>
              <a:t>		 </a:t>
            </a:r>
            <a:r>
              <a:rPr lang="fr-FR"/>
              <a:t>electronic density perturbation</a:t>
            </a:r>
          </a:p>
        </p:txBody>
      </p:sp>
      <p:sp>
        <p:nvSpPr>
          <p:cNvPr id="17414" name="Text Box 27"/>
          <p:cNvSpPr txBox="1">
            <a:spLocks noChangeArrowheads="1"/>
          </p:cNvSpPr>
          <p:nvPr/>
        </p:nvSpPr>
        <p:spPr bwMode="auto">
          <a:xfrm>
            <a:off x="5003800" y="2444750"/>
            <a:ext cx="20605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fr-FR" sz="1600">
                <a:solidFill>
                  <a:srgbClr val="FF0000"/>
                </a:solidFill>
                <a:latin typeface="Times New Roman" pitchFamily="18" charset="0"/>
              </a:rPr>
              <a:t>Laser pulse</a:t>
            </a:r>
            <a:endParaRPr lang="fr-FR" sz="1600">
              <a:latin typeface="Times New Roman" pitchFamily="18" charset="0"/>
            </a:endParaRPr>
          </a:p>
        </p:txBody>
      </p:sp>
      <p:sp>
        <p:nvSpPr>
          <p:cNvPr id="17415" name="Text Box 28"/>
          <p:cNvSpPr txBox="1">
            <a:spLocks noChangeArrowheads="1"/>
          </p:cNvSpPr>
          <p:nvPr/>
        </p:nvSpPr>
        <p:spPr bwMode="auto">
          <a:xfrm>
            <a:off x="2339975" y="4221163"/>
            <a:ext cx="1263650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fr-FR" sz="1600">
                <a:solidFill>
                  <a:srgbClr val="0000FF"/>
                </a:solidFill>
                <a:latin typeface="Times New Roman" pitchFamily="18" charset="0"/>
              </a:rPr>
              <a:t>Plasma wave</a:t>
            </a:r>
            <a:endParaRPr lang="fr-FR" sz="1600">
              <a:latin typeface="Times New Roman" pitchFamily="18" charset="0"/>
            </a:endParaRPr>
          </a:p>
        </p:txBody>
      </p:sp>
      <p:sp>
        <p:nvSpPr>
          <p:cNvPr id="209949" name="Freeform 29"/>
          <p:cNvSpPr>
            <a:spLocks/>
          </p:cNvSpPr>
          <p:nvPr/>
        </p:nvSpPr>
        <p:spPr bwMode="auto">
          <a:xfrm>
            <a:off x="1751013" y="4478338"/>
            <a:ext cx="4735512" cy="1038225"/>
          </a:xfrm>
          <a:custGeom>
            <a:avLst/>
            <a:gdLst>
              <a:gd name="T0" fmla="*/ 2618 w 2618"/>
              <a:gd name="T1" fmla="*/ 258 h 519"/>
              <a:gd name="T2" fmla="*/ 2323 w 2618"/>
              <a:gd name="T3" fmla="*/ 258 h 519"/>
              <a:gd name="T4" fmla="*/ 2200 w 2618"/>
              <a:gd name="T5" fmla="*/ 258 h 519"/>
              <a:gd name="T6" fmla="*/ 2176 w 2618"/>
              <a:gd name="T7" fmla="*/ 243 h 519"/>
              <a:gd name="T8" fmla="*/ 2077 w 2618"/>
              <a:gd name="T9" fmla="*/ 121 h 519"/>
              <a:gd name="T10" fmla="*/ 1930 w 2618"/>
              <a:gd name="T11" fmla="*/ 501 h 519"/>
              <a:gd name="T12" fmla="*/ 1660 w 2618"/>
              <a:gd name="T13" fmla="*/ 15 h 519"/>
              <a:gd name="T14" fmla="*/ 1389 w 2618"/>
              <a:gd name="T15" fmla="*/ 501 h 519"/>
              <a:gd name="T16" fmla="*/ 1119 w 2618"/>
              <a:gd name="T17" fmla="*/ 15 h 519"/>
              <a:gd name="T18" fmla="*/ 849 w 2618"/>
              <a:gd name="T19" fmla="*/ 501 h 519"/>
              <a:gd name="T20" fmla="*/ 578 w 2618"/>
              <a:gd name="T21" fmla="*/ 15 h 519"/>
              <a:gd name="T22" fmla="*/ 308 w 2618"/>
              <a:gd name="T23" fmla="*/ 501 h 519"/>
              <a:gd name="T24" fmla="*/ 71 w 2618"/>
              <a:gd name="T25" fmla="*/ 82 h 519"/>
              <a:gd name="T26" fmla="*/ 0 w 2618"/>
              <a:gd name="T27" fmla="*/ 10 h 5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618"/>
              <a:gd name="T43" fmla="*/ 0 h 519"/>
              <a:gd name="T44" fmla="*/ 2618 w 2618"/>
              <a:gd name="T45" fmla="*/ 519 h 51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618" h="519">
                <a:moveTo>
                  <a:pt x="2618" y="258"/>
                </a:moveTo>
                <a:cubicBezTo>
                  <a:pt x="2505" y="258"/>
                  <a:pt x="2393" y="258"/>
                  <a:pt x="2323" y="258"/>
                </a:cubicBezTo>
                <a:cubicBezTo>
                  <a:pt x="2254" y="258"/>
                  <a:pt x="2225" y="260"/>
                  <a:pt x="2200" y="258"/>
                </a:cubicBezTo>
                <a:cubicBezTo>
                  <a:pt x="2176" y="255"/>
                  <a:pt x="2196" y="266"/>
                  <a:pt x="2176" y="243"/>
                </a:cubicBezTo>
                <a:cubicBezTo>
                  <a:pt x="2155" y="220"/>
                  <a:pt x="2118" y="78"/>
                  <a:pt x="2077" y="121"/>
                </a:cubicBezTo>
                <a:cubicBezTo>
                  <a:pt x="2036" y="164"/>
                  <a:pt x="2000" y="519"/>
                  <a:pt x="1930" y="501"/>
                </a:cubicBezTo>
                <a:cubicBezTo>
                  <a:pt x="1860" y="484"/>
                  <a:pt x="1750" y="15"/>
                  <a:pt x="1660" y="15"/>
                </a:cubicBezTo>
                <a:cubicBezTo>
                  <a:pt x="1570" y="15"/>
                  <a:pt x="1479" y="501"/>
                  <a:pt x="1389" y="501"/>
                </a:cubicBezTo>
                <a:cubicBezTo>
                  <a:pt x="1299" y="501"/>
                  <a:pt x="1209" y="15"/>
                  <a:pt x="1119" y="15"/>
                </a:cubicBezTo>
                <a:cubicBezTo>
                  <a:pt x="1029" y="15"/>
                  <a:pt x="939" y="501"/>
                  <a:pt x="849" y="501"/>
                </a:cubicBezTo>
                <a:cubicBezTo>
                  <a:pt x="759" y="501"/>
                  <a:pt x="669" y="15"/>
                  <a:pt x="578" y="15"/>
                </a:cubicBezTo>
                <a:cubicBezTo>
                  <a:pt x="488" y="15"/>
                  <a:pt x="392" y="490"/>
                  <a:pt x="308" y="501"/>
                </a:cubicBezTo>
                <a:cubicBezTo>
                  <a:pt x="224" y="512"/>
                  <a:pt x="122" y="164"/>
                  <a:pt x="71" y="82"/>
                </a:cubicBezTo>
                <a:cubicBezTo>
                  <a:pt x="20" y="0"/>
                  <a:pt x="15" y="25"/>
                  <a:pt x="0" y="10"/>
                </a:cubicBezTo>
              </a:path>
            </a:pathLst>
          </a:custGeom>
          <a:noFill/>
          <a:ln w="2222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fr-FR"/>
          </a:p>
        </p:txBody>
      </p:sp>
      <p:grpSp>
        <p:nvGrpSpPr>
          <p:cNvPr id="17417" name="Group 30"/>
          <p:cNvGrpSpPr>
            <a:grpSpLocks/>
          </p:cNvGrpSpPr>
          <p:nvPr/>
        </p:nvGrpSpPr>
        <p:grpSpPr bwMode="auto">
          <a:xfrm>
            <a:off x="1743075" y="2628900"/>
            <a:ext cx="3827463" cy="2384425"/>
            <a:chOff x="1098" y="1656"/>
            <a:chExt cx="2411" cy="1502"/>
          </a:xfrm>
        </p:grpSpPr>
        <p:sp>
          <p:nvSpPr>
            <p:cNvPr id="17445" name="Line 31"/>
            <p:cNvSpPr>
              <a:spLocks noChangeShapeType="1"/>
            </p:cNvSpPr>
            <p:nvPr/>
          </p:nvSpPr>
          <p:spPr bwMode="auto">
            <a:xfrm flipH="1">
              <a:off x="1098" y="3142"/>
              <a:ext cx="206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46" name="Freeform 32"/>
            <p:cNvSpPr>
              <a:spLocks/>
            </p:cNvSpPr>
            <p:nvPr/>
          </p:nvSpPr>
          <p:spPr bwMode="auto">
            <a:xfrm>
              <a:off x="3173" y="1656"/>
              <a:ext cx="336" cy="1502"/>
            </a:xfrm>
            <a:custGeom>
              <a:avLst/>
              <a:gdLst>
                <a:gd name="T0" fmla="*/ 432 w 432"/>
                <a:gd name="T1" fmla="*/ 1584 h 1584"/>
                <a:gd name="T2" fmla="*/ 192 w 432"/>
                <a:gd name="T3" fmla="*/ 0 h 1584"/>
                <a:gd name="T4" fmla="*/ 0 w 432"/>
                <a:gd name="T5" fmla="*/ 1584 h 1584"/>
                <a:gd name="T6" fmla="*/ 0 60000 65536"/>
                <a:gd name="T7" fmla="*/ 0 60000 65536"/>
                <a:gd name="T8" fmla="*/ 0 60000 65536"/>
                <a:gd name="T9" fmla="*/ 0 w 432"/>
                <a:gd name="T10" fmla="*/ 0 h 1584"/>
                <a:gd name="T11" fmla="*/ 432 w 432"/>
                <a:gd name="T12" fmla="*/ 1584 h 15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" h="1584">
                  <a:moveTo>
                    <a:pt x="432" y="1584"/>
                  </a:moveTo>
                  <a:cubicBezTo>
                    <a:pt x="348" y="792"/>
                    <a:pt x="264" y="0"/>
                    <a:pt x="192" y="0"/>
                  </a:cubicBezTo>
                  <a:cubicBezTo>
                    <a:pt x="120" y="0"/>
                    <a:pt x="60" y="792"/>
                    <a:pt x="0" y="158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17418" name="AutoShape 33"/>
          <p:cNvSpPr>
            <a:spLocks noChangeArrowheads="1"/>
          </p:cNvSpPr>
          <p:nvPr/>
        </p:nvSpPr>
        <p:spPr bwMode="auto">
          <a:xfrm>
            <a:off x="5508625" y="3548063"/>
            <a:ext cx="842963" cy="215900"/>
          </a:xfrm>
          <a:prstGeom prst="rightArrow">
            <a:avLst>
              <a:gd name="adj1" fmla="val 50000"/>
              <a:gd name="adj2" fmla="val 97610"/>
            </a:avLst>
          </a:prstGeom>
          <a:solidFill>
            <a:srgbClr val="FF0000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17419" name="AutoShape 34"/>
          <p:cNvSpPr>
            <a:spLocks noChangeArrowheads="1"/>
          </p:cNvSpPr>
          <p:nvPr/>
        </p:nvSpPr>
        <p:spPr bwMode="auto">
          <a:xfrm>
            <a:off x="5753100" y="4652963"/>
            <a:ext cx="619125" cy="288925"/>
          </a:xfrm>
          <a:prstGeom prst="rightArrow">
            <a:avLst>
              <a:gd name="adj1" fmla="val 50000"/>
              <a:gd name="adj2" fmla="val 53571"/>
            </a:avLst>
          </a:prstGeom>
          <a:solidFill>
            <a:srgbClr val="0000FF"/>
          </a:solidFill>
          <a:ln w="12700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17420" name="Line 35"/>
          <p:cNvSpPr>
            <a:spLocks noChangeShapeType="1"/>
          </p:cNvSpPr>
          <p:nvPr/>
        </p:nvSpPr>
        <p:spPr bwMode="auto">
          <a:xfrm flipV="1">
            <a:off x="1760538" y="4986338"/>
            <a:ext cx="4730750" cy="1587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7421" name="Text Box 36"/>
          <p:cNvSpPr txBox="1">
            <a:spLocks noChangeArrowheads="1"/>
          </p:cNvSpPr>
          <p:nvPr/>
        </p:nvSpPr>
        <p:spPr bwMode="auto">
          <a:xfrm>
            <a:off x="6457950" y="4973638"/>
            <a:ext cx="2857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fr-FR">
                <a:solidFill>
                  <a:schemeClr val="bg2"/>
                </a:solidFill>
                <a:latin typeface="Times New Roman" pitchFamily="18" charset="0"/>
              </a:rPr>
              <a:t>z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17422" name="Line 37"/>
          <p:cNvSpPr>
            <a:spLocks noChangeShapeType="1"/>
          </p:cNvSpPr>
          <p:nvPr/>
        </p:nvSpPr>
        <p:spPr bwMode="auto">
          <a:xfrm rot="-5400000">
            <a:off x="434181" y="3733007"/>
            <a:ext cx="2638425" cy="14288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7423" name="Text Box 38"/>
          <p:cNvSpPr txBox="1">
            <a:spLocks noChangeArrowheads="1"/>
          </p:cNvSpPr>
          <p:nvPr/>
        </p:nvSpPr>
        <p:spPr bwMode="auto">
          <a:xfrm rot="-5400000">
            <a:off x="701675" y="3511550"/>
            <a:ext cx="944563" cy="3032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fr-FR" sz="1400">
                <a:solidFill>
                  <a:schemeClr val="bg2"/>
                </a:solidFill>
                <a:latin typeface="Times New Roman" pitchFamily="18" charset="0"/>
              </a:rPr>
              <a:t>Amplitude</a:t>
            </a:r>
            <a:endParaRPr lang="fr-FR">
              <a:latin typeface="Times New Roman" pitchFamily="18" charset="0"/>
            </a:endParaRPr>
          </a:p>
        </p:txBody>
      </p:sp>
      <p:sp>
        <p:nvSpPr>
          <p:cNvPr id="17424" name="Rectangle 47"/>
          <p:cNvSpPr>
            <a:spLocks noChangeArrowheads="1"/>
          </p:cNvSpPr>
          <p:nvPr/>
        </p:nvSpPr>
        <p:spPr bwMode="auto">
          <a:xfrm>
            <a:off x="1025525" y="620713"/>
            <a:ext cx="6570663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fr-FR"/>
              <a:t>The intensity gradient push e</a:t>
            </a:r>
            <a:r>
              <a:rPr lang="fr-FR" baseline="30000"/>
              <a:t>-</a:t>
            </a:r>
            <a:r>
              <a:rPr lang="fr-FR"/>
              <a:t> away from the high field zones</a:t>
            </a:r>
          </a:p>
        </p:txBody>
      </p:sp>
      <p:sp>
        <p:nvSpPr>
          <p:cNvPr id="17425" name="Rectangle 48"/>
          <p:cNvSpPr>
            <a:spLocks noChangeArrowheads="1"/>
          </p:cNvSpPr>
          <p:nvPr/>
        </p:nvSpPr>
        <p:spPr bwMode="auto">
          <a:xfrm>
            <a:off x="3192463" y="1557338"/>
            <a:ext cx="2316162" cy="393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fr-FR">
                <a:sym typeface="Symbol" pitchFamily="18" charset="2"/>
              </a:rPr>
              <a:t>	</a:t>
            </a:r>
            <a:r>
              <a:rPr lang="fr-FR"/>
              <a:t> </a:t>
            </a:r>
            <a:r>
              <a:rPr lang="fr-FR">
                <a:solidFill>
                  <a:srgbClr val="0000FF"/>
                </a:solidFill>
              </a:rPr>
              <a:t>plasma wave</a:t>
            </a:r>
            <a:endParaRPr lang="fr-FR"/>
          </a:p>
        </p:txBody>
      </p:sp>
      <p:sp>
        <p:nvSpPr>
          <p:cNvPr id="17426" name="Text Box 49"/>
          <p:cNvSpPr txBox="1">
            <a:spLocks noChangeArrowheads="1"/>
          </p:cNvSpPr>
          <p:nvPr/>
        </p:nvSpPr>
        <p:spPr bwMode="auto">
          <a:xfrm>
            <a:off x="1025525" y="4229100"/>
            <a:ext cx="8096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fr-FR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b="1" baseline="-25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fr-FR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/n</a:t>
            </a:r>
            <a:r>
              <a:rPr lang="fr-FR" b="1" baseline="-25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l-GR" b="1" baseline="-2500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7" name="Text Box 50"/>
          <p:cNvSpPr txBox="1">
            <a:spLocks noChangeArrowheads="1"/>
          </p:cNvSpPr>
          <p:nvPr/>
        </p:nvSpPr>
        <p:spPr bwMode="auto">
          <a:xfrm>
            <a:off x="755650" y="2349500"/>
            <a:ext cx="10795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Intensity</a:t>
            </a:r>
            <a:endParaRPr lang="el-GR" b="1" baseline="-25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428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17429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17437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7438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17439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17440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17441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17442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17443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17444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17430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17431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Particle acceleration</a:t>
              </a:r>
            </a:p>
          </p:txBody>
        </p:sp>
        <p:sp>
          <p:nvSpPr>
            <p:cNvPr id="17432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17433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17434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17435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17436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99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0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45" grpId="0"/>
      <p:bldP spid="2099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F96FE4-2D73-4DD0-B563-4BA02E40CFA2}" type="slidenum">
              <a:rPr lang="fr-FR" smtClean="0"/>
              <a:pPr/>
              <a:t>9</a:t>
            </a:fld>
            <a:endParaRPr lang="fr-FR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68313" y="1196975"/>
            <a:ext cx="2159000" cy="2889250"/>
            <a:chOff x="295" y="799"/>
            <a:chExt cx="1360" cy="1820"/>
          </a:xfrm>
        </p:grpSpPr>
        <p:sp>
          <p:nvSpPr>
            <p:cNvPr id="211971" name="Rectangle 3"/>
            <p:cNvSpPr>
              <a:spLocks noChangeArrowheads="1"/>
            </p:cNvSpPr>
            <p:nvPr/>
          </p:nvSpPr>
          <p:spPr bwMode="auto">
            <a:xfrm>
              <a:off x="295" y="1077"/>
              <a:ext cx="1360" cy="1542"/>
            </a:xfrm>
            <a:prstGeom prst="rect">
              <a:avLst/>
            </a:prstGeom>
            <a:gradFill rotWithShape="1">
              <a:gsLst>
                <a:gs pos="0">
                  <a:srgbClr val="9797FF"/>
                </a:gs>
                <a:gs pos="50000">
                  <a:schemeClr val="bg1"/>
                </a:gs>
                <a:gs pos="100000">
                  <a:srgbClr val="9797FF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080" name="Line 4"/>
            <p:cNvSpPr>
              <a:spLocks noChangeShapeType="1"/>
            </p:cNvSpPr>
            <p:nvPr/>
          </p:nvSpPr>
          <p:spPr bwMode="auto">
            <a:xfrm>
              <a:off x="476" y="1117"/>
              <a:ext cx="454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fr-FR"/>
            </a:p>
          </p:txBody>
        </p:sp>
        <p:graphicFrame>
          <p:nvGraphicFramePr>
            <p:cNvPr id="2051" name="Object 5"/>
            <p:cNvGraphicFramePr>
              <a:graphicFrameLocks noChangeAspect="1"/>
            </p:cNvGraphicFramePr>
            <p:nvPr/>
          </p:nvGraphicFramePr>
          <p:xfrm>
            <a:off x="567" y="799"/>
            <a:ext cx="260" cy="296"/>
          </p:xfrm>
          <a:graphic>
            <a:graphicData uri="http://schemas.openxmlformats.org/presentationml/2006/ole">
              <p:oleObj spid="_x0000_s2051" name="Equation" r:id="rId4" imgW="177480" imgH="215640" progId="Equation.3">
                <p:embed/>
              </p:oleObj>
            </a:graphicData>
          </a:graphic>
        </p:graphicFrame>
      </p:grp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79388" y="4724400"/>
            <a:ext cx="8785225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fr-FR">
                <a:sym typeface="Symbol" pitchFamily="18" charset="2"/>
              </a:rPr>
              <a:t>Possibility to accelerate charged particles</a:t>
            </a:r>
          </a:p>
          <a:p>
            <a:pPr algn="ctr" eaLnBrk="0" hangingPunct="0"/>
            <a:r>
              <a:rPr lang="fr-FR">
                <a:sym typeface="Symbol" pitchFamily="18" charset="2"/>
              </a:rPr>
              <a:t>in the direction of the laser propagation </a:t>
            </a:r>
            <a:r>
              <a:rPr lang="fr-FR" sz="1600">
                <a:solidFill>
                  <a:srgbClr val="777777"/>
                </a:solidFill>
                <a:sym typeface="Symbol" pitchFamily="18" charset="2"/>
              </a:rPr>
              <a:t>(</a:t>
            </a:r>
            <a:r>
              <a:rPr lang="fr-FR" sz="1600">
                <a:solidFill>
                  <a:srgbClr val="777777"/>
                </a:solidFill>
                <a:cs typeface="Arial" charset="0"/>
                <a:sym typeface="Symbol" pitchFamily="18" charset="2"/>
              </a:rPr>
              <a:t>up to a few 100 MeV)</a:t>
            </a:r>
            <a:r>
              <a:rPr lang="fr-FR" sz="1600">
                <a:solidFill>
                  <a:srgbClr val="777777"/>
                </a:solidFill>
                <a:sym typeface="Symbol" pitchFamily="18" charset="2"/>
              </a:rPr>
              <a:t> </a:t>
            </a:r>
            <a:endParaRPr lang="fr-FR" sz="1200">
              <a:solidFill>
                <a:srgbClr val="777777"/>
              </a:solidFill>
            </a:endParaRPr>
          </a:p>
        </p:txBody>
      </p:sp>
      <p:sp>
        <p:nvSpPr>
          <p:cNvPr id="211975" name="AutoShape 7"/>
          <p:cNvSpPr>
            <a:spLocks noChangeArrowheads="1"/>
          </p:cNvSpPr>
          <p:nvPr/>
        </p:nvSpPr>
        <p:spPr bwMode="auto">
          <a:xfrm>
            <a:off x="755650" y="2781300"/>
            <a:ext cx="144463" cy="144463"/>
          </a:xfrm>
          <a:prstGeom prst="smileyFace">
            <a:avLst>
              <a:gd name="adj" fmla="val 4653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4521200" y="3613150"/>
          <a:ext cx="101600" cy="190500"/>
        </p:xfrm>
        <a:graphic>
          <a:graphicData uri="http://schemas.openxmlformats.org/presentationml/2006/ole">
            <p:oleObj spid="_x0000_s2050" name="Equation" r:id="rId5" imgW="101520" imgH="190440" progId="Equation.3">
              <p:embed/>
            </p:oleObj>
          </a:graphicData>
        </a:graphic>
      </p:graphicFrame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973138" y="5716588"/>
            <a:ext cx="7164387" cy="868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80975" indent="-180975">
              <a:lnSpc>
                <a:spcPct val="140000"/>
              </a:lnSpc>
              <a:buFontTx/>
              <a:buChar char="•"/>
            </a:pPr>
            <a:r>
              <a:rPr lang="en-US"/>
              <a:t>In the general case, continuous and decreasing energy distribution</a:t>
            </a:r>
            <a:endParaRPr lang="fr-FR"/>
          </a:p>
          <a:p>
            <a:pPr marL="180975" indent="-180975">
              <a:lnSpc>
                <a:spcPct val="140000"/>
              </a:lnSpc>
              <a:buFontTx/>
              <a:buChar char="•"/>
            </a:pPr>
            <a:r>
              <a:rPr lang="fr-FR"/>
              <a:t>In 3D, diverging beam with </a:t>
            </a:r>
            <a:r>
              <a:rPr lang="en-US">
                <a:cs typeface="Arial" charset="0"/>
              </a:rPr>
              <a:t>~ gaussienne angular </a:t>
            </a:r>
            <a:r>
              <a:rPr lang="fr-FR"/>
              <a:t>distribution</a:t>
            </a:r>
            <a:endParaRPr lang="en-US">
              <a:cs typeface="Arial" charset="0"/>
            </a:endParaRP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23850" y="1647825"/>
            <a:ext cx="2447925" cy="2430463"/>
            <a:chOff x="1383" y="1457"/>
            <a:chExt cx="1542" cy="1531"/>
          </a:xfrm>
        </p:grpSpPr>
        <p:sp>
          <p:nvSpPr>
            <p:cNvPr id="2076" name="Text Box 19"/>
            <p:cNvSpPr txBox="1">
              <a:spLocks noChangeArrowheads="1"/>
            </p:cNvSpPr>
            <p:nvPr/>
          </p:nvSpPr>
          <p:spPr bwMode="auto">
            <a:xfrm>
              <a:off x="1928" y="1457"/>
              <a:ext cx="452" cy="15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++++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++++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++++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++++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++++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++++</a:t>
              </a:r>
            </a:p>
          </p:txBody>
        </p:sp>
        <p:sp>
          <p:nvSpPr>
            <p:cNvPr id="2077" name="Text Box 20"/>
            <p:cNvSpPr txBox="1">
              <a:spLocks noChangeArrowheads="1"/>
            </p:cNvSpPr>
            <p:nvPr/>
          </p:nvSpPr>
          <p:spPr bwMode="auto">
            <a:xfrm>
              <a:off x="1383" y="1457"/>
              <a:ext cx="452" cy="15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</p:txBody>
        </p:sp>
        <p:sp>
          <p:nvSpPr>
            <p:cNvPr id="2078" name="Text Box 21"/>
            <p:cNvSpPr txBox="1">
              <a:spLocks noChangeArrowheads="1"/>
            </p:cNvSpPr>
            <p:nvPr/>
          </p:nvSpPr>
          <p:spPr bwMode="auto">
            <a:xfrm>
              <a:off x="2473" y="1457"/>
              <a:ext cx="452" cy="15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  <a:p>
              <a:pPr algn="ctr">
                <a:spcBef>
                  <a:spcPct val="30000"/>
                </a:spcBef>
                <a:spcAft>
                  <a:spcPct val="20000"/>
                </a:spcAft>
              </a:pPr>
              <a:r>
                <a:rPr lang="fr-FR"/>
                <a:t>- -</a:t>
              </a:r>
            </a:p>
          </p:txBody>
        </p:sp>
      </p:grpSp>
      <p:sp>
        <p:nvSpPr>
          <p:cNvPr id="2058" name="Text Box 22"/>
          <p:cNvSpPr txBox="1">
            <a:spLocks noChangeArrowheads="1"/>
          </p:cNvSpPr>
          <p:nvPr/>
        </p:nvSpPr>
        <p:spPr bwMode="auto">
          <a:xfrm>
            <a:off x="2922588" y="549275"/>
            <a:ext cx="329882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/>
              <a:t>Electron acceleration</a:t>
            </a:r>
          </a:p>
        </p:txBody>
      </p:sp>
      <p:grpSp>
        <p:nvGrpSpPr>
          <p:cNvPr id="2059" name="Group 36"/>
          <p:cNvGrpSpPr>
            <a:grpSpLocks/>
          </p:cNvGrpSpPr>
          <p:nvPr/>
        </p:nvGrpSpPr>
        <p:grpSpPr bwMode="auto">
          <a:xfrm>
            <a:off x="0" y="0"/>
            <a:ext cx="9144000" cy="404813"/>
            <a:chOff x="0" y="0"/>
            <a:chExt cx="5760" cy="255"/>
          </a:xfrm>
        </p:grpSpPr>
        <p:grpSp>
          <p:nvGrpSpPr>
            <p:cNvPr id="2060" name="Group 37"/>
            <p:cNvGrpSpPr>
              <a:grpSpLocks/>
            </p:cNvGrpSpPr>
            <p:nvPr/>
          </p:nvGrpSpPr>
          <p:grpSpPr bwMode="auto">
            <a:xfrm>
              <a:off x="0" y="0"/>
              <a:ext cx="5760" cy="255"/>
              <a:chOff x="0" y="0"/>
              <a:chExt cx="5760" cy="255"/>
            </a:xfrm>
          </p:grpSpPr>
          <p:sp>
            <p:nvSpPr>
              <p:cNvPr id="2068" name="Rectangle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255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2069" name="Text Box 39"/>
              <p:cNvSpPr txBox="1">
                <a:spLocks noChangeArrowheads="1"/>
              </p:cNvSpPr>
              <p:nvPr/>
            </p:nvSpPr>
            <p:spPr bwMode="auto">
              <a:xfrm>
                <a:off x="831" y="0"/>
                <a:ext cx="749" cy="1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Accélération de particules </a:t>
                </a:r>
              </a:p>
            </p:txBody>
          </p:sp>
          <p:sp>
            <p:nvSpPr>
              <p:cNvPr id="2070" name="Text Box 40"/>
              <p:cNvSpPr txBox="1">
                <a:spLocks noChangeArrowheads="1"/>
              </p:cNvSpPr>
              <p:nvPr/>
            </p:nvSpPr>
            <p:spPr bwMode="auto">
              <a:xfrm>
                <a:off x="1596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Dispositifs expérimentaux (e</a:t>
                </a:r>
                <a:r>
                  <a:rPr lang="fr-FR" sz="1000" baseline="30000"/>
                  <a:t>-</a:t>
                </a:r>
                <a:r>
                  <a:rPr lang="fr-FR" sz="1000"/>
                  <a:t>)</a:t>
                </a:r>
              </a:p>
            </p:txBody>
          </p:sp>
          <p:sp>
            <p:nvSpPr>
              <p:cNvPr id="2071" name="Text Box 41"/>
              <p:cNvSpPr txBox="1">
                <a:spLocks noChangeArrowheads="1"/>
              </p:cNvSpPr>
              <p:nvPr/>
            </p:nvSpPr>
            <p:spPr bwMode="auto">
              <a:xfrm>
                <a:off x="2427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électrons</a:t>
                </a:r>
              </a:p>
            </p:txBody>
          </p:sp>
          <p:sp>
            <p:nvSpPr>
              <p:cNvPr id="2072" name="Text Box 42"/>
              <p:cNvSpPr txBox="1">
                <a:spLocks noChangeArrowheads="1"/>
              </p:cNvSpPr>
              <p:nvPr/>
            </p:nvSpPr>
            <p:spPr bwMode="auto">
              <a:xfrm>
                <a:off x="3259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Résultats protons </a:t>
                </a:r>
              </a:p>
            </p:txBody>
          </p:sp>
          <p:sp>
            <p:nvSpPr>
              <p:cNvPr id="2073" name="Text Box 43"/>
              <p:cNvSpPr txBox="1">
                <a:spLocks noChangeArrowheads="1"/>
              </p:cNvSpPr>
              <p:nvPr/>
            </p:nvSpPr>
            <p:spPr bwMode="auto">
              <a:xfrm>
                <a:off x="4922" y="0"/>
                <a:ext cx="816" cy="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>
                    <a:solidFill>
                      <a:schemeClr val="bg1"/>
                    </a:solidFill>
                  </a:rPr>
                  <a:t>Conclusion et perspectives </a:t>
                </a:r>
              </a:p>
            </p:txBody>
          </p:sp>
          <p:sp>
            <p:nvSpPr>
              <p:cNvPr id="2074" name="Text Box 4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Introduction</a:t>
                </a:r>
              </a:p>
            </p:txBody>
          </p:sp>
          <p:sp>
            <p:nvSpPr>
              <p:cNvPr id="2075" name="Text Box 45"/>
              <p:cNvSpPr txBox="1">
                <a:spLocks noChangeArrowheads="1"/>
              </p:cNvSpPr>
              <p:nvPr/>
            </p:nvSpPr>
            <p:spPr bwMode="auto">
              <a:xfrm>
                <a:off x="4090" y="0"/>
                <a:ext cx="816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000"/>
                  <a:t>Application à la physique nucléaire</a:t>
                </a:r>
              </a:p>
            </p:txBody>
          </p:sp>
        </p:grpSp>
        <p:sp>
          <p:nvSpPr>
            <p:cNvPr id="2061" name="Rectangle 46"/>
            <p:cNvSpPr>
              <a:spLocks noChangeArrowheads="1"/>
            </p:cNvSpPr>
            <p:nvPr/>
          </p:nvSpPr>
          <p:spPr bwMode="auto">
            <a:xfrm>
              <a:off x="0" y="0"/>
              <a:ext cx="5760" cy="255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2062" name="Text Box 47"/>
            <p:cNvSpPr txBox="1">
              <a:spLocks noChangeArrowheads="1"/>
            </p:cNvSpPr>
            <p:nvPr/>
          </p:nvSpPr>
          <p:spPr bwMode="auto">
            <a:xfrm>
              <a:off x="836" y="0"/>
              <a:ext cx="952" cy="1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solidFill>
                    <a:schemeClr val="bg1"/>
                  </a:solidFill>
                </a:rPr>
                <a:t>Particle acceleration</a:t>
              </a:r>
            </a:p>
          </p:txBody>
        </p:sp>
        <p:sp>
          <p:nvSpPr>
            <p:cNvPr id="2063" name="Text Box 48"/>
            <p:cNvSpPr txBox="1">
              <a:spLocks noChangeArrowheads="1"/>
            </p:cNvSpPr>
            <p:nvPr/>
          </p:nvSpPr>
          <p:spPr bwMode="auto">
            <a:xfrm>
              <a:off x="182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Electron beam characterization</a:t>
              </a:r>
            </a:p>
          </p:txBody>
        </p:sp>
        <p:sp>
          <p:nvSpPr>
            <p:cNvPr id="2064" name="Text Box 49"/>
            <p:cNvSpPr txBox="1">
              <a:spLocks noChangeArrowheads="1"/>
            </p:cNvSpPr>
            <p:nvPr/>
          </p:nvSpPr>
          <p:spPr bwMode="auto">
            <a:xfrm>
              <a:off x="4776" y="0"/>
              <a:ext cx="95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/>
                <a:t>Conclusion and outlook</a:t>
              </a:r>
              <a:endParaRPr lang="fr-FR" sz="1100"/>
            </a:p>
          </p:txBody>
        </p:sp>
        <p:sp>
          <p:nvSpPr>
            <p:cNvPr id="2065" name="Text Box 50"/>
            <p:cNvSpPr txBox="1">
              <a:spLocks noChangeArrowheads="1"/>
            </p:cNvSpPr>
            <p:nvPr/>
          </p:nvSpPr>
          <p:spPr bwMode="auto">
            <a:xfrm>
              <a:off x="32" y="0"/>
              <a:ext cx="77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Introduction</a:t>
              </a:r>
            </a:p>
          </p:txBody>
        </p:sp>
        <p:sp>
          <p:nvSpPr>
            <p:cNvPr id="2066" name="Text Box 51"/>
            <p:cNvSpPr txBox="1">
              <a:spLocks noChangeArrowheads="1"/>
            </p:cNvSpPr>
            <p:nvPr/>
          </p:nvSpPr>
          <p:spPr bwMode="auto">
            <a:xfrm>
              <a:off x="3791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Application to nuclear physics</a:t>
              </a:r>
            </a:p>
          </p:txBody>
        </p:sp>
        <p:sp>
          <p:nvSpPr>
            <p:cNvPr id="2067" name="Text Box 52"/>
            <p:cNvSpPr txBox="1">
              <a:spLocks noChangeArrowheads="1"/>
            </p:cNvSpPr>
            <p:nvPr/>
          </p:nvSpPr>
          <p:spPr bwMode="auto">
            <a:xfrm>
              <a:off x="2806" y="0"/>
              <a:ext cx="952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/>
                <a:t>Proton beam characterization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0.69306 3.33333E-6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0.59844 -0.00069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5" grpId="0" animBg="1"/>
      <p:bldP spid="211975" grpId="1" animBg="1"/>
      <p:bldP spid="211975" grpId="2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41018</TotalTime>
  <Words>5167</Words>
  <Application>Microsoft Office PowerPoint</Application>
  <PresentationFormat>On-screen Show (4:3)</PresentationFormat>
  <Paragraphs>1728</Paragraphs>
  <Slides>54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Modèle par défaut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gerbaux</dc:creator>
  <cp:lastModifiedBy>Mathias Gerbaux</cp:lastModifiedBy>
  <cp:revision>343</cp:revision>
  <dcterms:created xsi:type="dcterms:W3CDTF">2005-11-15T11:11:22Z</dcterms:created>
  <dcterms:modified xsi:type="dcterms:W3CDTF">2008-10-03T06:24:31Z</dcterms:modified>
</cp:coreProperties>
</file>