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9" autoAdjust="0"/>
    <p:restoredTop sz="87105" autoAdjust="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83353-54BF-4E76-AB64-F8E1B90C0947}" type="datetimeFigureOut">
              <a:rPr lang="en-US" smtClean="0"/>
              <a:pPr/>
              <a:t>8/22/2008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E97D3-B75B-4663-B9DE-12BDB2825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Lengthen = stretch, shorten = compresses</a:t>
            </a:r>
          </a:p>
          <a:p>
            <a:r>
              <a:rPr lang="en-US" dirty="0" smtClean="0"/>
              <a:t>Energy/path</a:t>
            </a:r>
            <a:r>
              <a:rPr lang="en-US" baseline="0" dirty="0" smtClean="0"/>
              <a:t> length correlation through chicane – all focusing magnets were off (natural chicane)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local</a:t>
            </a:r>
            <a:r>
              <a:rPr lang="en-US" baseline="0" dirty="0" smtClean="0"/>
              <a:t> oscillators for the 2</a:t>
            </a:r>
            <a:r>
              <a:rPr lang="en-US" baseline="30000" dirty="0" smtClean="0"/>
              <a:t>nd</a:t>
            </a:r>
            <a:r>
              <a:rPr lang="en-US" baseline="0" dirty="0" smtClean="0"/>
              <a:t> down mixing stage - - NEW AND AWESOME (northwestern)</a:t>
            </a:r>
          </a:p>
          <a:p>
            <a:r>
              <a:rPr lang="en-US" baseline="0" dirty="0" smtClean="0"/>
              <a:t>High powered synthesizers (14 and 20dbm max)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Time windowing is new:</a:t>
            </a:r>
            <a:r>
              <a:rPr lang="en-US" baseline="0" dirty="0" smtClean="0"/>
              <a:t> both for us and controls peeps – because we have the capability to take many </a:t>
            </a:r>
            <a:r>
              <a:rPr lang="en-US" baseline="0" dirty="0" err="1" smtClean="0"/>
              <a:t>many</a:t>
            </a:r>
            <a:r>
              <a:rPr lang="en-US" baseline="0" dirty="0" smtClean="0"/>
              <a:t> samples we can do this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Peak 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97D3-B75B-4663-B9DE-12BDB2825EE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84B5-6257-40C2-AA93-61DC3AB17B7E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47BC8-73EB-49D7-B8CD-C6B8FD6CCD23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4D1CB-2473-4F53-90A0-A7E3048C31F9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87D-0F29-4FF1-AFBB-E6CA365A310D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2A90526-B6EC-4CCB-ABEB-3FDC48A7BD42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5841-48B8-4F4D-AF68-6A6CCBE7AE05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F819-22B9-4772-B0EB-F56B4869C5FB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586F-3C27-4AB3-839F-F4F65E5EB4BC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37B6-0009-4B4B-B877-F7BE4D7A5066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9B5686-26C3-4B1F-B562-2B28662E206B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0FCDC79-88F6-4E65-A0F6-9967FDD58CFD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0A894A-D015-4DA7-AEE2-DCD70D78A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3400" dirty="0" smtClean="0"/>
              <a:t>Julian Jacobson</a:t>
            </a:r>
          </a:p>
          <a:p>
            <a:r>
              <a:rPr lang="en-US" dirty="0" smtClean="0"/>
              <a:t>Northwestern University</a:t>
            </a:r>
          </a:p>
          <a:p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nder the tutelage of</a:t>
            </a:r>
          </a:p>
          <a:p>
            <a:r>
              <a:rPr lang="en-US" dirty="0" smtClean="0"/>
              <a:t>Anne Dabrowski and Thibaut Lefevre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077200" cy="1752600"/>
          </a:xfrm>
        </p:spPr>
        <p:txBody>
          <a:bodyPr>
            <a:noAutofit/>
          </a:bodyPr>
          <a:lstStyle/>
          <a:p>
            <a:r>
              <a:rPr lang="en-US" sz="3900" b="1" dirty="0"/>
              <a:t>Size Matters </a:t>
            </a:r>
            <a:r>
              <a:rPr lang="en-US" sz="3900" b="1" dirty="0" smtClean="0"/>
              <a:t>:</a:t>
            </a:r>
            <a:br>
              <a:rPr lang="en-US" sz="3900" b="1" dirty="0" smtClean="0"/>
            </a:br>
            <a:r>
              <a:rPr lang="en-US" sz="3900" b="1" dirty="0" smtClean="0"/>
              <a:t>Non-Destructive Bunch </a:t>
            </a:r>
            <a:r>
              <a:rPr lang="en-US" sz="3900" b="1" dirty="0"/>
              <a:t>Length Measurements in </a:t>
            </a:r>
            <a:r>
              <a:rPr lang="en-US" sz="3900" b="1" dirty="0" smtClean="0"/>
              <a:t>CTF3</a:t>
            </a:r>
            <a:endParaRPr lang="en-US" sz="3900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3200400"/>
            <a:ext cx="47244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The OFFICIAL Status Report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2290" name="Picture 2" descr="http://www.soxfirst.com/50226711/sumo-ki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1143000" cy="1727869"/>
          </a:xfrm>
          <a:prstGeom prst="rect">
            <a:avLst/>
          </a:prstGeom>
          <a:noFill/>
        </p:spPr>
      </p:pic>
      <p:pic>
        <p:nvPicPr>
          <p:cNvPr id="12294" name="Picture 6" descr="http://www.aspca.org/aspcablog/uploaded_images/big_small-dog-7916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667000"/>
            <a:ext cx="1676400" cy="164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Merci Beaucoup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2362200"/>
            <a:ext cx="8537448" cy="3197352"/>
          </a:xfrm>
        </p:spPr>
        <p:txBody>
          <a:bodyPr/>
          <a:lstStyle/>
          <a:p>
            <a:r>
              <a:rPr lang="en-US" dirty="0" smtClean="0"/>
              <a:t> Mayda Velasco for giving me the opportunity to be here</a:t>
            </a:r>
          </a:p>
          <a:p>
            <a:r>
              <a:rPr lang="en-US" dirty="0" smtClean="0"/>
              <a:t>Anne Dabrowski and Thibaut Lefevre for putting up with me for 9 weeks</a:t>
            </a:r>
          </a:p>
          <a:p>
            <a:r>
              <a:rPr lang="en-US" dirty="0" smtClean="0"/>
              <a:t>And of course all the folks who contributed to getting a nice beam to pass by our detector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7:58 AM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355848" cy="4645152"/>
          </a:xfrm>
        </p:spPr>
        <p:txBody>
          <a:bodyPr/>
          <a:lstStyle/>
          <a:p>
            <a:r>
              <a:rPr lang="en-US" dirty="0" smtClean="0"/>
              <a:t>If we compare the FFTs of the noise in the four mixers to the FFTs of the signals (slide 7) we see that there is no serious interference with our peaks</a:t>
            </a:r>
            <a:endParaRPr lang="en-US" dirty="0"/>
          </a:p>
        </p:txBody>
      </p:sp>
      <p:pic>
        <p:nvPicPr>
          <p:cNvPr id="5" name="Picture 3" descr="\\cern.ch\dfs\Users\j\jjj\Documents\MATLAB\Bunchlengths\Images\FFT Noise by Mixer.jpg"/>
          <p:cNvPicPr>
            <a:picLocks noChangeAspect="1" noChangeArrowheads="1"/>
          </p:cNvPicPr>
          <p:nvPr/>
        </p:nvPicPr>
        <p:blipFill>
          <a:blip r:embed="rId2"/>
          <a:srcRect l="3082" t="2055" r="6003"/>
          <a:stretch>
            <a:fillRect/>
          </a:stretch>
        </p:blipFill>
        <p:spPr bwMode="auto">
          <a:xfrm>
            <a:off x="4038600" y="1905000"/>
            <a:ext cx="4684414" cy="3784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Chi-Squared Fits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8:17 AM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"/>
          </p:nvPr>
        </p:nvSpPr>
        <p:spPr>
          <a:xfrm>
            <a:off x="4724400" y="1905000"/>
            <a:ext cx="40386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chi-squared fit response is obviously not perfect, but it tells us that we aren’t grossly </a:t>
            </a:r>
            <a:r>
              <a:rPr lang="en-US" dirty="0" err="1" smtClean="0"/>
              <a:t>mis-analysing</a:t>
            </a:r>
            <a:r>
              <a:rPr lang="en-US" dirty="0" smtClean="0"/>
              <a:t> the data</a:t>
            </a:r>
          </a:p>
          <a:p>
            <a:r>
              <a:rPr lang="en-US" dirty="0" smtClean="0"/>
              <a:t>One potential pitfall could be the error estimation. We need to look at our methods closer to see if that’s causing the low </a:t>
            </a:r>
            <a:r>
              <a:rPr lang="el-GR" dirty="0" smtClean="0"/>
              <a:t>χ</a:t>
            </a:r>
            <a:r>
              <a:rPr lang="en-US" baseline="50000" dirty="0" smtClean="0"/>
              <a:t>2</a:t>
            </a:r>
            <a:r>
              <a:rPr lang="en-US" dirty="0" smtClean="0"/>
              <a:t> values</a:t>
            </a:r>
            <a:endParaRPr lang="en-US" baseline="50000" dirty="0"/>
          </a:p>
        </p:txBody>
      </p:sp>
      <p:pic>
        <p:nvPicPr>
          <p:cNvPr id="6" name="Content Placeholder 3" descr="chi-squared3.jpg"/>
          <p:cNvPicPr>
            <a:picLocks noChangeAspect="1"/>
          </p:cNvPicPr>
          <p:nvPr/>
        </p:nvPicPr>
        <p:blipFill>
          <a:blip r:embed="rId2"/>
          <a:srcRect l="3279" t="3367" r="7067" b="4034"/>
          <a:stretch>
            <a:fillRect/>
          </a:stretch>
        </p:blipFill>
        <p:spPr>
          <a:xfrm>
            <a:off x="304800" y="1676400"/>
            <a:ext cx="44196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Chi-Squared Fits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8:18 AM</a:t>
            </a:fld>
            <a:endParaRPr lang="en-US"/>
          </a:p>
        </p:txBody>
      </p:sp>
      <p:pic>
        <p:nvPicPr>
          <p:cNvPr id="6" name="Content Placeholder 3" descr="chi-squared9.jpg"/>
          <p:cNvPicPr>
            <a:picLocks noGrp="1" noChangeAspect="1"/>
          </p:cNvPicPr>
          <p:nvPr>
            <p:ph idx="1"/>
          </p:nvPr>
        </p:nvPicPr>
        <p:blipFill>
          <a:blip r:embed="rId2"/>
          <a:srcRect l="4542" t="3367" r="7067" b="4034"/>
          <a:stretch>
            <a:fillRect/>
          </a:stretch>
        </p:blipFill>
        <p:spPr>
          <a:xfrm>
            <a:off x="228600" y="1676400"/>
            <a:ext cx="4267200" cy="3429000"/>
          </a:xfrm>
        </p:spPr>
      </p:pic>
      <p:pic>
        <p:nvPicPr>
          <p:cNvPr id="7" name="Content Placeholder 3" descr="chi-squared14.jpg"/>
          <p:cNvPicPr>
            <a:picLocks noChangeAspect="1"/>
          </p:cNvPicPr>
          <p:nvPr/>
        </p:nvPicPr>
        <p:blipFill>
          <a:blip r:embed="rId3"/>
          <a:srcRect l="3279" t="3367" r="7067" b="5717"/>
          <a:stretch>
            <a:fillRect/>
          </a:stretch>
        </p:blipFill>
        <p:spPr>
          <a:xfrm>
            <a:off x="4724400" y="2514600"/>
            <a:ext cx="4147256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Bunch Frequency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8:21 AM</a:t>
            </a:fld>
            <a:endParaRPr lang="en-US"/>
          </a:p>
        </p:txBody>
      </p:sp>
      <p:pic>
        <p:nvPicPr>
          <p:cNvPr id="5" name="Content Placeholder 3" descr="result_gauss350_sca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542" r="7067"/>
          <a:stretch>
            <a:fillRect/>
          </a:stretch>
        </p:blipFill>
        <p:spPr>
          <a:xfrm>
            <a:off x="228601" y="1447801"/>
            <a:ext cx="3047999" cy="2586264"/>
          </a:xfrm>
        </p:spPr>
      </p:pic>
      <p:pic>
        <p:nvPicPr>
          <p:cNvPr id="6" name="Content Placeholder 3" descr="result_gauss352_scan1.jpg"/>
          <p:cNvPicPr>
            <a:picLocks noChangeAspect="1"/>
          </p:cNvPicPr>
          <p:nvPr/>
        </p:nvPicPr>
        <p:blipFill>
          <a:blip r:embed="rId3" cstate="print"/>
          <a:srcRect l="4542" r="7067"/>
          <a:stretch>
            <a:fillRect/>
          </a:stretch>
        </p:blipFill>
        <p:spPr>
          <a:xfrm>
            <a:off x="2971800" y="2743200"/>
            <a:ext cx="3053344" cy="2590799"/>
          </a:xfrm>
          <a:prstGeom prst="rect">
            <a:avLst/>
          </a:prstGeom>
        </p:spPr>
      </p:pic>
      <p:pic>
        <p:nvPicPr>
          <p:cNvPr id="7" name="Content Placeholder 3" descr="result_gauss354_scan1.jpg"/>
          <p:cNvPicPr>
            <a:picLocks noChangeAspect="1"/>
          </p:cNvPicPr>
          <p:nvPr/>
        </p:nvPicPr>
        <p:blipFill>
          <a:blip r:embed="rId4" cstate="print"/>
          <a:srcRect l="4542" r="7067"/>
          <a:stretch>
            <a:fillRect/>
          </a:stretch>
        </p:blipFill>
        <p:spPr>
          <a:xfrm>
            <a:off x="5867400" y="3733800"/>
            <a:ext cx="3053344" cy="2590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doing?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041648" cy="28163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Measuring electron bunch lengths non-invasively</a:t>
            </a:r>
          </a:p>
          <a:p>
            <a:r>
              <a:rPr lang="en-US" dirty="0" smtClean="0"/>
              <a:t>Can extract bunch lengths from power measurements of the EM field emitted by the particles</a:t>
            </a:r>
          </a:p>
          <a:p>
            <a:r>
              <a:rPr lang="en-US" dirty="0" smtClean="0"/>
              <a:t>The field is “</a:t>
            </a:r>
            <a:r>
              <a:rPr lang="en-US" i="1" dirty="0" smtClean="0"/>
              <a:t>picked up</a:t>
            </a:r>
            <a:r>
              <a:rPr lang="en-US" dirty="0" smtClean="0"/>
              <a:t>” by the waveguide and guided to the gallery to be measured using our detection setup.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245F-F609-4E82-B2AC-D698D478777A}" type="datetime8">
              <a:rPr lang="en-US" smtClean="0"/>
              <a:pPr/>
              <a:t>8/22/2008 7:58 AM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557" y="1600200"/>
            <a:ext cx="463084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4267200"/>
            <a:ext cx="8305800" cy="1828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signals are filtered into different frequency intervals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down-mixed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digitized by a fast PCI card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spit into our code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some magic happens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out comes information on the noise, signal, frequency spectrum, beam position and current, and other assorted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1026" name="Picture 2" descr="http://ctf3.home.cern.ch/ctf3/Main_d1.jpg"/>
          <p:cNvPicPr>
            <a:picLocks noChangeAspect="1" noChangeArrowheads="1"/>
          </p:cNvPicPr>
          <p:nvPr/>
        </p:nvPicPr>
        <p:blipFill>
          <a:blip r:embed="rId3"/>
          <a:srcRect b="15935"/>
          <a:stretch>
            <a:fillRect/>
          </a:stretch>
        </p:blipFill>
        <p:spPr bwMode="auto">
          <a:xfrm>
            <a:off x="304800" y="1676400"/>
            <a:ext cx="6400800" cy="20574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4800600" y="2532960"/>
            <a:ext cx="1981200" cy="578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213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ite of the fabled RF pick-up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76661" y="3886200"/>
            <a:ext cx="633393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rot="16200000" flipH="1">
            <a:off x="7239000" y="3581400"/>
            <a:ext cx="14478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9347-658F-4E03-83EF-DBCA6E2FB7E0}" type="datetime8">
              <a:rPr lang="en-US" smtClean="0"/>
              <a:pPr/>
              <a:t>8/22/2008 7:58 AM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38400" y="1600200"/>
            <a:ext cx="2743200" cy="2362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signal arrives to a series of 4 mixing stages with the signal filtered by frequency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DB6D-E806-42BE-9C15-47620D020BE2}" type="datetime8">
              <a:rPr lang="en-US" smtClean="0"/>
              <a:pPr/>
              <a:t>8/22/2008 7:58 AM</a:t>
            </a:fld>
            <a:endParaRPr lang="en-US"/>
          </a:p>
        </p:txBody>
      </p:sp>
      <p:pic>
        <p:nvPicPr>
          <p:cNvPr id="27651" name="Picture 3" descr="\\cern.ch\dfs\Users\j\jjj\Desktop\HPIM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0" y="1447800"/>
            <a:ext cx="3416300" cy="2570863"/>
          </a:xfrm>
          <a:prstGeom prst="rect">
            <a:avLst/>
          </a:prstGeom>
          <a:noFill/>
        </p:spPr>
      </p:pic>
      <p:pic>
        <p:nvPicPr>
          <p:cNvPr id="27652" name="Picture 4" descr="\\cern.ch\dfs\Users\j\jjj\Desktop\HPIM1051.JPG"/>
          <p:cNvPicPr>
            <a:picLocks noChangeAspect="1" noChangeArrowheads="1"/>
          </p:cNvPicPr>
          <p:nvPr/>
        </p:nvPicPr>
        <p:blipFill>
          <a:blip r:embed="rId4" cstate="print"/>
          <a:srcRect l="7187" r="19202"/>
          <a:stretch>
            <a:fillRect/>
          </a:stretch>
        </p:blipFill>
        <p:spPr bwMode="auto">
          <a:xfrm>
            <a:off x="533400" y="2941622"/>
            <a:ext cx="1752600" cy="3163904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099608"/>
            <a:ext cx="2438399" cy="215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E:\DCIM\100HP927\HPIM1052.JPG"/>
          <p:cNvPicPr>
            <a:picLocks noChangeAspect="1" noChangeArrowheads="1"/>
          </p:cNvPicPr>
          <p:nvPr/>
        </p:nvPicPr>
        <p:blipFill>
          <a:blip r:embed="rId6" cstate="print"/>
          <a:srcRect t="30000" b="6667"/>
          <a:stretch>
            <a:fillRect/>
          </a:stretch>
        </p:blipFill>
        <p:spPr bwMode="auto">
          <a:xfrm>
            <a:off x="533400" y="1524000"/>
            <a:ext cx="1720279" cy="1447800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438400" y="4419600"/>
            <a:ext cx="3276600" cy="19050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4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mixers down-mix the signal twice so it can be read by a digitizing scope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81400" y="1524000"/>
            <a:ext cx="5334000" cy="2590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300" dirty="0" smtClean="0"/>
              <a:t>Display and Save: </a:t>
            </a:r>
          </a:p>
          <a:p>
            <a:r>
              <a:rPr lang="en-US" sz="1300" dirty="0" smtClean="0"/>
              <a:t>Signals outputted by the 4 mixers</a:t>
            </a:r>
          </a:p>
          <a:p>
            <a:r>
              <a:rPr lang="en-US" sz="1300" dirty="0" smtClean="0"/>
              <a:t>Max power plotted over the range of beam frequencies</a:t>
            </a:r>
          </a:p>
          <a:p>
            <a:r>
              <a:rPr lang="en-US" sz="1300" dirty="0" smtClean="0"/>
              <a:t>Beam position and current of BPM0515 and BPR0532</a:t>
            </a:r>
          </a:p>
          <a:p>
            <a:r>
              <a:rPr lang="en-US" sz="1300" dirty="0" smtClean="0"/>
              <a:t>FFTs of the signals as well as their splits over three time windows</a:t>
            </a:r>
          </a:p>
          <a:p>
            <a:r>
              <a:rPr lang="en-US" sz="1300" dirty="0" smtClean="0"/>
              <a:t>FFTs of the noise</a:t>
            </a:r>
          </a:p>
          <a:p>
            <a:endParaRPr lang="en-US" sz="1300" dirty="0" smtClean="0"/>
          </a:p>
          <a:p>
            <a:pPr>
              <a:buNone/>
            </a:pPr>
            <a:r>
              <a:rPr lang="en-US" sz="1300" dirty="0" smtClean="0"/>
              <a:t>Scans:</a:t>
            </a:r>
          </a:p>
          <a:p>
            <a:r>
              <a:rPr lang="en-US" sz="1300" dirty="0" smtClean="0"/>
              <a:t>BPR0532 phases to find the max amplitude for the 3GHz signal</a:t>
            </a:r>
          </a:p>
          <a:p>
            <a:r>
              <a:rPr lang="en-US" sz="1300" dirty="0" smtClean="0"/>
              <a:t>MKS13 phases and stores the data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0DF-28CE-4B99-AD97-BFAD89EB1FB4}" type="datetime8">
              <a:rPr lang="en-US" smtClean="0"/>
              <a:pPr/>
              <a:t>8/22/2008 7:58 AM</a:t>
            </a:fld>
            <a:endParaRPr lang="en-US" dirty="0"/>
          </a:p>
        </p:txBody>
      </p:sp>
      <p:pic>
        <p:nvPicPr>
          <p:cNvPr id="28674" name="Picture 2" descr="\\cern.ch\dfs\Users\j\jjj\Desktop\AcqirisDataAcquisitio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134087"/>
            <a:ext cx="5400676" cy="2255890"/>
          </a:xfrm>
          <a:prstGeom prst="rect">
            <a:avLst/>
          </a:prstGeom>
          <a:noFill/>
        </p:spPr>
      </p:pic>
      <p:pic>
        <p:nvPicPr>
          <p:cNvPr id="1026" name="Picture 2" descr="\\cern.ch\dfs\Users\j\jjj\Desktop\AcqirisDataAcquisitio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447800"/>
            <a:ext cx="3276600" cy="4174960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5715000"/>
            <a:ext cx="3048000" cy="6096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Saves magnet settings so we can later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calculate the expected bunch lengths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1219200" y="1903411"/>
            <a:ext cx="2438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743199" y="2743199"/>
            <a:ext cx="990602" cy="838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400300" y="3543300"/>
            <a:ext cx="1828800" cy="685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1203960" y="2148839"/>
            <a:ext cx="2453640" cy="36576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2438400" y="2362200"/>
            <a:ext cx="1219200" cy="15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991394" y="2134394"/>
            <a:ext cx="2817812" cy="2514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2857500" y="4456906"/>
            <a:ext cx="16002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11588" y="3886200"/>
            <a:ext cx="836612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24200" y="5791200"/>
            <a:ext cx="609600" cy="76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Offline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537448" cy="3352800"/>
          </a:xfrm>
        </p:spPr>
        <p:txBody>
          <a:bodyPr/>
          <a:lstStyle/>
          <a:p>
            <a:r>
              <a:rPr lang="en-US" dirty="0" smtClean="0"/>
              <a:t>Calculates the bunch lengths at FWHM and RMS as a function of the MKS13 klystron phase as well as errors</a:t>
            </a:r>
          </a:p>
          <a:p>
            <a:r>
              <a:rPr lang="en-US" dirty="0" smtClean="0"/>
              <a:t>Allows us to do further analysis and look at pulse to pulse variation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4C23-D760-4E95-8E17-E920F684EB33}" type="datetime8">
              <a:rPr lang="en-US" smtClean="0"/>
              <a:pPr/>
              <a:t>8/22/2008 7:58 AM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                    Time                    FFT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7:58 AM</a:t>
            </a:fld>
            <a:endParaRPr lang="en-US" dirty="0"/>
          </a:p>
        </p:txBody>
      </p:sp>
      <p:pic>
        <p:nvPicPr>
          <p:cNvPr id="1027" name="Picture 3" descr="\\cern.ch\dfs\Users\j\jjj\Documents\MATLAB\Bunchlengths\Images\FFT Mixer 1.jpg"/>
          <p:cNvPicPr>
            <a:picLocks noChangeAspect="1" noChangeArrowheads="1"/>
          </p:cNvPicPr>
          <p:nvPr/>
        </p:nvPicPr>
        <p:blipFill>
          <a:blip r:embed="rId3" cstate="print"/>
          <a:srcRect l="6549" t="2941" r="6135" b="5882"/>
          <a:stretch>
            <a:fillRect/>
          </a:stretch>
        </p:blipFill>
        <p:spPr bwMode="auto">
          <a:xfrm>
            <a:off x="248265" y="1504950"/>
            <a:ext cx="2875935" cy="2228850"/>
          </a:xfrm>
          <a:prstGeom prst="rect">
            <a:avLst/>
          </a:prstGeom>
          <a:noFill/>
        </p:spPr>
      </p:pic>
      <p:pic>
        <p:nvPicPr>
          <p:cNvPr id="1028" name="Picture 4" descr="\\cern.ch\dfs\Users\j\jjj\Documents\MATLAB\Bunchlengths\Images\FFT Mixer 2.jpg"/>
          <p:cNvPicPr>
            <a:picLocks noChangeAspect="1" noChangeArrowheads="1"/>
          </p:cNvPicPr>
          <p:nvPr/>
        </p:nvPicPr>
        <p:blipFill>
          <a:blip r:embed="rId4" cstate="print"/>
          <a:srcRect l="7252" t="2443" r="7538" b="4733"/>
          <a:stretch>
            <a:fillRect/>
          </a:stretch>
        </p:blipFill>
        <p:spPr bwMode="auto">
          <a:xfrm>
            <a:off x="6019800" y="1468877"/>
            <a:ext cx="2895600" cy="2264923"/>
          </a:xfrm>
          <a:prstGeom prst="rect">
            <a:avLst/>
          </a:prstGeom>
          <a:noFill/>
        </p:spPr>
      </p:pic>
      <p:pic>
        <p:nvPicPr>
          <p:cNvPr id="1030" name="Picture 6" descr="\\cern.ch\dfs\Users\j\jjj\Documents\MATLAB\Bunchlengths\Images\Time Domain by Mixer.jpg"/>
          <p:cNvPicPr>
            <a:picLocks noChangeAspect="1" noChangeArrowheads="1"/>
          </p:cNvPicPr>
          <p:nvPr/>
        </p:nvPicPr>
        <p:blipFill>
          <a:blip r:embed="rId5" cstate="print"/>
          <a:srcRect l="5944" t="4000" r="7861" b="6000"/>
          <a:stretch>
            <a:fillRect/>
          </a:stretch>
        </p:blipFill>
        <p:spPr bwMode="auto">
          <a:xfrm>
            <a:off x="3429000" y="1905000"/>
            <a:ext cx="2362200" cy="3962400"/>
          </a:xfrm>
          <a:prstGeom prst="rect">
            <a:avLst/>
          </a:prstGeom>
          <a:noFill/>
        </p:spPr>
      </p:pic>
      <p:pic>
        <p:nvPicPr>
          <p:cNvPr id="1031" name="Picture 7" descr="\\cern.ch\dfs\Users\j\jjj\Documents\MATLAB\Bunchlengths\Images\FFT Mixer 4.jpg"/>
          <p:cNvPicPr>
            <a:picLocks noChangeAspect="1" noChangeArrowheads="1"/>
          </p:cNvPicPr>
          <p:nvPr/>
        </p:nvPicPr>
        <p:blipFill>
          <a:blip r:embed="rId6" cstate="print"/>
          <a:srcRect l="7952" t="3298" r="7227" b="3571"/>
          <a:stretch>
            <a:fillRect/>
          </a:stretch>
        </p:blipFill>
        <p:spPr bwMode="auto">
          <a:xfrm>
            <a:off x="6019800" y="3962400"/>
            <a:ext cx="2895600" cy="2209800"/>
          </a:xfrm>
          <a:prstGeom prst="rect">
            <a:avLst/>
          </a:prstGeom>
          <a:noFill/>
        </p:spPr>
      </p:pic>
      <p:pic>
        <p:nvPicPr>
          <p:cNvPr id="1032" name="Picture 8" descr="\\cern.ch\dfs\Users\j\jjj\Documents\MATLAB\Bunchlengths\Images\FFT Mixer 3.jpg"/>
          <p:cNvPicPr>
            <a:picLocks noChangeAspect="1" noChangeArrowheads="1"/>
          </p:cNvPicPr>
          <p:nvPr/>
        </p:nvPicPr>
        <p:blipFill>
          <a:blip r:embed="rId7" cstate="print"/>
          <a:srcRect l="5301" t="3111" r="7227" b="3571"/>
          <a:stretch>
            <a:fillRect/>
          </a:stretch>
        </p:blipFill>
        <p:spPr bwMode="auto">
          <a:xfrm>
            <a:off x="228600" y="3962400"/>
            <a:ext cx="2887133" cy="22098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10800000">
            <a:off x="3124200" y="2438400"/>
            <a:ext cx="304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91200" y="3352800"/>
            <a:ext cx="228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124200" y="4419600"/>
            <a:ext cx="3048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91200" y="5334000"/>
            <a:ext cx="228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19200" y="1295400"/>
            <a:ext cx="1066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/>
              <a:t>Mixer 1</a:t>
            </a:r>
            <a:endParaRPr lang="en-US" sz="17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95400" y="3733800"/>
            <a:ext cx="114886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/>
              <a:t>Mixer 2</a:t>
            </a:r>
            <a:endParaRPr lang="en-US" sz="17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10400" y="1295400"/>
            <a:ext cx="1066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/>
              <a:t>Mixer 3</a:t>
            </a:r>
            <a:endParaRPr lang="en-US" sz="17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010400" y="3733800"/>
            <a:ext cx="1066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/>
              <a:t>Mixer 4</a:t>
            </a:r>
            <a:endParaRPr lang="en-US" sz="17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215073" y="2375727"/>
            <a:ext cx="82467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492234" y="22918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28600" y="4724400"/>
            <a:ext cx="82467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562601" y="4737927"/>
            <a:ext cx="82467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276600" y="586740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     |-------</a:t>
            </a:r>
            <a:r>
              <a:rPr lang="en-US" dirty="0" smtClean="0"/>
              <a:t>400ns</a:t>
            </a:r>
            <a:r>
              <a:rPr lang="en-US" sz="1700" dirty="0" smtClean="0"/>
              <a:t>-----------|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" y="6096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  |-----------</a:t>
            </a:r>
            <a:r>
              <a:rPr lang="en-US" dirty="0" smtClean="0"/>
              <a:t>1 GHz-</a:t>
            </a:r>
            <a:r>
              <a:rPr lang="en-US" sz="1700" dirty="0" smtClean="0"/>
              <a:t>-----------|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6019800" y="60960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  |-----------</a:t>
            </a:r>
            <a:r>
              <a:rPr lang="en-US" dirty="0" smtClean="0"/>
              <a:t>1 GHz-</a:t>
            </a:r>
            <a:r>
              <a:rPr lang="en-US" sz="1700" dirty="0" smtClean="0"/>
              <a:t>------------|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Measured Bunch Lengths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72EC-1FC2-445D-974F-8CC7DF90B308}" type="datetime8">
              <a:rPr lang="en-US" smtClean="0"/>
              <a:pPr/>
              <a:t>8/22/2008 8:15 AM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200400" y="1676400"/>
            <a:ext cx="2590800" cy="31242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dirty="0" smtClean="0"/>
              <a:t>Displayed are the bunch length measurements of two MKS13 phase scans and the time windowing results for both scans</a:t>
            </a:r>
          </a:p>
          <a:p>
            <a:pPr algn="ctr"/>
            <a:r>
              <a:rPr lang="en-US" dirty="0" smtClean="0"/>
              <a:t>The lengths were determined by assuming a Gaussian bunch </a:t>
            </a:r>
            <a:r>
              <a:rPr lang="en-US" dirty="0" smtClean="0"/>
              <a:t>distribution</a:t>
            </a:r>
          </a:p>
          <a:p>
            <a:pPr algn="ctr"/>
            <a:r>
              <a:rPr lang="en-US" dirty="0" smtClean="0"/>
              <a:t>Fit result between 5 and 7ps FWHM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81400" y="5509736"/>
            <a:ext cx="213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Blue- Time Interval 1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Red – Time Interval 2</a:t>
            </a:r>
          </a:p>
          <a:p>
            <a:pPr algn="ctr"/>
            <a:r>
              <a:rPr lang="en-US" sz="1400" dirty="0" smtClean="0">
                <a:solidFill>
                  <a:srgbClr val="00B050"/>
                </a:solidFill>
              </a:rPr>
              <a:t>Green – Time Interval 3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970657"/>
            <a:ext cx="2971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Klystron Phase (</a:t>
            </a:r>
            <a:r>
              <a:rPr lang="en-US" sz="1600" dirty="0" smtClean="0"/>
              <a:t>338°-358°)</a:t>
            </a:r>
            <a:endParaRPr lang="en-US" sz="17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5943600"/>
            <a:ext cx="2971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Klystron Phase (</a:t>
            </a:r>
            <a:r>
              <a:rPr lang="en-US" sz="1600" dirty="0" smtClean="0"/>
              <a:t>338°-358°)</a:t>
            </a:r>
            <a:endParaRPr lang="en-US" sz="1700" dirty="0" smtClean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307685" y="3480629"/>
            <a:ext cx="3200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Bunch Length FWHM (</a:t>
            </a:r>
            <a:r>
              <a:rPr lang="en-US" sz="1700" dirty="0" err="1" smtClean="0"/>
              <a:t>ps</a:t>
            </a:r>
            <a:r>
              <a:rPr lang="en-US" sz="17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291772" y="3480629"/>
            <a:ext cx="3200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Bunch Length FWHM (</a:t>
            </a:r>
            <a:r>
              <a:rPr lang="en-US" sz="1700" dirty="0" err="1" smtClean="0"/>
              <a:t>ps</a:t>
            </a:r>
            <a:r>
              <a:rPr lang="en-US" sz="1700" dirty="0" smtClean="0"/>
              <a:t>)</a:t>
            </a:r>
          </a:p>
        </p:txBody>
      </p:sp>
      <p:pic>
        <p:nvPicPr>
          <p:cNvPr id="1026" name="Picture 2" descr="\\cern.ch\dfs\Users\j\jjj\Documents\MATLAB\Bunchlengths\S2(1) FWHM Bunch Length 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0"/>
            <a:ext cx="2743199" cy="2227163"/>
          </a:xfrm>
          <a:prstGeom prst="rect">
            <a:avLst/>
          </a:prstGeom>
          <a:noFill/>
        </p:spPr>
      </p:pic>
      <p:pic>
        <p:nvPicPr>
          <p:cNvPr id="1027" name="Picture 3" descr="\\cern.ch\dfs\Users\j\jjj\Documents\MATLAB\Bunchlengths\S1 FWHM Bunch Length 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3810000"/>
            <a:ext cx="2743200" cy="2197468"/>
          </a:xfrm>
          <a:prstGeom prst="rect">
            <a:avLst/>
          </a:prstGeom>
          <a:noFill/>
        </p:spPr>
      </p:pic>
      <p:pic>
        <p:nvPicPr>
          <p:cNvPr id="17" name="Content Placeholder 3" descr="result_no_errors_fwhm.jpg"/>
          <p:cNvPicPr>
            <a:picLocks noChangeAspect="1"/>
          </p:cNvPicPr>
          <p:nvPr/>
        </p:nvPicPr>
        <p:blipFill>
          <a:blip r:embed="rId5" cstate="print"/>
          <a:srcRect l="4943" r="7493"/>
          <a:stretch>
            <a:fillRect/>
          </a:stretch>
        </p:blipFill>
        <p:spPr>
          <a:xfrm>
            <a:off x="457200" y="1524000"/>
            <a:ext cx="2743200" cy="2219084"/>
          </a:xfrm>
          <a:prstGeom prst="rect">
            <a:avLst/>
          </a:prstGeom>
        </p:spPr>
      </p:pic>
      <p:pic>
        <p:nvPicPr>
          <p:cNvPr id="18" name="Content Placeholder 3" descr="result_no_errors_fwhm.jpg"/>
          <p:cNvPicPr>
            <a:picLocks noChangeAspect="1"/>
          </p:cNvPicPr>
          <p:nvPr/>
        </p:nvPicPr>
        <p:blipFill>
          <a:blip r:embed="rId6" cstate="print"/>
          <a:srcRect l="5805" r="7067"/>
          <a:stretch>
            <a:fillRect/>
          </a:stretch>
        </p:blipFill>
        <p:spPr>
          <a:xfrm>
            <a:off x="6096000" y="1524000"/>
            <a:ext cx="26670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503920" cy="3581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Next time, we’d like a beam with shorter bunches so we can have a response in Mixer 4</a:t>
            </a:r>
          </a:p>
          <a:p>
            <a:endParaRPr lang="en-US" dirty="0" smtClean="0"/>
          </a:p>
          <a:p>
            <a:r>
              <a:rPr lang="en-US" dirty="0" smtClean="0"/>
              <a:t>Detailed calibration with the RF Deflector</a:t>
            </a:r>
          </a:p>
          <a:p>
            <a:endParaRPr lang="en-US" dirty="0" smtClean="0"/>
          </a:p>
          <a:p>
            <a:r>
              <a:rPr lang="en-US" dirty="0" smtClean="0"/>
              <a:t>Add remote control of the synthesizer so we are more flexible and can gather more data points directly from the control room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Add the bunch length measurements to the end of the scan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4E8F-DA8D-4526-B99C-69B5CE3D1825}" type="datetime8">
              <a:rPr lang="en-US" smtClean="0"/>
              <a:pPr/>
              <a:t>8/22/2008 7:58 AM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1273</TotalTime>
  <Words>668</Words>
  <Application>Microsoft Office PowerPoint</Application>
  <PresentationFormat>On-screen Show (4:3)</PresentationFormat>
  <Paragraphs>101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Size Matters : Non-Destructive Bunch Length Measurements in CTF3</vt:lpstr>
      <vt:lpstr>What are we doing?</vt:lpstr>
      <vt:lpstr>Location</vt:lpstr>
      <vt:lpstr>Detection System</vt:lpstr>
      <vt:lpstr>Online Code</vt:lpstr>
      <vt:lpstr>Offline Code</vt:lpstr>
      <vt:lpstr>FFT                     Time                    FFT</vt:lpstr>
      <vt:lpstr>Measured Bunch Lengths</vt:lpstr>
      <vt:lpstr>Future Work</vt:lpstr>
      <vt:lpstr>Merci Beaucoup</vt:lpstr>
      <vt:lpstr>Noise</vt:lpstr>
      <vt:lpstr>Chi-Squared Fits</vt:lpstr>
      <vt:lpstr>Chi-Squared Fits</vt:lpstr>
      <vt:lpstr>Examples of Bunch Frequency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Size Matters : Bunch Length Measurements in CTF3</dc:title>
  <dc:creator>Julian Jacobson</dc:creator>
  <cp:lastModifiedBy>Julian Jacobson</cp:lastModifiedBy>
  <cp:revision>381</cp:revision>
  <dcterms:created xsi:type="dcterms:W3CDTF">2008-08-20T07:42:27Z</dcterms:created>
  <dcterms:modified xsi:type="dcterms:W3CDTF">2008-08-22T06:32:52Z</dcterms:modified>
</cp:coreProperties>
</file>