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74" r:id="rId2"/>
    <p:sldId id="349" r:id="rId3"/>
    <p:sldId id="350" r:id="rId4"/>
    <p:sldId id="351" r:id="rId5"/>
    <p:sldId id="352" r:id="rId6"/>
    <p:sldId id="281" r:id="rId7"/>
    <p:sldId id="340" r:id="rId8"/>
    <p:sldId id="342" r:id="rId9"/>
    <p:sldId id="341" r:id="rId10"/>
    <p:sldId id="344" r:id="rId11"/>
    <p:sldId id="343" r:id="rId12"/>
    <p:sldId id="345" r:id="rId13"/>
    <p:sldId id="331" r:id="rId14"/>
    <p:sldId id="312" r:id="rId15"/>
    <p:sldId id="332" r:id="rId16"/>
    <p:sldId id="326" r:id="rId17"/>
    <p:sldId id="329" r:id="rId18"/>
    <p:sldId id="333" r:id="rId19"/>
    <p:sldId id="347" r:id="rId20"/>
    <p:sldId id="330" r:id="rId21"/>
    <p:sldId id="346" r:id="rId22"/>
    <p:sldId id="283" r:id="rId23"/>
    <p:sldId id="323" r:id="rId24"/>
    <p:sldId id="324" r:id="rId25"/>
    <p:sldId id="325" r:id="rId26"/>
    <p:sldId id="334" r:id="rId27"/>
    <p:sldId id="338" r:id="rId28"/>
    <p:sldId id="307" r:id="rId29"/>
    <p:sldId id="348" r:id="rId30"/>
    <p:sldId id="353" r:id="rId31"/>
    <p:sldId id="354" r:id="rId32"/>
  </p:sldIdLst>
  <p:sldSz cx="9144000" cy="6858000" type="screen4x3"/>
  <p:notesSz cx="6854825" cy="9750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Tahoma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Tahoma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Tahoma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Tahoma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Tahoma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Tahoma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Tahoma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Tahoma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Tahoma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C0C0C0"/>
    <a:srgbClr val="FFFF00"/>
    <a:srgbClr val="0000FF"/>
    <a:srgbClr val="FF0000"/>
    <a:srgbClr val="00FF00"/>
    <a:srgbClr val="C46EE6"/>
    <a:srgbClr val="99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14" autoAdjust="0"/>
    <p:restoredTop sz="99734" autoAdjust="0"/>
  </p:normalViewPr>
  <p:slideViewPr>
    <p:cSldViewPr snapToGrid="0">
      <p:cViewPr varScale="1">
        <p:scale>
          <a:sx n="95" d="100"/>
          <a:sy n="95" d="100"/>
        </p:scale>
        <p:origin x="-108" y="-204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130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1842" y="-78"/>
      </p:cViewPr>
      <p:guideLst>
        <p:guide orient="horz" pos="3071"/>
        <p:guide pos="2159"/>
      </p:guideLst>
    </p:cSldViewPr>
  </p:notes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hamed\rf-deflector\resul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3.2000000000000098E-2"/>
          <c:y val="0.16251166520851512"/>
          <c:w val="0.9064792213473315"/>
          <c:h val="0.79822543015456671"/>
        </c:manualLayout>
      </c:layout>
      <c:scatterChart>
        <c:scatterStyle val="smoothMarker"/>
        <c:ser>
          <c:idx val="0"/>
          <c:order val="0"/>
          <c:tx>
            <c:v>RF Deflector Phase(degree)</c:v>
          </c:tx>
          <c:errBars>
            <c:errDir val="y"/>
            <c:errBarType val="both"/>
            <c:errValType val="cust"/>
            <c:plus>
              <c:numRef>
                <c:f>Sheet1!$C$1:$C$15</c:f>
                <c:numCache>
                  <c:formatCode>General</c:formatCode>
                  <c:ptCount val="15"/>
                  <c:pt idx="0">
                    <c:v>0.25791106724619983</c:v>
                  </c:pt>
                  <c:pt idx="1">
                    <c:v>0.35907276630745</c:v>
                  </c:pt>
                  <c:pt idx="2">
                    <c:v>0.63987218115982969</c:v>
                  </c:pt>
                  <c:pt idx="3">
                    <c:v>0.82300203332538946</c:v>
                  </c:pt>
                  <c:pt idx="4">
                    <c:v>1.7348707667440737</c:v>
                  </c:pt>
                  <c:pt idx="5">
                    <c:v>1.1821103302951741</c:v>
                  </c:pt>
                  <c:pt idx="6">
                    <c:v>6.0837422797905516</c:v>
                  </c:pt>
                  <c:pt idx="7">
                    <c:v>15.86803967529652</c:v>
                  </c:pt>
                  <c:pt idx="8">
                    <c:v>16.767911211295896</c:v>
                  </c:pt>
                  <c:pt idx="9">
                    <c:v>27.055629101067819</c:v>
                  </c:pt>
                  <c:pt idx="10">
                    <c:v>29.31158946777439</c:v>
                  </c:pt>
                  <c:pt idx="11">
                    <c:v>28.093830616310591</c:v>
                  </c:pt>
                  <c:pt idx="12">
                    <c:v>19.13735113154463</c:v>
                  </c:pt>
                  <c:pt idx="13">
                    <c:v>17.272277006742829</c:v>
                  </c:pt>
                  <c:pt idx="14">
                    <c:v>13.673277933553903</c:v>
                  </c:pt>
                </c:numCache>
              </c:numRef>
            </c:plus>
            <c:minus>
              <c:numRef>
                <c:f>Sheet1!$C$1:$C$15</c:f>
                <c:numCache>
                  <c:formatCode>General</c:formatCode>
                  <c:ptCount val="15"/>
                  <c:pt idx="0">
                    <c:v>0.25791106724619983</c:v>
                  </c:pt>
                  <c:pt idx="1">
                    <c:v>0.35907276630745</c:v>
                  </c:pt>
                  <c:pt idx="2">
                    <c:v>0.63987218115982969</c:v>
                  </c:pt>
                  <c:pt idx="3">
                    <c:v>0.82300203332538946</c:v>
                  </c:pt>
                  <c:pt idx="4">
                    <c:v>1.7348707667440737</c:v>
                  </c:pt>
                  <c:pt idx="5">
                    <c:v>1.1821103302951741</c:v>
                  </c:pt>
                  <c:pt idx="6">
                    <c:v>6.0837422797905516</c:v>
                  </c:pt>
                  <c:pt idx="7">
                    <c:v>15.86803967529652</c:v>
                  </c:pt>
                  <c:pt idx="8">
                    <c:v>16.767911211295896</c:v>
                  </c:pt>
                  <c:pt idx="9">
                    <c:v>27.055629101067819</c:v>
                  </c:pt>
                  <c:pt idx="10">
                    <c:v>29.31158946777439</c:v>
                  </c:pt>
                  <c:pt idx="11">
                    <c:v>28.093830616310591</c:v>
                  </c:pt>
                  <c:pt idx="12">
                    <c:v>19.13735113154463</c:v>
                  </c:pt>
                  <c:pt idx="13">
                    <c:v>17.272277006742829</c:v>
                  </c:pt>
                  <c:pt idx="14">
                    <c:v>13.673277933553903</c:v>
                  </c:pt>
                </c:numCache>
              </c:numRef>
            </c:minus>
          </c:errBars>
          <c:xVal>
            <c:numRef>
              <c:f>Sheet1!$A$1:$A$15</c:f>
              <c:numCache>
                <c:formatCode>General</c:formatCode>
                <c:ptCount val="15"/>
                <c:pt idx="0">
                  <c:v>-16</c:v>
                </c:pt>
                <c:pt idx="1">
                  <c:v>-13</c:v>
                </c:pt>
                <c:pt idx="2">
                  <c:v>-10</c:v>
                </c:pt>
                <c:pt idx="3">
                  <c:v>-8</c:v>
                </c:pt>
                <c:pt idx="4">
                  <c:v>-6</c:v>
                </c:pt>
                <c:pt idx="5">
                  <c:v>-4</c:v>
                </c:pt>
                <c:pt idx="6">
                  <c:v>-2</c:v>
                </c:pt>
                <c:pt idx="7">
                  <c:v>0</c:v>
                </c:pt>
                <c:pt idx="8">
                  <c:v>2</c:v>
                </c:pt>
                <c:pt idx="9">
                  <c:v>4</c:v>
                </c:pt>
                <c:pt idx="10">
                  <c:v>6</c:v>
                </c:pt>
                <c:pt idx="11">
                  <c:v>8</c:v>
                </c:pt>
                <c:pt idx="12">
                  <c:v>10</c:v>
                </c:pt>
                <c:pt idx="13">
                  <c:v>13</c:v>
                </c:pt>
                <c:pt idx="14">
                  <c:v>16</c:v>
                </c:pt>
              </c:numCache>
            </c:numRef>
          </c:xVal>
          <c:yVal>
            <c:numRef>
              <c:f>Sheet1!$B$1:$B$15</c:f>
              <c:numCache>
                <c:formatCode>0.00E+00</c:formatCode>
                <c:ptCount val="15"/>
                <c:pt idx="0">
                  <c:v>0.18379660000000048</c:v>
                </c:pt>
                <c:pt idx="1">
                  <c:v>0.27795730000000002</c:v>
                </c:pt>
                <c:pt idx="2">
                  <c:v>0.57229050000000004</c:v>
                </c:pt>
                <c:pt idx="3">
                  <c:v>0.78388279999999844</c:v>
                </c:pt>
                <c:pt idx="4">
                  <c:v>1.991058000000002</c:v>
                </c:pt>
                <c:pt idx="5">
                  <c:v>1.2326009999999998</c:v>
                </c:pt>
                <c:pt idx="6">
                  <c:v>9.5546220000000002</c:v>
                </c:pt>
                <c:pt idx="7">
                  <c:v>31.670439999999989</c:v>
                </c:pt>
                <c:pt idx="8">
                  <c:v>33.931160000000006</c:v>
                </c:pt>
                <c:pt idx="9">
                  <c:v>61.705240000000003</c:v>
                </c:pt>
                <c:pt idx="10">
                  <c:v>68.202330000000003</c:v>
                </c:pt>
                <c:pt idx="11">
                  <c:v>64.679059999999978</c:v>
                </c:pt>
                <c:pt idx="12">
                  <c:v>40.0269300000001</c:v>
                </c:pt>
                <c:pt idx="13">
                  <c:v>35.2117</c:v>
                </c:pt>
                <c:pt idx="14">
                  <c:v>26.293039999999934</c:v>
                </c:pt>
              </c:numCache>
            </c:numRef>
          </c:yVal>
          <c:smooth val="1"/>
        </c:ser>
        <c:ser>
          <c:idx val="1"/>
          <c:order val="1"/>
          <c:xVal>
            <c:numRef>
              <c:f>Sheet1!$A$1:$A$15</c:f>
              <c:numCache>
                <c:formatCode>General</c:formatCode>
                <c:ptCount val="15"/>
                <c:pt idx="0">
                  <c:v>-16</c:v>
                </c:pt>
                <c:pt idx="1">
                  <c:v>-13</c:v>
                </c:pt>
                <c:pt idx="2">
                  <c:v>-10</c:v>
                </c:pt>
                <c:pt idx="3">
                  <c:v>-8</c:v>
                </c:pt>
                <c:pt idx="4">
                  <c:v>-6</c:v>
                </c:pt>
                <c:pt idx="5">
                  <c:v>-4</c:v>
                </c:pt>
                <c:pt idx="6">
                  <c:v>-2</c:v>
                </c:pt>
                <c:pt idx="7">
                  <c:v>0</c:v>
                </c:pt>
                <c:pt idx="8">
                  <c:v>2</c:v>
                </c:pt>
                <c:pt idx="9">
                  <c:v>4</c:v>
                </c:pt>
                <c:pt idx="10">
                  <c:v>6</c:v>
                </c:pt>
                <c:pt idx="11">
                  <c:v>8</c:v>
                </c:pt>
                <c:pt idx="12">
                  <c:v>10</c:v>
                </c:pt>
                <c:pt idx="13">
                  <c:v>13</c:v>
                </c:pt>
                <c:pt idx="14">
                  <c:v>16</c:v>
                </c:pt>
              </c:numCache>
            </c:numRef>
          </c:xVal>
          <c:yVal>
            <c:numRef>
              <c:f>Sheet1!$D$1:$D$15</c:f>
              <c:numCache>
                <c:formatCode>General</c:formatCode>
                <c:ptCount val="15"/>
                <c:pt idx="0">
                  <c:v>5.5731501487477127E-6</c:v>
                </c:pt>
                <c:pt idx="1">
                  <c:v>3.1711369922910978E-4</c:v>
                </c:pt>
                <c:pt idx="2">
                  <c:v>1.0193718069044453E-2</c:v>
                </c:pt>
                <c:pt idx="3">
                  <c:v>7.5041547195672603E-2</c:v>
                </c:pt>
                <c:pt idx="4">
                  <c:v>0.42859806879563861</c:v>
                </c:pt>
                <c:pt idx="5">
                  <c:v>1.899231516320109</c:v>
                </c:pt>
                <c:pt idx="6">
                  <c:v>6.5295744123749477</c:v>
                </c:pt>
                <c:pt idx="7">
                  <c:v>17.416910137624349</c:v>
                </c:pt>
                <c:pt idx="8">
                  <c:v>36.044301612323835</c:v>
                </c:pt>
                <c:pt idx="9">
                  <c:v>57.873718512121137</c:v>
                </c:pt>
                <c:pt idx="10">
                  <c:v>72.095046882609168</c:v>
                </c:pt>
                <c:pt idx="11">
                  <c:v>69.680095626329049</c:v>
                </c:pt>
                <c:pt idx="12">
                  <c:v>52.25060409479994</c:v>
                </c:pt>
                <c:pt idx="13">
                  <c:v>21.081490406728086</c:v>
                </c:pt>
                <c:pt idx="14">
                  <c:v>4.8052353174898297</c:v>
                </c:pt>
              </c:numCache>
            </c:numRef>
          </c:yVal>
          <c:smooth val="1"/>
        </c:ser>
        <c:axId val="36159872"/>
        <c:axId val="36161408"/>
      </c:scatterChart>
      <c:valAx>
        <c:axId val="36159872"/>
        <c:scaling>
          <c:orientation val="minMax"/>
        </c:scaling>
        <c:axPos val="b"/>
        <c:numFmt formatCode="General" sourceLinked="1"/>
        <c:tickLblPos val="nextTo"/>
        <c:spPr>
          <a:noFill/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6161408"/>
        <c:crosses val="autoZero"/>
        <c:crossBetween val="midCat"/>
      </c:valAx>
      <c:valAx>
        <c:axId val="36161408"/>
        <c:scaling>
          <c:orientation val="minMax"/>
        </c:scaling>
        <c:axPos val="l"/>
        <c:numFmt formatCode="#,##0" sourceLinked="0"/>
        <c:tickLblPos val="nextTo"/>
        <c:crossAx val="36159872"/>
        <c:crosses val="autoZero"/>
        <c:crossBetween val="midCat"/>
      </c:valAx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3EF82386-420E-4BBB-86EA-3E7B73635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6800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30738"/>
            <a:ext cx="5026025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D6C6E55B-E5E3-4242-8869-61A861909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2E4A1-51AA-4E8A-BB4B-EFF781AF9493}" type="slidenum">
              <a:rPr lang="en-US" smtClean="0">
                <a:cs typeface="Tahoma" pitchFamily="34" charset="0"/>
              </a:rPr>
              <a:pPr/>
              <a:t>1</a:t>
            </a:fld>
            <a:endParaRPr lang="en-US" smtClean="0">
              <a:cs typeface="Tahoma" pitchFamily="34" charset="0"/>
            </a:endParaRPr>
          </a:p>
        </p:txBody>
      </p:sp>
      <p:sp>
        <p:nvSpPr>
          <p:cNvPr id="1638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936625"/>
            <a:ext cx="4497388" cy="3373438"/>
          </a:xfrm>
          <a:solidFill>
            <a:srgbClr val="FFFFFF"/>
          </a:solidFill>
          <a:ln/>
        </p:spPr>
      </p:sp>
      <p:sp>
        <p:nvSpPr>
          <p:cNvPr id="16388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62038" y="4638675"/>
            <a:ext cx="4737100" cy="3748088"/>
          </a:xfrm>
          <a:noFill/>
          <a:ln/>
        </p:spPr>
        <p:txBody>
          <a:bodyPr wrap="none" lIns="80184" tIns="40092" rIns="80184" bIns="40092" anchor="ctr"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45FF4-A0F3-4B40-A5C9-F64F9F5BA9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F073E-4AE9-42C8-83C9-B782B2FCC1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D1D95-38BB-4059-9343-62385A64C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6457-E4B8-4A4C-AE58-15B8A393CF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4B18E-9783-4E9F-8AB1-2B107DB44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AB2CC-69CA-4269-8602-3BACCE186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3634A-250A-4FF9-9AB1-582FCA46F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944FC-DE57-4A5D-B0DD-0786F0E38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3A22A-2003-4B59-ADB4-BCD8E6172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300B9-55BC-4D4D-A442-19BC6CF92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73523-4BA1-497E-B348-6EB15AFBC6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5488" y="0"/>
            <a:ext cx="74866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8263" y="65532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pl-PL"/>
              <a:t>2</a:t>
            </a:r>
            <a:r>
              <a:rPr lang="en-US"/>
              <a:t>9</a:t>
            </a:r>
            <a:r>
              <a:rPr lang="pl-PL"/>
              <a:t> </a:t>
            </a:r>
            <a:r>
              <a:rPr lang="en-US"/>
              <a:t>Feb 2008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58888" y="6553200"/>
            <a:ext cx="3560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CLIC Meeting, CERN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888" y="65532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latin typeface="+mj-lt"/>
                <a:cs typeface="+mn-cs"/>
              </a:defRPr>
            </a:lvl1pPr>
          </a:lstStyle>
          <a:p>
            <a:pPr>
              <a:defRPr/>
            </a:pPr>
            <a:fld id="{6997DB4D-65F9-4B04-94D2-8F9528357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1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6873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>
            <a:off x="838200" y="1066800"/>
            <a:ext cx="7015163" cy="346075"/>
          </a:xfrm>
          <a:prstGeom prst="roundRect">
            <a:avLst>
              <a:gd name="adj" fmla="val 47083"/>
            </a:avLst>
          </a:prstGeom>
          <a:solidFill>
            <a:srgbClr val="FF66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400">
              <a:cs typeface="+mn-cs"/>
            </a:endParaRPr>
          </a:p>
        </p:txBody>
      </p:sp>
      <p:pic>
        <p:nvPicPr>
          <p:cNvPr id="1033" name="Picture 13" descr="clic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010400" y="6308725"/>
            <a:ext cx="21336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4" descr="CTF3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229600" y="0"/>
            <a:ext cx="914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9pPr>
    </p:titleStyle>
    <p:bodyStyle>
      <a:lvl1pPr marL="404813" indent="-404813" algn="l" rtl="0" eaLnBrk="0" fontAlgn="base" hangingPunct="0">
        <a:spcBef>
          <a:spcPct val="0"/>
        </a:spcBef>
        <a:spcAft>
          <a:spcPct val="0"/>
        </a:spcAft>
        <a:buBlip>
          <a:blip r:embed="rId16"/>
        </a:buBlip>
        <a:defRPr sz="2800">
          <a:solidFill>
            <a:srgbClr val="40458C"/>
          </a:solidFill>
          <a:latin typeface="+mn-lt"/>
          <a:ea typeface="+mn-ea"/>
          <a:cs typeface="+mn-cs"/>
        </a:defRPr>
      </a:lvl1pPr>
      <a:lvl2pPr marL="804863" indent="-28575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2400">
          <a:solidFill>
            <a:srgbClr val="C46EE6"/>
          </a:solidFill>
          <a:latin typeface="+mn-lt"/>
          <a:cs typeface="+mn-cs"/>
        </a:defRPr>
      </a:lvl2pPr>
      <a:lvl3pPr marL="1147763" indent="-228600" algn="l" rtl="0" eaLnBrk="0" fontAlgn="base" hangingPunct="0">
        <a:spcBef>
          <a:spcPct val="0"/>
        </a:spcBef>
        <a:spcAft>
          <a:spcPct val="0"/>
        </a:spcAft>
        <a:buSzPct val="60000"/>
        <a:buBlip>
          <a:blip r:embed="rId17"/>
        </a:buBlip>
        <a:defRPr sz="2000">
          <a:solidFill>
            <a:srgbClr val="40458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2000">
          <a:solidFill>
            <a:srgbClr val="40458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400">
          <a:solidFill>
            <a:srgbClr val="40458C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Chart2.xls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15362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FB806A-B03C-4BA0-BB58-04922CBBEB5D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Slide Number Placeholder 4"/>
          <p:cNvSpPr txBox="1">
            <a:spLocks noGrp="1"/>
          </p:cNvSpPr>
          <p:nvPr/>
        </p:nvSpPr>
        <p:spPr bwMode="auto">
          <a:xfrm>
            <a:off x="115888" y="6553200"/>
            <a:ext cx="1143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E2EBB4F9-C9B0-4D87-9CF8-FB46B214FD70}" type="slidenum">
              <a:rPr lang="en-US" sz="1400" b="1">
                <a:latin typeface="+mj-lt"/>
                <a:cs typeface="+mn-cs"/>
              </a:rPr>
              <a:pPr algn="ctr">
                <a:defRPr/>
              </a:pPr>
              <a:t>1</a:t>
            </a:fld>
            <a:endParaRPr lang="en-US" sz="1400" b="1">
              <a:latin typeface="+mj-lt"/>
              <a:cs typeface="+mn-cs"/>
            </a:endParaRPr>
          </a:p>
        </p:txBody>
      </p:sp>
      <p:sp>
        <p:nvSpPr>
          <p:cNvPr id="1536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3250" y="2898775"/>
            <a:ext cx="7543800" cy="2070100"/>
          </a:xfrm>
        </p:spPr>
        <p:txBody>
          <a:bodyPr lIns="0" tIns="0" rIns="0" bIns="0"/>
          <a:lstStyle/>
          <a:p>
            <a:pPr defTabSz="457200" eaLnBrk="1" hangingPunct="1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b="1" smtClean="0">
                <a:solidFill>
                  <a:srgbClr val="0066CC"/>
                </a:solidFill>
                <a:latin typeface="Helvetica (CE)"/>
              </a:rPr>
              <a:t>CTF3 in 2007</a:t>
            </a:r>
            <a:r>
              <a:rPr lang="pl-PL" b="1" smtClean="0">
                <a:solidFill>
                  <a:srgbClr val="0066CC"/>
                </a:solidFill>
                <a:latin typeface="Helvetica (CE)"/>
              </a:rPr>
              <a:t/>
            </a:r>
            <a:br>
              <a:rPr lang="pl-PL" b="1" smtClean="0">
                <a:solidFill>
                  <a:srgbClr val="0066CC"/>
                </a:solidFill>
                <a:latin typeface="Helvetica (CE)"/>
              </a:rPr>
            </a:br>
            <a:r>
              <a:rPr lang="pl-PL" b="1" smtClean="0">
                <a:solidFill>
                  <a:srgbClr val="0066CC"/>
                </a:solidFill>
                <a:latin typeface="Helvetica (CE)"/>
              </a:rPr>
              <a:t> </a:t>
            </a:r>
            <a:r>
              <a:rPr lang="en-US" b="1" smtClean="0">
                <a:solidFill>
                  <a:srgbClr val="0066CC"/>
                </a:solidFill>
                <a:latin typeface="Helvetica (CE)"/>
              </a:rPr>
              <a:t>Optics Measurements</a:t>
            </a:r>
            <a:endParaRPr lang="pl-PL" b="1" smtClean="0">
              <a:solidFill>
                <a:srgbClr val="0066CC"/>
              </a:solidFill>
              <a:latin typeface="Helvetica (CE)"/>
            </a:endParaRPr>
          </a:p>
        </p:txBody>
      </p:sp>
      <p:sp>
        <p:nvSpPr>
          <p:cNvPr id="15366" name="Text Box 1032"/>
          <p:cNvSpPr txBox="1">
            <a:spLocks noChangeArrowheads="1"/>
          </p:cNvSpPr>
          <p:nvPr/>
        </p:nvSpPr>
        <p:spPr bwMode="auto">
          <a:xfrm>
            <a:off x="371475" y="1449388"/>
            <a:ext cx="8310563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28675" hangingPunct="0">
              <a:lnSpc>
                <a:spcPct val="97000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</a:pPr>
            <a:r>
              <a:rPr lang="en-GB" sz="2500">
                <a:latin typeface="Helvetica (CE)"/>
              </a:rPr>
              <a:t>Caterina Biscari, Yu-Chiu Chao, Roberto Corsini, </a:t>
            </a:r>
            <a:br>
              <a:rPr lang="en-GB" sz="2500">
                <a:latin typeface="Helvetica (CE)"/>
              </a:rPr>
            </a:br>
            <a:r>
              <a:rPr lang="en-GB" sz="2500">
                <a:latin typeface="Helvetica (CE)"/>
              </a:rPr>
              <a:t>Anne Dabrowski, Steffen Doebert, Andrea Ghigo,</a:t>
            </a:r>
            <a:br>
              <a:rPr lang="en-GB" sz="2500">
                <a:latin typeface="Helvetica (CE)"/>
              </a:rPr>
            </a:br>
            <a:r>
              <a:rPr lang="en-GB" sz="2500">
                <a:latin typeface="Helvetica (CE)"/>
              </a:rPr>
              <a:t>Seyd Hamed Shaker</a:t>
            </a:r>
            <a:r>
              <a:rPr lang="pl-PL" sz="2500">
                <a:latin typeface="Helvetica (CE)"/>
              </a:rPr>
              <a:t>,</a:t>
            </a:r>
            <a:r>
              <a:rPr lang="en-GB" sz="2500">
                <a:latin typeface="Helvetica (CE)"/>
              </a:rPr>
              <a:t> </a:t>
            </a:r>
            <a:r>
              <a:rPr lang="en-GB" sz="2500" u="sng">
                <a:latin typeface="Helvetica (CE)"/>
              </a:rPr>
              <a:t>Piotr Sko</a:t>
            </a:r>
            <a:r>
              <a:rPr lang="pl-PL" sz="2500" u="sng">
                <a:latin typeface="Helvetica (CE)"/>
              </a:rPr>
              <a:t>wroń</a:t>
            </a:r>
            <a:r>
              <a:rPr lang="en-GB" sz="2500" u="sng">
                <a:latin typeface="Helvetica (CE)"/>
              </a:rPr>
              <a:t>ski</a:t>
            </a:r>
            <a:r>
              <a:rPr lang="en-GB" sz="2500">
                <a:latin typeface="Helvetica (CE)"/>
              </a:rPr>
              <a:t>,  Frank Tecker</a:t>
            </a:r>
          </a:p>
        </p:txBody>
      </p:sp>
      <p:sp>
        <p:nvSpPr>
          <p:cNvPr id="15367" name="Rectangle 103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219200" y="5403850"/>
            <a:ext cx="64008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04813" indent="-404813" algn="ctr" eaLnBrk="0" hangingPunct="0"/>
            <a:r>
              <a:rPr lang="en-US" sz="3200">
                <a:solidFill>
                  <a:srgbClr val="40458C"/>
                </a:solidFill>
                <a:latin typeface="Tahoma" pitchFamily="34" charset="0"/>
              </a:rPr>
              <a:t>CLIC Meeting</a:t>
            </a:r>
          </a:p>
          <a:p>
            <a:pPr marL="404813" indent="-404813" algn="ctr" eaLnBrk="0" hangingPunct="0"/>
            <a:r>
              <a:rPr lang="en-US" sz="3200">
                <a:solidFill>
                  <a:srgbClr val="40458C"/>
                </a:solidFill>
                <a:latin typeface="Tahoma" pitchFamily="34" charset="0"/>
              </a:rPr>
              <a:t>CERN 29 February 2008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Quad Scans</a:t>
            </a:r>
          </a:p>
        </p:txBody>
      </p:sp>
      <p:sp>
        <p:nvSpPr>
          <p:cNvPr id="2048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1438" y="1484313"/>
            <a:ext cx="8734425" cy="4419600"/>
          </a:xfrm>
        </p:spPr>
        <p:txBody>
          <a:bodyPr/>
          <a:lstStyle/>
          <a:p>
            <a:pPr marL="288925" indent="-288925">
              <a:tabLst>
                <a:tab pos="288925" algn="l"/>
                <a:tab pos="914400" algn="l"/>
              </a:tabLst>
            </a:pPr>
            <a:r>
              <a:rPr lang="en-US" sz="2400" smtClean="0"/>
              <a:t>We measure beam parameters with quad scans</a:t>
            </a:r>
          </a:p>
          <a:p>
            <a:pPr marL="582613" lvl="1" indent="-179388">
              <a:tabLst>
                <a:tab pos="288925" algn="l"/>
                <a:tab pos="914400" algn="l"/>
              </a:tabLst>
            </a:pPr>
            <a:r>
              <a:rPr lang="en-US" sz="2000" smtClean="0"/>
              <a:t>Measure beam profile for different settings of  </a:t>
            </a:r>
            <a:br>
              <a:rPr lang="en-US" sz="2000" smtClean="0"/>
            </a:br>
            <a:r>
              <a:rPr lang="en-US" sz="2000" smtClean="0"/>
              <a:t>the upstream quad(s)</a:t>
            </a:r>
          </a:p>
          <a:p>
            <a:pPr marL="582613" lvl="1" indent="-179388">
              <a:tabLst>
                <a:tab pos="288925" algn="l"/>
                <a:tab pos="914400" algn="l"/>
              </a:tabLst>
            </a:pPr>
            <a:r>
              <a:rPr lang="en-US" sz="2000" smtClean="0"/>
              <a:t>Beam size depends </a:t>
            </a:r>
            <a:br>
              <a:rPr lang="en-US" sz="2000" smtClean="0"/>
            </a:br>
            <a:r>
              <a:rPr lang="en-US" sz="2000" smtClean="0"/>
              <a:t>quadratically with quad</a:t>
            </a:r>
            <a:br>
              <a:rPr lang="en-US" sz="2000" smtClean="0"/>
            </a:br>
            <a:r>
              <a:rPr lang="en-US" sz="2000" smtClean="0"/>
              <a:t>strength</a:t>
            </a:r>
          </a:p>
          <a:p>
            <a:pPr marL="582613" lvl="1" indent="-179388">
              <a:tabLst>
                <a:tab pos="288925" algn="l"/>
                <a:tab pos="914400" algn="l"/>
              </a:tabLst>
            </a:pPr>
            <a:r>
              <a:rPr lang="en-US" sz="2000" smtClean="0"/>
              <a:t>Parabola parameters</a:t>
            </a:r>
            <a:br>
              <a:rPr lang="en-US" sz="2000" smtClean="0"/>
            </a:br>
            <a:r>
              <a:rPr lang="en-US" sz="2000" smtClean="0"/>
              <a:t>are linked to the Twiss</a:t>
            </a:r>
            <a:br>
              <a:rPr lang="en-US" sz="2000" smtClean="0"/>
            </a:br>
            <a:r>
              <a:rPr lang="en-US" sz="2000" smtClean="0"/>
              <a:t>parameters just before the </a:t>
            </a:r>
            <a:br>
              <a:rPr lang="en-US" sz="2000" smtClean="0"/>
            </a:br>
            <a:r>
              <a:rPr lang="en-US" sz="2000" smtClean="0"/>
              <a:t>quad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5763" y="2457450"/>
            <a:ext cx="4948237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Quad Scans</a:t>
            </a:r>
          </a:p>
        </p:txBody>
      </p:sp>
      <p:sp>
        <p:nvSpPr>
          <p:cNvPr id="2150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0829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We can do quad scans at few locations</a:t>
            </a:r>
          </a:p>
          <a:p>
            <a:pPr marL="862013" lvl="1" indent="-3429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smtClean="0"/>
              <a:t>Girder 4 of the Linac</a:t>
            </a:r>
          </a:p>
          <a:p>
            <a:pPr marL="862013" lvl="1" indent="-3429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smtClean="0"/>
              <a:t>Girder 10 of the Linac</a:t>
            </a:r>
          </a:p>
          <a:p>
            <a:pPr marL="862013" lvl="1" indent="-3429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smtClean="0"/>
              <a:t>Girder 4 of CT line</a:t>
            </a:r>
          </a:p>
          <a:p>
            <a:pPr marL="862013" lvl="1" indent="-3429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smtClean="0"/>
              <a:t>Beginning of TL1 in CTS</a:t>
            </a:r>
          </a:p>
          <a:p>
            <a:pPr marL="862013" lvl="1" indent="-3429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000" smtClean="0"/>
              <a:t>After injection in Combiner Ring </a:t>
            </a:r>
          </a:p>
          <a:p>
            <a:pPr marL="1223963" lvl="2" indent="-304800">
              <a:lnSpc>
                <a:spcPct val="90000"/>
              </a:lnSpc>
            </a:pPr>
            <a:r>
              <a:rPr lang="en-US" sz="1800" smtClean="0"/>
              <a:t>Sending the beam to the screen in CRM</a:t>
            </a:r>
          </a:p>
          <a:p>
            <a:pPr marL="1676400" lvl="3" indent="-304800">
              <a:lnSpc>
                <a:spcPct val="90000"/>
              </a:lnSpc>
            </a:pPr>
            <a:r>
              <a:rPr lang="en-US" sz="1800" smtClean="0"/>
              <a:t>Tricky since dipole can not be demagnetized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Routinely the beam parameters are measured at 2 and 3 or 4 during beam setup</a:t>
            </a:r>
          </a:p>
        </p:txBody>
      </p:sp>
      <p:pic>
        <p:nvPicPr>
          <p:cNvPr id="2150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25950"/>
            <a:ext cx="91440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Oval 5"/>
          <p:cNvSpPr>
            <a:spLocks noChangeArrowheads="1"/>
          </p:cNvSpPr>
          <p:nvPr/>
        </p:nvSpPr>
        <p:spPr bwMode="auto">
          <a:xfrm>
            <a:off x="7997825" y="4948238"/>
            <a:ext cx="115888" cy="115887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Oval 6"/>
          <p:cNvSpPr>
            <a:spLocks noChangeArrowheads="1"/>
          </p:cNvSpPr>
          <p:nvPr/>
        </p:nvSpPr>
        <p:spPr bwMode="auto">
          <a:xfrm>
            <a:off x="6475413" y="5581650"/>
            <a:ext cx="115887" cy="115888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Oval 7"/>
          <p:cNvSpPr>
            <a:spLocks noChangeArrowheads="1"/>
          </p:cNvSpPr>
          <p:nvPr/>
        </p:nvSpPr>
        <p:spPr bwMode="auto">
          <a:xfrm>
            <a:off x="5183188" y="5589588"/>
            <a:ext cx="115887" cy="115887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Oval 8"/>
          <p:cNvSpPr>
            <a:spLocks noChangeArrowheads="1"/>
          </p:cNvSpPr>
          <p:nvPr/>
        </p:nvSpPr>
        <p:spPr bwMode="auto">
          <a:xfrm>
            <a:off x="2286000" y="5595938"/>
            <a:ext cx="115888" cy="115887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Oval 9"/>
          <p:cNvSpPr>
            <a:spLocks noChangeArrowheads="1"/>
          </p:cNvSpPr>
          <p:nvPr/>
        </p:nvSpPr>
        <p:spPr bwMode="auto">
          <a:xfrm>
            <a:off x="955675" y="5576888"/>
            <a:ext cx="115888" cy="115887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Emittances</a:t>
            </a:r>
          </a:p>
        </p:txBody>
      </p:sp>
      <p:sp>
        <p:nvSpPr>
          <p:cNvPr id="2253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76238" y="1433513"/>
            <a:ext cx="8407400" cy="4419600"/>
          </a:xfrm>
        </p:spPr>
        <p:txBody>
          <a:bodyPr/>
          <a:lstStyle/>
          <a:p>
            <a:r>
              <a:rPr lang="en-US" sz="2400" smtClean="0"/>
              <a:t>We have made a lot of quad scans during the last year, however, we never performed detailed study of the emittances</a:t>
            </a:r>
          </a:p>
          <a:p>
            <a:pPr lvl="1"/>
            <a:r>
              <a:rPr lang="en-US" sz="2000" smtClean="0"/>
              <a:t>The data points we have are taken </a:t>
            </a:r>
          </a:p>
          <a:p>
            <a:pPr marL="1143000" lvl="2"/>
            <a:r>
              <a:rPr lang="en-US" sz="1800" smtClean="0"/>
              <a:t>With completely different conditions</a:t>
            </a:r>
          </a:p>
          <a:p>
            <a:pPr marL="1143000" lvl="2"/>
            <a:r>
              <a:rPr lang="en-US" sz="1800" smtClean="0"/>
              <a:t>Sometimes with wrongly calibrated screens</a:t>
            </a:r>
          </a:p>
          <a:p>
            <a:pPr marL="1143000" lvl="2"/>
            <a:r>
              <a:rPr lang="en-US" sz="1800" smtClean="0"/>
              <a:t>Almost never at a couple of locations the same day</a:t>
            </a:r>
          </a:p>
        </p:txBody>
      </p:sp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4492625" y="3698875"/>
          <a:ext cx="4706938" cy="3214688"/>
        </p:xfrm>
        <a:graphic>
          <a:graphicData uri="http://schemas.openxmlformats.org/presentationml/2006/ole">
            <p:oleObj spid="_x0000_s22535" name="Chart" r:id="rId3" imgW="4600555" imgH="3143260" progId="Excel.Chart.8">
              <p:embed/>
            </p:oleObj>
          </a:graphicData>
        </a:graphic>
      </p:graphicFrame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-44450" y="3694113"/>
          <a:ext cx="4552950" cy="3219450"/>
        </p:xfrm>
        <a:graphic>
          <a:graphicData uri="http://schemas.openxmlformats.org/presentationml/2006/ole">
            <p:oleObj spid="_x0000_s22536" name="Chart" r:id="rId4" imgW="4553070" imgH="3219338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2457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C5377-5DD5-46C1-835C-548E536591FF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Dispersion</a:t>
            </a:r>
          </a:p>
        </p:txBody>
      </p:sp>
      <p:sp>
        <p:nvSpPr>
          <p:cNvPr id="2458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77813" y="1384300"/>
            <a:ext cx="8575675" cy="54737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Dispersion is measured in two ways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By observing the orbit change while setting all elements strengths proportionally higher or lower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The lattice becomes mismatched to the beam energy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Specialized MatLAB script doing the job</a:t>
            </a:r>
          </a:p>
          <a:p>
            <a:pPr lvl="3">
              <a:lnSpc>
                <a:spcPct val="90000"/>
              </a:lnSpc>
            </a:pPr>
            <a:r>
              <a:rPr lang="en-US" sz="1600" smtClean="0"/>
              <a:t>Read the current setting of the magnets</a:t>
            </a:r>
          </a:p>
          <a:p>
            <a:pPr lvl="3">
              <a:lnSpc>
                <a:spcPct val="90000"/>
              </a:lnSpc>
            </a:pPr>
            <a:r>
              <a:rPr lang="en-US" sz="1600" smtClean="0"/>
              <a:t>Get the reference orbit over several shots</a:t>
            </a:r>
          </a:p>
          <a:p>
            <a:pPr lvl="3">
              <a:lnSpc>
                <a:spcPct val="90000"/>
              </a:lnSpc>
            </a:pPr>
            <a:r>
              <a:rPr lang="en-US" sz="1600" smtClean="0"/>
              <a:t>Scale all the elements in the specified range about desired value(s)</a:t>
            </a:r>
          </a:p>
          <a:p>
            <a:pPr lvl="3">
              <a:lnSpc>
                <a:spcPct val="90000"/>
              </a:lnSpc>
            </a:pPr>
            <a:r>
              <a:rPr lang="en-US" sz="1600" smtClean="0"/>
              <a:t>Get the orbit over several shots</a:t>
            </a:r>
          </a:p>
          <a:p>
            <a:pPr lvl="3">
              <a:lnSpc>
                <a:spcPct val="90000"/>
              </a:lnSpc>
            </a:pPr>
            <a:r>
              <a:rPr lang="en-US" sz="1600" smtClean="0"/>
              <a:t>Return to the original setting</a:t>
            </a:r>
          </a:p>
          <a:p>
            <a:pPr lvl="3">
              <a:lnSpc>
                <a:spcPct val="90000"/>
              </a:lnSpc>
            </a:pPr>
            <a:r>
              <a:rPr lang="en-US" sz="1600" smtClean="0"/>
              <a:t>Prepare the input for MADX and run the model</a:t>
            </a:r>
          </a:p>
          <a:p>
            <a:pPr lvl="3">
              <a:lnSpc>
                <a:spcPct val="90000"/>
              </a:lnSpc>
            </a:pPr>
            <a:r>
              <a:rPr lang="en-US" sz="1600" smtClean="0"/>
              <a:t>Plot the measured and the model dispersions together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Measuring the position jitter from pulse to pulse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RMS of a pickup position reading is proportional to the dispersion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The pattern is normalized so the dispersion in the Stretcher chicane agrees with the model</a:t>
            </a:r>
          </a:p>
          <a:p>
            <a:pPr lvl="3">
              <a:lnSpc>
                <a:spcPct val="90000"/>
              </a:lnSpc>
            </a:pPr>
            <a:r>
              <a:rPr lang="en-US" sz="1800" smtClean="0"/>
              <a:t>It is well controlled there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It is much less precise method comparing to the former one, however, it allows to monitor dispersion on-line</a:t>
            </a:r>
          </a:p>
          <a:p>
            <a:pPr lvl="3">
              <a:lnSpc>
                <a:spcPct val="90000"/>
              </a:lnSpc>
            </a:pPr>
            <a:r>
              <a:rPr lang="en-US" sz="1800" smtClean="0"/>
              <a:t>Facilitates the beam setup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25602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1B1362-5C09-4500-9033-236DD4610A9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1238" y="2973388"/>
            <a:ext cx="4322762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Dispersion in the CT line</a:t>
            </a:r>
          </a:p>
        </p:txBody>
      </p:sp>
      <p:sp>
        <p:nvSpPr>
          <p:cNvPr id="2560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5613" y="1524000"/>
            <a:ext cx="8343900" cy="4419600"/>
          </a:xfrm>
        </p:spPr>
        <p:txBody>
          <a:bodyPr/>
          <a:lstStyle/>
          <a:p>
            <a:r>
              <a:rPr lang="en-US" smtClean="0"/>
              <a:t>Measured dispersion in the Stretcher Chicane does not agree with the model</a:t>
            </a:r>
          </a:p>
          <a:p>
            <a:pPr lvl="1"/>
            <a:r>
              <a:rPr lang="en-US" smtClean="0"/>
              <a:t>Discrepancy tracked to the quadrupole CT.QFE 0250</a:t>
            </a:r>
          </a:p>
          <a:p>
            <a:pPr lvl="1"/>
            <a:r>
              <a:rPr lang="en-US" smtClean="0"/>
              <a:t>Fudge factor 0.86 applied in the model</a:t>
            </a:r>
          </a:p>
        </p:txBody>
      </p:sp>
      <p:pic>
        <p:nvPicPr>
          <p:cNvPr id="2560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06775"/>
            <a:ext cx="4624388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Rectangle 8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4481513" y="4808538"/>
            <a:ext cx="4662487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04813" indent="-404813" eaLnBrk="0" hangingPunct="0">
              <a:buFontTx/>
              <a:buBlip>
                <a:blip r:embed="rId4"/>
              </a:buBlip>
            </a:pPr>
            <a:r>
              <a:rPr lang="en-US" sz="2800">
                <a:solidFill>
                  <a:srgbClr val="40458C"/>
                </a:solidFill>
                <a:latin typeface="Tahoma" pitchFamily="34" charset="0"/>
              </a:rPr>
              <a:t>Measured and corrected model dispersion</a:t>
            </a:r>
          </a:p>
        </p:txBody>
      </p:sp>
      <p:sp>
        <p:nvSpPr>
          <p:cNvPr id="25609" name="Line 7"/>
          <p:cNvSpPr>
            <a:spLocks noChangeShapeType="1"/>
          </p:cNvSpPr>
          <p:nvPr/>
        </p:nvSpPr>
        <p:spPr bwMode="auto">
          <a:xfrm flipH="1">
            <a:off x="6967538" y="2792413"/>
            <a:ext cx="98425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31" name="Group 6"/>
          <p:cNvGrpSpPr>
            <a:grpSpLocks/>
          </p:cNvGrpSpPr>
          <p:nvPr/>
        </p:nvGrpSpPr>
        <p:grpSpPr bwMode="auto">
          <a:xfrm>
            <a:off x="5216525" y="1965325"/>
            <a:ext cx="3927475" cy="2925763"/>
            <a:chOff x="760" y="1310"/>
            <a:chExt cx="3604" cy="2613"/>
          </a:xfrm>
        </p:grpSpPr>
        <p:pic>
          <p:nvPicPr>
            <p:cNvPr id="2663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0" y="1310"/>
              <a:ext cx="3604" cy="2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5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93" y="1390"/>
              <a:ext cx="1011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25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2662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AFD9D5-E111-4567-8F3D-3B01098C7174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Dispersion in TL1 and CR</a:t>
            </a:r>
          </a:p>
        </p:txBody>
      </p:sp>
      <p:sp>
        <p:nvSpPr>
          <p:cNvPr id="2662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15900" y="1541463"/>
            <a:ext cx="7993063" cy="1776412"/>
          </a:xfrm>
        </p:spPr>
        <p:txBody>
          <a:bodyPr/>
          <a:lstStyle/>
          <a:p>
            <a:r>
              <a:rPr lang="en-US" smtClean="0"/>
              <a:t>Dispersions agrees with the model within the error-bars</a:t>
            </a:r>
          </a:p>
        </p:txBody>
      </p:sp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98725" y="4364038"/>
            <a:ext cx="4062413" cy="2493962"/>
          </a:xfrm>
          <a:prstGeom prst="rect">
            <a:avLst/>
          </a:prstGeom>
          <a:noFill/>
        </p:spPr>
      </p:pic>
      <p:pic>
        <p:nvPicPr>
          <p:cNvPr id="2663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397125"/>
            <a:ext cx="4718050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0" y="4508500"/>
            <a:ext cx="1042988" cy="674688"/>
          </a:xfrm>
          <a:prstGeom prst="rect">
            <a:avLst/>
          </a:prstGeom>
          <a:noFill/>
        </p:spPr>
      </p:pic>
      <p:sp>
        <p:nvSpPr>
          <p:cNvPr id="26633" name="Text Box 11"/>
          <p:cNvSpPr txBox="1">
            <a:spLocks noChangeArrowheads="1"/>
          </p:cNvSpPr>
          <p:nvPr/>
        </p:nvSpPr>
        <p:spPr bwMode="auto">
          <a:xfrm>
            <a:off x="1973263" y="2725738"/>
            <a:ext cx="577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 Black" pitchFamily="34" charset="0"/>
              </a:rPr>
              <a:t>CR</a:t>
            </a:r>
          </a:p>
        </p:txBody>
      </p:sp>
      <p:sp>
        <p:nvSpPr>
          <p:cNvPr id="26632" name="Text Box 10"/>
          <p:cNvSpPr txBox="1">
            <a:spLocks noChangeArrowheads="1"/>
          </p:cNvSpPr>
          <p:nvPr/>
        </p:nvSpPr>
        <p:spPr bwMode="auto">
          <a:xfrm>
            <a:off x="5969000" y="2465388"/>
            <a:ext cx="708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 Black" pitchFamily="34" charset="0"/>
              </a:rPr>
              <a:t>TL1</a:t>
            </a:r>
          </a:p>
        </p:txBody>
      </p:sp>
      <p:sp>
        <p:nvSpPr>
          <p:cNvPr id="26639" name="Text Box 10"/>
          <p:cNvSpPr txBox="1">
            <a:spLocks noChangeArrowheads="1"/>
          </p:cNvSpPr>
          <p:nvPr/>
        </p:nvSpPr>
        <p:spPr bwMode="auto">
          <a:xfrm>
            <a:off x="4724400" y="6092825"/>
            <a:ext cx="708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 Black" pitchFamily="34" charset="0"/>
              </a:rPr>
              <a:t>TL1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41D5D3-BD51-47F4-9DA3-B85B9506D461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Response Matrix</a:t>
            </a:r>
          </a:p>
        </p:txBody>
      </p:sp>
      <p:sp>
        <p:nvSpPr>
          <p:cNvPr id="2765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Register the orbit position in all BPMs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Change setting of one (or more) corrector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Look into orbit position change (difference)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Compare with the model predicted change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If they do not agree, the model does not describe the machine correctly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It is easy to localize the </a:t>
            </a:r>
            <a:r>
              <a:rPr lang="en-US" sz="2000" dirty="0" smtClean="0"/>
              <a:t>region where the error </a:t>
            </a:r>
            <a:r>
              <a:rPr lang="en-US" sz="2000" dirty="0" err="1" smtClean="0"/>
              <a:t>occures</a:t>
            </a:r>
            <a:endParaRPr lang="en-US" sz="2000" dirty="0" smtClean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Between the element the discrepancy occurs first and the previous one or two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Even if there are more errors we still can find them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If the kick is applied after the first error the pattern should agree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The measurements were </a:t>
            </a:r>
            <a:r>
              <a:rPr lang="en-US" sz="2400" dirty="0" err="1" smtClean="0"/>
              <a:t>automatized</a:t>
            </a:r>
            <a:r>
              <a:rPr lang="en-US" sz="2400" dirty="0" smtClean="0"/>
              <a:t> with a </a:t>
            </a:r>
            <a:r>
              <a:rPr lang="en-US" sz="2400" dirty="0" err="1" smtClean="0"/>
              <a:t>MatLAB</a:t>
            </a:r>
            <a:r>
              <a:rPr lang="en-US" sz="2400" dirty="0" smtClean="0"/>
              <a:t> script</a:t>
            </a:r>
          </a:p>
          <a:p>
            <a:pPr lvl="3">
              <a:lnSpc>
                <a:spcPct val="90000"/>
              </a:lnSpc>
            </a:pPr>
            <a:endParaRPr lang="en-US" sz="1800" dirty="0" smtClean="0"/>
          </a:p>
          <a:p>
            <a:pPr lvl="1"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FAA0E-801A-4650-A1FE-DECC1A4FE258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725488" y="0"/>
            <a:ext cx="7399337" cy="1014413"/>
          </a:xfrm>
        </p:spPr>
        <p:txBody>
          <a:bodyPr/>
          <a:lstStyle/>
          <a:p>
            <a:r>
              <a:rPr lang="en-US" smtClean="0"/>
              <a:t>The Response Matrix Study</a:t>
            </a:r>
          </a:p>
        </p:txBody>
      </p:sp>
      <p:sp>
        <p:nvSpPr>
          <p:cNvPr id="2867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39713" y="1447800"/>
            <a:ext cx="7772400" cy="4419600"/>
          </a:xfrm>
        </p:spPr>
        <p:txBody>
          <a:bodyPr/>
          <a:lstStyle/>
          <a:p>
            <a:r>
              <a:rPr lang="en-US" sz="2400" smtClean="0"/>
              <a:t>The measurements made during Run 1 traced us to</a:t>
            </a:r>
          </a:p>
          <a:p>
            <a:pPr marL="742950" lvl="1"/>
            <a:r>
              <a:rPr lang="en-US" sz="2000" smtClean="0"/>
              <a:t>Wrong calibration of the J type quads about 6%</a:t>
            </a:r>
          </a:p>
          <a:p>
            <a:pPr marL="742950" lvl="1"/>
            <a:r>
              <a:rPr lang="en-US" sz="2000" smtClean="0"/>
              <a:t>A few correctors with wrong polarities</a:t>
            </a:r>
          </a:p>
          <a:p>
            <a:pPr marL="742950" lvl="1"/>
            <a:endParaRPr lang="en-US" sz="2000" smtClean="0"/>
          </a:p>
          <a:p>
            <a:endParaRPr lang="en-US" sz="2400" smtClean="0"/>
          </a:p>
          <a:p>
            <a:endParaRPr lang="en-US" sz="2400" smtClean="0"/>
          </a:p>
        </p:txBody>
      </p:sp>
      <p:pic>
        <p:nvPicPr>
          <p:cNvPr id="28678" name="Picture 5" descr="DVF0200_y_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81463" y="3333750"/>
            <a:ext cx="5062537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6" descr="kck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70150"/>
            <a:ext cx="4502150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79450" y="4652963"/>
            <a:ext cx="20240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04813" indent="-404813" eaLnBrk="0" hangingPunct="0"/>
            <a:r>
              <a:rPr lang="en-US">
                <a:solidFill>
                  <a:srgbClr val="40458C"/>
                </a:solidFill>
                <a:latin typeface="Tahoma" pitchFamily="34" charset="0"/>
              </a:rPr>
              <a:t>The first data</a:t>
            </a:r>
          </a:p>
          <a:p>
            <a:pPr marL="404813" indent="-404813" eaLnBrk="0" hangingPunct="0">
              <a:buFontTx/>
              <a:buBlip>
                <a:blip r:embed="rId4"/>
              </a:buBlip>
            </a:pPr>
            <a:endParaRPr lang="en-US">
              <a:solidFill>
                <a:srgbClr val="40458C"/>
              </a:solidFill>
              <a:latin typeface="Tahoma" pitchFamily="34" charset="0"/>
            </a:endParaRPr>
          </a:p>
        </p:txBody>
      </p:sp>
      <p:sp>
        <p:nvSpPr>
          <p:cNvPr id="28681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95263" y="5767388"/>
            <a:ext cx="4378325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04813" indent="-404813" eaLnBrk="0" hangingPunct="0">
              <a:buFontTx/>
              <a:buBlip>
                <a:blip r:embed="rId4"/>
              </a:buBlip>
            </a:pPr>
            <a:r>
              <a:rPr lang="en-US" sz="2400">
                <a:solidFill>
                  <a:srgbClr val="40458C"/>
                </a:solidFill>
                <a:latin typeface="Tahoma" pitchFamily="34" charset="0"/>
              </a:rPr>
              <a:t>Problem in the wiggler area</a:t>
            </a:r>
          </a:p>
        </p:txBody>
      </p:sp>
      <p:sp>
        <p:nvSpPr>
          <p:cNvPr id="28682" name="Line 9"/>
          <p:cNvSpPr>
            <a:spLocks noChangeShapeType="1"/>
          </p:cNvSpPr>
          <p:nvPr/>
        </p:nvSpPr>
        <p:spPr bwMode="auto">
          <a:xfrm flipV="1">
            <a:off x="3924300" y="4818063"/>
            <a:ext cx="1930400" cy="1085850"/>
          </a:xfrm>
          <a:prstGeom prst="line">
            <a:avLst/>
          </a:prstGeom>
          <a:noFill/>
          <a:ln w="28575">
            <a:solidFill>
              <a:srgbClr val="99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3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068888" y="3605213"/>
            <a:ext cx="20240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04813" indent="-404813" eaLnBrk="0" hangingPunct="0"/>
            <a:r>
              <a:rPr lang="en-US">
                <a:solidFill>
                  <a:srgbClr val="40458C"/>
                </a:solidFill>
                <a:latin typeface="Tahoma" pitchFamily="34" charset="0"/>
              </a:rPr>
              <a:t>Corrected J type</a:t>
            </a:r>
          </a:p>
          <a:p>
            <a:pPr marL="404813" indent="-404813" eaLnBrk="0" hangingPunct="0">
              <a:buFontTx/>
              <a:buBlip>
                <a:blip r:embed="rId4"/>
              </a:buBlip>
            </a:pPr>
            <a:endParaRPr lang="en-US">
              <a:solidFill>
                <a:srgbClr val="40458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2969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0ECF9-3E25-425F-9E6D-2DB1B35C494C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new wiggler model</a:t>
            </a:r>
          </a:p>
        </p:txBody>
      </p:sp>
      <p:sp>
        <p:nvSpPr>
          <p:cNvPr id="2970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60363" y="1524000"/>
            <a:ext cx="8343900" cy="3568700"/>
          </a:xfrm>
        </p:spPr>
        <p:txBody>
          <a:bodyPr/>
          <a:lstStyle/>
          <a:p>
            <a:r>
              <a:rPr lang="en-US" sz="2400" smtClean="0"/>
              <a:t>Caterina Biscari has prepared detailed wiggler model based on the magnetic measurements of the device</a:t>
            </a:r>
          </a:p>
          <a:p>
            <a:pPr lvl="1"/>
            <a:r>
              <a:rPr lang="en-US" sz="2000" smtClean="0"/>
              <a:t>It describes more correctly the wiggler vertical focusing</a:t>
            </a:r>
          </a:p>
          <a:p>
            <a:pPr lvl="1"/>
            <a:r>
              <a:rPr lang="en-US" sz="2000" smtClean="0"/>
              <a:t>Still there is not understood discrepancy in horizontal</a:t>
            </a:r>
          </a:p>
          <a:p>
            <a:pPr lvl="1"/>
            <a:r>
              <a:rPr lang="en-US" sz="2000" smtClean="0"/>
              <a:t>Need more detailed measurements for different wiggler currents</a:t>
            </a:r>
          </a:p>
          <a:p>
            <a:pPr lvl="2"/>
            <a:r>
              <a:rPr lang="en-US" smtClean="0"/>
              <a:t>The most importantly with wiggler off</a:t>
            </a:r>
          </a:p>
        </p:txBody>
      </p:sp>
      <p:pic>
        <p:nvPicPr>
          <p:cNvPr id="29702" name="Picture 9" descr="DVF0252_y_104.00MeV_7333588543.t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7263" y="3648075"/>
            <a:ext cx="4286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1" descr="DHF0252_x_104.00MeV_7333597066.t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3651250"/>
            <a:ext cx="4279900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Discrepancy in 2</a:t>
            </a:r>
            <a:r>
              <a:rPr lang="en-US" sz="3600" baseline="30000" smtClean="0"/>
              <a:t>nd</a:t>
            </a:r>
            <a:r>
              <a:rPr lang="en-US" sz="3600" smtClean="0"/>
              <a:t> short section</a:t>
            </a:r>
          </a:p>
        </p:txBody>
      </p:sp>
      <p:sp>
        <p:nvSpPr>
          <p:cNvPr id="30722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123825" y="1403350"/>
            <a:ext cx="8447088" cy="4419600"/>
          </a:xfrm>
        </p:spPr>
        <p:txBody>
          <a:bodyPr/>
          <a:lstStyle/>
          <a:p>
            <a:r>
              <a:rPr lang="en-US" sz="2400" smtClean="0"/>
              <a:t>Increasing 820-880 doublet by 15% gives good agreement between the data and the model</a:t>
            </a:r>
          </a:p>
          <a:p>
            <a:endParaRPr lang="en-US" sz="2400" smtClean="0"/>
          </a:p>
        </p:txBody>
      </p:sp>
      <p:sp>
        <p:nvSpPr>
          <p:cNvPr id="3072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23D21-FBEE-4F68-B850-7D044E78463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30726" name="Picture 6" descr="DVF0700_y_104.00MeV_7333588605.t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4988" y="2246313"/>
            <a:ext cx="32861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DHF0700_x_103.90MeV_7333597123.t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54238"/>
            <a:ext cx="3341688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8" descr="DVF0700_y_104.00MeV_7333588605_corrected.t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4988" y="4405313"/>
            <a:ext cx="3275012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DHF0700_x_104.00MeV_7333597123_corrected.t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359275"/>
            <a:ext cx="3335338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86675" y="1581150"/>
            <a:ext cx="1457325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397625" y="2987675"/>
            <a:ext cx="15541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kern="0" dirty="0">
                <a:solidFill>
                  <a:srgbClr val="40458C"/>
                </a:solidFill>
                <a:latin typeface="Tahoma"/>
                <a:cs typeface="Tahoma"/>
              </a:rPr>
              <a:t>CR.QFJ0880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399213" y="5068888"/>
            <a:ext cx="1554162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kern="0" dirty="0">
                <a:solidFill>
                  <a:srgbClr val="40458C"/>
                </a:solidFill>
                <a:latin typeface="Tahoma"/>
                <a:cs typeface="Tahoma"/>
              </a:rPr>
              <a:t>CR.QFJ0820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2007 Run</a:t>
            </a:r>
          </a:p>
        </p:txBody>
      </p:sp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68338" y="1497013"/>
            <a:ext cx="8302625" cy="4859337"/>
          </a:xfrm>
        </p:spPr>
        <p:txBody>
          <a:bodyPr/>
          <a:lstStyle/>
          <a:p>
            <a:pPr marL="288925" indent="-288925">
              <a:lnSpc>
                <a:spcPct val="90000"/>
              </a:lnSpc>
              <a:tabLst>
                <a:tab pos="463550" algn="l"/>
              </a:tabLst>
            </a:pPr>
            <a:r>
              <a:rPr lang="en-US" sz="2400" smtClean="0"/>
              <a:t>Planned for 22 weeks</a:t>
            </a:r>
          </a:p>
          <a:p>
            <a:pPr marL="688975" lvl="1">
              <a:lnSpc>
                <a:spcPct val="90000"/>
              </a:lnSpc>
              <a:tabLst>
                <a:tab pos="463550" algn="l"/>
              </a:tabLst>
            </a:pPr>
            <a:r>
              <a:rPr lang="en-US" sz="2000" smtClean="0"/>
              <a:t>Excluding PETS only running</a:t>
            </a:r>
          </a:p>
          <a:p>
            <a:pPr marL="288925" indent="-288925">
              <a:lnSpc>
                <a:spcPct val="90000"/>
              </a:lnSpc>
              <a:tabLst>
                <a:tab pos="463550" algn="l"/>
              </a:tabLst>
            </a:pPr>
            <a:r>
              <a:rPr lang="en-US" sz="2400" smtClean="0"/>
              <a:t>Very uneasy run due to </a:t>
            </a:r>
          </a:p>
          <a:p>
            <a:pPr marL="688975" lvl="1">
              <a:lnSpc>
                <a:spcPct val="90000"/>
              </a:lnSpc>
              <a:tabLst>
                <a:tab pos="463550" algn="l"/>
              </a:tabLst>
            </a:pPr>
            <a:r>
              <a:rPr lang="en-US" sz="2000" smtClean="0"/>
              <a:t>Large number of hardware failures</a:t>
            </a:r>
          </a:p>
          <a:p>
            <a:pPr marL="1031875" lvl="2">
              <a:lnSpc>
                <a:spcPct val="90000"/>
              </a:lnSpc>
              <a:tabLst>
                <a:tab pos="463550" algn="l"/>
              </a:tabLst>
            </a:pPr>
            <a:r>
              <a:rPr lang="en-US" sz="1800" smtClean="0"/>
              <a:t>For most of the time mal behaving gun</a:t>
            </a:r>
          </a:p>
          <a:p>
            <a:pPr marL="1381125" lvl="3">
              <a:lnSpc>
                <a:spcPct val="90000"/>
              </a:lnSpc>
              <a:tabLst>
                <a:tab pos="463550" algn="l"/>
              </a:tabLst>
            </a:pPr>
            <a:r>
              <a:rPr lang="en-US" sz="1800" smtClean="0"/>
              <a:t>Periods of large current variation from shot to shot, sudden jumps of the average current, large current change along the pulse</a:t>
            </a:r>
          </a:p>
          <a:p>
            <a:pPr marL="1031875" lvl="2">
              <a:lnSpc>
                <a:spcPct val="90000"/>
              </a:lnSpc>
              <a:tabLst>
                <a:tab pos="463550" algn="l"/>
              </a:tabLst>
            </a:pPr>
            <a:r>
              <a:rPr lang="en-US" sz="1800" smtClean="0"/>
              <a:t>Total 6 weeks of down-time</a:t>
            </a:r>
          </a:p>
          <a:p>
            <a:pPr marL="1381125" lvl="3">
              <a:lnSpc>
                <a:spcPct val="90000"/>
              </a:lnSpc>
              <a:tabLst>
                <a:tab pos="463550" algn="l"/>
              </a:tabLst>
            </a:pPr>
            <a:r>
              <a:rPr lang="en-US" sz="1800" smtClean="0"/>
              <a:t>The run extended for additional 4 weeks because of that</a:t>
            </a:r>
          </a:p>
          <a:p>
            <a:pPr marL="1381125" lvl="3">
              <a:lnSpc>
                <a:spcPct val="90000"/>
              </a:lnSpc>
              <a:tabLst>
                <a:tab pos="463550" algn="l"/>
              </a:tabLst>
            </a:pPr>
            <a:r>
              <a:rPr lang="en-US" sz="1800" smtClean="0"/>
              <a:t>3 vacuum leaks</a:t>
            </a:r>
          </a:p>
          <a:p>
            <a:pPr marL="1381125" lvl="3">
              <a:lnSpc>
                <a:spcPct val="90000"/>
              </a:lnSpc>
              <a:tabLst>
                <a:tab pos="463550" algn="l"/>
              </a:tabLst>
            </a:pPr>
            <a:r>
              <a:rPr lang="en-US" sz="1800" smtClean="0"/>
              <a:t>2 klystrons out due to failures of parts we didn’t have in spare</a:t>
            </a:r>
          </a:p>
          <a:p>
            <a:pPr marL="1381125" lvl="3">
              <a:lnSpc>
                <a:spcPct val="90000"/>
              </a:lnSpc>
              <a:tabLst>
                <a:tab pos="463550" algn="l"/>
              </a:tabLst>
            </a:pPr>
            <a:r>
              <a:rPr lang="en-US" sz="1800" smtClean="0"/>
              <a:t>Gun cathode exchanged</a:t>
            </a:r>
          </a:p>
          <a:p>
            <a:pPr marL="1381125" lvl="3">
              <a:lnSpc>
                <a:spcPct val="90000"/>
              </a:lnSpc>
              <a:tabLst>
                <a:tab pos="463550" algn="l"/>
              </a:tabLst>
            </a:pPr>
            <a:r>
              <a:rPr lang="en-US" sz="1800" smtClean="0"/>
              <a:t>And many, many, many more!</a:t>
            </a:r>
          </a:p>
          <a:p>
            <a:pPr marL="688975" lvl="1">
              <a:lnSpc>
                <a:spcPct val="90000"/>
              </a:lnSpc>
              <a:tabLst>
                <a:tab pos="463550" algn="l"/>
              </a:tabLst>
            </a:pPr>
            <a:r>
              <a:rPr lang="en-US" sz="2000" smtClean="0"/>
              <a:t>Instability induced by the wake in the Combiner Ring RF deflectors</a:t>
            </a:r>
          </a:p>
          <a:p>
            <a:pPr marL="688975" lvl="1">
              <a:lnSpc>
                <a:spcPct val="90000"/>
              </a:lnSpc>
              <a:tabLst>
                <a:tab pos="463550" algn="l"/>
              </a:tabLst>
            </a:pPr>
            <a:r>
              <a:rPr lang="en-US" sz="2000" smtClean="0"/>
              <a:t>Bugs in the machine</a:t>
            </a:r>
          </a:p>
          <a:p>
            <a:pPr marL="1031875" lvl="2">
              <a:lnSpc>
                <a:spcPct val="90000"/>
              </a:lnSpc>
              <a:tabLst>
                <a:tab pos="463550" algn="l"/>
              </a:tabLst>
            </a:pPr>
            <a:r>
              <a:rPr lang="en-US" sz="1800" smtClean="0"/>
              <a:t>Swapped cables between devices</a:t>
            </a:r>
          </a:p>
          <a:p>
            <a:pPr marL="688975" lvl="1">
              <a:lnSpc>
                <a:spcPct val="90000"/>
              </a:lnSpc>
              <a:tabLst>
                <a:tab pos="463550" algn="l"/>
              </a:tabLst>
            </a:pPr>
            <a:r>
              <a:rPr lang="en-US" sz="2000" smtClean="0"/>
              <a:t>Bugs in the online model</a:t>
            </a:r>
          </a:p>
          <a:p>
            <a:pPr marL="1031875" lvl="2">
              <a:lnSpc>
                <a:spcPct val="90000"/>
              </a:lnSpc>
              <a:tabLst>
                <a:tab pos="463550" algn="l"/>
              </a:tabLst>
            </a:pPr>
            <a:r>
              <a:rPr lang="en-US" sz="1800" smtClean="0"/>
              <a:t>Wrong calibration factors for some magnets</a:t>
            </a:r>
          </a:p>
          <a:p>
            <a:pPr marL="1031875" lvl="2">
              <a:lnSpc>
                <a:spcPct val="90000"/>
              </a:lnSpc>
              <a:tabLst>
                <a:tab pos="463550" algn="l"/>
              </a:tabLst>
            </a:pP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3174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21C09-BC38-48A0-8A81-26C1874F2F1B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Tunes</a:t>
            </a:r>
          </a:p>
        </p:txBody>
      </p:sp>
      <p:sp>
        <p:nvSpPr>
          <p:cNvPr id="3174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01613" y="1568450"/>
            <a:ext cx="8642350" cy="4992688"/>
          </a:xfrm>
        </p:spPr>
        <p:txBody>
          <a:bodyPr/>
          <a:lstStyle/>
          <a:p>
            <a:r>
              <a:rPr lang="en-US" sz="2400" dirty="0" smtClean="0"/>
              <a:t>We measure tunes doing FFT of a pickup analog signal</a:t>
            </a:r>
          </a:p>
          <a:p>
            <a:pPr lvl="1"/>
            <a:r>
              <a:rPr lang="en-US" sz="2000" dirty="0" smtClean="0"/>
              <a:t>Using a scope</a:t>
            </a:r>
          </a:p>
          <a:p>
            <a:r>
              <a:rPr lang="en-US" sz="2400" dirty="0" smtClean="0"/>
              <a:t>Measure distance between the main frequency peak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rev</a:t>
            </a:r>
            <a:r>
              <a:rPr lang="en-US" sz="2400" dirty="0" smtClean="0"/>
              <a:t> and the second highest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Q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Q = N  ± (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rev</a:t>
            </a:r>
            <a:r>
              <a:rPr lang="en-US" sz="2400" dirty="0" smtClean="0"/>
              <a:t>-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Q</a:t>
            </a:r>
            <a:r>
              <a:rPr lang="en-US" sz="2400" dirty="0" smtClean="0"/>
              <a:t>)/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rev</a:t>
            </a:r>
            <a:r>
              <a:rPr lang="en-US" sz="2400" baseline="-25000" dirty="0" smtClean="0"/>
              <a:t/>
            </a:r>
            <a:br>
              <a:rPr lang="en-US" sz="2400" baseline="-25000" dirty="0" smtClean="0"/>
            </a:br>
            <a:r>
              <a:rPr lang="en-US" sz="2400" dirty="0" smtClean="0"/>
              <a:t>N is an integer that is</a:t>
            </a:r>
            <a:br>
              <a:rPr lang="en-US" sz="2400" dirty="0" smtClean="0"/>
            </a:br>
            <a:r>
              <a:rPr lang="en-US" sz="2400" dirty="0" smtClean="0"/>
              <a:t>obtained as the number</a:t>
            </a:r>
            <a:br>
              <a:rPr lang="en-US" sz="2400" dirty="0" smtClean="0"/>
            </a:br>
            <a:r>
              <a:rPr lang="en-US" sz="2400" dirty="0" smtClean="0"/>
              <a:t>of the orbit oscillations</a:t>
            </a:r>
            <a:br>
              <a:rPr lang="en-US" sz="2400" dirty="0" smtClean="0"/>
            </a:br>
            <a:r>
              <a:rPr lang="en-US" sz="2400" dirty="0" smtClean="0"/>
              <a:t>around the ring </a:t>
            </a:r>
            <a:endParaRPr lang="en-US" sz="2400" baseline="-25000" dirty="0" smtClean="0"/>
          </a:p>
          <a:p>
            <a:r>
              <a:rPr lang="en-US" sz="2400" dirty="0" smtClean="0"/>
              <a:t>To distinguish the sign</a:t>
            </a:r>
            <a:br>
              <a:rPr lang="en-US" sz="2400" dirty="0" smtClean="0"/>
            </a:br>
            <a:r>
              <a:rPr lang="en-US" sz="2400" dirty="0" smtClean="0"/>
              <a:t>observe how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rev</a:t>
            </a:r>
            <a:r>
              <a:rPr lang="en-US" sz="2400" dirty="0" smtClean="0"/>
              <a:t>-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Q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changes while changing</a:t>
            </a:r>
            <a:br>
              <a:rPr lang="en-US" sz="2400" dirty="0" smtClean="0"/>
            </a:br>
            <a:r>
              <a:rPr lang="en-US" sz="2400" dirty="0" smtClean="0"/>
              <a:t>a quad strength</a:t>
            </a:r>
            <a:endParaRPr lang="en-US" sz="2400" baseline="-25000" dirty="0" smtClean="0"/>
          </a:p>
        </p:txBody>
      </p:sp>
      <p:pic>
        <p:nvPicPr>
          <p:cNvPr id="31750" name="Picture 4" descr="8_nov_bpm195_Htune_meas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8300" y="3135313"/>
            <a:ext cx="4965700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Combiner Ring Tunes</a:t>
            </a:r>
          </a:p>
        </p:txBody>
      </p:sp>
      <p:sp>
        <p:nvSpPr>
          <p:cNvPr id="3277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944545" y="1524000"/>
            <a:ext cx="6883121" cy="4419600"/>
          </a:xfrm>
        </p:spPr>
        <p:txBody>
          <a:bodyPr/>
          <a:lstStyle/>
          <a:p>
            <a:r>
              <a:rPr lang="en-US" dirty="0" smtClean="0"/>
              <a:t>The measured tunes does not agree with the model</a:t>
            </a:r>
            <a:endParaRPr lang="en-US" dirty="0" smtClean="0"/>
          </a:p>
          <a:p>
            <a:pPr lvl="1"/>
            <a:r>
              <a:rPr lang="en-US" dirty="0" smtClean="0"/>
              <a:t>What only confirms the observations from the response matrix measurements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33794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F0023-5C25-497A-9F3C-9A9B016B1575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749300" y="66675"/>
            <a:ext cx="7440613" cy="914400"/>
          </a:xfrm>
        </p:spPr>
        <p:txBody>
          <a:bodyPr/>
          <a:lstStyle/>
          <a:p>
            <a:r>
              <a:rPr lang="en-US" sz="4000" smtClean="0"/>
              <a:t>Measurement of the ring length</a:t>
            </a: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0" y="1616075"/>
            <a:ext cx="4668838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40458C"/>
                </a:solidFill>
                <a:latin typeface="Tahoma" pitchFamily="34" charset="0"/>
              </a:rPr>
              <a:t>BPR</a:t>
            </a:r>
            <a:r>
              <a:rPr lang="pl-PL" sz="2800">
                <a:solidFill>
                  <a:srgbClr val="40458C"/>
                </a:solidFill>
                <a:latin typeface="Tahoma" pitchFamily="34" charset="0"/>
              </a:rPr>
              <a:t>: </a:t>
            </a:r>
            <a:r>
              <a:rPr lang="en-US" sz="2800">
                <a:solidFill>
                  <a:srgbClr val="40458C"/>
                </a:solidFill>
                <a:latin typeface="Tahoma" pitchFamily="34" charset="0"/>
              </a:rPr>
              <a:t>RF Phase Monitor</a:t>
            </a:r>
            <a:endParaRPr lang="pl-PL" sz="2800">
              <a:solidFill>
                <a:srgbClr val="40458C"/>
              </a:solidFill>
              <a:latin typeface="Tahoma" pitchFamily="34" charset="0"/>
            </a:endParaRPr>
          </a:p>
          <a:p>
            <a:pPr algn="ctr"/>
            <a:r>
              <a:rPr lang="pl-PL">
                <a:solidFill>
                  <a:srgbClr val="40458C"/>
                </a:solidFill>
                <a:latin typeface="Tahoma" pitchFamily="34" charset="0"/>
              </a:rPr>
              <a:t>Gives sum of the beam induced signal and internal frequency (3GHz)</a:t>
            </a:r>
          </a:p>
          <a:p>
            <a:pPr algn="ctr"/>
            <a:r>
              <a:rPr lang="pl-PL">
                <a:solidFill>
                  <a:srgbClr val="40458C"/>
                </a:solidFill>
                <a:latin typeface="Tahoma" pitchFamily="34" charset="0"/>
              </a:rPr>
              <a:t>If beam has also 3GHz it measures phase offset between the two signals</a:t>
            </a:r>
            <a:endParaRPr lang="en-US" sz="1400">
              <a:latin typeface="Arial" charset="0"/>
            </a:endParaRPr>
          </a:p>
        </p:txBody>
      </p:sp>
      <p:pic>
        <p:nvPicPr>
          <p:cNvPr id="3379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2488" y="1441450"/>
            <a:ext cx="4481512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6" descr="CR layout assembl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65525"/>
            <a:ext cx="472281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Line 7"/>
          <p:cNvSpPr>
            <a:spLocks noChangeShapeType="1"/>
          </p:cNvSpPr>
          <p:nvPr/>
        </p:nvSpPr>
        <p:spPr bwMode="auto">
          <a:xfrm flipH="1">
            <a:off x="2159000" y="3371850"/>
            <a:ext cx="169863" cy="388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1" name="Text Box 13"/>
          <p:cNvSpPr txBox="1">
            <a:spLocks noChangeArrowheads="1"/>
          </p:cNvSpPr>
          <p:nvPr/>
        </p:nvSpPr>
        <p:spPr bwMode="auto">
          <a:xfrm>
            <a:off x="4830763" y="5126038"/>
            <a:ext cx="41433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latin typeface="Arial" charset="0"/>
              </a:rPr>
              <a:t>Simulated signal</a:t>
            </a:r>
          </a:p>
          <a:p>
            <a:endParaRPr lang="en-US" sz="1800" b="1">
              <a:solidFill>
                <a:srgbClr val="000000"/>
              </a:solidFill>
              <a:latin typeface="Arial" charset="0"/>
            </a:endParaRPr>
          </a:p>
          <a:p>
            <a:r>
              <a:rPr lang="en-US" sz="1800" b="1">
                <a:solidFill>
                  <a:srgbClr val="009999"/>
                </a:solidFill>
                <a:latin typeface="Arial" charset="0"/>
              </a:rPr>
              <a:t>Combination factor 4</a:t>
            </a:r>
          </a:p>
          <a:p>
            <a:r>
              <a:rPr lang="en-US" sz="1800" b="1">
                <a:solidFill>
                  <a:srgbClr val="FF0000"/>
                </a:solidFill>
                <a:latin typeface="Arial" charset="0"/>
              </a:rPr>
              <a:t>Combination factor 4 with + 5</a:t>
            </a:r>
            <a:r>
              <a:rPr lang="en-US" sz="1800" b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</a:t>
            </a:r>
            <a:r>
              <a:rPr lang="en-US" sz="1800" b="1">
                <a:solidFill>
                  <a:srgbClr val="FF0000"/>
                </a:solidFill>
                <a:latin typeface="Arial" charset="0"/>
                <a:cs typeface="Arial" charset="0"/>
              </a:rPr>
              <a:t> error</a:t>
            </a:r>
          </a:p>
        </p:txBody>
      </p:sp>
      <p:sp>
        <p:nvSpPr>
          <p:cNvPr id="33802" name="Line 8"/>
          <p:cNvSpPr>
            <a:spLocks noChangeShapeType="1"/>
          </p:cNvSpPr>
          <p:nvPr/>
        </p:nvSpPr>
        <p:spPr bwMode="auto">
          <a:xfrm flipV="1">
            <a:off x="6173788" y="1593850"/>
            <a:ext cx="0" cy="2986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3" name="Line 9"/>
          <p:cNvSpPr>
            <a:spLocks noChangeShapeType="1"/>
          </p:cNvSpPr>
          <p:nvPr/>
        </p:nvSpPr>
        <p:spPr bwMode="auto">
          <a:xfrm flipV="1">
            <a:off x="7112000" y="1600200"/>
            <a:ext cx="0" cy="2986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4" name="Line 11"/>
          <p:cNvSpPr>
            <a:spLocks noChangeShapeType="1"/>
          </p:cNvSpPr>
          <p:nvPr/>
        </p:nvSpPr>
        <p:spPr bwMode="auto">
          <a:xfrm flipV="1">
            <a:off x="8058150" y="1608138"/>
            <a:ext cx="0" cy="2986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5313363" y="4202113"/>
            <a:ext cx="10858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>
                <a:solidFill>
                  <a:srgbClr val="40458C"/>
                </a:solidFill>
                <a:latin typeface="Tahoma" pitchFamily="34" charset="0"/>
              </a:rPr>
              <a:t>1</a:t>
            </a:r>
            <a:r>
              <a:rPr lang="pl-PL" sz="1600" baseline="30000">
                <a:solidFill>
                  <a:srgbClr val="40458C"/>
                </a:solidFill>
                <a:latin typeface="Tahoma" pitchFamily="34" charset="0"/>
              </a:rPr>
              <a:t>st </a:t>
            </a:r>
            <a:r>
              <a:rPr lang="pl-PL" sz="1600">
                <a:solidFill>
                  <a:srgbClr val="40458C"/>
                </a:solidFill>
                <a:latin typeface="Tahoma" pitchFamily="34" charset="0"/>
              </a:rPr>
              <a:t>turn</a:t>
            </a:r>
            <a:endParaRPr lang="en-US" sz="1600">
              <a:solidFill>
                <a:srgbClr val="40458C"/>
              </a:solidFill>
              <a:latin typeface="Tahoma" pitchFamily="34" charset="0"/>
            </a:endParaRP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6259513" y="4208463"/>
            <a:ext cx="11493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>
                <a:solidFill>
                  <a:srgbClr val="40458C"/>
                </a:solidFill>
                <a:latin typeface="Tahoma" pitchFamily="34" charset="0"/>
              </a:rPr>
              <a:t>2</a:t>
            </a:r>
            <a:r>
              <a:rPr lang="pl-PL" sz="1600" baseline="30000">
                <a:solidFill>
                  <a:srgbClr val="40458C"/>
                </a:solidFill>
                <a:latin typeface="Tahoma" pitchFamily="34" charset="0"/>
              </a:rPr>
              <a:t>nd </a:t>
            </a:r>
            <a:r>
              <a:rPr lang="pl-PL" sz="1600">
                <a:solidFill>
                  <a:srgbClr val="40458C"/>
                </a:solidFill>
                <a:latin typeface="Tahoma" pitchFamily="34" charset="0"/>
              </a:rPr>
              <a:t>turn</a:t>
            </a:r>
            <a:endParaRPr lang="en-US" sz="1600">
              <a:solidFill>
                <a:srgbClr val="40458C"/>
              </a:solidFill>
              <a:latin typeface="Tahoma" pitchFamily="34" charset="0"/>
            </a:endParaRP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7173913" y="4200525"/>
            <a:ext cx="111283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>
                <a:solidFill>
                  <a:srgbClr val="40458C"/>
                </a:solidFill>
                <a:latin typeface="Tahoma" pitchFamily="34" charset="0"/>
              </a:rPr>
              <a:t>3</a:t>
            </a:r>
            <a:r>
              <a:rPr lang="pl-PL" sz="1600" baseline="30000">
                <a:solidFill>
                  <a:srgbClr val="40458C"/>
                </a:solidFill>
                <a:latin typeface="Tahoma" pitchFamily="34" charset="0"/>
              </a:rPr>
              <a:t>rd </a:t>
            </a:r>
            <a:r>
              <a:rPr lang="pl-PL" sz="1600">
                <a:solidFill>
                  <a:srgbClr val="40458C"/>
                </a:solidFill>
                <a:latin typeface="Tahoma" pitchFamily="34" charset="0"/>
              </a:rPr>
              <a:t>turn</a:t>
            </a:r>
            <a:endParaRPr lang="en-US" sz="1600">
              <a:solidFill>
                <a:srgbClr val="40458C"/>
              </a:solidFill>
              <a:latin typeface="Tahoma" pitchFamily="34" charset="0"/>
            </a:endParaRPr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8142288" y="4198938"/>
            <a:ext cx="11080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>
                <a:solidFill>
                  <a:srgbClr val="40458C"/>
                </a:solidFill>
                <a:latin typeface="Tahoma" pitchFamily="34" charset="0"/>
              </a:rPr>
              <a:t>4</a:t>
            </a:r>
            <a:r>
              <a:rPr lang="pl-PL" sz="1600" baseline="30000">
                <a:solidFill>
                  <a:srgbClr val="40458C"/>
                </a:solidFill>
                <a:latin typeface="Tahoma" pitchFamily="34" charset="0"/>
              </a:rPr>
              <a:t>th </a:t>
            </a:r>
            <a:r>
              <a:rPr lang="pl-PL" sz="1600">
                <a:solidFill>
                  <a:srgbClr val="40458C"/>
                </a:solidFill>
                <a:latin typeface="Tahoma" pitchFamily="34" charset="0"/>
              </a:rPr>
              <a:t>turn</a:t>
            </a:r>
            <a:endParaRPr lang="en-US" sz="1600">
              <a:solidFill>
                <a:srgbClr val="40458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3481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98764C-5559-4D2C-B16A-60DC5B445237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BPR measurement</a:t>
            </a:r>
          </a:p>
        </p:txBody>
      </p:sp>
      <p:sp>
        <p:nvSpPr>
          <p:cNvPr id="3482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0" y="1487488"/>
            <a:ext cx="8743950" cy="5187950"/>
          </a:xfrm>
        </p:spPr>
        <p:txBody>
          <a:bodyPr/>
          <a:lstStyle/>
          <a:p>
            <a:r>
              <a:rPr lang="en-US" sz="2400" smtClean="0"/>
              <a:t>Short pulse for many turns </a:t>
            </a:r>
          </a:p>
          <a:p>
            <a:r>
              <a:rPr lang="en-US" sz="2400" smtClean="0"/>
              <a:t>FFT of the BPR signal gives the ring length</a:t>
            </a:r>
          </a:p>
          <a:p>
            <a:pPr lvl="1"/>
            <a:r>
              <a:rPr lang="en-US" sz="2000" smtClean="0"/>
              <a:t>f</a:t>
            </a:r>
            <a:r>
              <a:rPr lang="en-US" sz="2000" baseline="-25000" smtClean="0"/>
              <a:t>rev</a:t>
            </a:r>
            <a:r>
              <a:rPr lang="en-US" sz="2000" smtClean="0"/>
              <a:t> gives total ring length L</a:t>
            </a:r>
            <a:r>
              <a:rPr lang="en-US" sz="2000" baseline="-25000" smtClean="0"/>
              <a:t>R</a:t>
            </a:r>
            <a:r>
              <a:rPr lang="en-US" sz="2000" smtClean="0"/>
              <a:t>= (N – 1/CF) </a:t>
            </a:r>
            <a:r>
              <a:rPr lang="en-US" sz="2000" smtClean="0">
                <a:latin typeface="Symbol" pitchFamily="18" charset="2"/>
              </a:rPr>
              <a:t>l</a:t>
            </a:r>
            <a:r>
              <a:rPr lang="en-US" sz="2000" baseline="-25000" smtClean="0"/>
              <a:t>RF</a:t>
            </a:r>
            <a:r>
              <a:rPr lang="en-US" smtClean="0"/>
              <a:t> </a:t>
            </a:r>
          </a:p>
          <a:p>
            <a:pPr lvl="1"/>
            <a:r>
              <a:rPr lang="en-US" sz="2000" smtClean="0">
                <a:latin typeface="Symbol" pitchFamily="18" charset="2"/>
              </a:rPr>
              <a:t>D</a:t>
            </a:r>
            <a:r>
              <a:rPr lang="en-US" sz="2000" smtClean="0"/>
              <a:t>f </a:t>
            </a:r>
            <a:r>
              <a:rPr lang="en-US" sz="2000" smtClean="0">
                <a:sym typeface="Symbol" pitchFamily="18" charset="2"/>
              </a:rPr>
              <a:t>gives fractional part of ring length 1/CF </a:t>
            </a:r>
            <a:r>
              <a:rPr lang="en-US" sz="2000" smtClean="0">
                <a:latin typeface="Symbol" pitchFamily="18" charset="2"/>
                <a:sym typeface="Symbol" pitchFamily="18" charset="2"/>
              </a:rPr>
              <a:t>l</a:t>
            </a:r>
            <a:r>
              <a:rPr lang="en-US" sz="2000" baseline="-25000" smtClean="0">
                <a:sym typeface="Symbol" pitchFamily="18" charset="2"/>
              </a:rPr>
              <a:t>RF</a:t>
            </a:r>
          </a:p>
        </p:txBody>
      </p:sp>
      <p:pic>
        <p:nvPicPr>
          <p:cNvPr id="3482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55963"/>
            <a:ext cx="6596063" cy="360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Line 6"/>
          <p:cNvSpPr>
            <a:spLocks noChangeShapeType="1"/>
          </p:cNvSpPr>
          <p:nvPr/>
        </p:nvSpPr>
        <p:spPr bwMode="auto">
          <a:xfrm>
            <a:off x="692150" y="3451225"/>
            <a:ext cx="5281613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1460500" y="3479800"/>
            <a:ext cx="2006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Symbol" pitchFamily="18" charset="2"/>
              </a:rPr>
              <a:t>D</a:t>
            </a:r>
            <a:r>
              <a:rPr lang="en-US" sz="1600" b="1">
                <a:solidFill>
                  <a:schemeClr val="bg1"/>
                </a:solidFill>
                <a:latin typeface="Arial" charset="0"/>
              </a:rPr>
              <a:t>f = (A - B) / 2</a:t>
            </a:r>
          </a:p>
        </p:txBody>
      </p:sp>
      <p:sp>
        <p:nvSpPr>
          <p:cNvPr id="34825" name="Text Box 8"/>
          <p:cNvSpPr txBox="1">
            <a:spLocks noChangeArrowheads="1"/>
          </p:cNvSpPr>
          <p:nvPr/>
        </p:nvSpPr>
        <p:spPr bwMode="auto">
          <a:xfrm>
            <a:off x="6024563" y="3354388"/>
            <a:ext cx="3905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A</a:t>
            </a:r>
          </a:p>
        </p:txBody>
      </p:sp>
      <p:sp>
        <p:nvSpPr>
          <p:cNvPr id="34826" name="Text Box 9"/>
          <p:cNvSpPr txBox="1">
            <a:spLocks noChangeArrowheads="1"/>
          </p:cNvSpPr>
          <p:nvPr/>
        </p:nvSpPr>
        <p:spPr bwMode="auto">
          <a:xfrm>
            <a:off x="392113" y="3343275"/>
            <a:ext cx="2794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charset="0"/>
              </a:rPr>
              <a:t>B</a:t>
            </a:r>
          </a:p>
        </p:txBody>
      </p:sp>
      <p:sp>
        <p:nvSpPr>
          <p:cNvPr id="34827" name="Line 10"/>
          <p:cNvSpPr>
            <a:spLocks noChangeShapeType="1"/>
          </p:cNvSpPr>
          <p:nvPr/>
        </p:nvSpPr>
        <p:spPr bwMode="auto">
          <a:xfrm flipH="1">
            <a:off x="3275013" y="5753100"/>
            <a:ext cx="146050" cy="2428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28" name="Text Box 11"/>
          <p:cNvSpPr txBox="1">
            <a:spLocks noChangeArrowheads="1"/>
          </p:cNvSpPr>
          <p:nvPr/>
        </p:nvSpPr>
        <p:spPr bwMode="auto">
          <a:xfrm>
            <a:off x="1898650" y="5324475"/>
            <a:ext cx="4548188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Suppressed revolution frequency</a:t>
            </a:r>
          </a:p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f</a:t>
            </a:r>
            <a:r>
              <a:rPr lang="en-US" sz="1600" b="1" baseline="-25000">
                <a:solidFill>
                  <a:schemeClr val="bg1"/>
                </a:solidFill>
                <a:latin typeface="Arial" charset="0"/>
              </a:rPr>
              <a:t>REV</a:t>
            </a:r>
            <a:r>
              <a:rPr lang="en-US" sz="1600" b="1">
                <a:solidFill>
                  <a:schemeClr val="bg1"/>
                </a:solidFill>
                <a:latin typeface="Arial" charset="0"/>
              </a:rPr>
              <a:t> =(A + B) / 2</a:t>
            </a:r>
          </a:p>
        </p:txBody>
      </p:sp>
      <p:sp>
        <p:nvSpPr>
          <p:cNvPr id="34829" name="Text Box 17"/>
          <p:cNvSpPr txBox="1">
            <a:spLocks noChangeArrowheads="1"/>
          </p:cNvSpPr>
          <p:nvPr/>
        </p:nvSpPr>
        <p:spPr bwMode="auto">
          <a:xfrm>
            <a:off x="2082800" y="4430713"/>
            <a:ext cx="1319213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FFFF00"/>
                </a:solidFill>
                <a:latin typeface="Arial" charset="0"/>
              </a:rPr>
              <a:t>BPR signal</a:t>
            </a:r>
          </a:p>
        </p:txBody>
      </p:sp>
      <p:sp>
        <p:nvSpPr>
          <p:cNvPr id="34830" name="Text Box 18"/>
          <p:cNvSpPr txBox="1">
            <a:spLocks noChangeArrowheads="1"/>
          </p:cNvSpPr>
          <p:nvPr/>
        </p:nvSpPr>
        <p:spPr bwMode="auto">
          <a:xfrm>
            <a:off x="1684338" y="5692775"/>
            <a:ext cx="620712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99CC00"/>
                </a:solidFill>
                <a:latin typeface="Arial" charset="0"/>
              </a:rPr>
              <a:t>FFT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35842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2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9AA0C-26C5-4B08-9023-3B8A15736934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Date Placeholder 2"/>
          <p:cNvSpPr txBox="1">
            <a:spLocks noGrp="1"/>
          </p:cNvSpPr>
          <p:nvPr/>
        </p:nvSpPr>
        <p:spPr bwMode="auto">
          <a:xfrm>
            <a:off x="4635500" y="6553200"/>
            <a:ext cx="14478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400" b="1">
                <a:latin typeface="+mj-lt"/>
                <a:cs typeface="+mn-cs"/>
              </a:rPr>
              <a:t> </a:t>
            </a:r>
            <a:r>
              <a:rPr lang="pl-PL" sz="1400" b="1">
                <a:latin typeface="+mj-lt"/>
                <a:cs typeface="+mn-cs"/>
              </a:rPr>
              <a:t>2</a:t>
            </a:r>
            <a:r>
              <a:rPr lang="en-US" sz="1400" b="1">
                <a:latin typeface="+mj-lt"/>
                <a:cs typeface="+mn-cs"/>
              </a:rPr>
              <a:t>1</a:t>
            </a:r>
            <a:r>
              <a:rPr lang="pl-PL" sz="1400" b="1">
                <a:latin typeface="+mj-lt"/>
                <a:cs typeface="+mn-cs"/>
              </a:rPr>
              <a:t> </a:t>
            </a:r>
            <a:r>
              <a:rPr lang="en-US" sz="1400" b="1">
                <a:latin typeface="+mj-lt"/>
                <a:cs typeface="+mn-cs"/>
              </a:rPr>
              <a:t>Jan 2008</a:t>
            </a:r>
          </a:p>
        </p:txBody>
      </p:sp>
      <p:pic>
        <p:nvPicPr>
          <p:cNvPr id="35845" name="Picture 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22888" y="1414463"/>
            <a:ext cx="3821112" cy="27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BPR measurement: f</a:t>
            </a:r>
            <a:r>
              <a:rPr lang="en-US" baseline="-25000" smtClean="0"/>
              <a:t>rev</a:t>
            </a:r>
            <a:endParaRPr lang="en-US" smtClean="0"/>
          </a:p>
        </p:txBody>
      </p:sp>
      <p:sp>
        <p:nvSpPr>
          <p:cNvPr id="358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31763" y="1589088"/>
            <a:ext cx="5480050" cy="1770062"/>
          </a:xfrm>
        </p:spPr>
        <p:txBody>
          <a:bodyPr/>
          <a:lstStyle/>
          <a:p>
            <a:pPr marL="111125" indent="-111125">
              <a:buFontTx/>
              <a:buNone/>
            </a:pPr>
            <a:r>
              <a:rPr lang="en-US" sz="2400" smtClean="0">
                <a:solidFill>
                  <a:schemeClr val="tx1"/>
                </a:solidFill>
              </a:rPr>
              <a:t>Measure for different values of </a:t>
            </a:r>
            <a:br>
              <a:rPr lang="en-US" sz="2400" smtClean="0">
                <a:solidFill>
                  <a:schemeClr val="tx1"/>
                </a:solidFill>
              </a:rPr>
            </a:br>
            <a:r>
              <a:rPr lang="en-US" sz="2400" smtClean="0">
                <a:solidFill>
                  <a:schemeClr val="tx1"/>
                </a:solidFill>
              </a:rPr>
              <a:t>the wiggler current</a:t>
            </a:r>
          </a:p>
        </p:txBody>
      </p:sp>
      <p:sp>
        <p:nvSpPr>
          <p:cNvPr id="35848" name="Line 22"/>
          <p:cNvSpPr>
            <a:spLocks noChangeShapeType="1"/>
          </p:cNvSpPr>
          <p:nvPr/>
        </p:nvSpPr>
        <p:spPr bwMode="auto">
          <a:xfrm>
            <a:off x="1674813" y="2979738"/>
            <a:ext cx="3940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49" name="Line 25"/>
          <p:cNvSpPr>
            <a:spLocks noChangeShapeType="1"/>
          </p:cNvSpPr>
          <p:nvPr/>
        </p:nvSpPr>
        <p:spPr bwMode="auto">
          <a:xfrm flipV="1">
            <a:off x="4256088" y="2765425"/>
            <a:ext cx="1801812" cy="117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5850" name="Group 43"/>
          <p:cNvGrpSpPr>
            <a:grpSpLocks/>
          </p:cNvGrpSpPr>
          <p:nvPr/>
        </p:nvGrpSpPr>
        <p:grpSpPr bwMode="auto">
          <a:xfrm>
            <a:off x="163513" y="2865438"/>
            <a:ext cx="4511675" cy="3063875"/>
            <a:chOff x="103" y="1805"/>
            <a:chExt cx="2842" cy="1930"/>
          </a:xfrm>
        </p:grpSpPr>
        <p:pic>
          <p:nvPicPr>
            <p:cNvPr id="35858" name="Picture 2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3" y="1805"/>
              <a:ext cx="2842" cy="1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9" name="Text Box 23"/>
            <p:cNvSpPr txBox="1">
              <a:spLocks noChangeArrowheads="1"/>
            </p:cNvSpPr>
            <p:nvPr/>
          </p:nvSpPr>
          <p:spPr bwMode="auto">
            <a:xfrm>
              <a:off x="1149" y="2068"/>
              <a:ext cx="247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0000FF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35860" name="Text Box 24"/>
            <p:cNvSpPr txBox="1">
              <a:spLocks noChangeArrowheads="1"/>
            </p:cNvSpPr>
            <p:nvPr/>
          </p:nvSpPr>
          <p:spPr bwMode="auto">
            <a:xfrm>
              <a:off x="1184" y="2453"/>
              <a:ext cx="92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b="1">
                  <a:solidFill>
                    <a:schemeClr val="hlink"/>
                  </a:solidFill>
                  <a:latin typeface="Arial" charset="0"/>
                </a:rPr>
                <a:t>f</a:t>
              </a:r>
              <a:r>
                <a:rPr lang="en-US" sz="1000" b="1" baseline="-25000">
                  <a:solidFill>
                    <a:schemeClr val="hlink"/>
                  </a:solidFill>
                  <a:latin typeface="Arial" charset="0"/>
                </a:rPr>
                <a:t>REV</a:t>
              </a:r>
              <a:r>
                <a:rPr lang="en-US" sz="1000" b="1">
                  <a:solidFill>
                    <a:schemeClr val="hlink"/>
                  </a:solidFill>
                  <a:latin typeface="Arial" charset="0"/>
                </a:rPr>
                <a:t> =(A + B) / 2</a:t>
              </a:r>
            </a:p>
          </p:txBody>
        </p:sp>
        <p:sp>
          <p:nvSpPr>
            <p:cNvPr id="35861" name="Text Box 26"/>
            <p:cNvSpPr txBox="1">
              <a:spLocks noChangeArrowheads="1"/>
            </p:cNvSpPr>
            <p:nvPr/>
          </p:nvSpPr>
          <p:spPr bwMode="auto">
            <a:xfrm>
              <a:off x="1632" y="2852"/>
              <a:ext cx="93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b="1">
                  <a:latin typeface="Arial" charset="0"/>
                </a:rPr>
                <a:t>Theoretical f</a:t>
              </a:r>
              <a:r>
                <a:rPr lang="en-US" sz="1000" b="1" baseline="-25000">
                  <a:latin typeface="Arial" charset="0"/>
                </a:rPr>
                <a:t>REV</a:t>
              </a:r>
              <a:endParaRPr lang="en-US" sz="1000" b="1">
                <a:latin typeface="Arial" charset="0"/>
              </a:endParaRPr>
            </a:p>
          </p:txBody>
        </p:sp>
        <p:sp>
          <p:nvSpPr>
            <p:cNvPr id="35862" name="Text Box 27"/>
            <p:cNvSpPr txBox="1">
              <a:spLocks noChangeArrowheads="1"/>
            </p:cNvSpPr>
            <p:nvPr/>
          </p:nvSpPr>
          <p:spPr bwMode="auto">
            <a:xfrm>
              <a:off x="1229" y="3139"/>
              <a:ext cx="247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  <a:latin typeface="Arial" charset="0"/>
                </a:rPr>
                <a:t>B</a:t>
              </a:r>
            </a:p>
          </p:txBody>
        </p:sp>
      </p:grpSp>
      <p:sp>
        <p:nvSpPr>
          <p:cNvPr id="35851" name="Text Box 29"/>
          <p:cNvSpPr txBox="1">
            <a:spLocks noChangeArrowheads="1"/>
          </p:cNvSpPr>
          <p:nvPr/>
        </p:nvSpPr>
        <p:spPr bwMode="auto">
          <a:xfrm>
            <a:off x="6913563" y="2957513"/>
            <a:ext cx="14747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>
                <a:solidFill>
                  <a:srgbClr val="009999"/>
                </a:solidFill>
                <a:latin typeface="Arial" charset="0"/>
              </a:rPr>
              <a:t>f</a:t>
            </a:r>
            <a:r>
              <a:rPr lang="en-US" sz="1000" b="1" baseline="-25000">
                <a:solidFill>
                  <a:srgbClr val="009999"/>
                </a:solidFill>
                <a:latin typeface="Arial" charset="0"/>
              </a:rPr>
              <a:t>REV</a:t>
            </a:r>
            <a:r>
              <a:rPr lang="en-US" sz="1000" b="1">
                <a:solidFill>
                  <a:srgbClr val="009999"/>
                </a:solidFill>
                <a:latin typeface="Arial" charset="0"/>
              </a:rPr>
              <a:t> =(A + B) / 2</a:t>
            </a:r>
          </a:p>
        </p:txBody>
      </p:sp>
      <p:sp>
        <p:nvSpPr>
          <p:cNvPr id="35852" name="Text Box 30"/>
          <p:cNvSpPr txBox="1">
            <a:spLocks noChangeArrowheads="1"/>
          </p:cNvSpPr>
          <p:nvPr/>
        </p:nvSpPr>
        <p:spPr bwMode="auto">
          <a:xfrm>
            <a:off x="6627813" y="2073275"/>
            <a:ext cx="14890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>
                <a:latin typeface="Arial" charset="0"/>
              </a:rPr>
              <a:t>Theoretical f</a:t>
            </a:r>
            <a:r>
              <a:rPr lang="en-US" sz="1000" b="1" baseline="-25000">
                <a:latin typeface="Arial" charset="0"/>
              </a:rPr>
              <a:t>REV</a:t>
            </a:r>
            <a:endParaRPr lang="en-US" sz="1000" b="1">
              <a:latin typeface="Arial" charset="0"/>
            </a:endParaRPr>
          </a:p>
        </p:txBody>
      </p:sp>
      <p:pic>
        <p:nvPicPr>
          <p:cNvPr id="35853" name="Picture 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3213" y="4110038"/>
            <a:ext cx="3760787" cy="274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4" name="Text Box 39"/>
          <p:cNvSpPr txBox="1">
            <a:spLocks noChangeArrowheads="1"/>
          </p:cNvSpPr>
          <p:nvPr/>
        </p:nvSpPr>
        <p:spPr bwMode="auto">
          <a:xfrm>
            <a:off x="6959600" y="4351338"/>
            <a:ext cx="22161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>
                <a:solidFill>
                  <a:srgbClr val="009999"/>
                </a:solidFill>
                <a:latin typeface="Arial" charset="0"/>
              </a:rPr>
              <a:t>Measured LR = c </a:t>
            </a:r>
            <a:r>
              <a:rPr lang="en-US" sz="1000" b="1">
                <a:solidFill>
                  <a:srgbClr val="009999"/>
                </a:solidFill>
                <a:latin typeface="Symbol" pitchFamily="18" charset="2"/>
              </a:rPr>
              <a:t>b</a:t>
            </a:r>
            <a:r>
              <a:rPr lang="en-US" sz="1000" b="1">
                <a:solidFill>
                  <a:srgbClr val="009999"/>
                </a:solidFill>
                <a:latin typeface="Arial" charset="0"/>
              </a:rPr>
              <a:t> / f</a:t>
            </a:r>
            <a:r>
              <a:rPr lang="en-US" sz="1000" b="1" baseline="-25000">
                <a:solidFill>
                  <a:srgbClr val="009999"/>
                </a:solidFill>
                <a:latin typeface="Arial" charset="0"/>
              </a:rPr>
              <a:t>REV</a:t>
            </a:r>
            <a:r>
              <a:rPr lang="en-US" sz="1000" b="1">
                <a:solidFill>
                  <a:schemeClr val="hlink"/>
                </a:solidFill>
                <a:latin typeface="Arial" charset="0"/>
              </a:rPr>
              <a:t> </a:t>
            </a:r>
          </a:p>
        </p:txBody>
      </p:sp>
      <p:sp>
        <p:nvSpPr>
          <p:cNvPr id="35855" name="Text Box 38"/>
          <p:cNvSpPr txBox="1">
            <a:spLocks noChangeArrowheads="1"/>
          </p:cNvSpPr>
          <p:nvPr/>
        </p:nvSpPr>
        <p:spPr bwMode="auto">
          <a:xfrm>
            <a:off x="6140450" y="5880100"/>
            <a:ext cx="28702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>
                <a:solidFill>
                  <a:srgbClr val="0000FF"/>
                </a:solidFill>
                <a:latin typeface="Arial" charset="0"/>
              </a:rPr>
              <a:t>Theoretical LR = (848 - 0.225) </a:t>
            </a:r>
            <a:r>
              <a:rPr lang="en-US" sz="1000" b="1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l</a:t>
            </a:r>
            <a:r>
              <a:rPr lang="en-US" sz="1000" b="1" baseline="-25000">
                <a:solidFill>
                  <a:srgbClr val="0000FF"/>
                </a:solidFill>
                <a:latin typeface="Arial" charset="0"/>
                <a:sym typeface="Symbol" pitchFamily="18" charset="2"/>
              </a:rPr>
              <a:t>RF</a:t>
            </a:r>
          </a:p>
        </p:txBody>
      </p:sp>
      <p:sp>
        <p:nvSpPr>
          <p:cNvPr id="35856" name="Text Box 40"/>
          <p:cNvSpPr txBox="1">
            <a:spLocks noChangeArrowheads="1"/>
          </p:cNvSpPr>
          <p:nvPr/>
        </p:nvSpPr>
        <p:spPr bwMode="auto">
          <a:xfrm>
            <a:off x="5992813" y="5091113"/>
            <a:ext cx="19240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>
                <a:solidFill>
                  <a:srgbClr val="FF0000"/>
                </a:solidFill>
                <a:latin typeface="Arial" charset="0"/>
              </a:rPr>
              <a:t>LR = (849 - 0.225) </a:t>
            </a:r>
            <a:r>
              <a:rPr lang="en-US" sz="1000" b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l</a:t>
            </a:r>
            <a:r>
              <a:rPr lang="en-US" sz="1000" b="1" baseline="-25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RF</a:t>
            </a:r>
          </a:p>
        </p:txBody>
      </p:sp>
      <p:sp>
        <p:nvSpPr>
          <p:cNvPr id="35857" name="Line 44"/>
          <p:cNvSpPr>
            <a:spLocks noChangeShapeType="1"/>
          </p:cNvSpPr>
          <p:nvPr/>
        </p:nvSpPr>
        <p:spPr bwMode="auto">
          <a:xfrm>
            <a:off x="6373813" y="3497263"/>
            <a:ext cx="0" cy="933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B99C7-C001-4A3E-9C1E-2326B15D86EE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BPR measurement: </a:t>
            </a:r>
            <a:r>
              <a:rPr lang="en-US" smtClean="0">
                <a:latin typeface="Symbol" pitchFamily="18" charset="2"/>
              </a:rPr>
              <a:t>D</a:t>
            </a:r>
            <a:r>
              <a:rPr lang="en-US" smtClean="0"/>
              <a:t>f</a:t>
            </a:r>
          </a:p>
        </p:txBody>
      </p:sp>
      <p:pic>
        <p:nvPicPr>
          <p:cNvPr id="3686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55838"/>
            <a:ext cx="4697413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70" name="Group 8"/>
          <p:cNvGrpSpPr>
            <a:grpSpLocks/>
          </p:cNvGrpSpPr>
          <p:nvPr/>
        </p:nvGrpSpPr>
        <p:grpSpPr bwMode="auto">
          <a:xfrm>
            <a:off x="5519738" y="2624138"/>
            <a:ext cx="3368675" cy="3803650"/>
            <a:chOff x="2654" y="1196"/>
            <a:chExt cx="2904" cy="3001"/>
          </a:xfrm>
        </p:grpSpPr>
        <p:pic>
          <p:nvPicPr>
            <p:cNvPr id="36882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54" y="1196"/>
              <a:ext cx="2904" cy="3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3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31" y="1700"/>
              <a:ext cx="2501" cy="1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84" name="Oval 11"/>
            <p:cNvSpPr>
              <a:spLocks noChangeArrowheads="1"/>
            </p:cNvSpPr>
            <p:nvPr/>
          </p:nvSpPr>
          <p:spPr bwMode="auto">
            <a:xfrm>
              <a:off x="2879" y="3232"/>
              <a:ext cx="85" cy="77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871" name="Text Box 12"/>
          <p:cNvSpPr txBox="1">
            <a:spLocks noChangeArrowheads="1"/>
          </p:cNvSpPr>
          <p:nvPr/>
        </p:nvSpPr>
        <p:spPr bwMode="auto">
          <a:xfrm>
            <a:off x="6800850" y="1947863"/>
            <a:ext cx="1204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FF"/>
                </a:solidFill>
                <a:latin typeface="Arial" charset="0"/>
              </a:rPr>
              <a:t>expected</a:t>
            </a:r>
          </a:p>
        </p:txBody>
      </p:sp>
      <p:sp>
        <p:nvSpPr>
          <p:cNvPr id="36872" name="Text Box 13"/>
          <p:cNvSpPr txBox="1">
            <a:spLocks noChangeArrowheads="1"/>
          </p:cNvSpPr>
          <p:nvPr/>
        </p:nvSpPr>
        <p:spPr bwMode="auto">
          <a:xfrm>
            <a:off x="6742113" y="2235200"/>
            <a:ext cx="129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FF"/>
                </a:solidFill>
                <a:latin typeface="Arial" charset="0"/>
              </a:rPr>
              <a:t>measured</a:t>
            </a:r>
          </a:p>
        </p:txBody>
      </p:sp>
      <p:sp>
        <p:nvSpPr>
          <p:cNvPr id="36873" name="Oval 14"/>
          <p:cNvSpPr>
            <a:spLocks noChangeArrowheads="1"/>
          </p:cNvSpPr>
          <p:nvPr/>
        </p:nvSpPr>
        <p:spPr bwMode="auto">
          <a:xfrm>
            <a:off x="7786688" y="2357438"/>
            <a:ext cx="136525" cy="122237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Line 15"/>
          <p:cNvSpPr>
            <a:spLocks noChangeShapeType="1"/>
          </p:cNvSpPr>
          <p:nvPr/>
        </p:nvSpPr>
        <p:spPr bwMode="auto">
          <a:xfrm>
            <a:off x="7753350" y="2127250"/>
            <a:ext cx="233363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5" name="Text Box 16"/>
          <p:cNvSpPr txBox="1">
            <a:spLocks noChangeArrowheads="1"/>
          </p:cNvSpPr>
          <p:nvPr/>
        </p:nvSpPr>
        <p:spPr bwMode="auto">
          <a:xfrm>
            <a:off x="1039813" y="4521200"/>
            <a:ext cx="24511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>
                <a:solidFill>
                  <a:schemeClr val="hlink"/>
                </a:solidFill>
                <a:latin typeface="Arial" charset="0"/>
              </a:rPr>
              <a:t>Measured Lfrac = - 1/</a:t>
            </a:r>
            <a:r>
              <a:rPr lang="en-US" sz="1000" b="1">
                <a:solidFill>
                  <a:schemeClr val="hlink"/>
                </a:solidFill>
                <a:latin typeface="Arial" charset="0"/>
                <a:sym typeface="Symbol" pitchFamily="18" charset="2"/>
              </a:rPr>
              <a:t>CF </a:t>
            </a:r>
            <a:r>
              <a:rPr lang="en-US" sz="1000" b="1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l</a:t>
            </a:r>
            <a:r>
              <a:rPr lang="en-US" sz="1000" b="1" baseline="-25000">
                <a:solidFill>
                  <a:schemeClr val="hlink"/>
                </a:solidFill>
                <a:latin typeface="Arial" charset="0"/>
                <a:sym typeface="Symbol" pitchFamily="18" charset="2"/>
              </a:rPr>
              <a:t>RF</a:t>
            </a:r>
          </a:p>
        </p:txBody>
      </p:sp>
      <p:sp>
        <p:nvSpPr>
          <p:cNvPr id="36876" name="Text Box 17"/>
          <p:cNvSpPr txBox="1">
            <a:spLocks noChangeArrowheads="1"/>
          </p:cNvSpPr>
          <p:nvPr/>
        </p:nvSpPr>
        <p:spPr bwMode="auto">
          <a:xfrm>
            <a:off x="1373188" y="2987675"/>
            <a:ext cx="13382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>
                <a:solidFill>
                  <a:srgbClr val="FF0000"/>
                </a:solidFill>
                <a:latin typeface="Arial" charset="0"/>
              </a:rPr>
              <a:t>CF 5, - 1/5 </a:t>
            </a:r>
            <a:r>
              <a:rPr lang="en-US" sz="1000" b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l</a:t>
            </a:r>
            <a:r>
              <a:rPr lang="en-US" sz="1000" b="1" baseline="-25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RF</a:t>
            </a:r>
          </a:p>
        </p:txBody>
      </p:sp>
      <p:sp>
        <p:nvSpPr>
          <p:cNvPr id="36877" name="Text Box 18"/>
          <p:cNvSpPr txBox="1">
            <a:spLocks noChangeArrowheads="1"/>
          </p:cNvSpPr>
          <p:nvPr/>
        </p:nvSpPr>
        <p:spPr bwMode="auto">
          <a:xfrm>
            <a:off x="2679700" y="5216525"/>
            <a:ext cx="13382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>
                <a:solidFill>
                  <a:srgbClr val="0000FF"/>
                </a:solidFill>
                <a:latin typeface="Arial" charset="0"/>
              </a:rPr>
              <a:t>CF 4, - 1/4 </a:t>
            </a:r>
            <a:r>
              <a:rPr lang="en-US" sz="1000" b="1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l</a:t>
            </a:r>
            <a:r>
              <a:rPr lang="en-US" sz="1000" b="1" baseline="-25000">
                <a:solidFill>
                  <a:srgbClr val="0000FF"/>
                </a:solidFill>
                <a:latin typeface="Arial" charset="0"/>
                <a:sym typeface="Symbol" pitchFamily="18" charset="2"/>
              </a:rPr>
              <a:t>RF</a:t>
            </a:r>
          </a:p>
        </p:txBody>
      </p:sp>
      <p:sp>
        <p:nvSpPr>
          <p:cNvPr id="36878" name="Text Box 19"/>
          <p:cNvSpPr txBox="1">
            <a:spLocks noChangeArrowheads="1"/>
          </p:cNvSpPr>
          <p:nvPr/>
        </p:nvSpPr>
        <p:spPr bwMode="auto">
          <a:xfrm>
            <a:off x="3449638" y="4338638"/>
            <a:ext cx="1724025" cy="412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>
                <a:latin typeface="Arial" charset="0"/>
              </a:rPr>
              <a:t>Expected ring length for nominal wiggler current</a:t>
            </a:r>
            <a:endParaRPr lang="en-US" sz="1000" b="1" baseline="-25000">
              <a:latin typeface="Arial" charset="0"/>
              <a:sym typeface="Symbol" pitchFamily="18" charset="2"/>
            </a:endParaRPr>
          </a:p>
        </p:txBody>
      </p:sp>
      <p:sp>
        <p:nvSpPr>
          <p:cNvPr id="36879" name="AutoShape 20"/>
          <p:cNvSpPr>
            <a:spLocks/>
          </p:cNvSpPr>
          <p:nvPr/>
        </p:nvSpPr>
        <p:spPr bwMode="auto">
          <a:xfrm flipH="1">
            <a:off x="3741738" y="3619500"/>
            <a:ext cx="184150" cy="615950"/>
          </a:xfrm>
          <a:prstGeom prst="leftBrace">
            <a:avLst>
              <a:gd name="adj1" fmla="val 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Text Box 21"/>
          <p:cNvSpPr txBox="1">
            <a:spLocks noChangeArrowheads="1"/>
          </p:cNvSpPr>
          <p:nvPr/>
        </p:nvSpPr>
        <p:spPr bwMode="auto">
          <a:xfrm>
            <a:off x="3333750" y="3803650"/>
            <a:ext cx="1284288" cy="298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>
                <a:latin typeface="Arial" charset="0"/>
              </a:rPr>
              <a:t>About 1.5 mm</a:t>
            </a:r>
            <a:endParaRPr lang="en-US" sz="1000" b="1" baseline="-25000">
              <a:latin typeface="Arial" charset="0"/>
              <a:sym typeface="Symbol" pitchFamily="18" charset="2"/>
            </a:endParaRPr>
          </a:p>
        </p:txBody>
      </p:sp>
      <p:sp>
        <p:nvSpPr>
          <p:cNvPr id="36881" name="Text Box 22"/>
          <p:cNvSpPr txBox="1">
            <a:spLocks noChangeArrowheads="1"/>
          </p:cNvSpPr>
          <p:nvPr/>
        </p:nvSpPr>
        <p:spPr bwMode="auto">
          <a:xfrm>
            <a:off x="8015288" y="6208713"/>
            <a:ext cx="976312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C. Biscari</a:t>
            </a:r>
            <a:endParaRPr lang="en-US" sz="800" b="1" baseline="-2500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3789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BCBA-34E1-4970-94D9-5397DDC545DE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Bunch length</a:t>
            </a:r>
          </a:p>
        </p:txBody>
      </p:sp>
      <p:pic>
        <p:nvPicPr>
          <p:cNvPr id="37893" name="Picture 16" descr="pic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600" y="1417638"/>
            <a:ext cx="35687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4443011" y="1504440"/>
          <a:ext cx="4549940" cy="2398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7895" name="TextBox 8"/>
          <p:cNvSpPr txBox="1">
            <a:spLocks noChangeArrowheads="1"/>
          </p:cNvSpPr>
          <p:nvPr/>
        </p:nvSpPr>
        <p:spPr bwMode="auto">
          <a:xfrm rot="-5400000">
            <a:off x="5651500" y="1995488"/>
            <a:ext cx="11049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Intensity</a:t>
            </a:r>
          </a:p>
        </p:txBody>
      </p:sp>
      <p:grpSp>
        <p:nvGrpSpPr>
          <p:cNvPr id="37896" name="Group 15"/>
          <p:cNvGrpSpPr>
            <a:grpSpLocks/>
          </p:cNvGrpSpPr>
          <p:nvPr/>
        </p:nvGrpSpPr>
        <p:grpSpPr bwMode="auto">
          <a:xfrm>
            <a:off x="4806950" y="4044950"/>
            <a:ext cx="4337050" cy="2952750"/>
            <a:chOff x="847032" y="4188193"/>
            <a:chExt cx="4032602" cy="2719340"/>
          </a:xfrm>
        </p:grpSpPr>
        <p:pic>
          <p:nvPicPr>
            <p:cNvPr id="37900" name="Chart 1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59261" y="4188193"/>
              <a:ext cx="3820373" cy="25210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7901" name="TextBox 11"/>
            <p:cNvSpPr txBox="1">
              <a:spLocks noChangeArrowheads="1"/>
            </p:cNvSpPr>
            <p:nvPr/>
          </p:nvSpPr>
          <p:spPr bwMode="auto">
            <a:xfrm rot="-5400000">
              <a:off x="235517" y="5105634"/>
              <a:ext cx="1600902" cy="37787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latin typeface="Calibri" pitchFamily="34" charset="0"/>
                </a:rPr>
                <a:t>Bunch length(mm)</a:t>
              </a:r>
            </a:p>
          </p:txBody>
        </p:sp>
        <p:sp>
          <p:nvSpPr>
            <p:cNvPr id="37902" name="TextBox 12"/>
            <p:cNvSpPr txBox="1">
              <a:spLocks noChangeArrowheads="1"/>
            </p:cNvSpPr>
            <p:nvPr/>
          </p:nvSpPr>
          <p:spPr bwMode="auto">
            <a:xfrm>
              <a:off x="1980648" y="6550071"/>
              <a:ext cx="2135370" cy="3574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latin typeface="Calibri" pitchFamily="34" charset="0"/>
                </a:rPr>
                <a:t>Klystron 13 Phase(degree</a:t>
              </a:r>
              <a:r>
                <a:rPr lang="en-US" sz="1400">
                  <a:latin typeface="Calibri" pitchFamily="34" charset="0"/>
                </a:rPr>
                <a:t>)</a:t>
              </a:r>
            </a:p>
          </p:txBody>
        </p:sp>
      </p:grpSp>
      <p:sp>
        <p:nvSpPr>
          <p:cNvPr id="37897" name="TextBox 9"/>
          <p:cNvSpPr txBox="1">
            <a:spLocks noChangeArrowheads="1"/>
          </p:cNvSpPr>
          <p:nvPr/>
        </p:nvSpPr>
        <p:spPr bwMode="auto">
          <a:xfrm>
            <a:off x="6640513" y="3759200"/>
            <a:ext cx="234315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RF Deflector Phase(degree)</a:t>
            </a:r>
          </a:p>
        </p:txBody>
      </p:sp>
      <p:sp>
        <p:nvSpPr>
          <p:cNvPr id="37898" name="Rectangle 15"/>
          <p:cNvSpPr>
            <a:spLocks noChangeArrowheads="1"/>
          </p:cNvSpPr>
          <p:nvPr/>
        </p:nvSpPr>
        <p:spPr bwMode="auto">
          <a:xfrm>
            <a:off x="6915150" y="1590675"/>
            <a:ext cx="2228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>
                <a:solidFill>
                  <a:schemeClr val="accent2"/>
                </a:solidFill>
                <a:latin typeface="Calibri" pitchFamily="34" charset="0"/>
              </a:rPr>
              <a:t>l</a:t>
            </a:r>
            <a:r>
              <a:rPr lang="pl-PL" baseline="-25000">
                <a:solidFill>
                  <a:schemeClr val="accent2"/>
                </a:solidFill>
                <a:latin typeface="Calibri" pitchFamily="34" charset="0"/>
              </a:rPr>
              <a:t>b</a:t>
            </a:r>
            <a:r>
              <a:rPr lang="pl-PL">
                <a:solidFill>
                  <a:schemeClr val="accent2"/>
                </a:solidFill>
                <a:latin typeface="Calibri" pitchFamily="34" charset="0"/>
              </a:rPr>
              <a:t>= 2.68</a:t>
            </a: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±</a:t>
            </a:r>
            <a:r>
              <a:rPr lang="pl-PL">
                <a:solidFill>
                  <a:schemeClr val="accent2"/>
                </a:solidFill>
                <a:latin typeface="Calibri" pitchFamily="34" charset="0"/>
              </a:rPr>
              <a:t>0.60 mm</a:t>
            </a:r>
            <a:endParaRPr lang="en-US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37899" name="TextBox 18"/>
          <p:cNvSpPr txBox="1">
            <a:spLocks noChangeArrowheads="1"/>
          </p:cNvSpPr>
          <p:nvPr/>
        </p:nvSpPr>
        <p:spPr bwMode="auto">
          <a:xfrm>
            <a:off x="152400" y="4549775"/>
            <a:ext cx="4038600" cy="2292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chemeClr val="accent2"/>
                </a:solidFill>
                <a:latin typeface="Calibri" pitchFamily="34" charset="0"/>
              </a:rPr>
              <a:t>The bunch length achieved by measuring the intensity of a thin band at middle of screen for each RF deflector phase and fitting a Gaussian distribution. The standard deviation of this chart is related to bunch length by c/f constant. c is speed of light and f=1.5 GHz is frequency of RFD. The errors are large due to the beam jitter but is good for first measurement by this method</a:t>
            </a:r>
          </a:p>
        </p:txBody>
      </p:sp>
      <p:pic>
        <p:nvPicPr>
          <p:cNvPr id="37909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14738" y="3328988"/>
            <a:ext cx="9461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0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90925" y="1704975"/>
            <a:ext cx="957263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11" name="Rectangle 11"/>
          <p:cNvSpPr>
            <a:spLocks noChangeArrowheads="1"/>
          </p:cNvSpPr>
          <p:nvPr/>
        </p:nvSpPr>
        <p:spPr bwMode="auto">
          <a:xfrm>
            <a:off x="4076700" y="1670050"/>
            <a:ext cx="122238" cy="981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>
              <a:latin typeface="Calibri" pitchFamily="34" charset="0"/>
            </a:endParaRPr>
          </a:p>
        </p:txBody>
      </p:sp>
      <p:sp>
        <p:nvSpPr>
          <p:cNvPr id="37912" name="Rectangle 11"/>
          <p:cNvSpPr>
            <a:spLocks noChangeArrowheads="1"/>
          </p:cNvSpPr>
          <p:nvPr/>
        </p:nvSpPr>
        <p:spPr bwMode="auto">
          <a:xfrm>
            <a:off x="3795713" y="3276600"/>
            <a:ext cx="122237" cy="981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3993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279C9D-9EC2-4E01-B07C-EB4D4A9998DC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</a:t>
            </a:r>
          </a:p>
        </p:txBody>
      </p:sp>
      <p:sp>
        <p:nvSpPr>
          <p:cNvPr id="4506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57225" y="1524000"/>
            <a:ext cx="7886700" cy="4930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/>
              <a:t>The optics tests are indispensable for 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A good control over the machine 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Fishing out all the machine and the model errors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The measurements we did </a:t>
            </a:r>
            <a:r>
              <a:rPr lang="en-US" sz="2400" b="1" smtClean="0"/>
              <a:t>helped to solve</a:t>
            </a:r>
            <a:r>
              <a:rPr lang="en-US" sz="2400" smtClean="0"/>
              <a:t> a number of </a:t>
            </a:r>
            <a:r>
              <a:rPr lang="en-US" sz="2400" b="1" smtClean="0"/>
              <a:t>problems</a:t>
            </a:r>
            <a:r>
              <a:rPr lang="en-US" sz="2400" smtClean="0"/>
              <a:t> and show that </a:t>
            </a:r>
            <a:r>
              <a:rPr lang="en-US" sz="2400" b="1" smtClean="0"/>
              <a:t>there are still more</a:t>
            </a:r>
            <a:endParaRPr lang="en-US" sz="2400" smtClean="0"/>
          </a:p>
          <a:p>
            <a:pPr>
              <a:lnSpc>
                <a:spcPct val="80000"/>
              </a:lnSpc>
            </a:pPr>
            <a:r>
              <a:rPr lang="en-US" sz="2400" smtClean="0"/>
              <a:t>We were not given a chance to perform enough measurements up to now and to gather enough high quality data for offline analysis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Instability of the machine 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A bounty of hardware failures 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The instability in Combiner Ring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During the beginning of the next run we plan a campaign for systematic optics measurements which would hopefully let us find all the remaining optics errors</a:t>
            </a:r>
          </a:p>
          <a:p>
            <a:pPr>
              <a:lnSpc>
                <a:spcPct val="80000"/>
              </a:lnSpc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38914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50026-615F-4E6C-BC29-CB3DB28520F5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 - Online Tools</a:t>
            </a:r>
          </a:p>
        </p:txBody>
      </p:sp>
      <p:sp>
        <p:nvSpPr>
          <p:cNvPr id="389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17550" y="1500188"/>
            <a:ext cx="7508875" cy="4419600"/>
          </a:xfrm>
        </p:spPr>
        <p:txBody>
          <a:bodyPr/>
          <a:lstStyle/>
          <a:p>
            <a:r>
              <a:rPr lang="en-US" sz="2400" smtClean="0"/>
              <a:t>Already during the last run we developed set of software tools that allow to test quickly the optics and compare immediately the results with the model</a:t>
            </a:r>
          </a:p>
          <a:p>
            <a:pPr lvl="1"/>
            <a:r>
              <a:rPr lang="en-US" sz="2000" smtClean="0"/>
              <a:t>Dispersion measurements</a:t>
            </a:r>
          </a:p>
          <a:p>
            <a:pPr lvl="2"/>
            <a:r>
              <a:rPr lang="en-US" sz="1800" smtClean="0"/>
              <a:t>Magnet scaling</a:t>
            </a:r>
          </a:p>
          <a:p>
            <a:pPr lvl="2"/>
            <a:r>
              <a:rPr lang="en-US" sz="1800" smtClean="0"/>
              <a:t>Using position jitter from shot to shot</a:t>
            </a:r>
          </a:p>
          <a:p>
            <a:pPr lvl="3"/>
            <a:r>
              <a:rPr lang="en-US" sz="1800" smtClean="0"/>
              <a:t>Online dispersion monitoring </a:t>
            </a:r>
          </a:p>
          <a:p>
            <a:pPr lvl="1"/>
            <a:r>
              <a:rPr lang="en-US" sz="2000" smtClean="0"/>
              <a:t>Response Matrix measurements</a:t>
            </a:r>
          </a:p>
          <a:p>
            <a:r>
              <a:rPr lang="en-US" sz="2400" smtClean="0"/>
              <a:t>We need set of more robust tools </a:t>
            </a:r>
          </a:p>
          <a:p>
            <a:pPr lvl="1"/>
            <a:r>
              <a:rPr lang="en-US" sz="2000" smtClean="0"/>
              <a:t>Which would speed up the measurements and analysis</a:t>
            </a:r>
          </a:p>
          <a:p>
            <a:pPr lvl="1"/>
            <a:r>
              <a:rPr lang="en-US" sz="2000" smtClean="0"/>
              <a:t>They are currently under development</a:t>
            </a:r>
          </a:p>
          <a:p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40962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DDF13F-5D3A-4DEF-9342-24F052BFFFA0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Outlook- New Tools</a:t>
            </a:r>
          </a:p>
        </p:txBody>
      </p:sp>
      <p:sp>
        <p:nvSpPr>
          <p:cNvPr id="4506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5613" y="1524000"/>
            <a:ext cx="8213725" cy="4419600"/>
          </a:xfrm>
        </p:spPr>
        <p:txBody>
          <a:bodyPr/>
          <a:lstStyle/>
          <a:p>
            <a:r>
              <a:rPr lang="en-US" sz="3000" smtClean="0"/>
              <a:t>Quad scans</a:t>
            </a:r>
          </a:p>
          <a:p>
            <a:pPr lvl="1"/>
            <a:r>
              <a:rPr lang="en-US" smtClean="0"/>
              <a:t>Precise fit is obtained only if the shape around the parabola minimum is measured</a:t>
            </a:r>
          </a:p>
          <a:p>
            <a:pPr marL="1143000" lvl="2"/>
            <a:r>
              <a:rPr lang="en-US" smtClean="0"/>
              <a:t>Often, it is difficult to find a good range for quad strengths</a:t>
            </a:r>
          </a:p>
          <a:p>
            <a:pPr marL="1143000" lvl="2"/>
            <a:r>
              <a:rPr lang="en-US" smtClean="0"/>
              <a:t>In consequence we do not do them sufficiently often because it takes too much time</a:t>
            </a:r>
          </a:p>
          <a:p>
            <a:pPr lvl="3"/>
            <a:r>
              <a:rPr lang="en-US" smtClean="0"/>
              <a:t>Currently it is at least one hour exercise</a:t>
            </a:r>
          </a:p>
          <a:p>
            <a:pPr lvl="1"/>
            <a:r>
              <a:rPr lang="en-US" smtClean="0"/>
              <a:t>We want to make a new tool which would find a range itself and eventually obtain Twiss parameters in a range of quads</a:t>
            </a:r>
          </a:p>
          <a:p>
            <a:pPr lvl="1"/>
            <a:endParaRPr lang="en-US" sz="2600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Achievements</a:t>
            </a:r>
          </a:p>
        </p:txBody>
      </p:sp>
      <p:sp>
        <p:nvSpPr>
          <p:cNvPr id="430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smtClean="0"/>
              <a:t>We have achieved the main goal: the recombination</a:t>
            </a:r>
          </a:p>
          <a:p>
            <a:pPr lvl="1"/>
            <a:r>
              <a:rPr lang="en-US" sz="2000" smtClean="0"/>
              <a:t>To reduce the effect of the instability cut a gap within the trains with the extraction kicker</a:t>
            </a:r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3413"/>
            <a:ext cx="6964363" cy="368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Outlook- New Tools</a:t>
            </a:r>
          </a:p>
        </p:txBody>
      </p:sp>
      <p:sp>
        <p:nvSpPr>
          <p:cNvPr id="471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23838" y="1524000"/>
            <a:ext cx="8709025" cy="1763713"/>
          </a:xfrm>
        </p:spPr>
        <p:txBody>
          <a:bodyPr/>
          <a:lstStyle/>
          <a:p>
            <a:r>
              <a:rPr lang="en-US" sz="2600" smtClean="0"/>
              <a:t>“Orthogonal” response matrix </a:t>
            </a:r>
          </a:p>
          <a:p>
            <a:pPr lvl="2"/>
            <a:r>
              <a:rPr lang="en-US" sz="1800" smtClean="0"/>
              <a:t>In preparation by Chao (JefLAB)</a:t>
            </a:r>
          </a:p>
          <a:p>
            <a:pPr lvl="2"/>
            <a:r>
              <a:rPr lang="en-US" sz="1800" smtClean="0"/>
              <a:t>Complete &amp; even coverage of phase space what would help to isolate the sources of errors</a:t>
            </a:r>
          </a:p>
          <a:p>
            <a:pPr lvl="2"/>
            <a:r>
              <a:rPr lang="en-US" sz="1800" smtClean="0"/>
              <a:t>See Chao’s talk from CTF3 technical meeting in January for more details</a:t>
            </a:r>
          </a:p>
          <a:p>
            <a:endParaRPr lang="en-US" sz="2400" smtClean="0"/>
          </a:p>
        </p:txBody>
      </p:sp>
      <p:grpSp>
        <p:nvGrpSpPr>
          <p:cNvPr id="47109" name="Group 156"/>
          <p:cNvGrpSpPr>
            <a:grpSpLocks/>
          </p:cNvGrpSpPr>
          <p:nvPr/>
        </p:nvGrpSpPr>
        <p:grpSpPr bwMode="auto">
          <a:xfrm>
            <a:off x="103188" y="3232150"/>
            <a:ext cx="4195762" cy="3516313"/>
            <a:chOff x="240" y="1728"/>
            <a:chExt cx="2643" cy="2215"/>
          </a:xfrm>
        </p:grpSpPr>
        <p:sp>
          <p:nvSpPr>
            <p:cNvPr id="47110" name="Text Box 112"/>
            <p:cNvSpPr txBox="1">
              <a:spLocks noChangeAspect="1" noChangeArrowheads="1"/>
            </p:cNvSpPr>
            <p:nvPr/>
          </p:nvSpPr>
          <p:spPr bwMode="auto">
            <a:xfrm>
              <a:off x="801" y="3463"/>
              <a:ext cx="48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altLang="zh-TW" sz="1200">
                  <a:solidFill>
                    <a:srgbClr val="FF0000"/>
                  </a:solidFill>
                  <a:ea typeface="PMingLiU"/>
                  <a:cs typeface="PMingLiU"/>
                </a:rPr>
                <a:t>BPMs</a:t>
              </a:r>
              <a:endParaRPr lang="en-US" sz="1800">
                <a:latin typeface="Tahoma" pitchFamily="34" charset="0"/>
              </a:endParaRPr>
            </a:p>
          </p:txBody>
        </p:sp>
        <p:sp>
          <p:nvSpPr>
            <p:cNvPr id="47111" name="Text Box 113"/>
            <p:cNvSpPr txBox="1">
              <a:spLocks noChangeAspect="1" noChangeArrowheads="1"/>
            </p:cNvSpPr>
            <p:nvPr/>
          </p:nvSpPr>
          <p:spPr bwMode="auto">
            <a:xfrm>
              <a:off x="240" y="3463"/>
              <a:ext cx="641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altLang="zh-TW" sz="1200">
                  <a:solidFill>
                    <a:srgbClr val="0000FF"/>
                  </a:solidFill>
                  <a:ea typeface="PMingLiU"/>
                  <a:cs typeface="PMingLiU"/>
                </a:rPr>
                <a:t>Correctors</a:t>
              </a:r>
              <a:endParaRPr lang="en-US" sz="1800">
                <a:latin typeface="Tahoma" pitchFamily="34" charset="0"/>
              </a:endParaRPr>
            </a:p>
          </p:txBody>
        </p:sp>
        <p:sp>
          <p:nvSpPr>
            <p:cNvPr id="47112" name="Freeform 115"/>
            <p:cNvSpPr>
              <a:spLocks noChangeAspect="1"/>
            </p:cNvSpPr>
            <p:nvPr/>
          </p:nvSpPr>
          <p:spPr bwMode="auto">
            <a:xfrm>
              <a:off x="455" y="2900"/>
              <a:ext cx="2422" cy="563"/>
            </a:xfrm>
            <a:custGeom>
              <a:avLst/>
              <a:gdLst>
                <a:gd name="T0" fmla="*/ 0 w 6480"/>
                <a:gd name="T1" fmla="*/ 390 h 570"/>
                <a:gd name="T2" fmla="*/ 360 w 6480"/>
                <a:gd name="T3" fmla="*/ 30 h 570"/>
                <a:gd name="T4" fmla="*/ 720 w 6480"/>
                <a:gd name="T5" fmla="*/ 570 h 570"/>
                <a:gd name="T6" fmla="*/ 1440 w 6480"/>
                <a:gd name="T7" fmla="*/ 30 h 570"/>
                <a:gd name="T8" fmla="*/ 2340 w 6480"/>
                <a:gd name="T9" fmla="*/ 570 h 570"/>
                <a:gd name="T10" fmla="*/ 4140 w 6480"/>
                <a:gd name="T11" fmla="*/ 30 h 570"/>
                <a:gd name="T12" fmla="*/ 5220 w 6480"/>
                <a:gd name="T13" fmla="*/ 570 h 570"/>
                <a:gd name="T14" fmla="*/ 6480 w 6480"/>
                <a:gd name="T15" fmla="*/ 30 h 5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80"/>
                <a:gd name="T25" fmla="*/ 0 h 570"/>
                <a:gd name="T26" fmla="*/ 6480 w 6480"/>
                <a:gd name="T27" fmla="*/ 570 h 5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80" h="570">
                  <a:moveTo>
                    <a:pt x="0" y="390"/>
                  </a:moveTo>
                  <a:cubicBezTo>
                    <a:pt x="120" y="195"/>
                    <a:pt x="240" y="0"/>
                    <a:pt x="360" y="30"/>
                  </a:cubicBezTo>
                  <a:cubicBezTo>
                    <a:pt x="480" y="60"/>
                    <a:pt x="540" y="570"/>
                    <a:pt x="720" y="570"/>
                  </a:cubicBezTo>
                  <a:cubicBezTo>
                    <a:pt x="900" y="570"/>
                    <a:pt x="1170" y="30"/>
                    <a:pt x="1440" y="30"/>
                  </a:cubicBezTo>
                  <a:cubicBezTo>
                    <a:pt x="1710" y="30"/>
                    <a:pt x="1890" y="570"/>
                    <a:pt x="2340" y="570"/>
                  </a:cubicBezTo>
                  <a:cubicBezTo>
                    <a:pt x="2790" y="570"/>
                    <a:pt x="3660" y="30"/>
                    <a:pt x="4140" y="30"/>
                  </a:cubicBezTo>
                  <a:cubicBezTo>
                    <a:pt x="4620" y="30"/>
                    <a:pt x="4830" y="570"/>
                    <a:pt x="5220" y="570"/>
                  </a:cubicBezTo>
                  <a:cubicBezTo>
                    <a:pt x="5610" y="570"/>
                    <a:pt x="6045" y="300"/>
                    <a:pt x="6480" y="30"/>
                  </a:cubicBezTo>
                </a:path>
              </a:pathLst>
            </a:custGeom>
            <a:noFill/>
            <a:ln w="2857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13" name="Line 116"/>
            <p:cNvSpPr>
              <a:spLocks noChangeAspect="1" noChangeShapeType="1"/>
            </p:cNvSpPr>
            <p:nvPr/>
          </p:nvSpPr>
          <p:spPr bwMode="auto">
            <a:xfrm flipV="1">
              <a:off x="320" y="3222"/>
              <a:ext cx="24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14" name="AutoShape 117"/>
            <p:cNvSpPr>
              <a:spLocks noChangeAspect="1" noChangeArrowheads="1"/>
            </p:cNvSpPr>
            <p:nvPr/>
          </p:nvSpPr>
          <p:spPr bwMode="auto">
            <a:xfrm>
              <a:off x="455" y="3142"/>
              <a:ext cx="67" cy="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15" name="AutoShape 118"/>
            <p:cNvSpPr>
              <a:spLocks noChangeAspect="1" noChangeArrowheads="1"/>
            </p:cNvSpPr>
            <p:nvPr/>
          </p:nvSpPr>
          <p:spPr bwMode="auto">
            <a:xfrm>
              <a:off x="544" y="3142"/>
              <a:ext cx="68" cy="79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16" name="AutoShape 119"/>
            <p:cNvSpPr>
              <a:spLocks noChangeAspect="1" noChangeArrowheads="1"/>
            </p:cNvSpPr>
            <p:nvPr/>
          </p:nvSpPr>
          <p:spPr bwMode="auto">
            <a:xfrm>
              <a:off x="634" y="3142"/>
              <a:ext cx="67" cy="79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17" name="AutoShape 120"/>
            <p:cNvSpPr>
              <a:spLocks noChangeAspect="1" noChangeArrowheads="1"/>
            </p:cNvSpPr>
            <p:nvPr/>
          </p:nvSpPr>
          <p:spPr bwMode="auto">
            <a:xfrm>
              <a:off x="724" y="3142"/>
              <a:ext cx="67" cy="79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18" name="Rectangle 121"/>
            <p:cNvSpPr>
              <a:spLocks noChangeAspect="1" noChangeArrowheads="1"/>
            </p:cNvSpPr>
            <p:nvPr/>
          </p:nvSpPr>
          <p:spPr bwMode="auto">
            <a:xfrm>
              <a:off x="858" y="3136"/>
              <a:ext cx="43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19" name="Rectangle 122"/>
            <p:cNvSpPr>
              <a:spLocks noChangeAspect="1" noChangeArrowheads="1"/>
            </p:cNvSpPr>
            <p:nvPr/>
          </p:nvSpPr>
          <p:spPr bwMode="auto">
            <a:xfrm>
              <a:off x="948" y="3136"/>
              <a:ext cx="43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20" name="Rectangle 123"/>
            <p:cNvSpPr>
              <a:spLocks noChangeAspect="1" noChangeArrowheads="1"/>
            </p:cNvSpPr>
            <p:nvPr/>
          </p:nvSpPr>
          <p:spPr bwMode="auto">
            <a:xfrm>
              <a:off x="1038" y="3136"/>
              <a:ext cx="43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21" name="Rectangle 124"/>
            <p:cNvSpPr>
              <a:spLocks noChangeAspect="1" noChangeArrowheads="1"/>
            </p:cNvSpPr>
            <p:nvPr/>
          </p:nvSpPr>
          <p:spPr bwMode="auto">
            <a:xfrm>
              <a:off x="1128" y="3136"/>
              <a:ext cx="43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22" name="Rectangle 125"/>
            <p:cNvSpPr>
              <a:spLocks noChangeAspect="1" noChangeArrowheads="1"/>
            </p:cNvSpPr>
            <p:nvPr/>
          </p:nvSpPr>
          <p:spPr bwMode="auto">
            <a:xfrm>
              <a:off x="1464" y="3136"/>
              <a:ext cx="43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23" name="Rectangle 126"/>
            <p:cNvSpPr>
              <a:spLocks noChangeAspect="1" noChangeArrowheads="1"/>
            </p:cNvSpPr>
            <p:nvPr/>
          </p:nvSpPr>
          <p:spPr bwMode="auto">
            <a:xfrm>
              <a:off x="1938" y="3136"/>
              <a:ext cx="43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24" name="Rectangle 127"/>
            <p:cNvSpPr>
              <a:spLocks noChangeAspect="1" noChangeArrowheads="1"/>
            </p:cNvSpPr>
            <p:nvPr/>
          </p:nvSpPr>
          <p:spPr bwMode="auto">
            <a:xfrm>
              <a:off x="2412" y="3142"/>
              <a:ext cx="43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25" name="Rectangle 128"/>
            <p:cNvSpPr>
              <a:spLocks noChangeAspect="1" noChangeArrowheads="1"/>
            </p:cNvSpPr>
            <p:nvPr/>
          </p:nvSpPr>
          <p:spPr bwMode="auto">
            <a:xfrm>
              <a:off x="2840" y="3136"/>
              <a:ext cx="43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26" name="Rectangle 129"/>
            <p:cNvSpPr>
              <a:spLocks noChangeAspect="1" noChangeArrowheads="1"/>
            </p:cNvSpPr>
            <p:nvPr/>
          </p:nvSpPr>
          <p:spPr bwMode="auto">
            <a:xfrm>
              <a:off x="2767" y="3136"/>
              <a:ext cx="43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27" name="Rectangle 130"/>
            <p:cNvSpPr>
              <a:spLocks noChangeAspect="1" noChangeArrowheads="1"/>
            </p:cNvSpPr>
            <p:nvPr/>
          </p:nvSpPr>
          <p:spPr bwMode="auto">
            <a:xfrm>
              <a:off x="2694" y="3136"/>
              <a:ext cx="43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28" name="Rectangle 131"/>
            <p:cNvSpPr>
              <a:spLocks noChangeAspect="1" noChangeArrowheads="1"/>
            </p:cNvSpPr>
            <p:nvPr/>
          </p:nvSpPr>
          <p:spPr bwMode="auto">
            <a:xfrm>
              <a:off x="2621" y="3136"/>
              <a:ext cx="43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29" name="Line 132"/>
            <p:cNvSpPr>
              <a:spLocks noChangeAspect="1" noChangeShapeType="1"/>
            </p:cNvSpPr>
            <p:nvPr/>
          </p:nvSpPr>
          <p:spPr bwMode="auto">
            <a:xfrm flipV="1">
              <a:off x="834" y="2772"/>
              <a:ext cx="0" cy="241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30" name="Rectangle 133"/>
            <p:cNvSpPr>
              <a:spLocks noChangeAspect="1" noChangeArrowheads="1"/>
            </p:cNvSpPr>
            <p:nvPr/>
          </p:nvSpPr>
          <p:spPr bwMode="auto">
            <a:xfrm>
              <a:off x="2082" y="2499"/>
              <a:ext cx="160" cy="1285"/>
            </a:xfrm>
            <a:prstGeom prst="rect">
              <a:avLst/>
            </a:prstGeom>
            <a:solidFill>
              <a:srgbClr val="DCFAFA"/>
            </a:solidFill>
            <a:ln w="9525">
              <a:noFill/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latin typeface="Tahoma" pitchFamily="34" charset="0"/>
              </a:endParaRPr>
            </a:p>
          </p:txBody>
        </p:sp>
        <p:sp>
          <p:nvSpPr>
            <p:cNvPr id="47131" name="Line 134"/>
            <p:cNvSpPr>
              <a:spLocks noChangeAspect="1" noChangeShapeType="1"/>
            </p:cNvSpPr>
            <p:nvPr/>
          </p:nvSpPr>
          <p:spPr bwMode="auto">
            <a:xfrm>
              <a:off x="2082" y="2499"/>
              <a:ext cx="0" cy="11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32" name="Line 135"/>
            <p:cNvSpPr>
              <a:spLocks noChangeAspect="1" noChangeShapeType="1"/>
            </p:cNvSpPr>
            <p:nvPr/>
          </p:nvSpPr>
          <p:spPr bwMode="auto">
            <a:xfrm>
              <a:off x="2242" y="2493"/>
              <a:ext cx="0" cy="11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47133" name="Picture 13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6" y="1728"/>
              <a:ext cx="994" cy="997"/>
            </a:xfrm>
            <a:prstGeom prst="rect">
              <a:avLst/>
            </a:prstGeom>
            <a:solidFill>
              <a:srgbClr val="DCFAFA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47134" name="Line 137"/>
            <p:cNvSpPr>
              <a:spLocks noChangeAspect="1" noChangeShapeType="1"/>
            </p:cNvSpPr>
            <p:nvPr/>
          </p:nvSpPr>
          <p:spPr bwMode="auto">
            <a:xfrm>
              <a:off x="850" y="2225"/>
              <a:ext cx="32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35" name="Line 138"/>
            <p:cNvSpPr>
              <a:spLocks noChangeAspect="1" noChangeShapeType="1"/>
            </p:cNvSpPr>
            <p:nvPr/>
          </p:nvSpPr>
          <p:spPr bwMode="auto">
            <a:xfrm rot="-5400000">
              <a:off x="672" y="2064"/>
              <a:ext cx="32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36" name="Text Box 139"/>
            <p:cNvSpPr txBox="1">
              <a:spLocks noChangeAspect="1" noChangeArrowheads="1"/>
            </p:cNvSpPr>
            <p:nvPr/>
          </p:nvSpPr>
          <p:spPr bwMode="auto">
            <a:xfrm>
              <a:off x="1033" y="2242"/>
              <a:ext cx="16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en-US" altLang="zh-TW" sz="1000" b="1">
                  <a:ea typeface="PMingLiU"/>
                  <a:cs typeface="PMingLiU"/>
                </a:rPr>
                <a:t>X</a:t>
              </a:r>
              <a:endParaRPr lang="en-US" sz="1800">
                <a:latin typeface="Tahoma" pitchFamily="34" charset="0"/>
              </a:endParaRPr>
            </a:p>
          </p:txBody>
        </p:sp>
        <p:sp>
          <p:nvSpPr>
            <p:cNvPr id="47137" name="Text Box 140"/>
            <p:cNvSpPr txBox="1">
              <a:spLocks noChangeAspect="1" noChangeArrowheads="1"/>
            </p:cNvSpPr>
            <p:nvPr/>
          </p:nvSpPr>
          <p:spPr bwMode="auto">
            <a:xfrm>
              <a:off x="873" y="1921"/>
              <a:ext cx="160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en-US" altLang="zh-TW" sz="1000" b="1">
                  <a:ea typeface="PMingLiU"/>
                  <a:cs typeface="PMingLiU"/>
                </a:rPr>
                <a:t>X’</a:t>
              </a:r>
              <a:endParaRPr lang="en-US" sz="1800">
                <a:latin typeface="Tahoma" pitchFamily="34" charset="0"/>
              </a:endParaRPr>
            </a:p>
          </p:txBody>
        </p:sp>
        <p:sp>
          <p:nvSpPr>
            <p:cNvPr id="47138" name="Text Box 141"/>
            <p:cNvSpPr txBox="1">
              <a:spLocks noChangeAspect="1" noChangeArrowheads="1"/>
            </p:cNvSpPr>
            <p:nvPr/>
          </p:nvSpPr>
          <p:spPr bwMode="auto">
            <a:xfrm>
              <a:off x="1054" y="2263"/>
              <a:ext cx="16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en-US" altLang="zh-TW" sz="1000" b="1">
                  <a:solidFill>
                    <a:schemeClr val="bg1"/>
                  </a:solidFill>
                  <a:ea typeface="PMingLiU"/>
                  <a:cs typeface="PMingLiU"/>
                </a:rPr>
                <a:t>X</a:t>
              </a:r>
              <a:endParaRPr lang="en-US" sz="18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47139" name="Text Box 142"/>
            <p:cNvSpPr txBox="1">
              <a:spLocks noChangeAspect="1" noChangeArrowheads="1"/>
            </p:cNvSpPr>
            <p:nvPr/>
          </p:nvSpPr>
          <p:spPr bwMode="auto">
            <a:xfrm>
              <a:off x="893" y="1942"/>
              <a:ext cx="161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en-US" altLang="zh-TW" sz="1000" b="1">
                  <a:solidFill>
                    <a:schemeClr val="bg1"/>
                  </a:solidFill>
                  <a:ea typeface="PMingLiU"/>
                  <a:cs typeface="PMingLiU"/>
                </a:rPr>
                <a:t>X’</a:t>
              </a:r>
              <a:endParaRPr lang="en-US" sz="18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47140" name="Line 150"/>
            <p:cNvSpPr>
              <a:spLocks noChangeAspect="1" noChangeShapeType="1"/>
            </p:cNvSpPr>
            <p:nvPr/>
          </p:nvSpPr>
          <p:spPr bwMode="auto">
            <a:xfrm>
              <a:off x="1171" y="3808"/>
              <a:ext cx="150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41" name="Text Box 151"/>
            <p:cNvSpPr txBox="1">
              <a:spLocks noChangeAspect="1" noChangeArrowheads="1"/>
            </p:cNvSpPr>
            <p:nvPr/>
          </p:nvSpPr>
          <p:spPr bwMode="auto">
            <a:xfrm>
              <a:off x="1766" y="3652"/>
              <a:ext cx="317" cy="265"/>
            </a:xfrm>
            <a:prstGeom prst="rect">
              <a:avLst/>
            </a:prstGeom>
            <a:solidFill>
              <a:srgbClr val="DCFA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zh-TW">
                  <a:solidFill>
                    <a:srgbClr val="008000"/>
                  </a:solidFill>
                  <a:latin typeface="Arial Black" pitchFamily="34" charset="0"/>
                  <a:ea typeface="PMingLiU"/>
                  <a:cs typeface="PMingLiU"/>
                </a:rPr>
                <a:t>M</a:t>
              </a:r>
              <a:endParaRPr lang="en-US" sz="1800">
                <a:latin typeface="Tahoma" pitchFamily="34" charset="0"/>
              </a:endParaRPr>
            </a:p>
          </p:txBody>
        </p:sp>
        <p:sp>
          <p:nvSpPr>
            <p:cNvPr id="47142" name="Line 152"/>
            <p:cNvSpPr>
              <a:spLocks noChangeAspect="1" noChangeShapeType="1"/>
            </p:cNvSpPr>
            <p:nvPr/>
          </p:nvSpPr>
          <p:spPr bwMode="auto">
            <a:xfrm>
              <a:off x="1165" y="3626"/>
              <a:ext cx="0" cy="3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43" name="Line 153"/>
            <p:cNvSpPr>
              <a:spLocks noChangeAspect="1" noChangeShapeType="1"/>
            </p:cNvSpPr>
            <p:nvPr/>
          </p:nvSpPr>
          <p:spPr bwMode="auto">
            <a:xfrm>
              <a:off x="2678" y="3626"/>
              <a:ext cx="0" cy="3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144" name="Rectangle 3"/>
          <p:cNvSpPr>
            <a:spLocks noChangeArrowheads="1"/>
          </p:cNvSpPr>
          <p:nvPr/>
        </p:nvSpPr>
        <p:spPr bwMode="auto">
          <a:xfrm>
            <a:off x="4540250" y="3860800"/>
            <a:ext cx="4603750" cy="2949575"/>
          </a:xfrm>
          <a:prstGeom prst="rect">
            <a:avLst/>
          </a:prstGeom>
          <a:solidFill>
            <a:srgbClr val="DCFAF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04813" indent="-404813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800">
                <a:solidFill>
                  <a:srgbClr val="0000FF"/>
                </a:solidFill>
              </a:rPr>
              <a:t>Global transfer matrix determination </a:t>
            </a:r>
          </a:p>
          <a:p>
            <a:pPr marL="404813" indent="-404813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800">
                <a:solidFill>
                  <a:srgbClr val="0000FF"/>
                </a:solidFill>
              </a:rPr>
              <a:t>Orbits on both ends determined on equal footing </a:t>
            </a:r>
            <a:r>
              <a:rPr lang="en-US" sz="1800" b="1">
                <a:solidFill>
                  <a:srgbClr val="FF0000"/>
                </a:solidFill>
                <a:sym typeface="Symbol" pitchFamily="18" charset="2"/>
              </a:rPr>
              <a:t></a:t>
            </a:r>
            <a:r>
              <a:rPr lang="en-US" sz="180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n-US" sz="1800">
                <a:solidFill>
                  <a:srgbClr val="0000FF"/>
                </a:solidFill>
              </a:rPr>
              <a:t>Rigorous error analysis</a:t>
            </a:r>
          </a:p>
          <a:p>
            <a:pPr marL="404813" indent="-404813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800">
                <a:solidFill>
                  <a:srgbClr val="0000FF"/>
                </a:solidFill>
              </a:rPr>
              <a:t>Orthogonal phase space coverage  </a:t>
            </a:r>
          </a:p>
          <a:p>
            <a:pPr marL="404813" indent="-404813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800">
                <a:solidFill>
                  <a:srgbClr val="0000FF"/>
                </a:solidFill>
              </a:rPr>
              <a:t>Large signal-to-noise ratio</a:t>
            </a:r>
          </a:p>
          <a:p>
            <a:pPr marL="404813" indent="-404813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800">
                <a:solidFill>
                  <a:srgbClr val="0000FF"/>
                </a:solidFill>
              </a:rPr>
              <a:t>Symplectification</a:t>
            </a:r>
          </a:p>
          <a:p>
            <a:pPr marL="404813" indent="-404813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800">
                <a:solidFill>
                  <a:srgbClr val="0000FF"/>
                </a:solidFill>
              </a:rPr>
              <a:t>Diagonally reflected scan pattern to combat pulse-to-pulse jitter, and increase signal amplitude.</a:t>
            </a:r>
          </a:p>
        </p:txBody>
      </p:sp>
      <p:pic>
        <p:nvPicPr>
          <p:cNvPr id="5325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3179763"/>
            <a:ext cx="1612900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Outlook- New Tools</a:t>
            </a:r>
          </a:p>
        </p:txBody>
      </p:sp>
      <p:sp>
        <p:nvSpPr>
          <p:cNvPr id="481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12467" y="1524000"/>
            <a:ext cx="8209502" cy="4419600"/>
          </a:xfrm>
        </p:spPr>
        <p:txBody>
          <a:bodyPr/>
          <a:lstStyle/>
          <a:p>
            <a:r>
              <a:rPr lang="en-US" sz="3000" dirty="0" smtClean="0"/>
              <a:t>Codes for measurement </a:t>
            </a:r>
            <a:r>
              <a:rPr lang="en-US" sz="3000" dirty="0" err="1" smtClean="0"/>
              <a:t>automatization</a:t>
            </a:r>
            <a:r>
              <a:rPr lang="en-US" sz="3000" dirty="0" smtClean="0"/>
              <a:t> of</a:t>
            </a:r>
          </a:p>
          <a:p>
            <a:pPr lvl="1"/>
            <a:r>
              <a:rPr lang="en-US" sz="2600" dirty="0" smtClean="0"/>
              <a:t>Bunch length with RF deflector – </a:t>
            </a:r>
            <a:r>
              <a:rPr lang="en-US" sz="2600" dirty="0" err="1" smtClean="0"/>
              <a:t>Hamed</a:t>
            </a:r>
            <a:endParaRPr lang="en-US" sz="2600" dirty="0" smtClean="0"/>
          </a:p>
          <a:p>
            <a:pPr lvl="1"/>
            <a:r>
              <a:rPr lang="en-US" sz="2600" dirty="0" smtClean="0"/>
              <a:t>Bunch length with RF pick-up – Anne</a:t>
            </a:r>
          </a:p>
          <a:p>
            <a:pPr lvl="1"/>
            <a:r>
              <a:rPr lang="en-US" sz="2600" dirty="0" smtClean="0"/>
              <a:t>Energy and energy spread with the new segmented dump – Anne</a:t>
            </a:r>
          </a:p>
          <a:p>
            <a:r>
              <a:rPr lang="en-US" dirty="0" smtClean="0"/>
              <a:t>Code for Combiner Ring orbit correction – </a:t>
            </a:r>
            <a:r>
              <a:rPr lang="en-US" dirty="0" err="1" smtClean="0"/>
              <a:t>Caterina</a:t>
            </a:r>
            <a:r>
              <a:rPr lang="en-US" dirty="0" smtClean="0"/>
              <a:t> and </a:t>
            </a:r>
            <a:r>
              <a:rPr lang="en-US" dirty="0" err="1" smtClean="0"/>
              <a:t>Simona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Achievements</a:t>
            </a:r>
          </a:p>
        </p:txBody>
      </p:sp>
      <p:sp>
        <p:nvSpPr>
          <p:cNvPr id="440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Finally we have understood what prevented the beam from staying in the Combiner Ring for more than 2 turns: Instability</a:t>
            </a: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0800" y="3057525"/>
            <a:ext cx="53435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 Box 7"/>
          <p:cNvSpPr txBox="1">
            <a:spLocks noChangeArrowheads="1"/>
          </p:cNvSpPr>
          <p:nvPr/>
        </p:nvSpPr>
        <p:spPr bwMode="auto">
          <a:xfrm>
            <a:off x="1825625" y="2960688"/>
            <a:ext cx="1096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 Unicode MS" pitchFamily="34" charset="-128"/>
              </a:rPr>
              <a:t>current</a:t>
            </a:r>
          </a:p>
        </p:txBody>
      </p:sp>
      <p:sp>
        <p:nvSpPr>
          <p:cNvPr id="44038" name="Text Box 8"/>
          <p:cNvSpPr txBox="1">
            <a:spLocks noChangeArrowheads="1"/>
          </p:cNvSpPr>
          <p:nvPr/>
        </p:nvSpPr>
        <p:spPr bwMode="auto">
          <a:xfrm>
            <a:off x="1219200" y="4302125"/>
            <a:ext cx="1096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 Unicode MS" pitchFamily="34" charset="-128"/>
              </a:rPr>
              <a:t>Vpos</a:t>
            </a:r>
          </a:p>
        </p:txBody>
      </p:sp>
      <p:sp>
        <p:nvSpPr>
          <p:cNvPr id="44039" name="Text Box 9"/>
          <p:cNvSpPr txBox="1">
            <a:spLocks noChangeArrowheads="1"/>
          </p:cNvSpPr>
          <p:nvPr/>
        </p:nvSpPr>
        <p:spPr bwMode="auto">
          <a:xfrm>
            <a:off x="1219200" y="5776913"/>
            <a:ext cx="1096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 Unicode MS" pitchFamily="34" charset="-128"/>
              </a:rPr>
              <a:t>Hpos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 txBox="1">
            <a:spLocks noGrp="1" noChangeArrowheads="1"/>
          </p:cNvSpPr>
          <p:nvPr/>
        </p:nvSpPr>
        <p:spPr bwMode="auto">
          <a:xfrm>
            <a:off x="5148263" y="65532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 b="1">
                <a:latin typeface="Helvetica"/>
              </a:rPr>
              <a:t> </a:t>
            </a:r>
            <a:r>
              <a:rPr lang="pl-PL" sz="1400" b="1">
                <a:latin typeface="Helvetica"/>
              </a:rPr>
              <a:t>2</a:t>
            </a:r>
            <a:r>
              <a:rPr lang="en-US" sz="1400" b="1">
                <a:latin typeface="Helvetica"/>
              </a:rPr>
              <a:t>9</a:t>
            </a:r>
            <a:r>
              <a:rPr lang="pl-PL" sz="1400" b="1">
                <a:latin typeface="Helvetica"/>
              </a:rPr>
              <a:t> </a:t>
            </a:r>
            <a:r>
              <a:rPr lang="en-US" sz="1400" b="1">
                <a:latin typeface="Helvetica"/>
              </a:rPr>
              <a:t>Feb 2008</a:t>
            </a:r>
          </a:p>
        </p:txBody>
      </p:sp>
      <p:sp>
        <p:nvSpPr>
          <p:cNvPr id="45059" name="Rectangle 5"/>
          <p:cNvSpPr txBox="1">
            <a:spLocks noGrp="1" noChangeArrowheads="1"/>
          </p:cNvSpPr>
          <p:nvPr/>
        </p:nvSpPr>
        <p:spPr bwMode="auto">
          <a:xfrm>
            <a:off x="1258888" y="6553200"/>
            <a:ext cx="3560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latin typeface="Helvetica"/>
              </a:rPr>
              <a:t>CLIC Meeting, CERN</a:t>
            </a:r>
          </a:p>
        </p:txBody>
      </p:sp>
      <p:sp>
        <p:nvSpPr>
          <p:cNvPr id="10" name="Rectangle 6"/>
          <p:cNvSpPr txBox="1">
            <a:spLocks noGrp="1" noChangeArrowheads="1"/>
          </p:cNvSpPr>
          <p:nvPr/>
        </p:nvSpPr>
        <p:spPr bwMode="auto">
          <a:xfrm>
            <a:off x="115888" y="6553200"/>
            <a:ext cx="1143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800E6F4D-3501-43F1-9AF4-4F4E4D1F5DFC}" type="slidenum">
              <a:rPr lang="en-US" sz="1400" b="1">
                <a:latin typeface="+mj-lt"/>
                <a:cs typeface="+mn-cs"/>
              </a:rPr>
              <a:pPr algn="ctr">
                <a:defRPr/>
              </a:pPr>
              <a:t>5</a:t>
            </a:fld>
            <a:endParaRPr lang="en-US" sz="1400" b="1">
              <a:latin typeface="+mj-lt"/>
              <a:cs typeface="+mn-cs"/>
            </a:endParaRPr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It is not fast ion instability</a:t>
            </a:r>
          </a:p>
        </p:txBody>
      </p:sp>
      <p:sp>
        <p:nvSpPr>
          <p:cNvPr id="4506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220663" y="1446213"/>
            <a:ext cx="8923337" cy="4497387"/>
          </a:xfrm>
        </p:spPr>
        <p:txBody>
          <a:bodyPr/>
          <a:lstStyle/>
          <a:p>
            <a:r>
              <a:rPr lang="en-US" sz="2400" smtClean="0"/>
              <a:t>RF deflector in DL set up to kick out every second bunch from the train</a:t>
            </a:r>
          </a:p>
          <a:p>
            <a:pPr lvl="2"/>
            <a:r>
              <a:rPr lang="en-US" sz="1800" smtClean="0"/>
              <a:t>Same charge per bunch</a:t>
            </a:r>
          </a:p>
          <a:p>
            <a:pPr lvl="2"/>
            <a:r>
              <a:rPr lang="en-US" sz="1800" smtClean="0"/>
              <a:t>Twice smaller current</a:t>
            </a:r>
          </a:p>
          <a:p>
            <a:pPr lvl="2"/>
            <a:r>
              <a:rPr lang="en-US" sz="1800" smtClean="0"/>
              <a:t>Twice bigger spacing between bunches</a:t>
            </a:r>
          </a:p>
          <a:p>
            <a:r>
              <a:rPr lang="en-US" sz="2400" smtClean="0"/>
              <a:t>If it is fast ion instability then the frequency should change</a:t>
            </a:r>
          </a:p>
          <a:p>
            <a:pPr lvl="1"/>
            <a:r>
              <a:rPr lang="en-US" sz="2000" smtClean="0"/>
              <a:t>It is not</a:t>
            </a:r>
          </a:p>
        </p:txBody>
      </p:sp>
      <p:pic>
        <p:nvPicPr>
          <p:cNvPr id="450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24275"/>
            <a:ext cx="4535488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9300" y="3724275"/>
            <a:ext cx="45847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211138" y="6467475"/>
            <a:ext cx="122396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 Black" pitchFamily="34" charset="0"/>
              </a:rPr>
              <a:t>3GHz</a:t>
            </a: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4779963" y="6461125"/>
            <a:ext cx="156210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 Black" pitchFamily="34" charset="0"/>
              </a:rPr>
              <a:t>1.5GHz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23554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3CFB76-5AC0-4692-B2B6-4509E7F2C498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6675"/>
            <a:ext cx="7315200" cy="914400"/>
          </a:xfrm>
        </p:spPr>
        <p:txBody>
          <a:bodyPr/>
          <a:lstStyle/>
          <a:p>
            <a:r>
              <a:rPr lang="en-US" smtClean="0"/>
              <a:t>The Optics Studies</a:t>
            </a:r>
          </a:p>
        </p:txBody>
      </p:sp>
      <p:sp>
        <p:nvSpPr>
          <p:cNvPr id="2355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50213" cy="4692650"/>
          </a:xfrm>
        </p:spPr>
        <p:txBody>
          <a:bodyPr/>
          <a:lstStyle/>
          <a:p>
            <a:r>
              <a:rPr lang="en-US" smtClean="0"/>
              <a:t>All along the Run 2 we were performing the machine measurements</a:t>
            </a:r>
          </a:p>
          <a:p>
            <a:pPr lvl="1"/>
            <a:r>
              <a:rPr lang="en-US" smtClean="0"/>
              <a:t>Dispersion</a:t>
            </a:r>
          </a:p>
          <a:p>
            <a:pPr lvl="1"/>
            <a:r>
              <a:rPr lang="en-US" smtClean="0"/>
              <a:t>Tunes</a:t>
            </a:r>
          </a:p>
          <a:p>
            <a:pPr lvl="1"/>
            <a:r>
              <a:rPr lang="en-US" smtClean="0"/>
              <a:t>Response Matrix</a:t>
            </a:r>
          </a:p>
          <a:p>
            <a:pPr lvl="1"/>
            <a:r>
              <a:rPr lang="en-US" smtClean="0"/>
              <a:t>Combiner Ring Length</a:t>
            </a:r>
          </a:p>
          <a:p>
            <a:pPr lvl="1"/>
            <a:r>
              <a:rPr lang="en-US" smtClean="0"/>
              <a:t>Bunch length</a:t>
            </a:r>
          </a:p>
          <a:p>
            <a:r>
              <a:rPr lang="en-US" smtClean="0"/>
              <a:t>They allowed us to discover many discrepancies in the machine and in the model</a:t>
            </a:r>
          </a:p>
          <a:p>
            <a:pPr lvl="1"/>
            <a:r>
              <a:rPr lang="en-US" smtClean="0"/>
              <a:t>Of course, that is why we do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1741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D60540-6AF3-4BA0-96CA-DFC9F4F89E26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8363" y="80963"/>
            <a:ext cx="6985000" cy="914400"/>
          </a:xfrm>
        </p:spPr>
        <p:txBody>
          <a:bodyPr/>
          <a:lstStyle/>
          <a:p>
            <a:r>
              <a:rPr lang="en-US" sz="3600" smtClean="0"/>
              <a:t>Nominal Optics </a:t>
            </a:r>
            <a:br>
              <a:rPr lang="en-US" sz="3600" smtClean="0"/>
            </a:br>
            <a:r>
              <a:rPr lang="en-US" sz="3600" smtClean="0"/>
              <a:t>Linac</a:t>
            </a:r>
          </a:p>
        </p:txBody>
      </p:sp>
      <p:sp>
        <p:nvSpPr>
          <p:cNvPr id="2" name="Slide Number Placeholder 5"/>
          <p:cNvSpPr txBox="1">
            <a:spLocks noGrp="1"/>
          </p:cNvSpPr>
          <p:nvPr/>
        </p:nvSpPr>
        <p:spPr bwMode="auto">
          <a:xfrm>
            <a:off x="115888" y="6553200"/>
            <a:ext cx="1143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B177F642-181C-4DF1-B3D3-18AF9253CF0B}" type="slidenum">
              <a:rPr lang="en-US" sz="1400" b="1">
                <a:latin typeface="+mj-lt"/>
                <a:cs typeface="+mn-cs"/>
              </a:rPr>
              <a:pPr algn="ctr">
                <a:defRPr/>
              </a:pPr>
              <a:t>7</a:t>
            </a:fld>
            <a:endParaRPr lang="en-US" sz="1400" b="1">
              <a:latin typeface="+mj-lt"/>
              <a:cs typeface="+mn-cs"/>
            </a:endParaRPr>
          </a:p>
        </p:txBody>
      </p:sp>
      <p:pic>
        <p:nvPicPr>
          <p:cNvPr id="1741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81575"/>
            <a:ext cx="8755063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68425"/>
            <a:ext cx="7985125" cy="882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We measure what comes out of the buncher and rematch linac to regular optics</a:t>
            </a:r>
          </a:p>
        </p:txBody>
      </p:sp>
      <p:pic>
        <p:nvPicPr>
          <p:cNvPr id="174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98688"/>
            <a:ext cx="4410075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1" descr="linac1015_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08513" y="2255838"/>
            <a:ext cx="4535487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18434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19A133-03B8-4EA5-8794-0CBC5D3BA41B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8363" y="80963"/>
            <a:ext cx="6985000" cy="914400"/>
          </a:xfrm>
        </p:spPr>
        <p:txBody>
          <a:bodyPr/>
          <a:lstStyle/>
          <a:p>
            <a:r>
              <a:rPr lang="en-US" sz="3600" dirty="0" smtClean="0"/>
              <a:t>Nominal Optics </a:t>
            </a:r>
            <a:br>
              <a:rPr lang="en-US" sz="3600" dirty="0" smtClean="0"/>
            </a:br>
            <a:r>
              <a:rPr lang="en-US" sz="3600" dirty="0" smtClean="0"/>
              <a:t>CT Line</a:t>
            </a:r>
          </a:p>
        </p:txBody>
      </p:sp>
      <p:sp>
        <p:nvSpPr>
          <p:cNvPr id="5" name="Date Placeholder 2"/>
          <p:cNvSpPr txBox="1">
            <a:spLocks noGrp="1"/>
          </p:cNvSpPr>
          <p:nvPr/>
        </p:nvSpPr>
        <p:spPr bwMode="auto">
          <a:xfrm>
            <a:off x="4635500" y="6553200"/>
            <a:ext cx="14478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400" b="1" dirty="0">
                <a:latin typeface="+mj-lt"/>
                <a:cs typeface="+mn-cs"/>
              </a:rPr>
              <a:t> </a:t>
            </a:r>
            <a:r>
              <a:rPr lang="pl-PL" sz="1400" b="1" dirty="0">
                <a:latin typeface="+mj-lt"/>
                <a:cs typeface="+mn-cs"/>
              </a:rPr>
              <a:t>2</a:t>
            </a:r>
            <a:r>
              <a:rPr lang="en-US" sz="1400" b="1" dirty="0">
                <a:latin typeface="+mj-lt"/>
                <a:cs typeface="+mn-cs"/>
              </a:rPr>
              <a:t>0</a:t>
            </a:r>
            <a:r>
              <a:rPr lang="pl-PL" sz="1400" b="1" dirty="0">
                <a:latin typeface="+mj-lt"/>
                <a:cs typeface="+mn-cs"/>
              </a:rPr>
              <a:t> </a:t>
            </a:r>
            <a:r>
              <a:rPr lang="en-US" sz="1400" b="1" dirty="0">
                <a:latin typeface="+mj-lt"/>
                <a:cs typeface="+mn-cs"/>
              </a:rPr>
              <a:t>Jan 2008</a:t>
            </a:r>
          </a:p>
        </p:txBody>
      </p:sp>
      <p:sp>
        <p:nvSpPr>
          <p:cNvPr id="18438" name="Footer Placeholder 3"/>
          <p:cNvSpPr txBox="1">
            <a:spLocks noGrp="1"/>
          </p:cNvSpPr>
          <p:nvPr/>
        </p:nvSpPr>
        <p:spPr bwMode="auto">
          <a:xfrm>
            <a:off x="1258888" y="6553200"/>
            <a:ext cx="3230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latin typeface="Helvetica"/>
              </a:rPr>
              <a:t>CTF3 Collaboration Meeting, CERN</a:t>
            </a:r>
          </a:p>
        </p:txBody>
      </p:sp>
      <p:sp>
        <p:nvSpPr>
          <p:cNvPr id="2" name="Slide Number Placeholder 5"/>
          <p:cNvSpPr txBox="1">
            <a:spLocks noGrp="1"/>
          </p:cNvSpPr>
          <p:nvPr/>
        </p:nvSpPr>
        <p:spPr bwMode="auto">
          <a:xfrm>
            <a:off x="115888" y="6553200"/>
            <a:ext cx="1143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D649BEC0-A4F0-4666-BFF6-3E9603D3FA5A}" type="slidenum">
              <a:rPr lang="en-US" sz="1400" b="1">
                <a:latin typeface="+mj-lt"/>
                <a:cs typeface="+mn-cs"/>
              </a:rPr>
              <a:pPr algn="ctr">
                <a:defRPr/>
              </a:pPr>
              <a:t>8</a:t>
            </a:fld>
            <a:endParaRPr lang="en-US" sz="1400" b="1">
              <a:latin typeface="+mj-lt"/>
              <a:cs typeface="+mn-cs"/>
            </a:endParaRPr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40325"/>
            <a:ext cx="914400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6775" y="1408113"/>
            <a:ext cx="4273550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0" y="1492250"/>
            <a:ext cx="4338638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04813" indent="-404813" eaLnBrk="0" hangingPunct="0"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sz="2800" dirty="0">
                <a:solidFill>
                  <a:srgbClr val="40458C"/>
                </a:solidFill>
                <a:latin typeface="Tahoma" pitchFamily="34" charset="0"/>
              </a:rPr>
              <a:t>Optics </a:t>
            </a:r>
            <a:r>
              <a:rPr lang="en-US" sz="2800" dirty="0" smtClean="0">
                <a:solidFill>
                  <a:srgbClr val="40458C"/>
                </a:solidFill>
                <a:latin typeface="Tahoma" pitchFamily="34" charset="0"/>
              </a:rPr>
              <a:t>in </a:t>
            </a:r>
            <a:r>
              <a:rPr lang="en-US" sz="2800" dirty="0">
                <a:solidFill>
                  <a:srgbClr val="40458C"/>
                </a:solidFill>
                <a:latin typeface="Tahoma" pitchFamily="34" charset="0"/>
              </a:rPr>
              <a:t>the Stretcher Chicane is adjusted to the required R</a:t>
            </a:r>
            <a:r>
              <a:rPr lang="en-US" sz="2800" baseline="-25000" dirty="0">
                <a:solidFill>
                  <a:srgbClr val="40458C"/>
                </a:solidFill>
                <a:latin typeface="Tahoma" pitchFamily="34" charset="0"/>
              </a:rPr>
              <a:t>56</a:t>
            </a:r>
            <a:endParaRPr lang="en-US" sz="2800" dirty="0">
              <a:solidFill>
                <a:srgbClr val="40458C"/>
              </a:solidFill>
              <a:latin typeface="Tahoma" pitchFamily="34" charset="0"/>
            </a:endParaRPr>
          </a:p>
          <a:p>
            <a:pPr marL="404813" indent="-404813" eaLnBrk="0" hangingPunct="0">
              <a:lnSpc>
                <a:spcPct val="90000"/>
              </a:lnSpc>
            </a:pPr>
            <a:endParaRPr lang="en-US" sz="2800" dirty="0">
              <a:solidFill>
                <a:srgbClr val="40458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r>
              <a:rPr lang="pl-PL" smtClean="0"/>
              <a:t>2</a:t>
            </a:r>
            <a:r>
              <a:rPr lang="en-US" smtClean="0"/>
              <a:t>9</a:t>
            </a:r>
            <a:r>
              <a:rPr lang="pl-PL" smtClean="0"/>
              <a:t> </a:t>
            </a:r>
            <a:r>
              <a:rPr lang="en-US" smtClean="0"/>
              <a:t>Feb 2008</a:t>
            </a:r>
          </a:p>
        </p:txBody>
      </p:sp>
      <p:sp>
        <p:nvSpPr>
          <p:cNvPr id="1945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CLIC Meeting, CERN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D3B5BB-62C1-4A10-86A9-79B91DCD7265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TL1 and CR optics</a:t>
            </a:r>
          </a:p>
        </p:txBody>
      </p:sp>
      <p:sp>
        <p:nvSpPr>
          <p:cNvPr id="1946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90663"/>
            <a:ext cx="5249863" cy="3132137"/>
          </a:xfrm>
        </p:spPr>
        <p:txBody>
          <a:bodyPr/>
          <a:lstStyle/>
          <a:p>
            <a:r>
              <a:rPr lang="en-US" smtClean="0"/>
              <a:t>The optics in the Combiner Ring is adjusted to </a:t>
            </a:r>
            <a:endParaRPr lang="pl-PL" smtClean="0"/>
          </a:p>
          <a:p>
            <a:pPr marL="742950" lvl="1"/>
            <a:r>
              <a:rPr lang="pl-PL" smtClean="0"/>
              <a:t>T</a:t>
            </a:r>
            <a:r>
              <a:rPr lang="en-US" smtClean="0"/>
              <a:t>he beam energy</a:t>
            </a:r>
            <a:r>
              <a:rPr lang="pl-PL" smtClean="0"/>
              <a:t> </a:t>
            </a:r>
          </a:p>
          <a:p>
            <a:pPr marL="742950" lvl="1"/>
            <a:r>
              <a:rPr lang="pl-PL" smtClean="0"/>
              <a:t>Wiggler current</a:t>
            </a:r>
            <a:endParaRPr lang="en-US" smtClean="0"/>
          </a:p>
          <a:p>
            <a:r>
              <a:rPr lang="en-US" smtClean="0"/>
              <a:t>In TL1 the isochronous optics is matched to the CR optics</a:t>
            </a:r>
          </a:p>
          <a:p>
            <a:endParaRPr lang="en-US" smtClean="0"/>
          </a:p>
        </p:txBody>
      </p:sp>
      <p:pic>
        <p:nvPicPr>
          <p:cNvPr id="1946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37075"/>
            <a:ext cx="4843463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5" descr="C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7163" y="1493838"/>
            <a:ext cx="3906837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7" descr="tl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45113" y="4313238"/>
            <a:ext cx="3798887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900CC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9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15231</TotalTime>
  <Words>1869</Words>
  <Application>Microsoft PowerPoint</Application>
  <PresentationFormat>On-screen Show (4:3)</PresentationFormat>
  <Paragraphs>318</Paragraphs>
  <Slides>31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Default Design</vt:lpstr>
      <vt:lpstr>Chart</vt:lpstr>
      <vt:lpstr>CTF3 in 2007  Optics Measurements</vt:lpstr>
      <vt:lpstr>2007 Run</vt:lpstr>
      <vt:lpstr>Achievements</vt:lpstr>
      <vt:lpstr>Achievements</vt:lpstr>
      <vt:lpstr>It is not fast ion instability</vt:lpstr>
      <vt:lpstr>The Optics Studies</vt:lpstr>
      <vt:lpstr>Nominal Optics  Linac</vt:lpstr>
      <vt:lpstr>Nominal Optics  CT Line</vt:lpstr>
      <vt:lpstr>TL1 and CR optics</vt:lpstr>
      <vt:lpstr>Quad Scans</vt:lpstr>
      <vt:lpstr>Quad Scans</vt:lpstr>
      <vt:lpstr>Emittances</vt:lpstr>
      <vt:lpstr>Dispersion</vt:lpstr>
      <vt:lpstr>Dispersion in the CT line</vt:lpstr>
      <vt:lpstr>Dispersion in TL1 and CR</vt:lpstr>
      <vt:lpstr>Response Matrix</vt:lpstr>
      <vt:lpstr>The Response Matrix Study</vt:lpstr>
      <vt:lpstr>The new wiggler model</vt:lpstr>
      <vt:lpstr>Discrepancy in 2nd short section</vt:lpstr>
      <vt:lpstr>Tunes</vt:lpstr>
      <vt:lpstr>Combiner Ring Tunes</vt:lpstr>
      <vt:lpstr>Measurement of the ring length</vt:lpstr>
      <vt:lpstr>BPR measurement</vt:lpstr>
      <vt:lpstr>BPR measurement: frev</vt:lpstr>
      <vt:lpstr>BPR measurement: Df</vt:lpstr>
      <vt:lpstr>Bunch length</vt:lpstr>
      <vt:lpstr>Conclusions</vt:lpstr>
      <vt:lpstr>Conclusions - Online Tools</vt:lpstr>
      <vt:lpstr>Outlook- New Tools</vt:lpstr>
      <vt:lpstr>Outlook- New Tools</vt:lpstr>
      <vt:lpstr>Outlook- New Tools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Skowroński</dc:creator>
  <cp:lastModifiedBy>NICE</cp:lastModifiedBy>
  <cp:revision>1382</cp:revision>
  <dcterms:created xsi:type="dcterms:W3CDTF">2003-05-09T23:48:05Z</dcterms:created>
  <dcterms:modified xsi:type="dcterms:W3CDTF">2008-02-28T16:38:57Z</dcterms:modified>
</cp:coreProperties>
</file>