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9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letter"/>
  <p:notesSz cx="7099300" cy="10234613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30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5252"/>
            <a:ext cx="2057400" cy="6030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252"/>
            <a:ext cx="6019800" cy="6030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95250"/>
            <a:ext cx="5548313" cy="469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95250"/>
            <a:ext cx="55483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5123" name="Picture 10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0488" y="84138"/>
            <a:ext cx="84201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6615113"/>
            <a:ext cx="9144000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>
              <a:spcBef>
                <a:spcPct val="0"/>
              </a:spcBef>
              <a:buClrTx/>
              <a:buSzTx/>
            </a:pPr>
            <a:r>
              <a:rPr lang="en-US" sz="1000" b="1" dirty="0"/>
              <a:t>Samuli </a:t>
            </a:r>
            <a:r>
              <a:rPr lang="en-US" sz="1000" b="1" dirty="0" smtClean="0"/>
              <a:t>Heikkinen TS-MME-MM</a:t>
            </a:r>
            <a:r>
              <a:rPr lang="en-US" sz="1000" dirty="0"/>
              <a:t>		              				                    </a:t>
            </a:r>
            <a:r>
              <a:rPr lang="en-US" sz="1000" dirty="0" smtClean="0"/>
              <a:t>         </a:t>
            </a:r>
            <a:r>
              <a:rPr lang="en-US" sz="1000" b="1" dirty="0" smtClean="0"/>
              <a:t>CLIC </a:t>
            </a:r>
            <a:r>
              <a:rPr lang="en-US" sz="1000" b="1" dirty="0"/>
              <a:t>meeting </a:t>
            </a:r>
            <a:r>
              <a:rPr lang="en-US" sz="1000" b="1" dirty="0" smtClean="0"/>
              <a:t>4 April 2008</a:t>
            </a:r>
            <a:endParaRPr lang="en-US" sz="1000" dirty="0"/>
          </a:p>
        </p:txBody>
      </p:sp>
      <p:pic>
        <p:nvPicPr>
          <p:cNvPr id="5125" name="Picture 1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flipV="1">
            <a:off x="90488" y="6477000"/>
            <a:ext cx="895985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68" descr="Logo CERN width=144,      height=144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551863" y="65088"/>
            <a:ext cx="52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  <p:sldLayoutId id="214748366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1111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2pPr>
      <a:lvl3pPr marL="79851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400">
          <a:solidFill>
            <a:schemeClr val="tx1"/>
          </a:solidFill>
          <a:latin typeface="+mn-lt"/>
        </a:defRPr>
      </a:lvl3pPr>
      <a:lvl4pPr marL="1030288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4pPr>
      <a:lvl5pPr marL="12620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5pPr>
      <a:lvl6pPr marL="17192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tiff"/><Relationship Id="rId13" Type="http://schemas.openxmlformats.org/officeDocument/2006/relationships/image" Target="../media/image64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12" Type="http://schemas.openxmlformats.org/officeDocument/2006/relationships/image" Target="../media/image63.tiff"/><Relationship Id="rId17" Type="http://schemas.openxmlformats.org/officeDocument/2006/relationships/image" Target="../media/image68.jpeg"/><Relationship Id="rId2" Type="http://schemas.openxmlformats.org/officeDocument/2006/relationships/image" Target="../media/image53.tiff"/><Relationship Id="rId16" Type="http://schemas.openxmlformats.org/officeDocument/2006/relationships/image" Target="../media/image6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tiff"/><Relationship Id="rId11" Type="http://schemas.openxmlformats.org/officeDocument/2006/relationships/image" Target="../media/image62.jpeg"/><Relationship Id="rId5" Type="http://schemas.openxmlformats.org/officeDocument/2006/relationships/image" Target="../media/image56.jpeg"/><Relationship Id="rId15" Type="http://schemas.openxmlformats.org/officeDocument/2006/relationships/image" Target="../media/image66.jpeg"/><Relationship Id="rId10" Type="http://schemas.openxmlformats.org/officeDocument/2006/relationships/image" Target="../media/image61.tiff"/><Relationship Id="rId4" Type="http://schemas.openxmlformats.org/officeDocument/2006/relationships/image" Target="../media/image55.tiff"/><Relationship Id="rId9" Type="http://schemas.openxmlformats.org/officeDocument/2006/relationships/image" Target="../media/image60.jpeg"/><Relationship Id="rId14" Type="http://schemas.openxmlformats.org/officeDocument/2006/relationships/image" Target="../media/image65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image" Target="../media/image7.jpe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tiff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iff"/><Relationship Id="rId13" Type="http://schemas.openxmlformats.org/officeDocument/2006/relationships/image" Target="../media/image24.tiff"/><Relationship Id="rId3" Type="http://schemas.openxmlformats.org/officeDocument/2006/relationships/image" Target="../media/image14.tiff"/><Relationship Id="rId7" Type="http://schemas.openxmlformats.org/officeDocument/2006/relationships/image" Target="../media/image18.tiff"/><Relationship Id="rId12" Type="http://schemas.openxmlformats.org/officeDocument/2006/relationships/image" Target="../media/image23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tiff"/><Relationship Id="rId11" Type="http://schemas.openxmlformats.org/officeDocument/2006/relationships/image" Target="../media/image22.tiff"/><Relationship Id="rId5" Type="http://schemas.openxmlformats.org/officeDocument/2006/relationships/image" Target="../media/image16.tiff"/><Relationship Id="rId10" Type="http://schemas.openxmlformats.org/officeDocument/2006/relationships/image" Target="../media/image21.tiff"/><Relationship Id="rId4" Type="http://schemas.openxmlformats.org/officeDocument/2006/relationships/image" Target="../media/image15.tiff"/><Relationship Id="rId9" Type="http://schemas.openxmlformats.org/officeDocument/2006/relationships/image" Target="../media/image20.tiff"/><Relationship Id="rId14" Type="http://schemas.openxmlformats.org/officeDocument/2006/relationships/image" Target="../media/image2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0.jpeg"/><Relationship Id="rId7" Type="http://schemas.openxmlformats.org/officeDocument/2006/relationships/image" Target="../media/image7.jpeg"/><Relationship Id="rId12" Type="http://schemas.openxmlformats.org/officeDocument/2006/relationships/image" Target="../media/image10.tif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34.jpeg"/><Relationship Id="rId5" Type="http://schemas.openxmlformats.org/officeDocument/2006/relationships/image" Target="../media/image9.png"/><Relationship Id="rId10" Type="http://schemas.openxmlformats.org/officeDocument/2006/relationships/image" Target="../media/image33.tiff"/><Relationship Id="rId4" Type="http://schemas.openxmlformats.org/officeDocument/2006/relationships/image" Target="../media/image31.jpeg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00400" y="609600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Steffen, CLIC meeting, 14.3.2008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152400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</a:t>
            </a:r>
            <a:r>
              <a:rPr lang="en-US" b="1" i="1" dirty="0" smtClean="0"/>
              <a:t>/2 brazed Cu disc structure</a:t>
            </a:r>
            <a:endParaRPr lang="en-US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90600"/>
            <a:ext cx="8529145" cy="5257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599" y="762000"/>
            <a:ext cx="6400800" cy="477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733800" y="152400"/>
            <a:ext cx="396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 </a:t>
            </a:r>
            <a:r>
              <a:rPr lang="en-US" b="1" i="1" dirty="0" smtClean="0"/>
              <a:t>/2 and 2</a:t>
            </a:r>
            <a:r>
              <a:rPr lang="el-GR" b="1" i="1" dirty="0" smtClean="0"/>
              <a:t>π</a:t>
            </a:r>
            <a:r>
              <a:rPr lang="en-US" b="1" i="1" dirty="0" smtClean="0"/>
              <a:t>/3 compared side by side</a:t>
            </a:r>
            <a:endParaRPr lang="en-US" b="1" i="1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990600"/>
            <a:ext cx="6400800" cy="473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066800"/>
            <a:ext cx="6400800" cy="469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533400"/>
            <a:ext cx="6400800" cy="223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52400" y="1447800"/>
            <a:ext cx="91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Input matching irises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4343400"/>
            <a:ext cx="91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matching irises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 0.2134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9600" y="1524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30HDS11 Small Cu</a:t>
            </a:r>
            <a:endParaRPr lang="en-US" b="1" i="1" dirty="0"/>
          </a:p>
        </p:txBody>
      </p:sp>
      <p:sp>
        <p:nvSpPr>
          <p:cNvPr id="3" name="Rectangle 2"/>
          <p:cNvSpPr/>
          <p:nvPr/>
        </p:nvSpPr>
        <p:spPr>
          <a:xfrm>
            <a:off x="5029200" y="1828800"/>
            <a:ext cx="3200400" cy="17173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IMTEC - </a:t>
            </a:r>
            <a:r>
              <a:rPr lang="en-US" sz="1200" dirty="0" smtClean="0"/>
              <a:t>Cu HDS11 small, 30HDSQ11S.Cu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Received at CERN in CW44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RF check in CW45 (they are OK)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Metrology: CW51 OK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Burr removal: CW3 (add. step)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Cleaning: CW04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SEM: CW05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Heat treatment: CW06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SEM: CW08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71600"/>
            <a:ext cx="4114800" cy="3601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19600" y="1524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30HDS11 Small Cu</a:t>
            </a:r>
            <a:endParaRPr lang="en-US" b="1" i="1" dirty="0"/>
          </a:p>
        </p:txBody>
      </p:sp>
      <p:pic>
        <p:nvPicPr>
          <p:cNvPr id="7171" name="Picture 3" descr="G:\Divisions\EST\Groups\SM\Metallurgy\MEB\Samuli\CLIC\30HDS11S-Cu-Q1-beforeHT\30HDS11S-Cu-Q1-beforeHT01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72" name="Picture 4" descr="G:\Divisions\EST\Groups\SM\Metallurgy\MEB\Samuli\CLIC\30HDS11S-Cu-Q1-afterHT\Irises0-5_15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648200" y="13716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After </a:t>
            </a:r>
            <a:r>
              <a:rPr lang="en-US" dirty="0" err="1" smtClean="0"/>
              <a:t>deburring</a:t>
            </a:r>
            <a:r>
              <a:rPr lang="en-US" dirty="0" smtClean="0"/>
              <a:t>, cleaning and heat treatment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1447800"/>
            <a:ext cx="403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As received</a:t>
            </a:r>
            <a:endParaRPr lang="en-US" dirty="0"/>
          </a:p>
        </p:txBody>
      </p:sp>
      <p:pic>
        <p:nvPicPr>
          <p:cNvPr id="7173" name="Picture 5" descr="G:\Divisions\EST\Groups\SM\Metallurgy\MEB\Samuli\CLIC\30HDS11S-Cu-Q1-beforeHT\30HDS11S-Cu-Q1-beforeHT02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74" name="Picture 6" descr="G:\Divisions\EST\Groups\SM\Metallurgy\MEB\Samuli\CLIC\30HDS11S-Cu-Q1-afterHT\Input-waveguide_wall_50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75" name="Picture 7" descr="G:\Divisions\EST\Groups\SM\Metallurgy\MEB\Samuli\CLIC\30HDS11S-Cu-Q1-beforeHT\30HDS11S-Cu-Q1-beforeHT08.t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76" name="Picture 8" descr="G:\Divisions\EST\Groups\SM\Metallurgy\MEB\Samuli\CLIC\30HDS11S-Cu-Q1-afterHT\Iris2_50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77" name="Picture 9" descr="G:\Divisions\EST\Groups\SM\Metallurgy\MEB\Samuli\CLIC\30HDS11S-Cu-Q1-beforeHT\30HDS11S-Cu-Q1-beforeHT10.t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78" name="Picture 10" descr="G:\Divisions\EST\Groups\SM\Metallurgy\MEB\Samuli\CLIC\30HDS11S-Cu-Q1-afterHT\Iris2_1000X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79" name="Picture 11" descr="G:\Divisions\EST\Groups\SM\Metallurgy\MEB\Samuli\CLIC\30HDS11S-Cu-Q1-beforeHT\30HDS11S-Cu-Q1-beforeHT11.t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80" name="Picture 12" descr="G:\Divisions\EST\Groups\SM\Metallurgy\MEB\Samuli\CLIC\30HDS11S-Cu-Q1-afterHT\Last_iris_50X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81" name="Picture 13" descr="G:\Divisions\EST\Groups\SM\Metallurgy\MEB\Samuli\CLIC\30HDS11S-Cu-Q1-beforeHT\30HDS11S-Cu-Q1-beforeHT13.t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82" name="Picture 14" descr="G:\Divisions\EST\Groups\SM\Metallurgy\MEB\Samuli\CLIC\30HDS11S-Cu-Q1-afterHT\Last_iris_1000X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83" name="Picture 15" descr="G:\Divisions\EST\Groups\SM\Metallurgy\MEB\Samuli\CLIC\30HDS11S-Cu-Q1-beforeHT\30HDS11S-Cu-Q1-beforeHT14.t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84" name="Picture 16" descr="G:\Divisions\EST\Groups\SM\Metallurgy\MEB\Samuli\CLIC\30HDS11S-Cu-Q1-afterHT\Output-waveguide_50X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86" name="Picture 18" descr="G:\Divisions\EST\Groups\SM\Metallurgy\MEB\Samuli\CLIC\30HDS11S-Cu-Q1-beforeHT\30HDS11S-Cu-Q1-beforeHT19.ti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87" name="Picture 19" descr="G:\Divisions\EST\Groups\SM\Metallurgy\MEB\Samuli\CLIC\30HDS11S-Cu-Q1-afterHT\Output-waveguide_wall_200X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381000" y="5029200"/>
            <a:ext cx="8458200" cy="1366528"/>
          </a:xfrm>
          <a:prstGeom prst="rect">
            <a:avLst/>
          </a:prstGeom>
          <a:solidFill>
            <a:schemeClr val="accent3"/>
          </a:solidFill>
          <a:ln w="190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Machining marks “softened” after heat treatment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Machining traces look very smooth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Chip-like burrs are removed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Thick burrs remain (possibly in the high field regions? Input waveguide wall)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6600" y="609600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Steffen, CLIC meeting, 14.3.2008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7060464" cy="533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733800" y="152400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</a:t>
            </a:r>
            <a:r>
              <a:rPr lang="en-US" b="1" i="1" dirty="0" smtClean="0"/>
              <a:t>/2 brazed Cu disc structure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3800" y="152400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</a:t>
            </a:r>
            <a:r>
              <a:rPr lang="en-US" b="1" i="1" dirty="0" smtClean="0"/>
              <a:t>/2 brazed Cu disc structure</a:t>
            </a:r>
            <a:endParaRPr lang="en-US" b="1" i="1" dirty="0"/>
          </a:p>
        </p:txBody>
      </p:sp>
      <p:pic>
        <p:nvPicPr>
          <p:cNvPr id="5" name="Picture 2" descr="G:\Divisions\EST\Groups\SM\Metallurgy\MEB\Samuli\CLIC\30CNSD1P2Cu-AfterHGtest\Input-coupler\Optical-mscope-images\Subfolder_001\Image_000029.jpg"/>
          <p:cNvPicPr>
            <a:picLocks noChangeAspect="1" noChangeArrowheads="1"/>
          </p:cNvPicPr>
          <p:nvPr/>
        </p:nvPicPr>
        <p:blipFill>
          <a:blip r:embed="rId2" cstate="print"/>
          <a:srcRect r="16967"/>
          <a:stretch>
            <a:fillRect/>
          </a:stretch>
        </p:blipFill>
        <p:spPr bwMode="auto">
          <a:xfrm>
            <a:off x="3581400" y="3733800"/>
            <a:ext cx="2858206" cy="2555295"/>
          </a:xfrm>
          <a:prstGeom prst="rect">
            <a:avLst/>
          </a:prstGeom>
          <a:noFill/>
        </p:spPr>
      </p:pic>
      <p:pic>
        <p:nvPicPr>
          <p:cNvPr id="6" name="Picture 3" descr="G:\Divisions\EST\Groups\SM\Metallurgy\MEB\Samuli\CLIC\30CNSD1P2Cu-AfterHGtest\Input-coupler\Optical-mscope-images\Subfolder_001\Image_000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733800"/>
            <a:ext cx="3442264" cy="2555295"/>
          </a:xfrm>
          <a:prstGeom prst="rect">
            <a:avLst/>
          </a:prstGeom>
          <a:noFill/>
        </p:spPr>
      </p:pic>
      <p:pic>
        <p:nvPicPr>
          <p:cNvPr id="9" name="Picture 2" descr="G:\Divisions\EST\Groups\SM\Metallurgy\MEB\Samuli\CLIC\30CNSD1P2Cu-AfterHGtest\Input-coupler\Optical-mscope-images\Subfolder_001\Image_000030.jpg"/>
          <p:cNvPicPr>
            <a:picLocks noChangeAspect="1" noChangeArrowheads="1"/>
          </p:cNvPicPr>
          <p:nvPr/>
        </p:nvPicPr>
        <p:blipFill>
          <a:blip r:embed="rId4" cstate="print"/>
          <a:srcRect l="39016"/>
          <a:stretch>
            <a:fillRect/>
          </a:stretch>
        </p:blipFill>
        <p:spPr bwMode="auto">
          <a:xfrm>
            <a:off x="6324600" y="3733800"/>
            <a:ext cx="2128450" cy="25908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 l="22966" t="12739" b="15924"/>
          <a:stretch>
            <a:fillRect/>
          </a:stretch>
        </p:blipFill>
        <p:spPr bwMode="auto">
          <a:xfrm>
            <a:off x="457200" y="1066800"/>
            <a:ext cx="30670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4038600" y="1066800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Waveguide wall of the input coupler</a:t>
            </a:r>
            <a:endParaRPr lang="en-US" dirty="0"/>
          </a:p>
        </p:txBody>
      </p:sp>
      <p:sp>
        <p:nvSpPr>
          <p:cNvPr id="17" name="Down Arrow 16"/>
          <p:cNvSpPr/>
          <p:nvPr/>
        </p:nvSpPr>
        <p:spPr bwMode="auto">
          <a:xfrm rot="20217229">
            <a:off x="2108016" y="1034070"/>
            <a:ext cx="452336" cy="1129410"/>
          </a:xfrm>
          <a:prstGeom prst="downArrow">
            <a:avLst>
              <a:gd name="adj1" fmla="val 6581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Power in</a:t>
            </a:r>
          </a:p>
        </p:txBody>
      </p:sp>
      <p:sp>
        <p:nvSpPr>
          <p:cNvPr id="18" name="Down Arrow 17"/>
          <p:cNvSpPr/>
          <p:nvPr/>
        </p:nvSpPr>
        <p:spPr bwMode="auto">
          <a:xfrm rot="5400000">
            <a:off x="8384432" y="4645768"/>
            <a:ext cx="452336" cy="762000"/>
          </a:xfrm>
          <a:prstGeom prst="downArrow">
            <a:avLst>
              <a:gd name="adj1" fmla="val 6581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Power in</a:t>
            </a:r>
          </a:p>
        </p:txBody>
      </p:sp>
      <p:pic>
        <p:nvPicPr>
          <p:cNvPr id="3075" name="Picture 3" descr="G:\Divisions\EST\Groups\SM\Metallurgy\MEB\Samuli\CLIC\30CNSD1P2Cu-AfterHGtest\Input-coupler\30CNSD1P2Cu-Input_coupler11.t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457200"/>
            <a:ext cx="5562600" cy="4171950"/>
          </a:xfrm>
          <a:prstGeom prst="rect">
            <a:avLst/>
          </a:prstGeom>
          <a:noFill/>
        </p:spPr>
      </p:pic>
      <p:sp>
        <p:nvSpPr>
          <p:cNvPr id="20" name="Up Arrow 19"/>
          <p:cNvSpPr/>
          <p:nvPr/>
        </p:nvSpPr>
        <p:spPr bwMode="auto">
          <a:xfrm>
            <a:off x="4191000" y="4953000"/>
            <a:ext cx="228600" cy="533400"/>
          </a:xfrm>
          <a:prstGeom prst="upArrow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pic>
        <p:nvPicPr>
          <p:cNvPr id="3076" name="Picture 4" descr="G:\Divisions\EST\Groups\SM\Metallurgy\MEB\Samuli\CLIC\30CNSD1P2Cu-AfterHGtest\Input-coupler\30CNSD1P2Cu-Input_coupler12.t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609600"/>
            <a:ext cx="5486400" cy="4114800"/>
          </a:xfrm>
          <a:prstGeom prst="rect">
            <a:avLst/>
          </a:prstGeom>
          <a:noFill/>
        </p:spPr>
      </p:pic>
      <p:pic>
        <p:nvPicPr>
          <p:cNvPr id="3077" name="Picture 5" descr="G:\Divisions\EST\Groups\SM\Metallurgy\MEB\Samuli\CLIC\30CNSD1P2Cu-AfterHGtest\Input-coupler\30CNSD1P2Cu-Input_coupler13.t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47800" y="762000"/>
            <a:ext cx="5486400" cy="4114800"/>
          </a:xfrm>
          <a:prstGeom prst="rect">
            <a:avLst/>
          </a:prstGeom>
          <a:noFill/>
        </p:spPr>
      </p:pic>
      <p:pic>
        <p:nvPicPr>
          <p:cNvPr id="3078" name="Picture 6" descr="G:\Divisions\EST\Groups\SM\Metallurgy\MEB\Samuli\CLIC\30CNSD1P2Cu-AfterHGtest\Input-coupler\30CNSD1P2Cu-Input_coupler18.t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52600" y="838200"/>
            <a:ext cx="5486400" cy="4114800"/>
          </a:xfrm>
          <a:prstGeom prst="rect">
            <a:avLst/>
          </a:prstGeom>
          <a:noFill/>
        </p:spPr>
      </p:pic>
      <p:sp>
        <p:nvSpPr>
          <p:cNvPr id="24" name="Up Arrow 23"/>
          <p:cNvSpPr/>
          <p:nvPr/>
        </p:nvSpPr>
        <p:spPr bwMode="auto">
          <a:xfrm>
            <a:off x="5562600" y="4724400"/>
            <a:ext cx="228600" cy="762000"/>
          </a:xfrm>
          <a:prstGeom prst="upArrow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838200" y="838200"/>
            <a:ext cx="7239000" cy="2590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382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Arc 10"/>
          <p:cNvSpPr>
            <a:spLocks/>
          </p:cNvSpPr>
          <p:nvPr/>
        </p:nvSpPr>
        <p:spPr bwMode="auto">
          <a:xfrm>
            <a:off x="10668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12954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Arc 12"/>
          <p:cNvSpPr>
            <a:spLocks/>
          </p:cNvSpPr>
          <p:nvPr/>
        </p:nvSpPr>
        <p:spPr bwMode="auto">
          <a:xfrm rot="5400000">
            <a:off x="10668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>
            <a:off x="8382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Arc 14"/>
          <p:cNvSpPr>
            <a:spLocks/>
          </p:cNvSpPr>
          <p:nvPr/>
        </p:nvSpPr>
        <p:spPr bwMode="auto">
          <a:xfrm rot="5379221" flipV="1">
            <a:off x="12938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rc 15"/>
          <p:cNvSpPr>
            <a:spLocks/>
          </p:cNvSpPr>
          <p:nvPr/>
        </p:nvSpPr>
        <p:spPr bwMode="auto">
          <a:xfrm rot="16158442" flipV="1">
            <a:off x="12580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14478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14478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Arc 19"/>
          <p:cNvSpPr>
            <a:spLocks/>
          </p:cNvSpPr>
          <p:nvPr/>
        </p:nvSpPr>
        <p:spPr bwMode="auto">
          <a:xfrm>
            <a:off x="16764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19050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Arc 21"/>
          <p:cNvSpPr>
            <a:spLocks/>
          </p:cNvSpPr>
          <p:nvPr/>
        </p:nvSpPr>
        <p:spPr bwMode="auto">
          <a:xfrm rot="5400000">
            <a:off x="16764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14478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Arc 23"/>
          <p:cNvSpPr>
            <a:spLocks/>
          </p:cNvSpPr>
          <p:nvPr/>
        </p:nvSpPr>
        <p:spPr bwMode="auto">
          <a:xfrm rot="5379221" flipV="1">
            <a:off x="19034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Arc 24"/>
          <p:cNvSpPr>
            <a:spLocks/>
          </p:cNvSpPr>
          <p:nvPr/>
        </p:nvSpPr>
        <p:spPr bwMode="auto">
          <a:xfrm rot="16158442" flipV="1">
            <a:off x="18676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>
            <a:off x="2057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>
            <a:off x="74676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27"/>
          <p:cNvSpPr>
            <a:spLocks noChangeShapeType="1"/>
          </p:cNvSpPr>
          <p:nvPr/>
        </p:nvSpPr>
        <p:spPr bwMode="auto">
          <a:xfrm>
            <a:off x="74676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Arc 28"/>
          <p:cNvSpPr>
            <a:spLocks/>
          </p:cNvSpPr>
          <p:nvPr/>
        </p:nvSpPr>
        <p:spPr bwMode="auto">
          <a:xfrm>
            <a:off x="76962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29"/>
          <p:cNvSpPr>
            <a:spLocks noChangeShapeType="1"/>
          </p:cNvSpPr>
          <p:nvPr/>
        </p:nvSpPr>
        <p:spPr bwMode="auto">
          <a:xfrm>
            <a:off x="79248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Arc 30"/>
          <p:cNvSpPr>
            <a:spLocks/>
          </p:cNvSpPr>
          <p:nvPr/>
        </p:nvSpPr>
        <p:spPr bwMode="auto">
          <a:xfrm rot="5400000">
            <a:off x="76962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31"/>
          <p:cNvSpPr>
            <a:spLocks noChangeShapeType="1"/>
          </p:cNvSpPr>
          <p:nvPr/>
        </p:nvSpPr>
        <p:spPr bwMode="auto">
          <a:xfrm flipH="1">
            <a:off x="74676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Arc 32"/>
          <p:cNvSpPr>
            <a:spLocks/>
          </p:cNvSpPr>
          <p:nvPr/>
        </p:nvSpPr>
        <p:spPr bwMode="auto">
          <a:xfrm rot="5379221" flipV="1">
            <a:off x="79232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Arc 33"/>
          <p:cNvSpPr>
            <a:spLocks/>
          </p:cNvSpPr>
          <p:nvPr/>
        </p:nvSpPr>
        <p:spPr bwMode="auto">
          <a:xfrm rot="16158442" flipV="1">
            <a:off x="78874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34"/>
          <p:cNvSpPr>
            <a:spLocks noChangeShapeType="1"/>
          </p:cNvSpPr>
          <p:nvPr/>
        </p:nvSpPr>
        <p:spPr bwMode="auto">
          <a:xfrm>
            <a:off x="80772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Line 35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>
            <a:off x="68580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Arc 37"/>
          <p:cNvSpPr>
            <a:spLocks/>
          </p:cNvSpPr>
          <p:nvPr/>
        </p:nvSpPr>
        <p:spPr bwMode="auto">
          <a:xfrm>
            <a:off x="70866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38"/>
          <p:cNvSpPr>
            <a:spLocks noChangeShapeType="1"/>
          </p:cNvSpPr>
          <p:nvPr/>
        </p:nvSpPr>
        <p:spPr bwMode="auto">
          <a:xfrm>
            <a:off x="73152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Arc 39"/>
          <p:cNvSpPr>
            <a:spLocks/>
          </p:cNvSpPr>
          <p:nvPr/>
        </p:nvSpPr>
        <p:spPr bwMode="auto">
          <a:xfrm rot="5400000">
            <a:off x="70866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Line 40"/>
          <p:cNvSpPr>
            <a:spLocks noChangeShapeType="1"/>
          </p:cNvSpPr>
          <p:nvPr/>
        </p:nvSpPr>
        <p:spPr bwMode="auto">
          <a:xfrm flipH="1">
            <a:off x="68580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" name="Arc 41"/>
          <p:cNvSpPr>
            <a:spLocks/>
          </p:cNvSpPr>
          <p:nvPr/>
        </p:nvSpPr>
        <p:spPr bwMode="auto">
          <a:xfrm rot="5379221" flipV="1">
            <a:off x="73136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rc 42"/>
          <p:cNvSpPr>
            <a:spLocks/>
          </p:cNvSpPr>
          <p:nvPr/>
        </p:nvSpPr>
        <p:spPr bwMode="auto">
          <a:xfrm rot="16158442" flipV="1">
            <a:off x="72778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Line 43"/>
          <p:cNvSpPr>
            <a:spLocks noChangeShapeType="1"/>
          </p:cNvSpPr>
          <p:nvPr/>
        </p:nvSpPr>
        <p:spPr bwMode="auto">
          <a:xfrm>
            <a:off x="74676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" name="Line 44"/>
          <p:cNvSpPr>
            <a:spLocks noChangeShapeType="1"/>
          </p:cNvSpPr>
          <p:nvPr/>
        </p:nvSpPr>
        <p:spPr bwMode="auto">
          <a:xfrm>
            <a:off x="2057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Line 45"/>
          <p:cNvSpPr>
            <a:spLocks noChangeShapeType="1"/>
          </p:cNvSpPr>
          <p:nvPr/>
        </p:nvSpPr>
        <p:spPr bwMode="auto">
          <a:xfrm>
            <a:off x="20574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Arc 46"/>
          <p:cNvSpPr>
            <a:spLocks/>
          </p:cNvSpPr>
          <p:nvPr/>
        </p:nvSpPr>
        <p:spPr bwMode="auto">
          <a:xfrm>
            <a:off x="22860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47"/>
          <p:cNvSpPr>
            <a:spLocks noChangeShapeType="1"/>
          </p:cNvSpPr>
          <p:nvPr/>
        </p:nvSpPr>
        <p:spPr bwMode="auto">
          <a:xfrm>
            <a:off x="25146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Arc 48"/>
          <p:cNvSpPr>
            <a:spLocks/>
          </p:cNvSpPr>
          <p:nvPr/>
        </p:nvSpPr>
        <p:spPr bwMode="auto">
          <a:xfrm rot="5400000">
            <a:off x="22860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49"/>
          <p:cNvSpPr>
            <a:spLocks noChangeShapeType="1"/>
          </p:cNvSpPr>
          <p:nvPr/>
        </p:nvSpPr>
        <p:spPr bwMode="auto">
          <a:xfrm flipH="1">
            <a:off x="20574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Arc 50"/>
          <p:cNvSpPr>
            <a:spLocks/>
          </p:cNvSpPr>
          <p:nvPr/>
        </p:nvSpPr>
        <p:spPr bwMode="auto">
          <a:xfrm rot="5379221" flipV="1">
            <a:off x="25130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rc 51"/>
          <p:cNvSpPr>
            <a:spLocks/>
          </p:cNvSpPr>
          <p:nvPr/>
        </p:nvSpPr>
        <p:spPr bwMode="auto">
          <a:xfrm rot="16158442" flipV="1">
            <a:off x="24772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Line 52"/>
          <p:cNvSpPr>
            <a:spLocks noChangeShapeType="1"/>
          </p:cNvSpPr>
          <p:nvPr/>
        </p:nvSpPr>
        <p:spPr bwMode="auto">
          <a:xfrm>
            <a:off x="2667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Line 89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Line 90"/>
          <p:cNvSpPr>
            <a:spLocks noChangeShapeType="1"/>
          </p:cNvSpPr>
          <p:nvPr/>
        </p:nvSpPr>
        <p:spPr bwMode="auto">
          <a:xfrm>
            <a:off x="6248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Line 91"/>
          <p:cNvSpPr>
            <a:spLocks noChangeShapeType="1"/>
          </p:cNvSpPr>
          <p:nvPr/>
        </p:nvSpPr>
        <p:spPr bwMode="auto">
          <a:xfrm>
            <a:off x="62484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" name="Arc 92"/>
          <p:cNvSpPr>
            <a:spLocks/>
          </p:cNvSpPr>
          <p:nvPr/>
        </p:nvSpPr>
        <p:spPr bwMode="auto">
          <a:xfrm>
            <a:off x="64770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93"/>
          <p:cNvSpPr>
            <a:spLocks noChangeShapeType="1"/>
          </p:cNvSpPr>
          <p:nvPr/>
        </p:nvSpPr>
        <p:spPr bwMode="auto">
          <a:xfrm>
            <a:off x="67056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" name="Arc 94"/>
          <p:cNvSpPr>
            <a:spLocks/>
          </p:cNvSpPr>
          <p:nvPr/>
        </p:nvSpPr>
        <p:spPr bwMode="auto">
          <a:xfrm rot="5400000">
            <a:off x="64770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Line 95"/>
          <p:cNvSpPr>
            <a:spLocks noChangeShapeType="1"/>
          </p:cNvSpPr>
          <p:nvPr/>
        </p:nvSpPr>
        <p:spPr bwMode="auto">
          <a:xfrm flipH="1">
            <a:off x="62484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" name="Arc 96"/>
          <p:cNvSpPr>
            <a:spLocks/>
          </p:cNvSpPr>
          <p:nvPr/>
        </p:nvSpPr>
        <p:spPr bwMode="auto">
          <a:xfrm rot="5379221" flipV="1">
            <a:off x="67040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Arc 97"/>
          <p:cNvSpPr>
            <a:spLocks/>
          </p:cNvSpPr>
          <p:nvPr/>
        </p:nvSpPr>
        <p:spPr bwMode="auto">
          <a:xfrm rot="16158442" flipV="1">
            <a:off x="66682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Line 98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3733800" y="152400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</a:t>
            </a:r>
            <a:r>
              <a:rPr lang="en-US" b="1" i="1" dirty="0" smtClean="0"/>
              <a:t>/2 brazed Cu disc structure</a:t>
            </a:r>
            <a:endParaRPr lang="en-US" b="1" i="1" dirty="0"/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 l="22966" t="12739" b="15924"/>
          <a:stretch>
            <a:fillRect/>
          </a:stretch>
        </p:blipFill>
        <p:spPr bwMode="auto">
          <a:xfrm>
            <a:off x="3124200" y="1219199"/>
            <a:ext cx="2514600" cy="17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533400" y="2133600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3124200" y="1295400"/>
            <a:ext cx="2438400" cy="1143000"/>
          </a:xfrm>
          <a:prstGeom prst="line">
            <a:avLst/>
          </a:prstGeom>
          <a:solidFill>
            <a:srgbClr val="FF00FF"/>
          </a:solidFill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Right Arrow 69"/>
          <p:cNvSpPr/>
          <p:nvPr/>
        </p:nvSpPr>
        <p:spPr bwMode="auto">
          <a:xfrm>
            <a:off x="152400" y="1752600"/>
            <a:ext cx="1143000" cy="762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Input</a:t>
            </a:r>
          </a:p>
        </p:txBody>
      </p:sp>
      <p:pic>
        <p:nvPicPr>
          <p:cNvPr id="4099" name="Picture 3" descr="G:\Divisions\EST\Groups\SM\Metallurgy\MEB\Samuli\CLIC\30CNSD1P2Cu-AfterHGtest\structure\30CNSD1P2Cu-structure01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05200"/>
            <a:ext cx="3657600" cy="2743200"/>
          </a:xfrm>
          <a:prstGeom prst="rect">
            <a:avLst/>
          </a:prstGeom>
          <a:noFill/>
        </p:spPr>
      </p:pic>
      <p:pic>
        <p:nvPicPr>
          <p:cNvPr id="4100" name="Picture 4" descr="G:\Divisions\EST\Groups\SM\Metallurgy\MEB\Samuli\CLIC\30CNSD1P2Cu-AfterHGtest\structure\30CNSD1P2Cu-structure03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657600"/>
            <a:ext cx="3657600" cy="2743200"/>
          </a:xfrm>
          <a:prstGeom prst="rect">
            <a:avLst/>
          </a:prstGeom>
          <a:noFill/>
        </p:spPr>
      </p:pic>
      <p:cxnSp>
        <p:nvCxnSpPr>
          <p:cNvPr id="74" name="Straight Arrow Connector 73"/>
          <p:cNvCxnSpPr>
            <a:stCxn id="12" idx="2"/>
          </p:cNvCxnSpPr>
          <p:nvPr/>
        </p:nvCxnSpPr>
        <p:spPr bwMode="auto">
          <a:xfrm rot="16200000" flipH="1">
            <a:off x="1167474" y="2615275"/>
            <a:ext cx="1018900" cy="60855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101" name="Picture 5" descr="G:\Divisions\EST\Groups\SM\Metallurgy\MEB\Samuli\CLIC\30CNSD1P2Cu-AfterHGtest\structure\30CNSD1P2Cu-structure04.t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26" name="Picture 2" descr="G:\Divisions\EST\Groups\SM\Metallurgy\MEB\Samuli\CLIC\30CNSD1P2Cu-AfterHGtest\structure\30CNSD1P2Cu-structure06.t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3657600"/>
            <a:ext cx="3657600" cy="2743200"/>
          </a:xfrm>
          <a:prstGeom prst="rect">
            <a:avLst/>
          </a:prstGeom>
          <a:noFill/>
        </p:spPr>
      </p:pic>
      <p:pic>
        <p:nvPicPr>
          <p:cNvPr id="4102" name="Picture 6" descr="G:\Divisions\EST\Groups\SM\Metallurgy\MEB\Samuli\CLIC\30CNSD1P2Cu-AfterHGtest\structure\30CNSD1P2Cu-structure07.t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27" name="Picture 3" descr="G:\Divisions\EST\Groups\SM\Metallurgy\MEB\Samuli\CLIC\30CNSD1P2Cu-AfterHGtest\structure\30CNSD1P2Cu-structure09.t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71800" y="3657600"/>
            <a:ext cx="3657600" cy="2743200"/>
          </a:xfrm>
          <a:prstGeom prst="rect">
            <a:avLst/>
          </a:prstGeom>
          <a:noFill/>
        </p:spPr>
      </p:pic>
      <p:pic>
        <p:nvPicPr>
          <p:cNvPr id="1029" name="Picture 5" descr="G:\Divisions\EST\Groups\SM\Metallurgy\MEB\Samuli\CLIC\30CNSD1P2Cu-AfterHGtest\structure\30CNSD1P2Cu-structure17.t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30" name="Picture 6" descr="G:\Divisions\EST\Groups\SM\Metallurgy\MEB\Samuli\CLIC\30CNSD1P2Cu-AfterHGtest\structure\30CNSD1P2Cu-structure19.t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91000" y="3657600"/>
            <a:ext cx="3657600" cy="2743200"/>
          </a:xfrm>
          <a:prstGeom prst="rect">
            <a:avLst/>
          </a:prstGeom>
          <a:noFill/>
        </p:spPr>
      </p:pic>
      <p:pic>
        <p:nvPicPr>
          <p:cNvPr id="1031" name="Picture 7" descr="G:\Divisions\EST\Groups\SM\Metallurgy\MEB\Samuli\CLIC\30CNSD1P2Cu-AfterHGtest\structure\30CNSD1P2Cu-structure23.t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292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32" name="Picture 8" descr="G:\Divisions\EST\Groups\SM\Metallurgy\MEB\Samuli\CLIC\30CNSD1P2Cu-AfterHGtest\structure\30CNSD1P2Cu-structure25.t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57800" y="3657600"/>
            <a:ext cx="3657600" cy="2743200"/>
          </a:xfrm>
          <a:prstGeom prst="rect">
            <a:avLst/>
          </a:prstGeom>
          <a:noFill/>
        </p:spPr>
      </p:pic>
      <p:pic>
        <p:nvPicPr>
          <p:cNvPr id="1033" name="Picture 9" descr="G:\Divisions\EST\Groups\SM\Metallurgy\MEB\Samuli\CLIC\30CNSD1P2Cu-AfterHGtest\structure\30CNSD1P2Cu-structure29.t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3340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34" name="Picture 10" descr="G:\Divisions\EST\Groups\SM\Metallurgy\MEB\Samuli\CLIC\30CNSD1P2Cu-AfterHGtest\structure\30CNSD1P2Cu-structure31.t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334000" y="3657600"/>
            <a:ext cx="3657600" cy="2743200"/>
          </a:xfrm>
          <a:prstGeom prst="rect">
            <a:avLst/>
          </a:prstGeom>
          <a:noFill/>
        </p:spPr>
      </p:pic>
      <p:sp>
        <p:nvSpPr>
          <p:cNvPr id="76" name="TextBox 75"/>
          <p:cNvSpPr txBox="1"/>
          <p:nvPr/>
        </p:nvSpPr>
        <p:spPr>
          <a:xfrm>
            <a:off x="914400" y="1066800"/>
            <a:ext cx="7086600" cy="1366528"/>
          </a:xfrm>
          <a:prstGeom prst="rect">
            <a:avLst/>
          </a:prstGeom>
          <a:solidFill>
            <a:schemeClr val="accent3"/>
          </a:solidFill>
          <a:ln w="190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Damage decreases slightly but does not vanish away completely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Only the last matching iris is significantly less damaged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More melting on the downstream side of the irises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“Pitting” </a:t>
            </a:r>
            <a:r>
              <a:rPr lang="en-US" dirty="0" smtClean="0"/>
              <a:t>present (possibly </a:t>
            </a:r>
            <a:r>
              <a:rPr lang="en-US" dirty="0" smtClean="0"/>
              <a:t>due to wire </a:t>
            </a:r>
            <a:r>
              <a:rPr lang="en-US" dirty="0" smtClean="0"/>
              <a:t>cutting?)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06667 -2.22222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7 -4.44444E-6 L 0.18334 0.0076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334 0.00764 L 0.36667 0.00764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667 0.00764 L 0.475 0.0076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5 0.00764 L 0.725 0.00764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3800" y="152400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2</a:t>
            </a:r>
            <a:r>
              <a:rPr lang="el-GR" b="1" i="1" dirty="0" smtClean="0"/>
              <a:t>π</a:t>
            </a:r>
            <a:r>
              <a:rPr lang="en-US" b="1" i="1" dirty="0" smtClean="0"/>
              <a:t>/3 brazed Cu disc structure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685800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Alberto, CLIC meeting 30.6.2006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4552950" cy="40862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143000"/>
            <a:ext cx="3758268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685800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Alberto, CLIC meeting 30.6.2006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152400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2</a:t>
            </a:r>
            <a:r>
              <a:rPr lang="el-GR" b="1" i="1" dirty="0" smtClean="0"/>
              <a:t>π</a:t>
            </a:r>
            <a:r>
              <a:rPr lang="en-US" b="1" i="1" dirty="0" smtClean="0"/>
              <a:t>/3 brazed Cu disc structure</a:t>
            </a:r>
            <a:endParaRPr lang="en-US" b="1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142999"/>
            <a:ext cx="5715000" cy="52010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4038600" y="1066800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Waveguide wall of the input coupler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3800" y="152400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2</a:t>
            </a:r>
            <a:r>
              <a:rPr lang="el-GR" b="1" i="1" dirty="0" smtClean="0"/>
              <a:t>π</a:t>
            </a:r>
            <a:r>
              <a:rPr lang="en-US" b="1" i="1" dirty="0" smtClean="0"/>
              <a:t>/3 brazed Cu disc structure</a:t>
            </a:r>
            <a:endParaRPr lang="en-US" b="1" i="1" dirty="0"/>
          </a:p>
        </p:txBody>
      </p:sp>
      <p:pic>
        <p:nvPicPr>
          <p:cNvPr id="5" name="Picture 3" descr="G:\Divisions\EST\Groups\SM\Metallurgy\MEB\Samuli\CLIC\30CNS2p3_Cu-after-HGtest\Input-coupler\optical\Subfolder_001\Image_000059.jpg"/>
          <p:cNvPicPr>
            <a:picLocks noChangeAspect="1" noChangeArrowheads="1"/>
          </p:cNvPicPr>
          <p:nvPr/>
        </p:nvPicPr>
        <p:blipFill>
          <a:blip r:embed="rId2" cstate="print"/>
          <a:srcRect r="-2070"/>
          <a:stretch>
            <a:fillRect/>
          </a:stretch>
        </p:blipFill>
        <p:spPr bwMode="auto">
          <a:xfrm>
            <a:off x="3352800" y="3505200"/>
            <a:ext cx="3583022" cy="2605834"/>
          </a:xfrm>
          <a:prstGeom prst="rect">
            <a:avLst/>
          </a:prstGeom>
          <a:noFill/>
        </p:spPr>
      </p:pic>
      <p:pic>
        <p:nvPicPr>
          <p:cNvPr id="6" name="Picture 4" descr="G:\Divisions\EST\Groups\SM\Metallurgy\MEB\Samuli\CLIC\30CNS2p3_Cu-after-HGtest\Input-coupler\optical\Subfolder_001\Image_000060.jpg"/>
          <p:cNvPicPr>
            <a:picLocks noChangeAspect="1" noChangeArrowheads="1"/>
          </p:cNvPicPr>
          <p:nvPr/>
        </p:nvPicPr>
        <p:blipFill>
          <a:blip r:embed="rId3" cstate="print"/>
          <a:srcRect r="7209"/>
          <a:stretch>
            <a:fillRect/>
          </a:stretch>
        </p:blipFill>
        <p:spPr bwMode="auto">
          <a:xfrm>
            <a:off x="152400" y="3429000"/>
            <a:ext cx="3238501" cy="2590801"/>
          </a:xfrm>
          <a:prstGeom prst="rect">
            <a:avLst/>
          </a:prstGeom>
          <a:noFill/>
        </p:spPr>
      </p:pic>
      <p:pic>
        <p:nvPicPr>
          <p:cNvPr id="7" name="Picture 2" descr="G:\Divisions\EST\Groups\SM\Metallurgy\MEB\Samuli\CLIC\30CNS2p3_Cu-after-HGtest\Input-coupler\optical\Subfolder_001\Image_000058.jpg"/>
          <p:cNvPicPr>
            <a:picLocks noChangeAspect="1" noChangeArrowheads="1"/>
          </p:cNvPicPr>
          <p:nvPr/>
        </p:nvPicPr>
        <p:blipFill>
          <a:blip r:embed="rId4" cstate="print"/>
          <a:srcRect l="51963"/>
          <a:stretch>
            <a:fillRect/>
          </a:stretch>
        </p:blipFill>
        <p:spPr bwMode="auto">
          <a:xfrm>
            <a:off x="6858000" y="3581400"/>
            <a:ext cx="1676533" cy="259080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 l="22966" t="12739" b="15924"/>
          <a:stretch>
            <a:fillRect/>
          </a:stretch>
        </p:blipFill>
        <p:spPr bwMode="auto">
          <a:xfrm>
            <a:off x="457200" y="1066800"/>
            <a:ext cx="30670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own Arrow 8"/>
          <p:cNvSpPr/>
          <p:nvPr/>
        </p:nvSpPr>
        <p:spPr bwMode="auto">
          <a:xfrm rot="20217229">
            <a:off x="2108016" y="1034070"/>
            <a:ext cx="452336" cy="1129410"/>
          </a:xfrm>
          <a:prstGeom prst="downArrow">
            <a:avLst>
              <a:gd name="adj1" fmla="val 6581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Power in</a:t>
            </a:r>
          </a:p>
        </p:txBody>
      </p:sp>
      <p:sp>
        <p:nvSpPr>
          <p:cNvPr id="10" name="Down Arrow 9"/>
          <p:cNvSpPr/>
          <p:nvPr/>
        </p:nvSpPr>
        <p:spPr bwMode="auto">
          <a:xfrm rot="5400000">
            <a:off x="8384432" y="4645768"/>
            <a:ext cx="452336" cy="762000"/>
          </a:xfrm>
          <a:prstGeom prst="downArrow">
            <a:avLst>
              <a:gd name="adj1" fmla="val 6581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Power in</a:t>
            </a:r>
          </a:p>
        </p:txBody>
      </p:sp>
      <p:pic>
        <p:nvPicPr>
          <p:cNvPr id="15" name="Picture 2" descr="G:\Divisions\EST\Groups\SM\Metallurgy\MEB\Samuli\CLIC\30CNSD1P2Cu-AfterHGtest\Input-coupler\Optical-mscope-images\Subfolder_001\Image_000029.jpg"/>
          <p:cNvPicPr>
            <a:picLocks noChangeAspect="1" noChangeArrowheads="1"/>
          </p:cNvPicPr>
          <p:nvPr/>
        </p:nvPicPr>
        <p:blipFill>
          <a:blip r:embed="rId6" cstate="print"/>
          <a:srcRect r="16967"/>
          <a:stretch>
            <a:fillRect/>
          </a:stretch>
        </p:blipFill>
        <p:spPr bwMode="auto">
          <a:xfrm>
            <a:off x="3581400" y="838200"/>
            <a:ext cx="2858206" cy="2555295"/>
          </a:xfrm>
          <a:prstGeom prst="rect">
            <a:avLst/>
          </a:prstGeom>
          <a:noFill/>
        </p:spPr>
      </p:pic>
      <p:pic>
        <p:nvPicPr>
          <p:cNvPr id="16" name="Picture 3" descr="G:\Divisions\EST\Groups\SM\Metallurgy\MEB\Samuli\CLIC\30CNSD1P2Cu-AfterHGtest\Input-coupler\Optical-mscope-images\Subfolder_001\Image_0000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838200"/>
            <a:ext cx="3442264" cy="2555295"/>
          </a:xfrm>
          <a:prstGeom prst="rect">
            <a:avLst/>
          </a:prstGeom>
          <a:noFill/>
        </p:spPr>
      </p:pic>
      <p:pic>
        <p:nvPicPr>
          <p:cNvPr id="17" name="Picture 2" descr="G:\Divisions\EST\Groups\SM\Metallurgy\MEB\Samuli\CLIC\30CNSD1P2Cu-AfterHGtest\Input-coupler\Optical-mscope-images\Subfolder_001\Image_000030.jpg"/>
          <p:cNvPicPr>
            <a:picLocks noChangeAspect="1" noChangeArrowheads="1"/>
          </p:cNvPicPr>
          <p:nvPr/>
        </p:nvPicPr>
        <p:blipFill>
          <a:blip r:embed="rId8" cstate="print"/>
          <a:srcRect l="39016"/>
          <a:stretch>
            <a:fillRect/>
          </a:stretch>
        </p:blipFill>
        <p:spPr bwMode="auto">
          <a:xfrm>
            <a:off x="6324600" y="838200"/>
            <a:ext cx="2128450" cy="2590800"/>
          </a:xfrm>
          <a:prstGeom prst="rect">
            <a:avLst/>
          </a:prstGeom>
          <a:noFill/>
        </p:spPr>
      </p:pic>
      <p:pic>
        <p:nvPicPr>
          <p:cNvPr id="2052" name="Picture 4" descr="G:\Divisions\EST\Groups\SM\Metallurgy\MEB\Samuli\CLIC\30CNS2p3_Cu-after-HGtest\Input-coupler\p6-x100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14800" y="685800"/>
            <a:ext cx="4816846" cy="3657600"/>
          </a:xfrm>
          <a:prstGeom prst="rect">
            <a:avLst/>
          </a:prstGeom>
          <a:noFill/>
        </p:spPr>
      </p:pic>
      <p:pic>
        <p:nvPicPr>
          <p:cNvPr id="2053" name="Picture 5" descr="G:\Divisions\EST\Groups\SM\Metallurgy\MEB\Samuli\CLIC\30CNSD1P2Cu-AfterHGtest\Input-coupler\30CNSD1P2Cu-Input_coupler19.t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2400" y="2743200"/>
            <a:ext cx="4876800" cy="3657600"/>
          </a:xfrm>
          <a:prstGeom prst="rect">
            <a:avLst/>
          </a:prstGeom>
          <a:noFill/>
        </p:spPr>
      </p:pic>
      <p:pic>
        <p:nvPicPr>
          <p:cNvPr id="2050" name="Picture 2" descr="G:\Divisions\EST\Groups\SM\Metallurgy\MEB\Samuli\CLIC\30CNS2p3_Cu-after-HGtest\Input-coupler\p4-x5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762000"/>
            <a:ext cx="4816846" cy="3657600"/>
          </a:xfrm>
          <a:prstGeom prst="rect">
            <a:avLst/>
          </a:prstGeom>
          <a:noFill/>
        </p:spPr>
      </p:pic>
      <p:pic>
        <p:nvPicPr>
          <p:cNvPr id="13" name="Picture 3" descr="G:\Divisions\EST\Groups\SM\Metallurgy\MEB\Samuli\CLIC\30CNSD1P2Cu-AfterHGtest\Input-coupler\30CNSD1P2Cu-Input_coupler11.t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114800" y="2819400"/>
            <a:ext cx="4876800" cy="3657600"/>
          </a:xfrm>
          <a:prstGeom prst="rect">
            <a:avLst/>
          </a:prstGeom>
          <a:noFill/>
        </p:spPr>
      </p:pic>
      <p:sp>
        <p:nvSpPr>
          <p:cNvPr id="12" name="Right Arrow 11"/>
          <p:cNvSpPr/>
          <p:nvPr/>
        </p:nvSpPr>
        <p:spPr bwMode="auto">
          <a:xfrm rot="15107437">
            <a:off x="3536660" y="4535316"/>
            <a:ext cx="1321528" cy="380962"/>
          </a:xfrm>
          <a:prstGeom prst="rightArrow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7229606">
            <a:off x="5364220" y="4599373"/>
            <a:ext cx="1295400" cy="381000"/>
          </a:xfrm>
          <a:prstGeom prst="rightArrow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62800" y="1143000"/>
            <a:ext cx="8931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π</a:t>
            </a:r>
            <a:r>
              <a:rPr lang="en-US" dirty="0" smtClean="0"/>
              <a:t>/2 Cu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038600" y="2819400"/>
            <a:ext cx="8931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π</a:t>
            </a:r>
            <a:r>
              <a:rPr lang="en-US" dirty="0" smtClean="0"/>
              <a:t>/2 Cu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48600" y="2895600"/>
            <a:ext cx="8931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π</a:t>
            </a:r>
            <a:r>
              <a:rPr lang="en-US" dirty="0" smtClean="0"/>
              <a:t>/2 Cu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2" grpId="0" animBg="1"/>
      <p:bldP spid="21" grpId="0" animBg="1"/>
      <p:bldP spid="21" grpId="1" animBg="1"/>
      <p:bldP spid="27" grpId="0" animBg="1"/>
      <p:bldP spid="26" grpId="0" animBg="1"/>
      <p:bldP spid="2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152400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2</a:t>
            </a:r>
            <a:r>
              <a:rPr lang="el-GR" b="1" i="1" dirty="0" smtClean="0"/>
              <a:t>π</a:t>
            </a:r>
            <a:r>
              <a:rPr lang="en-US" b="1" i="1" dirty="0" smtClean="0"/>
              <a:t>/3 brazed Cu disc structure</a:t>
            </a:r>
            <a:endParaRPr lang="en-US" b="1" i="1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838200" y="838200"/>
            <a:ext cx="7239000" cy="2590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8382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Arc 10"/>
          <p:cNvSpPr>
            <a:spLocks/>
          </p:cNvSpPr>
          <p:nvPr/>
        </p:nvSpPr>
        <p:spPr bwMode="auto">
          <a:xfrm>
            <a:off x="10668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12954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Arc 12"/>
          <p:cNvSpPr>
            <a:spLocks/>
          </p:cNvSpPr>
          <p:nvPr/>
        </p:nvSpPr>
        <p:spPr bwMode="auto">
          <a:xfrm rot="5400000">
            <a:off x="10668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H="1">
            <a:off x="8382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Arc 14"/>
          <p:cNvSpPr>
            <a:spLocks/>
          </p:cNvSpPr>
          <p:nvPr/>
        </p:nvSpPr>
        <p:spPr bwMode="auto">
          <a:xfrm rot="5379221" flipV="1">
            <a:off x="12938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rc 15"/>
          <p:cNvSpPr>
            <a:spLocks/>
          </p:cNvSpPr>
          <p:nvPr/>
        </p:nvSpPr>
        <p:spPr bwMode="auto">
          <a:xfrm rot="16158442" flipV="1">
            <a:off x="12580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>
            <a:off x="14478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14478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Arc 19"/>
          <p:cNvSpPr>
            <a:spLocks/>
          </p:cNvSpPr>
          <p:nvPr/>
        </p:nvSpPr>
        <p:spPr bwMode="auto">
          <a:xfrm>
            <a:off x="16764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>
            <a:off x="19050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Arc 21"/>
          <p:cNvSpPr>
            <a:spLocks/>
          </p:cNvSpPr>
          <p:nvPr/>
        </p:nvSpPr>
        <p:spPr bwMode="auto">
          <a:xfrm rot="5400000">
            <a:off x="16764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 flipH="1">
            <a:off x="14478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Arc 23"/>
          <p:cNvSpPr>
            <a:spLocks/>
          </p:cNvSpPr>
          <p:nvPr/>
        </p:nvSpPr>
        <p:spPr bwMode="auto">
          <a:xfrm rot="5379221" flipV="1">
            <a:off x="19034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rc 24"/>
          <p:cNvSpPr>
            <a:spLocks/>
          </p:cNvSpPr>
          <p:nvPr/>
        </p:nvSpPr>
        <p:spPr bwMode="auto">
          <a:xfrm rot="16158442" flipV="1">
            <a:off x="18676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>
            <a:off x="2057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74676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27"/>
          <p:cNvSpPr>
            <a:spLocks noChangeShapeType="1"/>
          </p:cNvSpPr>
          <p:nvPr/>
        </p:nvSpPr>
        <p:spPr bwMode="auto">
          <a:xfrm>
            <a:off x="74676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Arc 28"/>
          <p:cNvSpPr>
            <a:spLocks/>
          </p:cNvSpPr>
          <p:nvPr/>
        </p:nvSpPr>
        <p:spPr bwMode="auto">
          <a:xfrm>
            <a:off x="76962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29"/>
          <p:cNvSpPr>
            <a:spLocks noChangeShapeType="1"/>
          </p:cNvSpPr>
          <p:nvPr/>
        </p:nvSpPr>
        <p:spPr bwMode="auto">
          <a:xfrm>
            <a:off x="79248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Arc 30"/>
          <p:cNvSpPr>
            <a:spLocks/>
          </p:cNvSpPr>
          <p:nvPr/>
        </p:nvSpPr>
        <p:spPr bwMode="auto">
          <a:xfrm rot="5400000">
            <a:off x="76962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31"/>
          <p:cNvSpPr>
            <a:spLocks noChangeShapeType="1"/>
          </p:cNvSpPr>
          <p:nvPr/>
        </p:nvSpPr>
        <p:spPr bwMode="auto">
          <a:xfrm flipH="1">
            <a:off x="74676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Arc 32"/>
          <p:cNvSpPr>
            <a:spLocks/>
          </p:cNvSpPr>
          <p:nvPr/>
        </p:nvSpPr>
        <p:spPr bwMode="auto">
          <a:xfrm rot="5379221" flipV="1">
            <a:off x="79232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rc 33"/>
          <p:cNvSpPr>
            <a:spLocks/>
          </p:cNvSpPr>
          <p:nvPr/>
        </p:nvSpPr>
        <p:spPr bwMode="auto">
          <a:xfrm rot="16158442" flipV="1">
            <a:off x="78874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34"/>
          <p:cNvSpPr>
            <a:spLocks noChangeShapeType="1"/>
          </p:cNvSpPr>
          <p:nvPr/>
        </p:nvSpPr>
        <p:spPr bwMode="auto">
          <a:xfrm>
            <a:off x="80772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Line 35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Line 36"/>
          <p:cNvSpPr>
            <a:spLocks noChangeShapeType="1"/>
          </p:cNvSpPr>
          <p:nvPr/>
        </p:nvSpPr>
        <p:spPr bwMode="auto">
          <a:xfrm>
            <a:off x="68580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Arc 37"/>
          <p:cNvSpPr>
            <a:spLocks/>
          </p:cNvSpPr>
          <p:nvPr/>
        </p:nvSpPr>
        <p:spPr bwMode="auto">
          <a:xfrm>
            <a:off x="70866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Line 38"/>
          <p:cNvSpPr>
            <a:spLocks noChangeShapeType="1"/>
          </p:cNvSpPr>
          <p:nvPr/>
        </p:nvSpPr>
        <p:spPr bwMode="auto">
          <a:xfrm>
            <a:off x="73152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Arc 39"/>
          <p:cNvSpPr>
            <a:spLocks/>
          </p:cNvSpPr>
          <p:nvPr/>
        </p:nvSpPr>
        <p:spPr bwMode="auto">
          <a:xfrm rot="5400000">
            <a:off x="70866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40"/>
          <p:cNvSpPr>
            <a:spLocks noChangeShapeType="1"/>
          </p:cNvSpPr>
          <p:nvPr/>
        </p:nvSpPr>
        <p:spPr bwMode="auto">
          <a:xfrm flipH="1">
            <a:off x="68580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Arc 41"/>
          <p:cNvSpPr>
            <a:spLocks/>
          </p:cNvSpPr>
          <p:nvPr/>
        </p:nvSpPr>
        <p:spPr bwMode="auto">
          <a:xfrm rot="5379221" flipV="1">
            <a:off x="73136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rc 42"/>
          <p:cNvSpPr>
            <a:spLocks/>
          </p:cNvSpPr>
          <p:nvPr/>
        </p:nvSpPr>
        <p:spPr bwMode="auto">
          <a:xfrm rot="16158442" flipV="1">
            <a:off x="72778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Line 43"/>
          <p:cNvSpPr>
            <a:spLocks noChangeShapeType="1"/>
          </p:cNvSpPr>
          <p:nvPr/>
        </p:nvSpPr>
        <p:spPr bwMode="auto">
          <a:xfrm>
            <a:off x="74676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44"/>
          <p:cNvSpPr>
            <a:spLocks noChangeShapeType="1"/>
          </p:cNvSpPr>
          <p:nvPr/>
        </p:nvSpPr>
        <p:spPr bwMode="auto">
          <a:xfrm>
            <a:off x="2057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Line 45"/>
          <p:cNvSpPr>
            <a:spLocks noChangeShapeType="1"/>
          </p:cNvSpPr>
          <p:nvPr/>
        </p:nvSpPr>
        <p:spPr bwMode="auto">
          <a:xfrm>
            <a:off x="20574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" name="Arc 46"/>
          <p:cNvSpPr>
            <a:spLocks/>
          </p:cNvSpPr>
          <p:nvPr/>
        </p:nvSpPr>
        <p:spPr bwMode="auto">
          <a:xfrm>
            <a:off x="22860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Line 47"/>
          <p:cNvSpPr>
            <a:spLocks noChangeShapeType="1"/>
          </p:cNvSpPr>
          <p:nvPr/>
        </p:nvSpPr>
        <p:spPr bwMode="auto">
          <a:xfrm>
            <a:off x="25146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Arc 48"/>
          <p:cNvSpPr>
            <a:spLocks/>
          </p:cNvSpPr>
          <p:nvPr/>
        </p:nvSpPr>
        <p:spPr bwMode="auto">
          <a:xfrm rot="5400000">
            <a:off x="22860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49"/>
          <p:cNvSpPr>
            <a:spLocks noChangeShapeType="1"/>
          </p:cNvSpPr>
          <p:nvPr/>
        </p:nvSpPr>
        <p:spPr bwMode="auto">
          <a:xfrm flipH="1">
            <a:off x="20574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Arc 50"/>
          <p:cNvSpPr>
            <a:spLocks/>
          </p:cNvSpPr>
          <p:nvPr/>
        </p:nvSpPr>
        <p:spPr bwMode="auto">
          <a:xfrm rot="5379221" flipV="1">
            <a:off x="25130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rc 51"/>
          <p:cNvSpPr>
            <a:spLocks/>
          </p:cNvSpPr>
          <p:nvPr/>
        </p:nvSpPr>
        <p:spPr bwMode="auto">
          <a:xfrm rot="16158442" flipV="1">
            <a:off x="24772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Line 52"/>
          <p:cNvSpPr>
            <a:spLocks noChangeShapeType="1"/>
          </p:cNvSpPr>
          <p:nvPr/>
        </p:nvSpPr>
        <p:spPr bwMode="auto">
          <a:xfrm>
            <a:off x="2667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Line 89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90"/>
          <p:cNvSpPr>
            <a:spLocks noChangeShapeType="1"/>
          </p:cNvSpPr>
          <p:nvPr/>
        </p:nvSpPr>
        <p:spPr bwMode="auto">
          <a:xfrm>
            <a:off x="6248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91"/>
          <p:cNvSpPr>
            <a:spLocks noChangeShapeType="1"/>
          </p:cNvSpPr>
          <p:nvPr/>
        </p:nvSpPr>
        <p:spPr bwMode="auto">
          <a:xfrm>
            <a:off x="62484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Arc 92"/>
          <p:cNvSpPr>
            <a:spLocks/>
          </p:cNvSpPr>
          <p:nvPr/>
        </p:nvSpPr>
        <p:spPr bwMode="auto">
          <a:xfrm>
            <a:off x="64770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93"/>
          <p:cNvSpPr>
            <a:spLocks noChangeShapeType="1"/>
          </p:cNvSpPr>
          <p:nvPr/>
        </p:nvSpPr>
        <p:spPr bwMode="auto">
          <a:xfrm>
            <a:off x="67056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Arc 94"/>
          <p:cNvSpPr>
            <a:spLocks/>
          </p:cNvSpPr>
          <p:nvPr/>
        </p:nvSpPr>
        <p:spPr bwMode="auto">
          <a:xfrm rot="5400000">
            <a:off x="64770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95"/>
          <p:cNvSpPr>
            <a:spLocks noChangeShapeType="1"/>
          </p:cNvSpPr>
          <p:nvPr/>
        </p:nvSpPr>
        <p:spPr bwMode="auto">
          <a:xfrm flipH="1">
            <a:off x="62484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Arc 96"/>
          <p:cNvSpPr>
            <a:spLocks/>
          </p:cNvSpPr>
          <p:nvPr/>
        </p:nvSpPr>
        <p:spPr bwMode="auto">
          <a:xfrm rot="5379221" flipV="1">
            <a:off x="67040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Arc 97"/>
          <p:cNvSpPr>
            <a:spLocks/>
          </p:cNvSpPr>
          <p:nvPr/>
        </p:nvSpPr>
        <p:spPr bwMode="auto">
          <a:xfrm rot="16158442" flipV="1">
            <a:off x="66682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98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/>
          <a:srcRect l="22966" t="12739" b="15924"/>
          <a:stretch>
            <a:fillRect/>
          </a:stretch>
        </p:blipFill>
        <p:spPr bwMode="auto">
          <a:xfrm>
            <a:off x="3124200" y="1219199"/>
            <a:ext cx="2514600" cy="17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Line 8"/>
          <p:cNvSpPr>
            <a:spLocks noChangeShapeType="1"/>
          </p:cNvSpPr>
          <p:nvPr/>
        </p:nvSpPr>
        <p:spPr bwMode="auto">
          <a:xfrm>
            <a:off x="533400" y="2133600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59" name="Straight Connector 58"/>
          <p:cNvCxnSpPr/>
          <p:nvPr/>
        </p:nvCxnSpPr>
        <p:spPr bwMode="auto">
          <a:xfrm>
            <a:off x="3124200" y="1295400"/>
            <a:ext cx="2438400" cy="1143000"/>
          </a:xfrm>
          <a:prstGeom prst="line">
            <a:avLst/>
          </a:prstGeom>
          <a:solidFill>
            <a:srgbClr val="FF00FF"/>
          </a:solidFill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ight Arrow 59"/>
          <p:cNvSpPr/>
          <p:nvPr/>
        </p:nvSpPr>
        <p:spPr bwMode="auto">
          <a:xfrm>
            <a:off x="152400" y="1752600"/>
            <a:ext cx="1143000" cy="762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Input</a:t>
            </a:r>
          </a:p>
        </p:txBody>
      </p:sp>
      <p:cxnSp>
        <p:nvCxnSpPr>
          <p:cNvPr id="63" name="Straight Arrow Connector 62"/>
          <p:cNvCxnSpPr/>
          <p:nvPr/>
        </p:nvCxnSpPr>
        <p:spPr bwMode="auto">
          <a:xfrm rot="16200000" flipH="1">
            <a:off x="914400" y="2895600"/>
            <a:ext cx="1143000" cy="228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098" name="Picture 2" descr="G:\Divisions\EST\Groups\SM\Metallurgy\MEB\Samuli\CLIC\30CNS2p3_Cu-after-HGtest\Structure\Iris0x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099" name="Picture 3" descr="G:\Divisions\EST\Groups\SM\Metallurgy\MEB\Samuli\CLIC\30CNS2p3_Cu-after-HGtest\Structure\Iris0x1000-downstre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0" name="Picture 4" descr="G:\Divisions\EST\Groups\SM\Metallurgy\MEB\Samuli\CLIC\30CNS2p3_Cu-after-HGtest\Structure\Iris1x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1" name="Picture 5" descr="G:\Divisions\EST\Groups\SM\Metallurgy\MEB\Samuli\CLIC\30CNS2p3_Cu-after-HGtest\Structure\Iris1x1000-upstrea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2" name="Picture 6" descr="G:\Divisions\EST\Groups\SM\Metallurgy\MEB\Samuli\CLIC\30CNS2p3_Cu-after-HGtest\Structure\Iris5x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812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3" name="Picture 7" descr="G:\Divisions\EST\Groups\SM\Metallurgy\MEB\Samuli\CLIC\30CNS2p3_Cu-after-HGtest\Structure\Iris5x1000-upstrea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336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4" name="Picture 8" descr="G:\Divisions\EST\Groups\SM\Metallurgy\MEB\Samuli\CLIC\30CNS2p3_Cu-after-HGtest\Structure\Iris15x5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4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5" name="Picture 9" descr="G:\Divisions\EST\Groups\SM\Metallurgy\MEB\Samuli\CLIC\30CNS2p3_Cu-after-HGtest\Structure\Iris15x1000-downstream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814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6" name="Picture 10" descr="G:\Divisions\EST\Groups\SM\Metallurgy\MEB\Samuli\CLIC\30CNS2p3_Cu-after-HGtest\Structure\Iris30x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196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7" name="Picture 11" descr="G:\Divisions\EST\Groups\SM\Metallurgy\MEB\Samuli\CLIC\30CNS2p3_Cu-after-HGtest\Structure\Iris30x1000-upstream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82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8" name="Picture 12" descr="G:\Divisions\EST\Groups\SM\Metallurgy\MEB\Samuli\CLIC\30CNS2p3_Cu-after-HGtest\Structure\LastIrisx5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340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9" name="Picture 13" descr="G:\Divisions\EST\Groups\SM\Metallurgy\MEB\Samuli\CLIC\30CNS2p3_Cu-after-HGtest\Structure\LastIrisx1000-upstream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57800" y="3581400"/>
            <a:ext cx="3612524" cy="2743200"/>
          </a:xfrm>
          <a:prstGeom prst="rect">
            <a:avLst/>
          </a:prstGeom>
          <a:noFill/>
        </p:spPr>
      </p:pic>
      <p:sp>
        <p:nvSpPr>
          <p:cNvPr id="78" name="TextBox 77"/>
          <p:cNvSpPr txBox="1"/>
          <p:nvPr/>
        </p:nvSpPr>
        <p:spPr>
          <a:xfrm>
            <a:off x="1447800" y="990600"/>
            <a:ext cx="6629400" cy="1698927"/>
          </a:xfrm>
          <a:prstGeom prst="rect">
            <a:avLst/>
          </a:prstGeom>
          <a:solidFill>
            <a:schemeClr val="accent3"/>
          </a:solidFill>
          <a:ln w="190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Damage decreases but does not vanish away completely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The decrease is stronger than for </a:t>
            </a:r>
            <a:r>
              <a:rPr lang="el-GR" dirty="0" smtClean="0"/>
              <a:t>π</a:t>
            </a:r>
            <a:r>
              <a:rPr lang="en-US" dirty="0" smtClean="0"/>
              <a:t>/2 Cu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Less damaged than the </a:t>
            </a:r>
            <a:r>
              <a:rPr lang="el-GR" dirty="0" smtClean="0"/>
              <a:t>π</a:t>
            </a:r>
            <a:r>
              <a:rPr lang="en-US" dirty="0" smtClean="0"/>
              <a:t>/2 Cu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More melting (perhaps) on the upstream side of the irises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“Pitting” heavily </a:t>
            </a:r>
            <a:r>
              <a:rPr lang="en-US" dirty="0" smtClean="0"/>
              <a:t>present (possibly </a:t>
            </a:r>
            <a:r>
              <a:rPr lang="en-US" dirty="0" smtClean="0"/>
              <a:t>due to wire </a:t>
            </a:r>
            <a:r>
              <a:rPr lang="en-US" dirty="0" smtClean="0"/>
              <a:t>cutting?)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06667 -4.44444E-6 " pathEditMode="relative" ptsTypes="AA">
                                      <p:cBhvr>
                                        <p:cTn id="2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6 -4.44444E-6 L 0.19166 -4.44444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166 -3.33333E-6 L 0.325 -3.33333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5 -4.44444E-6 L 0.59167 -4.44444E-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166 -4.44444E-6 L 0.725 -4.44444E-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143000"/>
            <a:ext cx="588953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" name="TextBox 87"/>
          <p:cNvSpPr txBox="1"/>
          <p:nvPr/>
        </p:nvSpPr>
        <p:spPr>
          <a:xfrm>
            <a:off x="3733800" y="152400"/>
            <a:ext cx="396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 </a:t>
            </a:r>
            <a:r>
              <a:rPr lang="en-US" b="1" i="1" dirty="0" smtClean="0"/>
              <a:t>/2 and 2</a:t>
            </a:r>
            <a:r>
              <a:rPr lang="el-GR" b="1" i="1" dirty="0" smtClean="0"/>
              <a:t>π</a:t>
            </a:r>
            <a:r>
              <a:rPr lang="en-US" b="1" i="1" dirty="0" smtClean="0"/>
              <a:t>/3 compared side by side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C">
  <a:themeElements>
    <a:clrScheme name="">
      <a:dk1>
        <a:srgbClr val="000000"/>
      </a:dk1>
      <a:lt1>
        <a:srgbClr val="FFFBBB"/>
      </a:lt1>
      <a:dk2>
        <a:srgbClr val="000000"/>
      </a:dk2>
      <a:lt2>
        <a:srgbClr val="9F9F9F"/>
      </a:lt2>
      <a:accent1>
        <a:srgbClr val="FFCC66"/>
      </a:accent1>
      <a:accent2>
        <a:srgbClr val="0000FF"/>
      </a:accent2>
      <a:accent3>
        <a:srgbClr val="FFFDDA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blline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CLIC</Template>
  <TotalTime>831</TotalTime>
  <Words>326</Words>
  <Application>Microsoft Office PowerPoint</Application>
  <PresentationFormat>Letter Paper (8.5x11 in)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samuli</dc:creator>
  <cp:lastModifiedBy>samuli</cp:lastModifiedBy>
  <cp:revision>82</cp:revision>
  <dcterms:created xsi:type="dcterms:W3CDTF">2008-04-02T08:20:50Z</dcterms:created>
  <dcterms:modified xsi:type="dcterms:W3CDTF">2008-04-03T15:41:40Z</dcterms:modified>
</cp:coreProperties>
</file>