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9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letter"/>
  <p:notesSz cx="7099300" cy="10234613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rgbClr val="FF3300"/>
      </a:buClr>
      <a:buSzPct val="90000"/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Unicode MS" pitchFamily="34" charset="-128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308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5252"/>
            <a:ext cx="2057400" cy="6030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252"/>
            <a:ext cx="6019800" cy="60309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95250"/>
            <a:ext cx="5548313" cy="469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971800" y="95250"/>
            <a:ext cx="5548313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5123" name="Picture 10"/>
          <p:cNvPicPr>
            <a:picLocks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90488" y="84138"/>
            <a:ext cx="842010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6615113"/>
            <a:ext cx="9144000" cy="24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>
            <a:spAutoFit/>
          </a:bodyPr>
          <a:lstStyle/>
          <a:p>
            <a:pPr>
              <a:spcBef>
                <a:spcPct val="0"/>
              </a:spcBef>
              <a:buClrTx/>
              <a:buSzTx/>
            </a:pPr>
            <a:r>
              <a:rPr lang="en-US" sz="1000" b="1" dirty="0"/>
              <a:t>Samuli </a:t>
            </a:r>
            <a:r>
              <a:rPr lang="en-US" sz="1000" b="1" dirty="0" smtClean="0"/>
              <a:t>Heikkinen TS-MME-MM</a:t>
            </a:r>
            <a:r>
              <a:rPr lang="en-US" sz="1000" dirty="0"/>
              <a:t>		              				                    </a:t>
            </a:r>
            <a:r>
              <a:rPr lang="en-US" sz="1000" dirty="0" smtClean="0"/>
              <a:t>         </a:t>
            </a:r>
            <a:r>
              <a:rPr lang="en-US" sz="1000" b="1" dirty="0" smtClean="0"/>
              <a:t>CLIC </a:t>
            </a:r>
            <a:r>
              <a:rPr lang="en-US" sz="1000" b="1" dirty="0"/>
              <a:t>meeting </a:t>
            </a:r>
            <a:r>
              <a:rPr lang="en-US" sz="1000" b="1" dirty="0" smtClean="0"/>
              <a:t>4 April 2008</a:t>
            </a:r>
            <a:endParaRPr lang="en-US" sz="1000" dirty="0"/>
          </a:p>
        </p:txBody>
      </p:sp>
      <p:pic>
        <p:nvPicPr>
          <p:cNvPr id="5125" name="Picture 1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 flipV="1">
            <a:off x="90488" y="6477000"/>
            <a:ext cx="8959850" cy="7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68" descr="Logo CERN width=144,      height=144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551863" y="65088"/>
            <a:ext cx="523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  <p:sldLayoutId id="2147483661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 i="1">
          <a:solidFill>
            <a:srgbClr val="00CCCC"/>
          </a:solidFill>
          <a:effectLst>
            <a:outerShdw blurRad="38100" dist="38100" dir="2700000" algn="tl">
              <a:srgbClr val="000000"/>
            </a:outerShdw>
          </a:effectLst>
          <a:latin typeface="Comic Sans MS" pitchFamily="66" charset="0"/>
        </a:defRPr>
      </a:lvl9pPr>
    </p:titleStyle>
    <p:bodyStyle>
      <a:lvl1pPr marL="342900" indent="-1111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90000"/>
        <a:buChar char="•"/>
        <a:defRPr sz="2400">
          <a:solidFill>
            <a:srgbClr val="0000FF"/>
          </a:solidFill>
          <a:latin typeface="+mn-lt"/>
          <a:ea typeface="+mn-ea"/>
          <a:cs typeface="+mn-cs"/>
        </a:defRPr>
      </a:lvl1pPr>
      <a:lvl2pPr marL="463550" indent="1666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100000"/>
        <a:buChar char="•"/>
        <a:defRPr sz="2000">
          <a:solidFill>
            <a:schemeClr val="tx1"/>
          </a:solidFill>
          <a:latin typeface="+mn-lt"/>
        </a:defRPr>
      </a:lvl2pPr>
      <a:lvl3pPr marL="798513" indent="1158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2400">
          <a:solidFill>
            <a:schemeClr val="tx1"/>
          </a:solidFill>
          <a:latin typeface="+mn-lt"/>
        </a:defRPr>
      </a:lvl3pPr>
      <a:lvl4pPr marL="1030288" indent="1158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4pPr>
      <a:lvl5pPr marL="1262063" indent="1158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5pPr>
      <a:lvl6pPr marL="1719263" indent="1158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6pPr>
      <a:lvl7pPr marL="2176463" indent="1158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7pPr>
      <a:lvl8pPr marL="2633663" indent="1158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8pPr>
      <a:lvl9pPr marL="3090863" indent="115888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5000"/>
        <a:buChar char="–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tiff"/><Relationship Id="rId13" Type="http://schemas.openxmlformats.org/officeDocument/2006/relationships/image" Target="../media/image64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12" Type="http://schemas.openxmlformats.org/officeDocument/2006/relationships/image" Target="../media/image63.tiff"/><Relationship Id="rId17" Type="http://schemas.openxmlformats.org/officeDocument/2006/relationships/image" Target="../media/image68.jpeg"/><Relationship Id="rId2" Type="http://schemas.openxmlformats.org/officeDocument/2006/relationships/image" Target="../media/image53.tiff"/><Relationship Id="rId16" Type="http://schemas.openxmlformats.org/officeDocument/2006/relationships/image" Target="../media/image67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tiff"/><Relationship Id="rId11" Type="http://schemas.openxmlformats.org/officeDocument/2006/relationships/image" Target="../media/image62.jpeg"/><Relationship Id="rId5" Type="http://schemas.openxmlformats.org/officeDocument/2006/relationships/image" Target="../media/image56.jpeg"/><Relationship Id="rId15" Type="http://schemas.openxmlformats.org/officeDocument/2006/relationships/image" Target="../media/image66.jpeg"/><Relationship Id="rId10" Type="http://schemas.openxmlformats.org/officeDocument/2006/relationships/image" Target="../media/image61.tiff"/><Relationship Id="rId4" Type="http://schemas.openxmlformats.org/officeDocument/2006/relationships/image" Target="../media/image55.tiff"/><Relationship Id="rId9" Type="http://schemas.openxmlformats.org/officeDocument/2006/relationships/image" Target="../media/image60.jpeg"/><Relationship Id="rId14" Type="http://schemas.openxmlformats.org/officeDocument/2006/relationships/image" Target="../media/image65.tif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3" Type="http://schemas.openxmlformats.org/officeDocument/2006/relationships/image" Target="../media/image7.jpeg"/><Relationship Id="rId7" Type="http://schemas.openxmlformats.org/officeDocument/2006/relationships/image" Target="../media/image11.tif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tiff"/><Relationship Id="rId5" Type="http://schemas.openxmlformats.org/officeDocument/2006/relationships/image" Target="../media/image9.png"/><Relationship Id="rId4" Type="http://schemas.openxmlformats.org/officeDocument/2006/relationships/image" Target="../media/image8.jpeg"/><Relationship Id="rId9" Type="http://schemas.openxmlformats.org/officeDocument/2006/relationships/image" Target="../media/image13.tif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tiff"/><Relationship Id="rId13" Type="http://schemas.openxmlformats.org/officeDocument/2006/relationships/image" Target="../media/image24.tiff"/><Relationship Id="rId3" Type="http://schemas.openxmlformats.org/officeDocument/2006/relationships/image" Target="../media/image14.tiff"/><Relationship Id="rId7" Type="http://schemas.openxmlformats.org/officeDocument/2006/relationships/image" Target="../media/image18.tiff"/><Relationship Id="rId12" Type="http://schemas.openxmlformats.org/officeDocument/2006/relationships/image" Target="../media/image23.tif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tiff"/><Relationship Id="rId11" Type="http://schemas.openxmlformats.org/officeDocument/2006/relationships/image" Target="../media/image22.tiff"/><Relationship Id="rId5" Type="http://schemas.openxmlformats.org/officeDocument/2006/relationships/image" Target="../media/image16.tiff"/><Relationship Id="rId10" Type="http://schemas.openxmlformats.org/officeDocument/2006/relationships/image" Target="../media/image21.tiff"/><Relationship Id="rId4" Type="http://schemas.openxmlformats.org/officeDocument/2006/relationships/image" Target="../media/image15.tiff"/><Relationship Id="rId9" Type="http://schemas.openxmlformats.org/officeDocument/2006/relationships/image" Target="../media/image20.tiff"/><Relationship Id="rId14" Type="http://schemas.openxmlformats.org/officeDocument/2006/relationships/image" Target="../media/image2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0.jpeg"/><Relationship Id="rId7" Type="http://schemas.openxmlformats.org/officeDocument/2006/relationships/image" Target="../media/image7.jpeg"/><Relationship Id="rId12" Type="http://schemas.openxmlformats.org/officeDocument/2006/relationships/image" Target="../media/image10.tif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34.jpeg"/><Relationship Id="rId5" Type="http://schemas.openxmlformats.org/officeDocument/2006/relationships/image" Target="../media/image9.png"/><Relationship Id="rId10" Type="http://schemas.openxmlformats.org/officeDocument/2006/relationships/image" Target="../media/image33.tiff"/><Relationship Id="rId4" Type="http://schemas.openxmlformats.org/officeDocument/2006/relationships/image" Target="../media/image31.jpeg"/><Relationship Id="rId9" Type="http://schemas.openxmlformats.org/officeDocument/2006/relationships/image" Target="../media/image3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jpeg"/><Relationship Id="rId11" Type="http://schemas.openxmlformats.org/officeDocument/2006/relationships/image" Target="../media/image43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Relationship Id="rId14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00400" y="609600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Steffen, CLIC meeting, 14.3.2008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33800" y="152400"/>
            <a:ext cx="312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i="1" dirty="0" smtClean="0"/>
              <a:t>π</a:t>
            </a:r>
            <a:r>
              <a:rPr lang="en-US" b="1" i="1" dirty="0" smtClean="0"/>
              <a:t>/2 brazed Cu disc structure</a:t>
            </a:r>
            <a:endParaRPr lang="en-US" b="1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90600"/>
            <a:ext cx="8529145" cy="5257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599" y="762000"/>
            <a:ext cx="6400800" cy="4774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733800" y="152400"/>
            <a:ext cx="3961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i="1" dirty="0" smtClean="0"/>
              <a:t>π </a:t>
            </a:r>
            <a:r>
              <a:rPr lang="en-US" b="1" i="1" dirty="0" smtClean="0"/>
              <a:t>/2 and 2</a:t>
            </a:r>
            <a:r>
              <a:rPr lang="el-GR" b="1" i="1" dirty="0" smtClean="0"/>
              <a:t>π</a:t>
            </a:r>
            <a:r>
              <a:rPr lang="en-US" b="1" i="1" dirty="0" smtClean="0"/>
              <a:t>/3 compared side by side</a:t>
            </a:r>
            <a:endParaRPr lang="en-US" b="1" i="1" dirty="0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990600"/>
            <a:ext cx="6400800" cy="4731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1066800"/>
            <a:ext cx="6400800" cy="4693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71600" y="533400"/>
            <a:ext cx="6400800" cy="223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52400" y="1447800"/>
            <a:ext cx="91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Input matching irises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0" y="4343400"/>
            <a:ext cx="914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Output matching irises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07407E-6 L 0 0.2134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9600" y="152400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30HDS11 Small Cu</a:t>
            </a:r>
            <a:endParaRPr lang="en-US" b="1" i="1" dirty="0"/>
          </a:p>
        </p:txBody>
      </p:sp>
      <p:sp>
        <p:nvSpPr>
          <p:cNvPr id="3" name="Rectangle 2"/>
          <p:cNvSpPr/>
          <p:nvPr/>
        </p:nvSpPr>
        <p:spPr>
          <a:xfrm>
            <a:off x="5029200" y="1828800"/>
            <a:ext cx="3200400" cy="171739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IMTEC - </a:t>
            </a:r>
            <a:r>
              <a:rPr lang="en-US" sz="1200" dirty="0" smtClean="0"/>
              <a:t>Cu HDS11 small, 30HDSQ11S.Cu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Received at CERN in CW44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RF check in CW45 (they are OK)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Metrology: CW51 OK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Burr removal: CW3 (add. step)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Cleaning: CW04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SEM: CW05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Heat treatment: CW06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200" dirty="0" smtClean="0">
                <a:sym typeface="Wingdings" pitchFamily="2" charset="2"/>
              </a:rPr>
              <a:t>SEM: CW08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371600"/>
            <a:ext cx="4114800" cy="36011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19600" y="152400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30HDS11 Small Cu</a:t>
            </a:r>
            <a:endParaRPr lang="en-US" b="1" i="1" dirty="0"/>
          </a:p>
        </p:txBody>
      </p:sp>
      <p:pic>
        <p:nvPicPr>
          <p:cNvPr id="7171" name="Picture 3" descr="G:\Divisions\EST\Groups\SM\Metallurgy\MEB\Samuli\CLIC\30HDS11S-Cu-Q1-beforeHT\30HDS11S-Cu-Q1-beforeHT01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286000"/>
            <a:ext cx="3657600" cy="2743200"/>
          </a:xfrm>
          <a:prstGeom prst="rect">
            <a:avLst/>
          </a:prstGeom>
          <a:noFill/>
        </p:spPr>
      </p:pic>
      <p:pic>
        <p:nvPicPr>
          <p:cNvPr id="7172" name="Picture 4" descr="G:\Divisions\EST\Groups\SM\Metallurgy\MEB\Samuli\CLIC\30HDS11S-Cu-Q1-afterHT\Irises0-5_15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286000"/>
            <a:ext cx="3612524" cy="27432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4648200" y="1371600"/>
            <a:ext cx="403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After </a:t>
            </a:r>
            <a:r>
              <a:rPr lang="en-US" dirty="0" err="1" smtClean="0"/>
              <a:t>deburring</a:t>
            </a:r>
            <a:r>
              <a:rPr lang="en-US" dirty="0" smtClean="0"/>
              <a:t>, cleaning and heat treatment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" y="1447800"/>
            <a:ext cx="403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As received</a:t>
            </a:r>
            <a:endParaRPr lang="en-US" dirty="0"/>
          </a:p>
        </p:txBody>
      </p:sp>
      <p:pic>
        <p:nvPicPr>
          <p:cNvPr id="7173" name="Picture 5" descr="G:\Divisions\EST\Groups\SM\Metallurgy\MEB\Samuli\CLIC\30HDS11S-Cu-Q1-beforeHT\30HDS11S-Cu-Q1-beforeHT02.t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2286000"/>
            <a:ext cx="3657600" cy="2743200"/>
          </a:xfrm>
          <a:prstGeom prst="rect">
            <a:avLst/>
          </a:prstGeom>
          <a:noFill/>
        </p:spPr>
      </p:pic>
      <p:pic>
        <p:nvPicPr>
          <p:cNvPr id="7174" name="Picture 6" descr="G:\Divisions\EST\Groups\SM\Metallurgy\MEB\Samuli\CLIC\30HDS11S-Cu-Q1-afterHT\Input-waveguide_wall_50X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2286000"/>
            <a:ext cx="3612524" cy="2743200"/>
          </a:xfrm>
          <a:prstGeom prst="rect">
            <a:avLst/>
          </a:prstGeom>
          <a:noFill/>
        </p:spPr>
      </p:pic>
      <p:pic>
        <p:nvPicPr>
          <p:cNvPr id="7175" name="Picture 7" descr="G:\Divisions\EST\Groups\SM\Metallurgy\MEB\Samuli\CLIC\30HDS11S-Cu-Q1-beforeHT\30HDS11S-Cu-Q1-beforeHT08.t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3400" y="2286000"/>
            <a:ext cx="3657600" cy="2743200"/>
          </a:xfrm>
          <a:prstGeom prst="rect">
            <a:avLst/>
          </a:prstGeom>
          <a:noFill/>
        </p:spPr>
      </p:pic>
      <p:pic>
        <p:nvPicPr>
          <p:cNvPr id="7176" name="Picture 8" descr="G:\Divisions\EST\Groups\SM\Metallurgy\MEB\Samuli\CLIC\30HDS11S-Cu-Q1-afterHT\Iris2_50X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2286000"/>
            <a:ext cx="3612524" cy="2743200"/>
          </a:xfrm>
          <a:prstGeom prst="rect">
            <a:avLst/>
          </a:prstGeom>
          <a:noFill/>
        </p:spPr>
      </p:pic>
      <p:pic>
        <p:nvPicPr>
          <p:cNvPr id="7177" name="Picture 9" descr="G:\Divisions\EST\Groups\SM\Metallurgy\MEB\Samuli\CLIC\30HDS11S-Cu-Q1-beforeHT\30HDS11S-Cu-Q1-beforeHT10.t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33400" y="2286000"/>
            <a:ext cx="3657600" cy="2743200"/>
          </a:xfrm>
          <a:prstGeom prst="rect">
            <a:avLst/>
          </a:prstGeom>
          <a:noFill/>
        </p:spPr>
      </p:pic>
      <p:pic>
        <p:nvPicPr>
          <p:cNvPr id="7178" name="Picture 10" descr="G:\Divisions\EST\Groups\SM\Metallurgy\MEB\Samuli\CLIC\30HDS11S-Cu-Q1-afterHT\Iris2_1000X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24400" y="2286000"/>
            <a:ext cx="3612524" cy="2743200"/>
          </a:xfrm>
          <a:prstGeom prst="rect">
            <a:avLst/>
          </a:prstGeom>
          <a:noFill/>
        </p:spPr>
      </p:pic>
      <p:pic>
        <p:nvPicPr>
          <p:cNvPr id="7179" name="Picture 11" descr="G:\Divisions\EST\Groups\SM\Metallurgy\MEB\Samuli\CLIC\30HDS11S-Cu-Q1-beforeHT\30HDS11S-Cu-Q1-beforeHT11.t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3400" y="2286000"/>
            <a:ext cx="3657600" cy="2743200"/>
          </a:xfrm>
          <a:prstGeom prst="rect">
            <a:avLst/>
          </a:prstGeom>
          <a:noFill/>
        </p:spPr>
      </p:pic>
      <p:pic>
        <p:nvPicPr>
          <p:cNvPr id="7180" name="Picture 12" descr="G:\Divisions\EST\Groups\SM\Metallurgy\MEB\Samuli\CLIC\30HDS11S-Cu-Q1-afterHT\Last_iris_50X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724400" y="2286000"/>
            <a:ext cx="3612524" cy="2743200"/>
          </a:xfrm>
          <a:prstGeom prst="rect">
            <a:avLst/>
          </a:prstGeom>
          <a:noFill/>
        </p:spPr>
      </p:pic>
      <p:pic>
        <p:nvPicPr>
          <p:cNvPr id="7181" name="Picture 13" descr="G:\Divisions\EST\Groups\SM\Metallurgy\MEB\Samuli\CLIC\30HDS11S-Cu-Q1-beforeHT\30HDS11S-Cu-Q1-beforeHT13.t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33400" y="2286000"/>
            <a:ext cx="3657600" cy="2743200"/>
          </a:xfrm>
          <a:prstGeom prst="rect">
            <a:avLst/>
          </a:prstGeom>
          <a:noFill/>
        </p:spPr>
      </p:pic>
      <p:pic>
        <p:nvPicPr>
          <p:cNvPr id="7182" name="Picture 14" descr="G:\Divisions\EST\Groups\SM\Metallurgy\MEB\Samuli\CLIC\30HDS11S-Cu-Q1-afterHT\Last_iris_1000X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24400" y="2286000"/>
            <a:ext cx="3612524" cy="2743200"/>
          </a:xfrm>
          <a:prstGeom prst="rect">
            <a:avLst/>
          </a:prstGeom>
          <a:noFill/>
        </p:spPr>
      </p:pic>
      <p:pic>
        <p:nvPicPr>
          <p:cNvPr id="7183" name="Picture 15" descr="G:\Divisions\EST\Groups\SM\Metallurgy\MEB\Samuli\CLIC\30HDS11S-Cu-Q1-beforeHT\30HDS11S-Cu-Q1-beforeHT14.t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33400" y="2286000"/>
            <a:ext cx="3657600" cy="2743200"/>
          </a:xfrm>
          <a:prstGeom prst="rect">
            <a:avLst/>
          </a:prstGeom>
          <a:noFill/>
        </p:spPr>
      </p:pic>
      <p:pic>
        <p:nvPicPr>
          <p:cNvPr id="7184" name="Picture 16" descr="G:\Divisions\EST\Groups\SM\Metallurgy\MEB\Samuli\CLIC\30HDS11S-Cu-Q1-afterHT\Output-waveguide_50X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24400" y="2286000"/>
            <a:ext cx="3612524" cy="2743200"/>
          </a:xfrm>
          <a:prstGeom prst="rect">
            <a:avLst/>
          </a:prstGeom>
          <a:noFill/>
        </p:spPr>
      </p:pic>
      <p:pic>
        <p:nvPicPr>
          <p:cNvPr id="7186" name="Picture 18" descr="G:\Divisions\EST\Groups\SM\Metallurgy\MEB\Samuli\CLIC\30HDS11S-Cu-Q1-beforeHT\30HDS11S-Cu-Q1-beforeHT19.tif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33400" y="2286000"/>
            <a:ext cx="3657600" cy="2743200"/>
          </a:xfrm>
          <a:prstGeom prst="rect">
            <a:avLst/>
          </a:prstGeom>
          <a:noFill/>
        </p:spPr>
      </p:pic>
      <p:pic>
        <p:nvPicPr>
          <p:cNvPr id="7187" name="Picture 19" descr="G:\Divisions\EST\Groups\SM\Metallurgy\MEB\Samuli\CLIC\30HDS11S-Cu-Q1-afterHT\Output-waveguide_wall_200X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724400" y="2286000"/>
            <a:ext cx="3612524" cy="2743200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381000" y="5029200"/>
            <a:ext cx="8458200" cy="1366528"/>
          </a:xfrm>
          <a:prstGeom prst="rect">
            <a:avLst/>
          </a:prstGeom>
          <a:solidFill>
            <a:schemeClr val="accent3"/>
          </a:solidFill>
          <a:ln w="190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Machining marks “softened” after heat treatment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Machining traces look very smooth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Chip-like burrs are removed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Thick burrs remain (possibly in the high field regions? Input waveguide wall)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6600" y="609600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Steffen, CLIC meeting, 14.3.2008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990600"/>
            <a:ext cx="7060464" cy="5334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3733800" y="152400"/>
            <a:ext cx="312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i="1" dirty="0" smtClean="0"/>
              <a:t>π</a:t>
            </a:r>
            <a:r>
              <a:rPr lang="en-US" b="1" i="1" dirty="0" smtClean="0"/>
              <a:t>/2 brazed Cu disc structure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33800" y="152400"/>
            <a:ext cx="312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i="1" dirty="0" smtClean="0"/>
              <a:t>π</a:t>
            </a:r>
            <a:r>
              <a:rPr lang="en-US" b="1" i="1" dirty="0" smtClean="0"/>
              <a:t>/2 brazed Cu disc structure</a:t>
            </a:r>
            <a:endParaRPr lang="en-US" b="1" i="1" dirty="0"/>
          </a:p>
        </p:txBody>
      </p:sp>
      <p:pic>
        <p:nvPicPr>
          <p:cNvPr id="5" name="Picture 2" descr="G:\Divisions\EST\Groups\SM\Metallurgy\MEB\Samuli\CLIC\30CNSD1P2Cu-AfterHGtest\Input-coupler\Optical-mscope-images\Subfolder_001\Image_000029.jpg"/>
          <p:cNvPicPr>
            <a:picLocks noChangeAspect="1" noChangeArrowheads="1"/>
          </p:cNvPicPr>
          <p:nvPr/>
        </p:nvPicPr>
        <p:blipFill>
          <a:blip r:embed="rId2" cstate="print"/>
          <a:srcRect r="16967"/>
          <a:stretch>
            <a:fillRect/>
          </a:stretch>
        </p:blipFill>
        <p:spPr bwMode="auto">
          <a:xfrm>
            <a:off x="3581400" y="3733800"/>
            <a:ext cx="2858206" cy="2555295"/>
          </a:xfrm>
          <a:prstGeom prst="rect">
            <a:avLst/>
          </a:prstGeom>
          <a:noFill/>
        </p:spPr>
      </p:pic>
      <p:pic>
        <p:nvPicPr>
          <p:cNvPr id="6" name="Picture 3" descr="G:\Divisions\EST\Groups\SM\Metallurgy\MEB\Samuli\CLIC\30CNSD1P2Cu-AfterHGtest\Input-coupler\Optical-mscope-images\Subfolder_001\Image_0000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733800"/>
            <a:ext cx="3442264" cy="2555295"/>
          </a:xfrm>
          <a:prstGeom prst="rect">
            <a:avLst/>
          </a:prstGeom>
          <a:noFill/>
        </p:spPr>
      </p:pic>
      <p:pic>
        <p:nvPicPr>
          <p:cNvPr id="9" name="Picture 2" descr="G:\Divisions\EST\Groups\SM\Metallurgy\MEB\Samuli\CLIC\30CNSD1P2Cu-AfterHGtest\Input-coupler\Optical-mscope-images\Subfolder_001\Image_000030.jpg"/>
          <p:cNvPicPr>
            <a:picLocks noChangeAspect="1" noChangeArrowheads="1"/>
          </p:cNvPicPr>
          <p:nvPr/>
        </p:nvPicPr>
        <p:blipFill>
          <a:blip r:embed="rId4" cstate="print"/>
          <a:srcRect l="39016"/>
          <a:stretch>
            <a:fillRect/>
          </a:stretch>
        </p:blipFill>
        <p:spPr bwMode="auto">
          <a:xfrm>
            <a:off x="6324600" y="3733800"/>
            <a:ext cx="2128450" cy="2590800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/>
          <a:srcRect l="22966" t="12739" b="15924"/>
          <a:stretch>
            <a:fillRect/>
          </a:stretch>
        </p:blipFill>
        <p:spPr bwMode="auto">
          <a:xfrm>
            <a:off x="457200" y="1066800"/>
            <a:ext cx="30670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4038600" y="1066800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Waveguide wall of the input coupler</a:t>
            </a:r>
            <a:endParaRPr lang="en-US" dirty="0"/>
          </a:p>
        </p:txBody>
      </p:sp>
      <p:sp>
        <p:nvSpPr>
          <p:cNvPr id="17" name="Down Arrow 16"/>
          <p:cNvSpPr/>
          <p:nvPr/>
        </p:nvSpPr>
        <p:spPr bwMode="auto">
          <a:xfrm rot="20217229">
            <a:off x="2108016" y="1034070"/>
            <a:ext cx="452336" cy="1129410"/>
          </a:xfrm>
          <a:prstGeom prst="downArrow">
            <a:avLst>
              <a:gd name="adj1" fmla="val 65816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Power in</a:t>
            </a:r>
          </a:p>
        </p:txBody>
      </p:sp>
      <p:sp>
        <p:nvSpPr>
          <p:cNvPr id="18" name="Down Arrow 17"/>
          <p:cNvSpPr/>
          <p:nvPr/>
        </p:nvSpPr>
        <p:spPr bwMode="auto">
          <a:xfrm rot="5400000">
            <a:off x="8384432" y="4645768"/>
            <a:ext cx="452336" cy="762000"/>
          </a:xfrm>
          <a:prstGeom prst="downArrow">
            <a:avLst>
              <a:gd name="adj1" fmla="val 65816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Power in</a:t>
            </a:r>
          </a:p>
        </p:txBody>
      </p:sp>
      <p:pic>
        <p:nvPicPr>
          <p:cNvPr id="3075" name="Picture 3" descr="G:\Divisions\EST\Groups\SM\Metallurgy\MEB\Samuli\CLIC\30CNSD1P2Cu-AfterHGtest\Input-coupler\30CNSD1P2Cu-Input_coupler11.t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8200" y="457200"/>
            <a:ext cx="5562600" cy="4171950"/>
          </a:xfrm>
          <a:prstGeom prst="rect">
            <a:avLst/>
          </a:prstGeom>
          <a:noFill/>
        </p:spPr>
      </p:pic>
      <p:sp>
        <p:nvSpPr>
          <p:cNvPr id="20" name="Up Arrow 19"/>
          <p:cNvSpPr/>
          <p:nvPr/>
        </p:nvSpPr>
        <p:spPr bwMode="auto">
          <a:xfrm>
            <a:off x="4191000" y="4953000"/>
            <a:ext cx="228600" cy="533400"/>
          </a:xfrm>
          <a:prstGeom prst="upArrow">
            <a:avLst/>
          </a:prstGeom>
          <a:solidFill>
            <a:srgbClr val="FF00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pic>
        <p:nvPicPr>
          <p:cNvPr id="3076" name="Picture 4" descr="G:\Divisions\EST\Groups\SM\Metallurgy\MEB\Samuli\CLIC\30CNSD1P2Cu-AfterHGtest\Input-coupler\30CNSD1P2Cu-Input_coupler12.t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43000" y="609600"/>
            <a:ext cx="5486400" cy="4114800"/>
          </a:xfrm>
          <a:prstGeom prst="rect">
            <a:avLst/>
          </a:prstGeom>
          <a:noFill/>
        </p:spPr>
      </p:pic>
      <p:pic>
        <p:nvPicPr>
          <p:cNvPr id="3077" name="Picture 5" descr="G:\Divisions\EST\Groups\SM\Metallurgy\MEB\Samuli\CLIC\30CNSD1P2Cu-AfterHGtest\Input-coupler\30CNSD1P2Cu-Input_coupler13.t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47800" y="762000"/>
            <a:ext cx="5486400" cy="4114800"/>
          </a:xfrm>
          <a:prstGeom prst="rect">
            <a:avLst/>
          </a:prstGeom>
          <a:noFill/>
        </p:spPr>
      </p:pic>
      <p:pic>
        <p:nvPicPr>
          <p:cNvPr id="3078" name="Picture 6" descr="G:\Divisions\EST\Groups\SM\Metallurgy\MEB\Samuli\CLIC\30CNSD1P2Cu-AfterHGtest\Input-coupler\30CNSD1P2Cu-Input_coupler18.t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52600" y="838200"/>
            <a:ext cx="5486400" cy="4114800"/>
          </a:xfrm>
          <a:prstGeom prst="rect">
            <a:avLst/>
          </a:prstGeom>
          <a:noFill/>
        </p:spPr>
      </p:pic>
      <p:sp>
        <p:nvSpPr>
          <p:cNvPr id="24" name="Up Arrow 23"/>
          <p:cNvSpPr/>
          <p:nvPr/>
        </p:nvSpPr>
        <p:spPr bwMode="auto">
          <a:xfrm>
            <a:off x="5562600" y="4724400"/>
            <a:ext cx="228600" cy="762000"/>
          </a:xfrm>
          <a:prstGeom prst="upArrow">
            <a:avLst/>
          </a:prstGeom>
          <a:solidFill>
            <a:srgbClr val="FF00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838200" y="838200"/>
            <a:ext cx="7239000" cy="2590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Line 9"/>
          <p:cNvSpPr>
            <a:spLocks noChangeShapeType="1"/>
          </p:cNvSpPr>
          <p:nvPr/>
        </p:nvSpPr>
        <p:spPr bwMode="auto">
          <a:xfrm>
            <a:off x="8382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Arc 10"/>
          <p:cNvSpPr>
            <a:spLocks/>
          </p:cNvSpPr>
          <p:nvPr/>
        </p:nvSpPr>
        <p:spPr bwMode="auto">
          <a:xfrm>
            <a:off x="10668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11"/>
          <p:cNvSpPr>
            <a:spLocks noChangeShapeType="1"/>
          </p:cNvSpPr>
          <p:nvPr/>
        </p:nvSpPr>
        <p:spPr bwMode="auto">
          <a:xfrm>
            <a:off x="12954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Arc 12"/>
          <p:cNvSpPr>
            <a:spLocks/>
          </p:cNvSpPr>
          <p:nvPr/>
        </p:nvSpPr>
        <p:spPr bwMode="auto">
          <a:xfrm rot="5400000">
            <a:off x="10668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 flipH="1">
            <a:off x="8382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Arc 14"/>
          <p:cNvSpPr>
            <a:spLocks/>
          </p:cNvSpPr>
          <p:nvPr/>
        </p:nvSpPr>
        <p:spPr bwMode="auto">
          <a:xfrm rot="5379221" flipV="1">
            <a:off x="12938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rc 15"/>
          <p:cNvSpPr>
            <a:spLocks/>
          </p:cNvSpPr>
          <p:nvPr/>
        </p:nvSpPr>
        <p:spPr bwMode="auto">
          <a:xfrm rot="16158442" flipV="1">
            <a:off x="12580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14478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14478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Arc 19"/>
          <p:cNvSpPr>
            <a:spLocks/>
          </p:cNvSpPr>
          <p:nvPr/>
        </p:nvSpPr>
        <p:spPr bwMode="auto">
          <a:xfrm>
            <a:off x="16764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>
            <a:off x="19050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Arc 21"/>
          <p:cNvSpPr>
            <a:spLocks/>
          </p:cNvSpPr>
          <p:nvPr/>
        </p:nvSpPr>
        <p:spPr bwMode="auto">
          <a:xfrm rot="5400000">
            <a:off x="16764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 flipH="1">
            <a:off x="14478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Arc 23"/>
          <p:cNvSpPr>
            <a:spLocks/>
          </p:cNvSpPr>
          <p:nvPr/>
        </p:nvSpPr>
        <p:spPr bwMode="auto">
          <a:xfrm rot="5379221" flipV="1">
            <a:off x="19034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Arc 24"/>
          <p:cNvSpPr>
            <a:spLocks/>
          </p:cNvSpPr>
          <p:nvPr/>
        </p:nvSpPr>
        <p:spPr bwMode="auto">
          <a:xfrm rot="16158442" flipV="1">
            <a:off x="18676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Line 25"/>
          <p:cNvSpPr>
            <a:spLocks noChangeShapeType="1"/>
          </p:cNvSpPr>
          <p:nvPr/>
        </p:nvSpPr>
        <p:spPr bwMode="auto">
          <a:xfrm>
            <a:off x="20574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Line 26"/>
          <p:cNvSpPr>
            <a:spLocks noChangeShapeType="1"/>
          </p:cNvSpPr>
          <p:nvPr/>
        </p:nvSpPr>
        <p:spPr bwMode="auto">
          <a:xfrm>
            <a:off x="74676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Line 27"/>
          <p:cNvSpPr>
            <a:spLocks noChangeShapeType="1"/>
          </p:cNvSpPr>
          <p:nvPr/>
        </p:nvSpPr>
        <p:spPr bwMode="auto">
          <a:xfrm>
            <a:off x="74676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" name="Arc 28"/>
          <p:cNvSpPr>
            <a:spLocks/>
          </p:cNvSpPr>
          <p:nvPr/>
        </p:nvSpPr>
        <p:spPr bwMode="auto">
          <a:xfrm>
            <a:off x="76962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Line 29"/>
          <p:cNvSpPr>
            <a:spLocks noChangeShapeType="1"/>
          </p:cNvSpPr>
          <p:nvPr/>
        </p:nvSpPr>
        <p:spPr bwMode="auto">
          <a:xfrm>
            <a:off x="79248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" name="Arc 30"/>
          <p:cNvSpPr>
            <a:spLocks/>
          </p:cNvSpPr>
          <p:nvPr/>
        </p:nvSpPr>
        <p:spPr bwMode="auto">
          <a:xfrm rot="5400000">
            <a:off x="76962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Line 31"/>
          <p:cNvSpPr>
            <a:spLocks noChangeShapeType="1"/>
          </p:cNvSpPr>
          <p:nvPr/>
        </p:nvSpPr>
        <p:spPr bwMode="auto">
          <a:xfrm flipH="1">
            <a:off x="74676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" name="Arc 32"/>
          <p:cNvSpPr>
            <a:spLocks/>
          </p:cNvSpPr>
          <p:nvPr/>
        </p:nvSpPr>
        <p:spPr bwMode="auto">
          <a:xfrm rot="5379221" flipV="1">
            <a:off x="79232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Arc 33"/>
          <p:cNvSpPr>
            <a:spLocks/>
          </p:cNvSpPr>
          <p:nvPr/>
        </p:nvSpPr>
        <p:spPr bwMode="auto">
          <a:xfrm rot="16158442" flipV="1">
            <a:off x="78874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Line 34"/>
          <p:cNvSpPr>
            <a:spLocks noChangeShapeType="1"/>
          </p:cNvSpPr>
          <p:nvPr/>
        </p:nvSpPr>
        <p:spPr bwMode="auto">
          <a:xfrm>
            <a:off x="80772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Line 35"/>
          <p:cNvSpPr>
            <a:spLocks noChangeShapeType="1"/>
          </p:cNvSpPr>
          <p:nvPr/>
        </p:nvSpPr>
        <p:spPr bwMode="auto">
          <a:xfrm>
            <a:off x="68580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2" name="Line 36"/>
          <p:cNvSpPr>
            <a:spLocks noChangeShapeType="1"/>
          </p:cNvSpPr>
          <p:nvPr/>
        </p:nvSpPr>
        <p:spPr bwMode="auto">
          <a:xfrm>
            <a:off x="68580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" name="Arc 37"/>
          <p:cNvSpPr>
            <a:spLocks/>
          </p:cNvSpPr>
          <p:nvPr/>
        </p:nvSpPr>
        <p:spPr bwMode="auto">
          <a:xfrm>
            <a:off x="70866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Line 38"/>
          <p:cNvSpPr>
            <a:spLocks noChangeShapeType="1"/>
          </p:cNvSpPr>
          <p:nvPr/>
        </p:nvSpPr>
        <p:spPr bwMode="auto">
          <a:xfrm>
            <a:off x="73152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Arc 39"/>
          <p:cNvSpPr>
            <a:spLocks/>
          </p:cNvSpPr>
          <p:nvPr/>
        </p:nvSpPr>
        <p:spPr bwMode="auto">
          <a:xfrm rot="5400000">
            <a:off x="70866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Line 40"/>
          <p:cNvSpPr>
            <a:spLocks noChangeShapeType="1"/>
          </p:cNvSpPr>
          <p:nvPr/>
        </p:nvSpPr>
        <p:spPr bwMode="auto">
          <a:xfrm flipH="1">
            <a:off x="68580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" name="Arc 41"/>
          <p:cNvSpPr>
            <a:spLocks/>
          </p:cNvSpPr>
          <p:nvPr/>
        </p:nvSpPr>
        <p:spPr bwMode="auto">
          <a:xfrm rot="5379221" flipV="1">
            <a:off x="73136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Arc 42"/>
          <p:cNvSpPr>
            <a:spLocks/>
          </p:cNvSpPr>
          <p:nvPr/>
        </p:nvSpPr>
        <p:spPr bwMode="auto">
          <a:xfrm rot="16158442" flipV="1">
            <a:off x="72778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Line 43"/>
          <p:cNvSpPr>
            <a:spLocks noChangeShapeType="1"/>
          </p:cNvSpPr>
          <p:nvPr/>
        </p:nvSpPr>
        <p:spPr bwMode="auto">
          <a:xfrm>
            <a:off x="74676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" name="Line 44"/>
          <p:cNvSpPr>
            <a:spLocks noChangeShapeType="1"/>
          </p:cNvSpPr>
          <p:nvPr/>
        </p:nvSpPr>
        <p:spPr bwMode="auto">
          <a:xfrm>
            <a:off x="20574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" name="Line 45"/>
          <p:cNvSpPr>
            <a:spLocks noChangeShapeType="1"/>
          </p:cNvSpPr>
          <p:nvPr/>
        </p:nvSpPr>
        <p:spPr bwMode="auto">
          <a:xfrm>
            <a:off x="20574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" name="Arc 46"/>
          <p:cNvSpPr>
            <a:spLocks/>
          </p:cNvSpPr>
          <p:nvPr/>
        </p:nvSpPr>
        <p:spPr bwMode="auto">
          <a:xfrm>
            <a:off x="22860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Line 47"/>
          <p:cNvSpPr>
            <a:spLocks noChangeShapeType="1"/>
          </p:cNvSpPr>
          <p:nvPr/>
        </p:nvSpPr>
        <p:spPr bwMode="auto">
          <a:xfrm>
            <a:off x="25146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" name="Arc 48"/>
          <p:cNvSpPr>
            <a:spLocks/>
          </p:cNvSpPr>
          <p:nvPr/>
        </p:nvSpPr>
        <p:spPr bwMode="auto">
          <a:xfrm rot="5400000">
            <a:off x="22860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Line 49"/>
          <p:cNvSpPr>
            <a:spLocks noChangeShapeType="1"/>
          </p:cNvSpPr>
          <p:nvPr/>
        </p:nvSpPr>
        <p:spPr bwMode="auto">
          <a:xfrm flipH="1">
            <a:off x="20574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" name="Arc 50"/>
          <p:cNvSpPr>
            <a:spLocks/>
          </p:cNvSpPr>
          <p:nvPr/>
        </p:nvSpPr>
        <p:spPr bwMode="auto">
          <a:xfrm rot="5379221" flipV="1">
            <a:off x="25130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Arc 51"/>
          <p:cNvSpPr>
            <a:spLocks/>
          </p:cNvSpPr>
          <p:nvPr/>
        </p:nvSpPr>
        <p:spPr bwMode="auto">
          <a:xfrm rot="16158442" flipV="1">
            <a:off x="24772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Line 52"/>
          <p:cNvSpPr>
            <a:spLocks noChangeShapeType="1"/>
          </p:cNvSpPr>
          <p:nvPr/>
        </p:nvSpPr>
        <p:spPr bwMode="auto">
          <a:xfrm>
            <a:off x="26670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" name="Line 89"/>
          <p:cNvSpPr>
            <a:spLocks noChangeShapeType="1"/>
          </p:cNvSpPr>
          <p:nvPr/>
        </p:nvSpPr>
        <p:spPr bwMode="auto">
          <a:xfrm>
            <a:off x="68580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" name="Line 90"/>
          <p:cNvSpPr>
            <a:spLocks noChangeShapeType="1"/>
          </p:cNvSpPr>
          <p:nvPr/>
        </p:nvSpPr>
        <p:spPr bwMode="auto">
          <a:xfrm>
            <a:off x="62484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" name="Line 91"/>
          <p:cNvSpPr>
            <a:spLocks noChangeShapeType="1"/>
          </p:cNvSpPr>
          <p:nvPr/>
        </p:nvSpPr>
        <p:spPr bwMode="auto">
          <a:xfrm>
            <a:off x="62484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" name="Arc 92"/>
          <p:cNvSpPr>
            <a:spLocks/>
          </p:cNvSpPr>
          <p:nvPr/>
        </p:nvSpPr>
        <p:spPr bwMode="auto">
          <a:xfrm>
            <a:off x="64770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Line 93"/>
          <p:cNvSpPr>
            <a:spLocks noChangeShapeType="1"/>
          </p:cNvSpPr>
          <p:nvPr/>
        </p:nvSpPr>
        <p:spPr bwMode="auto">
          <a:xfrm>
            <a:off x="67056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7" name="Arc 94"/>
          <p:cNvSpPr>
            <a:spLocks/>
          </p:cNvSpPr>
          <p:nvPr/>
        </p:nvSpPr>
        <p:spPr bwMode="auto">
          <a:xfrm rot="5400000">
            <a:off x="64770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" name="Line 95"/>
          <p:cNvSpPr>
            <a:spLocks noChangeShapeType="1"/>
          </p:cNvSpPr>
          <p:nvPr/>
        </p:nvSpPr>
        <p:spPr bwMode="auto">
          <a:xfrm flipH="1">
            <a:off x="62484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9" name="Arc 96"/>
          <p:cNvSpPr>
            <a:spLocks/>
          </p:cNvSpPr>
          <p:nvPr/>
        </p:nvSpPr>
        <p:spPr bwMode="auto">
          <a:xfrm rot="5379221" flipV="1">
            <a:off x="67040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0" name="Arc 97"/>
          <p:cNvSpPr>
            <a:spLocks/>
          </p:cNvSpPr>
          <p:nvPr/>
        </p:nvSpPr>
        <p:spPr bwMode="auto">
          <a:xfrm rot="16158442" flipV="1">
            <a:off x="66682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Line 98"/>
          <p:cNvSpPr>
            <a:spLocks noChangeShapeType="1"/>
          </p:cNvSpPr>
          <p:nvPr/>
        </p:nvSpPr>
        <p:spPr bwMode="auto">
          <a:xfrm>
            <a:off x="68580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3733800" y="152400"/>
            <a:ext cx="312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i="1" dirty="0" smtClean="0"/>
              <a:t>π</a:t>
            </a:r>
            <a:r>
              <a:rPr lang="en-US" b="1" i="1" dirty="0" smtClean="0"/>
              <a:t>/2 brazed Cu disc structure</a:t>
            </a:r>
            <a:endParaRPr lang="en-US" b="1" i="1" dirty="0"/>
          </a:p>
        </p:txBody>
      </p:sp>
      <p:pic>
        <p:nvPicPr>
          <p:cNvPr id="64" name="Picture 2"/>
          <p:cNvPicPr>
            <a:picLocks noChangeAspect="1" noChangeArrowheads="1"/>
          </p:cNvPicPr>
          <p:nvPr/>
        </p:nvPicPr>
        <p:blipFill>
          <a:blip r:embed="rId2"/>
          <a:srcRect l="22966" t="12739" b="15924"/>
          <a:stretch>
            <a:fillRect/>
          </a:stretch>
        </p:blipFill>
        <p:spPr bwMode="auto">
          <a:xfrm>
            <a:off x="3124200" y="1219199"/>
            <a:ext cx="2514600" cy="17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533400" y="2133600"/>
            <a:ext cx="7848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66" name="Straight Connector 65"/>
          <p:cNvCxnSpPr/>
          <p:nvPr/>
        </p:nvCxnSpPr>
        <p:spPr bwMode="auto">
          <a:xfrm>
            <a:off x="3124200" y="1295400"/>
            <a:ext cx="2438400" cy="1143000"/>
          </a:xfrm>
          <a:prstGeom prst="line">
            <a:avLst/>
          </a:prstGeom>
          <a:solidFill>
            <a:srgbClr val="FF00FF"/>
          </a:solidFill>
          <a:ln w="1905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70" name="Right Arrow 69"/>
          <p:cNvSpPr/>
          <p:nvPr/>
        </p:nvSpPr>
        <p:spPr bwMode="auto">
          <a:xfrm>
            <a:off x="152400" y="1752600"/>
            <a:ext cx="1143000" cy="7620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Input</a:t>
            </a:r>
          </a:p>
        </p:txBody>
      </p:sp>
      <p:pic>
        <p:nvPicPr>
          <p:cNvPr id="4099" name="Picture 3" descr="G:\Divisions\EST\Groups\SM\Metallurgy\MEB\Samuli\CLIC\30CNSD1P2Cu-AfterHGtest\structure\30CNSD1P2Cu-structure01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505200"/>
            <a:ext cx="3657600" cy="2743200"/>
          </a:xfrm>
          <a:prstGeom prst="rect">
            <a:avLst/>
          </a:prstGeom>
          <a:noFill/>
        </p:spPr>
      </p:pic>
      <p:pic>
        <p:nvPicPr>
          <p:cNvPr id="4100" name="Picture 4" descr="G:\Divisions\EST\Groups\SM\Metallurgy\MEB\Samuli\CLIC\30CNSD1P2Cu-AfterHGtest\structure\30CNSD1P2Cu-structure03.t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" y="3657600"/>
            <a:ext cx="3657600" cy="2743200"/>
          </a:xfrm>
          <a:prstGeom prst="rect">
            <a:avLst/>
          </a:prstGeom>
          <a:noFill/>
        </p:spPr>
      </p:pic>
      <p:cxnSp>
        <p:nvCxnSpPr>
          <p:cNvPr id="74" name="Straight Arrow Connector 73"/>
          <p:cNvCxnSpPr>
            <a:stCxn id="12" idx="2"/>
          </p:cNvCxnSpPr>
          <p:nvPr/>
        </p:nvCxnSpPr>
        <p:spPr bwMode="auto">
          <a:xfrm rot="16200000" flipH="1">
            <a:off x="1167474" y="2615275"/>
            <a:ext cx="1018900" cy="608551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101" name="Picture 5" descr="G:\Divisions\EST\Groups\SM\Metallurgy\MEB\Samuli\CLIC\30CNSD1P2Cu-AfterHGtest\structure\30CNSD1P2Cu-structure04.t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5000" y="3505200"/>
            <a:ext cx="3657600" cy="2743200"/>
          </a:xfrm>
          <a:prstGeom prst="rect">
            <a:avLst/>
          </a:prstGeom>
          <a:noFill/>
        </p:spPr>
      </p:pic>
      <p:pic>
        <p:nvPicPr>
          <p:cNvPr id="1026" name="Picture 2" descr="G:\Divisions\EST\Groups\SM\Metallurgy\MEB\Samuli\CLIC\30CNSD1P2Cu-AfterHGtest\structure\30CNSD1P2Cu-structure06.t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33600" y="3657600"/>
            <a:ext cx="3657600" cy="2743200"/>
          </a:xfrm>
          <a:prstGeom prst="rect">
            <a:avLst/>
          </a:prstGeom>
          <a:noFill/>
        </p:spPr>
      </p:pic>
      <p:pic>
        <p:nvPicPr>
          <p:cNvPr id="4102" name="Picture 6" descr="G:\Divisions\EST\Groups\SM\Metallurgy\MEB\Samuli\CLIC\30CNSD1P2Cu-AfterHGtest\structure\30CNSD1P2Cu-structure07.t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43200" y="3505200"/>
            <a:ext cx="3657600" cy="2743200"/>
          </a:xfrm>
          <a:prstGeom prst="rect">
            <a:avLst/>
          </a:prstGeom>
          <a:noFill/>
        </p:spPr>
      </p:pic>
      <p:pic>
        <p:nvPicPr>
          <p:cNvPr id="1027" name="Picture 3" descr="G:\Divisions\EST\Groups\SM\Metallurgy\MEB\Samuli\CLIC\30CNSD1P2Cu-AfterHGtest\structure\30CNSD1P2Cu-structure09.t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71800" y="3657600"/>
            <a:ext cx="3657600" cy="2743200"/>
          </a:xfrm>
          <a:prstGeom prst="rect">
            <a:avLst/>
          </a:prstGeom>
          <a:noFill/>
        </p:spPr>
      </p:pic>
      <p:pic>
        <p:nvPicPr>
          <p:cNvPr id="1029" name="Picture 5" descr="G:\Divisions\EST\Groups\SM\Metallurgy\MEB\Samuli\CLIC\30CNSD1P2Cu-AfterHGtest\structure\30CNSD1P2Cu-structure17.ti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962400" y="3505200"/>
            <a:ext cx="3657600" cy="2743200"/>
          </a:xfrm>
          <a:prstGeom prst="rect">
            <a:avLst/>
          </a:prstGeom>
          <a:noFill/>
        </p:spPr>
      </p:pic>
      <p:pic>
        <p:nvPicPr>
          <p:cNvPr id="1030" name="Picture 6" descr="G:\Divisions\EST\Groups\SM\Metallurgy\MEB\Samuli\CLIC\30CNSD1P2Cu-AfterHGtest\structure\30CNSD1P2Cu-structure19.t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191000" y="3657600"/>
            <a:ext cx="3657600" cy="2743200"/>
          </a:xfrm>
          <a:prstGeom prst="rect">
            <a:avLst/>
          </a:prstGeom>
          <a:noFill/>
        </p:spPr>
      </p:pic>
      <p:pic>
        <p:nvPicPr>
          <p:cNvPr id="1031" name="Picture 7" descr="G:\Divisions\EST\Groups\SM\Metallurgy\MEB\Samuli\CLIC\30CNSD1P2Cu-AfterHGtest\structure\30CNSD1P2Cu-structure23.tif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29200" y="3505200"/>
            <a:ext cx="3657600" cy="2743200"/>
          </a:xfrm>
          <a:prstGeom prst="rect">
            <a:avLst/>
          </a:prstGeom>
          <a:noFill/>
        </p:spPr>
      </p:pic>
      <p:pic>
        <p:nvPicPr>
          <p:cNvPr id="1032" name="Picture 8" descr="G:\Divisions\EST\Groups\SM\Metallurgy\MEB\Samuli\CLIC\30CNSD1P2Cu-AfterHGtest\structure\30CNSD1P2Cu-structure25.t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257800" y="3657600"/>
            <a:ext cx="3657600" cy="2743200"/>
          </a:xfrm>
          <a:prstGeom prst="rect">
            <a:avLst/>
          </a:prstGeom>
          <a:noFill/>
        </p:spPr>
      </p:pic>
      <p:pic>
        <p:nvPicPr>
          <p:cNvPr id="1033" name="Picture 9" descr="G:\Divisions\EST\Groups\SM\Metallurgy\MEB\Samuli\CLIC\30CNSD1P2Cu-AfterHGtest\structure\30CNSD1P2Cu-structure29.t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334000" y="3505200"/>
            <a:ext cx="3657600" cy="2743200"/>
          </a:xfrm>
          <a:prstGeom prst="rect">
            <a:avLst/>
          </a:prstGeom>
          <a:noFill/>
        </p:spPr>
      </p:pic>
      <p:pic>
        <p:nvPicPr>
          <p:cNvPr id="1034" name="Picture 10" descr="G:\Divisions\EST\Groups\SM\Metallurgy\MEB\Samuli\CLIC\30CNSD1P2Cu-AfterHGtest\structure\30CNSD1P2Cu-structure31.ti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334000" y="3657600"/>
            <a:ext cx="3657600" cy="2743200"/>
          </a:xfrm>
          <a:prstGeom prst="rect">
            <a:avLst/>
          </a:prstGeom>
          <a:noFill/>
        </p:spPr>
      </p:pic>
      <p:sp>
        <p:nvSpPr>
          <p:cNvPr id="76" name="TextBox 75"/>
          <p:cNvSpPr txBox="1"/>
          <p:nvPr/>
        </p:nvSpPr>
        <p:spPr>
          <a:xfrm>
            <a:off x="914400" y="1066800"/>
            <a:ext cx="7086600" cy="1366528"/>
          </a:xfrm>
          <a:prstGeom prst="rect">
            <a:avLst/>
          </a:prstGeom>
          <a:solidFill>
            <a:schemeClr val="accent3"/>
          </a:solidFill>
          <a:ln w="190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Damage decreases slightly but does not vanish away completely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Only the last matching iris is significantly less damaged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More melting on the downstream side of the irises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“Pitting” present, possibly due to wire cutting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0.06667 -2.22222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67 -4.44444E-6 L 0.18334 0.00764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4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8334 0.00764 L 0.36667 0.00764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667 0.00764 L 0.475 0.00764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" y="0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75 0.00764 L 0.725 0.00764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33800" y="152400"/>
            <a:ext cx="3227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2</a:t>
            </a:r>
            <a:r>
              <a:rPr lang="el-GR" b="1" i="1" dirty="0" smtClean="0"/>
              <a:t>π</a:t>
            </a:r>
            <a:r>
              <a:rPr lang="en-US" b="1" i="1" dirty="0" smtClean="0"/>
              <a:t>/3 brazed Cu disc structure</a:t>
            </a:r>
            <a:endParaRPr lang="en-US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2971800" y="685800"/>
            <a:ext cx="354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Alberto, CLIC meeting 30.6.2006</a:t>
            </a:r>
            <a:endParaRPr lang="en-US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447800"/>
            <a:ext cx="4552950" cy="40862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1143000"/>
            <a:ext cx="3758268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71800" y="685800"/>
            <a:ext cx="354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Alberto, CLIC meeting 30.6.2006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733800" y="152400"/>
            <a:ext cx="3227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2</a:t>
            </a:r>
            <a:r>
              <a:rPr lang="el-GR" b="1" i="1" dirty="0" smtClean="0"/>
              <a:t>π</a:t>
            </a:r>
            <a:r>
              <a:rPr lang="en-US" b="1" i="1" dirty="0" smtClean="0"/>
              <a:t>/3 brazed Cu disc structure</a:t>
            </a:r>
            <a:endParaRPr lang="en-US" b="1" i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142999"/>
            <a:ext cx="5715000" cy="52010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4038600" y="1066800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Waveguide wall of the input coupler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733800" y="152400"/>
            <a:ext cx="3227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2</a:t>
            </a:r>
            <a:r>
              <a:rPr lang="el-GR" b="1" i="1" dirty="0" smtClean="0"/>
              <a:t>π</a:t>
            </a:r>
            <a:r>
              <a:rPr lang="en-US" b="1" i="1" dirty="0" smtClean="0"/>
              <a:t>/3 brazed Cu disc structure</a:t>
            </a:r>
            <a:endParaRPr lang="en-US" b="1" i="1" dirty="0"/>
          </a:p>
        </p:txBody>
      </p:sp>
      <p:pic>
        <p:nvPicPr>
          <p:cNvPr id="5" name="Picture 3" descr="G:\Divisions\EST\Groups\SM\Metallurgy\MEB\Samuli\CLIC\30CNS2p3_Cu-after-HGtest\Input-coupler\optical\Subfolder_001\Image_000059.jpg"/>
          <p:cNvPicPr>
            <a:picLocks noChangeAspect="1" noChangeArrowheads="1"/>
          </p:cNvPicPr>
          <p:nvPr/>
        </p:nvPicPr>
        <p:blipFill>
          <a:blip r:embed="rId2" cstate="print"/>
          <a:srcRect r="-2070"/>
          <a:stretch>
            <a:fillRect/>
          </a:stretch>
        </p:blipFill>
        <p:spPr bwMode="auto">
          <a:xfrm>
            <a:off x="3352800" y="3505200"/>
            <a:ext cx="3583022" cy="2605834"/>
          </a:xfrm>
          <a:prstGeom prst="rect">
            <a:avLst/>
          </a:prstGeom>
          <a:noFill/>
        </p:spPr>
      </p:pic>
      <p:pic>
        <p:nvPicPr>
          <p:cNvPr id="6" name="Picture 4" descr="G:\Divisions\EST\Groups\SM\Metallurgy\MEB\Samuli\CLIC\30CNS2p3_Cu-after-HGtest\Input-coupler\optical\Subfolder_001\Image_000060.jpg"/>
          <p:cNvPicPr>
            <a:picLocks noChangeAspect="1" noChangeArrowheads="1"/>
          </p:cNvPicPr>
          <p:nvPr/>
        </p:nvPicPr>
        <p:blipFill>
          <a:blip r:embed="rId3" cstate="print"/>
          <a:srcRect r="7209"/>
          <a:stretch>
            <a:fillRect/>
          </a:stretch>
        </p:blipFill>
        <p:spPr bwMode="auto">
          <a:xfrm>
            <a:off x="152400" y="3429000"/>
            <a:ext cx="3238501" cy="2590801"/>
          </a:xfrm>
          <a:prstGeom prst="rect">
            <a:avLst/>
          </a:prstGeom>
          <a:noFill/>
        </p:spPr>
      </p:pic>
      <p:pic>
        <p:nvPicPr>
          <p:cNvPr id="7" name="Picture 2" descr="G:\Divisions\EST\Groups\SM\Metallurgy\MEB\Samuli\CLIC\30CNS2p3_Cu-after-HGtest\Input-coupler\optical\Subfolder_001\Image_000058.jpg"/>
          <p:cNvPicPr>
            <a:picLocks noChangeAspect="1" noChangeArrowheads="1"/>
          </p:cNvPicPr>
          <p:nvPr/>
        </p:nvPicPr>
        <p:blipFill>
          <a:blip r:embed="rId4" cstate="print"/>
          <a:srcRect l="51963"/>
          <a:stretch>
            <a:fillRect/>
          </a:stretch>
        </p:blipFill>
        <p:spPr bwMode="auto">
          <a:xfrm>
            <a:off x="6858000" y="3581400"/>
            <a:ext cx="1676533" cy="2590800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/>
          <a:srcRect l="22966" t="12739" b="15924"/>
          <a:stretch>
            <a:fillRect/>
          </a:stretch>
        </p:blipFill>
        <p:spPr bwMode="auto">
          <a:xfrm>
            <a:off x="457200" y="1066800"/>
            <a:ext cx="30670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Down Arrow 8"/>
          <p:cNvSpPr/>
          <p:nvPr/>
        </p:nvSpPr>
        <p:spPr bwMode="auto">
          <a:xfrm rot="20217229">
            <a:off x="2108016" y="1034070"/>
            <a:ext cx="452336" cy="1129410"/>
          </a:xfrm>
          <a:prstGeom prst="downArrow">
            <a:avLst>
              <a:gd name="adj1" fmla="val 65816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Power in</a:t>
            </a:r>
          </a:p>
        </p:txBody>
      </p:sp>
      <p:sp>
        <p:nvSpPr>
          <p:cNvPr id="10" name="Down Arrow 9"/>
          <p:cNvSpPr/>
          <p:nvPr/>
        </p:nvSpPr>
        <p:spPr bwMode="auto">
          <a:xfrm rot="5400000">
            <a:off x="8384432" y="4645768"/>
            <a:ext cx="452336" cy="762000"/>
          </a:xfrm>
          <a:prstGeom prst="downArrow">
            <a:avLst>
              <a:gd name="adj1" fmla="val 65816"/>
              <a:gd name="adj2" fmla="val 50000"/>
            </a:avLst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Power in</a:t>
            </a:r>
          </a:p>
        </p:txBody>
      </p:sp>
      <p:pic>
        <p:nvPicPr>
          <p:cNvPr id="15" name="Picture 2" descr="G:\Divisions\EST\Groups\SM\Metallurgy\MEB\Samuli\CLIC\30CNSD1P2Cu-AfterHGtest\Input-coupler\Optical-mscope-images\Subfolder_001\Image_000029.jpg"/>
          <p:cNvPicPr>
            <a:picLocks noChangeAspect="1" noChangeArrowheads="1"/>
          </p:cNvPicPr>
          <p:nvPr/>
        </p:nvPicPr>
        <p:blipFill>
          <a:blip r:embed="rId6" cstate="print"/>
          <a:srcRect r="16967"/>
          <a:stretch>
            <a:fillRect/>
          </a:stretch>
        </p:blipFill>
        <p:spPr bwMode="auto">
          <a:xfrm>
            <a:off x="3581400" y="838200"/>
            <a:ext cx="2858206" cy="2555295"/>
          </a:xfrm>
          <a:prstGeom prst="rect">
            <a:avLst/>
          </a:prstGeom>
          <a:noFill/>
        </p:spPr>
      </p:pic>
      <p:pic>
        <p:nvPicPr>
          <p:cNvPr id="16" name="Picture 3" descr="G:\Divisions\EST\Groups\SM\Metallurgy\MEB\Samuli\CLIC\30CNSD1P2Cu-AfterHGtest\Input-coupler\Optical-mscope-images\Subfolder_001\Image_00002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838200"/>
            <a:ext cx="3442264" cy="2555295"/>
          </a:xfrm>
          <a:prstGeom prst="rect">
            <a:avLst/>
          </a:prstGeom>
          <a:noFill/>
        </p:spPr>
      </p:pic>
      <p:pic>
        <p:nvPicPr>
          <p:cNvPr id="17" name="Picture 2" descr="G:\Divisions\EST\Groups\SM\Metallurgy\MEB\Samuli\CLIC\30CNSD1P2Cu-AfterHGtest\Input-coupler\Optical-mscope-images\Subfolder_001\Image_000030.jpg"/>
          <p:cNvPicPr>
            <a:picLocks noChangeAspect="1" noChangeArrowheads="1"/>
          </p:cNvPicPr>
          <p:nvPr/>
        </p:nvPicPr>
        <p:blipFill>
          <a:blip r:embed="rId8" cstate="print"/>
          <a:srcRect l="39016"/>
          <a:stretch>
            <a:fillRect/>
          </a:stretch>
        </p:blipFill>
        <p:spPr bwMode="auto">
          <a:xfrm>
            <a:off x="6324600" y="838200"/>
            <a:ext cx="2128450" cy="2590800"/>
          </a:xfrm>
          <a:prstGeom prst="rect">
            <a:avLst/>
          </a:prstGeom>
          <a:noFill/>
        </p:spPr>
      </p:pic>
      <p:pic>
        <p:nvPicPr>
          <p:cNvPr id="2052" name="Picture 4" descr="G:\Divisions\EST\Groups\SM\Metallurgy\MEB\Samuli\CLIC\30CNS2p3_Cu-after-HGtest\Input-coupler\p6-x1000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14800" y="685800"/>
            <a:ext cx="4816846" cy="3657600"/>
          </a:xfrm>
          <a:prstGeom prst="rect">
            <a:avLst/>
          </a:prstGeom>
          <a:noFill/>
        </p:spPr>
      </p:pic>
      <p:pic>
        <p:nvPicPr>
          <p:cNvPr id="2053" name="Picture 5" descr="G:\Divisions\EST\Groups\SM\Metallurgy\MEB\Samuli\CLIC\30CNSD1P2Cu-AfterHGtest\Input-coupler\30CNSD1P2Cu-Input_coupler19.t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52400" y="2743200"/>
            <a:ext cx="4876800" cy="3657600"/>
          </a:xfrm>
          <a:prstGeom prst="rect">
            <a:avLst/>
          </a:prstGeom>
          <a:noFill/>
        </p:spPr>
      </p:pic>
      <p:pic>
        <p:nvPicPr>
          <p:cNvPr id="2050" name="Picture 2" descr="G:\Divisions\EST\Groups\SM\Metallurgy\MEB\Samuli\CLIC\30CNS2p3_Cu-after-HGtest\Input-coupler\p4-x5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52400" y="762000"/>
            <a:ext cx="4816846" cy="3657600"/>
          </a:xfrm>
          <a:prstGeom prst="rect">
            <a:avLst/>
          </a:prstGeom>
          <a:noFill/>
        </p:spPr>
      </p:pic>
      <p:pic>
        <p:nvPicPr>
          <p:cNvPr id="13" name="Picture 3" descr="G:\Divisions\EST\Groups\SM\Metallurgy\MEB\Samuli\CLIC\30CNSD1P2Cu-AfterHGtest\Input-coupler\30CNSD1P2Cu-Input_coupler11.t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114800" y="2819400"/>
            <a:ext cx="4876800" cy="3657600"/>
          </a:xfrm>
          <a:prstGeom prst="rect">
            <a:avLst/>
          </a:prstGeom>
          <a:noFill/>
        </p:spPr>
      </p:pic>
      <p:sp>
        <p:nvSpPr>
          <p:cNvPr id="12" name="Right Arrow 11"/>
          <p:cNvSpPr/>
          <p:nvPr/>
        </p:nvSpPr>
        <p:spPr bwMode="auto">
          <a:xfrm rot="15107437">
            <a:off x="3536660" y="4535316"/>
            <a:ext cx="1321528" cy="380962"/>
          </a:xfrm>
          <a:prstGeom prst="rightArrow">
            <a:avLst/>
          </a:prstGeom>
          <a:solidFill>
            <a:srgbClr val="FF00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22" name="Right Arrow 21"/>
          <p:cNvSpPr/>
          <p:nvPr/>
        </p:nvSpPr>
        <p:spPr bwMode="auto">
          <a:xfrm rot="17229606">
            <a:off x="5364220" y="4599373"/>
            <a:ext cx="1295400" cy="381000"/>
          </a:xfrm>
          <a:prstGeom prst="rightArrow">
            <a:avLst/>
          </a:prstGeom>
          <a:solidFill>
            <a:srgbClr val="FF00FF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162800" y="1143000"/>
            <a:ext cx="8931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dirty="0" smtClean="0"/>
              <a:t>π</a:t>
            </a:r>
            <a:r>
              <a:rPr lang="en-US" dirty="0" smtClean="0"/>
              <a:t>/2 Cu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4038600" y="2819400"/>
            <a:ext cx="8931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dirty="0" smtClean="0"/>
              <a:t>π</a:t>
            </a:r>
            <a:r>
              <a:rPr lang="en-US" dirty="0" smtClean="0"/>
              <a:t>/2 Cu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7848600" y="2895600"/>
            <a:ext cx="89319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dirty="0" smtClean="0"/>
              <a:t>π</a:t>
            </a:r>
            <a:r>
              <a:rPr lang="en-US" dirty="0" smtClean="0"/>
              <a:t>/2 Cu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22" grpId="0" animBg="1"/>
      <p:bldP spid="21" grpId="0" animBg="1"/>
      <p:bldP spid="21" grpId="1" animBg="1"/>
      <p:bldP spid="27" grpId="0" animBg="1"/>
      <p:bldP spid="26" grpId="0" animBg="1"/>
      <p:bldP spid="2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152400"/>
            <a:ext cx="3227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2</a:t>
            </a:r>
            <a:r>
              <a:rPr lang="el-GR" b="1" i="1" dirty="0" smtClean="0"/>
              <a:t>π</a:t>
            </a:r>
            <a:r>
              <a:rPr lang="en-US" b="1" i="1" dirty="0" smtClean="0"/>
              <a:t>/3 brazed Cu disc structure</a:t>
            </a:r>
            <a:endParaRPr lang="en-US" b="1" i="1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838200" y="838200"/>
            <a:ext cx="7239000" cy="25908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" name="Line 9"/>
          <p:cNvSpPr>
            <a:spLocks noChangeShapeType="1"/>
          </p:cNvSpPr>
          <p:nvPr/>
        </p:nvSpPr>
        <p:spPr bwMode="auto">
          <a:xfrm>
            <a:off x="8382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" name="Arc 10"/>
          <p:cNvSpPr>
            <a:spLocks/>
          </p:cNvSpPr>
          <p:nvPr/>
        </p:nvSpPr>
        <p:spPr bwMode="auto">
          <a:xfrm>
            <a:off x="10668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11"/>
          <p:cNvSpPr>
            <a:spLocks noChangeShapeType="1"/>
          </p:cNvSpPr>
          <p:nvPr/>
        </p:nvSpPr>
        <p:spPr bwMode="auto">
          <a:xfrm>
            <a:off x="12954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Arc 12"/>
          <p:cNvSpPr>
            <a:spLocks/>
          </p:cNvSpPr>
          <p:nvPr/>
        </p:nvSpPr>
        <p:spPr bwMode="auto">
          <a:xfrm rot="5400000">
            <a:off x="10668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Line 13"/>
          <p:cNvSpPr>
            <a:spLocks noChangeShapeType="1"/>
          </p:cNvSpPr>
          <p:nvPr/>
        </p:nvSpPr>
        <p:spPr bwMode="auto">
          <a:xfrm flipH="1">
            <a:off x="8382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Arc 14"/>
          <p:cNvSpPr>
            <a:spLocks/>
          </p:cNvSpPr>
          <p:nvPr/>
        </p:nvSpPr>
        <p:spPr bwMode="auto">
          <a:xfrm rot="5379221" flipV="1">
            <a:off x="12938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rc 15"/>
          <p:cNvSpPr>
            <a:spLocks/>
          </p:cNvSpPr>
          <p:nvPr/>
        </p:nvSpPr>
        <p:spPr bwMode="auto">
          <a:xfrm rot="16158442" flipV="1">
            <a:off x="12580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auto">
          <a:xfrm>
            <a:off x="14478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Line 18"/>
          <p:cNvSpPr>
            <a:spLocks noChangeShapeType="1"/>
          </p:cNvSpPr>
          <p:nvPr/>
        </p:nvSpPr>
        <p:spPr bwMode="auto">
          <a:xfrm>
            <a:off x="14478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Arc 19"/>
          <p:cNvSpPr>
            <a:spLocks/>
          </p:cNvSpPr>
          <p:nvPr/>
        </p:nvSpPr>
        <p:spPr bwMode="auto">
          <a:xfrm>
            <a:off x="16764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Line 20"/>
          <p:cNvSpPr>
            <a:spLocks noChangeShapeType="1"/>
          </p:cNvSpPr>
          <p:nvPr/>
        </p:nvSpPr>
        <p:spPr bwMode="auto">
          <a:xfrm>
            <a:off x="19050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Arc 21"/>
          <p:cNvSpPr>
            <a:spLocks/>
          </p:cNvSpPr>
          <p:nvPr/>
        </p:nvSpPr>
        <p:spPr bwMode="auto">
          <a:xfrm rot="5400000">
            <a:off x="16764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Line 22"/>
          <p:cNvSpPr>
            <a:spLocks noChangeShapeType="1"/>
          </p:cNvSpPr>
          <p:nvPr/>
        </p:nvSpPr>
        <p:spPr bwMode="auto">
          <a:xfrm flipH="1">
            <a:off x="14478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Arc 23"/>
          <p:cNvSpPr>
            <a:spLocks/>
          </p:cNvSpPr>
          <p:nvPr/>
        </p:nvSpPr>
        <p:spPr bwMode="auto">
          <a:xfrm rot="5379221" flipV="1">
            <a:off x="19034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Arc 24"/>
          <p:cNvSpPr>
            <a:spLocks/>
          </p:cNvSpPr>
          <p:nvPr/>
        </p:nvSpPr>
        <p:spPr bwMode="auto">
          <a:xfrm rot="16158442" flipV="1">
            <a:off x="18676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Line 25"/>
          <p:cNvSpPr>
            <a:spLocks noChangeShapeType="1"/>
          </p:cNvSpPr>
          <p:nvPr/>
        </p:nvSpPr>
        <p:spPr bwMode="auto">
          <a:xfrm>
            <a:off x="20574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Line 26"/>
          <p:cNvSpPr>
            <a:spLocks noChangeShapeType="1"/>
          </p:cNvSpPr>
          <p:nvPr/>
        </p:nvSpPr>
        <p:spPr bwMode="auto">
          <a:xfrm>
            <a:off x="74676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Line 27"/>
          <p:cNvSpPr>
            <a:spLocks noChangeShapeType="1"/>
          </p:cNvSpPr>
          <p:nvPr/>
        </p:nvSpPr>
        <p:spPr bwMode="auto">
          <a:xfrm>
            <a:off x="74676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" name="Arc 28"/>
          <p:cNvSpPr>
            <a:spLocks/>
          </p:cNvSpPr>
          <p:nvPr/>
        </p:nvSpPr>
        <p:spPr bwMode="auto">
          <a:xfrm>
            <a:off x="76962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Line 29"/>
          <p:cNvSpPr>
            <a:spLocks noChangeShapeType="1"/>
          </p:cNvSpPr>
          <p:nvPr/>
        </p:nvSpPr>
        <p:spPr bwMode="auto">
          <a:xfrm>
            <a:off x="79248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" name="Arc 30"/>
          <p:cNvSpPr>
            <a:spLocks/>
          </p:cNvSpPr>
          <p:nvPr/>
        </p:nvSpPr>
        <p:spPr bwMode="auto">
          <a:xfrm rot="5400000">
            <a:off x="76962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Line 31"/>
          <p:cNvSpPr>
            <a:spLocks noChangeShapeType="1"/>
          </p:cNvSpPr>
          <p:nvPr/>
        </p:nvSpPr>
        <p:spPr bwMode="auto">
          <a:xfrm flipH="1">
            <a:off x="74676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" name="Arc 32"/>
          <p:cNvSpPr>
            <a:spLocks/>
          </p:cNvSpPr>
          <p:nvPr/>
        </p:nvSpPr>
        <p:spPr bwMode="auto">
          <a:xfrm rot="5379221" flipV="1">
            <a:off x="79232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Arc 33"/>
          <p:cNvSpPr>
            <a:spLocks/>
          </p:cNvSpPr>
          <p:nvPr/>
        </p:nvSpPr>
        <p:spPr bwMode="auto">
          <a:xfrm rot="16158442" flipV="1">
            <a:off x="78874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Line 34"/>
          <p:cNvSpPr>
            <a:spLocks noChangeShapeType="1"/>
          </p:cNvSpPr>
          <p:nvPr/>
        </p:nvSpPr>
        <p:spPr bwMode="auto">
          <a:xfrm>
            <a:off x="80772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" name="Line 35"/>
          <p:cNvSpPr>
            <a:spLocks noChangeShapeType="1"/>
          </p:cNvSpPr>
          <p:nvPr/>
        </p:nvSpPr>
        <p:spPr bwMode="auto">
          <a:xfrm>
            <a:off x="68580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" name="Line 36"/>
          <p:cNvSpPr>
            <a:spLocks noChangeShapeType="1"/>
          </p:cNvSpPr>
          <p:nvPr/>
        </p:nvSpPr>
        <p:spPr bwMode="auto">
          <a:xfrm>
            <a:off x="68580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Arc 37"/>
          <p:cNvSpPr>
            <a:spLocks/>
          </p:cNvSpPr>
          <p:nvPr/>
        </p:nvSpPr>
        <p:spPr bwMode="auto">
          <a:xfrm>
            <a:off x="70866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Line 38"/>
          <p:cNvSpPr>
            <a:spLocks noChangeShapeType="1"/>
          </p:cNvSpPr>
          <p:nvPr/>
        </p:nvSpPr>
        <p:spPr bwMode="auto">
          <a:xfrm>
            <a:off x="73152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" name="Arc 39"/>
          <p:cNvSpPr>
            <a:spLocks/>
          </p:cNvSpPr>
          <p:nvPr/>
        </p:nvSpPr>
        <p:spPr bwMode="auto">
          <a:xfrm rot="5400000">
            <a:off x="70866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Line 40"/>
          <p:cNvSpPr>
            <a:spLocks noChangeShapeType="1"/>
          </p:cNvSpPr>
          <p:nvPr/>
        </p:nvSpPr>
        <p:spPr bwMode="auto">
          <a:xfrm flipH="1">
            <a:off x="68580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Arc 41"/>
          <p:cNvSpPr>
            <a:spLocks/>
          </p:cNvSpPr>
          <p:nvPr/>
        </p:nvSpPr>
        <p:spPr bwMode="auto">
          <a:xfrm rot="5379221" flipV="1">
            <a:off x="73136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Arc 42"/>
          <p:cNvSpPr>
            <a:spLocks/>
          </p:cNvSpPr>
          <p:nvPr/>
        </p:nvSpPr>
        <p:spPr bwMode="auto">
          <a:xfrm rot="16158442" flipV="1">
            <a:off x="72778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Line 43"/>
          <p:cNvSpPr>
            <a:spLocks noChangeShapeType="1"/>
          </p:cNvSpPr>
          <p:nvPr/>
        </p:nvSpPr>
        <p:spPr bwMode="auto">
          <a:xfrm>
            <a:off x="74676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" name="Line 44"/>
          <p:cNvSpPr>
            <a:spLocks noChangeShapeType="1"/>
          </p:cNvSpPr>
          <p:nvPr/>
        </p:nvSpPr>
        <p:spPr bwMode="auto">
          <a:xfrm>
            <a:off x="20574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" name="Line 45"/>
          <p:cNvSpPr>
            <a:spLocks noChangeShapeType="1"/>
          </p:cNvSpPr>
          <p:nvPr/>
        </p:nvSpPr>
        <p:spPr bwMode="auto">
          <a:xfrm>
            <a:off x="20574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0" name="Arc 46"/>
          <p:cNvSpPr>
            <a:spLocks/>
          </p:cNvSpPr>
          <p:nvPr/>
        </p:nvSpPr>
        <p:spPr bwMode="auto">
          <a:xfrm>
            <a:off x="22860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Line 47"/>
          <p:cNvSpPr>
            <a:spLocks noChangeShapeType="1"/>
          </p:cNvSpPr>
          <p:nvPr/>
        </p:nvSpPr>
        <p:spPr bwMode="auto">
          <a:xfrm>
            <a:off x="25146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2" name="Arc 48"/>
          <p:cNvSpPr>
            <a:spLocks/>
          </p:cNvSpPr>
          <p:nvPr/>
        </p:nvSpPr>
        <p:spPr bwMode="auto">
          <a:xfrm rot="5400000">
            <a:off x="22860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Line 49"/>
          <p:cNvSpPr>
            <a:spLocks noChangeShapeType="1"/>
          </p:cNvSpPr>
          <p:nvPr/>
        </p:nvSpPr>
        <p:spPr bwMode="auto">
          <a:xfrm flipH="1">
            <a:off x="20574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" name="Arc 50"/>
          <p:cNvSpPr>
            <a:spLocks/>
          </p:cNvSpPr>
          <p:nvPr/>
        </p:nvSpPr>
        <p:spPr bwMode="auto">
          <a:xfrm rot="5379221" flipV="1">
            <a:off x="25130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Arc 51"/>
          <p:cNvSpPr>
            <a:spLocks/>
          </p:cNvSpPr>
          <p:nvPr/>
        </p:nvSpPr>
        <p:spPr bwMode="auto">
          <a:xfrm rot="16158442" flipV="1">
            <a:off x="24772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Line 52"/>
          <p:cNvSpPr>
            <a:spLocks noChangeShapeType="1"/>
          </p:cNvSpPr>
          <p:nvPr/>
        </p:nvSpPr>
        <p:spPr bwMode="auto">
          <a:xfrm>
            <a:off x="26670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7" name="Line 89"/>
          <p:cNvSpPr>
            <a:spLocks noChangeShapeType="1"/>
          </p:cNvSpPr>
          <p:nvPr/>
        </p:nvSpPr>
        <p:spPr bwMode="auto">
          <a:xfrm>
            <a:off x="68580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" name="Line 90"/>
          <p:cNvSpPr>
            <a:spLocks noChangeShapeType="1"/>
          </p:cNvSpPr>
          <p:nvPr/>
        </p:nvSpPr>
        <p:spPr bwMode="auto">
          <a:xfrm>
            <a:off x="62484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9" name="Line 91"/>
          <p:cNvSpPr>
            <a:spLocks noChangeShapeType="1"/>
          </p:cNvSpPr>
          <p:nvPr/>
        </p:nvSpPr>
        <p:spPr bwMode="auto">
          <a:xfrm>
            <a:off x="6248400" y="15240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" name="Arc 92"/>
          <p:cNvSpPr>
            <a:spLocks/>
          </p:cNvSpPr>
          <p:nvPr/>
        </p:nvSpPr>
        <p:spPr bwMode="auto">
          <a:xfrm>
            <a:off x="6477000" y="15240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Line 93"/>
          <p:cNvSpPr>
            <a:spLocks noChangeShapeType="1"/>
          </p:cNvSpPr>
          <p:nvPr/>
        </p:nvSpPr>
        <p:spPr bwMode="auto">
          <a:xfrm>
            <a:off x="6705600" y="17526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2" name="Arc 94"/>
          <p:cNvSpPr>
            <a:spLocks/>
          </p:cNvSpPr>
          <p:nvPr/>
        </p:nvSpPr>
        <p:spPr bwMode="auto">
          <a:xfrm rot="5400000">
            <a:off x="6477000" y="2514600"/>
            <a:ext cx="228600" cy="2286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Line 95"/>
          <p:cNvSpPr>
            <a:spLocks noChangeShapeType="1"/>
          </p:cNvSpPr>
          <p:nvPr/>
        </p:nvSpPr>
        <p:spPr bwMode="auto">
          <a:xfrm flipH="1">
            <a:off x="6248400" y="2743200"/>
            <a:ext cx="228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" name="Arc 96"/>
          <p:cNvSpPr>
            <a:spLocks/>
          </p:cNvSpPr>
          <p:nvPr/>
        </p:nvSpPr>
        <p:spPr bwMode="auto">
          <a:xfrm rot="5379221" flipV="1">
            <a:off x="6704013" y="1828800"/>
            <a:ext cx="152400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Arc 97"/>
          <p:cNvSpPr>
            <a:spLocks/>
          </p:cNvSpPr>
          <p:nvPr/>
        </p:nvSpPr>
        <p:spPr bwMode="auto">
          <a:xfrm rot="16158442" flipV="1">
            <a:off x="6668293" y="2247107"/>
            <a:ext cx="227013" cy="152400"/>
          </a:xfrm>
          <a:custGeom>
            <a:avLst/>
            <a:gdLst>
              <a:gd name="G0" fmla="+- 2880 0 0"/>
              <a:gd name="G1" fmla="+- 21600 0 0"/>
              <a:gd name="G2" fmla="+- 21600 0 0"/>
              <a:gd name="T0" fmla="*/ 0 w 24480"/>
              <a:gd name="T1" fmla="*/ 193 h 43200"/>
              <a:gd name="T2" fmla="*/ 201 w 24480"/>
              <a:gd name="T3" fmla="*/ 43033 h 43200"/>
              <a:gd name="T4" fmla="*/ 2880 w 24480"/>
              <a:gd name="T5" fmla="*/ 21600 h 43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80" h="43200" fill="none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</a:path>
              <a:path w="24480" h="43200" stroke="0" extrusionOk="0">
                <a:moveTo>
                  <a:pt x="-1" y="192"/>
                </a:moveTo>
                <a:cubicBezTo>
                  <a:pt x="954" y="64"/>
                  <a:pt x="1916" y="-1"/>
                  <a:pt x="2880" y="0"/>
                </a:cubicBezTo>
                <a:cubicBezTo>
                  <a:pt x="14809" y="0"/>
                  <a:pt x="24480" y="9670"/>
                  <a:pt x="24480" y="21600"/>
                </a:cubicBezTo>
                <a:cubicBezTo>
                  <a:pt x="24480" y="33529"/>
                  <a:pt x="14809" y="43200"/>
                  <a:pt x="2880" y="43200"/>
                </a:cubicBezTo>
                <a:cubicBezTo>
                  <a:pt x="1984" y="43200"/>
                  <a:pt x="1089" y="43144"/>
                  <a:pt x="200" y="43033"/>
                </a:cubicBezTo>
                <a:lnTo>
                  <a:pt x="288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Line 98"/>
          <p:cNvSpPr>
            <a:spLocks noChangeShapeType="1"/>
          </p:cNvSpPr>
          <p:nvPr/>
        </p:nvSpPr>
        <p:spPr bwMode="auto">
          <a:xfrm>
            <a:off x="6858000" y="838200"/>
            <a:ext cx="0" cy="2590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57" name="Picture 2"/>
          <p:cNvPicPr>
            <a:picLocks noChangeAspect="1" noChangeArrowheads="1"/>
          </p:cNvPicPr>
          <p:nvPr/>
        </p:nvPicPr>
        <p:blipFill>
          <a:blip r:embed="rId2"/>
          <a:srcRect l="22966" t="12739" b="15924"/>
          <a:stretch>
            <a:fillRect/>
          </a:stretch>
        </p:blipFill>
        <p:spPr bwMode="auto">
          <a:xfrm>
            <a:off x="3124200" y="1219199"/>
            <a:ext cx="2514600" cy="17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" name="Line 8"/>
          <p:cNvSpPr>
            <a:spLocks noChangeShapeType="1"/>
          </p:cNvSpPr>
          <p:nvPr/>
        </p:nvSpPr>
        <p:spPr bwMode="auto">
          <a:xfrm>
            <a:off x="533400" y="2133600"/>
            <a:ext cx="78486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59" name="Straight Connector 58"/>
          <p:cNvCxnSpPr/>
          <p:nvPr/>
        </p:nvCxnSpPr>
        <p:spPr bwMode="auto">
          <a:xfrm>
            <a:off x="3124200" y="1295400"/>
            <a:ext cx="2438400" cy="1143000"/>
          </a:xfrm>
          <a:prstGeom prst="line">
            <a:avLst/>
          </a:prstGeom>
          <a:solidFill>
            <a:srgbClr val="FF00FF"/>
          </a:solidFill>
          <a:ln w="1905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60" name="Right Arrow 59"/>
          <p:cNvSpPr/>
          <p:nvPr/>
        </p:nvSpPr>
        <p:spPr bwMode="auto">
          <a:xfrm>
            <a:off x="152400" y="1752600"/>
            <a:ext cx="1143000" cy="7620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3300"/>
              </a:buClr>
              <a:buSzPct val="90000"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</a:rPr>
              <a:t>Input</a:t>
            </a:r>
          </a:p>
        </p:txBody>
      </p:sp>
      <p:cxnSp>
        <p:nvCxnSpPr>
          <p:cNvPr id="63" name="Straight Arrow Connector 62"/>
          <p:cNvCxnSpPr/>
          <p:nvPr/>
        </p:nvCxnSpPr>
        <p:spPr bwMode="auto">
          <a:xfrm rot="16200000" flipH="1">
            <a:off x="914400" y="2895600"/>
            <a:ext cx="1143000" cy="2286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4098" name="Picture 2" descr="G:\Divisions\EST\Groups\SM\Metallurgy\MEB\Samuli\CLIC\30CNS2p3_Cu-after-HGtest\Structure\Iris0x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099" name="Picture 3" descr="G:\Divisions\EST\Groups\SM\Metallurgy\MEB\Samuli\CLIC\30CNS2p3_Cu-after-HGtest\Structure\Iris0x1000-downstrea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0" name="Picture 4" descr="G:\Divisions\EST\Groups\SM\Metallurgy\MEB\Samuli\CLIC\30CNS2p3_Cu-after-HGtest\Structure\Iris1x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1" name="Picture 5" descr="G:\Divisions\EST\Groups\SM\Metallurgy\MEB\Samuli\CLIC\30CNS2p3_Cu-after-HGtest\Structure\Iris1x1000-upstrea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2" name="Picture 6" descr="G:\Divisions\EST\Groups\SM\Metallurgy\MEB\Samuli\CLIC\30CNS2p3_Cu-after-HGtest\Structure\Iris5x5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812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3" name="Picture 7" descr="G:\Divisions\EST\Groups\SM\Metallurgy\MEB\Samuli\CLIC\30CNS2p3_Cu-after-HGtest\Structure\Iris5x1000-upstream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336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4" name="Picture 8" descr="G:\Divisions\EST\Groups\SM\Metallurgy\MEB\Samuli\CLIC\30CNS2p3_Cu-after-HGtest\Structure\Iris15x5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04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5" name="Picture 9" descr="G:\Divisions\EST\Groups\SM\Metallurgy\MEB\Samuli\CLIC\30CNS2p3_Cu-after-HGtest\Structure\Iris15x1000-downstream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5814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6" name="Picture 10" descr="G:\Divisions\EST\Groups\SM\Metallurgy\MEB\Samuli\CLIC\30CNS2p3_Cu-after-HGtest\Structure\Iris30x5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196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7" name="Picture 11" descr="G:\Divisions\EST\Groups\SM\Metallurgy\MEB\Samuli\CLIC\30CNS2p3_Cu-after-HGtest\Structure\Iris30x1000-upstream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46482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8" name="Picture 12" descr="G:\Divisions\EST\Groups\SM\Metallurgy\MEB\Samuli\CLIC\30CNS2p3_Cu-after-HGtest\Structure\LastIrisx5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334000" y="3581400"/>
            <a:ext cx="3612524" cy="2743200"/>
          </a:xfrm>
          <a:prstGeom prst="rect">
            <a:avLst/>
          </a:prstGeom>
          <a:noFill/>
        </p:spPr>
      </p:pic>
      <p:pic>
        <p:nvPicPr>
          <p:cNvPr id="4109" name="Picture 13" descr="G:\Divisions\EST\Groups\SM\Metallurgy\MEB\Samuli\CLIC\30CNS2p3_Cu-after-HGtest\Structure\LastIrisx1000-upstream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57800" y="3581400"/>
            <a:ext cx="3612524" cy="2743200"/>
          </a:xfrm>
          <a:prstGeom prst="rect">
            <a:avLst/>
          </a:prstGeom>
          <a:noFill/>
        </p:spPr>
      </p:pic>
      <p:sp>
        <p:nvSpPr>
          <p:cNvPr id="78" name="TextBox 77"/>
          <p:cNvSpPr txBox="1"/>
          <p:nvPr/>
        </p:nvSpPr>
        <p:spPr>
          <a:xfrm>
            <a:off x="1447800" y="990600"/>
            <a:ext cx="6629400" cy="1698927"/>
          </a:xfrm>
          <a:prstGeom prst="rect">
            <a:avLst/>
          </a:prstGeom>
          <a:solidFill>
            <a:schemeClr val="accent3"/>
          </a:solidFill>
          <a:ln w="1905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Damage decreases but does not vanish away completely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 The decrease is stronger than for </a:t>
            </a:r>
            <a:r>
              <a:rPr lang="el-GR" dirty="0" smtClean="0"/>
              <a:t>π</a:t>
            </a:r>
            <a:r>
              <a:rPr lang="en-US" dirty="0" smtClean="0"/>
              <a:t>/2 Cu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Less damaged than the </a:t>
            </a:r>
            <a:r>
              <a:rPr lang="el-GR" dirty="0" smtClean="0"/>
              <a:t>π</a:t>
            </a:r>
            <a:r>
              <a:rPr lang="en-US" dirty="0" smtClean="0"/>
              <a:t>/2 Cu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More melting (perhaps) on the upstream side of the irises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“Pitting” heavily present, possibly due to wire cutting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0.06667 -4.44444E-6 " pathEditMode="relative" ptsTypes="AA">
                                      <p:cBhvr>
                                        <p:cTn id="2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66 -4.44444E-6 L 0.19166 -4.44444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166 -3.33333E-6 L 0.325 -3.33333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5 -4.44444E-6 L 0.59167 -4.44444E-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166 -4.44444E-6 L 0.725 -4.44444E-6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0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143000"/>
            <a:ext cx="588953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8" name="TextBox 87"/>
          <p:cNvSpPr txBox="1"/>
          <p:nvPr/>
        </p:nvSpPr>
        <p:spPr>
          <a:xfrm>
            <a:off x="3733800" y="152400"/>
            <a:ext cx="3961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i="1" dirty="0" smtClean="0"/>
              <a:t>π </a:t>
            </a:r>
            <a:r>
              <a:rPr lang="en-US" b="1" i="1" dirty="0" smtClean="0"/>
              <a:t>/2 and 2</a:t>
            </a:r>
            <a:r>
              <a:rPr lang="el-GR" b="1" i="1" dirty="0" smtClean="0"/>
              <a:t>π</a:t>
            </a:r>
            <a:r>
              <a:rPr lang="en-US" b="1" i="1" dirty="0" smtClean="0"/>
              <a:t>/3 compared side by side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IC">
  <a:themeElements>
    <a:clrScheme name="">
      <a:dk1>
        <a:srgbClr val="000000"/>
      </a:dk1>
      <a:lt1>
        <a:srgbClr val="FFFBBB"/>
      </a:lt1>
      <a:dk2>
        <a:srgbClr val="000000"/>
      </a:dk2>
      <a:lt2>
        <a:srgbClr val="9F9F9F"/>
      </a:lt2>
      <a:accent1>
        <a:srgbClr val="FFCC66"/>
      </a:accent1>
      <a:accent2>
        <a:srgbClr val="0000FF"/>
      </a:accent2>
      <a:accent3>
        <a:srgbClr val="FFFDDA"/>
      </a:accent3>
      <a:accent4>
        <a:srgbClr val="000000"/>
      </a:accent4>
      <a:accent5>
        <a:srgbClr val="FFE2B8"/>
      </a:accent5>
      <a:accent6>
        <a:srgbClr val="0000E7"/>
      </a:accent6>
      <a:hlink>
        <a:srgbClr val="CC00CC"/>
      </a:hlink>
      <a:folHlink>
        <a:srgbClr val="C0C0C0"/>
      </a:folHlink>
    </a:clrScheme>
    <a:fontScheme name="Dbllinec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3300"/>
          </a:buClr>
          <a:buSzPct val="90000"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00FF"/>
        </a:solidFill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3300"/>
          </a:buClr>
          <a:buSzPct val="90000"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Unicode MS" pitchFamily="34" charset="-128"/>
          </a:defRPr>
        </a:defPPr>
      </a:lstStyle>
    </a:lnDef>
  </a:objectDefaults>
  <a:extraClrSchemeLst>
    <a:extraClrScheme>
      <a:clrScheme name="Dbllinec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bllinec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bllinec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CLIC</Template>
  <TotalTime>831</TotalTime>
  <Words>324</Words>
  <Application>Microsoft Office PowerPoint</Application>
  <PresentationFormat>Letter Paper (8.5x11 in)</PresentationFormat>
  <Paragraphs>53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CLIC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samuli</dc:creator>
  <cp:lastModifiedBy>samuli</cp:lastModifiedBy>
  <cp:revision>81</cp:revision>
  <dcterms:created xsi:type="dcterms:W3CDTF">2008-04-02T08:20:50Z</dcterms:created>
  <dcterms:modified xsi:type="dcterms:W3CDTF">2008-04-03T15:36:25Z</dcterms:modified>
</cp:coreProperties>
</file>