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Default Extension="sldx" ContentType="application/vnd.openxmlformats-officedocument.presentationml.slide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74" r:id="rId2"/>
    <p:sldId id="273" r:id="rId3"/>
    <p:sldId id="256" r:id="rId4"/>
    <p:sldId id="272" r:id="rId5"/>
    <p:sldId id="292" r:id="rId6"/>
    <p:sldId id="257" r:id="rId7"/>
    <p:sldId id="290" r:id="rId8"/>
    <p:sldId id="271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75" r:id="rId17"/>
    <p:sldId id="266" r:id="rId18"/>
    <p:sldId id="267" r:id="rId19"/>
    <p:sldId id="268" r:id="rId20"/>
    <p:sldId id="269" r:id="rId21"/>
    <p:sldId id="291" r:id="rId22"/>
    <p:sldId id="293" r:id="rId23"/>
    <p:sldId id="270" r:id="rId24"/>
    <p:sldId id="276" r:id="rId25"/>
    <p:sldId id="277" r:id="rId26"/>
    <p:sldId id="278" r:id="rId27"/>
    <p:sldId id="283" r:id="rId28"/>
    <p:sldId id="279" r:id="rId29"/>
    <p:sldId id="280" r:id="rId30"/>
    <p:sldId id="281" r:id="rId31"/>
    <p:sldId id="284" r:id="rId32"/>
    <p:sldId id="295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385" autoAdjust="0"/>
    <p:restoredTop sz="94660"/>
  </p:normalViewPr>
  <p:slideViewPr>
    <p:cSldViewPr>
      <p:cViewPr varScale="1">
        <p:scale>
          <a:sx n="91" d="100"/>
          <a:sy n="91" d="100"/>
        </p:scale>
        <p:origin x="-49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5D3836-6668-451E-887C-C12C28421FBF}" type="datetimeFigureOut">
              <a:rPr lang="en-US" smtClean="0"/>
              <a:pPr/>
              <a:t>7/25/2008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2527BD-EC5F-4CB7-A080-44DD8B0008B0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2527BD-EC5F-4CB7-A080-44DD8B0008B0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2527BD-EC5F-4CB7-A080-44DD8B0008B0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2527BD-EC5F-4CB7-A080-44DD8B0008B0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2527BD-EC5F-4CB7-A080-44DD8B0008B0}" type="slidenum">
              <a:rPr lang="en-GB" smtClean="0"/>
              <a:pPr/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2527BD-EC5F-4CB7-A080-44DD8B0008B0}" type="slidenum">
              <a:rPr lang="en-GB" smtClean="0"/>
              <a:pPr/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2527BD-EC5F-4CB7-A080-44DD8B0008B0}" type="slidenum">
              <a:rPr lang="en-GB" smtClean="0"/>
              <a:pPr/>
              <a:t>14</a:t>
            </a:fld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2527BD-EC5F-4CB7-A080-44DD8B0008B0}" type="slidenum">
              <a:rPr lang="en-GB" smtClean="0"/>
              <a:pPr/>
              <a:t>15</a:t>
            </a:fld>
            <a:endParaRPr lang="en-GB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2527BD-EC5F-4CB7-A080-44DD8B0008B0}" type="slidenum">
              <a:rPr lang="en-GB" smtClean="0"/>
              <a:pPr/>
              <a:t>16</a:t>
            </a:fld>
            <a:endParaRPr lang="en-GB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2527BD-EC5F-4CB7-A080-44DD8B0008B0}" type="slidenum">
              <a:rPr lang="en-GB" smtClean="0"/>
              <a:pPr/>
              <a:t>17</a:t>
            </a:fld>
            <a:endParaRPr lang="en-GB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2527BD-EC5F-4CB7-A080-44DD8B0008B0}" type="slidenum">
              <a:rPr lang="en-GB" smtClean="0"/>
              <a:pPr/>
              <a:t>18</a:t>
            </a:fld>
            <a:endParaRPr lang="en-GB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2527BD-EC5F-4CB7-A080-44DD8B0008B0}" type="slidenum">
              <a:rPr lang="en-GB" smtClean="0"/>
              <a:pPr/>
              <a:t>19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2527BD-EC5F-4CB7-A080-44DD8B0008B0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2527BD-EC5F-4CB7-A080-44DD8B0008B0}" type="slidenum">
              <a:rPr lang="en-GB" smtClean="0"/>
              <a:pPr/>
              <a:t>20</a:t>
            </a:fld>
            <a:endParaRPr lang="en-GB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2527BD-EC5F-4CB7-A080-44DD8B0008B0}" type="slidenum">
              <a:rPr lang="en-GB" smtClean="0"/>
              <a:pPr/>
              <a:t>21</a:t>
            </a:fld>
            <a:endParaRPr lang="en-GB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2527BD-EC5F-4CB7-A080-44DD8B0008B0}" type="slidenum">
              <a:rPr lang="en-GB" smtClean="0"/>
              <a:pPr/>
              <a:t>22</a:t>
            </a:fld>
            <a:endParaRPr lang="en-GB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2527BD-EC5F-4CB7-A080-44DD8B0008B0}" type="slidenum">
              <a:rPr lang="en-GB" smtClean="0"/>
              <a:pPr/>
              <a:t>23</a:t>
            </a:fld>
            <a:endParaRPr lang="en-GB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2527BD-EC5F-4CB7-A080-44DD8B0008B0}" type="slidenum">
              <a:rPr lang="en-GB" smtClean="0"/>
              <a:pPr/>
              <a:t>24</a:t>
            </a:fld>
            <a:endParaRPr lang="en-GB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2527BD-EC5F-4CB7-A080-44DD8B0008B0}" type="slidenum">
              <a:rPr lang="en-GB" smtClean="0"/>
              <a:pPr/>
              <a:t>25</a:t>
            </a:fld>
            <a:endParaRPr lang="en-GB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2527BD-EC5F-4CB7-A080-44DD8B0008B0}" type="slidenum">
              <a:rPr lang="en-GB" smtClean="0"/>
              <a:pPr/>
              <a:t>26</a:t>
            </a:fld>
            <a:endParaRPr lang="en-GB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2527BD-EC5F-4CB7-A080-44DD8B0008B0}" type="slidenum">
              <a:rPr lang="en-GB" smtClean="0"/>
              <a:pPr/>
              <a:t>27</a:t>
            </a:fld>
            <a:endParaRPr lang="en-GB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2527BD-EC5F-4CB7-A080-44DD8B0008B0}" type="slidenum">
              <a:rPr lang="en-GB" smtClean="0"/>
              <a:pPr/>
              <a:t>28</a:t>
            </a:fld>
            <a:endParaRPr lang="en-GB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2527BD-EC5F-4CB7-A080-44DD8B0008B0}" type="slidenum">
              <a:rPr lang="en-GB" smtClean="0"/>
              <a:pPr/>
              <a:t>29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2527BD-EC5F-4CB7-A080-44DD8B0008B0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2527BD-EC5F-4CB7-A080-44DD8B0008B0}" type="slidenum">
              <a:rPr lang="en-GB" smtClean="0"/>
              <a:pPr/>
              <a:t>30</a:t>
            </a:fld>
            <a:endParaRPr lang="en-GB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2527BD-EC5F-4CB7-A080-44DD8B0008B0}" type="slidenum">
              <a:rPr lang="en-GB" smtClean="0"/>
              <a:pPr/>
              <a:t>31</a:t>
            </a:fld>
            <a:endParaRPr lang="en-GB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3A0932F-2F36-4FBE-A14E-A0290A405040}" type="slidenum">
              <a:rPr lang="en-US"/>
              <a:pPr/>
              <a:t>32</a:t>
            </a:fld>
            <a:endParaRPr lang="en-US"/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2527BD-EC5F-4CB7-A080-44DD8B0008B0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2527BD-EC5F-4CB7-A080-44DD8B0008B0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2527BD-EC5F-4CB7-A080-44DD8B0008B0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2527BD-EC5F-4CB7-A080-44DD8B0008B0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2527BD-EC5F-4CB7-A080-44DD8B0008B0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2527BD-EC5F-4CB7-A080-44DD8B0008B0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085F8-6B48-45E3-8886-A9D326F2C3BA}" type="datetimeFigureOut">
              <a:rPr lang="en-US" smtClean="0"/>
              <a:pPr/>
              <a:t>7/25/2008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75B3D-A7F8-43FD-B958-10FF24689CC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085F8-6B48-45E3-8886-A9D326F2C3BA}" type="datetimeFigureOut">
              <a:rPr lang="en-US" smtClean="0"/>
              <a:pPr/>
              <a:t>7/25/2008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75B3D-A7F8-43FD-B958-10FF24689CC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085F8-6B48-45E3-8886-A9D326F2C3BA}" type="datetimeFigureOut">
              <a:rPr lang="en-US" smtClean="0"/>
              <a:pPr/>
              <a:t>7/25/2008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75B3D-A7F8-43FD-B958-10FF24689CC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085F8-6B48-45E3-8886-A9D326F2C3BA}" type="datetimeFigureOut">
              <a:rPr lang="en-US" smtClean="0"/>
              <a:pPr/>
              <a:t>7/25/2008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75B3D-A7F8-43FD-B958-10FF24689CC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085F8-6B48-45E3-8886-A9D326F2C3BA}" type="datetimeFigureOut">
              <a:rPr lang="en-US" smtClean="0"/>
              <a:pPr/>
              <a:t>7/25/2008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75B3D-A7F8-43FD-B958-10FF24689CC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085F8-6B48-45E3-8886-A9D326F2C3BA}" type="datetimeFigureOut">
              <a:rPr lang="en-US" smtClean="0"/>
              <a:pPr/>
              <a:t>7/25/2008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75B3D-A7F8-43FD-B958-10FF24689CC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085F8-6B48-45E3-8886-A9D326F2C3BA}" type="datetimeFigureOut">
              <a:rPr lang="en-US" smtClean="0"/>
              <a:pPr/>
              <a:t>7/25/2008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75B3D-A7F8-43FD-B958-10FF24689CC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085F8-6B48-45E3-8886-A9D326F2C3BA}" type="datetimeFigureOut">
              <a:rPr lang="en-US" smtClean="0"/>
              <a:pPr/>
              <a:t>7/25/2008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75B3D-A7F8-43FD-B958-10FF24689CC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085F8-6B48-45E3-8886-A9D326F2C3BA}" type="datetimeFigureOut">
              <a:rPr lang="en-US" smtClean="0"/>
              <a:pPr/>
              <a:t>7/25/2008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75B3D-A7F8-43FD-B958-10FF24689CC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085F8-6B48-45E3-8886-A9D326F2C3BA}" type="datetimeFigureOut">
              <a:rPr lang="en-US" smtClean="0"/>
              <a:pPr/>
              <a:t>7/25/2008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75B3D-A7F8-43FD-B958-10FF24689CC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085F8-6B48-45E3-8886-A9D326F2C3BA}" type="datetimeFigureOut">
              <a:rPr lang="en-US" smtClean="0"/>
              <a:pPr/>
              <a:t>7/25/2008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75B3D-A7F8-43FD-B958-10FF24689CC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085F8-6B48-45E3-8886-A9D326F2C3BA}" type="datetimeFigureOut">
              <a:rPr lang="en-US" smtClean="0"/>
              <a:pPr/>
              <a:t>7/25/2008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175B3D-A7F8-43FD-B958-10FF24689CCF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package" Target="../embeddings/Microsoft_Office_PowerPoint_Slide1.sldx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package" Target="../embeddings/Microsoft_Office_PowerPoint_Slide5.sldx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package" Target="../embeddings/Microsoft_Office_PowerPoint_Slide6.sldx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4" Type="http://schemas.openxmlformats.org/officeDocument/2006/relationships/package" Target="../embeddings/Microsoft_Office_PowerPoint_Slide7.sldx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4" Type="http://schemas.openxmlformats.org/officeDocument/2006/relationships/package" Target="../embeddings/Microsoft_Office_PowerPoint_Slide8.sldx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4" Type="http://schemas.openxmlformats.org/officeDocument/2006/relationships/package" Target="../embeddings/Microsoft_Office_PowerPoint_Slide9.sldx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4" Type="http://schemas.openxmlformats.org/officeDocument/2006/relationships/package" Target="../embeddings/Microsoft_Office_PowerPoint_Slide10.sldx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4" Type="http://schemas.openxmlformats.org/officeDocument/2006/relationships/package" Target="../embeddings/Microsoft_Office_PowerPoint_Slide11.sldx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4" Type="http://schemas.openxmlformats.org/officeDocument/2006/relationships/package" Target="../embeddings/Microsoft_Office_PowerPoint_Slide12.sldx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4" Type="http://schemas.openxmlformats.org/officeDocument/2006/relationships/package" Target="../embeddings/Microsoft_Office_PowerPoint_Slide13.sldx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4" Type="http://schemas.openxmlformats.org/officeDocument/2006/relationships/package" Target="../embeddings/Microsoft_Office_PowerPoint_Slide14.sldx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5" Type="http://schemas.openxmlformats.org/officeDocument/2006/relationships/image" Target="../media/image24.png"/><Relationship Id="rId4" Type="http://schemas.openxmlformats.org/officeDocument/2006/relationships/package" Target="../embeddings/Microsoft_Office_PowerPoint_Slide15.sldx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Relationship Id="rId4" Type="http://schemas.openxmlformats.org/officeDocument/2006/relationships/package" Target="../embeddings/Microsoft_Office_PowerPoint_Slide16.sldx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Relationship Id="rId4" Type="http://schemas.openxmlformats.org/officeDocument/2006/relationships/package" Target="../embeddings/Microsoft_Office_PowerPoint_Slide17.sldx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Relationship Id="rId4" Type="http://schemas.openxmlformats.org/officeDocument/2006/relationships/package" Target="../embeddings/Microsoft_Office_PowerPoint_Slide18.sldx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9.vml"/><Relationship Id="rId4" Type="http://schemas.openxmlformats.org/officeDocument/2006/relationships/package" Target="../embeddings/Microsoft_Office_PowerPoint_Slide19.sldx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0.vml"/><Relationship Id="rId4" Type="http://schemas.openxmlformats.org/officeDocument/2006/relationships/package" Target="../embeddings/Microsoft_Office_PowerPoint_Slide20.sldx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1.vml"/><Relationship Id="rId4" Type="http://schemas.openxmlformats.org/officeDocument/2006/relationships/package" Target="../embeddings/Microsoft_Office_PowerPoint_Slide21.sldx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2.vml"/><Relationship Id="rId4" Type="http://schemas.openxmlformats.org/officeDocument/2006/relationships/package" Target="../embeddings/Microsoft_Office_PowerPoint_Slide22.sldx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package" Target="../embeddings/Microsoft_Office_PowerPoint_Slide2.sldx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package" Target="../embeddings/Microsoft_Office_PowerPoint_Slide3.sldx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package" Target="../embeddings/Microsoft_Office_PowerPoint_Slide4.sldx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3250" name="Object 2"/>
          <p:cNvGraphicFramePr>
            <a:graphicFrameLocks noChangeAspect="1"/>
          </p:cNvGraphicFramePr>
          <p:nvPr/>
        </p:nvGraphicFramePr>
        <p:xfrm>
          <a:off x="0" y="0"/>
          <a:ext cx="9144000" cy="6857206"/>
        </p:xfrm>
        <a:graphic>
          <a:graphicData uri="http://schemas.openxmlformats.org/presentationml/2006/ole">
            <p:oleObj spid="_x0000_s53250" name="Slide" r:id="rId4" imgW="4306936" imgH="3230749" progId="PowerPoint.Slide.12">
              <p:embed/>
            </p:oleObj>
          </a:graphicData>
        </a:graphic>
      </p:graphicFrame>
      <p:sp>
        <p:nvSpPr>
          <p:cNvPr id="3" name="Rectangle 2"/>
          <p:cNvSpPr/>
          <p:nvPr/>
        </p:nvSpPr>
        <p:spPr>
          <a:xfrm>
            <a:off x="71438" y="2500306"/>
            <a:ext cx="90011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 smtClean="0"/>
              <a:t>https://wiki.lepp.cornell.edu/ilc/bin/view/Public/DampingRings/ILCDR08/WebHome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11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2" y="-24"/>
            <a:ext cx="9145090" cy="6858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7286644" y="6488692"/>
            <a:ext cx="1857388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1"/>
                </a:solidFill>
              </a:rPr>
              <a:t>Mauro Pivi, SLAC</a:t>
            </a:r>
            <a:endParaRPr lang="en-GB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531" name="Object 3"/>
          <p:cNvGraphicFramePr>
            <a:graphicFrameLocks noChangeAspect="1"/>
          </p:cNvGraphicFramePr>
          <p:nvPr/>
        </p:nvGraphicFramePr>
        <p:xfrm>
          <a:off x="0" y="0"/>
          <a:ext cx="9144000" cy="6857206"/>
        </p:xfrm>
        <a:graphic>
          <a:graphicData uri="http://schemas.openxmlformats.org/presentationml/2006/ole">
            <p:oleObj spid="_x0000_s22531" name="Slide" r:id="rId4" imgW="4570530" imgH="3427653" progId="PowerPoint.Slide.12">
              <p:embed/>
            </p:oleObj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286644" y="6488692"/>
            <a:ext cx="1857388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1"/>
                </a:solidFill>
              </a:rPr>
              <a:t>Mauro Pivi, SLAC</a:t>
            </a:r>
            <a:endParaRPr lang="en-GB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555" name="Object 3"/>
          <p:cNvGraphicFramePr>
            <a:graphicFrameLocks noChangeAspect="1"/>
          </p:cNvGraphicFramePr>
          <p:nvPr/>
        </p:nvGraphicFramePr>
        <p:xfrm>
          <a:off x="0" y="0"/>
          <a:ext cx="9144000" cy="6857206"/>
        </p:xfrm>
        <a:graphic>
          <a:graphicData uri="http://schemas.openxmlformats.org/presentationml/2006/ole">
            <p:oleObj spid="_x0000_s23555" name="Slide" r:id="rId4" imgW="4570530" imgH="3427653" progId="PowerPoint.Slide.12">
              <p:embed/>
            </p:oleObj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286644" y="6488692"/>
            <a:ext cx="1857388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1"/>
                </a:solidFill>
              </a:rPr>
              <a:t>Mauro Pivi, SLAC</a:t>
            </a:r>
            <a:endParaRPr lang="en-GB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578" name="Object 2"/>
          <p:cNvGraphicFramePr>
            <a:graphicFrameLocks noChangeAspect="1"/>
          </p:cNvGraphicFramePr>
          <p:nvPr/>
        </p:nvGraphicFramePr>
        <p:xfrm>
          <a:off x="0" y="0"/>
          <a:ext cx="9144000" cy="6857206"/>
        </p:xfrm>
        <a:graphic>
          <a:graphicData uri="http://schemas.openxmlformats.org/presentationml/2006/ole">
            <p:oleObj spid="_x0000_s24578" name="Slide" r:id="rId4" imgW="4570530" imgH="3427653" progId="PowerPoint.Slide.12">
              <p:embed/>
            </p:oleObj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286644" y="6488692"/>
            <a:ext cx="1857388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1"/>
                </a:solidFill>
              </a:rPr>
              <a:t>Mauro Pivi, SLAC</a:t>
            </a:r>
            <a:endParaRPr lang="en-GB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602" name="Object 2"/>
          <p:cNvGraphicFramePr>
            <a:graphicFrameLocks noChangeAspect="1"/>
          </p:cNvGraphicFramePr>
          <p:nvPr/>
        </p:nvGraphicFramePr>
        <p:xfrm>
          <a:off x="0" y="0"/>
          <a:ext cx="9144000" cy="6857206"/>
        </p:xfrm>
        <a:graphic>
          <a:graphicData uri="http://schemas.openxmlformats.org/presentationml/2006/ole">
            <p:oleObj spid="_x0000_s25602" name="Slide" r:id="rId4" imgW="4306936" imgH="3230749" progId="PowerPoint.Slide.12">
              <p:embed/>
            </p:oleObj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286644" y="6488692"/>
            <a:ext cx="1857388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1"/>
                </a:solidFill>
              </a:rPr>
              <a:t>Mauro Pivi, SLAC</a:t>
            </a:r>
            <a:endParaRPr lang="en-GB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626" name="Object 2"/>
          <p:cNvGraphicFramePr>
            <a:graphicFrameLocks noChangeAspect="1"/>
          </p:cNvGraphicFramePr>
          <p:nvPr/>
        </p:nvGraphicFramePr>
        <p:xfrm>
          <a:off x="0" y="0"/>
          <a:ext cx="9145058" cy="6858000"/>
        </p:xfrm>
        <a:graphic>
          <a:graphicData uri="http://schemas.openxmlformats.org/presentationml/2006/ole">
            <p:oleObj spid="_x0000_s26626" name="Slide" r:id="rId4" imgW="4306936" imgH="3230749" progId="PowerPoint.Slide.12">
              <p:embed/>
            </p:oleObj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286644" y="6488692"/>
            <a:ext cx="1857388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1"/>
                </a:solidFill>
              </a:rPr>
              <a:t>Mauro Pivi, SLAC</a:t>
            </a:r>
            <a:endParaRPr lang="en-GB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36290" cy="6858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6500826" y="6488692"/>
            <a:ext cx="2643206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1"/>
                </a:solidFill>
              </a:rPr>
              <a:t>Robert </a:t>
            </a:r>
            <a:r>
              <a:rPr lang="en-GB" dirty="0" err="1" smtClean="0">
                <a:solidFill>
                  <a:schemeClr val="accent1"/>
                </a:solidFill>
              </a:rPr>
              <a:t>Zwaska</a:t>
            </a:r>
            <a:r>
              <a:rPr lang="en-GB" dirty="0" smtClean="0">
                <a:solidFill>
                  <a:schemeClr val="accent1"/>
                </a:solidFill>
              </a:rPr>
              <a:t>, </a:t>
            </a:r>
            <a:r>
              <a:rPr lang="en-GB" dirty="0" err="1" smtClean="0">
                <a:solidFill>
                  <a:schemeClr val="accent1"/>
                </a:solidFill>
              </a:rPr>
              <a:t>Fermilab</a:t>
            </a:r>
            <a:endParaRPr lang="en-GB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5942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6500826" y="6488692"/>
            <a:ext cx="2643206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1"/>
                </a:solidFill>
              </a:rPr>
              <a:t>Robert </a:t>
            </a:r>
            <a:r>
              <a:rPr lang="en-GB" dirty="0" err="1" smtClean="0">
                <a:solidFill>
                  <a:schemeClr val="accent1"/>
                </a:solidFill>
              </a:rPr>
              <a:t>Zwaska</a:t>
            </a:r>
            <a:r>
              <a:rPr lang="en-GB" dirty="0" smtClean="0">
                <a:solidFill>
                  <a:schemeClr val="accent1"/>
                </a:solidFill>
              </a:rPr>
              <a:t>, </a:t>
            </a:r>
            <a:r>
              <a:rPr lang="en-GB" dirty="0" err="1" smtClean="0">
                <a:solidFill>
                  <a:schemeClr val="accent1"/>
                </a:solidFill>
              </a:rPr>
              <a:t>Fermilab</a:t>
            </a:r>
            <a:endParaRPr lang="en-GB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22" name="Object 2"/>
          <p:cNvGraphicFramePr>
            <a:graphicFrameLocks noChangeAspect="1"/>
          </p:cNvGraphicFramePr>
          <p:nvPr/>
        </p:nvGraphicFramePr>
        <p:xfrm>
          <a:off x="0" y="0"/>
          <a:ext cx="9144000" cy="6857206"/>
        </p:xfrm>
        <a:graphic>
          <a:graphicData uri="http://schemas.openxmlformats.org/presentationml/2006/ole">
            <p:oleObj spid="_x0000_s30722" name="Slide" r:id="rId4" imgW="4570530" imgH="3427653" progId="PowerPoint.Slide.12">
              <p:embed/>
            </p:oleObj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858016" y="6488692"/>
            <a:ext cx="2285984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1"/>
                </a:solidFill>
              </a:rPr>
              <a:t>Yusuke </a:t>
            </a:r>
            <a:r>
              <a:rPr lang="en-GB" dirty="0" err="1" smtClean="0">
                <a:solidFill>
                  <a:schemeClr val="accent1"/>
                </a:solidFill>
              </a:rPr>
              <a:t>Suetsugu</a:t>
            </a:r>
            <a:r>
              <a:rPr lang="en-GB" dirty="0" smtClean="0">
                <a:solidFill>
                  <a:schemeClr val="accent1"/>
                </a:solidFill>
              </a:rPr>
              <a:t>, KEK</a:t>
            </a:r>
            <a:endParaRPr lang="en-GB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746" name="Object 2"/>
          <p:cNvGraphicFramePr>
            <a:graphicFrameLocks noChangeAspect="1"/>
          </p:cNvGraphicFramePr>
          <p:nvPr/>
        </p:nvGraphicFramePr>
        <p:xfrm>
          <a:off x="0" y="0"/>
          <a:ext cx="9145058" cy="6858000"/>
        </p:xfrm>
        <a:graphic>
          <a:graphicData uri="http://schemas.openxmlformats.org/presentationml/2006/ole">
            <p:oleObj spid="_x0000_s31746" name="Slide" r:id="rId4" imgW="4570530" imgH="3427653" progId="PowerPoint.Slide.12">
              <p:embed/>
            </p:oleObj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858016" y="6488692"/>
            <a:ext cx="2285984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1"/>
                </a:solidFill>
              </a:rPr>
              <a:t>Yusuke </a:t>
            </a:r>
            <a:r>
              <a:rPr lang="en-GB" dirty="0" err="1" smtClean="0">
                <a:solidFill>
                  <a:schemeClr val="accent1"/>
                </a:solidFill>
              </a:rPr>
              <a:t>Suetsugu</a:t>
            </a:r>
            <a:r>
              <a:rPr lang="en-GB" dirty="0" smtClean="0">
                <a:solidFill>
                  <a:schemeClr val="accent1"/>
                </a:solidFill>
              </a:rPr>
              <a:t>, KEK</a:t>
            </a:r>
            <a:endParaRPr lang="en-GB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285718" y="500042"/>
          <a:ext cx="8643999" cy="6267950"/>
        </p:xfrm>
        <a:graphic>
          <a:graphicData uri="http://schemas.openxmlformats.org/drawingml/2006/table">
            <a:tbl>
              <a:tblPr/>
              <a:tblGrid>
                <a:gridCol w="2881333"/>
                <a:gridCol w="2881333"/>
                <a:gridCol w="2881333"/>
              </a:tblGrid>
              <a:tr h="157588">
                <a:tc>
                  <a:txBody>
                    <a:bodyPr/>
                    <a:lstStyle/>
                    <a:p>
                      <a:r>
                        <a:rPr lang="en-GB" sz="1000"/>
                        <a:t>Dr. DOWD, Rohan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/>
                        <a:t>Australian Synchrotron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AUSTRALIA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7588">
                <a:tc>
                  <a:txBody>
                    <a:bodyPr/>
                    <a:lstStyle/>
                    <a:p>
                      <a:r>
                        <a:rPr lang="en-GB" sz="1000"/>
                        <a:t>FISCHER, Wolfram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/>
                        <a:t>BNL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/>
                        <a:t>UNITED STATES OF AMERICA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7588">
                <a:tc>
                  <a:txBody>
                    <a:bodyPr/>
                    <a:lstStyle/>
                    <a:p>
                      <a:r>
                        <a:rPr lang="en-GB" sz="1000"/>
                        <a:t>GUO, Weiming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/>
                        <a:t>Brookhaven National Laboratory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/>
                        <a:t>UNITED STATES OF AMERICA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7588">
                <a:tc>
                  <a:txBody>
                    <a:bodyPr/>
                    <a:lstStyle/>
                    <a:p>
                      <a:r>
                        <a:rPr lang="en-GB" sz="1000"/>
                        <a:t>Dr. CALATRONI, Sergio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/>
                        <a:t>CERN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/>
                        <a:t>SWITZERLAND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7588">
                <a:tc>
                  <a:txBody>
                    <a:bodyPr/>
                    <a:lstStyle/>
                    <a:p>
                      <a:r>
                        <a:rPr lang="en-GB" sz="1000"/>
                        <a:t>Dr. RUMOLO, Giovanni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/>
                        <a:t>CERN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/>
                        <a:t>SWITZERLAND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7588">
                <a:tc>
                  <a:txBody>
                    <a:bodyPr/>
                    <a:lstStyle/>
                    <a:p>
                      <a:r>
                        <a:rPr lang="en-GB" sz="1000"/>
                        <a:t>Mr. BILLING, Michael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/>
                        <a:t>CLASSE, Cornell University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/>
                        <a:t>UNITED STATES OF AMERICA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7588">
                <a:tc>
                  <a:txBody>
                    <a:bodyPr/>
                    <a:lstStyle/>
                    <a:p>
                      <a:r>
                        <a:rPr lang="en-GB" sz="1000"/>
                        <a:t>CALVEY, Joseph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/>
                        <a:t>Cornell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/>
                        <a:t>UNITED STATES OF AMERICA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5550">
                <a:tc>
                  <a:txBody>
                    <a:bodyPr/>
                    <a:lstStyle/>
                    <a:p>
                      <a:r>
                        <a:rPr lang="en-GB" sz="1000"/>
                        <a:t>Dr. GREENWALD, Shlomo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/>
                        <a:t>Cornell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/>
                        <a:t>UNITED STATES OF AMERICA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7588">
                <a:tc>
                  <a:txBody>
                    <a:bodyPr/>
                    <a:lstStyle/>
                    <a:p>
                      <a:r>
                        <a:rPr lang="en-GB" sz="1000"/>
                        <a:t>LIVEZEY, Jesse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/>
                        <a:t>Cornell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/>
                        <a:t>UNITED STATES OF AMERICA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7588">
                <a:tc>
                  <a:txBody>
                    <a:bodyPr/>
                    <a:lstStyle/>
                    <a:p>
                      <a:r>
                        <a:rPr lang="en-GB" sz="1000"/>
                        <a:t>Mr. SIKORA, John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/>
                        <a:t>Cornell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/>
                        <a:t>UNITED STATES OF AMERICA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7588">
                <a:tc>
                  <a:txBody>
                    <a:bodyPr/>
                    <a:lstStyle/>
                    <a:p>
                      <a:r>
                        <a:rPr lang="en-GB" sz="1000"/>
                        <a:t>Dr. CRITTENDEN, James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/>
                        <a:t>Cornell University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/>
                        <a:t>UNITED STATES OF AMERICA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7588">
                <a:tc>
                  <a:txBody>
                    <a:bodyPr/>
                    <a:lstStyle/>
                    <a:p>
                      <a:r>
                        <a:rPr lang="en-GB" sz="1000"/>
                        <a:t>DUGAN, Gerald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/>
                        <a:t>Cornell University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/>
                        <a:t>UNITED STATES OF AMERICA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7588">
                <a:tc>
                  <a:txBody>
                    <a:bodyPr/>
                    <a:lstStyle/>
                    <a:p>
                      <a:r>
                        <a:rPr lang="en-GB" sz="1000"/>
                        <a:t>FORSTER, Michael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/>
                        <a:t>Cornell University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/>
                        <a:t>UNITED STATES OF AMERICA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7588">
                <a:tc>
                  <a:txBody>
                    <a:bodyPr/>
                    <a:lstStyle/>
                    <a:p>
                      <a:r>
                        <a:rPr lang="en-GB" sz="1000"/>
                        <a:t>Dr. GRAY, Stephen W.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/>
                        <a:t>Cornell University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/>
                        <a:t>UNITED STATES OF AMERICA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7588">
                <a:tc>
                  <a:txBody>
                    <a:bodyPr/>
                    <a:lstStyle/>
                    <a:p>
                      <a:r>
                        <a:rPr lang="en-GB" sz="1000"/>
                        <a:t>Prof. HARTILL, Don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/>
                        <a:t>Cornell University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/>
                        <a:t>UNITED STATES OF AMERICA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7588">
                <a:tc>
                  <a:txBody>
                    <a:bodyPr/>
                    <a:lstStyle/>
                    <a:p>
                      <a:r>
                        <a:rPr lang="en-GB" sz="1000"/>
                        <a:t>RENDINA, Matt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/>
                        <a:t>Cornell University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/>
                        <a:t>UNITED STATES OF AMERICA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7588">
                <a:tc>
                  <a:txBody>
                    <a:bodyPr/>
                    <a:lstStyle/>
                    <a:p>
                      <a:r>
                        <a:rPr lang="en-GB" sz="1000"/>
                        <a:t>RICE, David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/>
                        <a:t>Cornell University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/>
                        <a:t>UNITED STATES OF AMERICA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7588">
                <a:tc>
                  <a:txBody>
                    <a:bodyPr/>
                    <a:lstStyle/>
                    <a:p>
                      <a:r>
                        <a:rPr lang="en-GB" sz="1000"/>
                        <a:t>Prof. RUBIN, David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/>
                        <a:t>Cornell University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/>
                        <a:t>UNITED STATES OF AMERICA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7588">
                <a:tc>
                  <a:txBody>
                    <a:bodyPr/>
                    <a:lstStyle/>
                    <a:p>
                      <a:r>
                        <a:rPr lang="en-GB" sz="1000"/>
                        <a:t>Mr. SAGAN, David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/>
                        <a:t>Cornell University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/>
                        <a:t>UNITED STATES OF AMERICA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7588">
                <a:tc>
                  <a:txBody>
                    <a:bodyPr/>
                    <a:lstStyle/>
                    <a:p>
                      <a:r>
                        <a:rPr lang="en-GB" sz="1000"/>
                        <a:t>Mr. SHANKS, James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/>
                        <a:t>Cornell University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/>
                        <a:t>UNITED STATES OF AMERICA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7588">
                <a:tc>
                  <a:txBody>
                    <a:bodyPr/>
                    <a:lstStyle/>
                    <a:p>
                      <a:r>
                        <a:rPr lang="en-GB" sz="1000"/>
                        <a:t>WHITNEY, Will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/>
                        <a:t>Cornell University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/>
                        <a:t>UNITED STATES OF AMERICA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7588">
                <a:tc>
                  <a:txBody>
                    <a:bodyPr/>
                    <a:lstStyle/>
                    <a:p>
                      <a:r>
                        <a:rPr lang="en-GB" sz="1000"/>
                        <a:t>Dr. PALMER, Mark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/>
                        <a:t>Cornell University LEPP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/>
                        <a:t>UNITED STATES OF AMERICA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7588">
                <a:tc>
                  <a:txBody>
                    <a:bodyPr/>
                    <a:lstStyle/>
                    <a:p>
                      <a:r>
                        <a:rPr lang="en-GB" sz="1000"/>
                        <a:t>ROSS, Marc 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/>
                        <a:t>Fermilab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/>
                        <a:t>UNITED STATES OF AMERICA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7588">
                <a:tc>
                  <a:txBody>
                    <a:bodyPr/>
                    <a:lstStyle/>
                    <a:p>
                      <a:r>
                        <a:rPr lang="en-GB" sz="1000"/>
                        <a:t>Dr. ZWASKA, Robert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/>
                        <a:t>Fermilab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/>
                        <a:t>UNITED STATES OF AMERICA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7588">
                <a:tc>
                  <a:txBody>
                    <a:bodyPr/>
                    <a:lstStyle/>
                    <a:p>
                      <a:r>
                        <a:rPr lang="en-GB" sz="1000"/>
                        <a:t>Dr. GUIDUCCI, Susanna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/>
                        <a:t>INFN-LNF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/>
                        <a:t>ITALY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7588">
                <a:tc>
                  <a:txBody>
                    <a:bodyPr/>
                    <a:lstStyle/>
                    <a:p>
                      <a:r>
                        <a:rPr lang="en-GB" sz="1000"/>
                        <a:t>Dr. FLANAGAN, John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/>
                        <a:t>KEK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/>
                        <a:t>JAPAN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7588">
                <a:tc>
                  <a:txBody>
                    <a:bodyPr/>
                    <a:lstStyle/>
                    <a:p>
                      <a:r>
                        <a:rPr lang="en-GB" sz="1000"/>
                        <a:t>KANAZAWA, Ken-ichi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/>
                        <a:t>KEK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/>
                        <a:t>JAPAN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7588">
                <a:tc>
                  <a:txBody>
                    <a:bodyPr/>
                    <a:lstStyle/>
                    <a:p>
                      <a:r>
                        <a:rPr lang="en-GB" sz="1000"/>
                        <a:t>KUBO, Kiyoshi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/>
                        <a:t>KEK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/>
                        <a:t>JAPAN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7588">
                <a:tc>
                  <a:txBody>
                    <a:bodyPr/>
                    <a:lstStyle/>
                    <a:p>
                      <a:r>
                        <a:rPr lang="en-GB" sz="1000"/>
                        <a:t>Dr. OIDE, Katsunobu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/>
                        <a:t>KEK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/>
                        <a:t>JAPAN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7588">
                <a:tc>
                  <a:txBody>
                    <a:bodyPr/>
                    <a:lstStyle/>
                    <a:p>
                      <a:r>
                        <a:rPr lang="en-GB" sz="1000"/>
                        <a:t>Dr. SUETSUGU, Yusuke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/>
                        <a:t>KEK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/>
                        <a:t>JAPAN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7588">
                <a:tc>
                  <a:txBody>
                    <a:bodyPr/>
                    <a:lstStyle/>
                    <a:p>
                      <a:r>
                        <a:rPr lang="en-GB" sz="1000"/>
                        <a:t>Prof. URAKAWA, Junji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/>
                        <a:t>KEK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/>
                        <a:t>JAPAN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7588">
                <a:tc>
                  <a:txBody>
                    <a:bodyPr/>
                    <a:lstStyle/>
                    <a:p>
                      <a:r>
                        <a:rPr lang="en-GB" sz="1000"/>
                        <a:t>YAMAMOTO, Akira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/>
                        <a:t>KEK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/>
                        <a:t>JAPAN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5550">
                <a:tc>
                  <a:txBody>
                    <a:bodyPr/>
                    <a:lstStyle/>
                    <a:p>
                      <a:r>
                        <a:rPr lang="en-GB" sz="1000"/>
                        <a:t>Dr. CELATA, Christine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/>
                        <a:t>Lawrence Berkeley National Laboratory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/>
                        <a:t>UNITED STATES OF AMERICA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7588">
                <a:tc>
                  <a:txBody>
                    <a:bodyPr/>
                    <a:lstStyle/>
                    <a:p>
                      <a:r>
                        <a:rPr lang="en-GB" sz="1000"/>
                        <a:t>Mr. FURMAN, Miguel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/>
                        <a:t>LBNL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/>
                        <a:t>UNITED STATES OF AMERICA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7588">
                <a:tc>
                  <a:txBody>
                    <a:bodyPr/>
                    <a:lstStyle/>
                    <a:p>
                      <a:r>
                        <a:rPr lang="en-GB" sz="1000"/>
                        <a:t>MELLER, Robert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/>
                        <a:t>LEPP Cornell University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/>
                        <a:t>UNITED STATES OF AMERICA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7588">
                <a:tc>
                  <a:txBody>
                    <a:bodyPr/>
                    <a:lstStyle/>
                    <a:p>
                      <a:r>
                        <a:rPr lang="en-GB" sz="1000"/>
                        <a:t>Dr. PIVI, Mauro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/>
                        <a:t>SLAC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/>
                        <a:t>UNITED STATES OF AMERICA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7588">
                <a:tc>
                  <a:txBody>
                    <a:bodyPr/>
                    <a:lstStyle/>
                    <a:p>
                      <a:r>
                        <a:rPr lang="en-GB" sz="1000"/>
                        <a:t>Dr. YAN, Yiton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/>
                        <a:t>SLAC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/>
                        <a:t>UNITED STATES OF AMERICA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5550">
                <a:tc>
                  <a:txBody>
                    <a:bodyPr/>
                    <a:lstStyle/>
                    <a:p>
                      <a:r>
                        <a:rPr lang="en-GB" sz="1000"/>
                        <a:t>Dr. WOLSKI, Andy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/>
                        <a:t>U Liverpool/Cockcroft Institute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UNITED KINGDOM</a:t>
                      </a:r>
                    </a:p>
                  </a:txBody>
                  <a:tcPr marL="10780" marR="10780" marT="5390" marB="5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928926" y="0"/>
            <a:ext cx="2786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Participants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770" name="Object 2"/>
          <p:cNvGraphicFramePr>
            <a:graphicFrameLocks noChangeAspect="1"/>
          </p:cNvGraphicFramePr>
          <p:nvPr/>
        </p:nvGraphicFramePr>
        <p:xfrm>
          <a:off x="0" y="0"/>
          <a:ext cx="9144000" cy="6857206"/>
        </p:xfrm>
        <a:graphic>
          <a:graphicData uri="http://schemas.openxmlformats.org/presentationml/2006/ole">
            <p:oleObj spid="_x0000_s32770" name="Slide" r:id="rId4" imgW="4306936" imgH="3230749" progId="PowerPoint.Slide.12">
              <p:embed/>
            </p:oleObj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858016" y="6488692"/>
            <a:ext cx="2285984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1"/>
                </a:solidFill>
              </a:rPr>
              <a:t>Yusuke </a:t>
            </a:r>
            <a:r>
              <a:rPr lang="en-GB" dirty="0" err="1" smtClean="0">
                <a:solidFill>
                  <a:schemeClr val="accent1"/>
                </a:solidFill>
              </a:rPr>
              <a:t>Suetsugu</a:t>
            </a:r>
            <a:r>
              <a:rPr lang="en-GB" dirty="0" smtClean="0">
                <a:solidFill>
                  <a:schemeClr val="accent1"/>
                </a:solidFill>
              </a:rPr>
              <a:t>, KEK</a:t>
            </a:r>
            <a:endParaRPr lang="en-GB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3426" name="Object 2"/>
          <p:cNvGraphicFramePr>
            <a:graphicFrameLocks noChangeAspect="1"/>
          </p:cNvGraphicFramePr>
          <p:nvPr/>
        </p:nvGraphicFramePr>
        <p:xfrm>
          <a:off x="0" y="0"/>
          <a:ext cx="9145058" cy="6858000"/>
        </p:xfrm>
        <a:graphic>
          <a:graphicData uri="http://schemas.openxmlformats.org/presentationml/2006/ole">
            <p:oleObj spid="_x0000_s103426" name="Slide" r:id="rId4" imgW="4308372" imgH="3230749" progId="PowerPoint.Slide.12">
              <p:embed/>
            </p:oleObj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286644" y="6488692"/>
            <a:ext cx="1857388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1"/>
                </a:solidFill>
              </a:rPr>
              <a:t>Mauro Pivi, SLAC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4" name="Oval 3"/>
          <p:cNvSpPr/>
          <p:nvPr/>
        </p:nvSpPr>
        <p:spPr>
          <a:xfrm>
            <a:off x="0" y="5786454"/>
            <a:ext cx="8072462" cy="642942"/>
          </a:xfrm>
          <a:prstGeom prst="ellipse">
            <a:avLst/>
          </a:prstGeom>
          <a:noFill/>
          <a:ln w="28575">
            <a:solidFill>
              <a:schemeClr val="accent1">
                <a:lumMod val="60000"/>
                <a:lumOff val="4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28794" y="1928802"/>
            <a:ext cx="4638962" cy="892552"/>
          </a:xfrm>
          <a:prstGeom prst="rect">
            <a:avLst/>
          </a:prstGeom>
          <a:noFill/>
          <a:ln cap="rnd">
            <a:solidFill>
              <a:schemeClr val="tx2">
                <a:lumMod val="40000"/>
                <a:lumOff val="60000"/>
              </a:schemeClr>
            </a:solidFill>
            <a:round/>
          </a:ln>
        </p:spPr>
        <p:txBody>
          <a:bodyPr wrap="none" rtlCol="0">
            <a:spAutoFit/>
          </a:bodyPr>
          <a:lstStyle/>
          <a:p>
            <a:r>
              <a:rPr lang="en-GB" sz="2800" dirty="0" smtClean="0"/>
              <a:t>Electron cloud working group: </a:t>
            </a:r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	</a:t>
            </a:r>
            <a:r>
              <a:rPr lang="en-GB" sz="2400" dirty="0" smtClean="0"/>
              <a:t>Experimental planning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1138" name="Object 2"/>
          <p:cNvGraphicFramePr>
            <a:graphicFrameLocks noChangeAspect="1"/>
          </p:cNvGraphicFramePr>
          <p:nvPr/>
        </p:nvGraphicFramePr>
        <p:xfrm>
          <a:off x="0" y="0"/>
          <a:ext cx="9144000" cy="6857206"/>
        </p:xfrm>
        <a:graphic>
          <a:graphicData uri="http://schemas.openxmlformats.org/presentationml/2006/ole">
            <p:oleObj spid="_x0000_s91138" name="Slide" r:id="rId4" imgW="4570530" imgH="3427653" progId="PowerPoint.Slide.12">
              <p:embed/>
            </p:oleObj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929454" y="6488692"/>
            <a:ext cx="2214578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1"/>
                </a:solidFill>
              </a:rPr>
              <a:t>Mark Palmer, Cornell</a:t>
            </a:r>
            <a:endParaRPr lang="en-GB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162" name="Object 2"/>
          <p:cNvGraphicFramePr>
            <a:graphicFrameLocks noChangeAspect="1"/>
          </p:cNvGraphicFramePr>
          <p:nvPr/>
        </p:nvGraphicFramePr>
        <p:xfrm>
          <a:off x="0" y="0"/>
          <a:ext cx="9144000" cy="6857206"/>
        </p:xfrm>
        <a:graphic>
          <a:graphicData uri="http://schemas.openxmlformats.org/presentationml/2006/ole">
            <p:oleObj spid="_x0000_s92162" name="Slide" r:id="rId4" imgW="4306936" imgH="3230749" progId="PowerPoint.Slide.12">
              <p:embed/>
            </p:oleObj>
          </a:graphicData>
        </a:graphic>
      </p:graphicFrame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572000" y="3158746"/>
            <a:ext cx="4456117" cy="334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6929454" y="6488692"/>
            <a:ext cx="2214578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1"/>
                </a:solidFill>
              </a:rPr>
              <a:t>Mark Palmer, Cornell</a:t>
            </a:r>
            <a:endParaRPr lang="en-GB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3186" name="Object 2"/>
          <p:cNvGraphicFramePr>
            <a:graphicFrameLocks noChangeAspect="1"/>
          </p:cNvGraphicFramePr>
          <p:nvPr/>
        </p:nvGraphicFramePr>
        <p:xfrm>
          <a:off x="0" y="0"/>
          <a:ext cx="9144000" cy="6857206"/>
        </p:xfrm>
        <a:graphic>
          <a:graphicData uri="http://schemas.openxmlformats.org/presentationml/2006/ole">
            <p:oleObj spid="_x0000_s93186" name="Slide" r:id="rId4" imgW="4306936" imgH="3230749" progId="PowerPoint.Slide.12">
              <p:embed/>
            </p:oleObj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929454" y="6488692"/>
            <a:ext cx="2214578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1"/>
                </a:solidFill>
              </a:rPr>
              <a:t>Mark Palmer, Cornell</a:t>
            </a:r>
            <a:endParaRPr lang="en-GB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4210" name="Object 2"/>
          <p:cNvGraphicFramePr>
            <a:graphicFrameLocks noChangeAspect="1"/>
          </p:cNvGraphicFramePr>
          <p:nvPr/>
        </p:nvGraphicFramePr>
        <p:xfrm>
          <a:off x="0" y="0"/>
          <a:ext cx="9144000" cy="6857206"/>
        </p:xfrm>
        <a:graphic>
          <a:graphicData uri="http://schemas.openxmlformats.org/presentationml/2006/ole">
            <p:oleObj spid="_x0000_s94210" name="Slide" r:id="rId4" imgW="4076739" imgH="3057242" progId="PowerPoint.Slide.12">
              <p:embed/>
            </p:oleObj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929454" y="6488692"/>
            <a:ext cx="2214578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1"/>
                </a:solidFill>
              </a:rPr>
              <a:t>Mark Palmer, Cornell</a:t>
            </a:r>
            <a:endParaRPr lang="en-GB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5234" name="Object 2"/>
          <p:cNvGraphicFramePr>
            <a:graphicFrameLocks noChangeAspect="1"/>
          </p:cNvGraphicFramePr>
          <p:nvPr/>
        </p:nvGraphicFramePr>
        <p:xfrm>
          <a:off x="0" y="0"/>
          <a:ext cx="9145058" cy="6858000"/>
        </p:xfrm>
        <a:graphic>
          <a:graphicData uri="http://schemas.openxmlformats.org/presentationml/2006/ole">
            <p:oleObj spid="_x0000_s95234" name="Slide" r:id="rId4" imgW="4570530" imgH="3427653" progId="PowerPoint.Slide.12">
              <p:embed/>
            </p:oleObj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929454" y="6488692"/>
            <a:ext cx="2214578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1"/>
                </a:solidFill>
              </a:rPr>
              <a:t>Mark Palmer, Cornell</a:t>
            </a:r>
            <a:endParaRPr lang="en-GB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6258" name="Object 2"/>
          <p:cNvGraphicFramePr>
            <a:graphicFrameLocks noChangeAspect="1"/>
          </p:cNvGraphicFramePr>
          <p:nvPr/>
        </p:nvGraphicFramePr>
        <p:xfrm>
          <a:off x="0" y="0"/>
          <a:ext cx="9145058" cy="6858000"/>
        </p:xfrm>
        <a:graphic>
          <a:graphicData uri="http://schemas.openxmlformats.org/presentationml/2006/ole">
            <p:oleObj spid="_x0000_s96258" name="Slide" r:id="rId4" imgW="4570530" imgH="3427653" progId="PowerPoint.Slide.12">
              <p:embed/>
            </p:oleObj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929454" y="6488692"/>
            <a:ext cx="2214578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1"/>
                </a:solidFill>
              </a:rPr>
              <a:t>Mark Palmer, Cornell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4" name="Oval 3"/>
          <p:cNvSpPr/>
          <p:nvPr/>
        </p:nvSpPr>
        <p:spPr>
          <a:xfrm>
            <a:off x="0" y="2143116"/>
            <a:ext cx="7572396" cy="2000264"/>
          </a:xfrm>
          <a:prstGeom prst="ellipse">
            <a:avLst/>
          </a:prstGeom>
          <a:noFill/>
          <a:ln w="28575">
            <a:solidFill>
              <a:schemeClr val="accent1">
                <a:lumMod val="60000"/>
                <a:lumOff val="4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9330" name="Object 2"/>
          <p:cNvGraphicFramePr>
            <a:graphicFrameLocks noChangeAspect="1"/>
          </p:cNvGraphicFramePr>
          <p:nvPr/>
        </p:nvGraphicFramePr>
        <p:xfrm>
          <a:off x="0" y="0"/>
          <a:ext cx="9145058" cy="6858000"/>
        </p:xfrm>
        <a:graphic>
          <a:graphicData uri="http://schemas.openxmlformats.org/presentationml/2006/ole">
            <p:oleObj spid="_x0000_s99330" name="Slide" r:id="rId4" imgW="4076739" imgH="3057242" progId="PowerPoint.Slide.12">
              <p:embed/>
            </p:oleObj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929454" y="6488692"/>
            <a:ext cx="2214578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1"/>
                </a:solidFill>
              </a:rPr>
              <a:t>Mark Palmer, Cornell</a:t>
            </a:r>
            <a:endParaRPr lang="en-GB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279" y="714356"/>
            <a:ext cx="9106721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7284" name="Object 4"/>
          <p:cNvGraphicFramePr>
            <a:graphicFrameLocks noChangeAspect="1"/>
          </p:cNvGraphicFramePr>
          <p:nvPr/>
        </p:nvGraphicFramePr>
        <p:xfrm>
          <a:off x="0" y="0"/>
          <a:ext cx="9144000" cy="6857206"/>
        </p:xfrm>
        <a:graphic>
          <a:graphicData uri="http://schemas.openxmlformats.org/presentationml/2006/ole">
            <p:oleObj spid="_x0000_s97284" name="Slide" r:id="rId4" imgW="4306936" imgH="3230749" progId="PowerPoint.Slide.12">
              <p:embed/>
            </p:oleObj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929454" y="6488692"/>
            <a:ext cx="2214578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1"/>
                </a:solidFill>
              </a:rPr>
              <a:t>Mark Palmer, Cornell</a:t>
            </a:r>
            <a:endParaRPr lang="en-GB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1378" name="Object 2"/>
          <p:cNvGraphicFramePr>
            <a:graphicFrameLocks noChangeAspect="1"/>
          </p:cNvGraphicFramePr>
          <p:nvPr/>
        </p:nvGraphicFramePr>
        <p:xfrm>
          <a:off x="0" y="0"/>
          <a:ext cx="9144000" cy="6857206"/>
        </p:xfrm>
        <a:graphic>
          <a:graphicData uri="http://schemas.openxmlformats.org/presentationml/2006/ole">
            <p:oleObj spid="_x0000_s101378" name="Slide" r:id="rId4" imgW="4145331" imgH="3109078" progId="PowerPoint.Slide.12">
              <p:embed/>
            </p:oleObj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929454" y="6488692"/>
            <a:ext cx="2214578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1"/>
                </a:solidFill>
              </a:rPr>
              <a:t>Mark Palmer, Cornell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4" name="Oval 3"/>
          <p:cNvSpPr/>
          <p:nvPr/>
        </p:nvSpPr>
        <p:spPr>
          <a:xfrm>
            <a:off x="0" y="2786058"/>
            <a:ext cx="7572396" cy="1285884"/>
          </a:xfrm>
          <a:prstGeom prst="ellipse">
            <a:avLst/>
          </a:prstGeom>
          <a:noFill/>
          <a:ln w="28575">
            <a:solidFill>
              <a:schemeClr val="accent1">
                <a:lumMod val="60000"/>
                <a:lumOff val="4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914400"/>
            <a:ext cx="8153400" cy="54864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sz="2000" b="1" dirty="0">
                <a:latin typeface="Times New Roman" pitchFamily="1" charset="0"/>
              </a:rPr>
              <a:t>Mitigation Techniques</a:t>
            </a:r>
            <a:endParaRPr lang="en-US" sz="2000" dirty="0">
              <a:latin typeface="Times New Roman" pitchFamily="1" charset="0"/>
            </a:endParaRPr>
          </a:p>
          <a:p>
            <a:pPr lvl="1">
              <a:lnSpc>
                <a:spcPct val="90000"/>
              </a:lnSpc>
            </a:pPr>
            <a:r>
              <a:rPr lang="en-US" sz="2000" dirty="0">
                <a:latin typeface="Times New Roman" pitchFamily="1" charset="0"/>
              </a:rPr>
              <a:t>What additional experiments are needed to establish high confidence in the proposed mitigation techniques to be used in the ILC damping ring?</a:t>
            </a:r>
          </a:p>
          <a:p>
            <a:pPr lvl="2">
              <a:lnSpc>
                <a:spcPct val="90000"/>
              </a:lnSpc>
            </a:pPr>
            <a:r>
              <a:rPr lang="en-US" sz="2000" dirty="0">
                <a:latin typeface="Times New Roman" pitchFamily="1" charset="0"/>
              </a:rPr>
              <a:t>Repeat measurement of EC cloud suppression for </a:t>
            </a:r>
            <a:r>
              <a:rPr lang="en-US" sz="2000" dirty="0" err="1">
                <a:latin typeface="Times New Roman" pitchFamily="1" charset="0"/>
              </a:rPr>
              <a:t>TiN</a:t>
            </a:r>
            <a:r>
              <a:rPr lang="en-US" sz="2000" dirty="0">
                <a:latin typeface="Times New Roman" pitchFamily="1" charset="0"/>
              </a:rPr>
              <a:t> and NEG.</a:t>
            </a:r>
          </a:p>
          <a:p>
            <a:pPr lvl="2">
              <a:lnSpc>
                <a:spcPct val="90000"/>
              </a:lnSpc>
            </a:pPr>
            <a:r>
              <a:rPr lang="en-US" sz="2000" dirty="0">
                <a:latin typeface="Times New Roman" pitchFamily="1" charset="0"/>
              </a:rPr>
              <a:t>Investigate chamber exposure to gases such as SF6, N2, O2. </a:t>
            </a:r>
          </a:p>
          <a:p>
            <a:pPr lvl="2">
              <a:lnSpc>
                <a:spcPct val="90000"/>
              </a:lnSpc>
            </a:pPr>
            <a:r>
              <a:rPr lang="en-US" sz="2000" dirty="0">
                <a:latin typeface="Times New Roman" pitchFamily="1" charset="0"/>
              </a:rPr>
              <a:t>Try carbon coating proposed for SPS-durability under SR radiation</a:t>
            </a:r>
          </a:p>
          <a:p>
            <a:pPr lvl="2">
              <a:lnSpc>
                <a:spcPct val="90000"/>
              </a:lnSpc>
            </a:pPr>
            <a:r>
              <a:rPr lang="en-US" sz="2000" dirty="0">
                <a:latin typeface="Times New Roman" pitchFamily="1" charset="0"/>
              </a:rPr>
              <a:t>Long term lifetime of </a:t>
            </a:r>
            <a:r>
              <a:rPr lang="en-US" sz="2000" dirty="0" err="1">
                <a:latin typeface="Times New Roman" pitchFamily="1" charset="0"/>
              </a:rPr>
              <a:t>TiN</a:t>
            </a:r>
            <a:r>
              <a:rPr lang="en-US" sz="2000" dirty="0">
                <a:latin typeface="Times New Roman" pitchFamily="1" charset="0"/>
              </a:rPr>
              <a:t>-PEP II and KEK can provide data. </a:t>
            </a:r>
          </a:p>
          <a:p>
            <a:pPr lvl="2">
              <a:lnSpc>
                <a:spcPct val="90000"/>
              </a:lnSpc>
            </a:pPr>
            <a:r>
              <a:rPr lang="en-US" sz="2000" dirty="0">
                <a:latin typeface="Times New Roman" pitchFamily="1" charset="0"/>
              </a:rPr>
              <a:t>Clearing electrodes in wiggler and dipole, and grooves in dipole. Grooves for wiggler chamber should continue to be studied.</a:t>
            </a:r>
          </a:p>
          <a:p>
            <a:pPr lvl="2">
              <a:lnSpc>
                <a:spcPct val="90000"/>
              </a:lnSpc>
            </a:pPr>
            <a:r>
              <a:rPr lang="en-US" sz="2000" dirty="0">
                <a:latin typeface="Times New Roman" pitchFamily="1" charset="0"/>
              </a:rPr>
              <a:t>Investigate feasibility of measuring transverse wake from single grooved chamber (and electrodes) using local field probes.</a:t>
            </a:r>
          </a:p>
          <a:p>
            <a:pPr lvl="1">
              <a:lnSpc>
                <a:spcPct val="90000"/>
              </a:lnSpc>
            </a:pPr>
            <a:r>
              <a:rPr lang="en-US" sz="2000" dirty="0">
                <a:latin typeface="Times New Roman" pitchFamily="1" charset="0"/>
              </a:rPr>
              <a:t>What types of RFA, beam, or bench measurements are needed to fully characterize the proposed mitigation techniques?</a:t>
            </a:r>
          </a:p>
          <a:p>
            <a:pPr lvl="2">
              <a:lnSpc>
                <a:spcPct val="90000"/>
              </a:lnSpc>
            </a:pPr>
            <a:r>
              <a:rPr lang="en-US" sz="2000" dirty="0">
                <a:latin typeface="Times New Roman" pitchFamily="1" charset="0"/>
              </a:rPr>
              <a:t>Depending on the type of mitigation (e.g., electrodes), there may be some additional code validation required.</a:t>
            </a:r>
          </a:p>
          <a:p>
            <a:pPr>
              <a:lnSpc>
                <a:spcPct val="90000"/>
              </a:lnSpc>
            </a:pPr>
            <a:endParaRPr lang="en-US" sz="20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7772400" cy="1143000"/>
          </a:xfrm>
          <a:noFill/>
          <a:ln/>
        </p:spPr>
        <p:txBody>
          <a:bodyPr/>
          <a:lstStyle/>
          <a:p>
            <a:r>
              <a:rPr lang="en-US" sz="2800">
                <a:solidFill>
                  <a:srgbClr val="F7211B"/>
                </a:solidFill>
              </a:rPr>
              <a:t>Key questions for experimental planning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786578" y="6488692"/>
            <a:ext cx="2357454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1"/>
                </a:solidFill>
              </a:rPr>
              <a:t>Gerald Dugan, Cornell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1500198" y="2643182"/>
            <a:ext cx="7572396" cy="642942"/>
          </a:xfrm>
          <a:prstGeom prst="ellipse">
            <a:avLst/>
          </a:prstGeom>
          <a:noFill/>
          <a:ln w="28575">
            <a:solidFill>
              <a:schemeClr val="accent1">
                <a:lumMod val="60000"/>
                <a:lumOff val="4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214422"/>
            <a:ext cx="9132157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8" name="Straight Arrow Connector 7"/>
          <p:cNvCxnSpPr/>
          <p:nvPr/>
        </p:nvCxnSpPr>
        <p:spPr>
          <a:xfrm rot="10800000">
            <a:off x="3571868" y="2357430"/>
            <a:ext cx="1071570" cy="158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10800000">
            <a:off x="5286380" y="3214686"/>
            <a:ext cx="1071570" cy="158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rot="10800000">
            <a:off x="4503962" y="3886200"/>
            <a:ext cx="1071570" cy="158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10800000">
            <a:off x="3929058" y="2571744"/>
            <a:ext cx="1071570" cy="158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10800000">
            <a:off x="5143504" y="3000373"/>
            <a:ext cx="1071570" cy="158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28794" y="1928802"/>
            <a:ext cx="5068311" cy="2369880"/>
          </a:xfrm>
          <a:prstGeom prst="rect">
            <a:avLst/>
          </a:prstGeom>
          <a:noFill/>
          <a:ln cap="rnd">
            <a:solidFill>
              <a:schemeClr val="tx2">
                <a:lumMod val="40000"/>
                <a:lumOff val="60000"/>
              </a:schemeClr>
            </a:solidFill>
            <a:round/>
          </a:ln>
        </p:spPr>
        <p:txBody>
          <a:bodyPr wrap="none" rtlCol="0">
            <a:spAutoFit/>
          </a:bodyPr>
          <a:lstStyle/>
          <a:p>
            <a:r>
              <a:rPr lang="en-GB" sz="2800" dirty="0" smtClean="0"/>
              <a:t>Electron cloud working group: </a:t>
            </a:r>
          </a:p>
          <a:p>
            <a:pPr>
              <a:buFont typeface="Wingdings" pitchFamily="2" charset="2"/>
              <a:buChar char="Ø"/>
            </a:pPr>
            <a:r>
              <a:rPr lang="en-GB" dirty="0" smtClean="0"/>
              <a:t>	</a:t>
            </a:r>
            <a:r>
              <a:rPr lang="en-GB" sz="2400" dirty="0" smtClean="0"/>
              <a:t>Mitigation of the electron cloud</a:t>
            </a:r>
          </a:p>
          <a:p>
            <a:pPr lvl="2">
              <a:buFont typeface="Wingdings" pitchFamily="2" charset="2"/>
              <a:buChar char="Ø"/>
            </a:pPr>
            <a:endParaRPr lang="en-GB" sz="2400" dirty="0" smtClean="0"/>
          </a:p>
          <a:p>
            <a:pPr lvl="2">
              <a:buFont typeface="Wingdings" pitchFamily="2" charset="2"/>
              <a:buChar char="ü"/>
            </a:pPr>
            <a:r>
              <a:rPr lang="en-GB" sz="2400" dirty="0" smtClean="0"/>
              <a:t>Coatings</a:t>
            </a:r>
          </a:p>
          <a:p>
            <a:pPr lvl="2">
              <a:buFont typeface="Wingdings" pitchFamily="2" charset="2"/>
              <a:buChar char="ü"/>
            </a:pPr>
            <a:r>
              <a:rPr lang="en-GB" sz="2400" dirty="0" smtClean="0"/>
              <a:t>Grooves</a:t>
            </a:r>
          </a:p>
          <a:p>
            <a:pPr lvl="2">
              <a:buFont typeface="Wingdings" pitchFamily="2" charset="2"/>
              <a:buChar char="ü"/>
            </a:pPr>
            <a:r>
              <a:rPr lang="en-GB" sz="2400" dirty="0" smtClean="0"/>
              <a:t>Clearing </a:t>
            </a:r>
            <a:r>
              <a:rPr lang="en-GB" sz="2400" dirty="0" smtClean="0"/>
              <a:t>electrodes</a:t>
            </a:r>
            <a:endParaRPr lang="en-GB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6" name="Object 4"/>
          <p:cNvGraphicFramePr>
            <a:graphicFrameLocks noChangeAspect="1"/>
          </p:cNvGraphicFramePr>
          <p:nvPr/>
        </p:nvGraphicFramePr>
        <p:xfrm>
          <a:off x="0" y="0"/>
          <a:ext cx="9144000" cy="6857206"/>
        </p:xfrm>
        <a:graphic>
          <a:graphicData uri="http://schemas.openxmlformats.org/presentationml/2006/ole">
            <p:oleObj spid="_x0000_s3076" name="Slide" r:id="rId4" imgW="4570530" imgH="3427653" progId="PowerPoint.Slide.12">
              <p:embed/>
            </p:oleObj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286644" y="6488692"/>
            <a:ext cx="1857388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1"/>
                </a:solidFill>
              </a:rPr>
              <a:t>Mauro Pivi, SLAC</a:t>
            </a:r>
            <a:endParaRPr lang="en-GB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402" name="Object 2"/>
          <p:cNvGraphicFramePr>
            <a:graphicFrameLocks noChangeAspect="1"/>
          </p:cNvGraphicFramePr>
          <p:nvPr/>
        </p:nvGraphicFramePr>
        <p:xfrm>
          <a:off x="0" y="0"/>
          <a:ext cx="9145058" cy="6858000"/>
        </p:xfrm>
        <a:graphic>
          <a:graphicData uri="http://schemas.openxmlformats.org/presentationml/2006/ole">
            <p:oleObj spid="_x0000_s102402" name="Slide" r:id="rId4" imgW="4570530" imgH="3427653" progId="PowerPoint.Slide.12">
              <p:embed/>
            </p:oleObj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286644" y="6488692"/>
            <a:ext cx="1857388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1"/>
                </a:solidFill>
              </a:rPr>
              <a:t>Mauro Pivi, SLAC</a:t>
            </a:r>
            <a:endParaRPr lang="en-GB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0"/>
            <a:ext cx="5425496" cy="4071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83115" y="2928910"/>
            <a:ext cx="5460885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5777" name="Picture 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357166"/>
            <a:ext cx="5591943" cy="328614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0" y="0"/>
          <a:ext cx="9001156" cy="6750086"/>
        </p:xfrm>
        <a:graphic>
          <a:graphicData uri="http://schemas.openxmlformats.org/presentationml/2006/ole">
            <p:oleObj spid="_x0000_s4098" name="Slide" r:id="rId4" imgW="4570530" imgH="3427653" progId="PowerPoint.Slide.12">
              <p:embed/>
            </p:oleObj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286644" y="6488692"/>
            <a:ext cx="1857388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1"/>
                </a:solidFill>
              </a:rPr>
              <a:t>Mauro Pivi, SLAC</a:t>
            </a:r>
            <a:endParaRPr lang="en-GB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500</TotalTime>
  <Words>647</Words>
  <Application>Microsoft Office PowerPoint</Application>
  <PresentationFormat>On-screen Show (4:3)</PresentationFormat>
  <Paragraphs>192</Paragraphs>
  <Slides>32</Slides>
  <Notes>32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32</vt:i4>
      </vt:variant>
    </vt:vector>
  </HeadingPairs>
  <TitlesOfParts>
    <vt:vector size="35" baseType="lpstr">
      <vt:lpstr>Office Theme</vt:lpstr>
      <vt:lpstr>Microsoft Office PowerPoint Slide</vt:lpstr>
      <vt:lpstr>Slide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Key questions for experimental planning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scala</dc:creator>
  <cp:lastModifiedBy>scala</cp:lastModifiedBy>
  <cp:revision>27</cp:revision>
  <dcterms:created xsi:type="dcterms:W3CDTF">2008-07-22T09:34:06Z</dcterms:created>
  <dcterms:modified xsi:type="dcterms:W3CDTF">2008-07-25T09:49:40Z</dcterms:modified>
</cp:coreProperties>
</file>