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9" r:id="rId1"/>
  </p:sldMasterIdLst>
  <p:notesMasterIdLst>
    <p:notesMasterId r:id="rId19"/>
  </p:notesMasterIdLst>
  <p:handoutMasterIdLst>
    <p:handoutMasterId r:id="rId20"/>
  </p:handoutMasterIdLst>
  <p:sldIdLst>
    <p:sldId id="256" r:id="rId2"/>
    <p:sldId id="308" r:id="rId3"/>
    <p:sldId id="263" r:id="rId4"/>
    <p:sldId id="296" r:id="rId5"/>
    <p:sldId id="304" r:id="rId6"/>
    <p:sldId id="305" r:id="rId7"/>
    <p:sldId id="310" r:id="rId8"/>
    <p:sldId id="309" r:id="rId9"/>
    <p:sldId id="317" r:id="rId10"/>
    <p:sldId id="306" r:id="rId11"/>
    <p:sldId id="311" r:id="rId12"/>
    <p:sldId id="307" r:id="rId13"/>
    <p:sldId id="312" r:id="rId14"/>
    <p:sldId id="313" r:id="rId15"/>
    <p:sldId id="315" r:id="rId16"/>
    <p:sldId id="316" r:id="rId17"/>
    <p:sldId id="314" r:id="rId18"/>
  </p:sldIdLst>
  <p:sldSz cx="9144000" cy="6858000" type="screen4x3"/>
  <p:notesSz cx="6400800" cy="8686800"/>
  <p:defaultTextStyle>
    <a:defPPr>
      <a:defRPr lang="en-US"/>
    </a:defPPr>
    <a:lvl1pPr algn="l" rtl="0" fontAlgn="base">
      <a:spcBef>
        <a:spcPct val="20000"/>
      </a:spcBef>
      <a:spcAft>
        <a:spcPct val="0"/>
      </a:spcAft>
      <a:buClr>
        <a:srgbClr val="FFCC66"/>
      </a:buClr>
      <a:buChar char="•"/>
      <a:defRPr kern="1200">
        <a:solidFill>
          <a:schemeClr val="accent2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20000"/>
      </a:spcBef>
      <a:spcAft>
        <a:spcPct val="0"/>
      </a:spcAft>
      <a:buClr>
        <a:srgbClr val="FFCC66"/>
      </a:buClr>
      <a:buChar char="•"/>
      <a:defRPr kern="1200">
        <a:solidFill>
          <a:schemeClr val="accent2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20000"/>
      </a:spcBef>
      <a:spcAft>
        <a:spcPct val="0"/>
      </a:spcAft>
      <a:buClr>
        <a:srgbClr val="FFCC66"/>
      </a:buClr>
      <a:buChar char="•"/>
      <a:defRPr kern="1200">
        <a:solidFill>
          <a:schemeClr val="accent2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20000"/>
      </a:spcBef>
      <a:spcAft>
        <a:spcPct val="0"/>
      </a:spcAft>
      <a:buClr>
        <a:srgbClr val="FFCC66"/>
      </a:buClr>
      <a:buChar char="•"/>
      <a:defRPr kern="1200">
        <a:solidFill>
          <a:schemeClr val="accent2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20000"/>
      </a:spcBef>
      <a:spcAft>
        <a:spcPct val="0"/>
      </a:spcAft>
      <a:buClr>
        <a:srgbClr val="FFCC66"/>
      </a:buClr>
      <a:buChar char="•"/>
      <a:defRPr kern="1200">
        <a:solidFill>
          <a:schemeClr val="accent2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accent2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accent2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accent2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accent2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  <p:clrMru>
    <a:srgbClr val="A50021"/>
    <a:srgbClr val="87A4DD"/>
    <a:srgbClr val="DDDDDD"/>
    <a:srgbClr val="305BA9"/>
    <a:srgbClr val="800000"/>
    <a:srgbClr val="66FF66"/>
    <a:srgbClr val="99FF99"/>
    <a:srgbClr val="CCFF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9703" autoAdjust="0"/>
    <p:restoredTop sz="94335" autoAdjust="0"/>
  </p:normalViewPr>
  <p:slideViewPr>
    <p:cSldViewPr snapToGrid="0">
      <p:cViewPr varScale="1">
        <p:scale>
          <a:sx n="74" d="100"/>
          <a:sy n="74" d="100"/>
        </p:scale>
        <p:origin x="-96" y="-24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771775" cy="433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3014" tIns="41508" rIns="83014" bIns="41508" numCol="1" anchor="t" anchorCtr="0" compatLnSpc="1">
            <a:prstTxWarp prst="textNoShape">
              <a:avLst/>
            </a:prstTxWarp>
          </a:bodyPr>
          <a:lstStyle>
            <a:lvl1pPr defTabSz="830263">
              <a:spcBef>
                <a:spcPct val="0"/>
              </a:spcBef>
              <a:buClrTx/>
              <a:buFontTx/>
              <a:buNone/>
              <a:defRPr sz="1100" smtClean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065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627438" y="0"/>
            <a:ext cx="2771775" cy="433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3014" tIns="41508" rIns="83014" bIns="41508" numCol="1" anchor="t" anchorCtr="0" compatLnSpc="1">
            <a:prstTxWarp prst="textNoShape">
              <a:avLst/>
            </a:prstTxWarp>
          </a:bodyPr>
          <a:lstStyle>
            <a:lvl1pPr algn="r" defTabSz="830263">
              <a:spcBef>
                <a:spcPct val="0"/>
              </a:spcBef>
              <a:buClrTx/>
              <a:buFontTx/>
              <a:buNone/>
              <a:defRPr sz="1100" smtClean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066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251825"/>
            <a:ext cx="2771775" cy="433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3014" tIns="41508" rIns="83014" bIns="41508" numCol="1" anchor="b" anchorCtr="0" compatLnSpc="1">
            <a:prstTxWarp prst="textNoShape">
              <a:avLst/>
            </a:prstTxWarp>
          </a:bodyPr>
          <a:lstStyle>
            <a:lvl1pPr defTabSz="830263">
              <a:spcBef>
                <a:spcPct val="0"/>
              </a:spcBef>
              <a:buClrTx/>
              <a:buFontTx/>
              <a:buNone/>
              <a:defRPr sz="1100" smtClean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066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627438" y="8251825"/>
            <a:ext cx="2771775" cy="433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3014" tIns="41508" rIns="83014" bIns="41508" numCol="1" anchor="b" anchorCtr="0" compatLnSpc="1">
            <a:prstTxWarp prst="textNoShape">
              <a:avLst/>
            </a:prstTxWarp>
          </a:bodyPr>
          <a:lstStyle>
            <a:lvl1pPr algn="r" defTabSz="830263">
              <a:spcBef>
                <a:spcPct val="0"/>
              </a:spcBef>
              <a:buClrTx/>
              <a:buFontTx/>
              <a:buNone/>
              <a:defRPr sz="1100" smtClean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F721FD50-B846-4D0B-A0B7-72B1FA71B6B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771775" cy="433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3014" tIns="41508" rIns="83014" bIns="41508" numCol="1" anchor="t" anchorCtr="0" compatLnSpc="1">
            <a:prstTxWarp prst="textNoShape">
              <a:avLst/>
            </a:prstTxWarp>
          </a:bodyPr>
          <a:lstStyle>
            <a:lvl1pPr defTabSz="830263">
              <a:spcBef>
                <a:spcPct val="0"/>
              </a:spcBef>
              <a:buClrTx/>
              <a:buFontTx/>
              <a:buNone/>
              <a:defRPr sz="1100" smtClean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627438" y="0"/>
            <a:ext cx="2771775" cy="433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3014" tIns="41508" rIns="83014" bIns="41508" numCol="1" anchor="t" anchorCtr="0" compatLnSpc="1">
            <a:prstTxWarp prst="textNoShape">
              <a:avLst/>
            </a:prstTxWarp>
          </a:bodyPr>
          <a:lstStyle>
            <a:lvl1pPr algn="r" defTabSz="830263">
              <a:spcBef>
                <a:spcPct val="0"/>
              </a:spcBef>
              <a:buClrTx/>
              <a:buFontTx/>
              <a:buNone/>
              <a:defRPr sz="1100" smtClean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1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028700" y="652463"/>
            <a:ext cx="4343400" cy="32575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39763" y="4127500"/>
            <a:ext cx="5121275" cy="3906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3014" tIns="41508" rIns="83014" bIns="4150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251825"/>
            <a:ext cx="2771775" cy="433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3014" tIns="41508" rIns="83014" bIns="41508" numCol="1" anchor="b" anchorCtr="0" compatLnSpc="1">
            <a:prstTxWarp prst="textNoShape">
              <a:avLst/>
            </a:prstTxWarp>
          </a:bodyPr>
          <a:lstStyle>
            <a:lvl1pPr defTabSz="830263">
              <a:spcBef>
                <a:spcPct val="0"/>
              </a:spcBef>
              <a:buClrTx/>
              <a:buFontTx/>
              <a:buNone/>
              <a:defRPr sz="1100" smtClean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627438" y="8251825"/>
            <a:ext cx="2771775" cy="433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3014" tIns="41508" rIns="83014" bIns="41508" numCol="1" anchor="b" anchorCtr="0" compatLnSpc="1">
            <a:prstTxWarp prst="textNoShape">
              <a:avLst/>
            </a:prstTxWarp>
          </a:bodyPr>
          <a:lstStyle>
            <a:lvl1pPr algn="r" defTabSz="830263">
              <a:spcBef>
                <a:spcPct val="0"/>
              </a:spcBef>
              <a:buClrTx/>
              <a:buFontTx/>
              <a:buNone/>
              <a:defRPr sz="1100" smtClean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B317AB3A-802D-4D1D-BE35-1627DB921B0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2"/>
          <p:cNvSpPr>
            <a:spLocks noChangeArrowheads="1"/>
          </p:cNvSpPr>
          <p:nvPr/>
        </p:nvSpPr>
        <p:spPr bwMode="auto">
          <a:xfrm>
            <a:off x="0" y="0"/>
            <a:ext cx="9144000" cy="212725"/>
          </a:xfrm>
          <a:prstGeom prst="rect">
            <a:avLst/>
          </a:prstGeom>
          <a:solidFill>
            <a:schemeClr val="tx1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>
              <a:solidFill>
                <a:srgbClr val="E5E5FF"/>
              </a:solidFill>
              <a:latin typeface="Verdana" pitchFamily="34" charset="0"/>
            </a:endParaRPr>
          </a:p>
        </p:txBody>
      </p:sp>
      <p:sp>
        <p:nvSpPr>
          <p:cNvPr id="5" name="Rectangle 24"/>
          <p:cNvSpPr>
            <a:spLocks noChangeArrowheads="1"/>
          </p:cNvSpPr>
          <p:nvPr/>
        </p:nvSpPr>
        <p:spPr bwMode="auto">
          <a:xfrm>
            <a:off x="0" y="6553200"/>
            <a:ext cx="9144000" cy="304800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>
              <a:solidFill>
                <a:schemeClr val="bg2"/>
              </a:solidFill>
              <a:latin typeface="Verdana" pitchFamily="34" charset="0"/>
            </a:endParaRPr>
          </a:p>
        </p:txBody>
      </p:sp>
      <p:sp>
        <p:nvSpPr>
          <p:cNvPr id="6" name="Rectangle 31"/>
          <p:cNvSpPr>
            <a:spLocks noChangeArrowheads="1"/>
          </p:cNvSpPr>
          <p:nvPr/>
        </p:nvSpPr>
        <p:spPr bwMode="auto">
          <a:xfrm>
            <a:off x="0" y="836613"/>
            <a:ext cx="9144000" cy="860425"/>
          </a:xfrm>
          <a:prstGeom prst="rect">
            <a:avLst/>
          </a:prstGeom>
          <a:solidFill>
            <a:schemeClr val="bg1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7" name="Rectangle 39"/>
          <p:cNvSpPr>
            <a:spLocks noChangeArrowheads="1"/>
          </p:cNvSpPr>
          <p:nvPr/>
        </p:nvSpPr>
        <p:spPr bwMode="auto">
          <a:xfrm>
            <a:off x="4341813" y="209550"/>
            <a:ext cx="4802187" cy="852488"/>
          </a:xfrm>
          <a:prstGeom prst="rect">
            <a:avLst/>
          </a:prstGeom>
          <a:solidFill>
            <a:schemeClr val="tx1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>
              <a:latin typeface="Verdana" pitchFamily="34" charset="0"/>
            </a:endParaRPr>
          </a:p>
        </p:txBody>
      </p:sp>
      <p:sp>
        <p:nvSpPr>
          <p:cNvPr id="8" name="Oval 40"/>
          <p:cNvSpPr>
            <a:spLocks noChangeArrowheads="1"/>
          </p:cNvSpPr>
          <p:nvPr/>
        </p:nvSpPr>
        <p:spPr bwMode="auto">
          <a:xfrm>
            <a:off x="3884613" y="207963"/>
            <a:ext cx="887412" cy="860425"/>
          </a:xfrm>
          <a:prstGeom prst="ellipse">
            <a:avLst/>
          </a:prstGeom>
          <a:solidFill>
            <a:schemeClr val="bg1"/>
          </a:solidFill>
          <a:ln w="9525" algn="ctr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pic>
        <p:nvPicPr>
          <p:cNvPr id="9" name="Picture 45" descr="IST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54738" y="5738813"/>
            <a:ext cx="1219200" cy="53657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</p:pic>
      <p:pic>
        <p:nvPicPr>
          <p:cNvPr id="10" name="Picture 46" descr="eu_logo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70825" y="5694363"/>
            <a:ext cx="809625" cy="57150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</p:pic>
      <p:sp>
        <p:nvSpPr>
          <p:cNvPr id="11" name="Text Box 48"/>
          <p:cNvSpPr txBox="1">
            <a:spLocks noChangeArrowheads="1"/>
          </p:cNvSpPr>
          <p:nvPr/>
        </p:nvSpPr>
        <p:spPr bwMode="auto">
          <a:xfrm>
            <a:off x="0" y="6491288"/>
            <a:ext cx="2238375" cy="3667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None/>
              <a:defRPr/>
            </a:pPr>
            <a:r>
              <a:rPr lang="en-US" sz="1200">
                <a:solidFill>
                  <a:schemeClr val="tx1"/>
                </a:solidFill>
                <a:latin typeface="Verdana" pitchFamily="34" charset="0"/>
              </a:rPr>
              <a:t>INFSO-RI-508833</a:t>
            </a:r>
            <a:r>
              <a:rPr lang="en-US">
                <a:solidFill>
                  <a:schemeClr val="tx1"/>
                </a:solidFill>
                <a:latin typeface="Verdana" pitchFamily="34" charset="0"/>
              </a:rPr>
              <a:t> </a:t>
            </a:r>
          </a:p>
        </p:txBody>
      </p:sp>
      <p:pic>
        <p:nvPicPr>
          <p:cNvPr id="12" name="Picture 53" descr="egee_bigger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68525" y="344488"/>
            <a:ext cx="2390775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ext Box 56"/>
          <p:cNvSpPr txBox="1">
            <a:spLocks noChangeArrowheads="1"/>
          </p:cNvSpPr>
          <p:nvPr/>
        </p:nvSpPr>
        <p:spPr bwMode="auto">
          <a:xfrm>
            <a:off x="4903788" y="696913"/>
            <a:ext cx="4025900" cy="3667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buFontTx/>
              <a:buNone/>
              <a:defRPr/>
            </a:pPr>
            <a:r>
              <a:rPr lang="en-US">
                <a:solidFill>
                  <a:schemeClr val="bg1"/>
                </a:solidFill>
              </a:rPr>
              <a:t>Enabling Grids for E-sciencE</a:t>
            </a:r>
          </a:p>
        </p:txBody>
      </p:sp>
      <p:pic>
        <p:nvPicPr>
          <p:cNvPr id="14" name="Picture 59" descr="EGEE 30y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212725"/>
            <a:ext cx="1798638" cy="540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Text Box 62"/>
          <p:cNvSpPr txBox="1">
            <a:spLocks noChangeArrowheads="1"/>
          </p:cNvSpPr>
          <p:nvPr/>
        </p:nvSpPr>
        <p:spPr bwMode="auto">
          <a:xfrm>
            <a:off x="0" y="5861050"/>
            <a:ext cx="1868488" cy="336550"/>
          </a:xfrm>
          <a:prstGeom prst="rect">
            <a:avLst/>
          </a:prstGeom>
          <a:noFill/>
          <a:ln w="25400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buFontTx/>
              <a:buNone/>
              <a:defRPr/>
            </a:pPr>
            <a:r>
              <a:rPr lang="en-US" sz="1600" b="1"/>
              <a:t>www.eu-egee.org</a:t>
            </a:r>
          </a:p>
        </p:txBody>
      </p:sp>
      <p:sp>
        <p:nvSpPr>
          <p:cNvPr id="23575" name="Rectangle 23"/>
          <p:cNvSpPr>
            <a:spLocks noGrp="1" noChangeArrowheads="1"/>
          </p:cNvSpPr>
          <p:nvPr>
            <p:ph type="subTitle" idx="1"/>
          </p:nvPr>
        </p:nvSpPr>
        <p:spPr>
          <a:xfrm>
            <a:off x="2160588" y="3676650"/>
            <a:ext cx="6518275" cy="1397000"/>
          </a:xfrm>
        </p:spPr>
        <p:txBody>
          <a:bodyPr/>
          <a:lstStyle>
            <a:lvl1pPr marL="0" indent="0">
              <a:buFontTx/>
              <a:buNone/>
              <a:defRPr sz="2000" i="1"/>
            </a:lvl1pPr>
          </a:lstStyle>
          <a:p>
            <a:r>
              <a:rPr lang="en-US"/>
              <a:t>Click to edit Master subtitle style</a:t>
            </a:r>
          </a:p>
          <a:p>
            <a:r>
              <a:rPr lang="en-US"/>
              <a:t>Date of Event</a:t>
            </a:r>
          </a:p>
        </p:txBody>
      </p:sp>
      <p:sp>
        <p:nvSpPr>
          <p:cNvPr id="23579" name="Rectangle 27"/>
          <p:cNvSpPr>
            <a:spLocks noGrp="1" noChangeArrowheads="1"/>
          </p:cNvSpPr>
          <p:nvPr>
            <p:ph type="ctrTitle"/>
          </p:nvPr>
        </p:nvSpPr>
        <p:spPr>
          <a:xfrm>
            <a:off x="2155825" y="2493963"/>
            <a:ext cx="6518275" cy="1076325"/>
          </a:xfrm>
        </p:spPr>
        <p:txBody>
          <a:bodyPr anchor="t"/>
          <a:lstStyle>
            <a:lvl1pPr algn="l">
              <a:defRPr sz="36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gLExec: gluing grid computing to the Unix world – CHEP 2007</a:t>
            </a:r>
          </a:p>
        </p:txBody>
      </p:sp>
      <p:sp>
        <p:nvSpPr>
          <p:cNvPr id="5" name="Rectangle 12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70D8F9-4C9A-4CEF-AEF7-7D00BB09787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27838" y="66675"/>
            <a:ext cx="2160587" cy="6337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6075" y="66675"/>
            <a:ext cx="6329363" cy="6337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gLExec: gluing grid computing to the Unix world – CHEP 2007</a:t>
            </a:r>
          </a:p>
        </p:txBody>
      </p:sp>
      <p:sp>
        <p:nvSpPr>
          <p:cNvPr id="5" name="Rectangle 12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B70ABE-C18F-4EB6-813E-5FA72A74EA7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err="1" smtClean="0"/>
              <a:t>gLExec</a:t>
            </a:r>
            <a:r>
              <a:rPr lang="en-US" dirty="0" smtClean="0"/>
              <a:t> and OS integration – JRA1 All Hands February 2008</a:t>
            </a:r>
            <a:endParaRPr lang="en-US" dirty="0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CDD948-FC55-4500-AED6-AAAA3A2EB90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1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gLExec: gluing grid computing to the Unix world – CHEP 2007</a:t>
            </a:r>
          </a:p>
        </p:txBody>
      </p:sp>
      <p:sp>
        <p:nvSpPr>
          <p:cNvPr id="5" name="Rectangle 12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BF1CA3-06A7-41F0-B501-D48A94EF289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6075" y="974725"/>
            <a:ext cx="4217988" cy="5429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16463" y="974725"/>
            <a:ext cx="4219575" cy="5429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gLExec: gluing grid computing to the Unix world – CHEP 2007</a:t>
            </a:r>
          </a:p>
        </p:txBody>
      </p:sp>
      <p:sp>
        <p:nvSpPr>
          <p:cNvPr id="6" name="Rectangle 12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0C3222-6B12-4012-8DAF-984ABDB88A5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gLExec: gluing grid computing to the Unix world – CHEP 2007</a:t>
            </a:r>
          </a:p>
        </p:txBody>
      </p:sp>
      <p:sp>
        <p:nvSpPr>
          <p:cNvPr id="8" name="Rectangle 12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A778EE-5120-41E5-96C6-509D6313723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11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gLExec: gluing grid computing to the Unix world – CHEP 2007</a:t>
            </a:r>
          </a:p>
        </p:txBody>
      </p:sp>
      <p:sp>
        <p:nvSpPr>
          <p:cNvPr id="4" name="Rectangle 12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684EB6-F932-4630-993D-A576E7F40B8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gLExec: gluing grid computing to the Unix world – CHEP 2007</a:t>
            </a:r>
          </a:p>
        </p:txBody>
      </p:sp>
      <p:sp>
        <p:nvSpPr>
          <p:cNvPr id="3" name="Rectangle 12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0604DC-4DEC-41BB-B571-1E3EAA40FC0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gLExec: gluing grid computing to the Unix world – CHEP 2007</a:t>
            </a:r>
          </a:p>
        </p:txBody>
      </p:sp>
      <p:sp>
        <p:nvSpPr>
          <p:cNvPr id="6" name="Rectangle 12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2ABAE3-D7DA-404F-B365-AD0046174B8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gLExec: gluing grid computing to the Unix world – CHEP 2007</a:t>
            </a:r>
          </a:p>
        </p:txBody>
      </p:sp>
      <p:sp>
        <p:nvSpPr>
          <p:cNvPr id="6" name="Rectangle 12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159F24-6613-4B01-810A-A8B1242F388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6" name="Rectangle 8"/>
          <p:cNvSpPr>
            <a:spLocks noChangeArrowheads="1"/>
          </p:cNvSpPr>
          <p:nvPr/>
        </p:nvSpPr>
        <p:spPr bwMode="auto">
          <a:xfrm>
            <a:off x="0" y="6553200"/>
            <a:ext cx="9144000" cy="304800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22539" name="Rectangle 11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736725" y="6559550"/>
            <a:ext cx="67024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ClrTx/>
              <a:buFontTx/>
              <a:buNone/>
              <a:defRPr sz="1200" b="1" smtClean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/>
              <a:t>gLExec: gluing grid computing to the Unix world – CHEP 2007</a:t>
            </a:r>
          </a:p>
        </p:txBody>
      </p:sp>
      <p:sp>
        <p:nvSpPr>
          <p:cNvPr id="22540" name="Rectangle 12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521700" y="6562725"/>
            <a:ext cx="4699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ClrTx/>
              <a:buFontTx/>
              <a:buNone/>
              <a:defRPr sz="1200" b="1" smtClean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9E12269F-1BB1-4C01-8822-E9F2B112B39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22541" name="Rectangle 13"/>
          <p:cNvSpPr>
            <a:spLocks noChangeArrowheads="1"/>
          </p:cNvSpPr>
          <p:nvPr/>
        </p:nvSpPr>
        <p:spPr bwMode="auto">
          <a:xfrm>
            <a:off x="1825625" y="0"/>
            <a:ext cx="7315200" cy="838200"/>
          </a:xfrm>
          <a:prstGeom prst="rect">
            <a:avLst/>
          </a:prstGeom>
          <a:solidFill>
            <a:srgbClr val="325FAF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>
              <a:solidFill>
                <a:schemeClr val="tx1"/>
              </a:solidFill>
            </a:endParaRPr>
          </a:p>
        </p:txBody>
      </p:sp>
      <p:sp>
        <p:nvSpPr>
          <p:cNvPr id="1030" name="Rectangle 1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6075" y="974725"/>
            <a:ext cx="8589963" cy="542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2648" name="Rectangle 120"/>
          <p:cNvSpPr>
            <a:spLocks noChangeArrowheads="1"/>
          </p:cNvSpPr>
          <p:nvPr/>
        </p:nvSpPr>
        <p:spPr bwMode="auto">
          <a:xfrm>
            <a:off x="1774825" y="687388"/>
            <a:ext cx="7369175" cy="146050"/>
          </a:xfrm>
          <a:prstGeom prst="rect">
            <a:avLst/>
          </a:prstGeom>
          <a:solidFill>
            <a:srgbClr val="2B519A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spcBef>
                <a:spcPct val="0"/>
              </a:spcBef>
              <a:buClrTx/>
              <a:buFontTx/>
              <a:buNone/>
              <a:defRPr/>
            </a:pPr>
            <a:endParaRPr lang="en-GB">
              <a:solidFill>
                <a:schemeClr val="tx1"/>
              </a:solidFill>
              <a:latin typeface="Verdana" pitchFamily="34" charset="0"/>
            </a:endParaRPr>
          </a:p>
        </p:txBody>
      </p:sp>
      <p:sp>
        <p:nvSpPr>
          <p:cNvPr id="22649" name="Oval 121"/>
          <p:cNvSpPr>
            <a:spLocks noChangeArrowheads="1"/>
          </p:cNvSpPr>
          <p:nvPr/>
        </p:nvSpPr>
        <p:spPr bwMode="auto">
          <a:xfrm>
            <a:off x="1398588" y="0"/>
            <a:ext cx="838200" cy="838200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graphicFrame>
        <p:nvGraphicFramePr>
          <p:cNvPr id="22651" name="Group 123"/>
          <p:cNvGraphicFramePr>
            <a:graphicFrameLocks noGrp="1"/>
          </p:cNvGraphicFramePr>
          <p:nvPr/>
        </p:nvGraphicFramePr>
        <p:xfrm>
          <a:off x="255588" y="644525"/>
          <a:ext cx="3652837" cy="327025"/>
        </p:xfrm>
        <a:graphic>
          <a:graphicData uri="http://schemas.openxmlformats.org/drawingml/2006/table">
            <a:tbl>
              <a:tblPr/>
              <a:tblGrid>
                <a:gridCol w="3652837"/>
              </a:tblGrid>
              <a:tr h="327025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1AF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Enabling Grids for E-sciencE</a:t>
                      </a:r>
                    </a:p>
                  </a:txBody>
                  <a:tcPr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035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2254250" y="66675"/>
            <a:ext cx="6734175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2658" name="Text Box 130"/>
          <p:cNvSpPr txBox="1">
            <a:spLocks noChangeArrowheads="1"/>
          </p:cNvSpPr>
          <p:nvPr/>
        </p:nvSpPr>
        <p:spPr bwMode="auto">
          <a:xfrm>
            <a:off x="0" y="6491288"/>
            <a:ext cx="2238375" cy="3667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None/>
              <a:defRPr/>
            </a:pPr>
            <a:r>
              <a:rPr lang="en-US" sz="1200">
                <a:solidFill>
                  <a:schemeClr val="tx1"/>
                </a:solidFill>
                <a:latin typeface="Verdana" pitchFamily="34" charset="0"/>
              </a:rPr>
              <a:t>INFSO-RI-508833</a:t>
            </a:r>
            <a:r>
              <a:rPr lang="en-US">
                <a:solidFill>
                  <a:schemeClr val="tx1"/>
                </a:solidFill>
                <a:latin typeface="Verdana" pitchFamily="34" charset="0"/>
              </a:rPr>
              <a:t> </a:t>
            </a:r>
          </a:p>
        </p:txBody>
      </p:sp>
      <p:pic>
        <p:nvPicPr>
          <p:cNvPr id="1037" name="Picture 136" descr="egee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114300" y="184150"/>
            <a:ext cx="2009775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dt="0"/>
  <p:txStyles>
    <p:titleStyle>
      <a:lvl1pPr algn="r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+mj-lt"/>
          <a:ea typeface="+mj-ea"/>
          <a:cs typeface="+mj-cs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F1AF00"/>
        </a:buClr>
        <a:buChar char="•"/>
        <a:defRPr sz="24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F1AF00"/>
        </a:buClr>
        <a:buFont typeface="Arial" charset="0"/>
        <a:buChar char="–"/>
        <a:defRPr sz="2100">
          <a:solidFill>
            <a:srgbClr val="00338F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F1AF00"/>
        </a:buClr>
        <a:buFont typeface="Wingdings" pitchFamily="2" charset="2"/>
        <a:buChar char="§"/>
        <a:defRPr sz="1900">
          <a:solidFill>
            <a:srgbClr val="00338F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F1AF00"/>
        </a:buClr>
        <a:buChar char="•"/>
        <a:defRPr i="1">
          <a:solidFill>
            <a:srgbClr val="00338F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F1AF00"/>
        </a:buClr>
        <a:buChar char="o"/>
        <a:defRPr sz="1600">
          <a:solidFill>
            <a:srgbClr val="00338F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F1AF00"/>
        </a:buClr>
        <a:buChar char="o"/>
        <a:defRPr sz="1600">
          <a:solidFill>
            <a:srgbClr val="00338F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F1AF00"/>
        </a:buClr>
        <a:buChar char="o"/>
        <a:defRPr sz="1600">
          <a:solidFill>
            <a:srgbClr val="00338F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F1AF00"/>
        </a:buClr>
        <a:buChar char="o"/>
        <a:defRPr sz="1600">
          <a:solidFill>
            <a:srgbClr val="00338F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F1AF00"/>
        </a:buClr>
        <a:buChar char="o"/>
        <a:defRPr sz="1600">
          <a:solidFill>
            <a:srgbClr val="00338F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nikhef.nl/grid/sysutils/prune_users/" TargetMode="Externa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nikhef.nl/grid/lcaslcmaps/glexec/osinterop" TargetMode="External"/><Relationship Id="rId2" Type="http://schemas.openxmlformats.org/officeDocument/2006/relationships/hyperlink" Target="http://www.nikhef.nl/grid/lcaslcmaps/glexec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twiki.cern.ch/twiki/bin/view/FIOgroup/FsLSFGridglExec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155825" y="2341563"/>
            <a:ext cx="6518275" cy="1778000"/>
          </a:xfrm>
        </p:spPr>
        <p:txBody>
          <a:bodyPr/>
          <a:lstStyle/>
          <a:p>
            <a:pPr eaLnBrk="1" hangingPunct="1"/>
            <a:r>
              <a:rPr lang="en-US" sz="3200" b="1" dirty="0" err="1" smtClean="0">
                <a:solidFill>
                  <a:srgbClr val="800000"/>
                </a:solidFill>
              </a:rPr>
              <a:t>gLExec</a:t>
            </a:r>
            <a:r>
              <a:rPr lang="en-US" sz="3200" b="1" dirty="0" smtClean="0">
                <a:solidFill>
                  <a:srgbClr val="800000"/>
                </a:solidFill>
              </a:rPr>
              <a:t> and OS compatibility</a:t>
            </a:r>
            <a:br>
              <a:rPr lang="en-US" sz="3200" b="1" dirty="0" smtClean="0">
                <a:solidFill>
                  <a:srgbClr val="800000"/>
                </a:solidFill>
              </a:rPr>
            </a:br>
            <a:endParaRPr lang="en-US" sz="1600" i="1" dirty="0" smtClean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160588" y="4584700"/>
            <a:ext cx="6518275" cy="1009650"/>
          </a:xfrm>
        </p:spPr>
        <p:txBody>
          <a:bodyPr/>
          <a:lstStyle/>
          <a:p>
            <a:pPr eaLnBrk="1" hangingPunct="1"/>
            <a:r>
              <a:rPr lang="en-US" b="0" dirty="0" smtClean="0">
                <a:solidFill>
                  <a:srgbClr val="800000"/>
                </a:solidFill>
              </a:rPr>
              <a:t>David Groep</a:t>
            </a:r>
          </a:p>
          <a:p>
            <a:pPr eaLnBrk="1" hangingPunct="1"/>
            <a:r>
              <a:rPr lang="en-US" sz="1600" i="0" dirty="0" smtClean="0">
                <a:solidFill>
                  <a:srgbClr val="800000"/>
                </a:solidFill>
              </a:rPr>
              <a:t>Nikhef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Session Preservation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FCDD948-FC55-4500-AED6-AAAA3A2EB902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112296" y="1363576"/>
            <a:ext cx="8951494" cy="30931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1500" b="1" dirty="0" smtClean="0">
                <a:latin typeface="Courier New" pitchFamily="49" charset="0"/>
                <a:cs typeface="Courier New" pitchFamily="49" charset="0"/>
              </a:rPr>
              <a:t>$ date &amp;&amp; </a:t>
            </a:r>
            <a:r>
              <a:rPr lang="en-US" sz="1500" b="1" dirty="0" err="1" smtClean="0">
                <a:latin typeface="Courier New" pitchFamily="49" charset="0"/>
                <a:cs typeface="Courier New" pitchFamily="49" charset="0"/>
              </a:rPr>
              <a:t>ps</a:t>
            </a:r>
            <a:r>
              <a:rPr lang="en-US" sz="1500" b="1" dirty="0" smtClean="0">
                <a:latin typeface="Courier New" pitchFamily="49" charset="0"/>
                <a:cs typeface="Courier New" pitchFamily="49" charset="0"/>
              </a:rPr>
              <a:t> --forest -</a:t>
            </a:r>
            <a:r>
              <a:rPr lang="en-US" sz="1500" b="1" dirty="0" err="1" smtClean="0">
                <a:latin typeface="Courier New" pitchFamily="49" charset="0"/>
                <a:cs typeface="Courier New" pitchFamily="49" charset="0"/>
              </a:rPr>
              <a:t>eo</a:t>
            </a:r>
            <a:r>
              <a:rPr lang="en-US" sz="1500" b="1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500" b="1" dirty="0" err="1" smtClean="0">
                <a:latin typeface="Courier New" pitchFamily="49" charset="0"/>
                <a:cs typeface="Courier New" pitchFamily="49" charset="0"/>
              </a:rPr>
              <a:t>pid,ppid,sess,user,uid,euid,cmd</a:t>
            </a:r>
            <a:endParaRPr lang="en-US" sz="1500" b="1" dirty="0" smtClean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endParaRPr lang="en-US" sz="1500" b="1" dirty="0" smtClean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sz="1500" b="1" dirty="0" smtClean="0">
                <a:latin typeface="Courier New" pitchFamily="49" charset="0"/>
                <a:cs typeface="Courier New" pitchFamily="49" charset="0"/>
              </a:rPr>
              <a:t>Fri Feb  8 14:02:41 CET 2008</a:t>
            </a:r>
          </a:p>
          <a:p>
            <a:pPr>
              <a:buNone/>
            </a:pPr>
            <a:endParaRPr lang="en-US" sz="1500" b="1" dirty="0" smtClean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sz="1500" b="1" dirty="0" smtClean="0">
                <a:latin typeface="Courier New" pitchFamily="49" charset="0"/>
                <a:cs typeface="Courier New" pitchFamily="49" charset="0"/>
              </a:rPr>
              <a:t>  PID  PPID  SESS USER   UID </a:t>
            </a:r>
            <a:r>
              <a:rPr lang="en-US" sz="1500" b="1" dirty="0" err="1" smtClean="0">
                <a:latin typeface="Courier New" pitchFamily="49" charset="0"/>
                <a:cs typeface="Courier New" pitchFamily="49" charset="0"/>
              </a:rPr>
              <a:t>UID</a:t>
            </a:r>
            <a:r>
              <a:rPr lang="en-US" sz="1500" b="1" dirty="0" smtClean="0">
                <a:latin typeface="Courier New" pitchFamily="49" charset="0"/>
                <a:cs typeface="Courier New" pitchFamily="49" charset="0"/>
              </a:rPr>
              <a:t> CMD</a:t>
            </a:r>
          </a:p>
          <a:p>
            <a:pPr>
              <a:buNone/>
            </a:pPr>
            <a:r>
              <a:rPr lang="en-US" sz="1500" b="1" dirty="0" smtClean="0">
                <a:latin typeface="Courier New" pitchFamily="49" charset="0"/>
                <a:cs typeface="Courier New" pitchFamily="49" charset="0"/>
              </a:rPr>
              <a:t>3294     1  3294 root      0   0 /</a:t>
            </a:r>
            <a:r>
              <a:rPr lang="en-US" sz="1500" b="1" dirty="0" err="1" smtClean="0">
                <a:latin typeface="Courier New" pitchFamily="49" charset="0"/>
                <a:cs typeface="Courier New" pitchFamily="49" charset="0"/>
              </a:rPr>
              <a:t>usr</a:t>
            </a:r>
            <a:r>
              <a:rPr lang="en-US" sz="1500" b="1" dirty="0" smtClean="0">
                <a:latin typeface="Courier New" pitchFamily="49" charset="0"/>
                <a:cs typeface="Courier New" pitchFamily="49" charset="0"/>
              </a:rPr>
              <a:t>/</a:t>
            </a:r>
            <a:r>
              <a:rPr lang="en-US" sz="1500" b="1" dirty="0" err="1" smtClean="0">
                <a:latin typeface="Courier New" pitchFamily="49" charset="0"/>
                <a:cs typeface="Courier New" pitchFamily="49" charset="0"/>
              </a:rPr>
              <a:t>sbin</a:t>
            </a:r>
            <a:r>
              <a:rPr lang="en-US" sz="1500" b="1" dirty="0" smtClean="0">
                <a:latin typeface="Courier New" pitchFamily="49" charset="0"/>
                <a:cs typeface="Courier New" pitchFamily="49" charset="0"/>
              </a:rPr>
              <a:t>/</a:t>
            </a:r>
            <a:r>
              <a:rPr lang="en-US" sz="1500" b="1" dirty="0" err="1" smtClean="0">
                <a:latin typeface="Courier New" pitchFamily="49" charset="0"/>
                <a:cs typeface="Courier New" pitchFamily="49" charset="0"/>
              </a:rPr>
              <a:t>pbs_mom</a:t>
            </a:r>
            <a:endParaRPr lang="en-US" sz="1500" b="1" dirty="0" smtClean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sz="1500" b="1" dirty="0" smtClean="0">
                <a:latin typeface="Courier New" pitchFamily="49" charset="0"/>
                <a:cs typeface="Courier New" pitchFamily="49" charset="0"/>
              </a:rPr>
              <a:t>18668  3294 18668 davidg 502 502  \_ -bash</a:t>
            </a:r>
          </a:p>
          <a:p>
            <a:pPr>
              <a:buNone/>
            </a:pPr>
            <a:r>
              <a:rPr lang="en-US" sz="1500" b="1" dirty="0" smtClean="0">
                <a:latin typeface="Courier New" pitchFamily="49" charset="0"/>
                <a:cs typeface="Courier New" pitchFamily="49" charset="0"/>
              </a:rPr>
              <a:t>18713 18668 18668 davidg 502 502      \_ /bin/</a:t>
            </a:r>
            <a:r>
              <a:rPr lang="en-US" sz="1500" b="1" dirty="0" err="1" smtClean="0">
                <a:latin typeface="Courier New" pitchFamily="49" charset="0"/>
                <a:cs typeface="Courier New" pitchFamily="49" charset="0"/>
              </a:rPr>
              <a:t>sh</a:t>
            </a:r>
            <a:r>
              <a:rPr lang="en-US" sz="1500" b="1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500" b="1" dirty="0" smtClean="0">
                <a:latin typeface="Courier New" pitchFamily="49" charset="0"/>
                <a:cs typeface="Courier New" pitchFamily="49" charset="0"/>
              </a:rPr>
              <a:t>…/jobs/33.tbn05.ni.SC</a:t>
            </a:r>
          </a:p>
          <a:p>
            <a:pPr>
              <a:buNone/>
            </a:pPr>
            <a:r>
              <a:rPr lang="en-US" sz="1500" b="1" dirty="0" smtClean="0">
                <a:latin typeface="Courier New" pitchFamily="49" charset="0"/>
                <a:cs typeface="Courier New" pitchFamily="49" charset="0"/>
              </a:rPr>
              <a:t>18715 18713 18668 nobody  99  99          \_ /project/</a:t>
            </a:r>
            <a:r>
              <a:rPr lang="en-US" sz="1500" b="1" dirty="0" err="1" smtClean="0">
                <a:latin typeface="Courier New" pitchFamily="49" charset="0"/>
                <a:cs typeface="Courier New" pitchFamily="49" charset="0"/>
              </a:rPr>
              <a:t>sutest</a:t>
            </a:r>
            <a:r>
              <a:rPr lang="en-US" sz="1500" b="1" dirty="0" smtClean="0">
                <a:latin typeface="Courier New" pitchFamily="49" charset="0"/>
                <a:cs typeface="Courier New" pitchFamily="49" charset="0"/>
              </a:rPr>
              <a:t> /bin/sleep 120</a:t>
            </a:r>
          </a:p>
          <a:p>
            <a:pPr>
              <a:buNone/>
            </a:pPr>
            <a:r>
              <a:rPr lang="en-US" sz="1500" b="1" dirty="0" smtClean="0">
                <a:latin typeface="Courier New" pitchFamily="49" charset="0"/>
                <a:cs typeface="Courier New" pitchFamily="49" charset="0"/>
              </a:rPr>
              <a:t>18716 18715 18668 nobody  99  99              \_ /bin/sleep 120</a:t>
            </a:r>
          </a:p>
          <a:p>
            <a:pPr>
              <a:buNone/>
            </a:pPr>
            <a:r>
              <a:rPr lang="en-US" sz="1500" b="1" dirty="0" smtClean="0">
                <a:latin typeface="Courier New" pitchFamily="49" charset="0"/>
                <a:cs typeface="Courier New" pitchFamily="49" charset="0"/>
              </a:rPr>
              <a:t>...</a:t>
            </a:r>
            <a:endParaRPr lang="en-US" sz="1500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665621" y="4820654"/>
            <a:ext cx="5253789" cy="720197"/>
          </a:xfrm>
          <a:prstGeom prst="rect">
            <a:avLst/>
          </a:prstGeom>
          <a:solidFill>
            <a:srgbClr val="DDDDDD"/>
          </a:solidFill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1200" b="1" dirty="0" smtClean="0">
                <a:latin typeface="Courier New" pitchFamily="49" charset="0"/>
                <a:cs typeface="Courier New" pitchFamily="49" charset="0"/>
              </a:rPr>
              <a:t>$ date &amp;&amp; </a:t>
            </a:r>
            <a:r>
              <a:rPr lang="en-US" sz="1200" b="1" dirty="0" err="1" smtClean="0">
                <a:latin typeface="Courier New" pitchFamily="49" charset="0"/>
                <a:cs typeface="Courier New" pitchFamily="49" charset="0"/>
              </a:rPr>
              <a:t>qsub</a:t>
            </a:r>
            <a:r>
              <a:rPr lang="en-US" sz="1200" b="1" dirty="0" smtClean="0">
                <a:latin typeface="Courier New" pitchFamily="49" charset="0"/>
                <a:cs typeface="Courier New" pitchFamily="49" charset="0"/>
              </a:rPr>
              <a:t> -q test </a:t>
            </a:r>
            <a:r>
              <a:rPr lang="en-US" sz="1200" b="1" dirty="0" err="1" smtClean="0">
                <a:latin typeface="Courier New" pitchFamily="49" charset="0"/>
                <a:cs typeface="Courier New" pitchFamily="49" charset="0"/>
              </a:rPr>
              <a:t>tmp</a:t>
            </a:r>
            <a:r>
              <a:rPr lang="en-US" sz="1200" b="1" dirty="0" smtClean="0">
                <a:latin typeface="Courier New" pitchFamily="49" charset="0"/>
                <a:cs typeface="Courier New" pitchFamily="49" charset="0"/>
              </a:rPr>
              <a:t>/tt.pbs</a:t>
            </a:r>
          </a:p>
          <a:p>
            <a:pPr>
              <a:buNone/>
            </a:pPr>
            <a:r>
              <a:rPr lang="en-US" sz="1200" b="1" dirty="0" smtClean="0">
                <a:latin typeface="Courier New" pitchFamily="49" charset="0"/>
                <a:cs typeface="Courier New" pitchFamily="49" charset="0"/>
              </a:rPr>
              <a:t>Fri Feb  8 14:02:21 CET 2008</a:t>
            </a:r>
          </a:p>
          <a:p>
            <a:pPr>
              <a:buNone/>
            </a:pPr>
            <a:r>
              <a:rPr lang="en-US" sz="1200" b="1" dirty="0" smtClean="0">
                <a:latin typeface="Courier New" pitchFamily="49" charset="0"/>
                <a:cs typeface="Courier New" pitchFamily="49" charset="0"/>
              </a:rPr>
              <a:t>33.tbn05.nikhef.nl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44378" y="5261812"/>
            <a:ext cx="3352800" cy="1163395"/>
          </a:xfrm>
          <a:prstGeom prst="rect">
            <a:avLst/>
          </a:prstGeom>
          <a:solidFill>
            <a:srgbClr val="DDDDDD"/>
          </a:solidFill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1200" b="1" dirty="0" smtClean="0">
                <a:latin typeface="Courier New" pitchFamily="49" charset="0"/>
                <a:cs typeface="Courier New" pitchFamily="49" charset="0"/>
              </a:rPr>
              <a:t>tbn05:~:1018$ cat </a:t>
            </a:r>
            <a:r>
              <a:rPr lang="en-US" sz="1200" b="1" dirty="0" err="1" smtClean="0">
                <a:latin typeface="Courier New" pitchFamily="49" charset="0"/>
                <a:cs typeface="Courier New" pitchFamily="49" charset="0"/>
              </a:rPr>
              <a:t>tmp</a:t>
            </a:r>
            <a:r>
              <a:rPr lang="en-US" sz="1200" b="1" dirty="0" smtClean="0">
                <a:latin typeface="Courier New" pitchFamily="49" charset="0"/>
                <a:cs typeface="Courier New" pitchFamily="49" charset="0"/>
              </a:rPr>
              <a:t>/tt.pbs</a:t>
            </a:r>
          </a:p>
          <a:p>
            <a:pPr>
              <a:buNone/>
            </a:pPr>
            <a:r>
              <a:rPr lang="en-US" sz="1200" b="1" dirty="0" smtClean="0">
                <a:latin typeface="Courier New" pitchFamily="49" charset="0"/>
                <a:cs typeface="Courier New" pitchFamily="49" charset="0"/>
              </a:rPr>
              <a:t>#! /bin/</a:t>
            </a:r>
            <a:r>
              <a:rPr lang="en-US" sz="1200" b="1" dirty="0" err="1" smtClean="0">
                <a:latin typeface="Courier New" pitchFamily="49" charset="0"/>
                <a:cs typeface="Courier New" pitchFamily="49" charset="0"/>
              </a:rPr>
              <a:t>sh</a:t>
            </a:r>
            <a:endParaRPr lang="en-US" sz="1200" b="1" dirty="0" smtClean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sz="1200" b="1" dirty="0" smtClean="0">
                <a:latin typeface="Courier New" pitchFamily="49" charset="0"/>
                <a:cs typeface="Courier New" pitchFamily="49" charset="0"/>
              </a:rPr>
              <a:t>date</a:t>
            </a:r>
          </a:p>
          <a:p>
            <a:pPr>
              <a:buNone/>
            </a:pPr>
            <a:r>
              <a:rPr lang="en-US" sz="1200" b="1" dirty="0" smtClean="0">
                <a:latin typeface="Courier New" pitchFamily="49" charset="0"/>
                <a:cs typeface="Courier New" pitchFamily="49" charset="0"/>
              </a:rPr>
              <a:t>/project/</a:t>
            </a:r>
            <a:r>
              <a:rPr lang="en-US" sz="1200" b="1" dirty="0" err="1" smtClean="0">
                <a:latin typeface="Courier New" pitchFamily="49" charset="0"/>
                <a:cs typeface="Courier New" pitchFamily="49" charset="0"/>
              </a:rPr>
              <a:t>sutest</a:t>
            </a:r>
            <a:r>
              <a:rPr lang="en-US" sz="1200" b="1" dirty="0" smtClean="0">
                <a:latin typeface="Courier New" pitchFamily="49" charset="0"/>
                <a:cs typeface="Courier New" pitchFamily="49" charset="0"/>
              </a:rPr>
              <a:t> /bin/sleep 120</a:t>
            </a:r>
          </a:p>
          <a:p>
            <a:pPr>
              <a:buNone/>
            </a:pPr>
            <a:r>
              <a:rPr lang="en-US" sz="1200" b="1" dirty="0" smtClean="0">
                <a:latin typeface="Courier New" pitchFamily="49" charset="0"/>
                <a:cs typeface="Courier New" pitchFamily="49" charset="0"/>
              </a:rPr>
              <a:t>date</a:t>
            </a:r>
          </a:p>
        </p:txBody>
      </p:sp>
      <p:sp>
        <p:nvSpPr>
          <p:cNvPr id="10" name="Rectangle 9"/>
          <p:cNvSpPr/>
          <p:nvPr/>
        </p:nvSpPr>
        <p:spPr>
          <a:xfrm>
            <a:off x="3689685" y="5902035"/>
            <a:ext cx="5227746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r">
              <a:buNone/>
            </a:pPr>
            <a:r>
              <a:rPr lang="en-US" sz="2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All vanishes after a ‘</a:t>
            </a:r>
            <a:r>
              <a:rPr lang="en-US" sz="2400" b="1" cap="none" spc="0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qdel</a:t>
            </a:r>
            <a:r>
              <a:rPr lang="en-US" sz="2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33’ …</a:t>
            </a:r>
            <a:endParaRPr lang="en-US" sz="2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1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1736725" y="6559550"/>
            <a:ext cx="6702425" cy="476250"/>
          </a:xfrm>
        </p:spPr>
        <p:txBody>
          <a:bodyPr/>
          <a:lstStyle/>
          <a:p>
            <a:pPr>
              <a:defRPr/>
            </a:pPr>
            <a:r>
              <a:rPr lang="en-US" dirty="0" err="1" smtClean="0"/>
              <a:t>gLExec</a:t>
            </a:r>
            <a:r>
              <a:rPr lang="en-US" dirty="0" smtClean="0"/>
              <a:t> and OS integration – JRA1 All Hands February 2008</a:t>
            </a:r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64168" y="4447491"/>
            <a:ext cx="530991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1" hangingPunct="1">
              <a:buNone/>
            </a:pPr>
            <a:r>
              <a:rPr lang="en-GB" b="1" i="1" dirty="0" smtClean="0">
                <a:solidFill>
                  <a:srgbClr val="800000"/>
                </a:solidFill>
              </a:rPr>
              <a:t>... and Torque will kill all processes in the tree: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CPU accounting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No change with respect to current </a:t>
            </a:r>
            <a:r>
              <a:rPr lang="en-US" dirty="0" err="1" smtClean="0"/>
              <a:t>behaviour</a:t>
            </a:r>
            <a:r>
              <a:rPr lang="en-US" dirty="0" smtClean="0"/>
              <a:t> of jobs</a:t>
            </a:r>
          </a:p>
          <a:p>
            <a:endParaRPr lang="en-US" dirty="0" smtClean="0"/>
          </a:p>
          <a:p>
            <a:r>
              <a:rPr lang="en-US" dirty="0" smtClean="0"/>
              <a:t>Times are accumulated on wait and collated with the </a:t>
            </a:r>
            <a:r>
              <a:rPr lang="en-US" dirty="0" err="1" smtClean="0"/>
              <a:t>gLExec</a:t>
            </a:r>
            <a:r>
              <a:rPr lang="en-US" dirty="0" smtClean="0"/>
              <a:t> usage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err="1" smtClean="0"/>
              <a:t>gLExec</a:t>
            </a:r>
            <a:r>
              <a:rPr lang="en-US" dirty="0" smtClean="0"/>
              <a:t> and OS integration – JRA1 All Hands February 2008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FCDD948-FC55-4500-AED6-AAAA3A2EB902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Forcing havoc on yourself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err="1" smtClean="0"/>
              <a:t>gLExec</a:t>
            </a:r>
            <a:r>
              <a:rPr lang="en-US" dirty="0" smtClean="0"/>
              <a:t> and OS integration – JRA1 All Hands February 2008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FCDD948-FC55-4500-AED6-AAAA3A2EB902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425117" y="1163054"/>
            <a:ext cx="7515726" cy="929485"/>
          </a:xfrm>
          <a:prstGeom prst="rect">
            <a:avLst/>
          </a:prstGeom>
          <a:solidFill>
            <a:srgbClr val="DDDDDD"/>
          </a:solidFill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$ ( date &amp;&amp; ./</a:t>
            </a:r>
            <a:r>
              <a:rPr lang="en-US" sz="1600" b="1" dirty="0" err="1" smtClean="0">
                <a:latin typeface="Courier New" pitchFamily="49" charset="0"/>
                <a:cs typeface="Courier New" pitchFamily="49" charset="0"/>
              </a:rPr>
              <a:t>sutest</a:t>
            </a: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 /bin/sleep 60 &amp;&amp; date )</a:t>
            </a:r>
          </a:p>
          <a:p>
            <a:pPr>
              <a:buNone/>
            </a:pP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Fri Feb  8 16:41:24 CET 2008</a:t>
            </a:r>
          </a:p>
          <a:p>
            <a:pPr>
              <a:buNone/>
            </a:pP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Notice: identity changed to </a:t>
            </a:r>
            <a:r>
              <a:rPr lang="en-US" sz="1600" b="1" dirty="0" err="1" smtClean="0">
                <a:latin typeface="Courier New" pitchFamily="49" charset="0"/>
                <a:cs typeface="Courier New" pitchFamily="49" charset="0"/>
              </a:rPr>
              <a:t>uid</a:t>
            </a: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 99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058779" y="2342149"/>
            <a:ext cx="7844589" cy="2708434"/>
          </a:xfrm>
          <a:prstGeom prst="rect">
            <a:avLst/>
          </a:prstGeom>
          <a:solidFill>
            <a:srgbClr val="DDDDDD"/>
          </a:solidFill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1400" b="1" dirty="0" smtClean="0">
                <a:latin typeface="Courier New" pitchFamily="49" charset="0"/>
                <a:cs typeface="Courier New" pitchFamily="49" charset="0"/>
              </a:rPr>
              <a:t>...</a:t>
            </a:r>
          </a:p>
          <a:p>
            <a:pPr>
              <a:buNone/>
            </a:pPr>
            <a:r>
              <a:rPr lang="en-US" sz="1400" b="1" dirty="0" smtClean="0">
                <a:latin typeface="Courier New" pitchFamily="49" charset="0"/>
                <a:cs typeface="Courier New" pitchFamily="49" charset="0"/>
              </a:rPr>
              <a:t> 7508     1  7508 root     0 /</a:t>
            </a:r>
            <a:r>
              <a:rPr lang="en-US" sz="1400" b="1" dirty="0" err="1" smtClean="0">
                <a:latin typeface="Courier New" pitchFamily="49" charset="0"/>
                <a:cs typeface="Courier New" pitchFamily="49" charset="0"/>
              </a:rPr>
              <a:t>usr</a:t>
            </a:r>
            <a:r>
              <a:rPr lang="en-US" sz="1400" b="1" dirty="0" smtClean="0">
                <a:latin typeface="Courier New" pitchFamily="49" charset="0"/>
                <a:cs typeface="Courier New" pitchFamily="49" charset="0"/>
              </a:rPr>
              <a:t>/</a:t>
            </a:r>
            <a:r>
              <a:rPr lang="en-US" sz="1400" b="1" dirty="0" err="1" smtClean="0">
                <a:latin typeface="Courier New" pitchFamily="49" charset="0"/>
                <a:cs typeface="Courier New" pitchFamily="49" charset="0"/>
              </a:rPr>
              <a:t>sbin</a:t>
            </a:r>
            <a:r>
              <a:rPr lang="en-US" sz="1400" b="1" dirty="0" smtClean="0">
                <a:latin typeface="Courier New" pitchFamily="49" charset="0"/>
                <a:cs typeface="Courier New" pitchFamily="49" charset="0"/>
              </a:rPr>
              <a:t>/</a:t>
            </a:r>
            <a:r>
              <a:rPr lang="en-US" sz="1400" b="1" dirty="0" err="1" smtClean="0">
                <a:latin typeface="Courier New" pitchFamily="49" charset="0"/>
                <a:cs typeface="Courier New" pitchFamily="49" charset="0"/>
              </a:rPr>
              <a:t>sshd</a:t>
            </a:r>
            <a:endParaRPr lang="en-US" sz="1400" b="1" dirty="0" smtClean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sz="1400" b="1" dirty="0" smtClean="0">
                <a:latin typeface="Courier New" pitchFamily="49" charset="0"/>
                <a:cs typeface="Courier New" pitchFamily="49" charset="0"/>
              </a:rPr>
              <a:t>32122  7508 32122 root     0  \_ </a:t>
            </a:r>
            <a:r>
              <a:rPr lang="en-US" sz="1400" b="1" dirty="0" err="1" smtClean="0">
                <a:latin typeface="Courier New" pitchFamily="49" charset="0"/>
                <a:cs typeface="Courier New" pitchFamily="49" charset="0"/>
              </a:rPr>
              <a:t>sshd</a:t>
            </a:r>
            <a:r>
              <a:rPr lang="en-US" sz="1400" b="1" dirty="0" smtClean="0">
                <a:latin typeface="Courier New" pitchFamily="49" charset="0"/>
                <a:cs typeface="Courier New" pitchFamily="49" charset="0"/>
              </a:rPr>
              <a:t>: davidg [</a:t>
            </a:r>
            <a:r>
              <a:rPr lang="en-US" sz="1400" b="1" dirty="0" err="1" smtClean="0">
                <a:latin typeface="Courier New" pitchFamily="49" charset="0"/>
                <a:cs typeface="Courier New" pitchFamily="49" charset="0"/>
              </a:rPr>
              <a:t>priv</a:t>
            </a:r>
            <a:r>
              <a:rPr lang="en-US" sz="1400" b="1" dirty="0" smtClean="0">
                <a:latin typeface="Courier New" pitchFamily="49" charset="0"/>
                <a:cs typeface="Courier New" pitchFamily="49" charset="0"/>
              </a:rPr>
              <a:t>]</a:t>
            </a:r>
          </a:p>
          <a:p>
            <a:pPr>
              <a:buNone/>
            </a:pPr>
            <a:r>
              <a:rPr lang="en-US" sz="1400" b="1" dirty="0" smtClean="0">
                <a:latin typeface="Courier New" pitchFamily="49" charset="0"/>
                <a:cs typeface="Courier New" pitchFamily="49" charset="0"/>
              </a:rPr>
              <a:t>32124 32122 32122 davidg 502  |   \_ </a:t>
            </a:r>
            <a:r>
              <a:rPr lang="en-US" sz="1400" b="1" dirty="0" err="1" smtClean="0">
                <a:latin typeface="Courier New" pitchFamily="49" charset="0"/>
                <a:cs typeface="Courier New" pitchFamily="49" charset="0"/>
              </a:rPr>
              <a:t>sshd</a:t>
            </a:r>
            <a:r>
              <a:rPr lang="en-US" sz="1400" b="1" dirty="0" smtClean="0">
                <a:latin typeface="Courier New" pitchFamily="49" charset="0"/>
                <a:cs typeface="Courier New" pitchFamily="49" charset="0"/>
              </a:rPr>
              <a:t>: </a:t>
            </a:r>
            <a:r>
              <a:rPr lang="en-US" sz="1400" b="1" dirty="0" err="1" smtClean="0">
                <a:latin typeface="Courier New" pitchFamily="49" charset="0"/>
                <a:cs typeface="Courier New" pitchFamily="49" charset="0"/>
              </a:rPr>
              <a:t>davidg@pts</a:t>
            </a:r>
            <a:r>
              <a:rPr lang="en-US" sz="1400" b="1" dirty="0" smtClean="0">
                <a:latin typeface="Courier New" pitchFamily="49" charset="0"/>
                <a:cs typeface="Courier New" pitchFamily="49" charset="0"/>
              </a:rPr>
              <a:t>/0</a:t>
            </a:r>
          </a:p>
          <a:p>
            <a:pPr>
              <a:buNone/>
            </a:pPr>
            <a:r>
              <a:rPr lang="en-US" sz="1400" b="1" dirty="0" smtClean="0">
                <a:latin typeface="Courier New" pitchFamily="49" charset="0"/>
                <a:cs typeface="Courier New" pitchFamily="49" charset="0"/>
              </a:rPr>
              <a:t>32126 32124 32126 davidg 502  |       \_ -bash</a:t>
            </a:r>
          </a:p>
          <a:p>
            <a:pPr>
              <a:buNone/>
            </a:pPr>
            <a:r>
              <a:rPr lang="en-US" sz="1400" b="1" dirty="0" smtClean="0">
                <a:latin typeface="Courier New" pitchFamily="49" charset="0"/>
                <a:cs typeface="Courier New" pitchFamily="49" charset="0"/>
              </a:rPr>
              <a:t>17001 32126 32126 davidg 502  |           \_ -bash</a:t>
            </a:r>
          </a:p>
          <a:p>
            <a:pPr>
              <a:buNone/>
            </a:pPr>
            <a:r>
              <a:rPr lang="en-US" sz="1400" b="1" dirty="0" smtClean="0">
                <a:latin typeface="Courier New" pitchFamily="49" charset="0"/>
                <a:cs typeface="Courier New" pitchFamily="49" charset="0"/>
              </a:rPr>
              <a:t>17003 17001 32126 nobody  99  |               \_ ./</a:t>
            </a:r>
            <a:r>
              <a:rPr lang="en-US" sz="1400" b="1" dirty="0" err="1" smtClean="0">
                <a:latin typeface="Courier New" pitchFamily="49" charset="0"/>
                <a:cs typeface="Courier New" pitchFamily="49" charset="0"/>
              </a:rPr>
              <a:t>sutest</a:t>
            </a:r>
            <a:r>
              <a:rPr lang="en-US" sz="1400" b="1" dirty="0" smtClean="0">
                <a:latin typeface="Courier New" pitchFamily="49" charset="0"/>
                <a:cs typeface="Courier New" pitchFamily="49" charset="0"/>
              </a:rPr>
              <a:t> /bin/sleep 60</a:t>
            </a:r>
          </a:p>
          <a:p>
            <a:pPr>
              <a:buNone/>
            </a:pPr>
            <a:r>
              <a:rPr lang="en-US" sz="1400" b="1" dirty="0" smtClean="0">
                <a:latin typeface="Courier New" pitchFamily="49" charset="0"/>
                <a:cs typeface="Courier New" pitchFamily="49" charset="0"/>
              </a:rPr>
              <a:t>17004 17003 32126 nobody  99  |                   \_ /bin/sleep 60</a:t>
            </a:r>
          </a:p>
          <a:p>
            <a:pPr>
              <a:buNone/>
            </a:pPr>
            <a:endParaRPr lang="en-US" sz="1400" b="1" dirty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b="1" dirty="0" smtClean="0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# kill -9 17001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65224" y="5149516"/>
            <a:ext cx="7515726" cy="338554"/>
          </a:xfrm>
          <a:prstGeom prst="rect">
            <a:avLst/>
          </a:prstGeom>
          <a:solidFill>
            <a:srgbClr val="DDDDDD"/>
          </a:solidFill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Killed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50761" y="5638801"/>
            <a:ext cx="7515726" cy="566309"/>
          </a:xfrm>
          <a:prstGeom prst="rect">
            <a:avLst/>
          </a:prstGeom>
          <a:solidFill>
            <a:srgbClr val="DDDDDD"/>
          </a:solidFill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1400" b="1" dirty="0" smtClean="0">
                <a:latin typeface="Courier New" pitchFamily="49" charset="0"/>
                <a:cs typeface="Courier New" pitchFamily="49" charset="0"/>
              </a:rPr>
              <a:t>17003     1 32126 nobody      99    99 ./</a:t>
            </a:r>
            <a:r>
              <a:rPr lang="en-US" sz="1400" b="1" dirty="0" err="1" smtClean="0">
                <a:latin typeface="Courier New" pitchFamily="49" charset="0"/>
                <a:cs typeface="Courier New" pitchFamily="49" charset="0"/>
              </a:rPr>
              <a:t>sutest</a:t>
            </a:r>
            <a:r>
              <a:rPr lang="en-US" sz="1400" b="1" dirty="0" smtClean="0">
                <a:latin typeface="Courier New" pitchFamily="49" charset="0"/>
                <a:cs typeface="Courier New" pitchFamily="49" charset="0"/>
              </a:rPr>
              <a:t> /bin/sleep 60</a:t>
            </a:r>
          </a:p>
          <a:p>
            <a:pPr>
              <a:buNone/>
            </a:pPr>
            <a:r>
              <a:rPr lang="en-US" sz="1400" b="1" dirty="0" smtClean="0">
                <a:latin typeface="Courier New" pitchFamily="49" charset="0"/>
                <a:cs typeface="Courier New" pitchFamily="49" charset="0"/>
              </a:rPr>
              <a:t>17004 17003 32126 nobody      99    99  \_ /bin/sleep 60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Cleaning up files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>
                <a:solidFill>
                  <a:srgbClr val="A50021"/>
                </a:solidFill>
              </a:rPr>
              <a:t>File cleanup: what do sites use today?</a:t>
            </a:r>
          </a:p>
          <a:p>
            <a:r>
              <a:rPr lang="en-US" b="0" dirty="0" smtClean="0"/>
              <a:t>Check for files owner by users not currently running a job?</a:t>
            </a:r>
          </a:p>
          <a:p>
            <a:pPr lvl="1"/>
            <a:r>
              <a:rPr lang="en-US" dirty="0" smtClean="0"/>
              <a:t>Who ‘is running’ becomes ill defined</a:t>
            </a:r>
          </a:p>
          <a:p>
            <a:pPr lvl="1"/>
            <a:r>
              <a:rPr lang="en-US" b="0" dirty="0" smtClean="0"/>
              <a:t>Need a ‘back-mapping’ tool that can trawl log files or a state dir</a:t>
            </a:r>
          </a:p>
          <a:p>
            <a:endParaRPr lang="en-US" b="0" dirty="0" smtClean="0"/>
          </a:p>
          <a:p>
            <a:r>
              <a:rPr lang="en-US" b="0" dirty="0" err="1" smtClean="0"/>
              <a:t>tmpwatch</a:t>
            </a:r>
            <a:r>
              <a:rPr lang="en-US" b="0" dirty="0" smtClean="0"/>
              <a:t>(8) for old files?</a:t>
            </a:r>
          </a:p>
          <a:p>
            <a:pPr lvl="1"/>
            <a:r>
              <a:rPr lang="en-US" dirty="0" smtClean="0"/>
              <a:t>Change of </a:t>
            </a:r>
            <a:r>
              <a:rPr lang="en-US" dirty="0" err="1" smtClean="0"/>
              <a:t>uid</a:t>
            </a:r>
            <a:r>
              <a:rPr lang="en-US" dirty="0" smtClean="0"/>
              <a:t> does in influence this solution</a:t>
            </a:r>
            <a:endParaRPr lang="en-US" b="0" dirty="0" smtClean="0"/>
          </a:p>
          <a:p>
            <a:endParaRPr lang="en-US" b="0" dirty="0" smtClean="0"/>
          </a:p>
          <a:p>
            <a:r>
              <a:rPr lang="en-US" b="0" dirty="0" smtClean="0"/>
              <a:t>Transient TMPDIR facilities (</a:t>
            </a:r>
            <a:r>
              <a:rPr lang="en-US" b="0" dirty="0" err="1" smtClean="0"/>
              <a:t>PBSPro</a:t>
            </a:r>
            <a:r>
              <a:rPr lang="en-US" b="0" dirty="0" smtClean="0"/>
              <a:t>, Torque 2+)?</a:t>
            </a:r>
          </a:p>
          <a:p>
            <a:pPr lvl="1"/>
            <a:r>
              <a:rPr lang="en-US" dirty="0" smtClean="0"/>
              <a:t>Runs with root privileges anyway</a:t>
            </a:r>
          </a:p>
          <a:p>
            <a:pPr lvl="1"/>
            <a:r>
              <a:rPr lang="en-US" dirty="0" smtClean="0"/>
              <a:t>TMPDIR is inherited by the </a:t>
            </a:r>
            <a:r>
              <a:rPr lang="en-US" dirty="0" err="1" smtClean="0"/>
              <a:t>gLExec’ed</a:t>
            </a:r>
            <a:r>
              <a:rPr lang="en-US" dirty="0" smtClean="0"/>
              <a:t> child</a:t>
            </a:r>
          </a:p>
          <a:p>
            <a:pPr lvl="1"/>
            <a:r>
              <a:rPr lang="en-US" b="0" dirty="0" smtClean="0"/>
              <a:t>And is thus unaffected by </a:t>
            </a:r>
            <a:r>
              <a:rPr lang="en-US" b="0" dirty="0" err="1" smtClean="0"/>
              <a:t>gLExec</a:t>
            </a:r>
            <a:endParaRPr lang="en-US" b="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err="1" smtClean="0"/>
              <a:t>gLExec</a:t>
            </a:r>
            <a:r>
              <a:rPr lang="en-US" dirty="0" smtClean="0"/>
              <a:t> and OS integration – JRA1 All Hands February 2008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FCDD948-FC55-4500-AED6-AAAA3A2EB902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Pruning stray processes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A50021"/>
                </a:solidFill>
              </a:rPr>
              <a:t>Killing stray user processes </a:t>
            </a:r>
            <a:r>
              <a:rPr lang="en-US" b="0" dirty="0" smtClean="0"/>
              <a:t/>
            </a:r>
            <a:br>
              <a:rPr lang="en-US" b="0" dirty="0" smtClean="0"/>
            </a:br>
            <a:r>
              <a:rPr lang="en-US" b="0" dirty="0" smtClean="0">
                <a:solidFill>
                  <a:srgbClr val="A50021"/>
                </a:solidFill>
              </a:rPr>
              <a:t>	‘not owned by a user with a currently running process’</a:t>
            </a:r>
          </a:p>
          <a:p>
            <a:pPr lvl="1"/>
            <a:r>
              <a:rPr lang="en-US" dirty="0" smtClean="0"/>
              <a:t>E.g. used at CERN/LSF</a:t>
            </a:r>
          </a:p>
          <a:p>
            <a:pPr lvl="1"/>
            <a:r>
              <a:rPr lang="en-US" dirty="0" smtClean="0"/>
              <a:t>Need a ‘back-mapping’ tool that can trawl log files or a state dir</a:t>
            </a:r>
          </a:p>
          <a:p>
            <a:pPr lvl="1"/>
            <a:r>
              <a:rPr lang="en-US" b="0" dirty="0" smtClean="0"/>
              <a:t>But: </a:t>
            </a:r>
            <a:r>
              <a:rPr lang="en-US" b="0" i="1" dirty="0" smtClean="0"/>
              <a:t>is not trustworthy to begin with on multi-job-slot machines</a:t>
            </a:r>
            <a:r>
              <a:rPr lang="en-US" b="0" dirty="0" smtClean="0"/>
              <a:t>!</a:t>
            </a:r>
          </a:p>
          <a:p>
            <a:pPr lvl="1"/>
            <a:endParaRPr lang="en-US" dirty="0" smtClean="0"/>
          </a:p>
          <a:p>
            <a:r>
              <a:rPr lang="en-US" b="0" dirty="0" smtClean="0"/>
              <a:t>Kill processes that are ‘too old’</a:t>
            </a:r>
          </a:p>
          <a:p>
            <a:pPr lvl="1"/>
            <a:r>
              <a:rPr lang="en-US" dirty="0" smtClean="0"/>
              <a:t>Will run as root anyway</a:t>
            </a:r>
          </a:p>
          <a:p>
            <a:pPr lvl="1"/>
            <a:r>
              <a:rPr lang="en-US" b="0" dirty="0" smtClean="0"/>
              <a:t>Unaffected, but is not trustworthy either</a:t>
            </a:r>
          </a:p>
          <a:p>
            <a:endParaRPr lang="en-US" b="0" dirty="0" smtClean="0"/>
          </a:p>
          <a:p>
            <a:r>
              <a:rPr lang="en-US" b="0" dirty="0" smtClean="0"/>
              <a:t>Kill processes not ‘parented’ in a batch job</a:t>
            </a:r>
          </a:p>
          <a:p>
            <a:pPr lvl="1"/>
            <a:r>
              <a:rPr lang="en-US" dirty="0" err="1" smtClean="0"/>
              <a:t>gLExec</a:t>
            </a:r>
            <a:r>
              <a:rPr lang="en-US" dirty="0" smtClean="0"/>
              <a:t> will preserve the process tree, and thus this will work</a:t>
            </a:r>
          </a:p>
          <a:p>
            <a:pPr lvl="1"/>
            <a:r>
              <a:rPr lang="en-US" b="0" dirty="0" smtClean="0"/>
              <a:t>Will also slaughter </a:t>
            </a:r>
            <a:r>
              <a:rPr lang="en-US" b="0" dirty="0" err="1" smtClean="0"/>
              <a:t>daemonizing</a:t>
            </a:r>
            <a:r>
              <a:rPr lang="en-US" b="0" dirty="0" smtClean="0"/>
              <a:t> jobs today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… which is a Good Thing™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err="1" smtClean="0"/>
              <a:t>gLExec</a:t>
            </a:r>
            <a:r>
              <a:rPr lang="en-US" dirty="0" smtClean="0"/>
              <a:t> and OS integration – JRA1 All Hands February 2008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FCDD948-FC55-4500-AED6-AAAA3A2EB902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Pruning User Processes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b="0" dirty="0" smtClean="0">
                <a:hlinkClick r:id="rId2"/>
              </a:rPr>
              <a:t>https://www.nikhef.nl/grid/sysutils/prune_users/</a:t>
            </a:r>
            <a:endParaRPr lang="en-US" b="0" dirty="0" smtClean="0"/>
          </a:p>
          <a:p>
            <a:endParaRPr lang="en-US" b="0" dirty="0" smtClean="0"/>
          </a:p>
          <a:p>
            <a:r>
              <a:rPr lang="en-US" b="0" dirty="0" smtClean="0"/>
              <a:t>For Torque in </a:t>
            </a:r>
            <a:r>
              <a:rPr lang="en-US" b="0" dirty="0" err="1" smtClean="0"/>
              <a:t>perl</a:t>
            </a:r>
            <a:r>
              <a:rPr lang="en-US" b="0" dirty="0" smtClean="0"/>
              <a:t> (simple migration to other systems)</a:t>
            </a:r>
          </a:p>
          <a:p>
            <a:r>
              <a:rPr lang="en-US" b="0" dirty="0" smtClean="0"/>
              <a:t>Kill processes that are not a child of a registered </a:t>
            </a:r>
            <a:r>
              <a:rPr lang="en-US" b="0" dirty="0" err="1" smtClean="0"/>
              <a:t>pbs_mom</a:t>
            </a:r>
            <a:endParaRPr lang="en-US" b="0" dirty="0" smtClean="0"/>
          </a:p>
          <a:p>
            <a:r>
              <a:rPr lang="en-US" b="0" dirty="0" smtClean="0"/>
              <a:t>Uses the </a:t>
            </a:r>
            <a:r>
              <a:rPr lang="en-US" b="0" i="1" dirty="0" err="1" smtClean="0"/>
              <a:t>momctl</a:t>
            </a:r>
            <a:r>
              <a:rPr lang="en-US" b="0" i="1" dirty="0" smtClean="0"/>
              <a:t> </a:t>
            </a:r>
            <a:r>
              <a:rPr lang="en-US" b="0" dirty="0" smtClean="0"/>
              <a:t>command on the node</a:t>
            </a:r>
          </a:p>
          <a:p>
            <a:endParaRPr lang="en-US" b="0" dirty="0" smtClean="0"/>
          </a:p>
          <a:p>
            <a:r>
              <a:rPr lang="en-US" b="0" dirty="0" smtClean="0"/>
              <a:t>Caveats</a:t>
            </a:r>
          </a:p>
          <a:p>
            <a:pPr lvl="1"/>
            <a:r>
              <a:rPr lang="en-US" dirty="0" smtClean="0"/>
              <a:t>Will usually not kill processes with a </a:t>
            </a:r>
            <a:r>
              <a:rPr lang="en-US" dirty="0" err="1" smtClean="0"/>
              <a:t>uid</a:t>
            </a:r>
            <a:r>
              <a:rPr lang="en-US" dirty="0" smtClean="0"/>
              <a:t> &lt; 99</a:t>
            </a:r>
          </a:p>
          <a:p>
            <a:pPr lvl="1"/>
            <a:r>
              <a:rPr lang="en-US" b="0" dirty="0" smtClean="0"/>
              <a:t>May optionally preserve top-level </a:t>
            </a:r>
            <a:r>
              <a:rPr lang="en-US" b="0" dirty="0" err="1" smtClean="0"/>
              <a:t>sshd</a:t>
            </a:r>
            <a:r>
              <a:rPr lang="en-US" b="0" dirty="0" smtClean="0"/>
              <a:t> sessions (beware of MPI)</a:t>
            </a:r>
          </a:p>
          <a:p>
            <a:pPr lvl="1"/>
            <a:r>
              <a:rPr lang="en-US" dirty="0" smtClean="0"/>
              <a:t>Does not protect against fork bombs</a:t>
            </a:r>
            <a:endParaRPr lang="en-US" b="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err="1" smtClean="0"/>
              <a:t>gLExec</a:t>
            </a:r>
            <a:r>
              <a:rPr lang="en-US" dirty="0" smtClean="0"/>
              <a:t> and OS integration – JRA1 All Hands February 2008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FCDD948-FC55-4500-AED6-AAAA3A2EB902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Where are we now?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b="0" dirty="0" smtClean="0"/>
              <a:t>You can deploy today if</a:t>
            </a:r>
          </a:p>
          <a:p>
            <a:r>
              <a:rPr lang="en-US" b="0" dirty="0" smtClean="0"/>
              <a:t>You run LSF or Torque and </a:t>
            </a:r>
            <a:br>
              <a:rPr lang="en-US" b="0" dirty="0" smtClean="0"/>
            </a:br>
            <a:r>
              <a:rPr lang="en-US" b="0" dirty="0" smtClean="0"/>
              <a:t>don’t manage disk or processes</a:t>
            </a:r>
          </a:p>
          <a:p>
            <a:r>
              <a:rPr lang="en-US" b="0" dirty="0" smtClean="0"/>
              <a:t>You run LSF or Torque and </a:t>
            </a:r>
            <a:br>
              <a:rPr lang="en-US" b="0" dirty="0" smtClean="0"/>
            </a:br>
            <a:r>
              <a:rPr lang="en-US" b="0" dirty="0" smtClean="0"/>
              <a:t>use TMPDIR and </a:t>
            </a:r>
            <a:r>
              <a:rPr lang="en-US" b="0" dirty="0" err="1" smtClean="0"/>
              <a:t>prone_userproc</a:t>
            </a:r>
            <a:r>
              <a:rPr lang="en-US" b="0" dirty="0" smtClean="0"/>
              <a:t> style job slaughtering</a:t>
            </a:r>
          </a:p>
          <a:p>
            <a:endParaRPr lang="en-US" b="0" dirty="0" smtClean="0"/>
          </a:p>
          <a:p>
            <a:pPr>
              <a:buNone/>
            </a:pPr>
            <a:r>
              <a:rPr lang="en-US" b="0" dirty="0" smtClean="0"/>
              <a:t>You should wait for back-mapping tool (+update your script) if</a:t>
            </a:r>
          </a:p>
          <a:p>
            <a:r>
              <a:rPr lang="en-US" b="0" dirty="0" smtClean="0"/>
              <a:t>You use LSF or Torque and use </a:t>
            </a:r>
            <a:r>
              <a:rPr lang="en-US" b="0" dirty="0" err="1" smtClean="0"/>
              <a:t>uid</a:t>
            </a:r>
            <a:r>
              <a:rPr lang="en-US" b="0" dirty="0" smtClean="0"/>
              <a:t> recognition for pruning stray processes (but you ought to change this anyway)</a:t>
            </a:r>
          </a:p>
          <a:p>
            <a:r>
              <a:rPr lang="en-US" b="0" dirty="0" smtClean="0"/>
              <a:t>You use </a:t>
            </a:r>
            <a:r>
              <a:rPr lang="en-US" b="0" dirty="0" err="1" smtClean="0"/>
              <a:t>uid</a:t>
            </a:r>
            <a:r>
              <a:rPr lang="en-US" b="0" dirty="0" smtClean="0"/>
              <a:t> recognition for file cleaning</a:t>
            </a:r>
          </a:p>
          <a:p>
            <a:endParaRPr lang="en-US" b="0" dirty="0" smtClean="0"/>
          </a:p>
          <a:p>
            <a:pPr>
              <a:buNone/>
            </a:pPr>
            <a:r>
              <a:rPr lang="en-US" b="0" dirty="0" smtClean="0"/>
              <a:t>Back-mapping tool is expected to be out of development </a:t>
            </a:r>
            <a:br>
              <a:rPr lang="en-US" b="0" dirty="0" smtClean="0"/>
            </a:br>
            <a:r>
              <a:rPr lang="en-US" b="0" dirty="0" smtClean="0"/>
              <a:t>in XXX weeks</a:t>
            </a:r>
            <a:endParaRPr lang="en-US" b="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err="1" smtClean="0"/>
              <a:t>gLExec</a:t>
            </a:r>
            <a:r>
              <a:rPr lang="en-US" dirty="0" smtClean="0"/>
              <a:t> and OS integration – JRA1 All Hands February 2008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FCDD948-FC55-4500-AED6-AAAA3A2EB902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 and References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sz="2000" dirty="0" smtClean="0"/>
              <a:t>References</a:t>
            </a:r>
          </a:p>
          <a:p>
            <a:pPr>
              <a:buNone/>
            </a:pPr>
            <a:endParaRPr lang="en-US" sz="2000" dirty="0" smtClean="0"/>
          </a:p>
          <a:p>
            <a:r>
              <a:rPr lang="en-US" sz="2000" dirty="0" smtClean="0">
                <a:hlinkClick r:id="rId2"/>
              </a:rPr>
              <a:t>https://www.nikhef.nl/grid/lcaslcmaps/glexec</a:t>
            </a:r>
            <a:endParaRPr lang="en-US" sz="2000" dirty="0" smtClean="0"/>
          </a:p>
          <a:p>
            <a:pPr lvl="1"/>
            <a:r>
              <a:rPr lang="en-US" sz="1700" dirty="0" err="1" smtClean="0"/>
              <a:t>sutest</a:t>
            </a:r>
            <a:r>
              <a:rPr lang="en-US" sz="1700" dirty="0" smtClean="0"/>
              <a:t> program: </a:t>
            </a:r>
            <a:r>
              <a:rPr lang="en-US" sz="1700" dirty="0" smtClean="0">
                <a:hlinkClick r:id="rId3"/>
              </a:rPr>
              <a:t>https://www.nikhef.nl/grid/lcaslcmaps/glexec/osinterop</a:t>
            </a:r>
            <a:endParaRPr lang="en-US" sz="1700" dirty="0" smtClean="0"/>
          </a:p>
          <a:p>
            <a:pPr lvl="1"/>
            <a:endParaRPr lang="en-US" sz="1700" dirty="0" smtClean="0"/>
          </a:p>
          <a:p>
            <a:r>
              <a:rPr lang="en-US" sz="2000" dirty="0" smtClean="0">
                <a:hlinkClick r:id="rId4"/>
              </a:rPr>
              <a:t>https://twiki.cern.ch/twiki/bin/view/FIOgroup/FsLSFGridglExec</a:t>
            </a:r>
            <a:endParaRPr lang="en-US" sz="2000" dirty="0" smtClean="0"/>
          </a:p>
          <a:p>
            <a:endParaRPr lang="en-US" sz="20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err="1" smtClean="0"/>
              <a:t>gLExec</a:t>
            </a:r>
            <a:r>
              <a:rPr lang="en-US" dirty="0" smtClean="0"/>
              <a:t> and OS integration – JRA1 All Hands February 2008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FCDD948-FC55-4500-AED6-AAAA3A2EB902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is </a:t>
            </a:r>
            <a:r>
              <a:rPr lang="en-US" dirty="0" err="1" smtClean="0"/>
              <a:t>glExec</a:t>
            </a:r>
            <a:r>
              <a:rPr lang="en-US" dirty="0" smtClean="0"/>
              <a:t>-on-WN (again)</a:t>
            </a:r>
          </a:p>
          <a:p>
            <a:endParaRPr lang="en-US" dirty="0" smtClean="0"/>
          </a:p>
          <a:p>
            <a:r>
              <a:rPr lang="en-US" dirty="0" smtClean="0"/>
              <a:t>OS and Batch System Interoperability</a:t>
            </a:r>
          </a:p>
          <a:p>
            <a:pPr lvl="1"/>
            <a:r>
              <a:rPr lang="en-US" dirty="0" smtClean="0"/>
              <a:t>Starting and killing jobs</a:t>
            </a:r>
          </a:p>
          <a:p>
            <a:pPr lvl="1"/>
            <a:r>
              <a:rPr lang="en-US" dirty="0" smtClean="0"/>
              <a:t>Cleaning up files</a:t>
            </a:r>
          </a:p>
          <a:p>
            <a:pPr lvl="1"/>
            <a:r>
              <a:rPr lang="en-US" dirty="0" smtClean="0"/>
              <a:t>Pruning stray processes</a:t>
            </a:r>
          </a:p>
          <a:p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gLExec and OS integration – JRA1 All Hands February 2008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FCDD948-FC55-4500-AED6-AAAA3A2EB902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933B5321-4C6A-43A4-BB6F-EF199E693AEE}" type="slidenum">
              <a:rPr lang="en-US"/>
              <a:pPr/>
              <a:t>3</a:t>
            </a:fld>
            <a:endParaRPr lang="en-US"/>
          </a:p>
        </p:txBody>
      </p:sp>
      <p:sp>
        <p:nvSpPr>
          <p:cNvPr id="410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2800" dirty="0" smtClean="0"/>
              <a:t>Use Case for ‘</a:t>
            </a:r>
            <a:r>
              <a:rPr lang="en-US" sz="2800" i="1" dirty="0" err="1" smtClean="0"/>
              <a:t>gLExec</a:t>
            </a:r>
            <a:r>
              <a:rPr lang="en-US" sz="2800" i="1" dirty="0" smtClean="0"/>
              <a:t> on the WN</a:t>
            </a:r>
            <a:r>
              <a:rPr lang="en-US" sz="2800" dirty="0" smtClean="0"/>
              <a:t>’</a:t>
            </a:r>
          </a:p>
        </p:txBody>
      </p:sp>
      <p:sp>
        <p:nvSpPr>
          <p:cNvPr id="410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46075" y="974725"/>
            <a:ext cx="8589963" cy="5654675"/>
          </a:xfrm>
        </p:spPr>
        <p:txBody>
          <a:bodyPr/>
          <a:lstStyle/>
          <a:p>
            <a:pPr marL="457200" indent="-457200" eaLnBrk="1" hangingPunct="1">
              <a:buFontTx/>
              <a:buAutoNum type="arabicPeriod"/>
            </a:pPr>
            <a:r>
              <a:rPr lang="en-US" b="0" dirty="0" smtClean="0">
                <a:solidFill>
                  <a:srgbClr val="800000"/>
                </a:solidFill>
              </a:rPr>
              <a:t>Make pilot job subject to normal site policies for jobs</a:t>
            </a:r>
          </a:p>
          <a:p>
            <a:pPr marL="457200" indent="-457200" eaLnBrk="1" hangingPunct="1"/>
            <a:r>
              <a:rPr lang="en-US" b="0" dirty="0" smtClean="0">
                <a:solidFill>
                  <a:srgbClr val="800000"/>
                </a:solidFill>
              </a:rPr>
              <a:t>VO submits a pilot job to the batch system</a:t>
            </a:r>
          </a:p>
          <a:p>
            <a:pPr marL="857250" lvl="1" indent="-400050" eaLnBrk="1" hangingPunct="1"/>
            <a:r>
              <a:rPr lang="en-US" dirty="0" smtClean="0">
                <a:solidFill>
                  <a:schemeClr val="accent2"/>
                </a:solidFill>
              </a:rPr>
              <a:t>the VO ‘pilot job’ submitter is responsible for the pilot </a:t>
            </a:r>
            <a:r>
              <a:rPr lang="en-US" dirty="0" err="1" smtClean="0">
                <a:solidFill>
                  <a:schemeClr val="accent2"/>
                </a:solidFill>
              </a:rPr>
              <a:t>behaviour</a:t>
            </a:r>
            <a:r>
              <a:rPr lang="en-US" dirty="0" smtClean="0">
                <a:solidFill>
                  <a:schemeClr val="accent2"/>
                </a:solidFill>
              </a:rPr>
              <a:t> </a:t>
            </a:r>
            <a:endParaRPr lang="en-US" b="1" dirty="0" smtClean="0">
              <a:solidFill>
                <a:schemeClr val="accent2"/>
              </a:solidFill>
            </a:endParaRPr>
          </a:p>
          <a:p>
            <a:pPr marL="457200" indent="-457200" eaLnBrk="1" hangingPunct="1">
              <a:buFontTx/>
              <a:buNone/>
            </a:pPr>
            <a:r>
              <a:rPr lang="en-US" i="1" dirty="0" smtClean="0">
                <a:solidFill>
                  <a:schemeClr val="accent2"/>
                </a:solidFill>
              </a:rPr>
              <a:t>	</a:t>
            </a:r>
            <a:r>
              <a:rPr lang="en-US" sz="2000" b="0" i="1" dirty="0" smtClean="0">
                <a:solidFill>
                  <a:schemeClr val="accent2"/>
                </a:solidFill>
              </a:rPr>
              <a:t>	this might be a specific role in the VO, or a locally 	registered ‘special’ user at each site</a:t>
            </a:r>
            <a:endParaRPr lang="en-US" b="0" dirty="0" smtClean="0">
              <a:solidFill>
                <a:srgbClr val="800000"/>
              </a:solidFill>
            </a:endParaRPr>
          </a:p>
          <a:p>
            <a:pPr marL="857250" lvl="1" indent="-400050" eaLnBrk="1" hangingPunct="1"/>
            <a:r>
              <a:rPr lang="en-US" dirty="0" smtClean="0">
                <a:solidFill>
                  <a:srgbClr val="800000"/>
                </a:solidFill>
              </a:rPr>
              <a:t>Pilot job</a:t>
            </a:r>
            <a:r>
              <a:rPr lang="en-US" dirty="0" smtClean="0">
                <a:solidFill>
                  <a:schemeClr val="accent2"/>
                </a:solidFill>
              </a:rPr>
              <a:t> obtains the true user job, </a:t>
            </a:r>
            <a:br>
              <a:rPr lang="en-US" dirty="0" smtClean="0">
                <a:solidFill>
                  <a:schemeClr val="accent2"/>
                </a:solidFill>
              </a:rPr>
            </a:br>
            <a:r>
              <a:rPr lang="en-US" dirty="0" smtClean="0">
                <a:solidFill>
                  <a:schemeClr val="accent2"/>
                </a:solidFill>
              </a:rPr>
              <a:t>and </a:t>
            </a:r>
            <a:r>
              <a:rPr lang="en-US" dirty="0" smtClean="0">
                <a:solidFill>
                  <a:srgbClr val="800000"/>
                </a:solidFill>
              </a:rPr>
              <a:t>presents the user credentials and the job</a:t>
            </a:r>
            <a:r>
              <a:rPr lang="en-US" dirty="0" smtClean="0">
                <a:solidFill>
                  <a:schemeClr val="accent2"/>
                </a:solidFill>
              </a:rPr>
              <a:t> </a:t>
            </a:r>
            <a:br>
              <a:rPr lang="en-US" dirty="0" smtClean="0">
                <a:solidFill>
                  <a:schemeClr val="accent2"/>
                </a:solidFill>
              </a:rPr>
            </a:br>
            <a:r>
              <a:rPr lang="en-US" dirty="0" smtClean="0">
                <a:solidFill>
                  <a:schemeClr val="accent2"/>
                </a:solidFill>
              </a:rPr>
              <a:t>(executable name) </a:t>
            </a:r>
            <a:r>
              <a:rPr lang="en-US" dirty="0" smtClean="0">
                <a:solidFill>
                  <a:srgbClr val="800000"/>
                </a:solidFill>
              </a:rPr>
              <a:t>to the site</a:t>
            </a:r>
            <a:r>
              <a:rPr lang="en-US" dirty="0" smtClean="0">
                <a:solidFill>
                  <a:schemeClr val="accent2"/>
                </a:solidFill>
              </a:rPr>
              <a:t> (</a:t>
            </a:r>
            <a:r>
              <a:rPr lang="en-US" dirty="0" err="1" smtClean="0">
                <a:solidFill>
                  <a:schemeClr val="accent2"/>
                </a:solidFill>
              </a:rPr>
              <a:t>gLExec</a:t>
            </a:r>
            <a:r>
              <a:rPr lang="en-US" dirty="0" smtClean="0">
                <a:solidFill>
                  <a:schemeClr val="accent2"/>
                </a:solidFill>
              </a:rPr>
              <a:t>) to request a </a:t>
            </a:r>
            <a:br>
              <a:rPr lang="en-US" dirty="0" smtClean="0">
                <a:solidFill>
                  <a:schemeClr val="accent2"/>
                </a:solidFill>
              </a:rPr>
            </a:br>
            <a:r>
              <a:rPr lang="en-US" dirty="0" smtClean="0">
                <a:solidFill>
                  <a:schemeClr val="accent2"/>
                </a:solidFill>
              </a:rPr>
              <a:t>decision </a:t>
            </a:r>
            <a:r>
              <a:rPr lang="en-US" dirty="0" smtClean="0">
                <a:solidFill>
                  <a:srgbClr val="800000"/>
                </a:solidFill>
              </a:rPr>
              <a:t>on a cooperative basis</a:t>
            </a:r>
          </a:p>
          <a:p>
            <a:pPr marL="457200" indent="-457200" eaLnBrk="1" hangingPunct="1"/>
            <a:endParaRPr lang="en-US" b="0" dirty="0" smtClean="0">
              <a:solidFill>
                <a:srgbClr val="800000"/>
              </a:solidFill>
            </a:endParaRPr>
          </a:p>
          <a:p>
            <a:pPr marL="457200" indent="-457200" eaLnBrk="1" hangingPunct="1">
              <a:buFontTx/>
              <a:buAutoNum type="arabicPeriod" startAt="2"/>
            </a:pPr>
            <a:r>
              <a:rPr lang="en-US" b="0" dirty="0" smtClean="0">
                <a:solidFill>
                  <a:srgbClr val="800000"/>
                </a:solidFill>
              </a:rPr>
              <a:t>Preventing ‘back-manipulation’ of the pilot job</a:t>
            </a:r>
          </a:p>
          <a:p>
            <a:pPr marL="857250" lvl="1" indent="-400050" eaLnBrk="1" hangingPunct="1"/>
            <a:r>
              <a:rPr lang="en-US" dirty="0" smtClean="0"/>
              <a:t>make sure user workload cannot manipulate the pilot</a:t>
            </a:r>
          </a:p>
          <a:p>
            <a:pPr marL="857250" lvl="1" indent="-400050" eaLnBrk="1" hangingPunct="1"/>
            <a:r>
              <a:rPr lang="en-US" dirty="0" smtClean="0"/>
              <a:t>project sensitive data in the pilot environment (proxy!)</a:t>
            </a:r>
          </a:p>
          <a:p>
            <a:pPr marL="857250" lvl="1" indent="-457200" eaLnBrk="1" hangingPunct="1"/>
            <a:r>
              <a:rPr lang="en-US" b="0" dirty="0" smtClean="0"/>
              <a:t>by changing </a:t>
            </a:r>
            <a:r>
              <a:rPr lang="en-US" b="0" dirty="0" err="1" smtClean="0"/>
              <a:t>uid</a:t>
            </a:r>
            <a:r>
              <a:rPr lang="en-US" b="0" dirty="0" smtClean="0"/>
              <a:t> for target workload away from the pilot</a:t>
            </a:r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1736725" y="6559550"/>
            <a:ext cx="6702425" cy="476250"/>
          </a:xfrm>
        </p:spPr>
        <p:txBody>
          <a:bodyPr/>
          <a:lstStyle/>
          <a:p>
            <a:pPr>
              <a:defRPr/>
            </a:pPr>
            <a:r>
              <a:rPr lang="en-US" dirty="0" err="1" smtClean="0"/>
              <a:t>gLExec</a:t>
            </a:r>
            <a:r>
              <a:rPr lang="en-US" dirty="0" smtClean="0"/>
              <a:t> and OS integration – JRA1 All Hands February 2008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BAE817D1-0C4D-4DBF-B0BA-3732C323E9AA}" type="slidenum">
              <a:rPr lang="en-US"/>
              <a:pPr/>
              <a:t>4</a:t>
            </a:fld>
            <a:endParaRPr lang="en-US"/>
          </a:p>
        </p:txBody>
      </p:sp>
      <p:sp>
        <p:nvSpPr>
          <p:cNvPr id="512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dirty="0" smtClean="0"/>
              <a:t>Pilot Jobs and </a:t>
            </a:r>
            <a:r>
              <a:rPr lang="en-GB" dirty="0" err="1" smtClean="0"/>
              <a:t>gLExec</a:t>
            </a:r>
            <a:endParaRPr lang="en-GB" dirty="0" smtClean="0"/>
          </a:p>
        </p:txBody>
      </p:sp>
      <p:pic>
        <p:nvPicPr>
          <p:cNvPr id="5125" name="Picture 4" descr="VO-Pilot-Job-scenario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0513" y="927100"/>
            <a:ext cx="8629650" cy="4883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6" name="Text Box 5"/>
          <p:cNvSpPr txBox="1">
            <a:spLocks noChangeArrowheads="1"/>
          </p:cNvSpPr>
          <p:nvPr/>
        </p:nvSpPr>
        <p:spPr bwMode="auto">
          <a:xfrm>
            <a:off x="177800" y="5961063"/>
            <a:ext cx="8839200" cy="602345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marL="185738" indent="-185738">
              <a:buFontTx/>
              <a:buNone/>
            </a:pPr>
            <a:r>
              <a:rPr lang="en-US" sz="1500" b="1" i="1" dirty="0">
                <a:solidFill>
                  <a:srgbClr val="993300"/>
                </a:solidFill>
              </a:rPr>
              <a:t>On success: the site will set the </a:t>
            </a:r>
            <a:r>
              <a:rPr lang="en-US" sz="1500" b="1" i="1" dirty="0" err="1">
                <a:solidFill>
                  <a:srgbClr val="993300"/>
                </a:solidFill>
              </a:rPr>
              <a:t>uid</a:t>
            </a:r>
            <a:r>
              <a:rPr lang="en-US" sz="1500" b="1" i="1" dirty="0">
                <a:solidFill>
                  <a:srgbClr val="993300"/>
                </a:solidFill>
              </a:rPr>
              <a:t>/</a:t>
            </a:r>
            <a:r>
              <a:rPr lang="en-US" sz="1500" b="1" i="1" dirty="0" err="1">
                <a:solidFill>
                  <a:srgbClr val="993300"/>
                </a:solidFill>
              </a:rPr>
              <a:t>gid</a:t>
            </a:r>
            <a:r>
              <a:rPr lang="en-US" sz="1500" b="1" i="1" dirty="0">
                <a:solidFill>
                  <a:srgbClr val="993300"/>
                </a:solidFill>
              </a:rPr>
              <a:t> to the new user’s job</a:t>
            </a:r>
          </a:p>
          <a:p>
            <a:pPr marL="185738" indent="-185738">
              <a:buFontTx/>
              <a:buNone/>
            </a:pPr>
            <a:r>
              <a:rPr lang="en-US" sz="1500" b="1" i="1" dirty="0">
                <a:solidFill>
                  <a:srgbClr val="993300"/>
                </a:solidFill>
              </a:rPr>
              <a:t>On </a:t>
            </a:r>
            <a:r>
              <a:rPr lang="en-US" sz="1500" b="1" i="1" dirty="0" smtClean="0">
                <a:solidFill>
                  <a:srgbClr val="993300"/>
                </a:solidFill>
              </a:rPr>
              <a:t>failure </a:t>
            </a:r>
            <a:r>
              <a:rPr lang="en-US" sz="1500" b="1" i="1" dirty="0" err="1" smtClean="0">
                <a:solidFill>
                  <a:srgbClr val="993300"/>
                </a:solidFill>
              </a:rPr>
              <a:t>gLExec</a:t>
            </a:r>
            <a:r>
              <a:rPr lang="en-US" sz="1500" b="1" i="1" dirty="0" smtClean="0">
                <a:solidFill>
                  <a:srgbClr val="993300"/>
                </a:solidFill>
              </a:rPr>
              <a:t> </a:t>
            </a:r>
            <a:r>
              <a:rPr lang="en-US" sz="1500" b="1" i="1" dirty="0">
                <a:solidFill>
                  <a:srgbClr val="993300"/>
                </a:solidFill>
              </a:rPr>
              <a:t>will return with an error, and pilot job can terminate or obtain other user’s job</a:t>
            </a:r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1736725" y="6559550"/>
            <a:ext cx="6702425" cy="476250"/>
          </a:xfrm>
        </p:spPr>
        <p:txBody>
          <a:bodyPr/>
          <a:lstStyle/>
          <a:p>
            <a:pPr>
              <a:defRPr/>
            </a:pPr>
            <a:r>
              <a:rPr lang="en-US" dirty="0" err="1" smtClean="0"/>
              <a:t>gLExec</a:t>
            </a:r>
            <a:r>
              <a:rPr lang="en-US" dirty="0" smtClean="0"/>
              <a:t> and OS integration – JRA1 All Hands February 2008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3D50DB4C-3B6D-4F28-AE86-A5D18010DA2C}" type="slidenum">
              <a:rPr lang="en-US"/>
              <a:pPr/>
              <a:t>5</a:t>
            </a:fld>
            <a:endParaRPr lang="en-US"/>
          </a:p>
        </p:txBody>
      </p:sp>
      <p:sp>
        <p:nvSpPr>
          <p:cNvPr id="614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dirty="0" err="1" smtClean="0"/>
              <a:t>gLExec</a:t>
            </a:r>
            <a:r>
              <a:rPr lang="en-GB" dirty="0" smtClean="0"/>
              <a:t> deployment modes</a:t>
            </a:r>
          </a:p>
        </p:txBody>
      </p:sp>
      <p:sp>
        <p:nvSpPr>
          <p:cNvPr id="614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GB" dirty="0" smtClean="0">
                <a:solidFill>
                  <a:srgbClr val="800000"/>
                </a:solidFill>
              </a:rPr>
              <a:t>Identity Mapping Mode – ‘just like on the CE’</a:t>
            </a:r>
          </a:p>
          <a:p>
            <a:pPr lvl="1" eaLnBrk="1" hangingPunct="1"/>
            <a:r>
              <a:rPr lang="en-GB" dirty="0" smtClean="0"/>
              <a:t>have the VO query (and by policy honour) all site policies</a:t>
            </a:r>
          </a:p>
          <a:p>
            <a:pPr lvl="1" eaLnBrk="1" hangingPunct="1"/>
            <a:r>
              <a:rPr lang="en-GB" dirty="0" smtClean="0"/>
              <a:t>actually change </a:t>
            </a:r>
            <a:r>
              <a:rPr lang="en-GB" dirty="0" err="1" smtClean="0"/>
              <a:t>uid</a:t>
            </a:r>
            <a:r>
              <a:rPr lang="en-GB" dirty="0" smtClean="0"/>
              <a:t> based on the true user’s grid identity</a:t>
            </a:r>
          </a:p>
          <a:p>
            <a:pPr lvl="1" eaLnBrk="1" hangingPunct="1"/>
            <a:r>
              <a:rPr lang="en-GB" dirty="0" smtClean="0"/>
              <a:t>enforce per-user isolation and auditing using </a:t>
            </a:r>
            <a:r>
              <a:rPr lang="en-GB" dirty="0" err="1" smtClean="0"/>
              <a:t>uids</a:t>
            </a:r>
            <a:r>
              <a:rPr lang="en-GB" dirty="0" smtClean="0"/>
              <a:t> and </a:t>
            </a:r>
            <a:r>
              <a:rPr lang="en-GB" dirty="0" err="1" smtClean="0"/>
              <a:t>gids</a:t>
            </a:r>
            <a:endParaRPr lang="en-GB" dirty="0" smtClean="0"/>
          </a:p>
          <a:p>
            <a:pPr lvl="1" eaLnBrk="1" hangingPunct="1"/>
            <a:r>
              <a:rPr lang="en-GB" dirty="0" smtClean="0"/>
              <a:t>requires </a:t>
            </a:r>
            <a:r>
              <a:rPr lang="en-GB" dirty="0" err="1" smtClean="0"/>
              <a:t>gLExec</a:t>
            </a:r>
            <a:r>
              <a:rPr lang="en-GB" dirty="0" smtClean="0"/>
              <a:t> to have </a:t>
            </a:r>
            <a:r>
              <a:rPr lang="en-GB" i="1" dirty="0" err="1" smtClean="0"/>
              <a:t>setuid</a:t>
            </a:r>
            <a:r>
              <a:rPr lang="en-GB" i="1" dirty="0" smtClean="0"/>
              <a:t> </a:t>
            </a:r>
            <a:r>
              <a:rPr lang="en-GB" dirty="0" smtClean="0"/>
              <a:t>capability</a:t>
            </a:r>
          </a:p>
          <a:p>
            <a:pPr eaLnBrk="1" hangingPunct="1"/>
            <a:endParaRPr lang="en-GB" dirty="0" smtClean="0">
              <a:solidFill>
                <a:srgbClr val="800000"/>
              </a:solidFill>
            </a:endParaRPr>
          </a:p>
          <a:p>
            <a:pPr eaLnBrk="1" hangingPunct="1"/>
            <a:r>
              <a:rPr lang="en-GB" dirty="0" smtClean="0">
                <a:solidFill>
                  <a:srgbClr val="800000"/>
                </a:solidFill>
              </a:rPr>
              <a:t>Non-Privileged Mode – declare only</a:t>
            </a:r>
          </a:p>
          <a:p>
            <a:pPr lvl="1" eaLnBrk="1" hangingPunct="1"/>
            <a:r>
              <a:rPr lang="en-GB" dirty="0" smtClean="0"/>
              <a:t>have the VO query (and by policy honour) all site policies</a:t>
            </a:r>
          </a:p>
          <a:p>
            <a:pPr lvl="1" eaLnBrk="1" hangingPunct="1"/>
            <a:r>
              <a:rPr lang="en-GB" dirty="0" smtClean="0"/>
              <a:t>do not actually change </a:t>
            </a:r>
            <a:r>
              <a:rPr lang="en-GB" dirty="0" err="1" smtClean="0"/>
              <a:t>uid</a:t>
            </a:r>
            <a:r>
              <a:rPr lang="en-GB" dirty="0" smtClean="0"/>
              <a:t>: no isolation or auditing per user</a:t>
            </a:r>
          </a:p>
          <a:p>
            <a:pPr lvl="1" eaLnBrk="1" hangingPunct="1"/>
            <a:r>
              <a:rPr lang="en-GB" dirty="0" smtClean="0"/>
              <a:t>the </a:t>
            </a:r>
            <a:r>
              <a:rPr lang="en-GB" dirty="0" err="1" smtClean="0"/>
              <a:t>gLExec</a:t>
            </a:r>
            <a:r>
              <a:rPr lang="en-GB" dirty="0" smtClean="0"/>
              <a:t> invocation will be logged, with the user identity</a:t>
            </a:r>
          </a:p>
          <a:p>
            <a:pPr lvl="1" eaLnBrk="1" hangingPunct="1"/>
            <a:r>
              <a:rPr lang="en-GB" dirty="0" smtClean="0"/>
              <a:t>does not require </a:t>
            </a:r>
            <a:r>
              <a:rPr lang="en-GB" dirty="0" err="1" smtClean="0"/>
              <a:t>setuid</a:t>
            </a:r>
            <a:r>
              <a:rPr lang="en-GB" dirty="0" smtClean="0"/>
              <a:t> powers – job keeps running in pilot space</a:t>
            </a:r>
          </a:p>
          <a:p>
            <a:pPr eaLnBrk="1" hangingPunct="1"/>
            <a:endParaRPr lang="en-GB" dirty="0" smtClean="0">
              <a:solidFill>
                <a:srgbClr val="800000"/>
              </a:solidFill>
            </a:endParaRPr>
          </a:p>
          <a:p>
            <a:pPr eaLnBrk="1" hangingPunct="1"/>
            <a:r>
              <a:rPr lang="en-GB" dirty="0" smtClean="0">
                <a:solidFill>
                  <a:srgbClr val="800000"/>
                </a:solidFill>
              </a:rPr>
              <a:t>‘Empty Shell’ – do nothing but execute the command…</a:t>
            </a:r>
          </a:p>
        </p:txBody>
      </p:sp>
      <p:sp>
        <p:nvSpPr>
          <p:cNvPr id="6150" name="Rectangle 4"/>
          <p:cNvSpPr>
            <a:spLocks noChangeArrowheads="1"/>
          </p:cNvSpPr>
          <p:nvPr/>
        </p:nvSpPr>
        <p:spPr bwMode="auto">
          <a:xfrm>
            <a:off x="325438" y="965200"/>
            <a:ext cx="8667750" cy="2179638"/>
          </a:xfrm>
          <a:prstGeom prst="rect">
            <a:avLst/>
          </a:prstGeom>
          <a:noFill/>
          <a:ln w="19050" algn="ctr">
            <a:solidFill>
              <a:schemeClr val="accent1"/>
            </a:solidFill>
            <a:miter lim="800000"/>
            <a:headEnd/>
            <a:tailEnd/>
          </a:ln>
        </p:spPr>
        <p:txBody>
          <a:bodyPr lIns="90000" tIns="46800" rIns="90000" bIns="46800" anchor="ctr">
            <a:spAutoFit/>
          </a:bodyPr>
          <a:lstStyle/>
          <a:p>
            <a:endParaRPr lang="en-US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1736725" y="6559550"/>
            <a:ext cx="6702425" cy="476250"/>
          </a:xfrm>
        </p:spPr>
        <p:txBody>
          <a:bodyPr/>
          <a:lstStyle/>
          <a:p>
            <a:pPr>
              <a:defRPr/>
            </a:pPr>
            <a:r>
              <a:rPr lang="en-US" dirty="0" err="1" smtClean="0"/>
              <a:t>gLExec</a:t>
            </a:r>
            <a:r>
              <a:rPr lang="en-US" dirty="0" smtClean="0"/>
              <a:t> and OS integration – JRA1 All Hands February 2008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3D50DB4C-3B6D-4F28-AE86-A5D18010DA2C}" type="slidenum">
              <a:rPr lang="en-US"/>
              <a:pPr/>
              <a:t>6</a:t>
            </a:fld>
            <a:endParaRPr lang="en-US"/>
          </a:p>
        </p:txBody>
      </p:sp>
      <p:sp>
        <p:nvSpPr>
          <p:cNvPr id="614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dirty="0" smtClean="0"/>
              <a:t>Identity change</a:t>
            </a:r>
          </a:p>
        </p:txBody>
      </p:sp>
      <p:sp>
        <p:nvSpPr>
          <p:cNvPr id="614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None/>
            </a:pPr>
            <a:r>
              <a:rPr lang="en-GB" dirty="0" smtClean="0">
                <a:solidFill>
                  <a:srgbClr val="800000"/>
                </a:solidFill>
              </a:rPr>
              <a:t>Let’s assume you make it </a:t>
            </a:r>
            <a:r>
              <a:rPr lang="en-GB" i="1" dirty="0" err="1" smtClean="0">
                <a:solidFill>
                  <a:srgbClr val="800000"/>
                </a:solidFill>
              </a:rPr>
              <a:t>setuid</a:t>
            </a:r>
            <a:r>
              <a:rPr lang="en-GB" dirty="0" smtClean="0">
                <a:solidFill>
                  <a:srgbClr val="800000"/>
                </a:solidFill>
              </a:rPr>
              <a:t>. Fine. Where to map to:</a:t>
            </a:r>
          </a:p>
          <a:p>
            <a:pPr eaLnBrk="1" hangingPunct="1"/>
            <a:endParaRPr lang="en-GB" dirty="0" smtClean="0">
              <a:solidFill>
                <a:srgbClr val="800000"/>
              </a:solidFill>
            </a:endParaRPr>
          </a:p>
          <a:p>
            <a:pPr eaLnBrk="1" hangingPunct="1"/>
            <a:r>
              <a:rPr lang="en-GB" dirty="0" smtClean="0">
                <a:solidFill>
                  <a:srgbClr val="800000"/>
                </a:solidFill>
              </a:rPr>
              <a:t>To a shared set of common pool accounts</a:t>
            </a:r>
          </a:p>
          <a:p>
            <a:pPr lvl="1" eaLnBrk="1" hangingPunct="1"/>
            <a:r>
              <a:rPr lang="en-GB" dirty="0" err="1" smtClean="0"/>
              <a:t>Uid</a:t>
            </a:r>
            <a:r>
              <a:rPr lang="en-GB" dirty="0" smtClean="0"/>
              <a:t> and </a:t>
            </a:r>
            <a:r>
              <a:rPr lang="en-GB" dirty="0" err="1" smtClean="0"/>
              <a:t>gid</a:t>
            </a:r>
            <a:r>
              <a:rPr lang="en-GB" dirty="0" smtClean="0"/>
              <a:t> mapping on CE corresponds to the WN</a:t>
            </a:r>
          </a:p>
          <a:p>
            <a:pPr lvl="1" eaLnBrk="1" hangingPunct="1"/>
            <a:r>
              <a:rPr lang="en-GB" dirty="0" smtClean="0"/>
              <a:t>Requires SCAS or shared state (</a:t>
            </a:r>
            <a:r>
              <a:rPr lang="en-GB" dirty="0" err="1" smtClean="0"/>
              <a:t>gridmapdir</a:t>
            </a:r>
            <a:r>
              <a:rPr lang="en-GB" dirty="0" smtClean="0"/>
              <a:t>) directory</a:t>
            </a:r>
          </a:p>
          <a:p>
            <a:pPr lvl="1" eaLnBrk="1" hangingPunct="1"/>
            <a:r>
              <a:rPr lang="en-GB" dirty="0" smtClean="0"/>
              <a:t>Clear view on </a:t>
            </a:r>
            <a:r>
              <a:rPr lang="en-GB" dirty="0" smtClean="0"/>
              <a:t>who-does-what</a:t>
            </a:r>
            <a:endParaRPr lang="en-GB" dirty="0" smtClean="0">
              <a:solidFill>
                <a:srgbClr val="800000"/>
              </a:solidFill>
            </a:endParaRPr>
          </a:p>
          <a:p>
            <a:pPr eaLnBrk="1" hangingPunct="1"/>
            <a:r>
              <a:rPr lang="en-GB" dirty="0" smtClean="0">
                <a:solidFill>
                  <a:srgbClr val="800000"/>
                </a:solidFill>
              </a:rPr>
              <a:t>To a per-WN set of pool accounts</a:t>
            </a:r>
          </a:p>
          <a:p>
            <a:pPr lvl="1" eaLnBrk="1" hangingPunct="1"/>
            <a:r>
              <a:rPr lang="en-GB" dirty="0" smtClean="0"/>
              <a:t>No site-wide configuration needed</a:t>
            </a:r>
          </a:p>
          <a:p>
            <a:pPr lvl="1" eaLnBrk="1" hangingPunct="1"/>
            <a:r>
              <a:rPr lang="en-GB" dirty="0" smtClean="0"/>
              <a:t>Only limited (and generic) set of pool </a:t>
            </a:r>
            <a:r>
              <a:rPr lang="en-GB" dirty="0" err="1" smtClean="0"/>
              <a:t>uids</a:t>
            </a:r>
            <a:r>
              <a:rPr lang="en-GB" dirty="0" smtClean="0"/>
              <a:t> on the WN</a:t>
            </a:r>
          </a:p>
          <a:p>
            <a:pPr lvl="1" eaLnBrk="1" hangingPunct="1"/>
            <a:r>
              <a:rPr lang="en-GB" dirty="0" smtClean="0"/>
              <a:t>Need only as many pool accounts as you have job </a:t>
            </a:r>
            <a:r>
              <a:rPr lang="en-GB" dirty="0" smtClean="0"/>
              <a:t>slots</a:t>
            </a:r>
          </a:p>
          <a:p>
            <a:pPr lvl="1" eaLnBrk="1" hangingPunct="1"/>
            <a:r>
              <a:rPr lang="en-GB" dirty="0" smtClean="0"/>
              <a:t>Makes cleanup easier, ‘local’ to </a:t>
            </a:r>
            <a:r>
              <a:rPr lang="en-GB" smtClean="0"/>
              <a:t>the node</a:t>
            </a:r>
          </a:p>
          <a:p>
            <a:pPr lvl="1" eaLnBrk="1" hangingPunct="1"/>
            <a:endParaRPr lang="en-GB" dirty="0" smtClean="0">
              <a:solidFill>
                <a:srgbClr val="800000"/>
              </a:solidFill>
            </a:endParaRPr>
          </a:p>
          <a:p>
            <a:pPr eaLnBrk="1" hangingPunct="1"/>
            <a:r>
              <a:rPr lang="en-GB" b="0" i="1" dirty="0" smtClean="0">
                <a:solidFill>
                  <a:srgbClr val="800000"/>
                </a:solidFill>
              </a:rPr>
              <a:t>Or something in between ... e.g. 1 pool for CE other for WN</a:t>
            </a:r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1736725" y="6559550"/>
            <a:ext cx="6702425" cy="476250"/>
          </a:xfrm>
        </p:spPr>
        <p:txBody>
          <a:bodyPr/>
          <a:lstStyle/>
          <a:p>
            <a:pPr>
              <a:defRPr/>
            </a:pPr>
            <a:r>
              <a:rPr lang="en-US" dirty="0" err="1" smtClean="0"/>
              <a:t>gLExec</a:t>
            </a:r>
            <a:r>
              <a:rPr lang="en-US" dirty="0" smtClean="0"/>
              <a:t> and OS integration – JRA1 All Hands February 2008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Starting and Killing Jobs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None/>
            </a:pPr>
            <a:r>
              <a:rPr lang="en-US" dirty="0" smtClean="0"/>
              <a:t>The batch system performs the following basic functions</a:t>
            </a:r>
          </a:p>
          <a:p>
            <a:pPr marL="457200" indent="-457200">
              <a:buFont typeface="+mj-lt"/>
              <a:buAutoNum type="arabicPeriod"/>
            </a:pPr>
            <a:endParaRPr lang="en-US" dirty="0" smtClean="0"/>
          </a:p>
          <a:p>
            <a:pPr marL="457200" indent="-457200">
              <a:buFont typeface="+mj-lt"/>
              <a:buAutoNum type="arabicPeriod"/>
            </a:pPr>
            <a:r>
              <a:rPr lang="en-US" b="0" dirty="0" smtClean="0"/>
              <a:t>Job Submission</a:t>
            </a:r>
          </a:p>
          <a:p>
            <a:pPr marL="457200" indent="-457200">
              <a:buFont typeface="+mj-lt"/>
              <a:buAutoNum type="arabicPeriod"/>
            </a:pPr>
            <a:r>
              <a:rPr lang="en-US" b="0" dirty="0" smtClean="0"/>
              <a:t>Job Suspend/Resume</a:t>
            </a:r>
          </a:p>
          <a:p>
            <a:pPr marL="457200" indent="-457200">
              <a:buFont typeface="+mj-lt"/>
              <a:buAutoNum type="arabicPeriod"/>
            </a:pPr>
            <a:r>
              <a:rPr lang="en-US" b="0" dirty="0" smtClean="0"/>
              <a:t>Job Kill</a:t>
            </a:r>
          </a:p>
          <a:p>
            <a:pPr marL="457200" indent="-457200">
              <a:buFont typeface="+mj-lt"/>
              <a:buAutoNum type="arabicPeriod"/>
            </a:pPr>
            <a:r>
              <a:rPr lang="en-US" b="0" dirty="0" smtClean="0"/>
              <a:t>CPU time accounting</a:t>
            </a:r>
          </a:p>
          <a:p>
            <a:pPr marL="457200" indent="-457200">
              <a:buFont typeface="+mj-lt"/>
              <a:buAutoNum type="arabicPeriod"/>
            </a:pPr>
            <a:endParaRPr lang="en-US" b="0" dirty="0" smtClean="0"/>
          </a:p>
          <a:p>
            <a:pPr marL="457200" indent="-457200">
              <a:buFont typeface="+mj-lt"/>
              <a:buAutoNum type="arabicPeriod"/>
            </a:pPr>
            <a:endParaRPr lang="en-US" b="0" dirty="0" smtClean="0"/>
          </a:p>
          <a:p>
            <a:pPr marL="457200" indent="-457200">
              <a:buNone/>
            </a:pPr>
            <a:r>
              <a:rPr lang="en-US" b="0" i="1" dirty="0" smtClean="0">
                <a:solidFill>
                  <a:srgbClr val="87A4DD"/>
                </a:solidFill>
              </a:rPr>
              <a:t>does not yet address enforcing sanity and user compliance</a:t>
            </a:r>
            <a:endParaRPr lang="en-US" b="0" i="1" dirty="0">
              <a:solidFill>
                <a:srgbClr val="87A4DD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err="1" smtClean="0"/>
              <a:t>gLExec</a:t>
            </a:r>
            <a:r>
              <a:rPr lang="en-US" dirty="0" smtClean="0"/>
              <a:t> and OS integration – JRA1 All Hands February 2008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FCDD948-FC55-4500-AED6-AAAA3A2EB902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4073381" y="6160168"/>
            <a:ext cx="50706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i="1" dirty="0" smtClean="0">
                <a:solidFill>
                  <a:srgbClr val="C00000"/>
                </a:solidFill>
              </a:rPr>
              <a:t>from the test description of Ulrich </a:t>
            </a:r>
            <a:r>
              <a:rPr lang="en-US" i="1" dirty="0" err="1" smtClean="0">
                <a:solidFill>
                  <a:srgbClr val="C00000"/>
                </a:solidFill>
              </a:rPr>
              <a:t>Schwickerath</a:t>
            </a:r>
            <a:endParaRPr lang="en-US" i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Starting and Killing Jobs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err="1" smtClean="0"/>
              <a:t>gLExec</a:t>
            </a:r>
            <a:r>
              <a:rPr lang="en-US" dirty="0" smtClean="0"/>
              <a:t> and OS integration – JRA1 All Hands February 2008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FCDD948-FC55-4500-AED6-AAAA3A2EB902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  <p:pic>
        <p:nvPicPr>
          <p:cNvPr id="1027" name="Picture 3" descr="H:\Home\davidg\EGEE\JRA3\glExec\BatchSystem-sequence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37247" y="1055019"/>
            <a:ext cx="6477000" cy="52292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Testing it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>
                <a:solidFill>
                  <a:srgbClr val="A50021"/>
                </a:solidFill>
              </a:rPr>
              <a:t>Can batch system suspend/kill the </a:t>
            </a:r>
            <a:r>
              <a:rPr lang="en-US" dirty="0" err="1" smtClean="0">
                <a:solidFill>
                  <a:srgbClr val="A50021"/>
                </a:solidFill>
              </a:rPr>
              <a:t>gLExec’ed</a:t>
            </a:r>
            <a:r>
              <a:rPr lang="en-US" dirty="0" smtClean="0">
                <a:solidFill>
                  <a:srgbClr val="A50021"/>
                </a:solidFill>
              </a:rPr>
              <a:t> processes?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Test using </a:t>
            </a:r>
            <a:r>
              <a:rPr lang="en-US" dirty="0" err="1" smtClean="0"/>
              <a:t>gLExec</a:t>
            </a:r>
            <a:r>
              <a:rPr lang="en-US" dirty="0" smtClean="0"/>
              <a:t> itself</a:t>
            </a:r>
          </a:p>
          <a:p>
            <a:pPr lvl="1"/>
            <a:r>
              <a:rPr lang="en-US" dirty="0" smtClean="0"/>
              <a:t>Most ‘true’ tests</a:t>
            </a:r>
          </a:p>
          <a:p>
            <a:pPr lvl="1"/>
            <a:r>
              <a:rPr lang="en-US" dirty="0" smtClean="0"/>
              <a:t>Requires installation of </a:t>
            </a:r>
            <a:r>
              <a:rPr lang="en-US" dirty="0" err="1" smtClean="0"/>
              <a:t>gLExec</a:t>
            </a:r>
            <a:r>
              <a:rPr lang="en-US" dirty="0" smtClean="0"/>
              <a:t> and all dependencies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Test using the </a:t>
            </a:r>
            <a:r>
              <a:rPr lang="en-US" i="1" dirty="0" err="1" smtClean="0"/>
              <a:t>sutest</a:t>
            </a:r>
            <a:r>
              <a:rPr lang="en-US" dirty="0" smtClean="0"/>
              <a:t> mini </a:t>
            </a:r>
            <a:r>
              <a:rPr lang="en-US" dirty="0" err="1" smtClean="0"/>
              <a:t>programme</a:t>
            </a:r>
            <a:endParaRPr lang="en-US" dirty="0" smtClean="0"/>
          </a:p>
          <a:p>
            <a:pPr lvl="1"/>
            <a:r>
              <a:rPr lang="en-US" dirty="0" smtClean="0"/>
              <a:t>Same logic, but a stand-alone small (50-line) C </a:t>
            </a:r>
            <a:r>
              <a:rPr lang="en-US" dirty="0" err="1" smtClean="0"/>
              <a:t>programme</a:t>
            </a:r>
            <a:endParaRPr lang="en-US" dirty="0" smtClean="0"/>
          </a:p>
          <a:p>
            <a:pPr lvl="1"/>
            <a:r>
              <a:rPr lang="en-US" dirty="0" smtClean="0"/>
              <a:t>No dependencies</a:t>
            </a:r>
          </a:p>
          <a:p>
            <a:pPr lvl="1"/>
            <a:r>
              <a:rPr lang="en-US" dirty="0" smtClean="0"/>
              <a:t>A few hard-coded constants to be set before compilation</a:t>
            </a:r>
          </a:p>
          <a:p>
            <a:pPr lvl="1"/>
            <a:r>
              <a:rPr lang="en-US" dirty="0" smtClean="0"/>
              <a:t>Trivial to test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gLExec and OS integration – JRA1 All Hands February 2008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FCDD948-FC55-4500-AED6-AAAA3A2EB902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EGEE-Activity-PRE-new">
  <a:themeElements>
    <a:clrScheme name="">
      <a:dk1>
        <a:srgbClr val="2B519A"/>
      </a:dk1>
      <a:lt1>
        <a:srgbClr val="FFFFFF"/>
      </a:lt1>
      <a:dk2>
        <a:srgbClr val="F1AF00"/>
      </a:dk2>
      <a:lt2>
        <a:srgbClr val="F4CE00"/>
      </a:lt2>
      <a:accent1>
        <a:srgbClr val="000000"/>
      </a:accent1>
      <a:accent2>
        <a:srgbClr val="325FAF"/>
      </a:accent2>
      <a:accent3>
        <a:srgbClr val="FFFFFF"/>
      </a:accent3>
      <a:accent4>
        <a:srgbClr val="234483"/>
      </a:accent4>
      <a:accent5>
        <a:srgbClr val="AAAAAA"/>
      </a:accent5>
      <a:accent6>
        <a:srgbClr val="2C559E"/>
      </a:accent6>
      <a:hlink>
        <a:srgbClr val="AC3B8B"/>
      </a:hlink>
      <a:folHlink>
        <a:srgbClr val="904490"/>
      </a:folHlink>
    </a:clrScheme>
    <a:fontScheme name="EGEE-Activity-PRE-new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19050" cap="flat" cmpd="sng" algn="ctr">
          <a:solidFill>
            <a:schemeClr val="accent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0000" tIns="46800" rIns="90000" bIns="4680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rgbClr val="FFCC66"/>
          </a:buClr>
          <a:buSzTx/>
          <a:buFontTx/>
          <a:buChar char="•"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accent2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19050" cap="flat" cmpd="sng" algn="ctr">
          <a:solidFill>
            <a:schemeClr val="accent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0000" tIns="46800" rIns="90000" bIns="4680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rgbClr val="FFCC66"/>
          </a:buClr>
          <a:buSzTx/>
          <a:buFontTx/>
          <a:buChar char="•"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accent2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EGEE-Activity-PRE-new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GEE-Activity-PRE-new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GEE-Activity-PRE-new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GEE-Activity-PRE-new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GEE-Activity-PRE-new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GEE-Activity-PRE-new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GEE-Activity-PRE-new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GEE-Activity-PRE-new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GEE-Activity-PRE-new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GEE-Activity-PRE-new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GEE-Activity-PRE-new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GEE-Activity-PRE-new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GEE-Activity-PRE-new 13">
        <a:dk1>
          <a:srgbClr val="334998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2A3D81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GEE-Activity-PRE-new 14">
        <a:dk1>
          <a:srgbClr val="334998"/>
        </a:dk1>
        <a:lt1>
          <a:srgbClr val="FFFFFF"/>
        </a:lt1>
        <a:dk2>
          <a:srgbClr val="000000"/>
        </a:dk2>
        <a:lt2>
          <a:srgbClr val="F1AF0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2A3D81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GEE-Activity-PRE-new 15">
        <a:dk1>
          <a:srgbClr val="334998"/>
        </a:dk1>
        <a:lt1>
          <a:srgbClr val="FFFFFF"/>
        </a:lt1>
        <a:dk2>
          <a:srgbClr val="000000"/>
        </a:dk2>
        <a:lt2>
          <a:srgbClr val="F1AF00"/>
        </a:lt2>
        <a:accent1>
          <a:srgbClr val="657BCA"/>
        </a:accent1>
        <a:accent2>
          <a:srgbClr val="333399"/>
        </a:accent2>
        <a:accent3>
          <a:srgbClr val="FFFFFF"/>
        </a:accent3>
        <a:accent4>
          <a:srgbClr val="2A3D81"/>
        </a:accent4>
        <a:accent5>
          <a:srgbClr val="B8BFE1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GEE-Activity-PRE-new 16">
        <a:dk1>
          <a:srgbClr val="334998"/>
        </a:dk1>
        <a:lt1>
          <a:srgbClr val="FFFFFF"/>
        </a:lt1>
        <a:dk2>
          <a:srgbClr val="000000"/>
        </a:dk2>
        <a:lt2>
          <a:srgbClr val="F1AF00"/>
        </a:lt2>
        <a:accent1>
          <a:srgbClr val="657BCA"/>
        </a:accent1>
        <a:accent2>
          <a:srgbClr val="475DAC"/>
        </a:accent2>
        <a:accent3>
          <a:srgbClr val="FFFFFF"/>
        </a:accent3>
        <a:accent4>
          <a:srgbClr val="2A3D81"/>
        </a:accent4>
        <a:accent5>
          <a:srgbClr val="B8BFE1"/>
        </a:accent5>
        <a:accent6>
          <a:srgbClr val="3F539B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EGEE-Activity-PRE-new</Template>
  <TotalTime>23574</TotalTime>
  <Words>1072</Words>
  <Application>Microsoft PowerPoint</Application>
  <PresentationFormat>On-screen Show (4:3)</PresentationFormat>
  <Paragraphs>206</Paragraphs>
  <Slides>17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EGEE-Activity-PRE-new</vt:lpstr>
      <vt:lpstr>gLExec and OS compatibility </vt:lpstr>
      <vt:lpstr>Outline</vt:lpstr>
      <vt:lpstr>Use Case for ‘gLExec on the WN’</vt:lpstr>
      <vt:lpstr>Pilot Jobs and gLExec</vt:lpstr>
      <vt:lpstr>gLExec deployment modes</vt:lpstr>
      <vt:lpstr>Identity change</vt:lpstr>
      <vt:lpstr>Starting and Killing Jobs</vt:lpstr>
      <vt:lpstr>Starting and Killing Jobs</vt:lpstr>
      <vt:lpstr>Testing it</vt:lpstr>
      <vt:lpstr>Session Preservation</vt:lpstr>
      <vt:lpstr>CPU accounting</vt:lpstr>
      <vt:lpstr>Forcing havoc on yourself</vt:lpstr>
      <vt:lpstr>Cleaning up files</vt:lpstr>
      <vt:lpstr>Pruning stray processes</vt:lpstr>
      <vt:lpstr>Pruning User Processes</vt:lpstr>
      <vt:lpstr>Where are we now?</vt:lpstr>
      <vt:lpstr>Summary and References</vt:lpstr>
    </vt:vector>
  </TitlesOfParts>
  <Company>NIKHEF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JRA3 2nd EU Review Input</dc:title>
  <dc:creator>David Groep</dc:creator>
  <cp:lastModifiedBy>davidg</cp:lastModifiedBy>
  <cp:revision>165</cp:revision>
  <dcterms:created xsi:type="dcterms:W3CDTF">2005-11-08T10:42:29Z</dcterms:created>
  <dcterms:modified xsi:type="dcterms:W3CDTF">2008-02-20T21:19:46Z</dcterms:modified>
</cp:coreProperties>
</file>