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sldIdLst>
    <p:sldId id="367" r:id="rId2"/>
    <p:sldId id="413" r:id="rId3"/>
    <p:sldId id="414" r:id="rId4"/>
    <p:sldId id="369" r:id="rId5"/>
    <p:sldId id="462" r:id="rId6"/>
    <p:sldId id="388" r:id="rId7"/>
    <p:sldId id="454" r:id="rId8"/>
    <p:sldId id="455" r:id="rId9"/>
    <p:sldId id="456" r:id="rId10"/>
    <p:sldId id="458" r:id="rId11"/>
    <p:sldId id="457" r:id="rId12"/>
    <p:sldId id="459" r:id="rId13"/>
    <p:sldId id="460" r:id="rId14"/>
    <p:sldId id="415" r:id="rId15"/>
    <p:sldId id="347" r:id="rId16"/>
    <p:sldId id="448" r:id="rId17"/>
    <p:sldId id="365" r:id="rId18"/>
    <p:sldId id="363" r:id="rId19"/>
    <p:sldId id="440" r:id="rId20"/>
    <p:sldId id="416" r:id="rId21"/>
    <p:sldId id="378" r:id="rId22"/>
    <p:sldId id="382" r:id="rId23"/>
    <p:sldId id="381" r:id="rId24"/>
    <p:sldId id="380" r:id="rId25"/>
    <p:sldId id="451" r:id="rId26"/>
    <p:sldId id="434" r:id="rId27"/>
    <p:sldId id="452" r:id="rId28"/>
    <p:sldId id="339" r:id="rId29"/>
    <p:sldId id="435" r:id="rId30"/>
    <p:sldId id="412" r:id="rId31"/>
    <p:sldId id="441" r:id="rId32"/>
    <p:sldId id="468" r:id="rId33"/>
    <p:sldId id="471" r:id="rId34"/>
    <p:sldId id="436" r:id="rId35"/>
    <p:sldId id="472" r:id="rId36"/>
    <p:sldId id="439" r:id="rId37"/>
    <p:sldId id="375" r:id="rId38"/>
    <p:sldId id="437" r:id="rId39"/>
    <p:sldId id="466" r:id="rId40"/>
    <p:sldId id="376" r:id="rId41"/>
    <p:sldId id="438" r:id="rId42"/>
    <p:sldId id="464" r:id="rId43"/>
    <p:sldId id="465" r:id="rId44"/>
    <p:sldId id="453" r:id="rId45"/>
    <p:sldId id="447" r:id="rId46"/>
    <p:sldId id="446" r:id="rId47"/>
    <p:sldId id="262" r:id="rId48"/>
    <p:sldId id="469" r:id="rId49"/>
    <p:sldId id="313" r:id="rId50"/>
    <p:sldId id="400" r:id="rId51"/>
    <p:sldId id="442" r:id="rId52"/>
    <p:sldId id="443" r:id="rId53"/>
    <p:sldId id="444" r:id="rId54"/>
    <p:sldId id="470" r:id="rId55"/>
    <p:sldId id="289" r:id="rId56"/>
    <p:sldId id="310" r:id="rId57"/>
    <p:sldId id="311" r:id="rId58"/>
    <p:sldId id="314" r:id="rId59"/>
    <p:sldId id="341" r:id="rId60"/>
    <p:sldId id="463" r:id="rId61"/>
    <p:sldId id="338" r:id="rId62"/>
    <p:sldId id="467" r:id="rId63"/>
    <p:sldId id="418" r:id="rId64"/>
    <p:sldId id="419" r:id="rId6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2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4" Type="http://schemas.openxmlformats.org/officeDocument/2006/relationships/image" Target="../media/image105.emf"/><Relationship Id="rId1" Type="http://schemas.openxmlformats.org/officeDocument/2006/relationships/image" Target="../media/image102.emf"/><Relationship Id="rId2" Type="http://schemas.openxmlformats.org/officeDocument/2006/relationships/image" Target="../media/image10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Relationship Id="rId2" Type="http://schemas.openxmlformats.org/officeDocument/2006/relationships/image" Target="../media/image11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emf"/><Relationship Id="rId2" Type="http://schemas.openxmlformats.org/officeDocument/2006/relationships/image" Target="../media/image124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4" Type="http://schemas.openxmlformats.org/officeDocument/2006/relationships/image" Target="../media/image132.emf"/><Relationship Id="rId1" Type="http://schemas.openxmlformats.org/officeDocument/2006/relationships/image" Target="../media/image129.emf"/><Relationship Id="rId2" Type="http://schemas.openxmlformats.org/officeDocument/2006/relationships/image" Target="../media/image130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4" Type="http://schemas.openxmlformats.org/officeDocument/2006/relationships/image" Target="../media/image153.emf"/><Relationship Id="rId1" Type="http://schemas.openxmlformats.org/officeDocument/2006/relationships/image" Target="../media/image150.emf"/><Relationship Id="rId2" Type="http://schemas.openxmlformats.org/officeDocument/2006/relationships/image" Target="../media/image15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15.emf"/><Relationship Id="rId9" Type="http://schemas.openxmlformats.org/officeDocument/2006/relationships/image" Target="../media/image16.emf"/><Relationship Id="rId1" Type="http://schemas.openxmlformats.org/officeDocument/2006/relationships/image" Target="../media/image11.emf"/><Relationship Id="rId2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24.emf"/><Relationship Id="rId1" Type="http://schemas.openxmlformats.org/officeDocument/2006/relationships/image" Target="../media/image11.emf"/><Relationship Id="rId2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6.emf"/><Relationship Id="rId8" Type="http://schemas.openxmlformats.org/officeDocument/2006/relationships/image" Target="../media/image15.emf"/><Relationship Id="rId9" Type="http://schemas.openxmlformats.org/officeDocument/2006/relationships/image" Target="../media/image16.emf"/><Relationship Id="rId1" Type="http://schemas.openxmlformats.org/officeDocument/2006/relationships/image" Target="../media/image11.emf"/><Relationship Id="rId2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" Type="http://schemas.openxmlformats.org/officeDocument/2006/relationships/image" Target="../media/image11.emf"/><Relationship Id="rId2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5B8F2-E3CF-6741-A6E5-2A705E6F5901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54DC0-7900-AA4D-829B-44E1D21F61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04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72F73B-9A7D-C143-AC0E-4F8626CD4D31}" type="slidenum">
              <a:rPr lang="fr-FR" sz="1200" u="none"/>
              <a:pPr/>
              <a:t>3</a:t>
            </a:fld>
            <a:endParaRPr lang="fr-FR" sz="1200" u="none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8FEB58C-80F8-A14A-B0D9-5266A0B38C5B}" type="slidenum">
              <a:rPr lang="fr-FR" sz="1200"/>
              <a:pPr eaLnBrk="1" hangingPunct="1"/>
              <a:t>15</a:t>
            </a:fld>
            <a:endParaRPr lang="fr-FR" sz="1200"/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291783F-43CD-FF4C-92C7-E294DA119F35}" type="slidenum">
              <a:rPr lang="fr-FR" sz="1200" u="none"/>
              <a:pPr eaLnBrk="1" hangingPunct="1"/>
              <a:t>17</a:t>
            </a:fld>
            <a:endParaRPr lang="fr-FR" sz="1200" u="none"/>
          </a:p>
        </p:txBody>
      </p:sp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8B2C78-FA46-8846-A264-6BB1DB6E19FB}" type="slidenum">
              <a:rPr lang="fr-FR" sz="1200" u="none"/>
              <a:pPr eaLnBrk="1" hangingPunct="1"/>
              <a:t>18</a:t>
            </a:fld>
            <a:endParaRPr lang="fr-FR" sz="1200" u="none"/>
          </a:p>
        </p:txBody>
      </p:sp>
      <p:sp>
        <p:nvSpPr>
          <p:cNvPr id="276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5538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18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95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91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00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16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37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03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48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55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60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BE956-75FE-FB4A-9A7B-7783E7A9550F}" type="datetimeFigureOut">
              <a:rPr lang="fr-FR" smtClean="0"/>
              <a:t>07/11/13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3E99C-ADEC-4C4A-9BEC-F86064AA3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32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emf"/><Relationship Id="rId20" Type="http://schemas.openxmlformats.org/officeDocument/2006/relationships/oleObject" Target="../embeddings/oleObject29.bin"/><Relationship Id="rId21" Type="http://schemas.openxmlformats.org/officeDocument/2006/relationships/image" Target="../media/image24.emf"/><Relationship Id="rId10" Type="http://schemas.openxmlformats.org/officeDocument/2006/relationships/oleObject" Target="../embeddings/oleObject24.bin"/><Relationship Id="rId11" Type="http://schemas.openxmlformats.org/officeDocument/2006/relationships/image" Target="../media/image20.emf"/><Relationship Id="rId12" Type="http://schemas.openxmlformats.org/officeDocument/2006/relationships/oleObject" Target="../embeddings/oleObject25.bin"/><Relationship Id="rId13" Type="http://schemas.openxmlformats.org/officeDocument/2006/relationships/image" Target="../media/image21.emf"/><Relationship Id="rId14" Type="http://schemas.openxmlformats.org/officeDocument/2006/relationships/oleObject" Target="../embeddings/oleObject26.bin"/><Relationship Id="rId15" Type="http://schemas.openxmlformats.org/officeDocument/2006/relationships/image" Target="../media/image22.emf"/><Relationship Id="rId16" Type="http://schemas.openxmlformats.org/officeDocument/2006/relationships/oleObject" Target="../embeddings/oleObject27.bin"/><Relationship Id="rId17" Type="http://schemas.openxmlformats.org/officeDocument/2006/relationships/image" Target="../media/image15.emf"/><Relationship Id="rId18" Type="http://schemas.openxmlformats.org/officeDocument/2006/relationships/oleObject" Target="../embeddings/oleObject28.bin"/><Relationship Id="rId19" Type="http://schemas.openxmlformats.org/officeDocument/2006/relationships/image" Target="../media/image1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5.emf"/><Relationship Id="rId4" Type="http://schemas.openxmlformats.org/officeDocument/2006/relationships/oleObject" Target="../embeddings/oleObject21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22.bin"/><Relationship Id="rId7" Type="http://schemas.openxmlformats.org/officeDocument/2006/relationships/image" Target="../media/image18.emf"/><Relationship Id="rId8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emf"/><Relationship Id="rId20" Type="http://schemas.openxmlformats.org/officeDocument/2006/relationships/oleObject" Target="../embeddings/oleObject38.bin"/><Relationship Id="rId21" Type="http://schemas.openxmlformats.org/officeDocument/2006/relationships/image" Target="../media/image16.emf"/><Relationship Id="rId10" Type="http://schemas.openxmlformats.org/officeDocument/2006/relationships/oleObject" Target="../embeddings/oleObject33.bin"/><Relationship Id="rId11" Type="http://schemas.openxmlformats.org/officeDocument/2006/relationships/image" Target="../media/image20.emf"/><Relationship Id="rId12" Type="http://schemas.openxmlformats.org/officeDocument/2006/relationships/oleObject" Target="../embeddings/oleObject34.bin"/><Relationship Id="rId13" Type="http://schemas.openxmlformats.org/officeDocument/2006/relationships/image" Target="../media/image21.emf"/><Relationship Id="rId14" Type="http://schemas.openxmlformats.org/officeDocument/2006/relationships/oleObject" Target="../embeddings/oleObject35.bin"/><Relationship Id="rId15" Type="http://schemas.openxmlformats.org/officeDocument/2006/relationships/image" Target="../media/image22.emf"/><Relationship Id="rId16" Type="http://schemas.openxmlformats.org/officeDocument/2006/relationships/oleObject" Target="../embeddings/oleObject36.bin"/><Relationship Id="rId17" Type="http://schemas.openxmlformats.org/officeDocument/2006/relationships/image" Target="../media/image26.emf"/><Relationship Id="rId18" Type="http://schemas.openxmlformats.org/officeDocument/2006/relationships/oleObject" Target="../embeddings/oleObject37.bin"/><Relationship Id="rId19" Type="http://schemas.openxmlformats.org/officeDocument/2006/relationships/image" Target="../media/image15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7.emf"/><Relationship Id="rId4" Type="http://schemas.openxmlformats.org/officeDocument/2006/relationships/oleObject" Target="../embeddings/oleObject30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31.bin"/><Relationship Id="rId7" Type="http://schemas.openxmlformats.org/officeDocument/2006/relationships/image" Target="../media/image18.emf"/><Relationship Id="rId8" Type="http://schemas.openxmlformats.org/officeDocument/2006/relationships/oleObject" Target="../embeddings/oleObject32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2.bin"/><Relationship Id="rId20" Type="http://schemas.openxmlformats.org/officeDocument/2006/relationships/image" Target="../media/image31.emf"/><Relationship Id="rId10" Type="http://schemas.openxmlformats.org/officeDocument/2006/relationships/image" Target="../media/image20.emf"/><Relationship Id="rId11" Type="http://schemas.openxmlformats.org/officeDocument/2006/relationships/oleObject" Target="../embeddings/oleObject43.bin"/><Relationship Id="rId12" Type="http://schemas.openxmlformats.org/officeDocument/2006/relationships/image" Target="../media/image21.emf"/><Relationship Id="rId13" Type="http://schemas.openxmlformats.org/officeDocument/2006/relationships/oleObject" Target="../embeddings/oleObject44.bin"/><Relationship Id="rId14" Type="http://schemas.openxmlformats.org/officeDocument/2006/relationships/image" Target="../media/image22.emf"/><Relationship Id="rId15" Type="http://schemas.openxmlformats.org/officeDocument/2006/relationships/oleObject" Target="../embeddings/oleObject45.bin"/><Relationship Id="rId16" Type="http://schemas.openxmlformats.org/officeDocument/2006/relationships/image" Target="../media/image29.emf"/><Relationship Id="rId17" Type="http://schemas.openxmlformats.org/officeDocument/2006/relationships/oleObject" Target="../embeddings/oleObject46.bin"/><Relationship Id="rId18" Type="http://schemas.openxmlformats.org/officeDocument/2006/relationships/image" Target="../media/image30.emf"/><Relationship Id="rId19" Type="http://schemas.openxmlformats.org/officeDocument/2006/relationships/oleObject" Target="../embeddings/oleObject47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9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40.bin"/><Relationship Id="rId6" Type="http://schemas.openxmlformats.org/officeDocument/2006/relationships/image" Target="../media/image28.emf"/><Relationship Id="rId7" Type="http://schemas.openxmlformats.org/officeDocument/2006/relationships/oleObject" Target="../embeddings/oleObject41.bin"/><Relationship Id="rId8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4" Type="http://schemas.openxmlformats.org/officeDocument/2006/relationships/image" Target="../media/image50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oleObject" Target="../embeddings/oleObject49.bin"/><Relationship Id="rId6" Type="http://schemas.openxmlformats.org/officeDocument/2006/relationships/image" Target="../media/image51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oleObject" Target="../embeddings/oleObject50.bin"/><Relationship Id="rId6" Type="http://schemas.openxmlformats.org/officeDocument/2006/relationships/image" Target="../media/image61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4" Type="http://schemas.openxmlformats.org/officeDocument/2006/relationships/image" Target="../media/image61.emf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oleObject" Target="../embeddings/oleObject52.bin"/><Relationship Id="rId7" Type="http://schemas.openxmlformats.org/officeDocument/2006/relationships/image" Target="../media/image69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0474.pdf" TargetMode="External"/><Relationship Id="rId4" Type="http://schemas.openxmlformats.org/officeDocument/2006/relationships/hyperlink" Target="http://arxiv.org/pdf/1208.1993.pdf" TargetMode="External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rxiv.org/abs/0912.5189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oleObject" Target="../embeddings/oleObject53.bin"/><Relationship Id="rId7" Type="http://schemas.openxmlformats.org/officeDocument/2006/relationships/image" Target="../media/image77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oleObject" Target="../embeddings/oleObject54.bin"/><Relationship Id="rId5" Type="http://schemas.openxmlformats.org/officeDocument/2006/relationships/image" Target="../media/image77.emf"/><Relationship Id="rId6" Type="http://schemas.openxmlformats.org/officeDocument/2006/relationships/image" Target="../media/image81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oleObject" Target="../embeddings/oleObject55.bin"/><Relationship Id="rId5" Type="http://schemas.openxmlformats.org/officeDocument/2006/relationships/image" Target="../media/image86.emf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4" Type="http://schemas.openxmlformats.org/officeDocument/2006/relationships/image" Target="../media/image86.emf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4" Type="http://schemas.openxmlformats.org/officeDocument/2006/relationships/image" Target="../media/image94.emf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4" Type="http://schemas.openxmlformats.org/officeDocument/2006/relationships/image" Target="../media/image94.emf"/><Relationship Id="rId5" Type="http://schemas.openxmlformats.org/officeDocument/2006/relationships/image" Target="../media/image98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oleObject" Target="../embeddings/oleObject59.bin"/><Relationship Id="rId5" Type="http://schemas.openxmlformats.org/officeDocument/2006/relationships/image" Target="../media/image99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1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4" Type="http://schemas.openxmlformats.org/officeDocument/2006/relationships/image" Target="../media/image102.emf"/><Relationship Id="rId5" Type="http://schemas.openxmlformats.org/officeDocument/2006/relationships/oleObject" Target="../embeddings/oleObject61.bin"/><Relationship Id="rId6" Type="http://schemas.openxmlformats.org/officeDocument/2006/relationships/image" Target="../media/image103.emf"/><Relationship Id="rId7" Type="http://schemas.openxmlformats.org/officeDocument/2006/relationships/oleObject" Target="../embeddings/oleObject62.bin"/><Relationship Id="rId8" Type="http://schemas.openxmlformats.org/officeDocument/2006/relationships/image" Target="../media/image104.emf"/><Relationship Id="rId9" Type="http://schemas.openxmlformats.org/officeDocument/2006/relationships/oleObject" Target="../embeddings/oleObject63.bin"/><Relationship Id="rId10" Type="http://schemas.openxmlformats.org/officeDocument/2006/relationships/image" Target="../media/image105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oleObject" Target="../embeddings/oleObject64.bin"/><Relationship Id="rId6" Type="http://schemas.openxmlformats.org/officeDocument/2006/relationships/image" Target="../media/image106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emf"/><Relationship Id="rId3" Type="http://schemas.openxmlformats.org/officeDocument/2006/relationships/image" Target="../media/image11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emf"/><Relationship Id="rId3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image" Target="../media/image11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oleObject" Target="../embeddings/oleObject65.bin"/><Relationship Id="rId7" Type="http://schemas.openxmlformats.org/officeDocument/2006/relationships/image" Target="../media/image116.emf"/><Relationship Id="rId8" Type="http://schemas.openxmlformats.org/officeDocument/2006/relationships/image" Target="../media/image121.png"/><Relationship Id="rId9" Type="http://schemas.openxmlformats.org/officeDocument/2006/relationships/image" Target="../media/image122.png"/><Relationship Id="rId10" Type="http://schemas.openxmlformats.org/officeDocument/2006/relationships/oleObject" Target="../embeddings/oleObject66.bin"/><Relationship Id="rId11" Type="http://schemas.openxmlformats.org/officeDocument/2006/relationships/image" Target="../media/image117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5" Type="http://schemas.openxmlformats.org/officeDocument/2006/relationships/oleObject" Target="../embeddings/oleObject67.bin"/><Relationship Id="rId6" Type="http://schemas.openxmlformats.org/officeDocument/2006/relationships/image" Target="../media/image123.emf"/><Relationship Id="rId7" Type="http://schemas.openxmlformats.org/officeDocument/2006/relationships/oleObject" Target="../embeddings/oleObject68.bin"/><Relationship Id="rId8" Type="http://schemas.openxmlformats.org/officeDocument/2006/relationships/image" Target="../media/image124.emf"/><Relationship Id="rId9" Type="http://schemas.openxmlformats.org/officeDocument/2006/relationships/image" Target="../media/image127.png"/><Relationship Id="rId10" Type="http://schemas.openxmlformats.org/officeDocument/2006/relationships/image" Target="../media/image128.png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oleObject" Target="../embeddings/oleObject69.bin"/><Relationship Id="rId5" Type="http://schemas.openxmlformats.org/officeDocument/2006/relationships/image" Target="../media/image129.emf"/><Relationship Id="rId6" Type="http://schemas.openxmlformats.org/officeDocument/2006/relationships/oleObject" Target="../embeddings/oleObject70.bin"/><Relationship Id="rId7" Type="http://schemas.openxmlformats.org/officeDocument/2006/relationships/image" Target="../media/image130.emf"/><Relationship Id="rId8" Type="http://schemas.openxmlformats.org/officeDocument/2006/relationships/oleObject" Target="../embeddings/oleObject71.bin"/><Relationship Id="rId9" Type="http://schemas.openxmlformats.org/officeDocument/2006/relationships/image" Target="../media/image131.emf"/><Relationship Id="rId10" Type="http://schemas.openxmlformats.org/officeDocument/2006/relationships/oleObject" Target="../embeddings/oleObject72.bin"/><Relationship Id="rId11" Type="http://schemas.openxmlformats.org/officeDocument/2006/relationships/image" Target="../media/image132.e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4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5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7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4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png"/></Relationships>
</file>

<file path=ppt/slides/_rels/slide5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6.png"/><Relationship Id="rId12" Type="http://schemas.openxmlformats.org/officeDocument/2006/relationships/oleObject" Target="../embeddings/oleObject76.bin"/><Relationship Id="rId13" Type="http://schemas.openxmlformats.org/officeDocument/2006/relationships/image" Target="../media/image153.e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3.bin"/><Relationship Id="rId4" Type="http://schemas.openxmlformats.org/officeDocument/2006/relationships/image" Target="../media/image150.emf"/><Relationship Id="rId5" Type="http://schemas.openxmlformats.org/officeDocument/2006/relationships/oleObject" Target="../embeddings/oleObject74.bin"/><Relationship Id="rId6" Type="http://schemas.openxmlformats.org/officeDocument/2006/relationships/image" Target="../media/image151.emf"/><Relationship Id="rId7" Type="http://schemas.openxmlformats.org/officeDocument/2006/relationships/oleObject" Target="../embeddings/oleObject75.bin"/><Relationship Id="rId8" Type="http://schemas.openxmlformats.org/officeDocument/2006/relationships/image" Target="../media/image152.emf"/><Relationship Id="rId9" Type="http://schemas.openxmlformats.org/officeDocument/2006/relationships/image" Target="../media/image154.png"/><Relationship Id="rId10" Type="http://schemas.openxmlformats.org/officeDocument/2006/relationships/image" Target="../media/image15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6.emf"/><Relationship Id="rId9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4" Type="http://schemas.openxmlformats.org/officeDocument/2006/relationships/image" Target="../media/image150.emf"/><Relationship Id="rId5" Type="http://schemas.openxmlformats.org/officeDocument/2006/relationships/image" Target="../media/image157.png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png"/><Relationship Id="rId3" Type="http://schemas.openxmlformats.org/officeDocument/2006/relationships/image" Target="../media/image159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png"/><Relationship Id="rId3" Type="http://schemas.openxmlformats.org/officeDocument/2006/relationships/image" Target="../media/image16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emf"/><Relationship Id="rId12" Type="http://schemas.openxmlformats.org/officeDocument/2006/relationships/oleObject" Target="../embeddings/oleObject10.bin"/><Relationship Id="rId13" Type="http://schemas.openxmlformats.org/officeDocument/2006/relationships/image" Target="../media/image15.emf"/><Relationship Id="rId14" Type="http://schemas.openxmlformats.org/officeDocument/2006/relationships/oleObject" Target="../embeddings/oleObject11.bin"/><Relationship Id="rId15" Type="http://schemas.openxmlformats.org/officeDocument/2006/relationships/image" Target="../media/image1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2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3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.bin"/><Relationship Id="rId20" Type="http://schemas.openxmlformats.org/officeDocument/2006/relationships/oleObject" Target="../embeddings/oleObject20.bin"/><Relationship Id="rId21" Type="http://schemas.openxmlformats.org/officeDocument/2006/relationships/image" Target="../media/image16.emf"/><Relationship Id="rId10" Type="http://schemas.openxmlformats.org/officeDocument/2006/relationships/image" Target="../media/image20.emf"/><Relationship Id="rId11" Type="http://schemas.openxmlformats.org/officeDocument/2006/relationships/oleObject" Target="../embeddings/oleObject16.bin"/><Relationship Id="rId12" Type="http://schemas.openxmlformats.org/officeDocument/2006/relationships/image" Target="../media/image21.emf"/><Relationship Id="rId13" Type="http://schemas.openxmlformats.org/officeDocument/2006/relationships/oleObject" Target="../embeddings/oleObject17.bin"/><Relationship Id="rId14" Type="http://schemas.openxmlformats.org/officeDocument/2006/relationships/image" Target="../media/image22.emf"/><Relationship Id="rId15" Type="http://schemas.openxmlformats.org/officeDocument/2006/relationships/image" Target="../media/image17.emf"/><Relationship Id="rId16" Type="http://schemas.openxmlformats.org/officeDocument/2006/relationships/oleObject" Target="../embeddings/oleObject18.bin"/><Relationship Id="rId17" Type="http://schemas.openxmlformats.org/officeDocument/2006/relationships/image" Target="../media/image23.emf"/><Relationship Id="rId18" Type="http://schemas.openxmlformats.org/officeDocument/2006/relationships/oleObject" Target="../embeddings/oleObject19.bin"/><Relationship Id="rId19" Type="http://schemas.openxmlformats.org/officeDocument/2006/relationships/image" Target="../media/image1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2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18.e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ZoneTexte 10"/>
          <p:cNvSpPr txBox="1">
            <a:spLocks noChangeArrowheads="1"/>
          </p:cNvSpPr>
          <p:nvPr/>
        </p:nvSpPr>
        <p:spPr bwMode="auto">
          <a:xfrm>
            <a:off x="3589192" y="5470695"/>
            <a:ext cx="18416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u="none" dirty="0">
                <a:latin typeface="Trebuchet MS" charset="0"/>
                <a:cs typeface="Trebuchet MS" charset="0"/>
              </a:rPr>
              <a:t>Marumi Kado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373167" y="5846932"/>
            <a:ext cx="4346155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u="none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Laboratoire</a:t>
            </a:r>
            <a:r>
              <a:rPr lang="en-US" sz="160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 de </a:t>
            </a:r>
            <a:r>
              <a:rPr lang="en-US" sz="1600" u="none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l’Accélérateur</a:t>
            </a:r>
            <a:r>
              <a:rPr lang="en-US" sz="160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 </a:t>
            </a:r>
            <a:r>
              <a:rPr lang="en-US" sz="1600" u="none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Linéaire</a:t>
            </a:r>
            <a:r>
              <a:rPr lang="en-US" sz="160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 (LAL)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a</a:t>
            </a:r>
            <a:r>
              <a:rPr lang="en-US" sz="16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nd </a:t>
            </a:r>
            <a:r>
              <a:rPr lang="en-US" sz="160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ＭＳ Ｐゴシック" pitchFamily="-108" charset="-128"/>
                <a:cs typeface="Trebuchet MS"/>
              </a:rPr>
              <a:t>CERN</a:t>
            </a:r>
          </a:p>
        </p:txBody>
      </p:sp>
      <p:pic>
        <p:nvPicPr>
          <p:cNvPr id="13" name="Image 1" descr="C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" name="Titre 1"/>
          <p:cNvSpPr>
            <a:spLocks noGrp="1"/>
          </p:cNvSpPr>
          <p:nvPr>
            <p:ph type="ctrTitle"/>
          </p:nvPr>
        </p:nvSpPr>
        <p:spPr>
          <a:xfrm>
            <a:off x="641866" y="4060030"/>
            <a:ext cx="8166101" cy="1735139"/>
          </a:xfrm>
        </p:spPr>
        <p:txBody>
          <a:bodyPr>
            <a:normAutofit/>
          </a:bodyPr>
          <a:lstStyle/>
          <a:p>
            <a:pPr eaLnBrk="1" hangingPunct="1">
              <a:spcAft>
                <a:spcPts val="1800"/>
              </a:spcAft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Trebuchet MS" charset="0"/>
                <a:ea typeface="ＭＳ Ｐゴシック" charset="0"/>
                <a:cs typeface="Trebuchet MS" charset="0"/>
              </a:rPr>
              <a:t>An (Early) Experimental Profile of the Higgs Boson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endParaRPr lang="en-US" sz="2800" baseline="30000" dirty="0">
              <a:solidFill>
                <a:schemeClr val="bg1">
                  <a:lumMod val="65000"/>
                </a:schemeClr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555750" y="3908423"/>
            <a:ext cx="5976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u="none" dirty="0" smtClean="0">
                <a:solidFill>
                  <a:schemeClr val="bg1"/>
                </a:solidFill>
                <a:latin typeface="Trebuchet MS" charset="0"/>
                <a:cs typeface="Trebuchet MS" charset="0"/>
              </a:rPr>
              <a:t>Lecture II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893763" y="-26988"/>
            <a:ext cx="7278687" cy="1008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US" smtClean="0">
                <a:solidFill>
                  <a:schemeClr val="bg1"/>
                </a:solidFill>
                <a:latin typeface="Trebuchet MS" charset="0"/>
                <a:ea typeface="ＭＳ Ｐゴシック" charset="0"/>
                <a:cs typeface="Trebuchet MS" charset="0"/>
              </a:rPr>
              <a:t>The Higgs Particle</a:t>
            </a:r>
            <a:endParaRPr lang="en-US" baseline="30000" dirty="0">
              <a:solidFill>
                <a:schemeClr val="bg1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1581150" y="904875"/>
            <a:ext cx="5976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u="none" dirty="0" smtClean="0">
                <a:solidFill>
                  <a:srgbClr val="A6A6A6"/>
                </a:solidFill>
                <a:latin typeface="Trebuchet MS" charset="0"/>
                <a:cs typeface="Trebuchet MS" charset="0"/>
              </a:rPr>
              <a:t>CERN Academic Training</a:t>
            </a:r>
          </a:p>
        </p:txBody>
      </p:sp>
    </p:spTree>
    <p:extLst>
      <p:ext uri="{BB962C8B-B14F-4D97-AF65-F5344CB8AC3E}">
        <p14:creationId xmlns:p14="http://schemas.microsoft.com/office/powerpoint/2010/main" val="411608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 descr="Curve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37" y="3187403"/>
            <a:ext cx="5405803" cy="38200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0045" y="273685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410616"/>
              </p:ext>
            </p:extLst>
          </p:nvPr>
        </p:nvGraphicFramePr>
        <p:xfrm>
          <a:off x="650052" y="1684564"/>
          <a:ext cx="969582" cy="4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47" name="Équation" r:id="rId4" imgW="469900" imgH="215900" progId="Equation.3">
                  <p:embed/>
                </p:oleObj>
              </mc:Choice>
              <mc:Fallback>
                <p:oleObj name="Équation" r:id="rId4" imgW="469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52" y="1684564"/>
                        <a:ext cx="969582" cy="444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747646" y="994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Trebuchet MS"/>
                <a:cs typeface="Trebuchet MS"/>
              </a:rPr>
              <a:t>Simple </a:t>
            </a:r>
            <a:r>
              <a:rPr lang="fr-FR" sz="3200" dirty="0" err="1" smtClean="0">
                <a:latin typeface="Trebuchet MS"/>
                <a:cs typeface="Trebuchet MS"/>
              </a:rPr>
              <a:t>example</a:t>
            </a:r>
            <a:r>
              <a:rPr lang="fr-FR" sz="3200" dirty="0" smtClean="0">
                <a:latin typeface="Trebuchet MS"/>
                <a:cs typeface="Trebuchet MS"/>
              </a:rPr>
              <a:t> </a:t>
            </a:r>
            <a:r>
              <a:rPr lang="fr-FR" sz="3200" dirty="0" err="1" smtClean="0">
                <a:latin typeface="Trebuchet MS"/>
                <a:cs typeface="Trebuchet MS"/>
              </a:rPr>
              <a:t>with</a:t>
            </a:r>
            <a:r>
              <a:rPr lang="fr-FR" sz="3200" dirty="0" smtClean="0">
                <a:latin typeface="Trebuchet MS"/>
                <a:cs typeface="Trebuchet MS"/>
              </a:rPr>
              <a:t> control </a:t>
            </a:r>
            <a:r>
              <a:rPr lang="fr-FR" sz="3200" dirty="0" err="1" smtClean="0">
                <a:latin typeface="Trebuchet MS"/>
                <a:cs typeface="Trebuchet MS"/>
              </a:rPr>
              <a:t>region</a:t>
            </a:r>
            <a:endParaRPr lang="fr-FR" sz="3200" dirty="0">
              <a:latin typeface="Trebuchet MS"/>
              <a:cs typeface="Trebuchet M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2937605" y="1300711"/>
            <a:ext cx="497566" cy="1321844"/>
            <a:chOff x="5318919" y="1206500"/>
            <a:chExt cx="1858962" cy="2527300"/>
          </a:xfrm>
        </p:grpSpPr>
        <p:sp>
          <p:nvSpPr>
            <p:cNvPr id="34" name="Rectangle 33"/>
            <p:cNvSpPr/>
            <p:nvPr/>
          </p:nvSpPr>
          <p:spPr>
            <a:xfrm>
              <a:off x="5318919" y="1206500"/>
              <a:ext cx="1858962" cy="2527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Connecteur droit 34"/>
            <p:cNvCxnSpPr/>
            <p:nvPr/>
          </p:nvCxnSpPr>
          <p:spPr>
            <a:xfrm>
              <a:off x="53189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53189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V="1">
              <a:off x="71778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18919" y="1927225"/>
              <a:ext cx="1858962" cy="18065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318919" y="1816100"/>
              <a:ext cx="1858962" cy="1111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4" name="Grouper 43"/>
            <p:cNvGrpSpPr/>
            <p:nvPr/>
          </p:nvGrpSpPr>
          <p:grpSpPr>
            <a:xfrm>
              <a:off x="6200775" y="1765301"/>
              <a:ext cx="101600" cy="217487"/>
              <a:chOff x="4079875" y="2411413"/>
              <a:chExt cx="101600" cy="217487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4079875" y="2464417"/>
                <a:ext cx="101600" cy="93046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4130675" y="2411413"/>
                <a:ext cx="3175" cy="2174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ZoneTexte 44"/>
          <p:cNvSpPr txBox="1"/>
          <p:nvPr/>
        </p:nvSpPr>
        <p:spPr>
          <a:xfrm>
            <a:off x="1915685" y="2753318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rebuchet MS"/>
                <a:cs typeface="Trebuchet MS"/>
              </a:rPr>
              <a:t>SR</a:t>
            </a:r>
            <a:endParaRPr lang="fr-FR" sz="2400" dirty="0">
              <a:latin typeface="Trebuchet MS"/>
              <a:cs typeface="Trebuchet MS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965918" y="2746968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rebuchet MS"/>
                <a:cs typeface="Trebuchet MS"/>
              </a:rPr>
              <a:t>B</a:t>
            </a:r>
            <a:r>
              <a:rPr lang="fr-FR" sz="2400" dirty="0" smtClean="0">
                <a:latin typeface="Trebuchet MS"/>
                <a:cs typeface="Trebuchet MS"/>
              </a:rPr>
              <a:t>R</a:t>
            </a:r>
            <a:endParaRPr lang="fr-FR" sz="2400" dirty="0">
              <a:latin typeface="Trebuchet MS"/>
              <a:cs typeface="Trebuchet MS"/>
            </a:endParaRPr>
          </a:p>
        </p:txBody>
      </p:sp>
      <p:graphicFrame>
        <p:nvGraphicFramePr>
          <p:cNvPr id="4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791015"/>
              </p:ext>
            </p:extLst>
          </p:nvPr>
        </p:nvGraphicFramePr>
        <p:xfrm>
          <a:off x="350045" y="2167273"/>
          <a:ext cx="1414654" cy="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48" name="Équation" r:id="rId6" imgW="685800" imgH="241300" progId="Equation.3">
                  <p:embed/>
                </p:oleObj>
              </mc:Choice>
              <mc:Fallback>
                <p:oleObj name="Équation" r:id="rId6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5" y="2167273"/>
                        <a:ext cx="1414654" cy="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275370"/>
              </p:ext>
            </p:extLst>
          </p:nvPr>
        </p:nvGraphicFramePr>
        <p:xfrm>
          <a:off x="3857727" y="2118496"/>
          <a:ext cx="497013" cy="495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49" name="Équation" r:id="rId8" imgW="241300" imgH="241300" progId="Equation.3">
                  <p:embed/>
                </p:oleObj>
              </mc:Choice>
              <mc:Fallback>
                <p:oleObj name="Équation" r:id="rId8" imgW="241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2118496"/>
                        <a:ext cx="497013" cy="495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119734"/>
              </p:ext>
            </p:extLst>
          </p:nvPr>
        </p:nvGraphicFramePr>
        <p:xfrm>
          <a:off x="3869374" y="1171457"/>
          <a:ext cx="60293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0" name="Équation" r:id="rId10" imgW="292100" imgH="203200" progId="Equation.3">
                  <p:embed/>
                </p:oleObj>
              </mc:Choice>
              <mc:Fallback>
                <p:oleObj name="Équation" r:id="rId10" imgW="292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9374" y="1171457"/>
                        <a:ext cx="60293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386588"/>
              </p:ext>
            </p:extLst>
          </p:nvPr>
        </p:nvGraphicFramePr>
        <p:xfrm>
          <a:off x="954280" y="1238427"/>
          <a:ext cx="57645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1" name="Équation" r:id="rId12" imgW="279400" imgH="203200" progId="Equation.3">
                  <p:embed/>
                </p:oleObj>
              </mc:Choice>
              <mc:Fallback>
                <p:oleObj name="Équation" r:id="rId12" imgW="279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280" y="1238427"/>
                        <a:ext cx="57645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299224"/>
              </p:ext>
            </p:extLst>
          </p:nvPr>
        </p:nvGraphicFramePr>
        <p:xfrm>
          <a:off x="3857727" y="1669366"/>
          <a:ext cx="838200" cy="444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2" name="Équation" r:id="rId14" imgW="406400" imgH="215900" progId="Equation.3">
                  <p:embed/>
                </p:oleObj>
              </mc:Choice>
              <mc:Fallback>
                <p:oleObj name="Équation" r:id="rId14" imgW="406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1669366"/>
                        <a:ext cx="838200" cy="444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er 60"/>
          <p:cNvGrpSpPr/>
          <p:nvPr/>
        </p:nvGrpSpPr>
        <p:grpSpPr>
          <a:xfrm>
            <a:off x="1921222" y="1285481"/>
            <a:ext cx="499370" cy="1337074"/>
            <a:chOff x="2702719" y="1206500"/>
            <a:chExt cx="1858962" cy="2527300"/>
          </a:xfrm>
        </p:grpSpPr>
        <p:cxnSp>
          <p:nvCxnSpPr>
            <p:cNvPr id="62" name="Connecteur droit 61"/>
            <p:cNvCxnSpPr/>
            <p:nvPr/>
          </p:nvCxnSpPr>
          <p:spPr>
            <a:xfrm>
              <a:off x="27027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27027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V="1">
              <a:off x="45616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702719" y="2828925"/>
              <a:ext cx="1858962" cy="9048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702719" y="2019300"/>
              <a:ext cx="1858962" cy="7969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66"/>
            <p:cNvSpPr/>
            <p:nvPr/>
          </p:nvSpPr>
          <p:spPr>
            <a:xfrm>
              <a:off x="3581400" y="1753217"/>
              <a:ext cx="101600" cy="930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3635375" y="1495425"/>
              <a:ext cx="0" cy="568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916995"/>
              </p:ext>
            </p:extLst>
          </p:nvPr>
        </p:nvGraphicFramePr>
        <p:xfrm>
          <a:off x="3290708" y="6040438"/>
          <a:ext cx="2889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3" name="Équation" r:id="rId16" imgW="139700" imgH="165100" progId="Equation.3">
                  <p:embed/>
                </p:oleObj>
              </mc:Choice>
              <mc:Fallback>
                <p:oleObj name="Équation" r:id="rId16" imgW="139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708" y="6040438"/>
                        <a:ext cx="288925" cy="339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481751"/>
              </p:ext>
            </p:extLst>
          </p:nvPr>
        </p:nvGraphicFramePr>
        <p:xfrm>
          <a:off x="1133475" y="4367212"/>
          <a:ext cx="2889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4" name="Équation" r:id="rId18" imgW="139700" imgH="152400" progId="Equation.3">
                  <p:embed/>
                </p:oleObj>
              </mc:Choice>
              <mc:Fallback>
                <p:oleObj name="Équation" r:id="rId18" imgW="139700" imgH="15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4367212"/>
                        <a:ext cx="288925" cy="314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Connecteur droit avec flèche 4"/>
          <p:cNvCxnSpPr/>
          <p:nvPr/>
        </p:nvCxnSpPr>
        <p:spPr>
          <a:xfrm>
            <a:off x="3435171" y="4943475"/>
            <a:ext cx="434203" cy="82391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298450" y="4972050"/>
            <a:ext cx="4711700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50044" y="5765800"/>
            <a:ext cx="4660105" cy="204788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55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117105"/>
              </p:ext>
            </p:extLst>
          </p:nvPr>
        </p:nvGraphicFramePr>
        <p:xfrm>
          <a:off x="2168113" y="3286125"/>
          <a:ext cx="68389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55" name="Équation" r:id="rId20" imgW="3238500" imgH="431800" progId="Equation.3">
                  <p:embed/>
                </p:oleObj>
              </mc:Choice>
              <mc:Fallback>
                <p:oleObj name="Équation" r:id="rId20" imgW="3238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8113" y="3286125"/>
                        <a:ext cx="6838950" cy="912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766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45" descr="Curve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37" y="3187403"/>
            <a:ext cx="5405803" cy="38200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0045" y="273685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646228"/>
              </p:ext>
            </p:extLst>
          </p:nvPr>
        </p:nvGraphicFramePr>
        <p:xfrm>
          <a:off x="650052" y="1684564"/>
          <a:ext cx="969582" cy="4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15" name="Équation" r:id="rId4" imgW="469900" imgH="215900" progId="Equation.3">
                  <p:embed/>
                </p:oleObj>
              </mc:Choice>
              <mc:Fallback>
                <p:oleObj name="Équation" r:id="rId4" imgW="469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52" y="1684564"/>
                        <a:ext cx="969582" cy="444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747646" y="994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Trebuchet MS"/>
                <a:cs typeface="Trebuchet MS"/>
              </a:rPr>
              <a:t>Simple </a:t>
            </a:r>
            <a:r>
              <a:rPr lang="fr-FR" sz="3200" dirty="0" err="1" smtClean="0">
                <a:latin typeface="Trebuchet MS"/>
                <a:cs typeface="Trebuchet MS"/>
              </a:rPr>
              <a:t>example</a:t>
            </a:r>
            <a:r>
              <a:rPr lang="fr-FR" sz="3200" dirty="0" smtClean="0">
                <a:latin typeface="Trebuchet MS"/>
                <a:cs typeface="Trebuchet MS"/>
              </a:rPr>
              <a:t> </a:t>
            </a:r>
            <a:r>
              <a:rPr lang="fr-FR" sz="3200" dirty="0" err="1" smtClean="0">
                <a:latin typeface="Trebuchet MS"/>
                <a:cs typeface="Trebuchet MS"/>
              </a:rPr>
              <a:t>with</a:t>
            </a:r>
            <a:r>
              <a:rPr lang="fr-FR" sz="3200" dirty="0" smtClean="0">
                <a:latin typeface="Trebuchet MS"/>
                <a:cs typeface="Trebuchet MS"/>
              </a:rPr>
              <a:t> control </a:t>
            </a:r>
            <a:r>
              <a:rPr lang="fr-FR" sz="3200" dirty="0" err="1" smtClean="0">
                <a:latin typeface="Trebuchet MS"/>
                <a:cs typeface="Trebuchet MS"/>
              </a:rPr>
              <a:t>region</a:t>
            </a:r>
            <a:endParaRPr lang="fr-FR" sz="3200" dirty="0">
              <a:latin typeface="Trebuchet MS"/>
              <a:cs typeface="Trebuchet M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2937605" y="1300711"/>
            <a:ext cx="497566" cy="1321844"/>
            <a:chOff x="5318919" y="1206500"/>
            <a:chExt cx="1858962" cy="2527300"/>
          </a:xfrm>
        </p:grpSpPr>
        <p:sp>
          <p:nvSpPr>
            <p:cNvPr id="34" name="Rectangle 33"/>
            <p:cNvSpPr/>
            <p:nvPr/>
          </p:nvSpPr>
          <p:spPr>
            <a:xfrm>
              <a:off x="5318919" y="1206500"/>
              <a:ext cx="1858962" cy="2527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Connecteur droit 34"/>
            <p:cNvCxnSpPr/>
            <p:nvPr/>
          </p:nvCxnSpPr>
          <p:spPr>
            <a:xfrm>
              <a:off x="53189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53189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V="1">
              <a:off x="71778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18919" y="1927225"/>
              <a:ext cx="1858962" cy="18065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318919" y="1816100"/>
              <a:ext cx="1858962" cy="1111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4" name="Grouper 43"/>
            <p:cNvGrpSpPr/>
            <p:nvPr/>
          </p:nvGrpSpPr>
          <p:grpSpPr>
            <a:xfrm>
              <a:off x="6200775" y="1765301"/>
              <a:ext cx="101600" cy="217487"/>
              <a:chOff x="4079875" y="2411413"/>
              <a:chExt cx="101600" cy="217487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4079875" y="2464417"/>
                <a:ext cx="101600" cy="93046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4130675" y="2411413"/>
                <a:ext cx="3175" cy="2174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ZoneTexte 44"/>
          <p:cNvSpPr txBox="1"/>
          <p:nvPr/>
        </p:nvSpPr>
        <p:spPr>
          <a:xfrm>
            <a:off x="1915685" y="2753318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rebuchet MS"/>
                <a:cs typeface="Trebuchet MS"/>
              </a:rPr>
              <a:t>SR</a:t>
            </a:r>
            <a:endParaRPr lang="fr-FR" sz="2400" dirty="0">
              <a:latin typeface="Trebuchet MS"/>
              <a:cs typeface="Trebuchet MS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965918" y="2746968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rebuchet MS"/>
                <a:cs typeface="Trebuchet MS"/>
              </a:rPr>
              <a:t>B</a:t>
            </a:r>
            <a:r>
              <a:rPr lang="fr-FR" sz="2400" dirty="0" smtClean="0">
                <a:latin typeface="Trebuchet MS"/>
                <a:cs typeface="Trebuchet MS"/>
              </a:rPr>
              <a:t>R</a:t>
            </a:r>
            <a:endParaRPr lang="fr-FR" sz="2400" dirty="0">
              <a:latin typeface="Trebuchet MS"/>
              <a:cs typeface="Trebuchet MS"/>
            </a:endParaRPr>
          </a:p>
        </p:txBody>
      </p:sp>
      <p:graphicFrame>
        <p:nvGraphicFramePr>
          <p:cNvPr id="4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92156"/>
              </p:ext>
            </p:extLst>
          </p:nvPr>
        </p:nvGraphicFramePr>
        <p:xfrm>
          <a:off x="350045" y="2167273"/>
          <a:ext cx="1414654" cy="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16" name="Équation" r:id="rId6" imgW="685800" imgH="241300" progId="Equation.3">
                  <p:embed/>
                </p:oleObj>
              </mc:Choice>
              <mc:Fallback>
                <p:oleObj name="Équation" r:id="rId6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5" y="2167273"/>
                        <a:ext cx="1414654" cy="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16439"/>
              </p:ext>
            </p:extLst>
          </p:nvPr>
        </p:nvGraphicFramePr>
        <p:xfrm>
          <a:off x="3857727" y="2118496"/>
          <a:ext cx="497013" cy="495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17" name="Équation" r:id="rId8" imgW="241300" imgH="241300" progId="Equation.3">
                  <p:embed/>
                </p:oleObj>
              </mc:Choice>
              <mc:Fallback>
                <p:oleObj name="Équation" r:id="rId8" imgW="241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2118496"/>
                        <a:ext cx="497013" cy="495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210184"/>
              </p:ext>
            </p:extLst>
          </p:nvPr>
        </p:nvGraphicFramePr>
        <p:xfrm>
          <a:off x="3869374" y="1171457"/>
          <a:ext cx="60293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18" name="Équation" r:id="rId10" imgW="292100" imgH="203200" progId="Equation.3">
                  <p:embed/>
                </p:oleObj>
              </mc:Choice>
              <mc:Fallback>
                <p:oleObj name="Équation" r:id="rId10" imgW="292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9374" y="1171457"/>
                        <a:ext cx="60293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720657"/>
              </p:ext>
            </p:extLst>
          </p:nvPr>
        </p:nvGraphicFramePr>
        <p:xfrm>
          <a:off x="954280" y="1238427"/>
          <a:ext cx="57645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19" name="Équation" r:id="rId12" imgW="279400" imgH="203200" progId="Equation.3">
                  <p:embed/>
                </p:oleObj>
              </mc:Choice>
              <mc:Fallback>
                <p:oleObj name="Équation" r:id="rId12" imgW="279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280" y="1238427"/>
                        <a:ext cx="57645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777458"/>
              </p:ext>
            </p:extLst>
          </p:nvPr>
        </p:nvGraphicFramePr>
        <p:xfrm>
          <a:off x="3857727" y="1669366"/>
          <a:ext cx="838200" cy="444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20" name="Équation" r:id="rId14" imgW="406400" imgH="215900" progId="Equation.3">
                  <p:embed/>
                </p:oleObj>
              </mc:Choice>
              <mc:Fallback>
                <p:oleObj name="Équation" r:id="rId14" imgW="406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1669366"/>
                        <a:ext cx="838200" cy="444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er 60"/>
          <p:cNvGrpSpPr/>
          <p:nvPr/>
        </p:nvGrpSpPr>
        <p:grpSpPr>
          <a:xfrm>
            <a:off x="1921222" y="1285481"/>
            <a:ext cx="499370" cy="1337074"/>
            <a:chOff x="2702719" y="1206500"/>
            <a:chExt cx="1858962" cy="2527300"/>
          </a:xfrm>
        </p:grpSpPr>
        <p:cxnSp>
          <p:nvCxnSpPr>
            <p:cNvPr id="62" name="Connecteur droit 61"/>
            <p:cNvCxnSpPr/>
            <p:nvPr/>
          </p:nvCxnSpPr>
          <p:spPr>
            <a:xfrm>
              <a:off x="27027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27027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V="1">
              <a:off x="45616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702719" y="2828925"/>
              <a:ext cx="1858962" cy="9048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702719" y="2019300"/>
              <a:ext cx="1858962" cy="7969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66"/>
            <p:cNvSpPr/>
            <p:nvPr/>
          </p:nvSpPr>
          <p:spPr>
            <a:xfrm>
              <a:off x="3581400" y="1753217"/>
              <a:ext cx="101600" cy="930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3635375" y="1495425"/>
              <a:ext cx="0" cy="568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606069"/>
              </p:ext>
            </p:extLst>
          </p:nvPr>
        </p:nvGraphicFramePr>
        <p:xfrm>
          <a:off x="2268676" y="3154363"/>
          <a:ext cx="6837363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21" name="Équation" r:id="rId16" imgW="3238500" imgH="660400" progId="Equation.3">
                  <p:embed/>
                </p:oleObj>
              </mc:Choice>
              <mc:Fallback>
                <p:oleObj name="Équation" r:id="rId16" imgW="32385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676" y="3154363"/>
                        <a:ext cx="6837363" cy="13954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83186"/>
              </p:ext>
            </p:extLst>
          </p:nvPr>
        </p:nvGraphicFramePr>
        <p:xfrm>
          <a:off x="3290708" y="6040438"/>
          <a:ext cx="2889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22" name="Équation" r:id="rId18" imgW="139700" imgH="165100" progId="Equation.3">
                  <p:embed/>
                </p:oleObj>
              </mc:Choice>
              <mc:Fallback>
                <p:oleObj name="Équation" r:id="rId18" imgW="139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708" y="6040438"/>
                        <a:ext cx="288925" cy="339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906888"/>
              </p:ext>
            </p:extLst>
          </p:nvPr>
        </p:nvGraphicFramePr>
        <p:xfrm>
          <a:off x="1146175" y="4367212"/>
          <a:ext cx="2889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23" name="Équation" r:id="rId20" imgW="139700" imgH="152400" progId="Equation.3">
                  <p:embed/>
                </p:oleObj>
              </mc:Choice>
              <mc:Fallback>
                <p:oleObj name="Équation" r:id="rId20" imgW="139700" imgH="15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6175" y="4367212"/>
                        <a:ext cx="288925" cy="314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Connecteur droit avec flèche 4"/>
          <p:cNvCxnSpPr/>
          <p:nvPr/>
        </p:nvCxnSpPr>
        <p:spPr>
          <a:xfrm>
            <a:off x="3397071" y="4892675"/>
            <a:ext cx="182562" cy="5080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657294" y="5772150"/>
            <a:ext cx="2001658" cy="204788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53" name="Connecteur droit 52"/>
          <p:cNvCxnSpPr/>
          <p:nvPr/>
        </p:nvCxnSpPr>
        <p:spPr>
          <a:xfrm>
            <a:off x="-73703" y="4978400"/>
            <a:ext cx="4711700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1657294" y="436721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3658952" y="436721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88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045" y="273685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776000"/>
              </p:ext>
            </p:extLst>
          </p:nvPr>
        </p:nvGraphicFramePr>
        <p:xfrm>
          <a:off x="650052" y="1684564"/>
          <a:ext cx="969582" cy="4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1" name="Équation" r:id="rId3" imgW="469900" imgH="215900" progId="Equation.3">
                  <p:embed/>
                </p:oleObj>
              </mc:Choice>
              <mc:Fallback>
                <p:oleObj name="Équation" r:id="rId3" imgW="469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52" y="1684564"/>
                        <a:ext cx="969582" cy="444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747646" y="994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latin typeface="Trebuchet MS"/>
                <a:cs typeface="Trebuchet MS"/>
              </a:rPr>
              <a:t>Simple example with control region</a:t>
            </a:r>
            <a:endParaRPr lang="en-US" sz="3200">
              <a:latin typeface="Trebuchet MS"/>
              <a:cs typeface="Trebuchet M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2937605" y="1300711"/>
            <a:ext cx="497566" cy="1321844"/>
            <a:chOff x="5318919" y="1206500"/>
            <a:chExt cx="1858962" cy="2527300"/>
          </a:xfrm>
        </p:grpSpPr>
        <p:sp>
          <p:nvSpPr>
            <p:cNvPr id="34" name="Rectangle 33"/>
            <p:cNvSpPr/>
            <p:nvPr/>
          </p:nvSpPr>
          <p:spPr>
            <a:xfrm>
              <a:off x="5318919" y="1206500"/>
              <a:ext cx="1858962" cy="2527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/>
            <p:cNvCxnSpPr/>
            <p:nvPr/>
          </p:nvCxnSpPr>
          <p:spPr>
            <a:xfrm>
              <a:off x="53189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53189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V="1">
              <a:off x="71778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18919" y="1927225"/>
              <a:ext cx="1858962" cy="18065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318919" y="1816100"/>
              <a:ext cx="1858962" cy="1111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er 43"/>
            <p:cNvGrpSpPr/>
            <p:nvPr/>
          </p:nvGrpSpPr>
          <p:grpSpPr>
            <a:xfrm>
              <a:off x="6200775" y="1765301"/>
              <a:ext cx="101600" cy="217487"/>
              <a:chOff x="4079875" y="2411413"/>
              <a:chExt cx="101600" cy="217487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4079875" y="2464417"/>
                <a:ext cx="101600" cy="93046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4130675" y="2411413"/>
                <a:ext cx="3175" cy="2174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923748"/>
              </p:ext>
            </p:extLst>
          </p:nvPr>
        </p:nvGraphicFramePr>
        <p:xfrm>
          <a:off x="911225" y="2166938"/>
          <a:ext cx="471488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2" name="Équation" r:id="rId5" imgW="228600" imgH="241300" progId="Equation.3">
                  <p:embed/>
                </p:oleObj>
              </mc:Choice>
              <mc:Fallback>
                <p:oleObj name="Équation" r:id="rId5" imgW="228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225" y="2166938"/>
                        <a:ext cx="471488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069938"/>
              </p:ext>
            </p:extLst>
          </p:nvPr>
        </p:nvGraphicFramePr>
        <p:xfrm>
          <a:off x="3857727" y="2118496"/>
          <a:ext cx="497013" cy="495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3" name="Équation" r:id="rId7" imgW="241300" imgH="241300" progId="Equation.3">
                  <p:embed/>
                </p:oleObj>
              </mc:Choice>
              <mc:Fallback>
                <p:oleObj name="Équation" r:id="rId7" imgW="241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2118496"/>
                        <a:ext cx="497013" cy="495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271900"/>
              </p:ext>
            </p:extLst>
          </p:nvPr>
        </p:nvGraphicFramePr>
        <p:xfrm>
          <a:off x="3869374" y="1171457"/>
          <a:ext cx="60293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4" name="Équation" r:id="rId9" imgW="292100" imgH="203200" progId="Equation.3">
                  <p:embed/>
                </p:oleObj>
              </mc:Choice>
              <mc:Fallback>
                <p:oleObj name="Équation" r:id="rId9" imgW="292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9374" y="1171457"/>
                        <a:ext cx="60293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655241"/>
              </p:ext>
            </p:extLst>
          </p:nvPr>
        </p:nvGraphicFramePr>
        <p:xfrm>
          <a:off x="954280" y="1238427"/>
          <a:ext cx="57645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5" name="Équation" r:id="rId11" imgW="279400" imgH="203200" progId="Equation.3">
                  <p:embed/>
                </p:oleObj>
              </mc:Choice>
              <mc:Fallback>
                <p:oleObj name="Équation" r:id="rId11" imgW="279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280" y="1238427"/>
                        <a:ext cx="57645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953637"/>
              </p:ext>
            </p:extLst>
          </p:nvPr>
        </p:nvGraphicFramePr>
        <p:xfrm>
          <a:off x="3857727" y="1669366"/>
          <a:ext cx="838200" cy="444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6" name="Équation" r:id="rId13" imgW="406400" imgH="215900" progId="Equation.3">
                  <p:embed/>
                </p:oleObj>
              </mc:Choice>
              <mc:Fallback>
                <p:oleObj name="Équation" r:id="rId13" imgW="406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1669366"/>
                        <a:ext cx="838200" cy="444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er 60"/>
          <p:cNvGrpSpPr/>
          <p:nvPr/>
        </p:nvGrpSpPr>
        <p:grpSpPr>
          <a:xfrm>
            <a:off x="1921222" y="1285481"/>
            <a:ext cx="499370" cy="1337074"/>
            <a:chOff x="2702719" y="1206500"/>
            <a:chExt cx="1858962" cy="2527300"/>
          </a:xfrm>
        </p:grpSpPr>
        <p:cxnSp>
          <p:nvCxnSpPr>
            <p:cNvPr id="62" name="Connecteur droit 61"/>
            <p:cNvCxnSpPr/>
            <p:nvPr/>
          </p:nvCxnSpPr>
          <p:spPr>
            <a:xfrm>
              <a:off x="27027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27027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V="1">
              <a:off x="45616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702719" y="2828925"/>
              <a:ext cx="1858962" cy="9048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702719" y="2019300"/>
              <a:ext cx="1858962" cy="7969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Ellipse 66"/>
            <p:cNvSpPr/>
            <p:nvPr/>
          </p:nvSpPr>
          <p:spPr>
            <a:xfrm>
              <a:off x="3581400" y="1753217"/>
              <a:ext cx="101600" cy="930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3635375" y="1495425"/>
              <a:ext cx="0" cy="568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163857"/>
              </p:ext>
            </p:extLst>
          </p:nvPr>
        </p:nvGraphicFramePr>
        <p:xfrm>
          <a:off x="952500" y="2944813"/>
          <a:ext cx="7345363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7" name="Équation" r:id="rId15" imgW="3479800" imgH="660400" progId="Equation.3">
                  <p:embed/>
                </p:oleObj>
              </mc:Choice>
              <mc:Fallback>
                <p:oleObj name="Équation" r:id="rId15" imgW="34798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2944813"/>
                        <a:ext cx="7345363" cy="1393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084333"/>
              </p:ext>
            </p:extLst>
          </p:nvPr>
        </p:nvGraphicFramePr>
        <p:xfrm>
          <a:off x="5703888" y="1217613"/>
          <a:ext cx="1965325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8" name="Équation" r:id="rId17" imgW="952500" imgH="241300" progId="Equation.3">
                  <p:embed/>
                </p:oleObj>
              </mc:Choice>
              <mc:Fallback>
                <p:oleObj name="Équation" r:id="rId17" imgW="9525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3888" y="1217613"/>
                        <a:ext cx="1965325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591115"/>
              </p:ext>
            </p:extLst>
          </p:nvPr>
        </p:nvGraphicFramePr>
        <p:xfrm>
          <a:off x="5715000" y="1957388"/>
          <a:ext cx="201771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9" name="Équation" r:id="rId19" imgW="977900" imgH="241300" progId="Equation.3">
                  <p:embed/>
                </p:oleObj>
              </mc:Choice>
              <mc:Fallback>
                <p:oleObj name="Équation" r:id="rId19" imgW="9779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957388"/>
                        <a:ext cx="2017713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57197" y="4380368"/>
            <a:ext cx="7926454" cy="2372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Do we know that constraint term should be a Gaussian?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sz="800" dirty="0" smtClean="0">
              <a:latin typeface="Trebuchet MS"/>
              <a:cs typeface="Trebuchet MS"/>
            </a:endParaRP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Needs caution as in this case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>
                <a:latin typeface="Trebuchet MS"/>
                <a:cs typeface="Trebuchet MS"/>
              </a:rPr>
              <a:t> can change from its initial value and its post-fit variance can be smaller than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baseline="-25000" dirty="0" smtClean="0">
                <a:latin typeface="Trebuchet MS"/>
                <a:cs typeface="Trebuchet MS"/>
              </a:rPr>
              <a:t>0</a:t>
            </a:r>
            <a:r>
              <a:rPr lang="en-US" dirty="0" smtClean="0">
                <a:latin typeface="Trebuchet MS"/>
                <a:cs typeface="Trebuchet MS"/>
              </a:rPr>
              <a:t> resulting from the data constraint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sz="800" dirty="0">
              <a:latin typeface="Trebuchet MS"/>
              <a:cs typeface="Trebuchet MS"/>
            </a:endParaRP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Potentially dangerous (if not modeled correctly) when the parameter is correlated between background and signal</a:t>
            </a:r>
          </a:p>
        </p:txBody>
      </p:sp>
    </p:spTree>
    <p:extLst>
      <p:ext uri="{BB962C8B-B14F-4D97-AF65-F5344CB8AC3E}">
        <p14:creationId xmlns:p14="http://schemas.microsoft.com/office/powerpoint/2010/main" val="339637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725" y="312420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40700" y="2857500"/>
            <a:ext cx="762000" cy="17637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9" name="Rectangle 18"/>
          <p:cNvSpPr/>
          <p:nvPr/>
        </p:nvSpPr>
        <p:spPr>
          <a:xfrm rot="19722497">
            <a:off x="8064500" y="4267200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0" name="Rectangle 19"/>
          <p:cNvSpPr/>
          <p:nvPr/>
        </p:nvSpPr>
        <p:spPr>
          <a:xfrm flipV="1">
            <a:off x="7150100" y="3124200"/>
            <a:ext cx="495300" cy="29686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1" name="Rectangle 20"/>
          <p:cNvSpPr/>
          <p:nvPr/>
        </p:nvSpPr>
        <p:spPr>
          <a:xfrm flipV="1">
            <a:off x="6896100" y="4165600"/>
            <a:ext cx="381000" cy="4302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60463" y="309086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22388" y="3413125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6388" y="4462463"/>
            <a:ext cx="495300" cy="3429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3" name="Titre 1"/>
          <p:cNvSpPr txBox="1">
            <a:spLocks/>
          </p:cNvSpPr>
          <p:nvPr/>
        </p:nvSpPr>
        <p:spPr>
          <a:xfrm>
            <a:off x="468246" y="6201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smtClean="0">
                <a:latin typeface="Trebuchet MS"/>
                <a:cs typeface="Trebuchet MS"/>
              </a:rPr>
              <a:t>The Profiling Paradigm</a:t>
            </a:r>
            <a:endParaRPr lang="fr-FR" sz="3200" dirty="0">
              <a:latin typeface="Trebuchet MS"/>
              <a:cs typeface="Trebuchet MS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50052" y="1543382"/>
            <a:ext cx="7926454" cy="4071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Allowed to take into account systematic uncertainties in our statistical methods (p</a:t>
            </a:r>
            <a:r>
              <a:rPr lang="en-US" baseline="-25000" dirty="0" smtClean="0">
                <a:latin typeface="Trebuchet MS"/>
                <a:cs typeface="Trebuchet MS"/>
              </a:rPr>
              <a:t>0</a:t>
            </a:r>
            <a:r>
              <a:rPr lang="en-US" dirty="0" smtClean="0">
                <a:latin typeface="Trebuchet MS"/>
                <a:cs typeface="Trebuchet MS"/>
              </a:rPr>
              <a:t> and limits).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dirty="0">
              <a:latin typeface="Trebuchet MS"/>
              <a:cs typeface="Trebuchet MS"/>
            </a:endParaRP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It now serves as paradigm to model systematic uncertainties also in our measurements.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Relies on modeling of prior probability of the systematic uncertainty (in many cases unknown).</a:t>
            </a:r>
          </a:p>
          <a:p>
            <a:pPr>
              <a:lnSpc>
                <a:spcPct val="120000"/>
              </a:lnSpc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Often implies a re-measurement of model physical observable which should be handled with great care.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24739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 txBox="1">
            <a:spLocks/>
          </p:cNvSpPr>
          <p:nvPr/>
        </p:nvSpPr>
        <p:spPr bwMode="auto">
          <a:xfrm>
            <a:off x="1042988" y="2713038"/>
            <a:ext cx="70723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Overview of Main Current Analyses</a:t>
            </a:r>
            <a:endParaRPr lang="en-US" sz="4000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50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4775200"/>
            <a:ext cx="225107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787900"/>
            <a:ext cx="21478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1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949325"/>
            <a:ext cx="25146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9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990600"/>
            <a:ext cx="31242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482600" y="76200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dirty="0" smtClean="0">
                <a:latin typeface="Calibri" charset="0"/>
              </a:rPr>
              <a:t>Preamble I: The </a:t>
            </a:r>
            <a:r>
              <a:rPr lang="en-GB" dirty="0">
                <a:latin typeface="Calibri" charset="0"/>
              </a:rPr>
              <a:t>ATLAS and CMS Detectors In a Nutshell</a:t>
            </a:r>
          </a:p>
        </p:txBody>
      </p:sp>
      <p:graphicFrame>
        <p:nvGraphicFramePr>
          <p:cNvPr id="143480" name="Group 120"/>
          <p:cNvGraphicFramePr>
            <a:graphicFrameLocks noGrp="1"/>
          </p:cNvGraphicFramePr>
          <p:nvPr/>
        </p:nvGraphicFramePr>
        <p:xfrm>
          <a:off x="195263" y="668338"/>
          <a:ext cx="8763000" cy="6042025"/>
        </p:xfrm>
        <a:graphic>
          <a:graphicData uri="http://schemas.openxmlformats.org/drawingml/2006/table">
            <a:tbl>
              <a:tblPr/>
              <a:tblGrid>
                <a:gridCol w="2438400"/>
                <a:gridCol w="3181350"/>
                <a:gridCol w="3143250"/>
              </a:tblGrid>
              <a:tr h="393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Sub System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ATLAS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CMS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0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Design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Magnet(s)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Solenoid (within EM Calo) 2T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 Air-core Toroids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Solenoid 3.8T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Calorimeters Inside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5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Inner Tracking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Pixels, Si-strips, TRT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PID w/ TRT and dE/dx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Pixels and Si-strips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PID w/ dE/dx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EM Calorimeter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Lead-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Larg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 Sampling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w/ longitudinal segmentation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Lead-Tungstate 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Crys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. Homogeneous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w/o longitudinal segmentation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Hadronic Calorimeter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     Fe-Scint. &amp; Cu-Larg (fwd)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   Brass-scint.                    &amp; Tail Catcher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28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Muon Spectrometer System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Acc. ATLAS 2.7 &amp; CMS 2.4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Instrumented Air Core (std. alone)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Instrumented Iron return yoke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60" name="Picture 7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613" y="3990975"/>
            <a:ext cx="2439987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1" name="Picture 7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25" y="4011613"/>
            <a:ext cx="26066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2" name="Picture 7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464175"/>
            <a:ext cx="21415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3" name="Picture 7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5461000"/>
            <a:ext cx="22240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4" name="Picture 7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5180013"/>
            <a:ext cx="771525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5" name="Picture 7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5194300"/>
            <a:ext cx="576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6" name="Picture 7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065838"/>
            <a:ext cx="2314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7" name="Picture 7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6045200"/>
            <a:ext cx="220980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8" name="Picture 9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3411538"/>
            <a:ext cx="74613" cy="7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9" name="Picture 9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6258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0" name="Picture 9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37782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7" name="Rectangle 117"/>
          <p:cNvSpPr>
            <a:spLocks noChangeArrowheads="1"/>
          </p:cNvSpPr>
          <p:nvPr/>
        </p:nvSpPr>
        <p:spPr bwMode="auto">
          <a:xfrm>
            <a:off x="3994150" y="60706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latin typeface="+mj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3476" name="Text Box 116"/>
          <p:cNvSpPr txBox="1">
            <a:spLocks noChangeArrowheads="1"/>
          </p:cNvSpPr>
          <p:nvPr/>
        </p:nvSpPr>
        <p:spPr bwMode="auto">
          <a:xfrm>
            <a:off x="3933825" y="6042025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>
                <a:latin typeface="+mj-lt"/>
                <a:ea typeface="ＭＳ Ｐゴシック" pitchFamily="-108" charset="-128"/>
                <a:cs typeface="ＭＳ Ｐゴシック" pitchFamily="-108" charset="-128"/>
              </a:rPr>
              <a:t>4</a:t>
            </a:r>
          </a:p>
        </p:txBody>
      </p:sp>
      <p:sp>
        <p:nvSpPr>
          <p:cNvPr id="143478" name="Rectangle 118"/>
          <p:cNvSpPr>
            <a:spLocks noChangeArrowheads="1"/>
          </p:cNvSpPr>
          <p:nvPr/>
        </p:nvSpPr>
        <p:spPr bwMode="auto">
          <a:xfrm>
            <a:off x="4033838" y="6299200"/>
            <a:ext cx="20955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latin typeface="+mj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3479" name="Text Box 119"/>
          <p:cNvSpPr txBox="1">
            <a:spLocks noChangeArrowheads="1"/>
          </p:cNvSpPr>
          <p:nvPr/>
        </p:nvSpPr>
        <p:spPr bwMode="auto">
          <a:xfrm>
            <a:off x="3929063" y="6299200"/>
            <a:ext cx="36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>
                <a:latin typeface="+mj-lt"/>
                <a:ea typeface="ＭＳ Ｐゴシック" pitchFamily="-108" charset="-128"/>
                <a:cs typeface="ＭＳ Ｐゴシック" pitchFamily="-108" charset="-128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25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ctrTitle"/>
          </p:nvPr>
        </p:nvSpPr>
        <p:spPr>
          <a:xfrm>
            <a:off x="698500" y="161925"/>
            <a:ext cx="7772400" cy="3889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latin typeface="Calibri" charset="0"/>
                <a:ea typeface="ＭＳ Ｐゴシック" charset="0"/>
                <a:cs typeface="Arial" charset="0"/>
              </a:rPr>
              <a:t>Preamble II </a:t>
            </a:r>
            <a:r>
              <a:rPr lang="en-US" sz="3200" dirty="0">
                <a:latin typeface="Calibri" charset="0"/>
                <a:ea typeface="ＭＳ Ｐゴシック" charset="0"/>
                <a:cs typeface="Arial" charset="0"/>
              </a:rPr>
              <a:t>: Theoretical Breakthroughs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9" name="ZoneTexte 5"/>
          <p:cNvSpPr txBox="1">
            <a:spLocks noChangeArrowheads="1"/>
          </p:cNvSpPr>
          <p:nvPr/>
        </p:nvSpPr>
        <p:spPr bwMode="auto">
          <a:xfrm>
            <a:off x="153988" y="749300"/>
            <a:ext cx="8863012" cy="675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2000" dirty="0">
                <a:latin typeface="Calibri" charset="0"/>
              </a:rPr>
              <a:t>Several breakthroughs in the past decade have drastically changed the theory prospective to the hadron collider processes.</a:t>
            </a:r>
          </a:p>
          <a:p>
            <a:pPr eaLnBrk="1" hangingPunct="1">
              <a:spcAft>
                <a:spcPts val="600"/>
              </a:spcAft>
            </a:pPr>
            <a:endParaRPr lang="en-US" sz="8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 The “Next-to…” revolution : </a:t>
            </a: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2000" dirty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Breakthrough ideas in computation of loops </a:t>
            </a:r>
            <a:r>
              <a:rPr lang="en-US" sz="1600" dirty="0">
                <a:latin typeface="Calibri" charset="0"/>
              </a:rPr>
              <a:t>(sewing together tree level amplitudes)</a:t>
            </a:r>
            <a:r>
              <a:rPr lang="en-US" sz="1800" dirty="0">
                <a:latin typeface="Calibri" charset="0"/>
              </a:rPr>
              <a:t>.</a:t>
            </a: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1800" dirty="0">
                <a:latin typeface="Calibri" charset="0"/>
              </a:rPr>
              <a:t> NLO generators, </a:t>
            </a:r>
            <a:r>
              <a:rPr lang="en-US" sz="1800" dirty="0" err="1">
                <a:latin typeface="Calibri" charset="0"/>
              </a:rPr>
              <a:t>blackhat</a:t>
            </a:r>
            <a:r>
              <a:rPr lang="en-US" sz="1800" dirty="0">
                <a:latin typeface="Calibri" charset="0"/>
              </a:rPr>
              <a:t>, </a:t>
            </a:r>
            <a:r>
              <a:rPr lang="en-US" sz="1800" dirty="0" err="1">
                <a:latin typeface="Calibri" charset="0"/>
              </a:rPr>
              <a:t>NLOjet</a:t>
            </a:r>
            <a:r>
              <a:rPr lang="en-US" sz="1800" dirty="0">
                <a:latin typeface="Calibri" charset="0"/>
              </a:rPr>
              <a:t>++, </a:t>
            </a:r>
            <a:r>
              <a:rPr lang="en-US" sz="1800" dirty="0" err="1">
                <a:latin typeface="Calibri" charset="0"/>
              </a:rPr>
              <a:t>Phox</a:t>
            </a:r>
            <a:r>
              <a:rPr lang="en-US" sz="1800" dirty="0">
                <a:latin typeface="Calibri" charset="0"/>
              </a:rPr>
              <a:t>, MCFM, etc…</a:t>
            </a: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1800" dirty="0">
                <a:latin typeface="Calibri" charset="0"/>
              </a:rPr>
              <a:t> NLO generators w/ PS, MC@</a:t>
            </a:r>
            <a:r>
              <a:rPr lang="en-US" sz="1800" dirty="0" smtClean="0">
                <a:latin typeface="Calibri" charset="0"/>
              </a:rPr>
              <a:t>NLO, </a:t>
            </a:r>
            <a:r>
              <a:rPr lang="en-US" sz="1800" dirty="0" err="1" smtClean="0">
                <a:latin typeface="Calibri" charset="0"/>
              </a:rPr>
              <a:t>aMC@NLO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and POWHEG.</a:t>
            </a: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1800" dirty="0">
                <a:latin typeface="Calibri" charset="0"/>
              </a:rPr>
              <a:t> NLO+NLL or NNLL, CAESAR, </a:t>
            </a:r>
            <a:r>
              <a:rPr lang="en-US" sz="1800" dirty="0" err="1">
                <a:latin typeface="Calibri" charset="0"/>
              </a:rPr>
              <a:t>ResBos</a:t>
            </a:r>
            <a:r>
              <a:rPr lang="en-US" sz="1800" dirty="0">
                <a:latin typeface="Calibri" charset="0"/>
              </a:rPr>
              <a:t>, </a:t>
            </a:r>
            <a:r>
              <a:rPr lang="en-US" sz="1800" dirty="0" err="1">
                <a:latin typeface="Calibri" charset="0"/>
              </a:rPr>
              <a:t>HqT</a:t>
            </a:r>
            <a:endParaRPr lang="en-US" sz="1800" dirty="0">
              <a:latin typeface="Calibri" charset="0"/>
            </a:endParaRP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1800" dirty="0">
                <a:latin typeface="Calibri" charset="0"/>
              </a:rPr>
              <a:t> NNLO, FEHIP, FEWZ, HNNLO, DYNNLO</a:t>
            </a:r>
          </a:p>
          <a:p>
            <a:pPr lvl="2" eaLnBrk="1" hangingPunct="1">
              <a:spcAft>
                <a:spcPts val="600"/>
              </a:spcAft>
              <a:buFontTx/>
              <a:buChar char="-"/>
            </a:pPr>
            <a:r>
              <a:rPr lang="en-US" sz="1800" dirty="0">
                <a:latin typeface="Calibri" charset="0"/>
              </a:rPr>
              <a:t> …</a:t>
            </a:r>
            <a:endParaRPr lang="en-US" sz="8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r>
              <a:rPr lang="en-US" sz="2000" dirty="0">
                <a:solidFill>
                  <a:srgbClr val="1F497D"/>
                </a:solidFill>
                <a:latin typeface="Calibri" charset="0"/>
              </a:rPr>
              <a:t> NNLO PDFs sets</a:t>
            </a: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r>
              <a:rPr lang="en-US" sz="2000" dirty="0">
                <a:solidFill>
                  <a:srgbClr val="1F497D"/>
                </a:solidFill>
                <a:latin typeface="Calibri" charset="0"/>
              </a:rPr>
              <a:t> Parton Shower (and Matrix Element matching) improvements :</a:t>
            </a:r>
          </a:p>
          <a:p>
            <a:pPr marL="1200150" lvl="2" indent="-285750" eaLnBrk="1" hangingPunct="1">
              <a:spcAft>
                <a:spcPts val="600"/>
              </a:spcAft>
              <a:buFontTx/>
              <a:buChar char="-"/>
            </a:pPr>
            <a:r>
              <a:rPr lang="en-US" sz="1800" dirty="0" err="1" smtClean="0">
                <a:latin typeface="Calibri" charset="0"/>
              </a:rPr>
              <a:t>Pythia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(8.1), </a:t>
            </a:r>
            <a:r>
              <a:rPr lang="en-US" sz="1800" dirty="0" err="1">
                <a:latin typeface="Calibri" charset="0"/>
              </a:rPr>
              <a:t>Herwig</a:t>
            </a:r>
            <a:r>
              <a:rPr lang="en-US" sz="1800" dirty="0">
                <a:latin typeface="Calibri" charset="0"/>
              </a:rPr>
              <a:t>++, Sherpa and CKKW (1.3) and </a:t>
            </a:r>
            <a:r>
              <a:rPr lang="en-US" sz="1800" dirty="0" err="1">
                <a:latin typeface="Calibri" charset="0"/>
              </a:rPr>
              <a:t>MadGraph</a:t>
            </a:r>
            <a:r>
              <a:rPr lang="en-US" sz="1800" dirty="0">
                <a:latin typeface="Calibri" charset="0"/>
              </a:rPr>
              <a:t> (5.0) </a:t>
            </a:r>
            <a:endParaRPr lang="en-US" sz="1800" dirty="0" smtClean="0">
              <a:latin typeface="Calibri" charset="0"/>
            </a:endParaRPr>
          </a:p>
          <a:p>
            <a:pPr marL="1200150" lvl="2" indent="-285750" eaLnBrk="1" hangingPunct="1">
              <a:spcAft>
                <a:spcPts val="600"/>
              </a:spcAft>
              <a:buFontTx/>
              <a:buChar char="-"/>
            </a:pPr>
            <a:r>
              <a:rPr lang="en-US" sz="1800" dirty="0" smtClean="0">
                <a:latin typeface="Calibri" charset="0"/>
              </a:rPr>
              <a:t>MEPS@NLO, etc…</a:t>
            </a:r>
            <a:endParaRPr lang="en-US" sz="20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endParaRPr lang="en-US" sz="8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r>
              <a:rPr lang="en-US" sz="2000" dirty="0">
                <a:solidFill>
                  <a:srgbClr val="1F497D"/>
                </a:solidFill>
                <a:latin typeface="Calibri" charset="0"/>
              </a:rPr>
              <a:t> The Jet revolution (Fast Jet) : Allowing to compute in reasonable time infra-red safe </a:t>
            </a:r>
            <a:r>
              <a:rPr lang="en-US" sz="2000" dirty="0" err="1">
                <a:solidFill>
                  <a:srgbClr val="1F497D"/>
                </a:solidFill>
                <a:latin typeface="Calibri" charset="0"/>
              </a:rPr>
              <a:t>k</a:t>
            </a:r>
            <a:r>
              <a:rPr lang="en-US" sz="2000" baseline="-25000" dirty="0" err="1">
                <a:solidFill>
                  <a:srgbClr val="1F497D"/>
                </a:solidFill>
                <a:latin typeface="Calibri" charset="0"/>
              </a:rPr>
              <a:t>T</a:t>
            </a:r>
            <a:r>
              <a:rPr lang="en-US" sz="2000" dirty="0">
                <a:solidFill>
                  <a:srgbClr val="1F497D"/>
                </a:solidFill>
                <a:latin typeface="Calibri" charset="0"/>
              </a:rPr>
              <a:t> jets. </a:t>
            </a:r>
          </a:p>
          <a:p>
            <a:pPr lvl="1" eaLnBrk="1" hangingPunct="1">
              <a:spcAft>
                <a:spcPts val="600"/>
              </a:spcAft>
              <a:buFontTx/>
              <a:buChar char="-"/>
            </a:pPr>
            <a:endParaRPr lang="en-US" sz="8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</a:pPr>
            <a:endParaRPr lang="en-US" sz="1800" dirty="0">
              <a:latin typeface="Calibri" charset="0"/>
            </a:endParaRPr>
          </a:p>
          <a:p>
            <a:pPr lvl="1" eaLnBrk="1" hangingPunct="1">
              <a:spcAft>
                <a:spcPts val="600"/>
              </a:spcAft>
            </a:pPr>
            <a:endParaRPr lang="en-US" sz="2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996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609600" y="76200"/>
            <a:ext cx="792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2800" u="none">
                <a:latin typeface="Trebuchet MS" charset="0"/>
                <a:cs typeface="Trebuchet MS" charset="0"/>
              </a:rPr>
              <a:t>Decay</a:t>
            </a:r>
            <a:r>
              <a:rPr lang="en-GB" u="none">
                <a:latin typeface="Trebuchet MS" charset="0"/>
                <a:cs typeface="Trebuchet MS" charset="0"/>
              </a:rPr>
              <a:t> </a:t>
            </a:r>
            <a:r>
              <a:rPr lang="en-GB" sz="2800" u="none">
                <a:latin typeface="Trebuchet MS" charset="0"/>
                <a:cs typeface="Trebuchet MS" charset="0"/>
              </a:rPr>
              <a:t>Modes</a:t>
            </a:r>
          </a:p>
        </p:txBody>
      </p:sp>
      <p:pic>
        <p:nvPicPr>
          <p:cNvPr id="29698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715963"/>
            <a:ext cx="5256213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7" name="Text Box 7"/>
          <p:cNvSpPr txBox="1">
            <a:spLocks noChangeArrowheads="1"/>
          </p:cNvSpPr>
          <p:nvPr/>
        </p:nvSpPr>
        <p:spPr bwMode="auto">
          <a:xfrm>
            <a:off x="165100" y="647700"/>
            <a:ext cx="3821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latin typeface="Trebuchet MS" charset="0"/>
                <a:cs typeface="Trebuchet MS" charset="0"/>
              </a:rPr>
              <a:t>- Dominant decay mode b </a:t>
            </a:r>
            <a:r>
              <a:rPr lang="en-GB" sz="2000" u="none">
                <a:solidFill>
                  <a:srgbClr val="0000FF"/>
                </a:solidFill>
                <a:latin typeface="Trebuchet MS" charset="0"/>
                <a:cs typeface="Trebuchet MS" charset="0"/>
              </a:rPr>
              <a:t>(57%)</a:t>
            </a:r>
          </a:p>
        </p:txBody>
      </p:sp>
      <p:sp>
        <p:nvSpPr>
          <p:cNvPr id="123908" name="Text Box 19"/>
          <p:cNvSpPr txBox="1">
            <a:spLocks noChangeArrowheads="1"/>
          </p:cNvSpPr>
          <p:nvPr/>
        </p:nvSpPr>
        <p:spPr bwMode="auto">
          <a:xfrm>
            <a:off x="122238" y="1606550"/>
            <a:ext cx="2827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latin typeface="Trebuchet MS" charset="0"/>
                <a:cs typeface="Trebuchet MS" charset="0"/>
              </a:rPr>
              <a:t>- The </a:t>
            </a:r>
            <a:r>
              <a:rPr lang="en-GB" sz="2000" u="none">
                <a:latin typeface="Trebuchet MS" charset="0"/>
                <a:cs typeface="Trebuchet MS" charset="0"/>
                <a:sym typeface="Symbol" charset="0"/>
              </a:rPr>
              <a:t></a:t>
            </a:r>
            <a:r>
              <a:rPr lang="en-GB" sz="2000" u="none">
                <a:latin typeface="Trebuchet MS" charset="0"/>
                <a:cs typeface="Trebuchet MS" charset="0"/>
              </a:rPr>
              <a:t>channel </a:t>
            </a:r>
            <a:r>
              <a:rPr lang="en-GB" sz="2000" u="none">
                <a:solidFill>
                  <a:srgbClr val="0000FF"/>
                </a:solidFill>
                <a:latin typeface="Trebuchet MS" charset="0"/>
                <a:cs typeface="Trebuchet MS" charset="0"/>
              </a:rPr>
              <a:t>(6.3%)</a:t>
            </a:r>
          </a:p>
        </p:txBody>
      </p:sp>
      <p:sp>
        <p:nvSpPr>
          <p:cNvPr id="123909" name="Text Box 20"/>
          <p:cNvSpPr txBox="1">
            <a:spLocks noChangeArrowheads="1"/>
          </p:cNvSpPr>
          <p:nvPr/>
        </p:nvSpPr>
        <p:spPr bwMode="auto">
          <a:xfrm>
            <a:off x="152400" y="2600325"/>
            <a:ext cx="281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latin typeface="Trebuchet MS" charset="0"/>
                <a:cs typeface="Trebuchet MS" charset="0"/>
              </a:rPr>
              <a:t>- The </a:t>
            </a:r>
            <a:r>
              <a:rPr lang="en-GB" sz="2000" u="none">
                <a:latin typeface="Trebuchet MS" charset="0"/>
                <a:cs typeface="Trebuchet MS" charset="0"/>
                <a:sym typeface="Symbol" charset="0"/>
              </a:rPr>
              <a:t></a:t>
            </a:r>
            <a:r>
              <a:rPr lang="en-GB" sz="2000" u="none">
                <a:latin typeface="Trebuchet MS" charset="0"/>
                <a:cs typeface="Trebuchet MS" charset="0"/>
              </a:rPr>
              <a:t>channel </a:t>
            </a:r>
            <a:r>
              <a:rPr lang="en-GB" sz="20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(0.2%)</a:t>
            </a:r>
          </a:p>
        </p:txBody>
      </p:sp>
      <p:sp>
        <p:nvSpPr>
          <p:cNvPr id="123910" name="Text Box 21"/>
          <p:cNvSpPr txBox="1">
            <a:spLocks noChangeArrowheads="1"/>
          </p:cNvSpPr>
          <p:nvPr/>
        </p:nvSpPr>
        <p:spPr bwMode="auto">
          <a:xfrm>
            <a:off x="182563" y="1028700"/>
            <a:ext cx="356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Very large backgrounds, associated </a:t>
            </a:r>
            <a:r>
              <a:rPr lang="en-GB" sz="140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production W,Z H and Boost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!</a:t>
            </a:r>
            <a:endParaRPr lang="en-GB" sz="1400" u="none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23911" name="Text Box 23"/>
          <p:cNvSpPr txBox="1">
            <a:spLocks noChangeArrowheads="1"/>
          </p:cNvSpPr>
          <p:nvPr/>
        </p:nvSpPr>
        <p:spPr bwMode="auto">
          <a:xfrm>
            <a:off x="122238" y="3000375"/>
            <a:ext cx="362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Discovery channel, high mass resolution (High stat, and backgrounds) </a:t>
            </a:r>
            <a:endParaRPr lang="en-GB" sz="1400" u="none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29704" name="Picture 1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2794000"/>
            <a:ext cx="254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2876550"/>
            <a:ext cx="254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4" name="Text Box 125"/>
          <p:cNvSpPr txBox="1">
            <a:spLocks noChangeArrowheads="1"/>
          </p:cNvSpPr>
          <p:nvPr/>
        </p:nvSpPr>
        <p:spPr bwMode="auto">
          <a:xfrm>
            <a:off x="173038" y="4610100"/>
            <a:ext cx="3087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u="none">
                <a:latin typeface="Trebuchet MS" charset="0"/>
                <a:cs typeface="Trebuchet MS" charset="0"/>
              </a:rPr>
              <a:t>- The WW Channel </a:t>
            </a:r>
            <a:r>
              <a:rPr lang="en-GB" sz="20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(22%)</a:t>
            </a:r>
          </a:p>
        </p:txBody>
      </p:sp>
      <p:sp>
        <p:nvSpPr>
          <p:cNvPr id="123915" name="Text Box 126"/>
          <p:cNvSpPr txBox="1">
            <a:spLocks noChangeArrowheads="1"/>
          </p:cNvSpPr>
          <p:nvPr/>
        </p:nvSpPr>
        <p:spPr bwMode="auto">
          <a:xfrm>
            <a:off x="147638" y="5008563"/>
            <a:ext cx="8796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- Subsequent 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lvlv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very sensitive channel</a:t>
            </a:r>
          </a:p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- 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lvqq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sensitive mostly at high mass</a:t>
            </a:r>
          </a:p>
        </p:txBody>
      </p:sp>
      <p:sp>
        <p:nvSpPr>
          <p:cNvPr id="123916" name="Text Box 125"/>
          <p:cNvSpPr txBox="1">
            <a:spLocks noChangeArrowheads="1"/>
          </p:cNvSpPr>
          <p:nvPr/>
        </p:nvSpPr>
        <p:spPr bwMode="auto">
          <a:xfrm>
            <a:off x="160338" y="3562350"/>
            <a:ext cx="2695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u="none">
                <a:latin typeface="Trebuchet MS" charset="0"/>
                <a:cs typeface="Trebuchet MS" charset="0"/>
              </a:rPr>
              <a:t>- The ZZ Channel </a:t>
            </a:r>
            <a:r>
              <a:rPr lang="en-GB" sz="20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(3%)</a:t>
            </a:r>
          </a:p>
        </p:txBody>
      </p:sp>
      <p:sp>
        <p:nvSpPr>
          <p:cNvPr id="123917" name="Text Box 126"/>
          <p:cNvSpPr txBox="1">
            <a:spLocks noChangeArrowheads="1"/>
          </p:cNvSpPr>
          <p:nvPr/>
        </p:nvSpPr>
        <p:spPr bwMode="auto">
          <a:xfrm>
            <a:off x="122238" y="3883025"/>
            <a:ext cx="42545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- Subsequent all leptons decays (low statistics): 	golden channel</a:t>
            </a:r>
          </a:p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- 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llqq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and 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llvv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sensitive mostly at high mass </a:t>
            </a:r>
            <a:endParaRPr lang="en-GB" sz="1400" u="none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23919" name="Text Box 22"/>
          <p:cNvSpPr txBox="1">
            <a:spLocks noChangeArrowheads="1"/>
          </p:cNvSpPr>
          <p:nvPr/>
        </p:nvSpPr>
        <p:spPr bwMode="auto">
          <a:xfrm>
            <a:off x="122238" y="2027238"/>
            <a:ext cx="355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VBF, VH, but also 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ggF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with new mass reconstruction techniques</a:t>
            </a:r>
            <a:endParaRPr lang="en-GB" sz="1400" u="none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160338" y="5519738"/>
            <a:ext cx="4657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latin typeface="Trebuchet MS" charset="0"/>
                <a:cs typeface="Trebuchet MS" charset="0"/>
              </a:rPr>
              <a:t>- The </a:t>
            </a:r>
            <a:r>
              <a:rPr lang="en-GB" sz="2000" u="none">
                <a:latin typeface="Symbol" charset="0"/>
                <a:cs typeface="Symbol" charset="0"/>
                <a:sym typeface="Symbol" charset="0"/>
              </a:rPr>
              <a:t>mm</a:t>
            </a:r>
            <a:r>
              <a:rPr lang="en-GB" sz="2000" u="none">
                <a:latin typeface="Trebuchet MS" charset="0"/>
                <a:cs typeface="Trebuchet MS" charset="0"/>
                <a:sym typeface="Symbol" charset="0"/>
              </a:rPr>
              <a:t></a:t>
            </a:r>
            <a:r>
              <a:rPr lang="en-GB" sz="2000" u="none">
                <a:latin typeface="Trebuchet MS" charset="0"/>
                <a:cs typeface="Trebuchet MS" charset="0"/>
              </a:rPr>
              <a:t>channel (0.02%) and Z</a:t>
            </a:r>
            <a:r>
              <a:rPr lang="en-GB" sz="2000" u="none">
                <a:latin typeface="Symbol" charset="0"/>
                <a:cs typeface="Symbol" charset="0"/>
              </a:rPr>
              <a:t>g</a:t>
            </a:r>
            <a:r>
              <a:rPr lang="en-GB" sz="2000" u="none">
                <a:latin typeface="Trebuchet MS" charset="0"/>
                <a:cs typeface="Trebuchet MS" charset="0"/>
              </a:rPr>
              <a:t> (0.2%)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79388" y="6242050"/>
            <a:ext cx="271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latin typeface="Trebuchet MS" charset="0"/>
                <a:cs typeface="Trebuchet MS" charset="0"/>
              </a:rPr>
              <a:t>- The cc channel (3%)</a:t>
            </a:r>
          </a:p>
        </p:txBody>
      </p:sp>
      <p:sp>
        <p:nvSpPr>
          <p:cNvPr id="21" name="Text Box 126"/>
          <p:cNvSpPr txBox="1">
            <a:spLocks noChangeArrowheads="1"/>
          </p:cNvSpPr>
          <p:nvPr/>
        </p:nvSpPr>
        <p:spPr bwMode="auto">
          <a:xfrm>
            <a:off x="141288" y="5934075"/>
            <a:ext cx="8951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Low statistics from the low branching in 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2"/>
                <a:cs typeface="Symbol" charset="2"/>
              </a:rPr>
              <a:t>mm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or both the low branching and subsequent decay in leptons (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Z</a:t>
            </a:r>
            <a:r>
              <a:rPr lang="en-GB" sz="1400" u="non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) </a:t>
            </a:r>
          </a:p>
        </p:txBody>
      </p:sp>
      <p:sp>
        <p:nvSpPr>
          <p:cNvPr id="22" name="Text Box 126"/>
          <p:cNvSpPr txBox="1">
            <a:spLocks noChangeArrowheads="1"/>
          </p:cNvSpPr>
          <p:nvPr/>
        </p:nvSpPr>
        <p:spPr bwMode="auto">
          <a:xfrm>
            <a:off x="2889250" y="6302375"/>
            <a:ext cx="12588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Very difficult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199063" y="844550"/>
            <a:ext cx="3892550" cy="4106863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Trebuchet MS"/>
              <a:cs typeface="Trebuchet M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703763" y="833438"/>
            <a:ext cx="292100" cy="4138612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Trebuchet MS"/>
              <a:cs typeface="Trebuchet M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008563" y="844550"/>
            <a:ext cx="190500" cy="449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Trebuchet MS"/>
              <a:cs typeface="Trebuchet MS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5308600" y="2641600"/>
            <a:ext cx="520700" cy="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>
            <a:off x="5321300" y="3213100"/>
            <a:ext cx="520700" cy="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2"/>
          <p:cNvSpPr txBox="1">
            <a:spLocks noChangeArrowheads="1"/>
          </p:cNvSpPr>
          <p:nvPr/>
        </p:nvSpPr>
        <p:spPr bwMode="auto">
          <a:xfrm>
            <a:off x="5951538" y="2419350"/>
            <a:ext cx="21383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W(H </a:t>
            </a:r>
            <a:r>
              <a:rPr lang="en-US" sz="1600">
                <a:solidFill>
                  <a:srgbClr val="0000FF"/>
                </a:solidFill>
                <a:latin typeface="Symbol" charset="0"/>
                <a:cs typeface="Symbol" charset="0"/>
              </a:rPr>
              <a:t>®</a:t>
            </a: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bb)</a:t>
            </a:r>
          </a:p>
        </p:txBody>
      </p:sp>
      <p:sp>
        <p:nvSpPr>
          <p:cNvPr id="32" name="TextBox 2"/>
          <p:cNvSpPr txBox="1">
            <a:spLocks noChangeArrowheads="1"/>
          </p:cNvSpPr>
          <p:nvPr/>
        </p:nvSpPr>
        <p:spPr bwMode="auto">
          <a:xfrm>
            <a:off x="5976938" y="2990850"/>
            <a:ext cx="15541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Z(H </a:t>
            </a:r>
            <a:r>
              <a:rPr lang="en-US" sz="1600">
                <a:solidFill>
                  <a:srgbClr val="0000FF"/>
                </a:solidFill>
                <a:latin typeface="Symbol" charset="0"/>
                <a:cs typeface="Symbol" charset="0"/>
              </a:rPr>
              <a:t>®</a:t>
            </a: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bb)</a:t>
            </a:r>
          </a:p>
        </p:txBody>
      </p:sp>
      <p:sp>
        <p:nvSpPr>
          <p:cNvPr id="33" name="TextBox 2"/>
          <p:cNvSpPr txBox="1">
            <a:spLocks noChangeArrowheads="1"/>
          </p:cNvSpPr>
          <p:nvPr/>
        </p:nvSpPr>
        <p:spPr bwMode="auto">
          <a:xfrm>
            <a:off x="7092950" y="2417763"/>
            <a:ext cx="16303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VBF(H </a:t>
            </a:r>
            <a:r>
              <a:rPr lang="en-US" sz="1600">
                <a:solidFill>
                  <a:srgbClr val="0000FF"/>
                </a:solidFill>
                <a:latin typeface="Symbol" charset="0"/>
                <a:cs typeface="Symbol" charset="0"/>
              </a:rPr>
              <a:t>®</a:t>
            </a:r>
            <a:r>
              <a:rPr lang="en-US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1600">
                <a:solidFill>
                  <a:srgbClr val="0000FF"/>
                </a:solidFill>
                <a:latin typeface="Symbol" charset="0"/>
                <a:cs typeface="Symbol" charset="0"/>
              </a:rPr>
              <a:t>tt</a:t>
            </a:r>
            <a:r>
              <a:rPr lang="fr-FR" sz="1600">
                <a:solidFill>
                  <a:srgbClr val="0000FF"/>
                </a:solidFill>
                <a:latin typeface="Trebuchet MS" charset="0"/>
                <a:cs typeface="Trebuchet MS" charset="0"/>
              </a:rPr>
              <a:t>)</a:t>
            </a:r>
          </a:p>
        </p:txBody>
      </p:sp>
      <p:sp>
        <p:nvSpPr>
          <p:cNvPr id="34" name="TextBox 2"/>
          <p:cNvSpPr txBox="1">
            <a:spLocks noChangeArrowheads="1"/>
          </p:cNvSpPr>
          <p:nvPr/>
        </p:nvSpPr>
        <p:spPr bwMode="auto">
          <a:xfrm>
            <a:off x="6718300" y="2711450"/>
            <a:ext cx="981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H </a:t>
            </a:r>
            <a:r>
              <a:rPr lang="en-US" sz="1600">
                <a:solidFill>
                  <a:srgbClr val="FF0000"/>
                </a:solidFill>
                <a:latin typeface="Symbol" charset="0"/>
                <a:cs typeface="Symbol" charset="0"/>
              </a:rPr>
              <a:t>®</a:t>
            </a: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1600">
                <a:solidFill>
                  <a:srgbClr val="FF0000"/>
                </a:solidFill>
                <a:latin typeface="Symbol" charset="0"/>
                <a:cs typeface="Symbol" charset="0"/>
              </a:rPr>
              <a:t>gg</a:t>
            </a:r>
            <a:endParaRPr lang="fr-FR" sz="1600">
              <a:solidFill>
                <a:srgbClr val="FF0000"/>
              </a:solidFill>
              <a:latin typeface="Trebuchet MS" charset="0"/>
              <a:cs typeface="Trebuchet MS" charset="0"/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5321300" y="2908300"/>
            <a:ext cx="1320800" cy="0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2"/>
          <p:cNvSpPr txBox="1">
            <a:spLocks noChangeArrowheads="1"/>
          </p:cNvSpPr>
          <p:nvPr/>
        </p:nvSpPr>
        <p:spPr bwMode="auto">
          <a:xfrm>
            <a:off x="6718300" y="3883025"/>
            <a:ext cx="18161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H </a:t>
            </a:r>
            <a:r>
              <a:rPr lang="en-US" sz="1600">
                <a:solidFill>
                  <a:srgbClr val="FF0000"/>
                </a:solidFill>
                <a:latin typeface="Symbol" charset="0"/>
                <a:cs typeface="Symbol" charset="0"/>
              </a:rPr>
              <a:t>® </a:t>
            </a: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ZZ </a:t>
            </a:r>
            <a:r>
              <a:rPr lang="en-US" sz="1600">
                <a:solidFill>
                  <a:srgbClr val="FF0000"/>
                </a:solidFill>
                <a:latin typeface="Symbol" charset="0"/>
                <a:cs typeface="Symbol" charset="0"/>
              </a:rPr>
              <a:t>® </a:t>
            </a: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llll</a:t>
            </a:r>
            <a:endParaRPr lang="fr-FR" sz="1600">
              <a:solidFill>
                <a:srgbClr val="FF0000"/>
              </a:solidFill>
              <a:latin typeface="Trebuchet MS" charset="0"/>
              <a:cs typeface="Trebuchet MS" charset="0"/>
            </a:endParaRPr>
          </a:p>
        </p:txBody>
      </p:sp>
      <p:cxnSp>
        <p:nvCxnSpPr>
          <p:cNvPr id="38" name="Connecteur droit avec flèche 37"/>
          <p:cNvCxnSpPr/>
          <p:nvPr/>
        </p:nvCxnSpPr>
        <p:spPr>
          <a:xfrm flipH="1">
            <a:off x="5321300" y="4078288"/>
            <a:ext cx="1320800" cy="0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5295900" y="2362200"/>
            <a:ext cx="520700" cy="0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5854700" y="2074863"/>
            <a:ext cx="18161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H </a:t>
            </a:r>
            <a:r>
              <a:rPr lang="en-US" sz="1600">
                <a:solidFill>
                  <a:srgbClr val="FF0000"/>
                </a:solidFill>
                <a:latin typeface="Symbol" charset="0"/>
                <a:cs typeface="Symbol" charset="0"/>
              </a:rPr>
              <a:t>® </a:t>
            </a: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WW</a:t>
            </a:r>
            <a:r>
              <a:rPr lang="en-US" sz="1600">
                <a:solidFill>
                  <a:srgbClr val="FF0000"/>
                </a:solidFill>
                <a:latin typeface="Symbol" charset="0"/>
                <a:cs typeface="Symbol" charset="0"/>
              </a:rPr>
              <a:t>® </a:t>
            </a:r>
            <a:r>
              <a:rPr lang="en-US" sz="1600">
                <a:solidFill>
                  <a:srgbClr val="FF0000"/>
                </a:solidFill>
                <a:latin typeface="Trebuchet MS" charset="0"/>
                <a:cs typeface="Trebuchet MS" charset="0"/>
              </a:rPr>
              <a:t>lvlv</a:t>
            </a:r>
            <a:endParaRPr lang="fr-FR" sz="1600">
              <a:solidFill>
                <a:srgbClr val="FF0000"/>
              </a:solidFill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3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/>
      <p:bldP spid="123908" grpId="0"/>
      <p:bldP spid="123909" grpId="0"/>
      <p:bldP spid="123910" grpId="0"/>
      <p:bldP spid="123911" grpId="0"/>
      <p:bldP spid="123914" grpId="0"/>
      <p:bldP spid="123915" grpId="0"/>
      <p:bldP spid="123916" grpId="0"/>
      <p:bldP spid="123917" grpId="0"/>
      <p:bldP spid="123919" grpId="0"/>
      <p:bldP spid="18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31" grpId="0"/>
      <p:bldP spid="32" grpId="0"/>
      <p:bldP spid="33" grpId="0"/>
      <p:bldP spid="34" grpId="0"/>
      <p:bldP spid="37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406400" y="25400"/>
            <a:ext cx="792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u="none">
                <a:latin typeface="Trebuchet MS" charset="0"/>
                <a:cs typeface="Trebuchet MS" charset="0"/>
              </a:rPr>
              <a:t>The Main Production Modes at the LHC  </a:t>
            </a:r>
          </a:p>
        </p:txBody>
      </p:sp>
      <p:pic>
        <p:nvPicPr>
          <p:cNvPr id="119810" name="Picture 30" descr="diagram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807"/>
          <a:stretch>
            <a:fillRect/>
          </a:stretch>
        </p:blipFill>
        <p:spPr bwMode="auto">
          <a:xfrm>
            <a:off x="4114800" y="571500"/>
            <a:ext cx="17081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30" descr="diagram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80"/>
          <a:stretch>
            <a:fillRect/>
          </a:stretch>
        </p:blipFill>
        <p:spPr bwMode="auto">
          <a:xfrm>
            <a:off x="4067175" y="1952625"/>
            <a:ext cx="19018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30" descr="diagram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3" b="49194"/>
          <a:stretch>
            <a:fillRect/>
          </a:stretch>
        </p:blipFill>
        <p:spPr bwMode="auto">
          <a:xfrm>
            <a:off x="1731963" y="3878263"/>
            <a:ext cx="17176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30" descr="diagram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87" b="26065"/>
          <a:stretch>
            <a:fillRect/>
          </a:stretch>
        </p:blipFill>
        <p:spPr bwMode="auto">
          <a:xfrm>
            <a:off x="3368675" y="3852863"/>
            <a:ext cx="17970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5168900"/>
            <a:ext cx="13843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5" name="Text Box 34"/>
          <p:cNvSpPr txBox="1">
            <a:spLocks noChangeArrowheads="1"/>
          </p:cNvSpPr>
          <p:nvPr/>
        </p:nvSpPr>
        <p:spPr bwMode="auto">
          <a:xfrm>
            <a:off x="5822950" y="585788"/>
            <a:ext cx="3181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solidFill>
                  <a:srgbClr val="3366FF"/>
                </a:solidFill>
                <a:latin typeface="Trebuchet MS" charset="0"/>
                <a:cs typeface="Trebuchet MS" charset="0"/>
              </a:rPr>
              <a:t>- Gluon fusion process :</a:t>
            </a:r>
          </a:p>
        </p:txBody>
      </p:sp>
      <p:sp>
        <p:nvSpPr>
          <p:cNvPr id="119816" name="Text Box 35"/>
          <p:cNvSpPr txBox="1">
            <a:spLocks noChangeArrowheads="1"/>
          </p:cNvSpPr>
          <p:nvPr/>
        </p:nvSpPr>
        <p:spPr bwMode="auto">
          <a:xfrm>
            <a:off x="5854700" y="1952625"/>
            <a:ext cx="381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solidFill>
                  <a:srgbClr val="3366FF"/>
                </a:solidFill>
                <a:latin typeface="Trebuchet MS" charset="0"/>
                <a:cs typeface="Trebuchet MS" charset="0"/>
              </a:rPr>
              <a:t>- Vector Boson Fusion :</a:t>
            </a:r>
          </a:p>
        </p:txBody>
      </p:sp>
      <p:sp>
        <p:nvSpPr>
          <p:cNvPr id="119817" name="Text Box 36"/>
          <p:cNvSpPr txBox="1">
            <a:spLocks noChangeArrowheads="1"/>
          </p:cNvSpPr>
          <p:nvPr/>
        </p:nvSpPr>
        <p:spPr bwMode="auto">
          <a:xfrm>
            <a:off x="5092700" y="3570288"/>
            <a:ext cx="405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solidFill>
                  <a:srgbClr val="3366FF"/>
                </a:solidFill>
                <a:latin typeface="Trebuchet MS" charset="0"/>
                <a:cs typeface="Trebuchet MS" charset="0"/>
              </a:rPr>
              <a:t>- W and Z Associated Production :</a:t>
            </a:r>
          </a:p>
        </p:txBody>
      </p:sp>
      <p:sp>
        <p:nvSpPr>
          <p:cNvPr id="119818" name="Text Box 38"/>
          <p:cNvSpPr txBox="1">
            <a:spLocks noChangeArrowheads="1"/>
          </p:cNvSpPr>
          <p:nvPr/>
        </p:nvSpPr>
        <p:spPr bwMode="auto">
          <a:xfrm>
            <a:off x="5791200" y="884238"/>
            <a:ext cx="32131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600" u="none">
                <a:latin typeface="Trebuchet MS" charset="0"/>
                <a:cs typeface="Trebuchet MS" charset="0"/>
              </a:rPr>
              <a:t>Dominant process known at NNnLO</a:t>
            </a:r>
          </a:p>
        </p:txBody>
      </p:sp>
      <p:sp>
        <p:nvSpPr>
          <p:cNvPr id="119819" name="Text Box 39"/>
          <p:cNvSpPr txBox="1">
            <a:spLocks noChangeArrowheads="1"/>
          </p:cNvSpPr>
          <p:nvPr/>
        </p:nvSpPr>
        <p:spPr bwMode="auto">
          <a:xfrm>
            <a:off x="5816600" y="2652713"/>
            <a:ext cx="3352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400" u="none">
                <a:latin typeface="Trebuchet MS" charset="0"/>
                <a:cs typeface="Trebuchet MS" charset="0"/>
              </a:rPr>
              <a:t>Distinctive features with two forward jets and a large rapidity gap</a:t>
            </a:r>
          </a:p>
        </p:txBody>
      </p:sp>
      <p:sp>
        <p:nvSpPr>
          <p:cNvPr id="119820" name="Text Box 41"/>
          <p:cNvSpPr txBox="1">
            <a:spLocks noChangeArrowheads="1"/>
          </p:cNvSpPr>
          <p:nvPr/>
        </p:nvSpPr>
        <p:spPr bwMode="auto">
          <a:xfrm>
            <a:off x="5867400" y="2298700"/>
            <a:ext cx="32750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600" u="none">
                <a:latin typeface="Trebuchet MS" charset="0"/>
                <a:cs typeface="Trebuchet MS" charset="0"/>
              </a:rPr>
              <a:t>known at NLO </a:t>
            </a:r>
            <a:r>
              <a:rPr lang="en-GB" sz="1200" u="none">
                <a:latin typeface="Trebuchet MS" charset="0"/>
                <a:cs typeface="Trebuchet MS" charset="0"/>
              </a:rPr>
              <a:t>TH uncertainty ~O(5%)</a:t>
            </a:r>
          </a:p>
        </p:txBody>
      </p:sp>
      <p:sp>
        <p:nvSpPr>
          <p:cNvPr id="119821" name="Text Box 42"/>
          <p:cNvSpPr txBox="1">
            <a:spLocks noChangeArrowheads="1"/>
          </p:cNvSpPr>
          <p:nvPr/>
        </p:nvSpPr>
        <p:spPr bwMode="auto">
          <a:xfrm>
            <a:off x="5283200" y="4289425"/>
            <a:ext cx="36576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4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Very distinctive feature with a Z or W decaying leptonically</a:t>
            </a:r>
          </a:p>
        </p:txBody>
      </p:sp>
      <p:sp>
        <p:nvSpPr>
          <p:cNvPr id="119822" name="Text Box 43"/>
          <p:cNvSpPr txBox="1">
            <a:spLocks noChangeArrowheads="1"/>
          </p:cNvSpPr>
          <p:nvPr/>
        </p:nvSpPr>
        <p:spPr bwMode="auto">
          <a:xfrm>
            <a:off x="5270500" y="3940175"/>
            <a:ext cx="37846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6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known at NNLO </a:t>
            </a:r>
            <a:r>
              <a:rPr lang="en-GB" sz="12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TH uncertainty ~O(5%)</a:t>
            </a:r>
          </a:p>
        </p:txBody>
      </p:sp>
      <p:sp>
        <p:nvSpPr>
          <p:cNvPr id="147500" name="Text Box 44"/>
          <p:cNvSpPr txBox="1">
            <a:spLocks noChangeArrowheads="1"/>
          </p:cNvSpPr>
          <p:nvPr/>
        </p:nvSpPr>
        <p:spPr bwMode="auto">
          <a:xfrm>
            <a:off x="5168900" y="5368925"/>
            <a:ext cx="363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u="none">
                <a:solidFill>
                  <a:srgbClr val="3366FF"/>
                </a:solidFill>
                <a:latin typeface="Trebuchet MS" charset="0"/>
                <a:cs typeface="Trebuchet MS" charset="0"/>
              </a:rPr>
              <a:t>- Top Associated Production :</a:t>
            </a:r>
          </a:p>
        </p:txBody>
      </p:sp>
      <p:sp>
        <p:nvSpPr>
          <p:cNvPr id="147501" name="Text Box 45"/>
          <p:cNvSpPr txBox="1">
            <a:spLocks noChangeArrowheads="1"/>
          </p:cNvSpPr>
          <p:nvPr/>
        </p:nvSpPr>
        <p:spPr bwMode="auto">
          <a:xfrm>
            <a:off x="5270500" y="6111875"/>
            <a:ext cx="40513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4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Quite distinctive but also quite crowded</a:t>
            </a:r>
          </a:p>
        </p:txBody>
      </p:sp>
      <p:sp>
        <p:nvSpPr>
          <p:cNvPr id="119825" name="Text Box 46"/>
          <p:cNvSpPr txBox="1">
            <a:spLocks noChangeArrowheads="1"/>
          </p:cNvSpPr>
          <p:nvPr/>
        </p:nvSpPr>
        <p:spPr bwMode="auto">
          <a:xfrm>
            <a:off x="5270500" y="5732463"/>
            <a:ext cx="37846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8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known at NLO </a:t>
            </a:r>
            <a:r>
              <a:rPr lang="en-GB" sz="1400" u="none">
                <a:solidFill>
                  <a:srgbClr val="000000"/>
                </a:solidFill>
                <a:latin typeface="Trebuchet MS" charset="0"/>
                <a:cs typeface="Trebuchet MS" charset="0"/>
              </a:rPr>
              <a:t>TH uncertainty ~O(15%)</a:t>
            </a:r>
            <a:endParaRPr lang="en-GB" sz="1800" u="none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119826" name="Text Box 47"/>
          <p:cNvSpPr txBox="1">
            <a:spLocks noChangeArrowheads="1"/>
          </p:cNvSpPr>
          <p:nvPr/>
        </p:nvSpPr>
        <p:spPr bwMode="auto">
          <a:xfrm>
            <a:off x="282575" y="6467475"/>
            <a:ext cx="8048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200" u="none">
                <a:latin typeface="Trebuchet MS" charset="0"/>
                <a:cs typeface="Trebuchet MS" charset="0"/>
              </a:rPr>
              <a:t>* TH uncertainty mostly from scale variation and PDFs, </a:t>
            </a:r>
            <a:r>
              <a:rPr lang="en-GB" sz="1200" u="none">
                <a:latin typeface="Trebuchet MS" charset="0"/>
                <a:cs typeface="Trebuchet MS" charset="0"/>
                <a:sym typeface="Symbol" charset="0"/>
              </a:rPr>
              <a:t></a:t>
            </a:r>
            <a:r>
              <a:rPr lang="en-GB" sz="1200" u="none">
                <a:latin typeface="Trebuchet MS" charset="0"/>
                <a:cs typeface="Trebuchet MS" charset="0"/>
              </a:rPr>
              <a:t> </a:t>
            </a:r>
            <a:r>
              <a:rPr lang="en-GB" sz="1200" u="none" baseline="-25000">
                <a:latin typeface="Trebuchet MS" charset="0"/>
                <a:cs typeface="Trebuchet MS" charset="0"/>
              </a:rPr>
              <a:t>PDF-</a:t>
            </a:r>
            <a:r>
              <a:rPr lang="en-GB" sz="1200" u="none" baseline="-25000">
                <a:latin typeface="Trebuchet MS" charset="0"/>
                <a:cs typeface="Trebuchet MS" charset="0"/>
                <a:sym typeface="Symbol" charset="0"/>
              </a:rPr>
              <a:t></a:t>
            </a:r>
            <a:r>
              <a:rPr lang="en-GB" sz="1200" u="none" baseline="-25000">
                <a:latin typeface="Trebuchet MS" charset="0"/>
                <a:cs typeface="Trebuchet MS" charset="0"/>
              </a:rPr>
              <a:t>s</a:t>
            </a:r>
            <a:r>
              <a:rPr lang="en-GB" sz="1200" u="none">
                <a:latin typeface="Trebuchet MS" charset="0"/>
                <a:cs typeface="Trebuchet MS" charset="0"/>
              </a:rPr>
              <a:t>~8-10% and </a:t>
            </a:r>
            <a:r>
              <a:rPr lang="en-GB" sz="1200" u="none">
                <a:latin typeface="Trebuchet MS" charset="0"/>
                <a:cs typeface="Trebuchet MS" charset="0"/>
                <a:sym typeface="Symbol" charset="0"/>
              </a:rPr>
              <a:t></a:t>
            </a:r>
            <a:r>
              <a:rPr lang="en-GB" sz="1200" u="none">
                <a:latin typeface="Trebuchet MS" charset="0"/>
                <a:cs typeface="Trebuchet MS" charset="0"/>
              </a:rPr>
              <a:t> </a:t>
            </a:r>
            <a:r>
              <a:rPr lang="en-GB" sz="1200" u="none" baseline="-25000">
                <a:latin typeface="Trebuchet MS" charset="0"/>
                <a:cs typeface="Trebuchet MS" charset="0"/>
              </a:rPr>
              <a:t>Scale~ </a:t>
            </a:r>
            <a:r>
              <a:rPr lang="en-GB" sz="1200" u="none">
                <a:latin typeface="Trebuchet MS" charset="0"/>
                <a:cs typeface="Trebuchet MS" charset="0"/>
              </a:rPr>
              <a:t> 7-8%</a:t>
            </a:r>
          </a:p>
        </p:txBody>
      </p:sp>
      <p:pic>
        <p:nvPicPr>
          <p:cNvPr id="26643" name="Picture 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4279900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41"/>
          <p:cNvSpPr txBox="1">
            <a:spLocks noChangeArrowheads="1"/>
          </p:cNvSpPr>
          <p:nvPr/>
        </p:nvSpPr>
        <p:spPr bwMode="auto">
          <a:xfrm>
            <a:off x="6586538" y="1212850"/>
            <a:ext cx="217646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1400" u="none">
                <a:latin typeface="Trebuchet MS" charset="0"/>
                <a:cs typeface="Trebuchet MS" charset="0"/>
              </a:rPr>
              <a:t>TH uncertainty ~O(10%)</a:t>
            </a:r>
            <a:endParaRPr lang="en-GB" sz="1800" u="none">
              <a:latin typeface="Trebuchet MS" charset="0"/>
              <a:cs typeface="Trebuchet M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774700"/>
            <a:ext cx="3289300" cy="2698750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5300" y="622300"/>
            <a:ext cx="292100" cy="2838450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0100" y="685800"/>
            <a:ext cx="190500" cy="30845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1155700" y="1176338"/>
            <a:ext cx="3111500" cy="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1155700" y="1874838"/>
            <a:ext cx="2235200" cy="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390900" y="1874838"/>
            <a:ext cx="0" cy="684212"/>
          </a:xfrm>
          <a:prstGeom prst="line">
            <a:avLst/>
          </a:prstGeom>
          <a:ln w="190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390900" y="2546350"/>
            <a:ext cx="876300" cy="0"/>
          </a:xfrm>
          <a:prstGeom prst="line">
            <a:avLst/>
          </a:prstGeom>
          <a:ln w="190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H="1">
            <a:off x="1155700" y="2230438"/>
            <a:ext cx="1549400" cy="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705100" y="2230438"/>
            <a:ext cx="0" cy="1709737"/>
          </a:xfrm>
          <a:prstGeom prst="line">
            <a:avLst/>
          </a:prstGeom>
          <a:ln w="190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127000" y="2559050"/>
            <a:ext cx="622300" cy="12700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127000" y="2562225"/>
            <a:ext cx="0" cy="3586163"/>
          </a:xfrm>
          <a:prstGeom prst="line">
            <a:avLst/>
          </a:prstGeom>
          <a:ln w="190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114300" y="6130925"/>
            <a:ext cx="3022600" cy="0"/>
          </a:xfrm>
          <a:prstGeom prst="line">
            <a:avLst/>
          </a:prstGeom>
          <a:ln w="190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6045200" y="1584325"/>
            <a:ext cx="2447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~0.5 M events produced!</a:t>
            </a:r>
          </a:p>
        </p:txBody>
      </p:sp>
      <p:sp>
        <p:nvSpPr>
          <p:cNvPr id="35" name="ZoneTexte 34"/>
          <p:cNvSpPr txBox="1">
            <a:spLocks noChangeArrowheads="1"/>
          </p:cNvSpPr>
          <p:nvPr/>
        </p:nvSpPr>
        <p:spPr bwMode="auto">
          <a:xfrm>
            <a:off x="6096000" y="3232150"/>
            <a:ext cx="2330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~40 k events produced!</a:t>
            </a:r>
          </a:p>
        </p:txBody>
      </p:sp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6070600" y="4921250"/>
            <a:ext cx="2330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~20 k events produced!</a:t>
            </a:r>
          </a:p>
        </p:txBody>
      </p:sp>
      <p:sp>
        <p:nvSpPr>
          <p:cNvPr id="37" name="ZoneTexte 36"/>
          <p:cNvSpPr txBox="1">
            <a:spLocks noChangeArrowheads="1"/>
          </p:cNvSpPr>
          <p:nvPr/>
        </p:nvSpPr>
        <p:spPr bwMode="auto">
          <a:xfrm>
            <a:off x="1016000" y="5688013"/>
            <a:ext cx="22240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~3 k events produced!</a:t>
            </a:r>
          </a:p>
        </p:txBody>
      </p:sp>
    </p:spTree>
    <p:extLst>
      <p:ext uri="{BB962C8B-B14F-4D97-AF65-F5344CB8AC3E}">
        <p14:creationId xmlns:p14="http://schemas.microsoft.com/office/powerpoint/2010/main" val="165688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9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9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9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7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7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5" grpId="0"/>
      <p:bldP spid="119816" grpId="0"/>
      <p:bldP spid="119817" grpId="0"/>
      <p:bldP spid="119818" grpId="0"/>
      <p:bldP spid="119819" grpId="0"/>
      <p:bldP spid="119820" grpId="0"/>
      <p:bldP spid="119821" grpId="0"/>
      <p:bldP spid="119822" grpId="0"/>
      <p:bldP spid="147500" grpId="0"/>
      <p:bldP spid="147501" grpId="0"/>
      <p:bldP spid="119825" grpId="0"/>
      <p:bldP spid="119826" grpId="0"/>
      <p:bldP spid="23" grpId="0"/>
      <p:bldP spid="3" grpId="0" animBg="1"/>
      <p:bldP spid="25" grpId="0" animBg="1"/>
      <p:bldP spid="2" grpId="0" animBg="1"/>
      <p:bldP spid="4" grpId="0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re 1"/>
          <p:cNvSpPr>
            <a:spLocks noGrp="1"/>
          </p:cNvSpPr>
          <p:nvPr>
            <p:ph type="ctrTitle"/>
          </p:nvPr>
        </p:nvSpPr>
        <p:spPr>
          <a:xfrm>
            <a:off x="1438275" y="260350"/>
            <a:ext cx="6234113" cy="3889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>
                <a:latin typeface="Trebuchet MS" charset="0"/>
                <a:ea typeface="ＭＳ Ｐゴシック" charset="0"/>
                <a:cs typeface="Trebuchet MS" charset="0"/>
              </a:rPr>
              <a:t>Channels investigated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312454"/>
              </p:ext>
            </p:extLst>
          </p:nvPr>
        </p:nvGraphicFramePr>
        <p:xfrm>
          <a:off x="609600" y="1138238"/>
          <a:ext cx="7950201" cy="4856162"/>
        </p:xfrm>
        <a:graphic>
          <a:graphicData uri="http://schemas.openxmlformats.org/drawingml/2006/table">
            <a:tbl>
              <a:tblPr/>
              <a:tblGrid>
                <a:gridCol w="1539173"/>
                <a:gridCol w="552788"/>
                <a:gridCol w="596584"/>
                <a:gridCol w="563635"/>
                <a:gridCol w="565981"/>
                <a:gridCol w="630905"/>
                <a:gridCol w="634314"/>
                <a:gridCol w="609917"/>
                <a:gridCol w="592303"/>
                <a:gridCol w="863452"/>
                <a:gridCol w="801149"/>
              </a:tblGrid>
              <a:tr h="448700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Channel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categories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ATLAS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CMS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TeVatron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75008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ggF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VBF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VH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ttH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ggF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VBF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VH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ttH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VH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ggF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7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gg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(inclusive) 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600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ZZ (</a:t>
                      </a: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llll</a:t>
                      </a: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0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WW 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</a:t>
                      </a: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</a:t>
                      </a: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n</a:t>
                      </a: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</a:t>
                      </a:r>
                      <a:r>
                        <a:rPr kumimoji="0" 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n</a:t>
                      </a: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0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tt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58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H (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bb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7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g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(inclusive)  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7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mm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(inclusive) 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7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Invisible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(✓)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✓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50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 txBox="1">
            <a:spLocks/>
          </p:cNvSpPr>
          <p:nvPr/>
        </p:nvSpPr>
        <p:spPr bwMode="auto">
          <a:xfrm>
            <a:off x="1042988" y="98425"/>
            <a:ext cx="7072312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u="none">
                <a:latin typeface="Trebuchet MS" charset="0"/>
                <a:cs typeface="Trebuchet MS" charset="0"/>
              </a:rPr>
              <a:t>Outline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7866" y="647449"/>
            <a:ext cx="8280598" cy="606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I.- 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The </a:t>
            </a:r>
            <a:r>
              <a:rPr lang="fr-FR" sz="1800" u="none" dirty="0" err="1">
                <a:solidFill>
                  <a:srgbClr val="000090"/>
                </a:solidFill>
                <a:latin typeface="Trebuchet MS" charset="0"/>
                <a:cs typeface="Trebuchet MS" charset="0"/>
              </a:rPr>
              <a:t>roadmap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 to the </a:t>
            </a:r>
            <a:r>
              <a:rPr lang="fr-FR" sz="1800" u="none" dirty="0" err="1">
                <a:solidFill>
                  <a:srgbClr val="000090"/>
                </a:solidFill>
                <a:latin typeface="Trebuchet MS" charset="0"/>
                <a:cs typeface="Trebuchet MS" charset="0"/>
              </a:rPr>
              <a:t>discovery</a:t>
            </a:r>
            <a:r>
              <a:rPr lang="fr-FR" sz="1800" u="none" dirty="0">
                <a:latin typeface="Trebuchet MS" charset="0"/>
                <a:cs typeface="Trebuchet MS" charset="0"/>
              </a:rPr>
              <a:t> 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(Lecture I)</a:t>
            </a: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	</a:t>
            </a:r>
            <a:r>
              <a:rPr lang="fr-FR" dirty="0" err="1">
                <a:latin typeface="Trebuchet MS" charset="0"/>
                <a:cs typeface="Trebuchet MS" charset="0"/>
              </a:rPr>
              <a:t>F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rom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theoretical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foundations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to the 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discovery</a:t>
            </a:r>
            <a:endParaRPr lang="fr-FR" sz="1800" u="none" dirty="0" smtClean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II.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- An (</a:t>
            </a:r>
            <a:r>
              <a:rPr lang="fr-FR" sz="1800" u="none" dirty="0" err="1">
                <a:solidFill>
                  <a:srgbClr val="000090"/>
                </a:solidFill>
                <a:latin typeface="Trebuchet MS" charset="0"/>
                <a:cs typeface="Trebuchet MS" charset="0"/>
              </a:rPr>
              <a:t>early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) </a:t>
            </a:r>
            <a:r>
              <a:rPr lang="fr-FR" sz="1800" u="none" dirty="0" err="1">
                <a:solidFill>
                  <a:srgbClr val="000090"/>
                </a:solidFill>
                <a:latin typeface="Trebuchet MS" charset="0"/>
                <a:cs typeface="Trebuchet MS" charset="0"/>
              </a:rPr>
              <a:t>experimental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 profile of the </a:t>
            </a:r>
            <a:r>
              <a:rPr lang="fr-FR" sz="1800" u="none" dirty="0" err="1">
                <a:solidFill>
                  <a:srgbClr val="000090"/>
                </a:solidFill>
                <a:latin typeface="Trebuchet MS" charset="0"/>
                <a:cs typeface="Trebuchet MS" charset="0"/>
              </a:rPr>
              <a:t>Higgs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 boson  </a:t>
            </a:r>
            <a:r>
              <a:rPr lang="fr-FR" sz="1800" u="none" dirty="0">
                <a:latin typeface="Trebuchet MS" charset="0"/>
                <a:cs typeface="Trebuchet MS" charset="0"/>
              </a:rPr>
              <a:t>(Lecture 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II)</a:t>
            </a: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endParaRPr lang="fr-FR" sz="1800" u="none" dirty="0">
              <a:latin typeface="Trebuchet MS" charset="0"/>
              <a:cs typeface="Trebuchet MS" charset="0"/>
            </a:endParaRPr>
          </a:p>
          <a:p>
            <a:pPr lvl="1">
              <a:lnSpc>
                <a:spcPct val="120000"/>
              </a:lnSpc>
            </a:pPr>
            <a:r>
              <a:rPr lang="fr-FR" dirty="0">
                <a:latin typeface="Trebuchet MS" charset="0"/>
                <a:cs typeface="Trebuchet MS" charset="0"/>
              </a:rPr>
              <a:t>1.- </a:t>
            </a:r>
            <a:r>
              <a:rPr lang="fr-FR" dirty="0" err="1" smtClean="0">
                <a:latin typeface="Trebuchet MS" charset="0"/>
                <a:cs typeface="Trebuchet MS" charset="0"/>
              </a:rPr>
              <a:t>Comments</a:t>
            </a:r>
            <a:r>
              <a:rPr lang="fr-FR" dirty="0" smtClean="0">
                <a:latin typeface="Trebuchet MS" charset="0"/>
                <a:cs typeface="Trebuchet MS" charset="0"/>
              </a:rPr>
              <a:t> on </a:t>
            </a:r>
            <a:r>
              <a:rPr lang="fr-FR" dirty="0" err="1" smtClean="0">
                <a:latin typeface="Trebuchet MS" charset="0"/>
                <a:cs typeface="Trebuchet MS" charset="0"/>
              </a:rPr>
              <a:t>Statistical</a:t>
            </a:r>
            <a:r>
              <a:rPr lang="fr-FR" dirty="0" smtClean="0">
                <a:latin typeface="Trebuchet MS" charset="0"/>
                <a:cs typeface="Trebuchet MS" charset="0"/>
              </a:rPr>
              <a:t> </a:t>
            </a:r>
            <a:r>
              <a:rPr lang="fr-FR" dirty="0" err="1">
                <a:latin typeface="Trebuchet MS" charset="0"/>
                <a:cs typeface="Trebuchet MS" charset="0"/>
              </a:rPr>
              <a:t>Methods</a:t>
            </a:r>
            <a:r>
              <a:rPr lang="fr-FR" dirty="0">
                <a:latin typeface="Trebuchet MS" charset="0"/>
                <a:cs typeface="Trebuchet MS" charset="0"/>
              </a:rPr>
              <a:t> (Part II)</a:t>
            </a: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Trebuchet MS" charset="0"/>
                <a:cs typeface="Trebuchet MS" charset="0"/>
              </a:rPr>
              <a:t>2.- </a:t>
            </a:r>
            <a:r>
              <a:rPr lang="fr-FR" dirty="0" err="1" smtClean="0">
                <a:latin typeface="Trebuchet MS" charset="0"/>
                <a:cs typeface="Trebuchet MS" charset="0"/>
              </a:rPr>
              <a:t>Overview</a:t>
            </a:r>
            <a:r>
              <a:rPr lang="fr-FR" dirty="0" smtClean="0">
                <a:latin typeface="Trebuchet MS" charset="0"/>
                <a:cs typeface="Trebuchet MS" charset="0"/>
              </a:rPr>
              <a:t> of the analyses</a:t>
            </a: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Trebuchet MS" charset="0"/>
                <a:cs typeface="Trebuchet MS" charset="0"/>
              </a:rPr>
              <a:t>3.- 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Measurements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of </a:t>
            </a:r>
            <a:r>
              <a:rPr lang="fr-FR" dirty="0" err="1" smtClean="0">
                <a:latin typeface="Trebuchet MS" charset="0"/>
                <a:cs typeface="Trebuchet MS" charset="0"/>
              </a:rPr>
              <a:t>coupling</a:t>
            </a:r>
            <a:r>
              <a:rPr lang="fr-FR" dirty="0" smtClean="0">
                <a:latin typeface="Trebuchet MS" charset="0"/>
                <a:cs typeface="Trebuchet MS" charset="0"/>
              </a:rPr>
              <a:t> </a:t>
            </a:r>
            <a:r>
              <a:rPr lang="fr-FR" dirty="0" err="1" smtClean="0">
                <a:latin typeface="Trebuchet MS" charset="0"/>
                <a:cs typeface="Trebuchet MS" charset="0"/>
              </a:rPr>
              <a:t>properties</a:t>
            </a:r>
            <a:r>
              <a:rPr lang="fr-FR" dirty="0" smtClean="0">
                <a:latin typeface="Trebuchet MS" charset="0"/>
                <a:cs typeface="Trebuchet MS" charset="0"/>
              </a:rPr>
              <a:t> 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of the </a:t>
            </a:r>
            <a:r>
              <a:rPr lang="fr-FR" sz="1800" u="none" dirty="0" err="1" smtClean="0">
                <a:latin typeface="Trebuchet MS" charset="0"/>
                <a:cs typeface="Trebuchet MS" charset="0"/>
              </a:rPr>
              <a:t>Higgs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 boson</a:t>
            </a: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Trebuchet MS" charset="0"/>
                <a:cs typeface="Trebuchet MS" charset="0"/>
              </a:rPr>
              <a:t>4.- </a:t>
            </a:r>
            <a:r>
              <a:rPr lang="fr-FR" dirty="0" err="1" smtClean="0">
                <a:latin typeface="Trebuchet MS" charset="0"/>
                <a:cs typeface="Trebuchet MS" charset="0"/>
              </a:rPr>
              <a:t>Measurement</a:t>
            </a:r>
            <a:r>
              <a:rPr lang="fr-FR" dirty="0" smtClean="0">
                <a:latin typeface="Trebuchet MS" charset="0"/>
                <a:cs typeface="Trebuchet MS" charset="0"/>
              </a:rPr>
              <a:t> of spin/CP </a:t>
            </a:r>
            <a:r>
              <a:rPr lang="fr-FR" dirty="0" err="1" smtClean="0">
                <a:latin typeface="Trebuchet MS" charset="0"/>
                <a:cs typeface="Trebuchet MS" charset="0"/>
              </a:rPr>
              <a:t>properties</a:t>
            </a:r>
            <a:r>
              <a:rPr lang="fr-FR" dirty="0" smtClean="0">
                <a:latin typeface="Trebuchet MS" charset="0"/>
                <a:cs typeface="Trebuchet MS" charset="0"/>
              </a:rPr>
              <a:t> of the </a:t>
            </a:r>
            <a:r>
              <a:rPr lang="fr-FR" dirty="0" err="1" smtClean="0">
                <a:latin typeface="Trebuchet MS" charset="0"/>
                <a:cs typeface="Trebuchet MS" charset="0"/>
              </a:rPr>
              <a:t>discovered</a:t>
            </a:r>
            <a:r>
              <a:rPr lang="fr-FR" dirty="0" smtClean="0">
                <a:latin typeface="Trebuchet MS" charset="0"/>
                <a:cs typeface="Trebuchet MS" charset="0"/>
              </a:rPr>
              <a:t> state</a:t>
            </a: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III.- 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Implications and future </a:t>
            </a:r>
            <a:r>
              <a:rPr lang="fr-FR" sz="1800" u="none" dirty="0" err="1" smtClean="0">
                <a:solidFill>
                  <a:srgbClr val="000090"/>
                </a:solidFill>
                <a:latin typeface="Trebuchet MS" charset="0"/>
                <a:cs typeface="Trebuchet MS" charset="0"/>
              </a:rPr>
              <a:t>projects</a:t>
            </a:r>
            <a:r>
              <a:rPr lang="fr-FR" sz="1800" u="none" dirty="0">
                <a:solidFill>
                  <a:srgbClr val="000090"/>
                </a:solidFill>
                <a:latin typeface="Trebuchet MS" charset="0"/>
                <a:cs typeface="Trebuchet MS" charset="0"/>
              </a:rPr>
              <a:t>   </a:t>
            </a:r>
            <a:r>
              <a:rPr lang="fr-FR" sz="1800" u="none" dirty="0">
                <a:latin typeface="Trebuchet MS" charset="0"/>
                <a:cs typeface="Trebuchet MS" charset="0"/>
              </a:rPr>
              <a:t>(Lecture 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III</a:t>
            </a:r>
            <a:r>
              <a:rPr lang="fr-FR" sz="1800" u="none" dirty="0">
                <a:latin typeface="Trebuchet MS" charset="0"/>
                <a:cs typeface="Trebuchet MS" charset="0"/>
              </a:rPr>
              <a:t>)</a:t>
            </a:r>
          </a:p>
          <a:p>
            <a:pPr>
              <a:lnSpc>
                <a:spcPct val="120000"/>
              </a:lnSpc>
            </a:pPr>
            <a:endParaRPr lang="fr-FR" sz="1800" u="none" dirty="0" smtClean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dirty="0">
                <a:latin typeface="Trebuchet MS" charset="0"/>
                <a:cs typeface="Trebuchet MS" charset="0"/>
              </a:rPr>
              <a:t>	</a:t>
            </a:r>
            <a:r>
              <a:rPr lang="fr-FR" dirty="0" smtClean="0">
                <a:latin typeface="Trebuchet MS" charset="0"/>
                <a:cs typeface="Trebuchet MS" charset="0"/>
              </a:rPr>
              <a:t>- Rare and invisible </a:t>
            </a:r>
            <a:r>
              <a:rPr lang="fr-FR" dirty="0" err="1" smtClean="0">
                <a:latin typeface="Trebuchet MS" charset="0"/>
                <a:cs typeface="Trebuchet MS" charset="0"/>
              </a:rPr>
              <a:t>decays</a:t>
            </a: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	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- Implications </a:t>
            </a:r>
            <a:r>
              <a:rPr lang="fr-FR" sz="1800" u="none" dirty="0">
                <a:latin typeface="Trebuchet MS" charset="0"/>
                <a:cs typeface="Trebuchet MS" charset="0"/>
              </a:rPr>
              <a:t>of the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discovered</a:t>
            </a:r>
            <a:r>
              <a:rPr lang="fr-FR" sz="1800" u="none" dirty="0">
                <a:latin typeface="Trebuchet MS" charset="0"/>
                <a:cs typeface="Trebuchet MS" charset="0"/>
              </a:rPr>
              <a:t> state</a:t>
            </a: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	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-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Search</a:t>
            </a:r>
            <a:r>
              <a:rPr lang="fr-FR" sz="1800" u="none" dirty="0">
                <a:latin typeface="Trebuchet MS" charset="0"/>
                <a:cs typeface="Trebuchet MS" charset="0"/>
              </a:rPr>
              <a:t> for BSM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Higgs</a:t>
            </a:r>
            <a:r>
              <a:rPr lang="fr-FR" sz="1800" u="none" dirty="0">
                <a:latin typeface="Trebuchet MS" charset="0"/>
                <a:cs typeface="Trebuchet MS" charset="0"/>
              </a:rPr>
              <a:t> and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extended</a:t>
            </a:r>
            <a:r>
              <a:rPr lang="fr-FR" sz="1800" u="none" dirty="0">
                <a:latin typeface="Trebuchet MS" charset="0"/>
                <a:cs typeface="Trebuchet MS" charset="0"/>
              </a:rPr>
              <a:t>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sectors</a:t>
            </a:r>
            <a:endParaRPr lang="fr-FR" sz="1800" u="none" dirty="0">
              <a:latin typeface="Trebuchet MS" charset="0"/>
              <a:cs typeface="Trebuchet MS" charset="0"/>
            </a:endParaRPr>
          </a:p>
          <a:p>
            <a:pPr>
              <a:lnSpc>
                <a:spcPct val="120000"/>
              </a:lnSpc>
            </a:pPr>
            <a:r>
              <a:rPr lang="fr-FR" sz="1800" u="none" dirty="0">
                <a:latin typeface="Trebuchet MS" charset="0"/>
                <a:cs typeface="Trebuchet MS" charset="0"/>
              </a:rPr>
              <a:t>	</a:t>
            </a:r>
            <a:r>
              <a:rPr lang="fr-FR" sz="1800" u="none" dirty="0" smtClean="0">
                <a:latin typeface="Trebuchet MS" charset="0"/>
                <a:cs typeface="Trebuchet MS" charset="0"/>
              </a:rPr>
              <a:t>- </a:t>
            </a:r>
            <a:r>
              <a:rPr lang="fr-FR" sz="1800" u="none" dirty="0">
                <a:latin typeface="Trebuchet MS" charset="0"/>
                <a:cs typeface="Trebuchet MS" charset="0"/>
              </a:rPr>
              <a:t>Future </a:t>
            </a:r>
            <a:r>
              <a:rPr lang="fr-FR" sz="1800" u="none" dirty="0" err="1">
                <a:latin typeface="Trebuchet MS" charset="0"/>
                <a:cs typeface="Trebuchet MS" charset="0"/>
              </a:rPr>
              <a:t>Higgs</a:t>
            </a:r>
            <a:r>
              <a:rPr lang="fr-FR" sz="1800" u="none" dirty="0">
                <a:latin typeface="Trebuchet MS" charset="0"/>
                <a:cs typeface="Trebuchet MS" charset="0"/>
              </a:rPr>
              <a:t> programs</a:t>
            </a:r>
          </a:p>
        </p:txBody>
      </p:sp>
    </p:spTree>
    <p:extLst>
      <p:ext uri="{BB962C8B-B14F-4D97-AF65-F5344CB8AC3E}">
        <p14:creationId xmlns:p14="http://schemas.microsoft.com/office/powerpoint/2010/main" val="331405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 txBox="1">
            <a:spLocks/>
          </p:cNvSpPr>
          <p:nvPr/>
        </p:nvSpPr>
        <p:spPr bwMode="auto">
          <a:xfrm>
            <a:off x="1042988" y="2547938"/>
            <a:ext cx="70723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Overview of Current Main Analyses</a:t>
            </a:r>
          </a:p>
          <a:p>
            <a:pPr algn="ctr" eaLnBrk="1" hangingPunct="1"/>
            <a:r>
              <a:rPr lang="en-US" u="none" dirty="0" smtClean="0">
                <a:latin typeface="Trebuchet MS" charset="0"/>
                <a:cs typeface="Trebuchet MS" charset="0"/>
              </a:rPr>
              <a:t>Highlighting one example</a:t>
            </a:r>
            <a:endParaRPr lang="en-US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74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785783"/>
              </p:ext>
            </p:extLst>
          </p:nvPr>
        </p:nvGraphicFramePr>
        <p:xfrm>
          <a:off x="2673350" y="2027238"/>
          <a:ext cx="4109192" cy="150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7" name="Équation" r:id="rId3" imgW="520700" imgH="190500" progId="Equation.3">
                  <p:embed/>
                </p:oleObj>
              </mc:Choice>
              <mc:Fallback>
                <p:oleObj name="Équation" r:id="rId3" imgW="5207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50" y="2027238"/>
                        <a:ext cx="4109192" cy="1503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81075" y="3862388"/>
            <a:ext cx="7375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i="1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Somewhat detailing one example </a:t>
            </a:r>
          </a:p>
          <a:p>
            <a:pPr algn="ctr"/>
            <a:r>
              <a:rPr lang="en-US" sz="2800" i="1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(rather important one)</a:t>
            </a:r>
            <a:endParaRPr lang="en-US" sz="2800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07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ctrTitle"/>
          </p:nvPr>
        </p:nvSpPr>
        <p:spPr>
          <a:xfrm>
            <a:off x="698500" y="263525"/>
            <a:ext cx="7772400" cy="3889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>
                <a:latin typeface="Trebuchet MS"/>
                <a:ea typeface="ＭＳ Ｐゴシック" charset="0"/>
                <a:cs typeface="Trebuchet MS"/>
              </a:rPr>
              <a:t>Interesting Facts about the </a:t>
            </a:r>
            <a:r>
              <a:rPr lang="en-US" sz="3200" dirty="0" err="1">
                <a:latin typeface="Symbol" charset="2"/>
                <a:ea typeface="ＭＳ Ｐゴシック" charset="0"/>
                <a:cs typeface="Symbol" charset="2"/>
              </a:rPr>
              <a:t>gg</a:t>
            </a:r>
            <a:r>
              <a:rPr lang="en-US" sz="3200" dirty="0">
                <a:latin typeface="Trebuchet MS"/>
                <a:ea typeface="ＭＳ Ｐゴシック" charset="0"/>
                <a:cs typeface="Trebuchet MS"/>
              </a:rPr>
              <a:t> Channel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09550" y="5514975"/>
            <a:ext cx="8890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 If observed implies that it does not originate from spin 1 </a:t>
            </a:r>
            <a:r>
              <a:rPr lang="en-US" sz="1800" u="none" dirty="0">
                <a:latin typeface="Trebuchet MS"/>
                <a:cs typeface="Trebuchet MS"/>
              </a:rPr>
              <a:t>: Landau-Yang theorem 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30175" y="1095375"/>
            <a:ext cx="8340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u="none">
                <a:latin typeface="Trebuchet MS" charset="0"/>
                <a:cs typeface="Trebuchet MS" charset="0"/>
              </a:rPr>
              <a:t>- Main production and decay processes occur through loops :</a:t>
            </a:r>
          </a:p>
        </p:txBody>
      </p:sp>
      <p:pic>
        <p:nvPicPr>
          <p:cNvPr id="25608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88"/>
          <a:stretch>
            <a:fillRect/>
          </a:stretch>
        </p:blipFill>
        <p:spPr bwMode="auto">
          <a:xfrm>
            <a:off x="6680200" y="2005013"/>
            <a:ext cx="2070100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76"/>
          <a:stretch>
            <a:fillRect/>
          </a:stretch>
        </p:blipFill>
        <p:spPr bwMode="auto">
          <a:xfrm>
            <a:off x="4318000" y="2074863"/>
            <a:ext cx="20701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2314575" y="2178050"/>
            <a:ext cx="390525" cy="233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u="none">
              <a:latin typeface="Trebuchet MS"/>
              <a:cs typeface="Trebuchet MS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4778375" y="3759200"/>
            <a:ext cx="40354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none">
                <a:solidFill>
                  <a:srgbClr val="0000FF"/>
                </a:solidFill>
                <a:latin typeface="Trebuchet MS" charset="0"/>
                <a:cs typeface="Trebuchet MS" charset="0"/>
              </a:rPr>
              <a:t>… Not so obviously enhanced (e.g. SM4)</a:t>
            </a:r>
          </a:p>
        </p:txBody>
      </p:sp>
      <p:pic>
        <p:nvPicPr>
          <p:cNvPr id="25614" name="Imag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1981200"/>
            <a:ext cx="16891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ZoneTexte 27"/>
          <p:cNvSpPr txBox="1">
            <a:spLocks noChangeArrowheads="1"/>
          </p:cNvSpPr>
          <p:nvPr/>
        </p:nvSpPr>
        <p:spPr bwMode="auto">
          <a:xfrm>
            <a:off x="117475" y="2178050"/>
            <a:ext cx="1565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u="none">
                <a:latin typeface="Trebuchet MS" charset="0"/>
                <a:cs typeface="Trebuchet MS" charset="0"/>
              </a:rPr>
              <a:t>known at NNnLO, still rather large uncertainty O(10%) </a:t>
            </a:r>
          </a:p>
        </p:txBody>
      </p:sp>
      <p:sp>
        <p:nvSpPr>
          <p:cNvPr id="25616" name="ZoneTexte 28"/>
          <p:cNvSpPr txBox="1">
            <a:spLocks noChangeArrowheads="1"/>
          </p:cNvSpPr>
          <p:nvPr/>
        </p:nvSpPr>
        <p:spPr bwMode="auto">
          <a:xfrm>
            <a:off x="915988" y="3287713"/>
            <a:ext cx="30591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 u="none">
                <a:solidFill>
                  <a:srgbClr val="0000FF"/>
                </a:solidFill>
                <a:latin typeface="Trebuchet MS" charset="0"/>
                <a:cs typeface="Trebuchet MS" charset="0"/>
              </a:rPr>
              <a:t>A priori potentially large possible enhancement…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355600" y="4275138"/>
            <a:ext cx="8521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none">
                <a:latin typeface="Trebuchet MS" charset="0"/>
                <a:cs typeface="Trebuchet MS" charset="0"/>
              </a:rPr>
              <a:t>Seldom larger yields : e.g. NMSSM (U. Ellwanger </a:t>
            </a:r>
            <a:r>
              <a:rPr lang="fr-FR" sz="1600" i="1" u="none">
                <a:latin typeface="Trebuchet MS" charset="0"/>
                <a:cs typeface="Trebuchet MS" charset="0"/>
              </a:rPr>
              <a:t>et al.</a:t>
            </a:r>
            <a:r>
              <a:rPr lang="en-US" sz="1600" i="1" u="none">
                <a:latin typeface="Trebuchet MS" charset="0"/>
                <a:cs typeface="Trebuchet MS" charset="0"/>
              </a:rPr>
              <a:t>) up to x6, large stau mixing (M. Carena et al.), Fermiophobia…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222250" y="5049838"/>
            <a:ext cx="8890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 </a:t>
            </a:r>
            <a:r>
              <a:rPr lang="en-US" sz="18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High mass resolution channel</a:t>
            </a:r>
            <a:endParaRPr lang="en-US" sz="1800" u="none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15900" y="5959475"/>
            <a:ext cx="8890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 If observed implies that </a:t>
            </a:r>
            <a:r>
              <a:rPr lang="en-US" sz="18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its Charge Conjugation is +1</a:t>
            </a:r>
            <a:endParaRPr lang="en-US" sz="1800" u="none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/>
        </p:nvGraphicFramePr>
        <p:xfrm>
          <a:off x="4703763" y="3205163"/>
          <a:ext cx="4033837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72" name="Équation" r:id="rId5" imgW="1892300" imgH="241300" progId="Equation.3">
                  <p:embed/>
                </p:oleObj>
              </mc:Choice>
              <mc:Fallback>
                <p:oleObj name="Équation" r:id="rId5" imgW="1892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763" y="3205163"/>
                        <a:ext cx="4033837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390775" y="1484313"/>
            <a:ext cx="399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u="none">
                <a:solidFill>
                  <a:srgbClr val="FF0000"/>
                </a:solidFill>
                <a:latin typeface="Trebuchet MS" charset="0"/>
                <a:cs typeface="Trebuchet MS" charset="0"/>
              </a:rPr>
              <a:t>Excellent probe for new physics !</a:t>
            </a:r>
          </a:p>
        </p:txBody>
      </p:sp>
      <p:sp>
        <p:nvSpPr>
          <p:cNvPr id="3" name="Rectangle 2"/>
          <p:cNvSpPr/>
          <p:nvPr/>
        </p:nvSpPr>
        <p:spPr>
          <a:xfrm>
            <a:off x="7366000" y="2951163"/>
            <a:ext cx="431800" cy="298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u="none"/>
          </a:p>
        </p:txBody>
      </p:sp>
    </p:spTree>
    <p:extLst>
      <p:ext uri="{BB962C8B-B14F-4D97-AF65-F5344CB8AC3E}">
        <p14:creationId xmlns:p14="http://schemas.microsoft.com/office/powerpoint/2010/main" val="3225730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u numéro de diapositive 4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021EE9D-A5DE-7A47-8E16-D1D522B8AA3F}" type="slidenum">
              <a:rPr lang="en-US" sz="1200">
                <a:solidFill>
                  <a:srgbClr val="898989"/>
                </a:solidFill>
                <a:latin typeface="Calibri" charset="0"/>
              </a:rPr>
              <a:pPr algn="r" eaLnBrk="1" hangingPunct="1"/>
              <a:t>23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4301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74"/>
          <a:stretch>
            <a:fillRect/>
          </a:stretch>
        </p:blipFill>
        <p:spPr bwMode="auto">
          <a:xfrm>
            <a:off x="6950075" y="84138"/>
            <a:ext cx="2054225" cy="676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 descr="a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5" y="755650"/>
            <a:ext cx="6812610" cy="61341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153612" y="1309132"/>
            <a:ext cx="289806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Trebuchet MS"/>
                <a:cs typeface="Trebuchet MS"/>
              </a:rPr>
              <a:t>Photon or jet </a:t>
            </a:r>
            <a:r>
              <a:rPr lang="fr-FR" sz="2400" dirty="0" err="1" smtClean="0">
                <a:latin typeface="Trebuchet MS"/>
                <a:cs typeface="Trebuchet MS"/>
              </a:rPr>
              <a:t>fragmenting</a:t>
            </a:r>
            <a:r>
              <a:rPr lang="fr-FR" sz="2400" dirty="0" smtClean="0">
                <a:latin typeface="Trebuchet MS"/>
                <a:cs typeface="Trebuchet MS"/>
              </a:rPr>
              <a:t> </a:t>
            </a:r>
            <a:r>
              <a:rPr lang="fr-FR" sz="2400" dirty="0" err="1" smtClean="0">
                <a:latin typeface="Trebuchet MS"/>
                <a:cs typeface="Trebuchet MS"/>
              </a:rPr>
              <a:t>into</a:t>
            </a:r>
            <a:r>
              <a:rPr lang="fr-FR" sz="2400" dirty="0" smtClean="0">
                <a:latin typeface="Trebuchet MS"/>
                <a:cs typeface="Trebuchet MS"/>
              </a:rPr>
              <a:t> </a:t>
            </a:r>
            <a:r>
              <a:rPr lang="fr-FR" sz="2400" dirty="0" err="1" smtClean="0">
                <a:latin typeface="Trebuchet MS"/>
                <a:cs typeface="Trebuchet MS"/>
              </a:rPr>
              <a:t>leading</a:t>
            </a:r>
            <a:r>
              <a:rPr lang="fr-FR" sz="2400" dirty="0" smtClean="0">
                <a:latin typeface="Trebuchet MS"/>
                <a:cs typeface="Trebuchet MS"/>
              </a:rPr>
              <a:t> </a:t>
            </a:r>
            <a:r>
              <a:rPr lang="fr-FR" sz="2400" dirty="0" smtClean="0">
                <a:latin typeface="Symbol" charset="2"/>
                <a:cs typeface="Symbol" charset="2"/>
              </a:rPr>
              <a:t>p</a:t>
            </a:r>
            <a:r>
              <a:rPr lang="fr-FR" sz="2400" baseline="30000" dirty="0" smtClean="0">
                <a:latin typeface="Trebuchet MS"/>
                <a:cs typeface="Trebuchet MS"/>
              </a:rPr>
              <a:t>0</a:t>
            </a:r>
            <a:r>
              <a:rPr lang="fr-FR" sz="2400" dirty="0" smtClean="0">
                <a:latin typeface="Trebuchet MS"/>
                <a:cs typeface="Trebuchet MS"/>
              </a:rPr>
              <a:t> ?</a:t>
            </a:r>
            <a:endParaRPr lang="fr-FR" sz="2400" dirty="0">
              <a:latin typeface="Trebuchet MS"/>
              <a:cs typeface="Trebuchet MS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2946400" y="1943100"/>
            <a:ext cx="13208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re 1"/>
          <p:cNvSpPr txBox="1">
            <a:spLocks/>
          </p:cNvSpPr>
          <p:nvPr/>
        </p:nvSpPr>
        <p:spPr bwMode="auto">
          <a:xfrm>
            <a:off x="591344" y="-9902"/>
            <a:ext cx="70723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Backgrounds</a:t>
            </a:r>
            <a:endParaRPr lang="en-US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18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Image 1" descr="gamg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24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2"/>
          <p:cNvGrpSpPr/>
          <p:nvPr/>
        </p:nvGrpSpPr>
        <p:grpSpPr>
          <a:xfrm>
            <a:off x="6441108" y="1727200"/>
            <a:ext cx="2423492" cy="3793260"/>
            <a:chOff x="6876256" y="44624"/>
            <a:chExt cx="2189066" cy="3318174"/>
          </a:xfrm>
          <a:solidFill>
            <a:srgbClr val="FFFFFF"/>
          </a:solidFill>
        </p:grpSpPr>
        <p:grpSp>
          <p:nvGrpSpPr>
            <p:cNvPr id="13" name="Group 1"/>
            <p:cNvGrpSpPr/>
            <p:nvPr/>
          </p:nvGrpSpPr>
          <p:grpSpPr>
            <a:xfrm>
              <a:off x="7452320" y="44624"/>
              <a:ext cx="1613002" cy="3318174"/>
              <a:chOff x="371512" y="404664"/>
              <a:chExt cx="1613002" cy="3318174"/>
            </a:xfrm>
            <a:grpFill/>
          </p:grpSpPr>
          <p:pic>
            <p:nvPicPr>
              <p:cNvPr id="17" name="Picture 8"/>
              <p:cNvPicPr preferRelativeResize="0"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1512" y="2088752"/>
                <a:ext cx="1613002" cy="1634086"/>
              </a:xfrm>
              <a:prstGeom prst="rect">
                <a:avLst/>
              </a:prstGeom>
              <a:grpFill/>
              <a:ln>
                <a:solidFill>
                  <a:srgbClr val="FFFFFF"/>
                </a:solidFill>
              </a:ln>
            </p:spPr>
          </p:pic>
          <p:pic>
            <p:nvPicPr>
              <p:cNvPr id="18" name="Picture 9"/>
              <p:cNvPicPr preferRelativeResize="0"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512" y="404664"/>
                <a:ext cx="1613002" cy="1623613"/>
              </a:xfrm>
              <a:prstGeom prst="rect">
                <a:avLst/>
              </a:prstGeom>
              <a:grpFill/>
              <a:ln>
                <a:solidFill>
                  <a:srgbClr val="FFFFFF"/>
                </a:solidFill>
              </a:ln>
            </p:spPr>
          </p:pic>
        </p:grpSp>
        <p:cxnSp>
          <p:nvCxnSpPr>
            <p:cNvPr id="14" name="Straight Arrow Connector 16"/>
            <p:cNvCxnSpPr/>
            <p:nvPr/>
          </p:nvCxnSpPr>
          <p:spPr bwMode="auto">
            <a:xfrm flipV="1">
              <a:off x="6876256" y="1268760"/>
              <a:ext cx="720080" cy="576064"/>
            </a:xfrm>
            <a:prstGeom prst="straightConnector1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36"/>
            <p:cNvCxnSpPr/>
            <p:nvPr/>
          </p:nvCxnSpPr>
          <p:spPr bwMode="auto">
            <a:xfrm>
              <a:off x="6948264" y="2132856"/>
              <a:ext cx="720080" cy="864096"/>
            </a:xfrm>
            <a:prstGeom prst="straightConnector1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1989" name="ZoneTexte 1"/>
          <p:cNvSpPr txBox="1">
            <a:spLocks noChangeArrowheads="1"/>
          </p:cNvSpPr>
          <p:nvPr/>
        </p:nvSpPr>
        <p:spPr bwMode="auto">
          <a:xfrm>
            <a:off x="7257832" y="895350"/>
            <a:ext cx="15101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2000" u="none">
                <a:latin typeface="Trebuchet MS"/>
                <a:cs typeface="Trebuchet MS"/>
              </a:rPr>
              <a:t>Background</a:t>
            </a:r>
          </a:p>
          <a:p>
            <a:pPr algn="ctr"/>
            <a:r>
              <a:rPr lang="fr-FR" sz="2000" u="none">
                <a:latin typeface="Trebuchet MS"/>
                <a:cs typeface="Trebuchet MS"/>
              </a:rPr>
              <a:t>From jets </a:t>
            </a:r>
          </a:p>
        </p:txBody>
      </p:sp>
      <p:sp>
        <p:nvSpPr>
          <p:cNvPr id="41990" name="ZoneTexte 15"/>
          <p:cNvSpPr txBox="1">
            <a:spLocks noChangeArrowheads="1"/>
          </p:cNvSpPr>
          <p:nvPr/>
        </p:nvSpPr>
        <p:spPr bwMode="auto">
          <a:xfrm>
            <a:off x="7612063" y="5630863"/>
            <a:ext cx="860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u="none">
                <a:solidFill>
                  <a:srgbClr val="FF0000"/>
                </a:solidFill>
                <a:latin typeface="Trebuchet MS"/>
                <a:cs typeface="Trebuchet MS"/>
              </a:rPr>
              <a:t>Signal</a:t>
            </a:r>
          </a:p>
        </p:txBody>
      </p:sp>
    </p:spTree>
    <p:extLst>
      <p:ext uri="{BB962C8B-B14F-4D97-AF65-F5344CB8AC3E}">
        <p14:creationId xmlns:p14="http://schemas.microsoft.com/office/powerpoint/2010/main" val="40208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/>
          <p:cNvSpPr>
            <a:spLocks noGrp="1"/>
          </p:cNvSpPr>
          <p:nvPr>
            <p:ph type="ctrTitle"/>
          </p:nvPr>
        </p:nvSpPr>
        <p:spPr>
          <a:xfrm>
            <a:off x="698500" y="0"/>
            <a:ext cx="7772400" cy="6080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Trebuchet MS"/>
                <a:ea typeface="ＭＳ Ｐゴシック" charset="0"/>
                <a:cs typeface="Trebuchet MS"/>
              </a:rPr>
              <a:t>Reconstruction of the Angle in Space</a:t>
            </a:r>
          </a:p>
        </p:txBody>
      </p:sp>
      <p:pic>
        <p:nvPicPr>
          <p:cNvPr id="31750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2800350"/>
            <a:ext cx="15113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onnecteur droit 10"/>
          <p:cNvCxnSpPr/>
          <p:nvPr/>
        </p:nvCxnSpPr>
        <p:spPr>
          <a:xfrm rot="16200000" flipH="1">
            <a:off x="630237" y="3948113"/>
            <a:ext cx="2403475" cy="558800"/>
          </a:xfrm>
          <a:prstGeom prst="line">
            <a:avLst/>
          </a:prstGeom>
          <a:ln w="12700" cap="flat" cmpd="sng" algn="ctr">
            <a:solidFill>
              <a:schemeClr val="accent1"/>
            </a:solidFill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27075" y="5200650"/>
            <a:ext cx="33147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422525" y="5295900"/>
            <a:ext cx="194796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latin typeface="Trebuchet MS"/>
                <a:ea typeface="ＭＳ Ｐゴシック" pitchFamily="-108" charset="-128"/>
                <a:cs typeface="Trebuchet MS"/>
              </a:rPr>
              <a:t>2.- </a:t>
            </a:r>
            <a:r>
              <a:rPr lang="fr-FR" sz="1600" dirty="0" err="1">
                <a:latin typeface="Trebuchet MS"/>
                <a:ea typeface="ＭＳ Ｐゴシック" pitchFamily="-108" charset="-128"/>
                <a:cs typeface="Trebuchet MS"/>
              </a:rPr>
              <a:t>Deduce</a:t>
            </a:r>
            <a:r>
              <a:rPr lang="fr-FR" sz="1600" dirty="0">
                <a:latin typeface="Trebuchet MS"/>
                <a:ea typeface="ＭＳ Ｐゴシック" pitchFamily="-108" charset="-128"/>
                <a:cs typeface="Trebuchet MS"/>
              </a:rPr>
              <a:t> z of  PV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393950" y="4368800"/>
            <a:ext cx="156845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latin typeface="Trebuchet MS"/>
                <a:ea typeface="ＭＳ Ｐゴシック" pitchFamily="-108" charset="-128"/>
                <a:cs typeface="Trebuchet MS"/>
              </a:rPr>
              <a:t>1.- </a:t>
            </a:r>
            <a:r>
              <a:rPr lang="fr-FR" sz="1600" dirty="0" err="1">
                <a:latin typeface="Trebuchet MS"/>
                <a:ea typeface="ＭＳ Ｐゴシック" pitchFamily="-108" charset="-128"/>
                <a:cs typeface="Trebuchet MS"/>
              </a:rPr>
              <a:t>Measure</a:t>
            </a:r>
            <a:r>
              <a:rPr lang="fr-FR" sz="1600" dirty="0">
                <a:latin typeface="Trebuchet MS"/>
                <a:ea typeface="ＭＳ Ｐゴシック" pitchFamily="-108" charset="-128"/>
                <a:cs typeface="Trebuchet MS"/>
              </a:rPr>
              <a:t> photon direction 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27012" y="871538"/>
            <a:ext cx="824388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  <a:buFontTx/>
              <a:buChar char="-"/>
            </a:pPr>
            <a:r>
              <a:rPr lang="en-GB" sz="1800" dirty="0">
                <a:solidFill>
                  <a:srgbClr val="1F497D"/>
                </a:solidFill>
                <a:latin typeface="Trebuchet MS"/>
                <a:cs typeface="Trebuchet MS"/>
              </a:rPr>
              <a:t> IP spread of 5.6 cm : assuming (0,0,0) adds ~1.4 </a:t>
            </a:r>
            <a:r>
              <a:rPr lang="en-GB" sz="1800" dirty="0" err="1">
                <a:solidFill>
                  <a:srgbClr val="1F497D"/>
                </a:solidFill>
                <a:latin typeface="Trebuchet MS"/>
                <a:cs typeface="Trebuchet MS"/>
              </a:rPr>
              <a:t>GeV</a:t>
            </a:r>
            <a:r>
              <a:rPr lang="en-GB" sz="1800" dirty="0">
                <a:solidFill>
                  <a:srgbClr val="1F497D"/>
                </a:solidFill>
                <a:latin typeface="Trebuchet MS"/>
                <a:cs typeface="Trebuchet MS"/>
              </a:rPr>
              <a:t> in mass resolution</a:t>
            </a:r>
          </a:p>
          <a:p>
            <a:pPr eaLnBrk="1" hangingPunct="1">
              <a:spcAft>
                <a:spcPts val="600"/>
              </a:spcAft>
            </a:pPr>
            <a:r>
              <a:rPr lang="en-GB" sz="1600" dirty="0">
                <a:latin typeface="Trebuchet MS"/>
                <a:cs typeface="Trebuchet MS"/>
              </a:rPr>
              <a:t>(equiv. to the </a:t>
            </a:r>
            <a:r>
              <a:rPr lang="en-GB" sz="1600" dirty="0" err="1">
                <a:latin typeface="Trebuchet MS"/>
                <a:cs typeface="Trebuchet MS"/>
              </a:rPr>
              <a:t>calo</a:t>
            </a:r>
            <a:r>
              <a:rPr lang="en-GB" sz="1600" dirty="0">
                <a:latin typeface="Trebuchet MS"/>
                <a:cs typeface="Trebuchet MS"/>
              </a:rPr>
              <a:t>. </a:t>
            </a:r>
            <a:r>
              <a:rPr lang="en-GB" sz="1600" dirty="0" err="1">
                <a:latin typeface="Trebuchet MS"/>
                <a:cs typeface="Trebuchet MS"/>
              </a:rPr>
              <a:t>M</a:t>
            </a:r>
            <a:r>
              <a:rPr lang="en-GB" sz="1600" baseline="-25000" dirty="0" err="1">
                <a:latin typeface="Symbol" charset="2"/>
                <a:cs typeface="Symbol" charset="2"/>
              </a:rPr>
              <a:t>gg</a:t>
            </a:r>
            <a:r>
              <a:rPr lang="en-GB" sz="1600" dirty="0">
                <a:latin typeface="Trebuchet MS"/>
                <a:cs typeface="Trebuchet MS"/>
              </a:rPr>
              <a:t> resolution itself)</a:t>
            </a:r>
            <a:r>
              <a:rPr lang="en-GB" sz="1800" dirty="0">
                <a:solidFill>
                  <a:srgbClr val="1F497D"/>
                </a:solidFill>
                <a:latin typeface="Trebuchet MS"/>
                <a:cs typeface="Trebuchet MS"/>
              </a:rPr>
              <a:t>.</a:t>
            </a:r>
            <a:endParaRPr lang="en-GB" sz="800" dirty="0">
              <a:solidFill>
                <a:srgbClr val="1F497D"/>
              </a:solidFill>
              <a:latin typeface="Trebuchet MS"/>
              <a:cs typeface="Trebuchet MS"/>
            </a:endParaRPr>
          </a:p>
          <a:p>
            <a:pPr eaLnBrk="1" hangingPunct="1">
              <a:spcAft>
                <a:spcPts val="600"/>
              </a:spcAft>
              <a:buFontTx/>
              <a:buChar char="-"/>
            </a:pPr>
            <a:r>
              <a:rPr lang="en-GB" sz="1800" dirty="0">
                <a:solidFill>
                  <a:srgbClr val="1F497D"/>
                </a:solidFill>
                <a:latin typeface="Trebuchet MS"/>
                <a:cs typeface="Trebuchet MS"/>
              </a:rPr>
              <a:t> Can use conversion as well</a:t>
            </a:r>
          </a:p>
          <a:p>
            <a:pPr eaLnBrk="1" hangingPunct="1">
              <a:spcAft>
                <a:spcPts val="600"/>
              </a:spcAft>
              <a:buFontTx/>
              <a:buChar char="-"/>
            </a:pPr>
            <a:r>
              <a:rPr lang="en-GB" sz="1800" dirty="0">
                <a:solidFill>
                  <a:srgbClr val="1F497D"/>
                </a:solidFill>
                <a:latin typeface="Trebuchet MS"/>
                <a:cs typeface="Trebuchet MS"/>
              </a:rPr>
              <a:t> Recoil tracks (less effective with large PU) 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77800" y="5659438"/>
            <a:ext cx="47418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n-GB" sz="1800">
                <a:latin typeface="Trebuchet MS"/>
                <a:cs typeface="Trebuchet MS"/>
              </a:rPr>
              <a:t> Resolution with pointing ~</a:t>
            </a:r>
            <a:r>
              <a:rPr lang="en-GB" sz="1800">
                <a:solidFill>
                  <a:schemeClr val="accent2"/>
                </a:solidFill>
                <a:latin typeface="Trebuchet MS"/>
                <a:cs typeface="Trebuchet MS"/>
              </a:rPr>
              <a:t>1.6 cm</a:t>
            </a:r>
          </a:p>
          <a:p>
            <a:pPr eaLnBrk="1" hangingPunct="1"/>
            <a:r>
              <a:rPr lang="en-GB" sz="800">
                <a:latin typeface="Trebuchet MS"/>
                <a:cs typeface="Trebuchet MS"/>
              </a:rPr>
              <a:t> </a:t>
            </a:r>
          </a:p>
          <a:p>
            <a:pPr eaLnBrk="1" hangingPunct="1">
              <a:buFontTx/>
              <a:buChar char="-"/>
            </a:pPr>
            <a:r>
              <a:rPr lang="en-GB" sz="1800">
                <a:latin typeface="Trebuchet MS"/>
                <a:cs typeface="Trebuchet MS"/>
              </a:rPr>
              <a:t> Effective gain with O(10) PU events ~</a:t>
            </a:r>
            <a:r>
              <a:rPr lang="en-GB" sz="1800">
                <a:solidFill>
                  <a:srgbClr val="C0504D"/>
                </a:solidFill>
                <a:latin typeface="Trebuchet MS"/>
                <a:cs typeface="Trebuchet MS"/>
              </a:rPr>
              <a:t>10%</a:t>
            </a:r>
          </a:p>
          <a:p>
            <a:pPr eaLnBrk="1" hangingPunct="1">
              <a:buFontTx/>
              <a:buChar char="-"/>
            </a:pPr>
            <a:endParaRPr lang="en-GB" sz="800">
              <a:latin typeface="Trebuchet MS"/>
              <a:cs typeface="Trebuchet MS"/>
            </a:endParaRPr>
          </a:p>
        </p:txBody>
      </p:sp>
      <p:pic>
        <p:nvPicPr>
          <p:cNvPr id="18" name="Image 1" descr="aa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554" y="2424113"/>
            <a:ext cx="4506346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43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22" y="3380049"/>
            <a:ext cx="3186494" cy="30752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2271" y="807194"/>
            <a:ext cx="5562685" cy="60102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Analysis strategy:</a:t>
            </a:r>
          </a:p>
          <a:p>
            <a:pPr marL="0" lvl="1" indent="0">
              <a:buNone/>
            </a:pPr>
            <a:r>
              <a:rPr lang="en-US" sz="1800" b="1" dirty="0" smtClean="0">
                <a:latin typeface="Trebuchet MS"/>
                <a:cs typeface="Trebuchet MS"/>
              </a:rPr>
              <a:t>- Di-photon mass </a:t>
            </a:r>
            <a:r>
              <a:rPr lang="en-US" sz="1800" dirty="0" smtClean="0">
                <a:latin typeface="Trebuchet MS"/>
                <a:cs typeface="Trebuchet MS"/>
              </a:rPr>
              <a:t>is the key observable</a:t>
            </a:r>
          </a:p>
          <a:p>
            <a:pPr marL="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two isolated high-</a:t>
            </a:r>
            <a:r>
              <a:rPr lang="en-US" sz="1800" dirty="0" err="1" smtClean="0">
                <a:latin typeface="Trebuchet MS"/>
                <a:cs typeface="Trebuchet MS"/>
              </a:rPr>
              <a:t>p</a:t>
            </a:r>
            <a:r>
              <a:rPr lang="en-US" sz="1800" baseline="-25000" dirty="0" err="1" smtClean="0">
                <a:latin typeface="Trebuchet MS"/>
                <a:cs typeface="Trebuchet MS"/>
              </a:rPr>
              <a:t>T</a:t>
            </a:r>
            <a:r>
              <a:rPr lang="en-US" sz="1800" dirty="0" smtClean="0">
                <a:latin typeface="Trebuchet MS"/>
                <a:cs typeface="Trebuchet MS"/>
              </a:rPr>
              <a:t> photons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vertex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CMS: from recoiling charged particles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ATLAS: from photon pointing (longitudinal ECAL segmentation)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split events into exclusive categories: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untagged, and further divided into 4/9 classes based on </a:t>
            </a:r>
          </a:p>
          <a:p>
            <a:pPr lvl="3"/>
            <a:r>
              <a:rPr lang="en-US" sz="1200" dirty="0" smtClean="0">
                <a:latin typeface="Trebuchet MS"/>
                <a:cs typeface="Trebuchet MS"/>
              </a:rPr>
              <a:t>expected mass resolution</a:t>
            </a:r>
          </a:p>
          <a:p>
            <a:pPr lvl="3"/>
            <a:r>
              <a:rPr lang="en-US" sz="1200" dirty="0" smtClean="0">
                <a:latin typeface="Trebuchet MS"/>
                <a:cs typeface="Trebuchet MS"/>
              </a:rPr>
              <a:t>expected S/B-ratio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di-jet tagged (VBF), and further divided into 2 classes based on </a:t>
            </a:r>
          </a:p>
          <a:p>
            <a:pPr lvl="3"/>
            <a:r>
              <a:rPr lang="en-US" sz="1200" dirty="0" smtClean="0">
                <a:latin typeface="Trebuchet MS"/>
                <a:cs typeface="Trebuchet MS"/>
              </a:rPr>
              <a:t>expected S/B-ratio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ATLAS: low mass di-jet tag (VH)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MET-tagged (VH)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lepton-tagged (VH)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 - background</a:t>
            </a:r>
            <a:r>
              <a:rPr lang="en-US" sz="1800" dirty="0">
                <a:latin typeface="Trebuchet MS"/>
                <a:cs typeface="Trebuchet MS"/>
              </a:rPr>
              <a:t>: from </a:t>
            </a:r>
            <a:r>
              <a:rPr lang="en-US" sz="1800" dirty="0" err="1" smtClean="0">
                <a:latin typeface="Trebuchet MS"/>
                <a:cs typeface="Trebuchet MS"/>
              </a:rPr>
              <a:t>m</a:t>
            </a:r>
            <a:r>
              <a:rPr lang="en-US" sz="1800" baseline="-25000" dirty="0" err="1" smtClean="0">
                <a:latin typeface="Trebuchet MS"/>
                <a:cs typeface="Trebuchet MS"/>
              </a:rPr>
              <a:t>γγ</a:t>
            </a:r>
            <a:r>
              <a:rPr lang="en-US" sz="1800" dirty="0">
                <a:latin typeface="Trebuchet MS"/>
                <a:cs typeface="Trebuchet MS"/>
              </a:rPr>
              <a:t> </a:t>
            </a:r>
            <a:r>
              <a:rPr lang="en-US" sz="1800" dirty="0" smtClean="0">
                <a:latin typeface="Trebuchet MS"/>
                <a:cs typeface="Trebuchet MS"/>
              </a:rPr>
              <a:t>distribution (in the sidebands)</a:t>
            </a:r>
            <a:endParaRPr lang="en-US" sz="2200" dirty="0" smtClean="0">
              <a:latin typeface="Trebuchet MS"/>
              <a:cs typeface="Trebuchet MS"/>
            </a:endParaRPr>
          </a:p>
          <a:p>
            <a:pPr marL="457200" lvl="1" indent="0">
              <a:buNone/>
            </a:pPr>
            <a:endParaRPr lang="en-US" sz="18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Key Analysis </a:t>
            </a:r>
            <a:r>
              <a:rPr lang="en-US" sz="2200" dirty="0">
                <a:latin typeface="Trebuchet MS"/>
                <a:cs typeface="Trebuchet MS"/>
              </a:rPr>
              <a:t>F</a:t>
            </a:r>
            <a:r>
              <a:rPr lang="en-US" sz="2200" dirty="0" smtClean="0">
                <a:latin typeface="Trebuchet MS"/>
                <a:cs typeface="Trebuchet MS"/>
              </a:rPr>
              <a:t>eatures to note: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   Small S</a:t>
            </a:r>
            <a:r>
              <a:rPr lang="en-US" sz="1800" dirty="0">
                <a:latin typeface="Trebuchet MS"/>
                <a:cs typeface="Trebuchet MS"/>
              </a:rPr>
              <a:t>/B-ratio, </a:t>
            </a:r>
            <a:endParaRPr lang="en-US" sz="1800" dirty="0" smtClean="0">
              <a:latin typeface="Trebuchet MS"/>
              <a:cs typeface="Trebuchet MS"/>
            </a:endParaRPr>
          </a:p>
          <a:p>
            <a:pPr lvl="1"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High </a:t>
            </a:r>
            <a:r>
              <a:rPr lang="en-US" sz="1800" dirty="0">
                <a:latin typeface="Trebuchet MS"/>
                <a:cs typeface="Trebuchet MS"/>
              </a:rPr>
              <a:t>event </a:t>
            </a:r>
            <a:r>
              <a:rPr lang="en-US" sz="1800" dirty="0" smtClean="0">
                <a:latin typeface="Trebuchet MS"/>
                <a:cs typeface="Trebuchet MS"/>
              </a:rPr>
              <a:t>yield </a:t>
            </a:r>
          </a:p>
          <a:p>
            <a:pPr lvl="1"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di-photon </a:t>
            </a:r>
            <a:r>
              <a:rPr lang="en-US" sz="1800" dirty="0">
                <a:latin typeface="Trebuchet MS"/>
                <a:cs typeface="Trebuchet MS"/>
              </a:rPr>
              <a:t>mass resolution = 1-2%</a:t>
            </a:r>
          </a:p>
          <a:p>
            <a:pPr marL="457200" lvl="1" indent="0">
              <a:buNone/>
            </a:pPr>
            <a:endParaRPr lang="en-US" sz="1800" dirty="0">
              <a:latin typeface="Trebuchet MS"/>
              <a:cs typeface="Trebuchet MS"/>
            </a:endParaRPr>
          </a:p>
          <a:p>
            <a:pPr marL="457200" lvl="1" indent="0">
              <a:buNone/>
            </a:pPr>
            <a:endParaRPr lang="en-US" sz="1800" dirty="0" smtClean="0">
              <a:latin typeface="Trebuchet MS"/>
              <a:cs typeface="Trebuchet MS"/>
            </a:endParaRPr>
          </a:p>
          <a:p>
            <a:endParaRPr lang="en-US" sz="2200" dirty="0" smtClean="0">
              <a:latin typeface="Trebuchet MS"/>
              <a:cs typeface="Trebuchet MS"/>
            </a:endParaRPr>
          </a:p>
          <a:p>
            <a:pPr lvl="1"/>
            <a:endParaRPr lang="en-US" sz="1800" dirty="0" smtClean="0">
              <a:latin typeface="Trebuchet MS"/>
              <a:cs typeface="Trebuchet MS"/>
            </a:endParaRPr>
          </a:p>
          <a:p>
            <a:pPr lvl="1"/>
            <a:endParaRPr lang="en-US" sz="1800" dirty="0">
              <a:latin typeface="Trebuchet MS"/>
              <a:cs typeface="Trebuchet M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79" y="830264"/>
            <a:ext cx="3446000" cy="24735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878278"/>
              </p:ext>
            </p:extLst>
          </p:nvPr>
        </p:nvGraphicFramePr>
        <p:xfrm>
          <a:off x="3616686" y="50300"/>
          <a:ext cx="2198688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5" name="Équation" r:id="rId5" imgW="520700" imgH="190500" progId="Equation.3">
                  <p:embed/>
                </p:oleObj>
              </mc:Choice>
              <mc:Fallback>
                <p:oleObj name="Équation" r:id="rId5" imgW="5207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16686" y="50300"/>
                        <a:ext cx="2198688" cy="804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5848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761508"/>
              </p:ext>
            </p:extLst>
          </p:nvPr>
        </p:nvGraphicFramePr>
        <p:xfrm>
          <a:off x="3616686" y="50300"/>
          <a:ext cx="2198688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20" name="Équation" r:id="rId3" imgW="520700" imgH="190500" progId="Equation.3">
                  <p:embed/>
                </p:oleObj>
              </mc:Choice>
              <mc:Fallback>
                <p:oleObj name="Équation" r:id="rId3" imgW="5207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6686" y="50300"/>
                        <a:ext cx="2198688" cy="804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362339" y="1724307"/>
            <a:ext cx="47451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Trebuchet MS"/>
              <a:cs typeface="Trebuchet MS"/>
            </a:endParaRPr>
          </a:p>
          <a:p>
            <a:pPr marL="0" lvl="1" indent="0">
              <a:buNone/>
            </a:pPr>
            <a:r>
              <a:rPr lang="en-US" dirty="0">
                <a:latin typeface="Trebuchet MS"/>
                <a:cs typeface="Trebuchet MS"/>
              </a:rPr>
              <a:t>	- CMS </a:t>
            </a:r>
            <a:r>
              <a:rPr lang="en-US" dirty="0" smtClean="0">
                <a:latin typeface="Trebuchet MS"/>
                <a:cs typeface="Trebuchet MS"/>
              </a:rPr>
              <a:t>estimate of the potential presence of two nearly degenerate states (CMS-PAS</a:t>
            </a:r>
            <a:r>
              <a:rPr lang="en-US" dirty="0">
                <a:latin typeface="Trebuchet MS"/>
                <a:cs typeface="Trebuchet MS"/>
              </a:rPr>
              <a:t>-HIG-13-</a:t>
            </a:r>
            <a:r>
              <a:rPr lang="en-US" dirty="0" smtClean="0">
                <a:latin typeface="Trebuchet MS"/>
                <a:cs typeface="Trebuchet MS"/>
              </a:rPr>
              <a:t>016)</a:t>
            </a:r>
          </a:p>
          <a:p>
            <a:pPr marL="0" lvl="1" indent="0">
              <a:buNone/>
            </a:pPr>
            <a:endParaRPr lang="en-US" dirty="0">
              <a:latin typeface="Trebuchet MS"/>
              <a:cs typeface="Trebuchet MS"/>
            </a:endParaRPr>
          </a:p>
          <a:p>
            <a:pPr marL="0" lvl="1" indent="0">
              <a:buNone/>
            </a:pPr>
            <a:r>
              <a:rPr lang="en-US" dirty="0">
                <a:latin typeface="Trebuchet MS"/>
                <a:cs typeface="Trebuchet MS"/>
              </a:rPr>
              <a:t>	- CMS </a:t>
            </a:r>
            <a:r>
              <a:rPr lang="en-US" dirty="0" smtClean="0">
                <a:latin typeface="Trebuchet MS"/>
                <a:cs typeface="Trebuchet MS"/>
              </a:rPr>
              <a:t>obs. (exp.) limit </a:t>
            </a:r>
            <a:r>
              <a:rPr lang="en-US" dirty="0">
                <a:latin typeface="Trebuchet MS"/>
                <a:cs typeface="Trebuchet MS"/>
              </a:rPr>
              <a:t>on natural </a:t>
            </a:r>
            <a:r>
              <a:rPr lang="en-US" dirty="0" smtClean="0">
                <a:latin typeface="Trebuchet MS"/>
                <a:cs typeface="Trebuchet MS"/>
              </a:rPr>
              <a:t>width 6.9 (5.9) </a:t>
            </a:r>
            <a:r>
              <a:rPr lang="en-US" dirty="0" err="1" smtClean="0">
                <a:latin typeface="Trebuchet MS"/>
                <a:cs typeface="Trebuchet MS"/>
              </a:rPr>
              <a:t>GeV</a:t>
            </a:r>
            <a:endParaRPr lang="en-US" dirty="0" smtClean="0">
              <a:latin typeface="Trebuchet MS"/>
              <a:cs typeface="Trebuchet MS"/>
            </a:endParaRPr>
          </a:p>
          <a:p>
            <a:pPr marL="0" lvl="1" indent="0">
              <a:buNone/>
            </a:pPr>
            <a:endParaRPr lang="en-US" dirty="0">
              <a:latin typeface="Trebuchet MS"/>
              <a:cs typeface="Trebuchet MS"/>
            </a:endParaRPr>
          </a:p>
          <a:p>
            <a:pPr marL="0" lvl="1" indent="0">
              <a:buNone/>
            </a:pPr>
            <a:endParaRPr lang="en-US" dirty="0" smtClean="0">
              <a:latin typeface="Trebuchet MS"/>
              <a:cs typeface="Trebuchet MS"/>
            </a:endParaRPr>
          </a:p>
          <a:p>
            <a:pPr marL="0" lvl="1" indent="0">
              <a:buNone/>
            </a:pPr>
            <a:r>
              <a:rPr lang="en-US" dirty="0">
                <a:latin typeface="Trebuchet MS"/>
                <a:cs typeface="Trebuchet MS"/>
              </a:rPr>
              <a:t>	</a:t>
            </a:r>
            <a:r>
              <a:rPr lang="en-US" dirty="0" smtClean="0">
                <a:latin typeface="Trebuchet MS"/>
                <a:cs typeface="Trebuchet MS"/>
              </a:rPr>
              <a:t>- CMS limit on higher mass states (an excess at around 136 </a:t>
            </a:r>
            <a:r>
              <a:rPr lang="en-US" dirty="0" err="1" smtClean="0">
                <a:latin typeface="Trebuchet MS"/>
                <a:cs typeface="Trebuchet MS"/>
              </a:rPr>
              <a:t>GeV</a:t>
            </a:r>
            <a:r>
              <a:rPr lang="en-US" dirty="0" smtClean="0">
                <a:latin typeface="Trebuchet MS"/>
                <a:cs typeface="Trebuchet MS"/>
              </a:rPr>
              <a:t> &lt;2 </a:t>
            </a:r>
            <a:r>
              <a:rPr lang="en-US" dirty="0" err="1" smtClean="0">
                <a:latin typeface="Trebuchet MS"/>
                <a:cs typeface="Trebuchet MS"/>
              </a:rPr>
              <a:t>s.d.</a:t>
            </a:r>
            <a:r>
              <a:rPr lang="en-US" dirty="0" smtClean="0">
                <a:latin typeface="Trebuchet MS"/>
                <a:cs typeface="Trebuchet MS"/>
              </a:rPr>
              <a:t> with LEE)</a:t>
            </a:r>
          </a:p>
          <a:p>
            <a:pPr marL="0" lvl="1" indent="0">
              <a:buNone/>
            </a:pPr>
            <a:endParaRPr lang="en-US" dirty="0">
              <a:latin typeface="Trebuchet MS"/>
              <a:cs typeface="Trebuchet MS"/>
            </a:endParaRPr>
          </a:p>
        </p:txBody>
      </p:sp>
      <p:pic>
        <p:nvPicPr>
          <p:cNvPr id="5" name="Image 4" descr="a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895"/>
            <a:ext cx="4220149" cy="3324137"/>
          </a:xfrm>
          <a:prstGeom prst="rect">
            <a:avLst/>
          </a:prstGeom>
        </p:spPr>
      </p:pic>
      <p:pic>
        <p:nvPicPr>
          <p:cNvPr id="6" name="Image 5" descr="a6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29"/>
          <a:stretch/>
        </p:blipFill>
        <p:spPr>
          <a:xfrm>
            <a:off x="113153" y="3929352"/>
            <a:ext cx="4051776" cy="2928648"/>
          </a:xfrm>
          <a:prstGeom prst="rect">
            <a:avLst/>
          </a:prstGeom>
        </p:spPr>
      </p:pic>
      <p:pic>
        <p:nvPicPr>
          <p:cNvPr id="10" name="Image 9" descr="a6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7"/>
          <a:stretch/>
        </p:blipFill>
        <p:spPr>
          <a:xfrm>
            <a:off x="0" y="3929352"/>
            <a:ext cx="4253369" cy="29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84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a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17" y="812986"/>
            <a:ext cx="8414372" cy="2467372"/>
          </a:xfrm>
          <a:prstGeom prst="rect">
            <a:avLst/>
          </a:prstGeom>
        </p:spPr>
      </p:pic>
      <p:pic>
        <p:nvPicPr>
          <p:cNvPr id="4" name="Image 3" descr="Res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4997" y="3533902"/>
            <a:ext cx="4029710" cy="5414547"/>
          </a:xfrm>
          <a:prstGeom prst="rect">
            <a:avLst/>
          </a:prstGeom>
        </p:spPr>
      </p:pic>
      <p:pic>
        <p:nvPicPr>
          <p:cNvPr id="5" name="Image 4" descr="res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03134" y="3533902"/>
            <a:ext cx="4029710" cy="5414547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776714" y="5608578"/>
            <a:ext cx="3866962" cy="686459"/>
          </a:xfrm>
        </p:spPr>
        <p:txBody>
          <a:bodyPr>
            <a:normAutofit/>
          </a:bodyPr>
          <a:lstStyle/>
          <a:p>
            <a:r>
              <a:rPr lang="en-US" sz="1600" smtClean="0">
                <a:solidFill>
                  <a:schemeClr val="bg1"/>
                </a:solidFill>
                <a:latin typeface="Trebuchet MS"/>
                <a:cs typeface="Trebuchet MS"/>
              </a:rPr>
              <a:t>Data larger than typical resolution</a:t>
            </a:r>
            <a:endParaRPr lang="en-US" sz="16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81017" y="5643247"/>
            <a:ext cx="3866962" cy="651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  <a:latin typeface="Trebuchet MS"/>
                <a:cs typeface="Trebuchet MS"/>
              </a:rPr>
              <a:t>T</a:t>
            </a:r>
            <a:r>
              <a:rPr lang="en-US" sz="1600" smtClean="0">
                <a:solidFill>
                  <a:schemeClr val="bg1"/>
                </a:solidFill>
                <a:latin typeface="Trebuchet MS"/>
                <a:cs typeface="Trebuchet MS"/>
              </a:rPr>
              <a:t>ypical resolution larger than data</a:t>
            </a:r>
            <a:endParaRPr lang="en-US" sz="16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37060" y="3787903"/>
            <a:ext cx="1320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t>ATLAS case</a:t>
            </a:r>
            <a:endParaRPr lang="en-US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84384" y="3388824"/>
            <a:ext cx="345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Trebuchet MS"/>
                <a:cs typeface="Trebuchet MS"/>
              </a:rPr>
              <a:t>Higher prob. to overestimate </a:t>
            </a:r>
            <a:r>
              <a:rPr lang="en-US" smtClean="0">
                <a:latin typeface="Symbol" charset="2"/>
                <a:cs typeface="Symbol" charset="2"/>
              </a:rPr>
              <a:t>m</a:t>
            </a:r>
            <a:endParaRPr lang="en-US">
              <a:latin typeface="Symbol" charset="2"/>
              <a:cs typeface="Symbol" charset="2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965882" y="3356558"/>
            <a:ext cx="3612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/>
                <a:cs typeface="Trebuchet MS"/>
              </a:rPr>
              <a:t>Higher prob. To underestimate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16560" y="6345836"/>
            <a:ext cx="7058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/>
                <a:cs typeface="Trebuchet MS"/>
              </a:rPr>
              <a:t>(</a:t>
            </a:r>
            <a:r>
              <a:rPr lang="en-US" dirty="0" err="1" smtClean="0">
                <a:latin typeface="Trebuchet MS"/>
                <a:cs typeface="Trebuchet MS"/>
              </a:rPr>
              <a:t>Conditionnal</a:t>
            </a:r>
            <a:r>
              <a:rPr lang="en-US" dirty="0" smtClean="0">
                <a:latin typeface="Trebuchet MS"/>
                <a:cs typeface="Trebuchet MS"/>
              </a:rPr>
              <a:t>) Probability for a fluctuation in the mass also higher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207134" y="140626"/>
            <a:ext cx="9243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prstClr val="black"/>
                </a:solidFill>
                <a:latin typeface="Trebuchet MS"/>
                <a:cs typeface="Trebuchet MS"/>
              </a:rPr>
              <a:t>The long standing ATLAS “excess” in </a:t>
            </a:r>
            <a:r>
              <a:rPr lang="en-US" sz="2800" i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diphoton</a:t>
            </a:r>
            <a:r>
              <a:rPr lang="en-US" sz="2800" i="1" dirty="0" smtClean="0">
                <a:solidFill>
                  <a:prstClr val="black"/>
                </a:solidFill>
                <a:latin typeface="Trebuchet MS"/>
                <a:cs typeface="Trebuchet MS"/>
              </a:rPr>
              <a:t> rate</a:t>
            </a:r>
            <a:endParaRPr lang="en-US" sz="2800" dirty="0" smtClean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8890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408857" y="1062965"/>
            <a:ext cx="5735143" cy="5529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 smtClean="0">
                <a:solidFill>
                  <a:schemeClr val="tx1"/>
                </a:solidFill>
                <a:latin typeface="Trebuchet MS"/>
                <a:cs typeface="Trebuchet MS"/>
              </a:rPr>
              <a:t>	Analysis strategy: 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four prompt leptons (low </a:t>
            </a:r>
            <a:r>
              <a:rPr lang="en-US" sz="1800" dirty="0" err="1" smtClean="0">
                <a:solidFill>
                  <a:schemeClr val="tx1"/>
                </a:solidFill>
                <a:latin typeface="Trebuchet MS"/>
                <a:cs typeface="Trebuchet MS"/>
              </a:rPr>
              <a:t>p</a:t>
            </a:r>
            <a:r>
              <a:rPr lang="en-US" sz="1800" baseline="-25000" dirty="0" err="1" smtClean="0">
                <a:solidFill>
                  <a:schemeClr val="tx1"/>
                </a:solidFill>
                <a:latin typeface="Trebuchet MS"/>
                <a:cs typeface="Trebuchet MS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 is important!)</a:t>
            </a:r>
          </a:p>
          <a:p>
            <a:pPr lvl="1" algn="l"/>
            <a:r>
              <a:rPr lang="en-US" sz="1800" b="1" dirty="0" smtClean="0">
                <a:solidFill>
                  <a:schemeClr val="tx1"/>
                </a:solidFill>
                <a:latin typeface="Trebuchet MS"/>
                <a:cs typeface="Trebuchet MS"/>
              </a:rPr>
              <a:t>four-lepton mass 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is the key observable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split events into 4e, 4μ, 2e2μ channels:</a:t>
            </a:r>
          </a:p>
          <a:p>
            <a:pPr lvl="2" algn="l"/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Different resolutions and S/B rates</a:t>
            </a:r>
          </a:p>
          <a:p>
            <a:pPr lvl="2" algn="l"/>
            <a:endParaRPr lang="en-US" sz="14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CMS specificities: 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	</a:t>
            </a:r>
            <a:r>
              <a:rPr lang="en-US" sz="1800" dirty="0">
                <a:solidFill>
                  <a:schemeClr val="tx1"/>
                </a:solidFill>
                <a:latin typeface="Trebuchet MS"/>
                <a:cs typeface="Trebuchet MS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- </a:t>
            </a:r>
            <a:r>
              <a:rPr lang="en-US" sz="1800" b="1" dirty="0" smtClean="0">
                <a:solidFill>
                  <a:schemeClr val="tx1"/>
                </a:solidFill>
                <a:latin typeface="Trebuchet MS"/>
                <a:cs typeface="Trebuchet MS"/>
              </a:rPr>
              <a:t>ME-based discriminant K</a:t>
            </a:r>
            <a:r>
              <a:rPr lang="en-US" sz="1800" b="1" baseline="-25000" dirty="0" smtClean="0">
                <a:solidFill>
                  <a:schemeClr val="tx1"/>
                </a:solidFill>
                <a:latin typeface="Trebuchet MS"/>
                <a:cs typeface="Trebuchet MS"/>
              </a:rPr>
              <a:t>D</a:t>
            </a:r>
            <a:r>
              <a:rPr lang="en-US" sz="1800" b="1" dirty="0" smtClean="0">
                <a:solidFill>
                  <a:schemeClr val="tx1"/>
                </a:solidFill>
                <a:latin typeface="Trebuchet MS"/>
                <a:cs typeface="Trebuchet MS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rebuchet MS"/>
                <a:cs typeface="Trebuchet MS"/>
              </a:rPr>
              <a:t>	</a:t>
            </a:r>
            <a:endParaRPr lang="en-US" sz="18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l"/>
            <a:r>
              <a:rPr lang="en-US" sz="1800" dirty="0">
                <a:solidFill>
                  <a:schemeClr val="tx1"/>
                </a:solidFill>
                <a:latin typeface="Trebuchet MS"/>
                <a:cs typeface="Trebuchet MS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	- Per event (mass) errors		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split events further into exclusive categories:</a:t>
            </a:r>
          </a:p>
          <a:p>
            <a:pPr lvl="2" algn="l"/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untagged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 (CMS: add a 3</a:t>
            </a:r>
            <a:r>
              <a:rPr lang="en-US" sz="1400" baseline="30000" dirty="0" smtClean="0">
                <a:solidFill>
                  <a:schemeClr val="tx1"/>
                </a:solidFill>
                <a:latin typeface="Trebuchet MS"/>
                <a:cs typeface="Trebuchet MS"/>
              </a:rPr>
              <a:t>rd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 observable: 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four-lepton </a:t>
            </a:r>
            <a:r>
              <a:rPr lang="en-US" sz="1400" b="1" dirty="0" err="1" smtClean="0">
                <a:solidFill>
                  <a:schemeClr val="tx1"/>
                </a:solidFill>
                <a:latin typeface="Trebuchet MS"/>
                <a:cs typeface="Trebuchet MS"/>
              </a:rPr>
              <a:t>p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Trebuchet MS"/>
                <a:cs typeface="Trebuchet MS"/>
              </a:rPr>
              <a:t>T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/m 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)</a:t>
            </a:r>
          </a:p>
          <a:p>
            <a:pPr lvl="2" algn="l"/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di-jet tagged 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(CMS: add a 3</a:t>
            </a:r>
            <a:r>
              <a:rPr lang="en-US" sz="1400" baseline="30000" dirty="0" smtClean="0">
                <a:solidFill>
                  <a:schemeClr val="tx1"/>
                </a:solidFill>
                <a:latin typeface="Trebuchet MS"/>
                <a:cs typeface="Trebuchet MS"/>
              </a:rPr>
              <a:t>rd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 observable: 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V</a:t>
            </a:r>
            <a:r>
              <a:rPr lang="en-US" sz="1400" b="1" baseline="-25000" dirty="0" smtClean="0">
                <a:solidFill>
                  <a:schemeClr val="tx1"/>
                </a:solidFill>
                <a:latin typeface="Trebuchet MS"/>
                <a:cs typeface="Trebuchet MS"/>
              </a:rPr>
              <a:t>D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(</a:t>
            </a:r>
            <a:r>
              <a:rPr lang="en-US" sz="1400" b="1" dirty="0" err="1" smtClean="0">
                <a:solidFill>
                  <a:schemeClr val="tx1"/>
                </a:solidFill>
                <a:latin typeface="Trebuchet MS"/>
                <a:cs typeface="Trebuchet MS"/>
              </a:rPr>
              <a:t>m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Trebuchet MS"/>
                <a:cs typeface="Trebuchet MS"/>
              </a:rPr>
              <a:t>jj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, </a:t>
            </a:r>
            <a:r>
              <a:rPr lang="en-US" sz="1400" b="1" dirty="0" err="1" smtClean="0">
                <a:solidFill>
                  <a:schemeClr val="tx1"/>
                </a:solidFill>
                <a:latin typeface="Trebuchet MS"/>
                <a:cs typeface="Trebuchet MS"/>
              </a:rPr>
              <a:t>Δη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Trebuchet MS"/>
                <a:cs typeface="Trebuchet MS"/>
              </a:rPr>
              <a:t>jj</a:t>
            </a:r>
            <a:r>
              <a:rPr lang="en-US" sz="1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) </a:t>
            </a:r>
            <a:r>
              <a:rPr lang="en-US" sz="1400" dirty="0" smtClean="0">
                <a:solidFill>
                  <a:schemeClr val="tx1"/>
                </a:solidFill>
                <a:latin typeface="Trebuchet MS"/>
                <a:cs typeface="Trebuchet MS"/>
              </a:rPr>
              <a:t>)</a:t>
            </a:r>
          </a:p>
          <a:p>
            <a:pPr algn="l"/>
            <a:endParaRPr lang="en-US" sz="22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l"/>
            <a:r>
              <a:rPr lang="en-US" sz="2200" dirty="0" smtClean="0">
                <a:solidFill>
                  <a:schemeClr val="tx1"/>
                </a:solidFill>
                <a:latin typeface="Trebuchet MS"/>
                <a:cs typeface="Trebuchet MS"/>
              </a:rPr>
              <a:t>	Analysis key features:</a:t>
            </a:r>
          </a:p>
          <a:p>
            <a:pPr lvl="1" algn="l"/>
            <a:r>
              <a:rPr lang="en-US" sz="1800" dirty="0">
                <a:solidFill>
                  <a:schemeClr val="tx1"/>
                </a:solidFill>
                <a:latin typeface="Trebuchet MS"/>
                <a:cs typeface="Trebuchet MS"/>
              </a:rPr>
              <a:t>H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igh S/B-ratio, </a:t>
            </a:r>
          </a:p>
          <a:p>
            <a:pPr lvl="1" algn="l"/>
            <a:r>
              <a:rPr lang="en-US" sz="1800" dirty="0">
                <a:solidFill>
                  <a:schemeClr val="tx1"/>
                </a:solidFill>
                <a:latin typeface="Trebuchet MS"/>
                <a:cs typeface="Trebuchet MS"/>
              </a:rPr>
              <a:t>B</a:t>
            </a:r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ut small event yield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  <a:latin typeface="Trebuchet MS"/>
                <a:cs typeface="Trebuchet MS"/>
              </a:rPr>
              <a:t>mass resolution = 1-2%</a:t>
            </a:r>
          </a:p>
          <a:p>
            <a:pPr lvl="1" algn="l"/>
            <a:endParaRPr lang="en-US" sz="1800" dirty="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4" y="3847923"/>
            <a:ext cx="3093907" cy="2969320"/>
          </a:xfrm>
          <a:prstGeom prst="rect">
            <a:avLst/>
          </a:prstGeom>
          <a:ln>
            <a:noFill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4" y="878432"/>
            <a:ext cx="3015426" cy="2893107"/>
          </a:xfrm>
          <a:prstGeom prst="rect">
            <a:avLst/>
          </a:prstGeom>
          <a:ln>
            <a:noFill/>
          </a:ln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070" y="3714250"/>
            <a:ext cx="1512760" cy="1451328"/>
          </a:xfrm>
          <a:prstGeom prst="rect">
            <a:avLst/>
          </a:prstGeom>
          <a:ln>
            <a:noFill/>
          </a:ln>
        </p:spPr>
      </p:pic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701458"/>
              </p:ext>
            </p:extLst>
          </p:nvPr>
        </p:nvGraphicFramePr>
        <p:xfrm>
          <a:off x="1800330" y="12317"/>
          <a:ext cx="5578370" cy="804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9" name="Équation" r:id="rId6" imgW="1320800" imgH="190500" progId="Equation.3">
                  <p:embed/>
                </p:oleObj>
              </mc:Choice>
              <mc:Fallback>
                <p:oleObj name="Équation" r:id="rId6" imgW="1320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00330" y="12317"/>
                        <a:ext cx="5578370" cy="8045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650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971600" y="116632"/>
            <a:ext cx="7772400" cy="5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pPr eaLnBrk="1" hangingPunct="1"/>
            <a:r>
              <a:rPr lang="en-US" sz="3600" u="none" dirty="0" smtClean="0">
                <a:solidFill>
                  <a:srgbClr val="000000"/>
                </a:solidFill>
                <a:latin typeface="Trebuchet MS"/>
                <a:ea typeface="ＭＳ Ｐゴシック" charset="0"/>
                <a:cs typeface="Trebuchet MS"/>
              </a:rPr>
              <a:t>Picking up where we left yesterday…</a:t>
            </a:r>
            <a:endParaRPr lang="en-US" sz="2800" u="none" dirty="0">
              <a:solidFill>
                <a:srgbClr val="000000"/>
              </a:solidFill>
              <a:latin typeface="Trebuchet MS"/>
              <a:ea typeface="ＭＳ Ｐゴシック" charset="0"/>
              <a:cs typeface="Trebuchet MS"/>
            </a:endParaRPr>
          </a:p>
        </p:txBody>
      </p:sp>
      <p:pic>
        <p:nvPicPr>
          <p:cNvPr id="6" name="Image 5" descr="Cov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46" y="1167580"/>
            <a:ext cx="4200254" cy="5078488"/>
          </a:xfrm>
          <a:prstGeom prst="rect">
            <a:avLst/>
          </a:prstGeom>
        </p:spPr>
      </p:pic>
      <p:sp>
        <p:nvSpPr>
          <p:cNvPr id="7" name="ZoneTexte 4"/>
          <p:cNvSpPr txBox="1">
            <a:spLocks noChangeArrowheads="1"/>
          </p:cNvSpPr>
          <p:nvPr/>
        </p:nvSpPr>
        <p:spPr bwMode="auto">
          <a:xfrm>
            <a:off x="4730552" y="1626592"/>
            <a:ext cx="4248348" cy="438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lnSpc>
                <a:spcPct val="140000"/>
              </a:lnSpc>
              <a:buFontTx/>
              <a:buChar char="-"/>
            </a:pP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Discovery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of a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narrow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bosonic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Higgs-like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resonnance</a:t>
            </a:r>
            <a:endParaRPr lang="fr-FR" sz="2000" u="none" dirty="0" smtClean="0">
              <a:solidFill>
                <a:srgbClr val="7F7F7F"/>
              </a:solidFill>
              <a:latin typeface="Trebuchet MS" charset="0"/>
              <a:cs typeface="Trebuchet MS" charset="0"/>
            </a:endParaRPr>
          </a:p>
          <a:p>
            <a:pPr marL="342900" indent="-342900" eaLnBrk="1" hangingPunct="1">
              <a:lnSpc>
                <a:spcPct val="140000"/>
              </a:lnSpc>
              <a:buFontTx/>
              <a:buChar char="-"/>
            </a:pPr>
            <a:endParaRPr lang="fr-FR" sz="2000" u="none" dirty="0">
              <a:solidFill>
                <a:srgbClr val="7F7F7F"/>
              </a:solidFill>
              <a:latin typeface="Trebuchet MS" charset="0"/>
              <a:cs typeface="Trebuchet MS" charset="0"/>
            </a:endParaRPr>
          </a:p>
          <a:p>
            <a:pPr marL="342900" indent="-342900" eaLnBrk="1" hangingPunct="1">
              <a:lnSpc>
                <a:spcPct val="140000"/>
              </a:lnSpc>
              <a:buFontTx/>
              <a:buChar char="-"/>
            </a:pP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Compatible in all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investigated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2000" u="none" dirty="0">
                <a:solidFill>
                  <a:srgbClr val="7F7F7F"/>
                </a:solidFill>
                <a:latin typeface="Trebuchet MS" charset="0"/>
                <a:cs typeface="Trebuchet MS" charset="0"/>
              </a:rPr>
              <a:t>a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spects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with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the </a:t>
            </a: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Higgs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 boson of the Standard Model</a:t>
            </a:r>
          </a:p>
          <a:p>
            <a:pPr marL="342900" indent="-342900" eaLnBrk="1" hangingPunct="1">
              <a:lnSpc>
                <a:spcPct val="140000"/>
              </a:lnSpc>
              <a:buFontTx/>
              <a:buChar char="-"/>
            </a:pPr>
            <a:endParaRPr lang="fr-FR" sz="2000" u="none" dirty="0">
              <a:solidFill>
                <a:srgbClr val="7F7F7F"/>
              </a:solidFill>
              <a:latin typeface="Trebuchet MS" charset="0"/>
              <a:cs typeface="Trebuchet MS" charset="0"/>
            </a:endParaRPr>
          </a:p>
          <a:p>
            <a:pPr marL="342900" indent="-342900" eaLnBrk="1" hangingPunct="1">
              <a:lnSpc>
                <a:spcPct val="140000"/>
              </a:lnSpc>
              <a:buFontTx/>
              <a:buChar char="-"/>
            </a:pPr>
            <a:r>
              <a:rPr lang="fr-FR" sz="2000" u="none" dirty="0" err="1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Today</a:t>
            </a:r>
            <a:r>
              <a:rPr lang="fr-FR" sz="2000" u="none" dirty="0" smtClean="0">
                <a:solidFill>
                  <a:srgbClr val="7F7F7F"/>
                </a:solidFill>
                <a:latin typeface="Trebuchet MS" charset="0"/>
                <a:cs typeface="Trebuchet MS" charset="0"/>
              </a:rPr>
              <a:t>: </a:t>
            </a:r>
            <a:r>
              <a:rPr lang="fr-FR" sz="2000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How the « </a:t>
            </a:r>
            <a:r>
              <a:rPr lang="fr-FR" sz="2000" u="none" dirty="0" err="1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Like</a:t>
            </a:r>
            <a:r>
              <a:rPr lang="fr-FR" sz="2000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 » </a:t>
            </a:r>
            <a:r>
              <a:rPr lang="fr-FR" sz="2000" u="none" dirty="0" err="1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was</a:t>
            </a:r>
            <a:r>
              <a:rPr lang="fr-FR" sz="2000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 </a:t>
            </a:r>
            <a:r>
              <a:rPr lang="fr-FR" sz="2000" u="none" dirty="0" err="1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removed</a:t>
            </a:r>
            <a:r>
              <a:rPr lang="fr-FR" sz="2000" u="none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… and…</a:t>
            </a:r>
          </a:p>
          <a:p>
            <a:pPr eaLnBrk="1" hangingPunct="1">
              <a:lnSpc>
                <a:spcPct val="140000"/>
              </a:lnSpc>
            </a:pPr>
            <a:endParaRPr lang="fr-FR" sz="2000" u="none" dirty="0">
              <a:solidFill>
                <a:srgbClr val="7F7F7F"/>
              </a:solidFill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628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91019" y="173886"/>
            <a:ext cx="9243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smtClean="0">
                <a:solidFill>
                  <a:schemeClr val="bg1"/>
                </a:solidFill>
                <a:latin typeface="Trebuchet MS"/>
                <a:cs typeface="Trebuchet MS"/>
              </a:rPr>
              <a:t>H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lang="en-US" sz="2800" smtClean="0">
                <a:solidFill>
                  <a:schemeClr val="bg1"/>
                </a:solidFill>
                <a:latin typeface="Symbol" charset="2"/>
                <a:cs typeface="Symbol" charset="2"/>
              </a:rPr>
              <a:t>®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4l Update</a:t>
            </a:r>
            <a:endParaRPr lang="en-US" sz="2400" smtClean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07134" y="77126"/>
            <a:ext cx="9243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prstClr val="black"/>
                </a:solidFill>
                <a:latin typeface="Trebuchet MS"/>
                <a:cs typeface="Trebuchet MS"/>
              </a:rPr>
              <a:t>H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®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en-US" sz="2800" dirty="0" smtClean="0">
                <a:latin typeface="Trebuchet MS"/>
                <a:cs typeface="Trebuchet MS"/>
              </a:rPr>
              <a:t>4l Single Highest Purity Candidate Event (</a:t>
            </a:r>
            <a:r>
              <a:rPr lang="en-US" sz="2400" dirty="0" smtClean="0">
                <a:latin typeface="Trebuchet MS"/>
                <a:cs typeface="Trebuchet MS"/>
              </a:rPr>
              <a:t>2e2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>
                <a:latin typeface="Trebuchet MS"/>
                <a:cs typeface="Trebuchet MS"/>
              </a:rPr>
              <a:t>)</a:t>
            </a:r>
          </a:p>
        </p:txBody>
      </p:sp>
      <p:pic>
        <p:nvPicPr>
          <p:cNvPr id="2" name="Image 1" descr="figaux_21Z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72" y="697106"/>
            <a:ext cx="7996039" cy="599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8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massCom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91" y="1096103"/>
            <a:ext cx="5158009" cy="5215797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91019" y="173886"/>
            <a:ext cx="9243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smtClean="0">
                <a:solidFill>
                  <a:schemeClr val="bg1"/>
                </a:solidFill>
                <a:latin typeface="Trebuchet MS"/>
                <a:cs typeface="Trebuchet MS"/>
              </a:rPr>
              <a:t>H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lang="en-US" sz="2800" smtClean="0">
                <a:solidFill>
                  <a:schemeClr val="bg1"/>
                </a:solidFill>
                <a:latin typeface="Symbol" charset="2"/>
                <a:cs typeface="Symbol" charset="2"/>
              </a:rPr>
              <a:t>®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4l Update</a:t>
            </a:r>
            <a:endParaRPr lang="en-US" sz="2400" smtClean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43419" y="338986"/>
            <a:ext cx="8646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The Mass of the Higgs Particle</a:t>
            </a:r>
            <a:endParaRPr lang="en-US" sz="2400" dirty="0" smtClean="0">
              <a:latin typeface="Trebuchet MS"/>
              <a:cs typeface="Trebuchet MS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971" y="978927"/>
            <a:ext cx="6803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/>
                <a:cs typeface="Trebuchet MS"/>
              </a:rPr>
              <a:t>Review of mass measurements across channels and experiments</a:t>
            </a:r>
            <a:endParaRPr lang="en-US" sz="1600" dirty="0" smtClean="0">
              <a:latin typeface="Trebuchet MS"/>
              <a:cs typeface="Trebuchet MS"/>
            </a:endParaRPr>
          </a:p>
        </p:txBody>
      </p:sp>
      <p:sp>
        <p:nvSpPr>
          <p:cNvPr id="9" name="Accolade fermante 8"/>
          <p:cNvSpPr/>
          <p:nvPr/>
        </p:nvSpPr>
        <p:spPr>
          <a:xfrm>
            <a:off x="5616483" y="1639510"/>
            <a:ext cx="139700" cy="671890"/>
          </a:xfrm>
          <a:prstGeom prst="rightBrace">
            <a:avLst/>
          </a:prstGeom>
          <a:ln w="190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5658816" y="1763286"/>
            <a:ext cx="299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/>
                <a:cs typeface="Trebuchet MS"/>
              </a:rPr>
              <a:t>Unofficial combination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898298" y="2465010"/>
            <a:ext cx="299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c</a:t>
            </a:r>
            <a:r>
              <a:rPr lang="en-US" baseline="30000" dirty="0" smtClean="0">
                <a:solidFill>
                  <a:srgbClr val="FF0000"/>
                </a:solidFill>
                <a:latin typeface="Trebuchet MS"/>
                <a:cs typeface="Trebuchet MS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Trebuchet MS"/>
                <a:cs typeface="Trebuchet MS"/>
              </a:rPr>
              <a:t>  Probability of 13%</a:t>
            </a:r>
            <a:endParaRPr lang="en-US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709615" y="3910888"/>
            <a:ext cx="313266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Trebuchet MS"/>
                <a:cs typeface="Trebuchet MS"/>
              </a:rPr>
              <a:t>Final </a:t>
            </a:r>
            <a:r>
              <a:rPr lang="fr-FR" dirty="0" err="1" smtClean="0">
                <a:latin typeface="Trebuchet MS"/>
                <a:cs typeface="Trebuchet MS"/>
              </a:rPr>
              <a:t>word</a:t>
            </a:r>
            <a:r>
              <a:rPr lang="fr-FR" dirty="0" smtClean="0">
                <a:latin typeface="Trebuchet MS"/>
                <a:cs typeface="Trebuchet MS"/>
              </a:rPr>
              <a:t> on mass and 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>
                <a:latin typeface="Trebuchet MS"/>
                <a:cs typeface="Trebuchet MS"/>
              </a:rPr>
              <a:t> </a:t>
            </a:r>
            <a:r>
              <a:rPr lang="fr-FR" dirty="0" err="1" smtClean="0">
                <a:latin typeface="Trebuchet MS"/>
                <a:cs typeface="Trebuchet MS"/>
              </a:rPr>
              <a:t>from</a:t>
            </a:r>
            <a:r>
              <a:rPr lang="fr-FR" dirty="0" smtClean="0">
                <a:latin typeface="Trebuchet MS"/>
                <a:cs typeface="Trebuchet MS"/>
              </a:rPr>
              <a:t> </a:t>
            </a:r>
            <a:r>
              <a:rPr lang="fr-FR" dirty="0" err="1" smtClean="0">
                <a:latin typeface="Trebuchet MS"/>
                <a:cs typeface="Trebuchet MS"/>
              </a:rPr>
              <a:t>both</a:t>
            </a:r>
            <a:r>
              <a:rPr lang="fr-FR" dirty="0" smtClean="0">
                <a:latin typeface="Trebuchet MS"/>
                <a:cs typeface="Trebuchet MS"/>
              </a:rPr>
              <a:t> ATLAS and CMS </a:t>
            </a:r>
            <a:r>
              <a:rPr lang="fr-FR" dirty="0" err="1" smtClean="0">
                <a:latin typeface="Trebuchet MS"/>
                <a:cs typeface="Trebuchet MS"/>
              </a:rPr>
              <a:t>will</a:t>
            </a:r>
            <a:r>
              <a:rPr lang="fr-FR" dirty="0" smtClean="0">
                <a:latin typeface="Trebuchet MS"/>
                <a:cs typeface="Trebuchet MS"/>
              </a:rPr>
              <a:t> </a:t>
            </a:r>
            <a:r>
              <a:rPr lang="fr-FR" dirty="0" err="1" smtClean="0">
                <a:latin typeface="Trebuchet MS"/>
                <a:cs typeface="Trebuchet MS"/>
              </a:rPr>
              <a:t>require</a:t>
            </a:r>
            <a:r>
              <a:rPr lang="fr-FR" dirty="0" smtClean="0">
                <a:latin typeface="Trebuchet MS"/>
                <a:cs typeface="Trebuchet MS"/>
              </a:rPr>
              <a:t> final </a:t>
            </a:r>
            <a:r>
              <a:rPr lang="fr-FR" dirty="0" err="1" smtClean="0">
                <a:latin typeface="Trebuchet MS"/>
                <a:cs typeface="Trebuchet MS"/>
              </a:rPr>
              <a:t>Run</a:t>
            </a:r>
            <a:r>
              <a:rPr lang="fr-FR" dirty="0" smtClean="0">
                <a:latin typeface="Trebuchet MS"/>
                <a:cs typeface="Trebuchet MS"/>
              </a:rPr>
              <a:t> I calibration</a:t>
            </a:r>
            <a:endParaRPr lang="fr-FR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5292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91019" y="173886"/>
            <a:ext cx="9243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smtClean="0">
                <a:solidFill>
                  <a:schemeClr val="bg1"/>
                </a:solidFill>
                <a:latin typeface="Trebuchet MS"/>
                <a:cs typeface="Trebuchet MS"/>
              </a:rPr>
              <a:t>H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lang="en-US" sz="2800" smtClean="0">
                <a:solidFill>
                  <a:schemeClr val="bg1"/>
                </a:solidFill>
                <a:latin typeface="Symbol" charset="2"/>
                <a:cs typeface="Symbol" charset="2"/>
              </a:rPr>
              <a:t>®</a:t>
            </a:r>
            <a:r>
              <a:rPr lang="en-US" sz="2800" smtClean="0">
                <a:solidFill>
                  <a:schemeClr val="bg1"/>
                </a:solidFill>
                <a:latin typeface="Trebuchet MS"/>
                <a:cs typeface="Trebuchet MS"/>
              </a:rPr>
              <a:t> 4l Update</a:t>
            </a:r>
            <a:endParaRPr lang="en-US" sz="2400" smtClean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43419" y="338986"/>
            <a:ext cx="8646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The Mass of the Higgs Particle</a:t>
            </a:r>
            <a:endParaRPr lang="en-US" sz="2400" dirty="0" smtClean="0">
              <a:latin typeface="Trebuchet MS"/>
              <a:cs typeface="Trebuchet MS"/>
            </a:endParaRPr>
          </a:p>
        </p:txBody>
      </p:sp>
      <p:pic>
        <p:nvPicPr>
          <p:cNvPr id="2" name="Image 1" descr="Mass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1397000"/>
            <a:ext cx="8440564" cy="43053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542633" y="977900"/>
            <a:ext cx="1866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(F. Cerutti @ EPS 2013)</a:t>
            </a:r>
            <a:endParaRPr lang="fr-FR" sz="1400" dirty="0"/>
          </a:p>
        </p:txBody>
      </p:sp>
      <p:sp>
        <p:nvSpPr>
          <p:cNvPr id="3" name="Rectangle 2"/>
          <p:cNvSpPr/>
          <p:nvPr/>
        </p:nvSpPr>
        <p:spPr>
          <a:xfrm>
            <a:off x="707800" y="5866368"/>
            <a:ext cx="2800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 err="1" smtClean="0">
                <a:latin typeface="Trebuchet MS"/>
                <a:ea typeface="ＭＳ Ｐゴシック" charset="0"/>
                <a:cs typeface="Trebuchet MS"/>
              </a:rPr>
              <a:t>Diphoton</a:t>
            </a:r>
            <a:r>
              <a:rPr lang="fr-FR" dirty="0" smtClean="0">
                <a:latin typeface="Trebuchet MS"/>
                <a:ea typeface="ＭＳ Ｐゴシック" charset="0"/>
                <a:cs typeface="Trebuchet MS"/>
              </a:rPr>
              <a:t> : 126.8</a:t>
            </a:r>
            <a:r>
              <a:rPr lang="fr-FR" dirty="0">
                <a:latin typeface="Trebuchet MS"/>
                <a:ea typeface="ＭＳ Ｐゴシック" charset="0"/>
                <a:cs typeface="Trebuchet MS"/>
              </a:rPr>
              <a:t>±0.2±0.7</a:t>
            </a:r>
          </a:p>
        </p:txBody>
      </p:sp>
      <p:sp>
        <p:nvSpPr>
          <p:cNvPr id="5" name="Rectangle 4"/>
          <p:cNvSpPr/>
          <p:nvPr/>
        </p:nvSpPr>
        <p:spPr>
          <a:xfrm>
            <a:off x="349776" y="6241534"/>
            <a:ext cx="3161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fr-FR" dirty="0" smtClean="0">
                <a:latin typeface="Trebuchet MS"/>
                <a:ea typeface="ＭＳ Ｐゴシック" charset="0"/>
                <a:cs typeface="Trebuchet MS"/>
              </a:rPr>
              <a:t>Four leptons : 124.3</a:t>
            </a:r>
            <a:r>
              <a:rPr lang="fr-FR" dirty="0">
                <a:latin typeface="Trebuchet MS"/>
                <a:ea typeface="ＭＳ Ｐゴシック" charset="0"/>
                <a:cs typeface="Trebuchet MS"/>
              </a:rPr>
              <a:t>±0.5±0.5</a:t>
            </a:r>
          </a:p>
        </p:txBody>
      </p:sp>
    </p:spTree>
    <p:extLst>
      <p:ext uri="{BB962C8B-B14F-4D97-AF65-F5344CB8AC3E}">
        <p14:creationId xmlns:p14="http://schemas.microsoft.com/office/powerpoint/2010/main" val="307517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ZoneTexte 10"/>
          <p:cNvSpPr txBox="1">
            <a:spLocks noChangeArrowheads="1"/>
          </p:cNvSpPr>
          <p:nvPr/>
        </p:nvSpPr>
        <p:spPr bwMode="auto">
          <a:xfrm>
            <a:off x="1206207" y="188913"/>
            <a:ext cx="6922087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u="none" dirty="0" smtClean="0">
                <a:latin typeface="Trebuchet MS" charset="0"/>
                <a:cs typeface="Trebuchet MS" charset="0"/>
              </a:rPr>
              <a:t>Intriguing/Amusing </a:t>
            </a:r>
            <a:r>
              <a:rPr lang="en-US" sz="3200" u="none" dirty="0">
                <a:latin typeface="Trebuchet MS" charset="0"/>
                <a:cs typeface="Trebuchet MS" charset="0"/>
              </a:rPr>
              <a:t>Coincidences (?) </a:t>
            </a:r>
            <a:endParaRPr lang="en-US" u="none" dirty="0">
              <a:latin typeface="Trebuchet MS" charset="0"/>
              <a:cs typeface="Trebuchet MS" charset="0"/>
            </a:endParaRPr>
          </a:p>
        </p:txBody>
      </p:sp>
      <p:sp>
        <p:nvSpPr>
          <p:cNvPr id="99330" name="Rectangle 7"/>
          <p:cNvSpPr>
            <a:spLocks noChangeArrowheads="1"/>
          </p:cNvSpPr>
          <p:nvPr/>
        </p:nvSpPr>
        <p:spPr bwMode="auto">
          <a:xfrm>
            <a:off x="395288" y="981075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000" u="none" dirty="0"/>
              <a:t>- </a:t>
            </a:r>
            <a:r>
              <a:rPr lang="fr-FR" sz="2000" u="none" dirty="0" err="1"/>
              <a:t>m</a:t>
            </a:r>
            <a:r>
              <a:rPr lang="fr-FR" sz="2000" u="none" baseline="-25000" dirty="0" err="1"/>
              <a:t>H</a:t>
            </a:r>
            <a:r>
              <a:rPr lang="fr-FR" sz="2000" u="none" dirty="0"/>
              <a:t>= (</a:t>
            </a:r>
            <a:r>
              <a:rPr lang="fr-FR" sz="2000" u="none" dirty="0" err="1"/>
              <a:t>m</a:t>
            </a:r>
            <a:r>
              <a:rPr lang="fr-FR" sz="2000" u="none" baseline="-25000" dirty="0" err="1"/>
              <a:t>W</a:t>
            </a:r>
            <a:r>
              <a:rPr lang="fr-FR" sz="2000" u="none" dirty="0" err="1"/>
              <a:t>+m</a:t>
            </a:r>
            <a:r>
              <a:rPr lang="fr-FR" sz="2000" u="none" baseline="-25000" dirty="0" err="1"/>
              <a:t>W</a:t>
            </a:r>
            <a:r>
              <a:rPr lang="fr-FR" sz="2000" u="none" dirty="0" err="1"/>
              <a:t>+m</a:t>
            </a:r>
            <a:r>
              <a:rPr lang="fr-FR" sz="2000" u="none" baseline="-25000" dirty="0" err="1"/>
              <a:t>Z</a:t>
            </a:r>
            <a:r>
              <a:rPr lang="fr-FR" sz="2000" u="none" dirty="0"/>
              <a:t>)/2 = 126.0 </a:t>
            </a:r>
            <a:r>
              <a:rPr lang="fr-FR" sz="2000" u="none" dirty="0" err="1"/>
              <a:t>GeV</a:t>
            </a:r>
            <a:r>
              <a:rPr lang="fr-FR" sz="2000" u="none" dirty="0"/>
              <a:t> </a:t>
            </a:r>
            <a:r>
              <a:rPr lang="fr-FR" sz="2000" u="none" dirty="0" smtClean="0"/>
              <a:t>		</a:t>
            </a:r>
            <a:r>
              <a:rPr lang="fr-FR" sz="1600" u="sng" dirty="0" smtClean="0">
                <a:solidFill>
                  <a:srgbClr val="0000FF"/>
                </a:solidFill>
              </a:rPr>
              <a:t>(</a:t>
            </a:r>
            <a:r>
              <a:rPr lang="fr-FR" sz="1600" u="sng" dirty="0">
                <a:solidFill>
                  <a:srgbClr val="0000FF"/>
                </a:solidFill>
                <a:hlinkClick r:id="rId2"/>
              </a:rPr>
              <a:t>http://arxiv.org/abs/0912.5189)</a:t>
            </a:r>
          </a:p>
          <a:p>
            <a:r>
              <a:rPr lang="fr-FR" sz="2000" u="none" dirty="0"/>
              <a:t>	</a:t>
            </a:r>
          </a:p>
          <a:p>
            <a:r>
              <a:rPr lang="fr-FR" sz="2000" u="none" dirty="0"/>
              <a:t>- m</a:t>
            </a:r>
            <a:r>
              <a:rPr lang="fr-FR" sz="2000" u="none" baseline="-25000" dirty="0"/>
              <a:t>H</a:t>
            </a:r>
            <a:r>
              <a:rPr lang="fr-FR" sz="2000" u="none" baseline="30000" dirty="0"/>
              <a:t>2</a:t>
            </a:r>
            <a:r>
              <a:rPr lang="fr-FR" sz="2000" u="none" dirty="0"/>
              <a:t> = </a:t>
            </a:r>
            <a:r>
              <a:rPr lang="fr-FR" sz="2000" u="none" dirty="0" err="1"/>
              <a:t>m</a:t>
            </a:r>
            <a:r>
              <a:rPr lang="fr-FR" sz="2000" u="none" baseline="-25000" dirty="0" err="1"/>
              <a:t>Z</a:t>
            </a:r>
            <a:r>
              <a:rPr lang="fr-FR" sz="2000" u="none" dirty="0"/>
              <a:t> x m</a:t>
            </a:r>
            <a:r>
              <a:rPr lang="fr-FR" sz="2000" u="none" baseline="-25000" dirty="0"/>
              <a:t>t</a:t>
            </a:r>
            <a:r>
              <a:rPr lang="fr-FR" sz="2000" u="none" dirty="0"/>
              <a:t> =&gt; </a:t>
            </a:r>
            <a:r>
              <a:rPr lang="fr-FR" sz="2000" u="none" dirty="0" err="1"/>
              <a:t>m</a:t>
            </a:r>
            <a:r>
              <a:rPr lang="fr-FR" sz="2000" u="none" baseline="-25000" dirty="0" err="1"/>
              <a:t>H</a:t>
            </a:r>
            <a:r>
              <a:rPr lang="fr-FR" sz="2000" u="none" dirty="0"/>
              <a:t> = 125.8 </a:t>
            </a:r>
            <a:r>
              <a:rPr lang="fr-FR" sz="2000" u="none" dirty="0" err="1"/>
              <a:t>GeV</a:t>
            </a:r>
            <a:r>
              <a:rPr lang="fr-FR" sz="2000" u="none" dirty="0"/>
              <a:t> </a:t>
            </a:r>
            <a:r>
              <a:rPr lang="fr-FR" sz="2000" u="none" dirty="0" smtClean="0"/>
              <a:t>		</a:t>
            </a:r>
            <a:r>
              <a:rPr lang="fr-FR" sz="1600" u="none" dirty="0" smtClean="0">
                <a:solidFill>
                  <a:srgbClr val="0000FF"/>
                </a:solidFill>
              </a:rPr>
              <a:t>(</a:t>
            </a:r>
            <a:r>
              <a:rPr lang="fr-FR" sz="1600" u="none" dirty="0">
                <a:solidFill>
                  <a:srgbClr val="0000FF"/>
                </a:solidFill>
                <a:hlinkClick r:id="rId3"/>
              </a:rPr>
              <a:t>http://arxiv.org/pdf/1209.0474.pdf)</a:t>
            </a:r>
          </a:p>
          <a:p>
            <a:r>
              <a:rPr lang="fr-FR" sz="2000" u="none" dirty="0"/>
              <a:t>	</a:t>
            </a:r>
            <a:endParaRPr lang="cs-CZ" sz="2000" u="none" dirty="0"/>
          </a:p>
          <a:p>
            <a:r>
              <a:rPr lang="cs-CZ" sz="2000" u="none" dirty="0"/>
              <a:t>- </a:t>
            </a:r>
            <a:r>
              <a:rPr lang="cs-CZ" sz="2000" u="none" dirty="0">
                <a:latin typeface="Symbol" charset="0"/>
                <a:cs typeface="Symbol" charset="0"/>
              </a:rPr>
              <a:t>P</a:t>
            </a:r>
            <a:r>
              <a:rPr lang="cs-CZ" sz="2000" u="none" dirty="0"/>
              <a:t> BR </a:t>
            </a:r>
            <a:r>
              <a:rPr lang="cs-CZ" sz="2000" u="none" dirty="0" err="1"/>
              <a:t>peak</a:t>
            </a:r>
            <a:r>
              <a:rPr lang="cs-CZ" sz="2000" u="none" dirty="0"/>
              <a:t> </a:t>
            </a:r>
            <a:r>
              <a:rPr lang="cs-CZ" sz="2000" u="none" dirty="0" err="1"/>
              <a:t>at</a:t>
            </a:r>
            <a:r>
              <a:rPr lang="cs-CZ" sz="2000" u="none" dirty="0"/>
              <a:t> </a:t>
            </a:r>
            <a:r>
              <a:rPr lang="cs-CZ" sz="2000" u="none" dirty="0" err="1"/>
              <a:t>mH</a:t>
            </a:r>
            <a:r>
              <a:rPr lang="cs-CZ" sz="2000" u="none" dirty="0"/>
              <a:t> =124.7 </a:t>
            </a:r>
            <a:r>
              <a:rPr lang="cs-CZ" sz="2000" u="none" dirty="0" err="1"/>
              <a:t>GeV</a:t>
            </a:r>
            <a:r>
              <a:rPr lang="cs-CZ" sz="2000" u="none" dirty="0"/>
              <a:t> </a:t>
            </a:r>
            <a:r>
              <a:rPr lang="cs-CZ" sz="2000" u="none" dirty="0" smtClean="0"/>
              <a:t>		</a:t>
            </a:r>
            <a:r>
              <a:rPr lang="cs-CZ" sz="1600" u="none" dirty="0" smtClean="0">
                <a:solidFill>
                  <a:srgbClr val="0000FF"/>
                </a:solidFill>
              </a:rPr>
              <a:t>(</a:t>
            </a:r>
            <a:r>
              <a:rPr lang="cs-CZ" sz="1600" u="none" dirty="0">
                <a:solidFill>
                  <a:srgbClr val="0000FF"/>
                </a:solidFill>
                <a:hlinkClick r:id="rId4"/>
              </a:rPr>
              <a:t>http://arxiv.org/pdf/1208.1993.pdf)</a:t>
            </a:r>
          </a:p>
          <a:p>
            <a:r>
              <a:rPr lang="cs-CZ" sz="2000" u="none" dirty="0"/>
              <a:t>	</a:t>
            </a:r>
          </a:p>
        </p:txBody>
      </p:sp>
      <p:pic>
        <p:nvPicPr>
          <p:cNvPr id="99331" name="Image 1" descr="a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560" y="2947635"/>
            <a:ext cx="438414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364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6013"/>
            <a:ext cx="2174372" cy="25246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2326" y="3966014"/>
            <a:ext cx="2174109" cy="252430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156364" y="961365"/>
            <a:ext cx="4987636" cy="552925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Analysis strategy: </a:t>
            </a:r>
          </a:p>
          <a:p>
            <a:pPr lvl="1"/>
            <a:r>
              <a:rPr lang="en-US" sz="1800" dirty="0" smtClean="0"/>
              <a:t>two prompt </a:t>
            </a:r>
            <a:r>
              <a:rPr lang="en-US" sz="1800" dirty="0"/>
              <a:t>high-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leptons</a:t>
            </a:r>
          </a:p>
          <a:p>
            <a:pPr lvl="1"/>
            <a:r>
              <a:rPr lang="en-US" sz="1800" dirty="0" smtClean="0"/>
              <a:t>Use spin-0 and V-A structure of W decay</a:t>
            </a:r>
          </a:p>
          <a:p>
            <a:pPr lvl="1"/>
            <a:r>
              <a:rPr lang="en-US" sz="1800" dirty="0" smtClean="0"/>
              <a:t>MET </a:t>
            </a:r>
          </a:p>
          <a:p>
            <a:pPr lvl="1"/>
            <a:r>
              <a:rPr lang="en-US" sz="1800" dirty="0" smtClean="0"/>
              <a:t>split events into </a:t>
            </a:r>
            <a:r>
              <a:rPr lang="en-US" sz="1800" dirty="0" err="1" smtClean="0"/>
              <a:t>ee</a:t>
            </a:r>
            <a:r>
              <a:rPr lang="en-US" sz="1800" dirty="0" smtClean="0"/>
              <a:t>, </a:t>
            </a:r>
            <a:r>
              <a:rPr lang="en-US" sz="1800" dirty="0" err="1" smtClean="0"/>
              <a:t>μμ</a:t>
            </a:r>
            <a:r>
              <a:rPr lang="en-US" sz="1800" dirty="0" smtClean="0"/>
              <a:t>, </a:t>
            </a:r>
            <a:r>
              <a:rPr lang="en-US" sz="1800" dirty="0" err="1" smtClean="0"/>
              <a:t>eμ</a:t>
            </a:r>
            <a:r>
              <a:rPr lang="en-US" sz="1800" dirty="0" smtClean="0"/>
              <a:t> channels:</a:t>
            </a:r>
          </a:p>
          <a:p>
            <a:pPr lvl="2"/>
            <a:r>
              <a:rPr lang="en-US" sz="1400" dirty="0" smtClean="0"/>
              <a:t>different S/B rates: </a:t>
            </a:r>
            <a:r>
              <a:rPr lang="en-US" sz="1400" dirty="0" err="1" smtClean="0"/>
              <a:t>Drell</a:t>
            </a:r>
            <a:r>
              <a:rPr lang="en-US" sz="1400" dirty="0" smtClean="0"/>
              <a:t>-Yan in </a:t>
            </a:r>
            <a:r>
              <a:rPr lang="en-US" sz="1400" dirty="0" err="1" smtClean="0"/>
              <a:t>ee</a:t>
            </a:r>
            <a:r>
              <a:rPr lang="en-US" sz="1400" dirty="0" smtClean="0"/>
              <a:t>/</a:t>
            </a:r>
            <a:r>
              <a:rPr lang="en-US" sz="1400" dirty="0" err="1" smtClean="0"/>
              <a:t>μμ</a:t>
            </a:r>
            <a:r>
              <a:rPr lang="en-US" sz="1400" dirty="0" smtClean="0"/>
              <a:t> !  </a:t>
            </a:r>
          </a:p>
          <a:p>
            <a:pPr lvl="1"/>
            <a:r>
              <a:rPr lang="en-US" sz="1800" dirty="0" smtClean="0"/>
              <a:t>split events further into 0/1-jet:</a:t>
            </a:r>
          </a:p>
          <a:p>
            <a:pPr lvl="2"/>
            <a:r>
              <a:rPr lang="en-US" sz="1400" dirty="0"/>
              <a:t>different S/B </a:t>
            </a:r>
            <a:r>
              <a:rPr lang="en-US" sz="1400" dirty="0" smtClean="0"/>
              <a:t>rates: </a:t>
            </a:r>
            <a:r>
              <a:rPr lang="en-US" sz="1400" dirty="0" err="1" smtClean="0"/>
              <a:t>ttbar</a:t>
            </a:r>
            <a:r>
              <a:rPr lang="en-US" sz="1400" dirty="0" smtClean="0"/>
              <a:t> in 1-jet !  </a:t>
            </a:r>
            <a:endParaRPr lang="en-US" sz="1400" dirty="0"/>
          </a:p>
          <a:p>
            <a:pPr lvl="1"/>
            <a:r>
              <a:rPr lang="en-US" sz="1800" b="1" dirty="0" smtClean="0"/>
              <a:t>ATLAS: </a:t>
            </a:r>
            <a:r>
              <a:rPr lang="en-US" sz="1800" b="1" dirty="0" err="1">
                <a:solidFill>
                  <a:schemeClr val="tx1"/>
                </a:solidFill>
              </a:rPr>
              <a:t>m</a:t>
            </a:r>
            <a:r>
              <a:rPr lang="en-US" sz="1800" b="1" baseline="-25000" dirty="0" err="1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-distribution </a:t>
            </a:r>
          </a:p>
          <a:p>
            <a:pPr lvl="1"/>
            <a:r>
              <a:rPr lang="en-US" sz="1800" b="1" dirty="0" smtClean="0"/>
              <a:t>CMS:</a:t>
            </a:r>
          </a:p>
          <a:p>
            <a:pPr lvl="2"/>
            <a:r>
              <a:rPr lang="en-US" sz="1400" dirty="0" smtClean="0"/>
              <a:t>Different-flavor: </a:t>
            </a:r>
            <a:r>
              <a:rPr lang="en-US" sz="1400" b="1" dirty="0" smtClean="0"/>
              <a:t>2D distribution N(</a:t>
            </a:r>
            <a:r>
              <a:rPr lang="en-US" sz="1400" b="1" dirty="0" err="1" smtClean="0"/>
              <a:t>m</a:t>
            </a:r>
            <a:r>
              <a:rPr lang="en-US" sz="1400" b="1" baseline="-25000" dirty="0" err="1" smtClean="0"/>
              <a:t>ll</a:t>
            </a:r>
            <a:r>
              <a:rPr lang="en-US" sz="1400" b="1" dirty="0" err="1" smtClean="0"/>
              <a:t>,m</a:t>
            </a:r>
            <a:r>
              <a:rPr lang="en-US" sz="1400" b="1" baseline="-25000" dirty="0" err="1" smtClean="0"/>
              <a:t>T</a:t>
            </a:r>
            <a:r>
              <a:rPr lang="en-US" sz="1400" b="1" dirty="0" smtClean="0"/>
              <a:t>)</a:t>
            </a:r>
          </a:p>
          <a:p>
            <a:pPr lvl="2"/>
            <a:r>
              <a:rPr lang="en-US" sz="1400" dirty="0"/>
              <a:t>Same-flavor dileptons: </a:t>
            </a:r>
            <a:r>
              <a:rPr lang="en-US" sz="1400" b="1" dirty="0"/>
              <a:t>cut-based analysis</a:t>
            </a:r>
            <a:endParaRPr lang="en-US" sz="1400" b="1" dirty="0" smtClean="0"/>
          </a:p>
          <a:p>
            <a:pPr lvl="1"/>
            <a:r>
              <a:rPr lang="en-US" sz="1800" dirty="0" smtClean="0"/>
              <a:t>Backgrounds (for low mass Higgs): </a:t>
            </a:r>
          </a:p>
          <a:p>
            <a:pPr lvl="2"/>
            <a:r>
              <a:rPr lang="en-US" sz="1400" dirty="0" smtClean="0"/>
              <a:t>WW, </a:t>
            </a:r>
            <a:r>
              <a:rPr lang="en-US" sz="1400" dirty="0" err="1" smtClean="0"/>
              <a:t>tt</a:t>
            </a:r>
            <a:r>
              <a:rPr lang="en-US" sz="1400" dirty="0" smtClean="0"/>
              <a:t>, </a:t>
            </a:r>
            <a:r>
              <a:rPr lang="en-US" sz="1400" dirty="0" err="1" smtClean="0"/>
              <a:t>W+jets</a:t>
            </a:r>
            <a:r>
              <a:rPr lang="en-US" sz="1400" dirty="0" smtClean="0"/>
              <a:t>, </a:t>
            </a:r>
            <a:r>
              <a:rPr lang="en-US" sz="1400" dirty="0" err="1" smtClean="0"/>
              <a:t>DY+jets</a:t>
            </a:r>
            <a:r>
              <a:rPr lang="en-US" sz="1400" dirty="0" smtClean="0"/>
              <a:t>, </a:t>
            </a:r>
            <a:r>
              <a:rPr lang="en-US" sz="1400" dirty="0" err="1" smtClean="0"/>
              <a:t>Wγ</a:t>
            </a:r>
            <a:r>
              <a:rPr lang="en-US" sz="1400" dirty="0" smtClean="0"/>
              <a:t>: from control regions</a:t>
            </a:r>
          </a:p>
          <a:p>
            <a:pPr lvl="2"/>
            <a:r>
              <a:rPr lang="en-US" sz="1400" dirty="0" smtClean="0"/>
              <a:t>ZW, ZZ: from MC (very small contribution)</a:t>
            </a:r>
          </a:p>
          <a:p>
            <a:endParaRPr lang="en-US" sz="2200" dirty="0" smtClean="0"/>
          </a:p>
          <a:p>
            <a:r>
              <a:rPr lang="en-US" sz="2200" dirty="0" smtClean="0"/>
              <a:t>Analysis features to note (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H</a:t>
            </a:r>
            <a:r>
              <a:rPr lang="en-US" sz="2200" dirty="0" smtClean="0"/>
              <a:t>=125):</a:t>
            </a:r>
          </a:p>
          <a:p>
            <a:pPr lvl="1"/>
            <a:r>
              <a:rPr lang="en-US" sz="1800" dirty="0" smtClean="0"/>
              <a:t>Fair S/B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F</a:t>
            </a:r>
            <a:r>
              <a:rPr lang="en-US" sz="1800" dirty="0" smtClean="0"/>
              <a:t>air signal event yield (200 events)</a:t>
            </a:r>
          </a:p>
          <a:p>
            <a:pPr lvl="1"/>
            <a:r>
              <a:rPr lang="en-US" sz="1800" dirty="0"/>
              <a:t>P</a:t>
            </a:r>
            <a:r>
              <a:rPr lang="en-US" sz="1800" dirty="0" smtClean="0"/>
              <a:t>oor mass resolution ≈20%</a:t>
            </a:r>
          </a:p>
          <a:p>
            <a:pPr lvl="1"/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1" y="930667"/>
            <a:ext cx="4199980" cy="3014800"/>
          </a:xfrm>
          <a:prstGeom prst="rect">
            <a:avLst/>
          </a:prstGeom>
        </p:spPr>
      </p:pic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06715"/>
              </p:ext>
            </p:extLst>
          </p:nvPr>
        </p:nvGraphicFramePr>
        <p:xfrm>
          <a:off x="1773238" y="12700"/>
          <a:ext cx="5630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85" name="Équation" r:id="rId6" imgW="1333500" imgH="203200" progId="Equation.3">
                  <p:embed/>
                </p:oleObj>
              </mc:Choice>
              <mc:Fallback>
                <p:oleObj name="Équation" r:id="rId6" imgW="1333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73238" y="12700"/>
                        <a:ext cx="5630862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362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156364" y="961365"/>
            <a:ext cx="4987636" cy="552925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Analysis strategy: </a:t>
            </a:r>
          </a:p>
          <a:p>
            <a:pPr lvl="1"/>
            <a:r>
              <a:rPr lang="en-US" sz="1800" dirty="0" smtClean="0"/>
              <a:t>two prompt </a:t>
            </a:r>
            <a:r>
              <a:rPr lang="en-US" sz="1800" dirty="0"/>
              <a:t>high-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leptons</a:t>
            </a:r>
          </a:p>
          <a:p>
            <a:pPr lvl="1"/>
            <a:r>
              <a:rPr lang="en-US" sz="1800" dirty="0" smtClean="0"/>
              <a:t>Use spin-0 and V-A structure of W decay</a:t>
            </a:r>
          </a:p>
          <a:p>
            <a:pPr lvl="1"/>
            <a:r>
              <a:rPr lang="en-US" sz="1800" dirty="0" smtClean="0"/>
              <a:t>MET </a:t>
            </a:r>
          </a:p>
          <a:p>
            <a:pPr lvl="1"/>
            <a:r>
              <a:rPr lang="en-US" sz="1800" dirty="0" smtClean="0"/>
              <a:t>split events into </a:t>
            </a:r>
            <a:r>
              <a:rPr lang="en-US" sz="1800" dirty="0" err="1" smtClean="0"/>
              <a:t>ee</a:t>
            </a:r>
            <a:r>
              <a:rPr lang="en-US" sz="1800" dirty="0" smtClean="0"/>
              <a:t>, </a:t>
            </a:r>
            <a:r>
              <a:rPr lang="en-US" sz="1800" dirty="0" err="1" smtClean="0"/>
              <a:t>μμ</a:t>
            </a:r>
            <a:r>
              <a:rPr lang="en-US" sz="1800" dirty="0" smtClean="0"/>
              <a:t>, </a:t>
            </a:r>
            <a:r>
              <a:rPr lang="en-US" sz="1800" dirty="0" err="1" smtClean="0"/>
              <a:t>eμ</a:t>
            </a:r>
            <a:r>
              <a:rPr lang="en-US" sz="1800" dirty="0" smtClean="0"/>
              <a:t> channels:</a:t>
            </a:r>
          </a:p>
          <a:p>
            <a:pPr lvl="2"/>
            <a:r>
              <a:rPr lang="en-US" sz="1400" dirty="0" smtClean="0"/>
              <a:t>different S/B rates: </a:t>
            </a:r>
            <a:r>
              <a:rPr lang="en-US" sz="1400" dirty="0" err="1" smtClean="0"/>
              <a:t>Drell</a:t>
            </a:r>
            <a:r>
              <a:rPr lang="en-US" sz="1400" dirty="0" smtClean="0"/>
              <a:t>-Yan in </a:t>
            </a:r>
            <a:r>
              <a:rPr lang="en-US" sz="1400" dirty="0" err="1" smtClean="0"/>
              <a:t>ee</a:t>
            </a:r>
            <a:r>
              <a:rPr lang="en-US" sz="1400" dirty="0" smtClean="0"/>
              <a:t>/</a:t>
            </a:r>
            <a:r>
              <a:rPr lang="en-US" sz="1400" dirty="0" err="1" smtClean="0"/>
              <a:t>μμ</a:t>
            </a:r>
            <a:r>
              <a:rPr lang="en-US" sz="1400" dirty="0" smtClean="0"/>
              <a:t> !  </a:t>
            </a:r>
          </a:p>
          <a:p>
            <a:pPr lvl="1"/>
            <a:r>
              <a:rPr lang="en-US" sz="1800" dirty="0" smtClean="0"/>
              <a:t>split events further into 0/1-jet:</a:t>
            </a:r>
          </a:p>
          <a:p>
            <a:pPr lvl="2"/>
            <a:r>
              <a:rPr lang="en-US" sz="1400" dirty="0"/>
              <a:t>different S/B </a:t>
            </a:r>
            <a:r>
              <a:rPr lang="en-US" sz="1400" dirty="0" smtClean="0"/>
              <a:t>rates: </a:t>
            </a:r>
            <a:r>
              <a:rPr lang="en-US" sz="1400" dirty="0" err="1" smtClean="0"/>
              <a:t>ttbar</a:t>
            </a:r>
            <a:r>
              <a:rPr lang="en-US" sz="1400" dirty="0" smtClean="0"/>
              <a:t> in 1-jet !  </a:t>
            </a:r>
            <a:endParaRPr lang="en-US" sz="1400" dirty="0"/>
          </a:p>
          <a:p>
            <a:pPr lvl="1"/>
            <a:r>
              <a:rPr lang="en-US" sz="1800" b="1" dirty="0" smtClean="0"/>
              <a:t>ATLAS: </a:t>
            </a:r>
            <a:r>
              <a:rPr lang="en-US" sz="1800" b="1" dirty="0" err="1" smtClean="0">
                <a:solidFill>
                  <a:schemeClr val="tx1"/>
                </a:solidFill>
              </a:rPr>
              <a:t>m</a:t>
            </a:r>
            <a:r>
              <a:rPr lang="en-US" sz="1800" b="1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-distribution </a:t>
            </a:r>
          </a:p>
          <a:p>
            <a:pPr lvl="1"/>
            <a:r>
              <a:rPr lang="en-US" sz="1800" b="1" dirty="0" smtClean="0"/>
              <a:t>CMS:</a:t>
            </a:r>
          </a:p>
          <a:p>
            <a:pPr lvl="2"/>
            <a:r>
              <a:rPr lang="en-US" sz="1400" dirty="0" smtClean="0"/>
              <a:t>Different-flavor: </a:t>
            </a:r>
            <a:r>
              <a:rPr lang="en-US" sz="1400" b="1" dirty="0" smtClean="0"/>
              <a:t>2D distribution N(</a:t>
            </a:r>
            <a:r>
              <a:rPr lang="en-US" sz="1400" b="1" dirty="0" err="1" smtClean="0"/>
              <a:t>m</a:t>
            </a:r>
            <a:r>
              <a:rPr lang="en-US" sz="1400" b="1" baseline="-25000" dirty="0" err="1" smtClean="0"/>
              <a:t>ll</a:t>
            </a:r>
            <a:r>
              <a:rPr lang="en-US" sz="1400" b="1" dirty="0" err="1" smtClean="0"/>
              <a:t>,m</a:t>
            </a:r>
            <a:r>
              <a:rPr lang="en-US" sz="1400" b="1" baseline="-25000" dirty="0" err="1" smtClean="0"/>
              <a:t>T</a:t>
            </a:r>
            <a:r>
              <a:rPr lang="en-US" sz="1400" b="1" dirty="0" smtClean="0"/>
              <a:t>)</a:t>
            </a:r>
          </a:p>
          <a:p>
            <a:pPr lvl="2"/>
            <a:r>
              <a:rPr lang="en-US" sz="1400" dirty="0" smtClean="0"/>
              <a:t>Same-flavor </a:t>
            </a:r>
            <a:r>
              <a:rPr lang="en-US" sz="1400" dirty="0" err="1" smtClean="0"/>
              <a:t>dileptons</a:t>
            </a:r>
            <a:r>
              <a:rPr lang="en-US" sz="1400" dirty="0" smtClean="0"/>
              <a:t>: </a:t>
            </a:r>
            <a:r>
              <a:rPr lang="en-US" sz="1400" b="1" dirty="0" smtClean="0"/>
              <a:t>cut-based analysis</a:t>
            </a:r>
          </a:p>
          <a:p>
            <a:pPr lvl="1"/>
            <a:r>
              <a:rPr lang="en-US" sz="1800" dirty="0" smtClean="0"/>
              <a:t>Backgrounds (for low mass Higgs): </a:t>
            </a:r>
          </a:p>
          <a:p>
            <a:pPr lvl="2"/>
            <a:r>
              <a:rPr lang="en-US" sz="1400" dirty="0" smtClean="0"/>
              <a:t>WW, </a:t>
            </a:r>
            <a:r>
              <a:rPr lang="en-US" sz="1400" dirty="0" err="1" smtClean="0"/>
              <a:t>tt</a:t>
            </a:r>
            <a:r>
              <a:rPr lang="en-US" sz="1400" dirty="0" smtClean="0"/>
              <a:t>, </a:t>
            </a:r>
            <a:r>
              <a:rPr lang="en-US" sz="1400" dirty="0" err="1" smtClean="0"/>
              <a:t>W+jets</a:t>
            </a:r>
            <a:r>
              <a:rPr lang="en-US" sz="1400" dirty="0" smtClean="0"/>
              <a:t>, </a:t>
            </a:r>
            <a:r>
              <a:rPr lang="en-US" sz="1400" dirty="0" err="1" smtClean="0"/>
              <a:t>DY+jets</a:t>
            </a:r>
            <a:r>
              <a:rPr lang="en-US" sz="1400" dirty="0" smtClean="0"/>
              <a:t>, </a:t>
            </a:r>
            <a:r>
              <a:rPr lang="en-US" sz="1400" dirty="0" err="1" smtClean="0"/>
              <a:t>Wγ</a:t>
            </a:r>
            <a:r>
              <a:rPr lang="en-US" sz="1400" dirty="0" smtClean="0"/>
              <a:t>: from control regions</a:t>
            </a:r>
          </a:p>
          <a:p>
            <a:pPr lvl="2"/>
            <a:r>
              <a:rPr lang="en-US" sz="1400" dirty="0" smtClean="0"/>
              <a:t>ZW, ZZ: from MC (very small contribution)</a:t>
            </a:r>
          </a:p>
          <a:p>
            <a:endParaRPr lang="en-US" sz="2200" dirty="0" smtClean="0"/>
          </a:p>
          <a:p>
            <a:r>
              <a:rPr lang="en-US" sz="2200" dirty="0" smtClean="0"/>
              <a:t>Analysis features to note (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H</a:t>
            </a:r>
            <a:r>
              <a:rPr lang="en-US" sz="2200" dirty="0" smtClean="0"/>
              <a:t>=125):</a:t>
            </a:r>
          </a:p>
          <a:p>
            <a:pPr lvl="1"/>
            <a:r>
              <a:rPr lang="en-US" sz="1800" dirty="0" smtClean="0"/>
              <a:t>Fair S/B </a:t>
            </a:r>
          </a:p>
          <a:p>
            <a:pPr lvl="1"/>
            <a:r>
              <a:rPr lang="en-US" sz="1800" dirty="0" smtClean="0"/>
              <a:t>Fair signal event yield (200 events)</a:t>
            </a:r>
          </a:p>
          <a:p>
            <a:pPr lvl="1"/>
            <a:r>
              <a:rPr lang="en-US" sz="1800" dirty="0" smtClean="0"/>
              <a:t>Poor mass resolution ≈20%</a:t>
            </a:r>
          </a:p>
          <a:p>
            <a:pPr lvl="1"/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1" y="930667"/>
            <a:ext cx="4199980" cy="3014800"/>
          </a:xfrm>
          <a:prstGeom prst="rect">
            <a:avLst/>
          </a:prstGeom>
        </p:spPr>
      </p:pic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486193"/>
              </p:ext>
            </p:extLst>
          </p:nvPr>
        </p:nvGraphicFramePr>
        <p:xfrm>
          <a:off x="1773238" y="12700"/>
          <a:ext cx="5630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2" name="Équation" r:id="rId4" imgW="1333500" imgH="203200" progId="Equation.3">
                  <p:embed/>
                </p:oleObj>
              </mc:Choice>
              <mc:Fallback>
                <p:oleObj name="Équation" r:id="rId4" imgW="1333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73238" y="12700"/>
                        <a:ext cx="5630862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174581" y="3187700"/>
            <a:ext cx="4918619" cy="33410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7800" y="4094156"/>
            <a:ext cx="3797300" cy="252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6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6698"/>
            <a:ext cx="9144000" cy="832675"/>
          </a:xfrm>
        </p:spPr>
        <p:txBody>
          <a:bodyPr/>
          <a:lstStyle/>
          <a:p>
            <a:r>
              <a:rPr lang="en-US" smtClean="0"/>
              <a:t>Background Uncertainties</a:t>
            </a:r>
            <a:endParaRPr lang="en-US"/>
          </a:p>
        </p:txBody>
      </p:sp>
      <p:pic>
        <p:nvPicPr>
          <p:cNvPr id="4" name="Image 3" descr="a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r="3839"/>
          <a:stretch/>
        </p:blipFill>
        <p:spPr>
          <a:xfrm>
            <a:off x="986590" y="1646683"/>
            <a:ext cx="7450620" cy="89958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49098" y="1190955"/>
            <a:ext cx="3754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 uncertainty on the WW kinematics</a:t>
            </a:r>
            <a:endParaRPr lang="en-US"/>
          </a:p>
        </p:txBody>
      </p:sp>
      <p:pic>
        <p:nvPicPr>
          <p:cNvPr id="8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73" y="2651081"/>
            <a:ext cx="3465343" cy="3324499"/>
          </a:xfrm>
          <a:prstGeom prst="rect">
            <a:avLst/>
          </a:prstGeom>
        </p:spPr>
      </p:pic>
      <p:sp>
        <p:nvSpPr>
          <p:cNvPr id="9" name="TextBox 11"/>
          <p:cNvSpPr txBox="1"/>
          <p:nvPr/>
        </p:nvSpPr>
        <p:spPr>
          <a:xfrm>
            <a:off x="1542893" y="5982505"/>
            <a:ext cx="233542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(m = 125)  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 b="1" smtClean="0">
                <a:solidFill>
                  <a:srgbClr val="000000"/>
                </a:solidFill>
              </a:rPr>
              <a:t>Z</a:t>
            </a:r>
            <a:r>
              <a:rPr lang="en-US" b="1" baseline="-25000" smtClean="0">
                <a:solidFill>
                  <a:srgbClr val="000000"/>
                </a:solidFill>
              </a:rPr>
              <a:t>obs</a:t>
            </a:r>
            <a:r>
              <a:rPr lang="en-US" b="1" smtClean="0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= </a:t>
            </a:r>
            <a:r>
              <a:rPr lang="en-US" b="1" smtClean="0">
                <a:solidFill>
                  <a:srgbClr val="000000"/>
                </a:solidFill>
              </a:rPr>
              <a:t>4.0 </a:t>
            </a:r>
            <a:r>
              <a:rPr lang="en-US" b="1">
                <a:solidFill>
                  <a:srgbClr val="000000"/>
                </a:solidFill>
              </a:rPr>
              <a:t>σ</a:t>
            </a:r>
          </a:p>
          <a:p>
            <a:r>
              <a:rPr lang="en-US" smtClean="0">
                <a:solidFill>
                  <a:srgbClr val="000000"/>
                </a:solidFill>
              </a:rPr>
              <a:t>		   Z</a:t>
            </a:r>
            <a:r>
              <a:rPr lang="en-US" baseline="-25000" smtClean="0">
                <a:solidFill>
                  <a:srgbClr val="000000"/>
                </a:solidFill>
              </a:rPr>
              <a:t>exp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= </a:t>
            </a:r>
            <a:r>
              <a:rPr lang="en-US" smtClean="0">
                <a:solidFill>
                  <a:srgbClr val="000000"/>
                </a:solidFill>
              </a:rPr>
              <a:t>5.0 σ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582" y="2673167"/>
            <a:ext cx="3443241" cy="3324499"/>
          </a:xfrm>
          <a:prstGeom prst="rect">
            <a:avLst/>
          </a:prstGeom>
        </p:spPr>
      </p:pic>
      <p:sp>
        <p:nvSpPr>
          <p:cNvPr id="11" name="TextBox 12"/>
          <p:cNvSpPr txBox="1"/>
          <p:nvPr/>
        </p:nvSpPr>
        <p:spPr>
          <a:xfrm>
            <a:off x="5448570" y="5993701"/>
            <a:ext cx="229924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(m = 125) </a:t>
            </a:r>
            <a:r>
              <a:rPr lang="en-US" smtClean="0">
                <a:solidFill>
                  <a:srgbClr val="000000"/>
                </a:solidFill>
              </a:rPr>
              <a:t>  </a:t>
            </a:r>
            <a:r>
              <a:rPr lang="en-US" b="1" smtClean="0">
                <a:solidFill>
                  <a:srgbClr val="000000"/>
                </a:solidFill>
              </a:rPr>
              <a:t>Z</a:t>
            </a:r>
            <a:r>
              <a:rPr lang="en-US" b="1" baseline="-25000" smtClean="0">
                <a:solidFill>
                  <a:srgbClr val="000000"/>
                </a:solidFill>
              </a:rPr>
              <a:t>obs</a:t>
            </a:r>
            <a:r>
              <a:rPr lang="en-US" b="1" smtClean="0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= </a:t>
            </a:r>
            <a:r>
              <a:rPr lang="en-US" b="1" smtClean="0">
                <a:solidFill>
                  <a:srgbClr val="000000"/>
                </a:solidFill>
              </a:rPr>
              <a:t>3.8 </a:t>
            </a:r>
            <a:r>
              <a:rPr lang="en-US" b="1">
                <a:solidFill>
                  <a:srgbClr val="000000"/>
                </a:solidFill>
              </a:rPr>
              <a:t>σ</a:t>
            </a:r>
          </a:p>
          <a:p>
            <a:r>
              <a:rPr lang="en-US" smtClean="0">
                <a:solidFill>
                  <a:srgbClr val="000000"/>
                </a:solidFill>
              </a:rPr>
              <a:t>                    Z</a:t>
            </a:r>
            <a:r>
              <a:rPr lang="en-US" baseline="-25000" smtClean="0">
                <a:solidFill>
                  <a:srgbClr val="000000"/>
                </a:solidFill>
              </a:rPr>
              <a:t>exp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= </a:t>
            </a:r>
            <a:r>
              <a:rPr lang="en-US" smtClean="0">
                <a:solidFill>
                  <a:srgbClr val="000000"/>
                </a:solidFill>
              </a:rPr>
              <a:t>3.7 σ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489739" y="1569382"/>
            <a:ext cx="1822174" cy="816013"/>
          </a:xfrm>
          <a:prstGeom prst="ellipse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3211704" y="5790914"/>
            <a:ext cx="3078637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NNLO calculation underway!!!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8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00"/>
            <a:ext cx="9144000" cy="523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/>
          </a:p>
        </p:txBody>
      </p:sp>
      <p:sp>
        <p:nvSpPr>
          <p:cNvPr id="36886" name="ZoneTexte 7"/>
          <p:cNvSpPr txBox="1">
            <a:spLocks noChangeArrowheads="1"/>
          </p:cNvSpPr>
          <p:nvPr/>
        </p:nvSpPr>
        <p:spPr bwMode="auto">
          <a:xfrm>
            <a:off x="114300" y="5230813"/>
            <a:ext cx="3497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u="none">
                <a:latin typeface="Symbol" charset="0"/>
                <a:cs typeface="Symbol" charset="0"/>
              </a:rPr>
              <a:t>tt </a:t>
            </a:r>
            <a:r>
              <a:rPr lang="fr-FR" sz="2000" u="none"/>
              <a:t>channel basic facts sheet :</a:t>
            </a:r>
          </a:p>
        </p:txBody>
      </p:sp>
      <p:pic>
        <p:nvPicPr>
          <p:cNvPr id="3688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54000"/>
            <a:ext cx="8483600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9" name="TextBox 6"/>
          <p:cNvSpPr txBox="1">
            <a:spLocks noChangeArrowheads="1"/>
          </p:cNvSpPr>
          <p:nvPr/>
        </p:nvSpPr>
        <p:spPr bwMode="auto">
          <a:xfrm>
            <a:off x="3962400" y="4851400"/>
            <a:ext cx="5080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i="1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H</a:t>
            </a:r>
            <a:r>
              <a:rPr lang="en-US" sz="14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1400" u="none">
                <a:solidFill>
                  <a:srgbClr val="FFFFFF"/>
                </a:solidFill>
                <a:latin typeface="Symbol" charset="0"/>
                <a:cs typeface="Symbol" charset="0"/>
              </a:rPr>
              <a:t>®</a:t>
            </a:r>
            <a:r>
              <a:rPr lang="en-US" sz="14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1400" i="1" u="none">
                <a:solidFill>
                  <a:srgbClr val="FFFFFF"/>
                </a:solidFill>
                <a:latin typeface="Symbol" charset="0"/>
                <a:cs typeface="Symbol" charset="0"/>
              </a:rPr>
              <a:t>t</a:t>
            </a:r>
            <a:r>
              <a:rPr lang="en-US" sz="1400" u="none" baseline="-25000">
                <a:solidFill>
                  <a:srgbClr val="FFFFFF"/>
                </a:solidFill>
                <a:latin typeface="Trebuchet MS" charset="0"/>
                <a:cs typeface="Trebuchet MS" charset="0"/>
              </a:rPr>
              <a:t>had</a:t>
            </a:r>
            <a:r>
              <a:rPr lang="en-US" sz="1400" i="1" u="none">
                <a:solidFill>
                  <a:srgbClr val="FFFFFF"/>
                </a:solidFill>
                <a:latin typeface="Symbol" charset="0"/>
                <a:cs typeface="Symbol" charset="0"/>
              </a:rPr>
              <a:t>t</a:t>
            </a:r>
            <a:r>
              <a:rPr lang="en-US" sz="1400" u="none" baseline="-25000">
                <a:solidFill>
                  <a:srgbClr val="FFFFFF"/>
                </a:solidFill>
                <a:latin typeface="Trebuchet MS" charset="0"/>
                <a:cs typeface="Trebuchet MS" charset="0"/>
              </a:rPr>
              <a:t>had</a:t>
            </a:r>
            <a:r>
              <a:rPr lang="en-US" sz="14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candidate in VBF channel (</a:t>
            </a:r>
            <a:r>
              <a:rPr lang="en-US" sz="1400" i="1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m</a:t>
            </a:r>
            <a:r>
              <a:rPr lang="en-US" sz="1400" u="none" baseline="-25000">
                <a:solidFill>
                  <a:srgbClr val="FFFFFF"/>
                </a:solidFill>
                <a:latin typeface="Trebuchet MS" charset="0"/>
                <a:cs typeface="Trebuchet MS" charset="0"/>
              </a:rPr>
              <a:t>MMC</a:t>
            </a:r>
            <a:r>
              <a:rPr lang="en-US" sz="14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= 131 GeV)</a:t>
            </a:r>
            <a:endParaRPr lang="en-GB" sz="1400" u="none">
              <a:solidFill>
                <a:srgbClr val="FFFFFF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1475" y="469900"/>
            <a:ext cx="4543425" cy="9779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/>
          </a:p>
        </p:txBody>
      </p:sp>
      <p:sp>
        <p:nvSpPr>
          <p:cNvPr id="36891" name="TextBox 2"/>
          <p:cNvSpPr txBox="1">
            <a:spLocks noChangeArrowheads="1"/>
          </p:cNvSpPr>
          <p:nvPr/>
        </p:nvSpPr>
        <p:spPr bwMode="auto">
          <a:xfrm>
            <a:off x="333375" y="152400"/>
            <a:ext cx="8988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i="1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H</a:t>
            </a:r>
            <a:r>
              <a:rPr lang="en-US" sz="28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800" u="none">
                <a:solidFill>
                  <a:srgbClr val="FFFFFF"/>
                </a:solidFill>
                <a:latin typeface="Symbol" charset="0"/>
                <a:cs typeface="Symbol" charset="0"/>
              </a:rPr>
              <a:t>®</a:t>
            </a:r>
            <a:r>
              <a:rPr lang="en-US" sz="28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800" i="1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ττ</a:t>
            </a:r>
            <a:endParaRPr lang="en-US" sz="2000" u="none">
              <a:solidFill>
                <a:srgbClr val="FFFFFF"/>
              </a:solidFill>
            </a:endParaRPr>
          </a:p>
          <a:p>
            <a:pPr>
              <a:spcBef>
                <a:spcPts val="600"/>
              </a:spcBef>
            </a:pPr>
            <a:r>
              <a:rPr lang="en-US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R</a:t>
            </a:r>
            <a:r>
              <a:rPr lang="en-US" sz="1800" u="none">
                <a:solidFill>
                  <a:srgbClr val="FFFFFF"/>
                </a:solidFill>
                <a:latin typeface="Trebuchet MS" charset="0"/>
                <a:cs typeface="Trebuchet MS" charset="0"/>
              </a:rPr>
              <a:t>eoptimised 7+8 TeV analysis</a:t>
            </a:r>
            <a:endParaRPr lang="en-US" sz="1400" u="none">
              <a:solidFill>
                <a:srgbClr val="FFFFFF"/>
              </a:solidFill>
              <a:latin typeface="Symbol" charset="0"/>
              <a:cs typeface="Symbol" charset="0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422275" y="1082675"/>
            <a:ext cx="2452688" cy="338138"/>
          </a:xfrm>
          <a:prstGeom prst="rect">
            <a:avLst/>
          </a:prstGeom>
          <a:noFill/>
          <a:ln>
            <a:noFill/>
          </a:ln>
          <a:effectLst>
            <a:outerShdw blurRad="152400" dist="38100" dir="2700000">
              <a:srgbClr val="000000">
                <a:alpha val="16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none" dirty="0">
                <a:solidFill>
                  <a:schemeClr val="bg1"/>
                </a:solidFill>
              </a:rPr>
              <a:t>ATLAS-CONF-2012-160</a:t>
            </a:r>
            <a:endParaRPr lang="en-US" sz="1600" b="1" u="none" kern="0" dirty="0">
              <a:solidFill>
                <a:schemeClr val="bg1"/>
              </a:solidFill>
            </a:endParaRPr>
          </a:p>
        </p:txBody>
      </p:sp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370012" y="5877272"/>
            <a:ext cx="3385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u="none" dirty="0" smtClean="0">
                <a:latin typeface="Symbol" charset="0"/>
                <a:cs typeface="Symbol" charset="0"/>
              </a:rPr>
              <a:t>tt </a:t>
            </a:r>
            <a:r>
              <a:rPr lang="fr-FR" u="none" dirty="0" err="1" smtClean="0">
                <a:latin typeface="Trebuchet MS" charset="0"/>
                <a:cs typeface="Trebuchet MS" charset="0"/>
              </a:rPr>
              <a:t>channel</a:t>
            </a:r>
            <a:r>
              <a:rPr lang="fr-FR" u="none" dirty="0" smtClean="0">
                <a:latin typeface="Trebuchet MS" charset="0"/>
                <a:cs typeface="Trebuchet MS" charset="0"/>
              </a:rPr>
              <a:t> </a:t>
            </a:r>
            <a:r>
              <a:rPr lang="fr-FR" u="none" dirty="0">
                <a:latin typeface="Trebuchet MS" charset="0"/>
                <a:cs typeface="Trebuchet MS" charset="0"/>
              </a:rPr>
              <a:t>basic </a:t>
            </a:r>
            <a:r>
              <a:rPr lang="fr-FR" u="none" dirty="0" err="1">
                <a:latin typeface="Trebuchet MS" charset="0"/>
                <a:cs typeface="Trebuchet MS" charset="0"/>
              </a:rPr>
              <a:t>facts</a:t>
            </a:r>
            <a:r>
              <a:rPr lang="fr-FR" u="none" dirty="0">
                <a:latin typeface="Trebuchet MS" charset="0"/>
                <a:cs typeface="Trebuchet MS" charset="0"/>
              </a:rPr>
              <a:t> </a:t>
            </a:r>
            <a:r>
              <a:rPr lang="fr-FR" u="none" dirty="0" smtClean="0">
                <a:latin typeface="Trebuchet MS" charset="0"/>
                <a:cs typeface="Trebuchet MS" charset="0"/>
              </a:rPr>
              <a:t>:</a:t>
            </a:r>
            <a:endParaRPr lang="fr-FR" u="none" dirty="0">
              <a:latin typeface="Trebuchet MS" charset="0"/>
              <a:cs typeface="Trebuchet MS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216628" y="5733256"/>
            <a:ext cx="4007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none" dirty="0" smtClean="0"/>
              <a:t>Ns ~ O(500) per </a:t>
            </a:r>
            <a:r>
              <a:rPr lang="fr-FR" u="none" dirty="0" err="1" smtClean="0"/>
              <a:t>experiment</a:t>
            </a:r>
            <a:endParaRPr lang="fr-FR" u="none" dirty="0"/>
          </a:p>
        </p:txBody>
      </p:sp>
      <p:sp>
        <p:nvSpPr>
          <p:cNvPr id="14" name="ZoneTexte 13"/>
          <p:cNvSpPr txBox="1"/>
          <p:nvPr/>
        </p:nvSpPr>
        <p:spPr>
          <a:xfrm>
            <a:off x="4186436" y="6279703"/>
            <a:ext cx="300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none" dirty="0" smtClean="0"/>
              <a:t>Signal </a:t>
            </a:r>
            <a:r>
              <a:rPr lang="fr-FR" u="none" dirty="0" err="1" smtClean="0"/>
              <a:t>purity</a:t>
            </a:r>
            <a:r>
              <a:rPr lang="fr-FR" u="none" dirty="0" smtClean="0"/>
              <a:t> ~ 0.3% - </a:t>
            </a:r>
            <a:r>
              <a:rPr lang="fr-FR" dirty="0" smtClean="0"/>
              <a:t>~O(50%)</a:t>
            </a:r>
            <a:endParaRPr lang="fr-FR" u="none" dirty="0"/>
          </a:p>
        </p:txBody>
      </p:sp>
      <p:sp>
        <p:nvSpPr>
          <p:cNvPr id="15" name="Accolade ouvrante 14"/>
          <p:cNvSpPr/>
          <p:nvPr/>
        </p:nvSpPr>
        <p:spPr bwMode="auto">
          <a:xfrm>
            <a:off x="4042420" y="5733256"/>
            <a:ext cx="144016" cy="100811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8069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772522" y="961365"/>
            <a:ext cx="5345820" cy="55292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Analysis strategy:</a:t>
            </a:r>
          </a:p>
          <a:p>
            <a:pPr marL="0" indent="0">
              <a:buNone/>
            </a:pPr>
            <a:r>
              <a:rPr lang="en-US" sz="2200" dirty="0">
                <a:latin typeface="Trebuchet MS"/>
                <a:cs typeface="Trebuchet MS"/>
              </a:rPr>
              <a:t>	</a:t>
            </a:r>
            <a:r>
              <a:rPr lang="en-US" sz="2200" dirty="0" smtClean="0">
                <a:latin typeface="Trebuchet MS"/>
                <a:cs typeface="Trebuchet MS"/>
              </a:rPr>
              <a:t>- </a:t>
            </a:r>
            <a:r>
              <a:rPr lang="en-US" sz="1800" dirty="0" smtClean="0">
                <a:latin typeface="Trebuchet MS"/>
                <a:cs typeface="Trebuchet MS"/>
              </a:rPr>
              <a:t>di-tau candidates: </a:t>
            </a:r>
            <a:r>
              <a:rPr lang="en-US" sz="1800" dirty="0" err="1" smtClean="0">
                <a:latin typeface="Trebuchet MS"/>
                <a:cs typeface="Trebuchet MS"/>
              </a:rPr>
              <a:t>eτ</a:t>
            </a:r>
            <a:r>
              <a:rPr lang="en-US" sz="1800" baseline="-25000" dirty="0" err="1" smtClean="0">
                <a:latin typeface="Trebuchet MS"/>
                <a:cs typeface="Trebuchet MS"/>
              </a:rPr>
              <a:t>h</a:t>
            </a:r>
            <a:r>
              <a:rPr lang="en-US" sz="1800" dirty="0">
                <a:latin typeface="Trebuchet MS"/>
                <a:cs typeface="Trebuchet MS"/>
              </a:rPr>
              <a:t>, </a:t>
            </a:r>
            <a:r>
              <a:rPr lang="en-US" sz="1800" dirty="0" err="1" smtClean="0">
                <a:latin typeface="Trebuchet MS"/>
                <a:cs typeface="Trebuchet MS"/>
              </a:rPr>
              <a:t>μτ</a:t>
            </a:r>
            <a:r>
              <a:rPr lang="en-US" sz="1800" baseline="-25000" dirty="0" err="1" smtClean="0">
                <a:latin typeface="Trebuchet MS"/>
                <a:cs typeface="Trebuchet MS"/>
              </a:rPr>
              <a:t>h</a:t>
            </a:r>
            <a:r>
              <a:rPr lang="en-US" sz="1800" dirty="0" smtClean="0">
                <a:latin typeface="Trebuchet MS"/>
                <a:cs typeface="Trebuchet MS"/>
              </a:rPr>
              <a:t>, </a:t>
            </a:r>
            <a:r>
              <a:rPr lang="en-US" sz="1800" dirty="0" err="1" smtClean="0">
                <a:latin typeface="Trebuchet MS"/>
                <a:cs typeface="Trebuchet MS"/>
              </a:rPr>
              <a:t>eμ</a:t>
            </a:r>
            <a:r>
              <a:rPr lang="en-US" sz="1800" dirty="0" smtClean="0">
                <a:latin typeface="Trebuchet MS"/>
                <a:cs typeface="Trebuchet MS"/>
              </a:rPr>
              <a:t>, </a:t>
            </a:r>
            <a:r>
              <a:rPr lang="en-US" sz="1800" dirty="0" err="1" smtClean="0">
                <a:latin typeface="Trebuchet MS"/>
                <a:cs typeface="Trebuchet MS"/>
              </a:rPr>
              <a:t>μμ</a:t>
            </a:r>
            <a:r>
              <a:rPr lang="en-US" sz="1800" dirty="0" smtClean="0">
                <a:latin typeface="Trebuchet MS"/>
                <a:cs typeface="Trebuchet MS"/>
              </a:rPr>
              <a:t>, </a:t>
            </a:r>
            <a:r>
              <a:rPr lang="en-US" sz="1800" dirty="0" err="1" smtClean="0">
                <a:latin typeface="Trebuchet MS"/>
                <a:cs typeface="Trebuchet MS"/>
              </a:rPr>
              <a:t>τ</a:t>
            </a:r>
            <a:r>
              <a:rPr lang="en-US" sz="1800" baseline="-25000" dirty="0" err="1" smtClean="0">
                <a:latin typeface="Trebuchet MS"/>
                <a:cs typeface="Trebuchet MS"/>
              </a:rPr>
              <a:t>h</a:t>
            </a:r>
            <a:r>
              <a:rPr lang="en-US" sz="1800" dirty="0" err="1" smtClean="0">
                <a:latin typeface="Trebuchet MS"/>
                <a:cs typeface="Trebuchet MS"/>
              </a:rPr>
              <a:t>τ</a:t>
            </a:r>
            <a:r>
              <a:rPr lang="en-US" sz="1800" baseline="-25000" dirty="0" err="1" smtClean="0">
                <a:latin typeface="Trebuchet MS"/>
                <a:cs typeface="Trebuchet MS"/>
              </a:rPr>
              <a:t>h</a:t>
            </a:r>
            <a:endParaRPr lang="en-US" sz="1800" dirty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	- MET</a:t>
            </a:r>
          </a:p>
          <a:p>
            <a:pPr marL="457200" lvl="1" indent="0">
              <a:buNone/>
            </a:pPr>
            <a:r>
              <a:rPr lang="en-US" sz="1800" b="1" dirty="0" smtClean="0">
                <a:latin typeface="Trebuchet MS"/>
                <a:cs typeface="Trebuchet MS"/>
              </a:rPr>
              <a:t>- </a:t>
            </a:r>
            <a:r>
              <a:rPr lang="en-US" sz="1800" b="1" dirty="0" err="1" smtClean="0">
                <a:latin typeface="Trebuchet MS"/>
                <a:cs typeface="Trebuchet MS"/>
              </a:rPr>
              <a:t>DiTau</a:t>
            </a:r>
            <a:r>
              <a:rPr lang="en-US" sz="1800" b="1" dirty="0" smtClean="0">
                <a:latin typeface="Trebuchet MS"/>
                <a:cs typeface="Trebuchet MS"/>
              </a:rPr>
              <a:t> mass (including MET)</a:t>
            </a:r>
            <a:r>
              <a:rPr lang="en-US" sz="1800" dirty="0" smtClean="0">
                <a:latin typeface="Trebuchet MS"/>
                <a:cs typeface="Trebuchet MS"/>
              </a:rPr>
              <a:t>: key distribution split events into jet categories:</a:t>
            </a:r>
          </a:p>
          <a:p>
            <a:pPr lvl="2"/>
            <a:r>
              <a:rPr lang="en-US" sz="1400" b="1" dirty="0" smtClean="0">
                <a:latin typeface="Trebuchet MS"/>
                <a:cs typeface="Trebuchet MS"/>
              </a:rPr>
              <a:t>2-jets (VBF-tag)</a:t>
            </a:r>
            <a:r>
              <a:rPr lang="en-US" sz="1400" dirty="0" smtClean="0">
                <a:latin typeface="Trebuchet MS"/>
                <a:cs typeface="Trebuchet MS"/>
              </a:rPr>
              <a:t>: best S/B-ratio</a:t>
            </a:r>
          </a:p>
          <a:p>
            <a:pPr lvl="2"/>
            <a:r>
              <a:rPr lang="en-US" sz="1400" b="1" dirty="0">
                <a:latin typeface="Trebuchet MS"/>
                <a:cs typeface="Trebuchet MS"/>
              </a:rPr>
              <a:t>2-jets </a:t>
            </a:r>
            <a:r>
              <a:rPr lang="en-US" sz="1400" b="1" dirty="0" smtClean="0">
                <a:latin typeface="Trebuchet MS"/>
                <a:cs typeface="Trebuchet MS"/>
              </a:rPr>
              <a:t>(VH-</a:t>
            </a:r>
            <a:r>
              <a:rPr lang="en-US" sz="1400" b="1" dirty="0">
                <a:latin typeface="Trebuchet MS"/>
                <a:cs typeface="Trebuchet MS"/>
              </a:rPr>
              <a:t>tag)</a:t>
            </a:r>
            <a:r>
              <a:rPr lang="en-US" sz="1400" dirty="0">
                <a:latin typeface="Trebuchet MS"/>
                <a:cs typeface="Trebuchet MS"/>
              </a:rPr>
              <a:t>: best S/B-</a:t>
            </a:r>
            <a:r>
              <a:rPr lang="en-US" sz="1400" dirty="0" smtClean="0">
                <a:latin typeface="Trebuchet MS"/>
                <a:cs typeface="Trebuchet MS"/>
              </a:rPr>
              <a:t>ratio</a:t>
            </a:r>
          </a:p>
          <a:p>
            <a:pPr lvl="2"/>
            <a:r>
              <a:rPr lang="en-US" sz="1400" b="1" dirty="0" smtClean="0">
                <a:latin typeface="Trebuchet MS"/>
                <a:cs typeface="Trebuchet MS"/>
              </a:rPr>
              <a:t>VH Lepton tag</a:t>
            </a:r>
          </a:p>
          <a:p>
            <a:pPr lvl="2"/>
            <a:r>
              <a:rPr lang="en-US" sz="1400" b="1" dirty="0" smtClean="0">
                <a:latin typeface="Trebuchet MS"/>
                <a:cs typeface="Trebuchet MS"/>
              </a:rPr>
              <a:t>1-jet (</a:t>
            </a:r>
            <a:r>
              <a:rPr lang="en-US" sz="1400" b="1" dirty="0" err="1" smtClean="0">
                <a:latin typeface="Trebuchet MS"/>
                <a:cs typeface="Trebuchet MS"/>
              </a:rPr>
              <a:t>ggF</a:t>
            </a:r>
            <a:r>
              <a:rPr lang="en-US" sz="1400" b="1" dirty="0" smtClean="0">
                <a:latin typeface="Trebuchet MS"/>
                <a:cs typeface="Trebuchet MS"/>
              </a:rPr>
              <a:t>, VH)</a:t>
            </a:r>
            <a:r>
              <a:rPr lang="en-US" sz="1400" dirty="0" smtClean="0">
                <a:latin typeface="Trebuchet MS"/>
                <a:cs typeface="Trebuchet MS"/>
              </a:rPr>
              <a:t>: acceptable S/B-ratio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untagged: control region (S/B</a:t>
            </a:r>
            <a:r>
              <a:rPr lang="en-US" sz="1400" dirty="0" smtClean="0">
                <a:latin typeface="Trebuchet MS"/>
                <a:ea typeface="ＭＳ ゴシック"/>
                <a:cs typeface="Trebuchet MS"/>
              </a:rPr>
              <a:t>≅</a:t>
            </a:r>
            <a:r>
              <a:rPr lang="en-US" sz="1400" dirty="0" smtClean="0">
                <a:latin typeface="Trebuchet MS"/>
                <a:cs typeface="Trebuchet MS"/>
              </a:rPr>
              <a:t>0) 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Split 1-jet events further high/low </a:t>
            </a:r>
            <a:r>
              <a:rPr lang="en-US" sz="1800" dirty="0" err="1" smtClean="0">
                <a:latin typeface="Trebuchet MS"/>
                <a:cs typeface="Trebuchet MS"/>
              </a:rPr>
              <a:t>p</a:t>
            </a:r>
            <a:r>
              <a:rPr lang="en-US" sz="1800" baseline="-25000" dirty="0" err="1" smtClean="0">
                <a:latin typeface="Trebuchet MS"/>
                <a:cs typeface="Trebuchet MS"/>
              </a:rPr>
              <a:t>T</a:t>
            </a:r>
            <a:r>
              <a:rPr lang="en-US" sz="1800" dirty="0">
                <a:latin typeface="Trebuchet MS"/>
                <a:cs typeface="Trebuchet MS"/>
              </a:rPr>
              <a:t> </a:t>
            </a:r>
            <a:r>
              <a:rPr lang="en-US" sz="1800" dirty="0" smtClean="0">
                <a:latin typeface="Trebuchet MS"/>
                <a:cs typeface="Trebuchet MS"/>
              </a:rPr>
              <a:t>tau</a:t>
            </a:r>
          </a:p>
          <a:p>
            <a:pPr lvl="2"/>
            <a:r>
              <a:rPr lang="en-US" sz="1400" dirty="0">
                <a:latin typeface="Trebuchet MS"/>
                <a:cs typeface="Trebuchet MS"/>
              </a:rPr>
              <a:t>different S/B </a:t>
            </a:r>
            <a:r>
              <a:rPr lang="en-US" sz="1400" dirty="0" smtClean="0">
                <a:latin typeface="Trebuchet MS"/>
                <a:cs typeface="Trebuchet MS"/>
              </a:rPr>
              <a:t>rates</a:t>
            </a:r>
            <a:endParaRPr lang="en-US" sz="1400" dirty="0">
              <a:latin typeface="Trebuchet MS"/>
              <a:cs typeface="Trebuchet MS"/>
            </a:endParaRPr>
          </a:p>
          <a:p>
            <a:pPr marL="457200" lvl="1" indent="0">
              <a:buNone/>
            </a:pPr>
            <a:r>
              <a:rPr lang="en-US" sz="1800" dirty="0" smtClean="0">
                <a:latin typeface="Trebuchet MS"/>
                <a:cs typeface="Trebuchet MS"/>
              </a:rPr>
              <a:t>- Backgrounds: </a:t>
            </a:r>
          </a:p>
          <a:p>
            <a:pPr lvl="2"/>
            <a:r>
              <a:rPr lang="en-US" sz="1400" dirty="0" err="1" smtClean="0">
                <a:latin typeface="Trebuchet MS"/>
                <a:cs typeface="Trebuchet MS"/>
              </a:rPr>
              <a:t>Z</a:t>
            </a:r>
            <a:r>
              <a:rPr lang="en-US" sz="1100" dirty="0" err="1" smtClean="0"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err="1" smtClean="0">
                <a:latin typeface="Trebuchet MS"/>
                <a:cs typeface="Trebuchet MS"/>
                <a:sym typeface="Wingdings"/>
              </a:rPr>
              <a:t>ττ</a:t>
            </a:r>
            <a:r>
              <a:rPr lang="en-US" sz="1400" dirty="0" smtClean="0">
                <a:latin typeface="Trebuchet MS"/>
                <a:cs typeface="Trebuchet MS"/>
                <a:sym typeface="Wingdings"/>
              </a:rPr>
              <a:t>:  </a:t>
            </a:r>
            <a:r>
              <a:rPr lang="en-US" sz="1400" dirty="0" err="1">
                <a:latin typeface="Trebuchet MS"/>
                <a:cs typeface="Trebuchet MS"/>
              </a:rPr>
              <a:t>Z</a:t>
            </a:r>
            <a:r>
              <a:rPr lang="en-US" sz="1100" dirty="0" err="1"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err="1" smtClean="0">
                <a:latin typeface="Trebuchet MS"/>
                <a:cs typeface="Trebuchet MS"/>
                <a:sym typeface="Wingdings"/>
              </a:rPr>
              <a:t>μμ</a:t>
            </a:r>
            <a:r>
              <a:rPr lang="en-US" sz="1400" dirty="0" smtClean="0">
                <a:latin typeface="Trebuchet MS"/>
                <a:cs typeface="Trebuchet MS"/>
                <a:sym typeface="Wingdings"/>
              </a:rPr>
              <a:t> (data) with embedding</a:t>
            </a:r>
          </a:p>
          <a:p>
            <a:pPr lvl="2"/>
            <a:r>
              <a:rPr lang="en-US" sz="1400" dirty="0" err="1" smtClean="0">
                <a:latin typeface="Trebuchet MS"/>
                <a:cs typeface="Trebuchet MS"/>
              </a:rPr>
              <a:t>Z</a:t>
            </a:r>
            <a:r>
              <a:rPr lang="en-US" sz="1100" dirty="0" err="1" smtClean="0"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err="1" smtClean="0">
                <a:latin typeface="Trebuchet MS"/>
                <a:cs typeface="Trebuchet MS"/>
                <a:sym typeface="Wingdings"/>
              </a:rPr>
              <a:t>ee</a:t>
            </a:r>
            <a:r>
              <a:rPr lang="en-US" sz="1400" dirty="0" smtClean="0">
                <a:latin typeface="Trebuchet MS"/>
                <a:cs typeface="Trebuchet MS"/>
                <a:sym typeface="Wingdings"/>
              </a:rPr>
              <a:t>, </a:t>
            </a:r>
            <a:r>
              <a:rPr lang="en-US" sz="1400" dirty="0" err="1">
                <a:latin typeface="Trebuchet MS"/>
                <a:cs typeface="Trebuchet MS"/>
              </a:rPr>
              <a:t>W+jets</a:t>
            </a:r>
            <a:r>
              <a:rPr lang="en-US" sz="1400" dirty="0">
                <a:latin typeface="Trebuchet MS"/>
                <a:cs typeface="Trebuchet MS"/>
              </a:rPr>
              <a:t>, </a:t>
            </a:r>
            <a:r>
              <a:rPr lang="en-US" sz="1400" dirty="0" err="1" smtClean="0">
                <a:latin typeface="Trebuchet MS"/>
                <a:cs typeface="Trebuchet MS"/>
              </a:rPr>
              <a:t>ttbar</a:t>
            </a:r>
            <a:r>
              <a:rPr lang="en-US" sz="1400" dirty="0" smtClean="0">
                <a:latin typeface="Trebuchet MS"/>
                <a:cs typeface="Trebuchet MS"/>
              </a:rPr>
              <a:t>: MC for shapes, data for normalization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QCD: from control regions</a:t>
            </a:r>
          </a:p>
          <a:p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Key Analysis features:</a:t>
            </a:r>
          </a:p>
          <a:p>
            <a:pPr lvl="1"/>
            <a:r>
              <a:rPr lang="en-US" sz="1800" dirty="0" smtClean="0">
                <a:latin typeface="Trebuchet MS"/>
                <a:cs typeface="Trebuchet MS"/>
              </a:rPr>
              <a:t>Decent S/B-ratio</a:t>
            </a:r>
            <a:endParaRPr lang="en-US" sz="1800" dirty="0">
              <a:latin typeface="Trebuchet MS"/>
              <a:cs typeface="Trebuchet MS"/>
            </a:endParaRPr>
          </a:p>
          <a:p>
            <a:pPr lvl="1"/>
            <a:r>
              <a:rPr lang="en-US" sz="1800" dirty="0" smtClean="0">
                <a:latin typeface="Trebuchet MS"/>
                <a:cs typeface="Trebuchet MS"/>
              </a:rPr>
              <a:t>Relatively small signal event yield</a:t>
            </a:r>
          </a:p>
          <a:p>
            <a:pPr lvl="1"/>
            <a:r>
              <a:rPr lang="en-US" sz="1800" dirty="0" smtClean="0">
                <a:latin typeface="Trebuchet MS"/>
                <a:cs typeface="Trebuchet MS"/>
              </a:rPr>
              <a:t>Higgs is on falling slope of Z-decays </a:t>
            </a:r>
          </a:p>
          <a:p>
            <a:pPr lvl="1"/>
            <a:r>
              <a:rPr lang="en-US" sz="1800" dirty="0" smtClean="0">
                <a:latin typeface="Trebuchet MS"/>
                <a:cs typeface="Trebuchet MS"/>
              </a:rPr>
              <a:t>poor mass resolution ≈15%</a:t>
            </a:r>
          </a:p>
          <a:p>
            <a:pPr lvl="1"/>
            <a:endParaRPr lang="en-US" sz="1800" dirty="0">
              <a:latin typeface="Trebuchet MS"/>
              <a:cs typeface="Trebuchet M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4" y="741908"/>
            <a:ext cx="3179618" cy="3051580"/>
          </a:xfrm>
          <a:prstGeom prst="rect">
            <a:avLst/>
          </a:prstGeom>
        </p:spPr>
      </p:pic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163308"/>
              </p:ext>
            </p:extLst>
          </p:nvPr>
        </p:nvGraphicFramePr>
        <p:xfrm>
          <a:off x="3194050" y="-12700"/>
          <a:ext cx="27892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08" name="Équation" r:id="rId4" imgW="660400" imgH="203200" progId="Equation.3">
                  <p:embed/>
                </p:oleObj>
              </mc:Choice>
              <mc:Fallback>
                <p:oleObj name="Équation" r:id="rId4" imgW="660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94050" y="-12700"/>
                        <a:ext cx="2789238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 13" descr="a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36" y="3848110"/>
            <a:ext cx="1800064" cy="1552562"/>
          </a:xfrm>
          <a:prstGeom prst="rect">
            <a:avLst/>
          </a:prstGeom>
        </p:spPr>
      </p:pic>
      <p:pic>
        <p:nvPicPr>
          <p:cNvPr id="15" name="Image 14" descr="a2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"/>
          <a:stretch/>
        </p:blipFill>
        <p:spPr>
          <a:xfrm>
            <a:off x="45173" y="3856988"/>
            <a:ext cx="1682259" cy="1542633"/>
          </a:xfrm>
          <a:prstGeom prst="rect">
            <a:avLst/>
          </a:prstGeom>
        </p:spPr>
      </p:pic>
      <p:pic>
        <p:nvPicPr>
          <p:cNvPr id="16" name="Image 15" descr="a3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9"/>
          <a:stretch/>
        </p:blipFill>
        <p:spPr>
          <a:xfrm>
            <a:off x="990599" y="5330187"/>
            <a:ext cx="1732779" cy="153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2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23000"/>
              </p:ext>
            </p:extLst>
          </p:nvPr>
        </p:nvGraphicFramePr>
        <p:xfrm>
          <a:off x="3194050" y="254000"/>
          <a:ext cx="27892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55" name="Équation" r:id="rId3" imgW="660400" imgH="203200" progId="Equation.3">
                  <p:embed/>
                </p:oleObj>
              </mc:Choice>
              <mc:Fallback>
                <p:oleObj name="Équation" r:id="rId3" imgW="660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94050" y="254000"/>
                        <a:ext cx="2789238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 descr="TauTauCMS-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506773"/>
            <a:ext cx="4013200" cy="3851595"/>
          </a:xfrm>
          <a:prstGeom prst="rect">
            <a:avLst/>
          </a:prstGeom>
        </p:spPr>
      </p:pic>
      <p:pic>
        <p:nvPicPr>
          <p:cNvPr id="4" name="Image 3" descr="TauTauCMS-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00" y="1506773"/>
            <a:ext cx="4013200" cy="385159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30120" y="5558423"/>
            <a:ext cx="6722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Excess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a </a:t>
            </a:r>
            <a:r>
              <a:rPr lang="fr-FR" sz="2000" dirty="0" err="1" smtClean="0"/>
              <a:t>significance</a:t>
            </a:r>
            <a:r>
              <a:rPr lang="fr-FR" sz="2000" dirty="0" smtClean="0"/>
              <a:t> of 2.8</a:t>
            </a:r>
            <a:r>
              <a:rPr lang="fr-FR" sz="2000" dirty="0" smtClean="0">
                <a:latin typeface="Symbol" charset="2"/>
                <a:cs typeface="Symbol" charset="2"/>
              </a:rPr>
              <a:t>s</a:t>
            </a:r>
            <a:r>
              <a:rPr lang="fr-FR" sz="2000" dirty="0" smtClean="0"/>
              <a:t> </a:t>
            </a:r>
            <a:r>
              <a:rPr lang="fr-FR" sz="2000" dirty="0" err="1" smtClean="0"/>
              <a:t>observed</a:t>
            </a:r>
            <a:r>
              <a:rPr lang="fr-FR" sz="2000" dirty="0" smtClean="0"/>
              <a:t> and 2.6</a:t>
            </a:r>
            <a:r>
              <a:rPr lang="fr-FR" sz="2000" dirty="0" smtClean="0">
                <a:latin typeface="Symbol" charset="2"/>
                <a:cs typeface="Symbol" charset="2"/>
              </a:rPr>
              <a:t>s</a:t>
            </a:r>
            <a:r>
              <a:rPr lang="fr-FR" sz="2000" dirty="0" smtClean="0"/>
              <a:t> </a:t>
            </a:r>
            <a:r>
              <a:rPr lang="fr-FR" sz="2000" dirty="0" err="1" smtClean="0"/>
              <a:t>expected</a:t>
            </a:r>
            <a:r>
              <a:rPr lang="fr-FR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1850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 txBox="1">
            <a:spLocks/>
          </p:cNvSpPr>
          <p:nvPr/>
        </p:nvSpPr>
        <p:spPr bwMode="auto">
          <a:xfrm>
            <a:off x="5691188" y="1558925"/>
            <a:ext cx="2852737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2000" u="none" dirty="0">
                <a:latin typeface="Trebuchet MS" charset="0"/>
                <a:cs typeface="Trebuchet MS" charset="0"/>
              </a:rPr>
              <a:t>Inaugural entrance of the Higgs boson in the PDG particle listing </a:t>
            </a:r>
            <a:r>
              <a:rPr lang="en-US" sz="2000" u="none" dirty="0" smtClean="0">
                <a:latin typeface="Trebuchet MS" charset="0"/>
                <a:cs typeface="Trebuchet MS" charset="0"/>
              </a:rPr>
              <a:t>!</a:t>
            </a:r>
          </a:p>
          <a:p>
            <a:pPr algn="ctr" eaLnBrk="1" hangingPunct="1">
              <a:lnSpc>
                <a:spcPct val="120000"/>
              </a:lnSpc>
            </a:pPr>
            <a:r>
              <a:rPr lang="en-US" sz="1200" u="none" dirty="0" smtClean="0">
                <a:latin typeface="Trebuchet MS" charset="0"/>
                <a:cs typeface="Trebuchet MS" charset="0"/>
              </a:rPr>
              <a:t>(not anymore as an hypothetical particle)</a:t>
            </a:r>
            <a:endParaRPr lang="en-US" sz="1200" u="none" dirty="0">
              <a:latin typeface="Trebuchet MS" charset="0"/>
              <a:cs typeface="Trebuchet MS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017713" y="19050"/>
            <a:ext cx="6670675" cy="6921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u="none" dirty="0" smtClean="0">
                <a:latin typeface="Trebuchet MS"/>
                <a:cs typeface="Trebuchet MS"/>
              </a:rPr>
              <a:t>Entrance of the H</a:t>
            </a:r>
            <a:r>
              <a:rPr lang="en-US" sz="3200" u="none" baseline="30000" dirty="0" smtClean="0">
                <a:latin typeface="Trebuchet MS"/>
                <a:cs typeface="Trebuchet MS"/>
              </a:rPr>
              <a:t>0</a:t>
            </a:r>
            <a:r>
              <a:rPr lang="en-US" sz="3200" u="none" dirty="0" smtClean="0">
                <a:latin typeface="Trebuchet MS"/>
                <a:cs typeface="Trebuchet MS"/>
              </a:rPr>
              <a:t> in the PDG!</a:t>
            </a:r>
            <a:endParaRPr lang="en-US" sz="3200" u="none" dirty="0">
              <a:latin typeface="Trebuchet MS"/>
              <a:cs typeface="Trebuchet MS"/>
            </a:endParaRPr>
          </a:p>
        </p:txBody>
      </p:sp>
      <p:pic>
        <p:nvPicPr>
          <p:cNvPr id="17411" name="Image 1" descr="PD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841375"/>
            <a:ext cx="4392612" cy="589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412" name="Objet 2"/>
          <p:cNvGraphicFramePr>
            <a:graphicFrameLocks noChangeAspect="1"/>
          </p:cNvGraphicFramePr>
          <p:nvPr/>
        </p:nvGraphicFramePr>
        <p:xfrm>
          <a:off x="6067425" y="3457575"/>
          <a:ext cx="2595563" cy="216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9" name="Équation" r:id="rId4" imgW="228600" imgH="190500" progId="Equation.3">
                  <p:embed/>
                </p:oleObj>
              </mc:Choice>
              <mc:Fallback>
                <p:oleObj name="Équation" r:id="rId4" imgW="2286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3457575"/>
                        <a:ext cx="2595563" cy="216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0" y="-41275"/>
            <a:ext cx="23971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200" u="none" dirty="0">
                <a:solidFill>
                  <a:schemeClr val="tx2"/>
                </a:solidFill>
                <a:latin typeface="Trebuchet MS" charset="0"/>
                <a:cs typeface="Trebuchet MS" charset="0"/>
                <a:sym typeface="Euclid Symbol" charset="0"/>
              </a:rPr>
              <a:t>… in </a:t>
            </a:r>
            <a:r>
              <a:rPr lang="en-GB" sz="3200" u="none" dirty="0" smtClean="0">
                <a:solidFill>
                  <a:schemeClr val="tx2"/>
                </a:solidFill>
                <a:latin typeface="Trebuchet MS" charset="0"/>
                <a:cs typeface="Trebuchet MS" charset="0"/>
                <a:sym typeface="Euclid Symbol" charset="0"/>
              </a:rPr>
              <a:t>2013</a:t>
            </a:r>
            <a:endParaRPr lang="de-CH" sz="3200" u="none" dirty="0">
              <a:solidFill>
                <a:srgbClr val="0000FF"/>
              </a:solidFill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19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2700" y="12700"/>
            <a:ext cx="9144000" cy="523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/>
          </a:p>
        </p:txBody>
      </p:sp>
      <p:sp>
        <p:nvSpPr>
          <p:cNvPr id="37910" name="ZoneTexte 7"/>
          <p:cNvSpPr txBox="1">
            <a:spLocks noChangeArrowheads="1"/>
          </p:cNvSpPr>
          <p:nvPr/>
        </p:nvSpPr>
        <p:spPr bwMode="auto">
          <a:xfrm>
            <a:off x="114300" y="5241925"/>
            <a:ext cx="410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u="none"/>
              <a:t>VH(bb) channel basic facts sheet :</a:t>
            </a:r>
          </a:p>
        </p:txBody>
      </p:sp>
      <p:pic>
        <p:nvPicPr>
          <p:cNvPr id="37912" name="Picture 21" descr="figaux_1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1950"/>
            <a:ext cx="8328025" cy="48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4000" y="361950"/>
            <a:ext cx="1981200" cy="10858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/>
          </a:p>
        </p:txBody>
      </p:sp>
      <p:sp>
        <p:nvSpPr>
          <p:cNvPr id="37914" name="TextBox 2"/>
          <p:cNvSpPr txBox="1">
            <a:spLocks noChangeArrowheads="1"/>
          </p:cNvSpPr>
          <p:nvPr/>
        </p:nvSpPr>
        <p:spPr bwMode="auto">
          <a:xfrm>
            <a:off x="153988" y="152400"/>
            <a:ext cx="8990012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i="1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VH </a:t>
            </a:r>
            <a:r>
              <a:rPr lang="en-US" sz="2800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production with </a:t>
            </a:r>
            <a:r>
              <a:rPr lang="en-US" sz="2800" i="1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H</a:t>
            </a:r>
            <a:r>
              <a:rPr lang="en-US" sz="2800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800" u="none">
                <a:solidFill>
                  <a:schemeClr val="bg1"/>
                </a:solidFill>
                <a:latin typeface="Symbol" charset="0"/>
                <a:cs typeface="Symbol" charset="0"/>
              </a:rPr>
              <a:t>®</a:t>
            </a:r>
            <a:r>
              <a:rPr lang="en-US" sz="2800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800" i="1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bb</a:t>
            </a:r>
            <a:endParaRPr lang="en-US" sz="2000" u="none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u="none">
                <a:solidFill>
                  <a:schemeClr val="bg1"/>
                </a:solidFill>
                <a:latin typeface="Trebuchet MS" charset="0"/>
                <a:cs typeface="Trebuchet MS" charset="0"/>
              </a:rPr>
              <a:t>Combined and reoptimised 7+8 TeV analysis</a:t>
            </a:r>
            <a:endParaRPr lang="en-US" sz="1400" u="none">
              <a:solidFill>
                <a:schemeClr val="bg1"/>
              </a:solidFill>
              <a:latin typeface="Symbol" charset="0"/>
              <a:cs typeface="Symbol" charset="0"/>
            </a:endParaRPr>
          </a:p>
        </p:txBody>
      </p:sp>
      <p:sp>
        <p:nvSpPr>
          <p:cNvPr id="9" name="ZoneTexte 7"/>
          <p:cNvSpPr txBox="1">
            <a:spLocks noChangeArrowheads="1"/>
          </p:cNvSpPr>
          <p:nvPr/>
        </p:nvSpPr>
        <p:spPr bwMode="auto">
          <a:xfrm>
            <a:off x="179512" y="5877272"/>
            <a:ext cx="41958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u="none" dirty="0" smtClean="0">
                <a:latin typeface="Trebuchet MS" charset="0"/>
                <a:cs typeface="Trebuchet MS" charset="0"/>
              </a:rPr>
              <a:t>VH(</a:t>
            </a:r>
            <a:r>
              <a:rPr lang="fr-FR" u="none" dirty="0" err="1" smtClean="0">
                <a:latin typeface="Trebuchet MS" charset="0"/>
                <a:cs typeface="Trebuchet MS" charset="0"/>
              </a:rPr>
              <a:t>bb</a:t>
            </a:r>
            <a:r>
              <a:rPr lang="fr-FR" u="none" dirty="0" smtClean="0">
                <a:latin typeface="Trebuchet MS" charset="0"/>
                <a:cs typeface="Trebuchet MS" charset="0"/>
              </a:rPr>
              <a:t>) </a:t>
            </a:r>
            <a:r>
              <a:rPr lang="fr-FR" u="none" dirty="0" err="1" smtClean="0">
                <a:latin typeface="Trebuchet MS" charset="0"/>
                <a:cs typeface="Trebuchet MS" charset="0"/>
              </a:rPr>
              <a:t>channel</a:t>
            </a:r>
            <a:r>
              <a:rPr lang="fr-FR" u="none" dirty="0" smtClean="0">
                <a:latin typeface="Trebuchet MS" charset="0"/>
                <a:cs typeface="Trebuchet MS" charset="0"/>
              </a:rPr>
              <a:t> </a:t>
            </a:r>
            <a:r>
              <a:rPr lang="fr-FR" u="none" dirty="0">
                <a:latin typeface="Trebuchet MS" charset="0"/>
                <a:cs typeface="Trebuchet MS" charset="0"/>
              </a:rPr>
              <a:t>basic </a:t>
            </a:r>
            <a:r>
              <a:rPr lang="fr-FR" u="none" dirty="0" err="1">
                <a:latin typeface="Trebuchet MS" charset="0"/>
                <a:cs typeface="Trebuchet MS" charset="0"/>
              </a:rPr>
              <a:t>facts</a:t>
            </a:r>
            <a:r>
              <a:rPr lang="fr-FR" u="none" dirty="0">
                <a:latin typeface="Trebuchet MS" charset="0"/>
                <a:cs typeface="Trebuchet MS" charset="0"/>
              </a:rPr>
              <a:t> </a:t>
            </a:r>
            <a:r>
              <a:rPr lang="fr-FR" u="none" dirty="0" smtClean="0">
                <a:latin typeface="Trebuchet MS" charset="0"/>
                <a:cs typeface="Trebuchet MS" charset="0"/>
              </a:rPr>
              <a:t>:</a:t>
            </a:r>
            <a:endParaRPr lang="fr-FR" u="none" dirty="0">
              <a:latin typeface="Trebuchet MS" charset="0"/>
              <a:cs typeface="Trebuchet MS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6101" y="5672931"/>
            <a:ext cx="279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none" dirty="0" smtClean="0"/>
              <a:t>Ns ~ O(100) per </a:t>
            </a:r>
            <a:r>
              <a:rPr lang="fr-FR" u="none" dirty="0" err="1" smtClean="0"/>
              <a:t>experiment</a:t>
            </a:r>
            <a:endParaRPr lang="fr-FR" u="none" dirty="0"/>
          </a:p>
        </p:txBody>
      </p:sp>
      <p:sp>
        <p:nvSpPr>
          <p:cNvPr id="12" name="ZoneTexte 11"/>
          <p:cNvSpPr txBox="1"/>
          <p:nvPr/>
        </p:nvSpPr>
        <p:spPr>
          <a:xfrm>
            <a:off x="4645909" y="6219378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none" dirty="0" smtClean="0"/>
              <a:t>Signal </a:t>
            </a:r>
            <a:r>
              <a:rPr lang="fr-FR" u="none" dirty="0" err="1" smtClean="0"/>
              <a:t>purity</a:t>
            </a:r>
            <a:r>
              <a:rPr lang="fr-FR" u="none" dirty="0" smtClean="0"/>
              <a:t> ~ 1% - </a:t>
            </a:r>
            <a:r>
              <a:rPr lang="fr-FR" dirty="0" smtClean="0"/>
              <a:t>15</a:t>
            </a:r>
            <a:r>
              <a:rPr lang="fr-FR" u="none" dirty="0" smtClean="0"/>
              <a:t>%</a:t>
            </a:r>
            <a:endParaRPr lang="fr-FR" u="none" dirty="0"/>
          </a:p>
        </p:txBody>
      </p:sp>
      <p:sp>
        <p:nvSpPr>
          <p:cNvPr id="13" name="Accolade ouvrante 12"/>
          <p:cNvSpPr/>
          <p:nvPr/>
        </p:nvSpPr>
        <p:spPr bwMode="auto">
          <a:xfrm>
            <a:off x="4501893" y="5672931"/>
            <a:ext cx="144016" cy="100811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5952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62325" y="961365"/>
            <a:ext cx="5079614" cy="55292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Analysis strategy: </a:t>
            </a: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lvl="1">
              <a:buFontTx/>
              <a:buChar char="-"/>
            </a:pPr>
            <a:r>
              <a:rPr lang="en-US" sz="1700" dirty="0" smtClean="0">
                <a:latin typeface="Trebuchet MS"/>
                <a:cs typeface="Trebuchet MS"/>
              </a:rPr>
              <a:t>Channels separated in 0 (MET), 1 (MET) and 2 leptons </a:t>
            </a:r>
          </a:p>
          <a:p>
            <a:pPr lvl="1">
              <a:buFontTx/>
              <a:buChar char="-"/>
            </a:pPr>
            <a:r>
              <a:rPr lang="en-US" sz="1700" dirty="0" smtClean="0">
                <a:latin typeface="Trebuchet MS"/>
                <a:cs typeface="Trebuchet MS"/>
              </a:rPr>
              <a:t>With two b-tagged jets (using 0 and 1 for control)</a:t>
            </a:r>
          </a:p>
          <a:p>
            <a:pPr lvl="1">
              <a:buFontTx/>
              <a:buChar char="-"/>
            </a:pPr>
            <a:r>
              <a:rPr lang="en-US" sz="1700" dirty="0" smtClean="0">
                <a:latin typeface="Trebuchet MS"/>
                <a:cs typeface="Trebuchet MS"/>
              </a:rPr>
              <a:t>Further categorize in </a:t>
            </a:r>
            <a:r>
              <a:rPr lang="en-US" sz="1700" dirty="0" err="1" smtClean="0">
                <a:latin typeface="Trebuchet MS"/>
                <a:cs typeface="Trebuchet MS"/>
              </a:rPr>
              <a:t>pT</a:t>
            </a:r>
            <a:r>
              <a:rPr lang="en-US" sz="1700" dirty="0" smtClean="0">
                <a:latin typeface="Trebuchet MS"/>
                <a:cs typeface="Trebuchet MS"/>
              </a:rPr>
              <a:t> of the V</a:t>
            </a:r>
          </a:p>
          <a:p>
            <a:pPr lvl="1">
              <a:buFontTx/>
              <a:buChar char="-"/>
            </a:pPr>
            <a:r>
              <a:rPr lang="en-US" sz="1700" dirty="0" smtClean="0">
                <a:latin typeface="Trebuchet MS"/>
                <a:cs typeface="Trebuchet MS"/>
              </a:rPr>
              <a:t>Mass reconstruction is Key</a:t>
            </a:r>
          </a:p>
          <a:p>
            <a:pPr lvl="1">
              <a:buFontTx/>
              <a:buChar char="-"/>
            </a:pPr>
            <a:r>
              <a:rPr lang="en-US" sz="1700" dirty="0" smtClean="0">
                <a:latin typeface="Trebuchet MS"/>
                <a:cs typeface="Trebuchet MS"/>
              </a:rPr>
              <a:t>Simulation ISR and gluon splitting is also Key</a:t>
            </a:r>
          </a:p>
          <a:p>
            <a:pPr lvl="1">
              <a:buFontTx/>
              <a:buChar char="-"/>
            </a:pPr>
            <a:r>
              <a:rPr lang="en-US" sz="1700" dirty="0" err="1" smtClean="0">
                <a:latin typeface="Trebuchet MS"/>
                <a:cs typeface="Trebuchet MS"/>
              </a:rPr>
              <a:t>Diboson</a:t>
            </a:r>
            <a:r>
              <a:rPr lang="en-US" sz="1700" dirty="0" smtClean="0">
                <a:latin typeface="Trebuchet MS"/>
                <a:cs typeface="Trebuchet MS"/>
              </a:rPr>
              <a:t> reconstruction also important element</a:t>
            </a:r>
          </a:p>
          <a:p>
            <a:pPr lvl="1">
              <a:buFontTx/>
              <a:buChar char="-"/>
            </a:pPr>
            <a:endParaRPr lang="en-US" sz="1700" dirty="0">
              <a:latin typeface="Trebuchet MS"/>
              <a:cs typeface="Trebuchet MS"/>
            </a:endParaRPr>
          </a:p>
          <a:p>
            <a:pPr marL="457200" lvl="1" indent="0">
              <a:buNone/>
            </a:pPr>
            <a:r>
              <a:rPr lang="en-US" sz="1700" dirty="0" smtClean="0">
                <a:latin typeface="Trebuchet MS"/>
                <a:cs typeface="Trebuchet MS"/>
              </a:rPr>
              <a:t>- Main Backgrounds: </a:t>
            </a:r>
          </a:p>
          <a:p>
            <a:pPr lvl="2"/>
            <a:r>
              <a:rPr lang="en-US" sz="1400" dirty="0" err="1" smtClean="0">
                <a:latin typeface="Trebuchet MS"/>
                <a:cs typeface="Trebuchet MS"/>
              </a:rPr>
              <a:t>V+bb</a:t>
            </a:r>
            <a:r>
              <a:rPr lang="en-US" sz="1400" dirty="0" smtClean="0">
                <a:latin typeface="Trebuchet MS"/>
                <a:cs typeface="Trebuchet MS"/>
              </a:rPr>
              <a:t> and top</a:t>
            </a:r>
          </a:p>
          <a:p>
            <a:pPr lvl="2"/>
            <a:r>
              <a:rPr lang="en-US" sz="1400" dirty="0" smtClean="0">
                <a:latin typeface="Trebuchet MS"/>
                <a:cs typeface="Trebuchet MS"/>
              </a:rPr>
              <a:t>Uses mainly control regions except </a:t>
            </a:r>
          </a:p>
          <a:p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Key Analysis features:</a:t>
            </a:r>
          </a:p>
          <a:p>
            <a:pPr lvl="1"/>
            <a:r>
              <a:rPr lang="en-US" sz="1700" dirty="0">
                <a:latin typeface="Trebuchet MS"/>
                <a:cs typeface="Trebuchet MS"/>
              </a:rPr>
              <a:t>L</a:t>
            </a:r>
            <a:r>
              <a:rPr lang="en-US" sz="1700" dirty="0" smtClean="0">
                <a:latin typeface="Trebuchet MS"/>
                <a:cs typeface="Trebuchet MS"/>
              </a:rPr>
              <a:t>ow S/B-ratio</a:t>
            </a:r>
            <a:endParaRPr lang="en-US" sz="1700" dirty="0">
              <a:latin typeface="Trebuchet MS"/>
              <a:cs typeface="Trebuchet MS"/>
            </a:endParaRP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small signal event yield</a:t>
            </a: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Higgs is on falling slope of Z-decays </a:t>
            </a: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poor mass resolution ≈15%</a:t>
            </a:r>
          </a:p>
          <a:p>
            <a:pPr lvl="1"/>
            <a:endParaRPr lang="en-US" sz="1800" dirty="0">
              <a:latin typeface="Trebuchet MS"/>
              <a:cs typeface="Trebuchet MS"/>
            </a:endParaRPr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986278"/>
              </p:ext>
            </p:extLst>
          </p:nvPr>
        </p:nvGraphicFramePr>
        <p:xfrm>
          <a:off x="3114675" y="39688"/>
          <a:ext cx="294957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33" name="Équation" r:id="rId3" imgW="698500" imgH="177800" progId="Equation.3">
                  <p:embed/>
                </p:oleObj>
              </mc:Choice>
              <mc:Fallback>
                <p:oleObj name="Équation" r:id="rId3" imgW="6985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14675" y="39688"/>
                        <a:ext cx="2949575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873" y="832675"/>
            <a:ext cx="2619581" cy="299247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9313" y="1654848"/>
            <a:ext cx="913374" cy="1370061"/>
          </a:xfrm>
          <a:prstGeom prst="rect">
            <a:avLst/>
          </a:prstGeom>
        </p:spPr>
      </p:pic>
      <p:pic>
        <p:nvPicPr>
          <p:cNvPr id="2" name="Image 1" descr="a1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76" y="3867308"/>
            <a:ext cx="3035852" cy="292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0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86100" y="976580"/>
            <a:ext cx="4330700" cy="5529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VH(bb) at the </a:t>
            </a:r>
            <a:r>
              <a:rPr lang="en-US" sz="2200" dirty="0" err="1" smtClean="0">
                <a:latin typeface="Trebuchet MS"/>
                <a:cs typeface="Trebuchet MS"/>
              </a:rPr>
              <a:t>Tevatron</a:t>
            </a:r>
            <a:endParaRPr lang="en-US" sz="2200" dirty="0" smtClean="0">
              <a:latin typeface="Trebuchet MS"/>
              <a:cs typeface="Trebuchet MS"/>
            </a:endParaRPr>
          </a:p>
        </p:txBody>
      </p:sp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562906"/>
              </p:ext>
            </p:extLst>
          </p:nvPr>
        </p:nvGraphicFramePr>
        <p:xfrm>
          <a:off x="3114675" y="39688"/>
          <a:ext cx="294957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87" name="Équation" r:id="rId3" imgW="698500" imgH="177800" progId="Equation.3">
                  <p:embed/>
                </p:oleObj>
              </mc:Choice>
              <mc:Fallback>
                <p:oleObj name="Équation" r:id="rId3" imgW="6985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14675" y="39688"/>
                        <a:ext cx="2949575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Image 19" descr="Tevatron-bb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66387"/>
            <a:ext cx="6273800" cy="473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51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HbbCM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420" y="1599648"/>
            <a:ext cx="4995879" cy="485604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60600" y="976580"/>
            <a:ext cx="6426200" cy="5529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CMS with VBF analysis combined</a:t>
            </a:r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691296"/>
              </p:ext>
            </p:extLst>
          </p:nvPr>
        </p:nvGraphicFramePr>
        <p:xfrm>
          <a:off x="1801813" y="-12700"/>
          <a:ext cx="5576887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31" name="Équation" r:id="rId4" imgW="1320800" imgH="203200" progId="Equation.3">
                  <p:embed/>
                </p:oleObj>
              </mc:Choice>
              <mc:Fallback>
                <p:oleObj name="Équation" r:id="rId4" imgW="1320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1813" y="-12700"/>
                        <a:ext cx="5576887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cteur droit 15"/>
          <p:cNvCxnSpPr/>
          <p:nvPr/>
        </p:nvCxnSpPr>
        <p:spPr>
          <a:xfrm flipV="1">
            <a:off x="1801813" y="330200"/>
            <a:ext cx="2387600" cy="25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11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uPlotPD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691" y="3261739"/>
            <a:ext cx="5626474" cy="3661672"/>
          </a:xfrm>
          <a:prstGeom prst="rect">
            <a:avLst/>
          </a:prstGeom>
        </p:spPr>
      </p:pic>
      <p:sp>
        <p:nvSpPr>
          <p:cNvPr id="64513" name="Titre 1"/>
          <p:cNvSpPr>
            <a:spLocks noGrp="1"/>
          </p:cNvSpPr>
          <p:nvPr>
            <p:ph type="ctrTitle"/>
          </p:nvPr>
        </p:nvSpPr>
        <p:spPr>
          <a:xfrm>
            <a:off x="385848" y="32110"/>
            <a:ext cx="8470900" cy="388938"/>
          </a:xfrm>
        </p:spPr>
        <p:txBody>
          <a:bodyPr>
            <a:noAutofit/>
          </a:bodyPr>
          <a:lstStyle/>
          <a:p>
            <a:pPr eaLnBrk="1" hangingPunct="1"/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H</a:t>
            </a:r>
            <a:r>
              <a:rPr lang="en-US" sz="2000" baseline="-25000" dirty="0" smtClean="0">
                <a:latin typeface="Trebuchet MS"/>
                <a:ea typeface="ＭＳ Ｐゴシック" charset="0"/>
                <a:cs typeface="Trebuchet MS"/>
              </a:rPr>
              <a:t>125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 Summary</a:t>
            </a:r>
            <a:endParaRPr lang="en-US" sz="2000" dirty="0">
              <a:latin typeface="Trebuchet MS"/>
              <a:ea typeface="ＭＳ Ｐゴシック" charset="0"/>
              <a:cs typeface="Trebuchet MS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485242"/>
              </p:ext>
            </p:extLst>
          </p:nvPr>
        </p:nvGraphicFramePr>
        <p:xfrm>
          <a:off x="90709" y="534263"/>
          <a:ext cx="9001456" cy="2633264"/>
        </p:xfrm>
        <a:graphic>
          <a:graphicData uri="http://schemas.openxmlformats.org/drawingml/2006/table">
            <a:tbl>
              <a:tblPr/>
              <a:tblGrid>
                <a:gridCol w="1477296"/>
                <a:gridCol w="1256996"/>
                <a:gridCol w="686812"/>
                <a:gridCol w="686813"/>
                <a:gridCol w="1295872"/>
                <a:gridCol w="984863"/>
                <a:gridCol w="699771"/>
                <a:gridCol w="634978"/>
                <a:gridCol w="1278055"/>
              </a:tblGrid>
              <a:tr h="286471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Channel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categories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ATLAS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CMS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71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m 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 </a:t>
                      </a: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at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125.5 </a:t>
                      </a: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GeV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exp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obs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M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GeV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m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exp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obs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M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GeV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gg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1.5±0.4 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4.1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7.4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126.8±0.2±0.7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0.8±0.3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3.9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3.2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125.4±0.5±0.4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ZZ (</a:t>
                      </a: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llll</a:t>
                      </a: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1.6±0.3 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4.4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6.6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124.3±0.5±0.5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0.9±0.3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7.1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6.7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125.8±0.5±0.2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WW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</a:t>
                      </a: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lnln</a:t>
                      </a: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1.0±0.3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3.8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3.8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-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0.7±0.2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5.3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3.9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-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tt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0.8±0.7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1.6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1.1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1.1±0.4 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2.6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2.8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120 </a:t>
                      </a:r>
                      <a:r>
                        <a:rPr kumimoji="0" 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+9</a:t>
                      </a:r>
                      <a:r>
                        <a:rPr kumimoji="0" lang="fr-FR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-7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W,Z H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bb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0.2±0.7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1.4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0.3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1.1±0.6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2.2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2.0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Combination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1.30±0.20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7.3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10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125.5±0.2±0.6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0.80±0.14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-</a:t>
                      </a:r>
                      <a:endParaRPr lang="fr-FR" sz="1400" dirty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125.7±0.3±0.3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910595"/>
              </p:ext>
            </p:extLst>
          </p:nvPr>
        </p:nvGraphicFramePr>
        <p:xfrm>
          <a:off x="243109" y="3658463"/>
          <a:ext cx="2734292" cy="2633264"/>
        </p:xfrm>
        <a:graphic>
          <a:graphicData uri="http://schemas.openxmlformats.org/drawingml/2006/table">
            <a:tbl>
              <a:tblPr/>
              <a:tblGrid>
                <a:gridCol w="1477296"/>
                <a:gridCol w="1256996"/>
              </a:tblGrid>
              <a:tr h="286471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Channel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categories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Tevatron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71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m 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 </a:t>
                      </a: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at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125 </a:t>
                      </a: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GeV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gg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6.0</a:t>
                      </a:r>
                      <a:r>
                        <a:rPr kumimoji="0" 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+3.4</a:t>
                      </a:r>
                      <a:r>
                        <a:rPr kumimoji="0" lang="fr-FR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-3.1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ZZ (</a:t>
                      </a: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llll</a:t>
                      </a: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WW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(</a:t>
                      </a: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lnln</a:t>
                      </a: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1.6±1.2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tt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0"/>
                        <a:cs typeface="Symbol" charset="2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1.7</a:t>
                      </a:r>
                      <a:r>
                        <a:rPr kumimoji="0" 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+2.3</a:t>
                      </a:r>
                      <a:r>
                        <a:rPr kumimoji="0" lang="fr-FR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-1.7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W,Z H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bb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)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1.6±0.7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6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Combination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1.4±0.6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1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 txBox="1">
            <a:spLocks/>
          </p:cNvSpPr>
          <p:nvPr/>
        </p:nvSpPr>
        <p:spPr bwMode="auto">
          <a:xfrm>
            <a:off x="1042988" y="2446338"/>
            <a:ext cx="70723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Measurement of Coupling Properties</a:t>
            </a:r>
            <a:endParaRPr lang="en-US" sz="4000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9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792581"/>
              </p:ext>
            </p:extLst>
          </p:nvPr>
        </p:nvGraphicFramePr>
        <p:xfrm>
          <a:off x="1085850" y="2109788"/>
          <a:ext cx="7235825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49" name="Équation" r:id="rId3" imgW="2311400" imgH="520700" progId="Equation.3">
                  <p:embed/>
                </p:oleObj>
              </mc:Choice>
              <mc:Fallback>
                <p:oleObj name="Équation" r:id="rId3" imgW="23114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5850" y="2109788"/>
                        <a:ext cx="7235825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03343" y="1410247"/>
            <a:ext cx="8229600" cy="622064"/>
          </a:xfrm>
        </p:spPr>
        <p:txBody>
          <a:bodyPr>
            <a:normAutofit/>
          </a:bodyPr>
          <a:lstStyle/>
          <a:p>
            <a:r>
              <a:rPr lang="en-US" sz="2400" smtClean="0"/>
              <a:t>The Complete Model</a:t>
            </a:r>
            <a:r>
              <a:rPr lang="en-US" sz="2400" baseline="30000" smtClean="0"/>
              <a:t>*</a:t>
            </a:r>
            <a:endParaRPr lang="en-US" sz="2400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2865" y="6388014"/>
            <a:ext cx="8229600" cy="44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aseline="30000" smtClean="0"/>
              <a:t>*</a:t>
            </a:r>
            <a:r>
              <a:rPr lang="en-US" sz="1600" smtClean="0"/>
              <a:t> O(500) Nuisance Parameters to describe systematic uncertainties and background models</a:t>
            </a:r>
            <a:endParaRPr lang="en-US" sz="160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05448" y="4852275"/>
            <a:ext cx="8229600" cy="1081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Measures the agreement between an hypothesis          and the value most favored by the data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6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399811"/>
              </p:ext>
            </p:extLst>
          </p:nvPr>
        </p:nvGraphicFramePr>
        <p:xfrm>
          <a:off x="6145009" y="5066162"/>
          <a:ext cx="399949" cy="473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50" name="Équation" r:id="rId5" imgW="139700" imgH="165100" progId="Equation.3">
                  <p:embed/>
                </p:oleObj>
              </mc:Choice>
              <mc:Fallback>
                <p:oleObj name="Équation" r:id="rId5" imgW="139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5009" y="5066162"/>
                        <a:ext cx="399949" cy="473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940313"/>
              </p:ext>
            </p:extLst>
          </p:nvPr>
        </p:nvGraphicFramePr>
        <p:xfrm>
          <a:off x="5910580" y="5450202"/>
          <a:ext cx="40005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51" name="Équation" r:id="rId7" imgW="139700" imgH="203200" progId="Equation.3">
                  <p:embed/>
                </p:oleObj>
              </mc:Choice>
              <mc:Fallback>
                <p:oleObj name="Équation" r:id="rId7" imgW="1397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0580" y="5450202"/>
                        <a:ext cx="40005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943268"/>
              </p:ext>
            </p:extLst>
          </p:nvPr>
        </p:nvGraphicFramePr>
        <p:xfrm>
          <a:off x="1253807" y="4037045"/>
          <a:ext cx="7302992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52" name="Équation" r:id="rId9" imgW="2819400" imgH="368300" progId="Equation.3">
                  <p:embed/>
                </p:oleObj>
              </mc:Choice>
              <mc:Fallback>
                <p:oleObj name="Équation" r:id="rId9" imgW="2819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3807" y="4037045"/>
                        <a:ext cx="7302992" cy="889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593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re 1"/>
          <p:cNvSpPr>
            <a:spLocks noGrp="1"/>
          </p:cNvSpPr>
          <p:nvPr>
            <p:ph type="ctrTitle"/>
          </p:nvPr>
        </p:nvSpPr>
        <p:spPr>
          <a:xfrm>
            <a:off x="385848" y="73031"/>
            <a:ext cx="8470900" cy="388938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>
                <a:latin typeface="Trebuchet MS"/>
                <a:ea typeface="ＭＳ Ｐゴシック" charset="0"/>
                <a:cs typeface="Trebuchet MS"/>
              </a:rPr>
              <a:t>How the fit works</a:t>
            </a:r>
            <a:endParaRPr lang="en-US" sz="2800" dirty="0">
              <a:latin typeface="Trebuchet MS"/>
              <a:ea typeface="ＭＳ Ｐゴシック" charset="0"/>
              <a:cs typeface="Trebuchet MS"/>
            </a:endParaRPr>
          </a:p>
        </p:txBody>
      </p:sp>
      <p:pic>
        <p:nvPicPr>
          <p:cNvPr id="14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9440"/>
            <a:ext cx="4260058" cy="4087252"/>
          </a:xfrm>
          <a:prstGeom prst="rect">
            <a:avLst/>
          </a:prstGeom>
        </p:spPr>
      </p:pic>
      <p:cxnSp>
        <p:nvCxnSpPr>
          <p:cNvPr id="15" name="Straight Connector 9"/>
          <p:cNvCxnSpPr/>
          <p:nvPr/>
        </p:nvCxnSpPr>
        <p:spPr>
          <a:xfrm flipV="1">
            <a:off x="3086546" y="1981859"/>
            <a:ext cx="0" cy="4201878"/>
          </a:xfrm>
          <a:prstGeom prst="line">
            <a:avLst/>
          </a:prstGeom>
          <a:ln w="12700" cmpd="sng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3142366" y="6346953"/>
            <a:ext cx="5528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rebuchet MS"/>
                <a:cs typeface="Trebuchet MS"/>
              </a:rPr>
              <a:t>μ=1</a:t>
            </a:r>
            <a:endParaRPr lang="en-US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20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7026" y="3170909"/>
            <a:ext cx="3619721" cy="2545820"/>
          </a:xfrm>
          <a:prstGeom prst="rect">
            <a:avLst/>
          </a:prstGeom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1312196" y="1597443"/>
            <a:ext cx="3126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Trebuchet MS"/>
                <a:cs typeface="Trebuchet MS"/>
              </a:rPr>
              <a:t>Sub-channel</a:t>
            </a:r>
            <a:r>
              <a:rPr lang="fr-FR" dirty="0" smtClean="0">
                <a:latin typeface="Trebuchet MS"/>
                <a:cs typeface="Trebuchet MS"/>
              </a:rPr>
              <a:t> signal </a:t>
            </a:r>
            <a:r>
              <a:rPr lang="fr-FR" dirty="0" err="1" smtClean="0">
                <a:latin typeface="Trebuchet MS"/>
                <a:cs typeface="Trebuchet MS"/>
              </a:rPr>
              <a:t>strengths</a:t>
            </a:r>
            <a:endParaRPr lang="fr-FR" dirty="0">
              <a:latin typeface="Trebuchet MS"/>
              <a:cs typeface="Trebuchet MS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278891" y="2331319"/>
            <a:ext cx="3619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Trebuchet MS"/>
                <a:cs typeface="Trebuchet MS"/>
              </a:rPr>
              <a:t>P</a:t>
            </a:r>
            <a:r>
              <a:rPr lang="fr-FR" dirty="0" smtClean="0">
                <a:latin typeface="Trebuchet MS"/>
                <a:cs typeface="Trebuchet MS"/>
              </a:rPr>
              <a:t>roduction mode signal </a:t>
            </a:r>
            <a:r>
              <a:rPr lang="fr-FR" dirty="0" err="1" smtClean="0">
                <a:latin typeface="Trebuchet MS"/>
                <a:cs typeface="Trebuchet MS"/>
              </a:rPr>
              <a:t>strengths</a:t>
            </a:r>
            <a:endParaRPr lang="fr-FR" dirty="0" smtClean="0">
              <a:latin typeface="Trebuchet MS"/>
              <a:cs typeface="Trebuchet MS"/>
            </a:endParaRPr>
          </a:p>
          <a:p>
            <a:pPr algn="ctr"/>
            <a:r>
              <a:rPr lang="fr-FR" dirty="0" smtClean="0">
                <a:latin typeface="Trebuchet MS"/>
                <a:cs typeface="Trebuchet MS"/>
              </a:rPr>
              <a:t>(per </a:t>
            </a:r>
            <a:r>
              <a:rPr lang="fr-FR" dirty="0" err="1" smtClean="0">
                <a:latin typeface="Trebuchet MS"/>
                <a:cs typeface="Trebuchet MS"/>
              </a:rPr>
              <a:t>channel</a:t>
            </a:r>
            <a:r>
              <a:rPr lang="fr-FR" dirty="0" smtClean="0">
                <a:latin typeface="Trebuchet MS"/>
                <a:cs typeface="Trebuchet MS"/>
              </a:rPr>
              <a:t>)</a:t>
            </a:r>
            <a:endParaRPr lang="fr-FR" dirty="0">
              <a:latin typeface="Trebuchet MS"/>
              <a:cs typeface="Trebuchet MS"/>
            </a:endParaRPr>
          </a:p>
        </p:txBody>
      </p:sp>
      <p:cxnSp>
        <p:nvCxnSpPr>
          <p:cNvPr id="22" name="Straight Connector 9"/>
          <p:cNvCxnSpPr/>
          <p:nvPr/>
        </p:nvCxnSpPr>
        <p:spPr>
          <a:xfrm flipV="1">
            <a:off x="6322997" y="2947597"/>
            <a:ext cx="0" cy="3111447"/>
          </a:xfrm>
          <a:prstGeom prst="line">
            <a:avLst/>
          </a:prstGeom>
          <a:ln w="12700" cmpd="sng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12"/>
          <p:cNvSpPr txBox="1"/>
          <p:nvPr/>
        </p:nvSpPr>
        <p:spPr>
          <a:xfrm>
            <a:off x="6281132" y="6265356"/>
            <a:ext cx="5528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rebuchet MS"/>
                <a:cs typeface="Trebuchet MS"/>
              </a:rPr>
              <a:t>μ=1</a:t>
            </a:r>
            <a:endParaRPr lang="en-US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cxnSp>
        <p:nvCxnSpPr>
          <p:cNvPr id="24" name="Straight Connector 9"/>
          <p:cNvCxnSpPr/>
          <p:nvPr/>
        </p:nvCxnSpPr>
        <p:spPr>
          <a:xfrm flipV="1">
            <a:off x="2778431" y="1966775"/>
            <a:ext cx="0" cy="4201878"/>
          </a:xfrm>
          <a:prstGeom prst="line">
            <a:avLst/>
          </a:prstGeom>
          <a:ln w="12700" cmpd="sng">
            <a:solidFill>
              <a:srgbClr val="0000FF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9"/>
          <p:cNvCxnSpPr/>
          <p:nvPr/>
        </p:nvCxnSpPr>
        <p:spPr>
          <a:xfrm flipV="1">
            <a:off x="5875332" y="2960427"/>
            <a:ext cx="0" cy="3111447"/>
          </a:xfrm>
          <a:prstGeom prst="line">
            <a:avLst/>
          </a:prstGeom>
          <a:ln w="12700" cmpd="sng">
            <a:solidFill>
              <a:srgbClr val="0000FF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2"/>
          <p:cNvSpPr txBox="1"/>
          <p:nvPr/>
        </p:nvSpPr>
        <p:spPr>
          <a:xfrm>
            <a:off x="2234893" y="6358560"/>
            <a:ext cx="55976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=0</a:t>
            </a:r>
            <a:endParaRPr lang="en-US" dirty="0">
              <a:solidFill>
                <a:srgbClr val="0000FF"/>
              </a:solidFill>
              <a:latin typeface="Trebuchet MS"/>
              <a:cs typeface="Trebuchet MS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5381527" y="6265356"/>
            <a:ext cx="55976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=0</a:t>
            </a:r>
            <a:endParaRPr lang="en-US" dirty="0">
              <a:solidFill>
                <a:srgbClr val="0000FF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28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703695"/>
              </p:ext>
            </p:extLst>
          </p:nvPr>
        </p:nvGraphicFramePr>
        <p:xfrm>
          <a:off x="1542117" y="496793"/>
          <a:ext cx="6770688" cy="1074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8" name="Équation" r:id="rId5" imgW="3060700" imgH="520700" progId="Equation.3">
                  <p:embed/>
                </p:oleObj>
              </mc:Choice>
              <mc:Fallback>
                <p:oleObj name="Équation" r:id="rId5" imgW="30607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2117" y="496793"/>
                        <a:ext cx="6770688" cy="10749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135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466" y="219142"/>
            <a:ext cx="8229600" cy="68645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Production Signal Strengths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6217" y="865822"/>
            <a:ext cx="8229600" cy="686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rebuchet MS"/>
                <a:cs typeface="Trebuchet MS"/>
              </a:rPr>
              <a:t>For individual channels</a:t>
            </a:r>
            <a:endParaRPr lang="en-US" sz="1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4" name="Image 3" descr="ggH-VBF-CM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3141" y="1900645"/>
            <a:ext cx="3810605" cy="3971715"/>
          </a:xfrm>
          <a:prstGeom prst="rect">
            <a:avLst/>
          </a:prstGeom>
        </p:spPr>
      </p:pic>
      <p:pic>
        <p:nvPicPr>
          <p:cNvPr id="8" name="Image 7" descr="VBF-gg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68500"/>
            <a:ext cx="5032586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6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15" y="562372"/>
            <a:ext cx="8229600" cy="68645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Evidence for VBF production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6" name="Picture 3" descr="MuTMuW_comb_VBFOverGGFTTH_ggllllww_combinedOnl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511"/>
            <a:ext cx="4445000" cy="35387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14466" y="1209052"/>
            <a:ext cx="8229600" cy="686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rebuchet MS"/>
                <a:cs typeface="Trebuchet MS"/>
              </a:rPr>
              <a:t>From the ratio of individual production signal strengths</a:t>
            </a:r>
            <a:endParaRPr lang="en-US" sz="1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3" name="Image 2" descr="muVBF-CM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2022511"/>
            <a:ext cx="4318000" cy="414284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9566" y="5601936"/>
            <a:ext cx="3687634" cy="686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latin typeface="Trebuchet MS"/>
                <a:cs typeface="Trebuchet MS"/>
              </a:rPr>
              <a:t>Evidence for VBF(,VH) production</a:t>
            </a:r>
            <a:endParaRPr lang="en-US" sz="1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3178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 txBox="1">
            <a:spLocks/>
          </p:cNvSpPr>
          <p:nvPr/>
        </p:nvSpPr>
        <p:spPr bwMode="auto">
          <a:xfrm>
            <a:off x="711200" y="2733676"/>
            <a:ext cx="79248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Comment on Statistical Methods</a:t>
            </a:r>
          </a:p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(Part II)</a:t>
            </a:r>
            <a:endParaRPr lang="en-US" sz="4000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89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Image 1" descr="a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3"/>
          <a:stretch>
            <a:fillRect/>
          </a:stretch>
        </p:blipFill>
        <p:spPr bwMode="auto">
          <a:xfrm>
            <a:off x="0" y="-3175"/>
            <a:ext cx="4737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292080" y="376360"/>
            <a:ext cx="3537594" cy="24765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40000"/>
              </a:lnSpc>
            </a:pPr>
            <a:r>
              <a:rPr lang="en-US" sz="2800" u="none" dirty="0" smtClean="0">
                <a:latin typeface="Trebuchet MS" charset="0"/>
                <a:cs typeface="Trebuchet MS" charset="0"/>
              </a:rPr>
              <a:t>Measuring the Coupling Properties of the Observed State</a:t>
            </a:r>
            <a:endParaRPr lang="en-US" sz="2800" u="none" dirty="0">
              <a:latin typeface="Trebuchet MS" charset="0"/>
              <a:cs typeface="Trebuchet MS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499992" y="476672"/>
            <a:ext cx="288032" cy="432048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499992" y="1844824"/>
            <a:ext cx="288032" cy="432048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99992" y="4653136"/>
            <a:ext cx="288032" cy="432048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pic>
        <p:nvPicPr>
          <p:cNvPr id="8" name="Image 1" descr="a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r="40794" b="60576"/>
          <a:stretch/>
        </p:blipFill>
        <p:spPr bwMode="auto">
          <a:xfrm>
            <a:off x="156592" y="0"/>
            <a:ext cx="4343400" cy="270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86500" y="3737372"/>
            <a:ext cx="2688714" cy="2295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800" dirty="0" smtClean="0">
                <a:latin typeface="Trebuchet MS"/>
                <a:cs typeface="Trebuchet MS"/>
              </a:rPr>
              <a:t>For the time being only test the </a:t>
            </a:r>
            <a:r>
              <a:rPr lang="en-US" sz="1800" dirty="0" err="1" smtClean="0">
                <a:latin typeface="Trebuchet MS"/>
                <a:cs typeface="Trebuchet MS"/>
              </a:rPr>
              <a:t>bosonic</a:t>
            </a:r>
            <a:r>
              <a:rPr lang="en-US" sz="1800" dirty="0" smtClean="0">
                <a:latin typeface="Trebuchet MS"/>
                <a:cs typeface="Trebuchet MS"/>
              </a:rPr>
              <a:t> and </a:t>
            </a:r>
            <a:r>
              <a:rPr lang="en-US" sz="1800" dirty="0" err="1" smtClean="0">
                <a:latin typeface="Trebuchet MS"/>
                <a:cs typeface="Trebuchet MS"/>
              </a:rPr>
              <a:t>fermionic</a:t>
            </a:r>
            <a:r>
              <a:rPr lang="en-US" sz="1800" dirty="0" smtClean="0">
                <a:latin typeface="Trebuchet MS"/>
                <a:cs typeface="Trebuchet MS"/>
              </a:rPr>
              <a:t> sector</a:t>
            </a:r>
            <a:endParaRPr lang="en-US" sz="1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8515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914400" y="1301636"/>
            <a:ext cx="6583854" cy="97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600" dirty="0" smtClean="0">
                <a:latin typeface="Trebuchet MS"/>
                <a:cs typeface="Trebuchet MS"/>
              </a:rPr>
              <a:t>Assuming narrow width approximation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600" dirty="0" smtClean="0">
                <a:latin typeface="Trebuchet MS"/>
                <a:cs typeface="Trebuchet MS"/>
              </a:rPr>
              <a:t>Assume the same tensor structure of the SM Higgs boson : J</a:t>
            </a:r>
            <a:r>
              <a:rPr lang="en-US" sz="1600" baseline="30000" dirty="0" smtClean="0">
                <a:latin typeface="Trebuchet MS"/>
                <a:cs typeface="Trebuchet MS"/>
              </a:rPr>
              <a:t>CP</a:t>
            </a:r>
            <a:r>
              <a:rPr lang="en-US" sz="1600" dirty="0" smtClean="0">
                <a:latin typeface="Trebuchet MS"/>
                <a:cs typeface="Trebuchet MS"/>
              </a:rPr>
              <a:t> = 0</a:t>
            </a:r>
            <a:r>
              <a:rPr lang="en-US" sz="1600" baseline="30000" dirty="0" smtClean="0">
                <a:latin typeface="Trebuchet MS"/>
                <a:cs typeface="Trebuchet MS"/>
              </a:rPr>
              <a:t>++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600" dirty="0" smtClean="0">
                <a:latin typeface="Trebuchet MS"/>
                <a:cs typeface="Trebuchet MS"/>
              </a:rPr>
              <a:t>Link to an effective </a:t>
            </a:r>
            <a:r>
              <a:rPr lang="en-US" sz="1600" dirty="0" err="1" smtClean="0">
                <a:latin typeface="Trebuchet MS"/>
                <a:cs typeface="Trebuchet MS"/>
              </a:rPr>
              <a:t>Lagrangian</a:t>
            </a:r>
            <a:r>
              <a:rPr lang="en-US" sz="1600" dirty="0" smtClean="0">
                <a:latin typeface="Trebuchet MS"/>
                <a:cs typeface="Trebuchet MS"/>
              </a:rPr>
              <a:t> and use scale factors</a:t>
            </a:r>
            <a:endParaRPr lang="en-US" sz="1600" dirty="0">
              <a:latin typeface="Trebuchet MS"/>
              <a:cs typeface="Trebuchet MS"/>
            </a:endParaRPr>
          </a:p>
        </p:txBody>
      </p:sp>
      <p:pic>
        <p:nvPicPr>
          <p:cNvPr id="20" name="Picture 17" descr="effectiveLagM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09" y="2540001"/>
            <a:ext cx="8267700" cy="169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17977" y="821236"/>
            <a:ext cx="6356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Further re-parameterization of the </a:t>
            </a:r>
            <a:r>
              <a:rPr lang="en-US" dirty="0" err="1" smtClean="0">
                <a:solidFill>
                  <a:srgbClr val="0000FF"/>
                </a:solidFill>
                <a:latin typeface="Trebuchet MS"/>
                <a:cs typeface="Trebuchet MS"/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  <a:latin typeface="Trebuchet MS"/>
                <a:cs typeface="Trebuchet MS"/>
              </a:rPr>
              <a:t>s</a:t>
            </a:r>
            <a:r>
              <a:rPr lang="en-US" baseline="30000" dirty="0" err="1" smtClean="0">
                <a:solidFill>
                  <a:srgbClr val="0000FF"/>
                </a:solidFill>
                <a:latin typeface="Trebuchet MS"/>
                <a:cs typeface="Trebuchet MS"/>
              </a:rPr>
              <a:t>c</a:t>
            </a:r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 yields per categories</a:t>
            </a:r>
            <a:endParaRPr lang="en-US" dirty="0">
              <a:solidFill>
                <a:srgbClr val="0000FF"/>
              </a:solidFill>
              <a:latin typeface="Trebuchet MS"/>
              <a:cs typeface="Trebuchet MS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243419" y="21486"/>
            <a:ext cx="8646581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800" dirty="0" smtClean="0">
                <a:latin typeface="Trebuchet MS"/>
                <a:cs typeface="Trebuchet MS"/>
              </a:rPr>
              <a:t>Coupling Properties (Deviations) </a:t>
            </a:r>
            <a:r>
              <a:rPr lang="en-US" sz="2800" dirty="0" err="1" smtClean="0">
                <a:latin typeface="Trebuchet MS"/>
                <a:cs typeface="Trebuchet MS"/>
              </a:rPr>
              <a:t>Measuremens</a:t>
            </a:r>
            <a:r>
              <a:rPr lang="en-US" sz="2800" dirty="0" smtClean="0">
                <a:latin typeface="Trebuchet MS"/>
                <a:cs typeface="Trebuchet MS"/>
              </a:rPr>
              <a:t>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095977" y="4497370"/>
            <a:ext cx="4511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rebuchet MS"/>
                <a:cs typeface="Trebuchet MS"/>
              </a:rPr>
              <a:t>Parametrize</a:t>
            </a:r>
            <a:r>
              <a:rPr lang="en-US" dirty="0" smtClean="0">
                <a:latin typeface="Trebuchet MS"/>
                <a:cs typeface="Trebuchet MS"/>
              </a:rPr>
              <a:t>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latin typeface="Trebuchet MS"/>
                <a:cs typeface="Trebuchet MS"/>
              </a:rPr>
              <a:t>i</a:t>
            </a:r>
            <a:r>
              <a:rPr lang="en-US" dirty="0" smtClean="0">
                <a:latin typeface="Trebuchet MS"/>
                <a:cs typeface="Trebuchet MS"/>
              </a:rPr>
              <a:t> and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latin typeface="Trebuchet MS"/>
                <a:cs typeface="Trebuchet MS"/>
              </a:rPr>
              <a:t>f </a:t>
            </a:r>
            <a:r>
              <a:rPr lang="en-US" dirty="0" smtClean="0">
                <a:latin typeface="Trebuchet MS"/>
                <a:cs typeface="Trebuchet MS"/>
              </a:rPr>
              <a:t>as a function of </a:t>
            </a:r>
            <a:r>
              <a:rPr lang="en-US" dirty="0" smtClean="0">
                <a:latin typeface="Symbol" charset="2"/>
                <a:cs typeface="Symbol" charset="2"/>
              </a:rPr>
              <a:t>k</a:t>
            </a:r>
            <a:r>
              <a:rPr lang="en-US" dirty="0" smtClean="0">
                <a:latin typeface="Trebuchet MS"/>
                <a:cs typeface="Trebuchet MS"/>
              </a:rPr>
              <a:t>’s</a:t>
            </a:r>
            <a:endParaRPr lang="en-US" dirty="0">
              <a:latin typeface="Trebuchet MS"/>
              <a:cs typeface="Trebuchet MS"/>
            </a:endParaRPr>
          </a:p>
        </p:txBody>
      </p:sp>
      <p:pic>
        <p:nvPicPr>
          <p:cNvPr id="2" name="Image 1" descr="Equ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40" y="5705478"/>
            <a:ext cx="6877423" cy="93448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83933" y="5212834"/>
            <a:ext cx="830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Trebuchet MS"/>
                <a:cs typeface="Trebuchet MS"/>
              </a:rPr>
              <a:t>For example, the main contribution (ggF) to the gg channel can be written as:</a:t>
            </a:r>
            <a:endParaRPr lang="en-US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4275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ctrTitle"/>
          </p:nvPr>
        </p:nvSpPr>
        <p:spPr>
          <a:xfrm>
            <a:off x="669637" y="129866"/>
            <a:ext cx="7772400" cy="99207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Trebuchet MS"/>
                <a:ea typeface="ＭＳ Ｐゴシック" charset="0"/>
                <a:cs typeface="Trebuchet MS"/>
              </a:rPr>
              <a:t>Relating Couplings and Event Yields</a:t>
            </a:r>
            <a:br>
              <a:rPr lang="en-US" sz="2800" dirty="0" smtClean="0">
                <a:latin typeface="Trebuchet MS"/>
                <a:ea typeface="ＭＳ Ｐゴシック" charset="0"/>
                <a:cs typeface="Trebuchet MS"/>
              </a:rPr>
            </a:br>
            <a:r>
              <a:rPr lang="en-US" sz="2400" dirty="0" smtClean="0">
                <a:solidFill>
                  <a:srgbClr val="0000FF"/>
                </a:solidFill>
                <a:latin typeface="Trebuchet MS"/>
                <a:ea typeface="ＭＳ Ｐゴシック" charset="0"/>
                <a:cs typeface="Trebuchet MS"/>
              </a:rPr>
              <a:t>(I) Tree Level Couplings scale factors </a:t>
            </a:r>
            <a:r>
              <a:rPr lang="en-US" sz="2400" dirty="0" err="1" smtClean="0">
                <a:solidFill>
                  <a:srgbClr val="FF0000"/>
                </a:solidFill>
                <a:latin typeface="Trebuchet MS"/>
                <a:ea typeface="ＭＳ Ｐゴシック" charset="0"/>
                <a:cs typeface="Trebuchet MS"/>
              </a:rPr>
              <a:t>w.r.t</a:t>
            </a:r>
            <a:r>
              <a:rPr lang="en-US" sz="2400" dirty="0" smtClean="0">
                <a:solidFill>
                  <a:srgbClr val="FF0000"/>
                </a:solidFill>
                <a:latin typeface="Trebuchet MS"/>
                <a:ea typeface="ＭＳ Ｐゴシック" charset="0"/>
                <a:cs typeface="Trebuchet MS"/>
              </a:rPr>
              <a:t>. SM</a:t>
            </a:r>
            <a:endParaRPr lang="en-US" sz="2400" dirty="0">
              <a:solidFill>
                <a:srgbClr val="FF0000"/>
              </a:solidFill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00719" y="2527670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16855" y="2431916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pic>
        <p:nvPicPr>
          <p:cNvPr id="2" name="Image 1" descr="aa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7" y="1662842"/>
            <a:ext cx="3027643" cy="1538147"/>
          </a:xfrm>
          <a:prstGeom prst="rect">
            <a:avLst/>
          </a:prstGeom>
        </p:spPr>
      </p:pic>
      <p:pic>
        <p:nvPicPr>
          <p:cNvPr id="3" name="Image 2" descr="aa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763" y="2818886"/>
            <a:ext cx="1865957" cy="1270181"/>
          </a:xfrm>
          <a:prstGeom prst="rect">
            <a:avLst/>
          </a:prstGeom>
        </p:spPr>
      </p:pic>
      <p:pic>
        <p:nvPicPr>
          <p:cNvPr id="4" name="Image 3" descr="aaa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114" y="1357745"/>
            <a:ext cx="1748012" cy="1215745"/>
          </a:xfrm>
          <a:prstGeom prst="rect">
            <a:avLst/>
          </a:prstGeom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77660"/>
              </p:ext>
            </p:extLst>
          </p:nvPr>
        </p:nvGraphicFramePr>
        <p:xfrm>
          <a:off x="3542937" y="1910175"/>
          <a:ext cx="832151" cy="943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" name="Équation" r:id="rId6" imgW="190500" imgH="215900" progId="Equation.3">
                  <p:embed/>
                </p:oleObj>
              </mc:Choice>
              <mc:Fallback>
                <p:oleObj name="Équation" r:id="rId6" imgW="190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2937" y="1910175"/>
                        <a:ext cx="832151" cy="9431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7685105" y="5419498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98600" y="5242811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pic>
        <p:nvPicPr>
          <p:cNvPr id="13" name="Image 12" descr="aaa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98" y="4556194"/>
            <a:ext cx="3132045" cy="1730202"/>
          </a:xfrm>
          <a:prstGeom prst="rect">
            <a:avLst/>
          </a:prstGeom>
        </p:spPr>
      </p:pic>
      <p:pic>
        <p:nvPicPr>
          <p:cNvPr id="14" name="Image 13" descr="aaa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16" y="4775438"/>
            <a:ext cx="1846314" cy="1349345"/>
          </a:xfrm>
          <a:prstGeom prst="rect">
            <a:avLst/>
          </a:prstGeom>
        </p:spPr>
      </p:pic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773849"/>
              </p:ext>
            </p:extLst>
          </p:nvPr>
        </p:nvGraphicFramePr>
        <p:xfrm>
          <a:off x="3660464" y="4849412"/>
          <a:ext cx="88741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6" name="Équation" r:id="rId10" imgW="203200" imgH="203200" progId="Equation.3">
                  <p:embed/>
                </p:oleObj>
              </mc:Choice>
              <mc:Fallback>
                <p:oleObj name="Équation" r:id="rId10" imgW="203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60464" y="4849412"/>
                        <a:ext cx="887412" cy="8874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043198" y="3683755"/>
            <a:ext cx="3957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Trebuchet MS"/>
                <a:cs typeface="Trebuchet MS"/>
              </a:rPr>
              <a:t>Affecting decay and production modes</a:t>
            </a:r>
            <a:endParaRPr lang="en-US">
              <a:latin typeface="Trebuchet MS"/>
              <a:cs typeface="Trebuchet MS"/>
            </a:endParaRPr>
          </a:p>
        </p:txBody>
      </p:sp>
      <p:sp>
        <p:nvSpPr>
          <p:cNvPr id="8" name="Accolade ouvrante 7"/>
          <p:cNvSpPr/>
          <p:nvPr/>
        </p:nvSpPr>
        <p:spPr>
          <a:xfrm>
            <a:off x="5523697" y="1357745"/>
            <a:ext cx="184946" cy="2599860"/>
          </a:xfrm>
          <a:prstGeom prst="leftBrac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rebuchet MS"/>
              <a:cs typeface="Trebuchet MS"/>
            </a:endParaRPr>
          </a:p>
        </p:txBody>
      </p:sp>
      <p:sp>
        <p:nvSpPr>
          <p:cNvPr id="20" name="Accolade ouvrante 19"/>
          <p:cNvSpPr/>
          <p:nvPr/>
        </p:nvSpPr>
        <p:spPr>
          <a:xfrm>
            <a:off x="5523697" y="4732682"/>
            <a:ext cx="184946" cy="1348973"/>
          </a:xfrm>
          <a:prstGeom prst="leftBrace">
            <a:avLst/>
          </a:prstGeom>
          <a:ln w="127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3976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046127" y="2637455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17332" y="2541701"/>
            <a:ext cx="390525" cy="95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3790" y="5320866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65690" y="5181166"/>
            <a:ext cx="390525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/>
              <a:cs typeface="Trebuchet MS"/>
            </a:endParaRPr>
          </a:p>
        </p:txBody>
      </p:sp>
      <p:pic>
        <p:nvPicPr>
          <p:cNvPr id="15" name="Image 14" descr="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6" t="18974" b="27257"/>
          <a:stretch/>
        </p:blipFill>
        <p:spPr>
          <a:xfrm>
            <a:off x="1740915" y="1679895"/>
            <a:ext cx="2562841" cy="1491733"/>
          </a:xfrm>
          <a:prstGeom prst="rect">
            <a:avLst/>
          </a:prstGeom>
        </p:spPr>
      </p:pic>
      <p:pic>
        <p:nvPicPr>
          <p:cNvPr id="16" name="Image 15" descr="aa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675" y="1680720"/>
            <a:ext cx="3029930" cy="1782627"/>
          </a:xfrm>
          <a:prstGeom prst="rect">
            <a:avLst/>
          </a:prstGeom>
        </p:spPr>
      </p:pic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737440"/>
              </p:ext>
            </p:extLst>
          </p:nvPr>
        </p:nvGraphicFramePr>
        <p:xfrm>
          <a:off x="3017332" y="1014931"/>
          <a:ext cx="776288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69" name="Équation" r:id="rId5" imgW="177800" imgH="228600" progId="Equation.3">
                  <p:embed/>
                </p:oleObj>
              </mc:Choice>
              <mc:Fallback>
                <p:oleObj name="Équation" r:id="rId5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17332" y="1014931"/>
                        <a:ext cx="776288" cy="99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itre 1"/>
          <p:cNvSpPr>
            <a:spLocks noGrp="1"/>
          </p:cNvSpPr>
          <p:nvPr>
            <p:ph type="ctrTitle"/>
          </p:nvPr>
        </p:nvSpPr>
        <p:spPr>
          <a:xfrm>
            <a:off x="669637" y="129866"/>
            <a:ext cx="7772400" cy="9920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ea typeface="ＭＳ Ｐゴシック" charset="0"/>
                <a:cs typeface="Trebuchet MS"/>
              </a:rPr>
              <a:t>Relating Couplings and Event Yields</a:t>
            </a:r>
            <a:br>
              <a:rPr lang="en-US" sz="2800" dirty="0" smtClean="0">
                <a:latin typeface="Trebuchet MS"/>
                <a:ea typeface="ＭＳ Ｐゴシック" charset="0"/>
                <a:cs typeface="Trebuchet MS"/>
              </a:rPr>
            </a:br>
            <a:r>
              <a:rPr lang="en-US" sz="2400" dirty="0" smtClean="0">
                <a:solidFill>
                  <a:srgbClr val="0000FF"/>
                </a:solidFill>
                <a:latin typeface="Trebuchet MS"/>
                <a:ea typeface="ＭＳ Ｐゴシック" charset="0"/>
                <a:cs typeface="Trebuchet MS"/>
              </a:rPr>
              <a:t>(II) Scale factors of loop induced couplings </a:t>
            </a:r>
            <a:r>
              <a:rPr lang="en-US" sz="2400" dirty="0" err="1">
                <a:solidFill>
                  <a:srgbClr val="FF0000"/>
                </a:solidFill>
                <a:latin typeface="Trebuchet MS"/>
                <a:ea typeface="ＭＳ Ｐゴシック" charset="0"/>
                <a:cs typeface="Trebuchet MS"/>
              </a:rPr>
              <a:t>w.r.t</a:t>
            </a:r>
            <a:r>
              <a:rPr lang="en-US" sz="2400" dirty="0">
                <a:solidFill>
                  <a:srgbClr val="FF0000"/>
                </a:solidFill>
                <a:latin typeface="Trebuchet MS"/>
                <a:ea typeface="ＭＳ Ｐゴシック" charset="0"/>
                <a:cs typeface="Trebuchet MS"/>
              </a:rPr>
              <a:t>. SM</a:t>
            </a:r>
            <a:endParaRPr lang="en-US" sz="2400" dirty="0">
              <a:solidFill>
                <a:srgbClr val="0000FF"/>
              </a:solidFill>
              <a:latin typeface="Trebuchet MS"/>
              <a:ea typeface="ＭＳ Ｐゴシック" charset="0"/>
              <a:cs typeface="Trebuchet MS"/>
            </a:endParaRPr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561317"/>
              </p:ext>
            </p:extLst>
          </p:nvPr>
        </p:nvGraphicFramePr>
        <p:xfrm>
          <a:off x="5754353" y="1014931"/>
          <a:ext cx="776287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70" name="Équation" r:id="rId7" imgW="177800" imgH="228600" progId="Equation.3">
                  <p:embed/>
                </p:oleObj>
              </mc:Choice>
              <mc:Fallback>
                <p:oleObj name="Équation" r:id="rId7" imgW="177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54353" y="1014931"/>
                        <a:ext cx="776287" cy="1000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209427" y="3351856"/>
            <a:ext cx="8711469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Loop expression ambiguity </a:t>
            </a:r>
            <a:r>
              <a:rPr lang="en-US" dirty="0" smtClean="0">
                <a:latin typeface="Trebuchet MS"/>
                <a:cs typeface="Trebuchet MS"/>
              </a:rPr>
              <a:t>:</a:t>
            </a:r>
          </a:p>
          <a:p>
            <a:pPr marL="742950" lvl="1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Can be expressed in terms of </a:t>
            </a:r>
            <a:r>
              <a:rPr lang="en-US" dirty="0" err="1" smtClean="0">
                <a:latin typeface="Trebuchet MS"/>
                <a:cs typeface="Trebuchet MS"/>
              </a:rPr>
              <a:t>k</a:t>
            </a:r>
            <a:r>
              <a:rPr lang="en-US" baseline="-25000" dirty="0" err="1" smtClean="0">
                <a:latin typeface="Trebuchet MS"/>
                <a:cs typeface="Trebuchet MS"/>
              </a:rPr>
              <a:t>F</a:t>
            </a:r>
            <a:r>
              <a:rPr lang="en-US" dirty="0" smtClean="0">
                <a:latin typeface="Trebuchet MS"/>
                <a:cs typeface="Trebuchet MS"/>
              </a:rPr>
              <a:t> and k</a:t>
            </a:r>
            <a:r>
              <a:rPr lang="en-US" baseline="-25000" dirty="0">
                <a:latin typeface="Trebuchet MS"/>
                <a:cs typeface="Trebuchet MS"/>
              </a:rPr>
              <a:t>V</a:t>
            </a:r>
            <a:r>
              <a:rPr lang="en-US" dirty="0" smtClean="0">
                <a:latin typeface="Trebuchet MS"/>
                <a:cs typeface="Trebuchet MS"/>
              </a:rPr>
              <a:t>  (Assuming the SM field content)</a:t>
            </a:r>
          </a:p>
          <a:p>
            <a:pPr marL="742950" lvl="1" indent="-285750">
              <a:lnSpc>
                <a:spcPct val="120000"/>
              </a:lnSpc>
              <a:buFontTx/>
              <a:buChar char="-"/>
            </a:pPr>
            <a:r>
              <a:rPr lang="en-US" dirty="0" smtClean="0">
                <a:latin typeface="Trebuchet MS"/>
                <a:cs typeface="Trebuchet MS"/>
              </a:rPr>
              <a:t>Or treated effectively (Allowing for possible additional particles)</a:t>
            </a:r>
          </a:p>
        </p:txBody>
      </p:sp>
      <p:pic>
        <p:nvPicPr>
          <p:cNvPr id="2" name="Image 1" descr="a16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4432152"/>
            <a:ext cx="8267700" cy="1200703"/>
          </a:xfrm>
          <a:prstGeom prst="rect">
            <a:avLst/>
          </a:prstGeom>
        </p:spPr>
      </p:pic>
      <p:pic>
        <p:nvPicPr>
          <p:cNvPr id="3" name="Image 2" descr="a1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85" y="5592710"/>
            <a:ext cx="5787390" cy="112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ctrTitle"/>
          </p:nvPr>
        </p:nvSpPr>
        <p:spPr>
          <a:xfrm>
            <a:off x="669637" y="228498"/>
            <a:ext cx="7772400" cy="49063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smtClean="0">
                <a:latin typeface="Trebuchet MS"/>
                <a:ea typeface="ＭＳ Ｐゴシック" charset="0"/>
                <a:cs typeface="Trebuchet MS"/>
              </a:rPr>
              <a:t>Model I : Couplings to Fermions and Vector Bosons</a:t>
            </a:r>
            <a:endParaRPr lang="en-US" sz="2400">
              <a:latin typeface="Trebuchet MS"/>
              <a:ea typeface="ＭＳ Ｐゴシック" charset="0"/>
              <a:cs typeface="Trebuchet MS"/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390633" y="878733"/>
            <a:ext cx="8456469" cy="575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80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9334" y="936642"/>
            <a:ext cx="871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rebuchet MS"/>
                <a:cs typeface="Trebuchet MS"/>
              </a:rPr>
              <a:t>Single scale factor for all fermion couplings          and vector boson        couplings </a:t>
            </a:r>
            <a:endParaRPr lang="en-US" sz="1600" dirty="0">
              <a:solidFill>
                <a:srgbClr val="0000FF"/>
              </a:solidFill>
              <a:latin typeface="Trebuchet MS"/>
              <a:cs typeface="Trebuchet MS"/>
            </a:endParaRPr>
          </a:p>
        </p:txBody>
      </p:sp>
      <p:pic>
        <p:nvPicPr>
          <p:cNvPr id="2" name="Image 1" descr="aa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173" y="2248262"/>
            <a:ext cx="6990929" cy="3853750"/>
          </a:xfrm>
          <a:prstGeom prst="rect">
            <a:avLst/>
          </a:prstGeom>
        </p:spPr>
      </p:pic>
      <p:sp>
        <p:nvSpPr>
          <p:cNvPr id="10" name="Accolade ouvrante 9"/>
          <p:cNvSpPr/>
          <p:nvPr/>
        </p:nvSpPr>
        <p:spPr>
          <a:xfrm>
            <a:off x="1560275" y="2967223"/>
            <a:ext cx="221934" cy="12452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rebuchet MS"/>
              <a:cs typeface="Trebuchet MS"/>
            </a:endParaRPr>
          </a:p>
        </p:txBody>
      </p:sp>
      <p:sp>
        <p:nvSpPr>
          <p:cNvPr id="11" name="Accolade ouvrante 10"/>
          <p:cNvSpPr/>
          <p:nvPr/>
        </p:nvSpPr>
        <p:spPr>
          <a:xfrm rot="5400000">
            <a:off x="5512331" y="-940275"/>
            <a:ext cx="262973" cy="611410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rebuchet MS"/>
              <a:cs typeface="Trebuchet MS"/>
            </a:endParaRPr>
          </a:p>
        </p:txBody>
      </p:sp>
      <p:graphicFrame>
        <p:nvGraphicFramePr>
          <p:cNvPr id="1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251464"/>
              </p:ext>
            </p:extLst>
          </p:nvPr>
        </p:nvGraphicFramePr>
        <p:xfrm>
          <a:off x="94374" y="3206523"/>
          <a:ext cx="15398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Équation" r:id="rId4" imgW="698500" imgH="228600" progId="Equation.3">
                  <p:embed/>
                </p:oleObj>
              </mc:Choice>
              <mc:Fallback>
                <p:oleObj name="Équation" r:id="rId4" imgW="698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74" y="3206523"/>
                        <a:ext cx="153987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332648"/>
              </p:ext>
            </p:extLst>
          </p:nvPr>
        </p:nvGraphicFramePr>
        <p:xfrm>
          <a:off x="5152038" y="1431148"/>
          <a:ext cx="10080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Équation" r:id="rId6" imgW="457200" imgH="228600" progId="Equation.3">
                  <p:embed/>
                </p:oleObj>
              </mc:Choice>
              <mc:Fallback>
                <p:oleObj name="Équation" r:id="rId6" imgW="457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2038" y="1431148"/>
                        <a:ext cx="1008062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632476"/>
              </p:ext>
            </p:extLst>
          </p:nvPr>
        </p:nvGraphicFramePr>
        <p:xfrm>
          <a:off x="4833423" y="866033"/>
          <a:ext cx="529985" cy="530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Équation" r:id="rId8" imgW="203200" imgH="203200" progId="Equation.3">
                  <p:embed/>
                </p:oleObj>
              </mc:Choice>
              <mc:Fallback>
                <p:oleObj name="Équation" r:id="rId8" imgW="203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33423" y="866033"/>
                        <a:ext cx="529985" cy="5309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477958"/>
              </p:ext>
            </p:extLst>
          </p:nvPr>
        </p:nvGraphicFramePr>
        <p:xfrm>
          <a:off x="7148513" y="871538"/>
          <a:ext cx="49688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Équation" r:id="rId10" imgW="190500" imgH="215900" progId="Equation.3">
                  <p:embed/>
                </p:oleObj>
              </mc:Choice>
              <mc:Fallback>
                <p:oleObj name="Équation" r:id="rId10" imgW="190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48513" y="871538"/>
                        <a:ext cx="496887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678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C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145" y="1372563"/>
            <a:ext cx="3281843" cy="31595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15" y="372002"/>
            <a:ext cx="8229600" cy="686459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Main results I : Probing the coupling to SM particles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13" name="Image 12" descr="fig_05bCoupling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/>
          <a:stretch/>
        </p:blipFill>
        <p:spPr>
          <a:xfrm>
            <a:off x="-12829" y="1425747"/>
            <a:ext cx="3701431" cy="3188881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402715" y="4955075"/>
            <a:ext cx="8496429" cy="1496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Tx/>
              <a:buChar char="-"/>
            </a:pP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By convention sign on the fermion </a:t>
            </a:r>
            <a:r>
              <a:rPr lang="en-US" sz="2000" dirty="0" err="1" smtClean="0">
                <a:latin typeface="Trebuchet MS"/>
                <a:ea typeface="ＭＳ Ｐゴシック" charset="0"/>
                <a:cs typeface="Trebuchet MS"/>
              </a:rPr>
              <a:t>yukawa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 strength multiplier (relying on the </a:t>
            </a:r>
            <a:r>
              <a:rPr lang="en-US" sz="2000" dirty="0" err="1" smtClean="0">
                <a:latin typeface="Symbol" charset="2"/>
                <a:ea typeface="ＭＳ Ｐゴシック" charset="0"/>
                <a:cs typeface="Symbol" charset="2"/>
              </a:rPr>
              <a:t>gg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 strength primarily)… ambiguity inspired </a:t>
            </a:r>
            <a:r>
              <a:rPr lang="en-US" sz="2000" dirty="0" err="1" smtClean="0">
                <a:latin typeface="Trebuchet MS"/>
                <a:ea typeface="ＭＳ Ｐゴシック" charset="0"/>
                <a:cs typeface="Trebuchet MS"/>
              </a:rPr>
              <a:t>tH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 analyses</a:t>
            </a:r>
          </a:p>
          <a:p>
            <a:pPr marL="342900" indent="-342900" algn="l">
              <a:buFontTx/>
              <a:buChar char="-"/>
            </a:pPr>
            <a:endParaRPr lang="en-US" sz="2000" dirty="0" smtClean="0">
              <a:latin typeface="Trebuchet MS"/>
              <a:ea typeface="ＭＳ Ｐゴシック" charset="0"/>
              <a:cs typeface="Trebuchet MS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Checking the direct and indirect couplings to fermions</a:t>
            </a:r>
          </a:p>
          <a:p>
            <a:pPr marL="342900" indent="-342900" algn="l">
              <a:buFontTx/>
              <a:buChar char="-"/>
            </a:pPr>
            <a:endParaRPr lang="en-US" sz="2000" dirty="0">
              <a:latin typeface="Trebuchet MS"/>
              <a:ea typeface="ＭＳ Ｐゴシック" charset="0"/>
              <a:cs typeface="Trebuchet MS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Checks of specific composite models</a:t>
            </a:r>
            <a:endParaRPr lang="en-US" sz="1800" dirty="0">
              <a:latin typeface="Trebuchet MS"/>
              <a:ea typeface="ＭＳ Ｐゴシック" charset="0"/>
              <a:cs typeface="Trebuchet MS"/>
            </a:endParaRPr>
          </a:p>
        </p:txBody>
      </p:sp>
      <p:pic>
        <p:nvPicPr>
          <p:cNvPr id="10" name="Image 9" descr="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805" y="1489887"/>
            <a:ext cx="2620024" cy="318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9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619"/>
            <a:ext cx="9143999" cy="686459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Main results II : Probing the W to Z ratio (custodial symmetry)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5" name="Image 4" descr="ratioratioB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51" y="923604"/>
            <a:ext cx="3061879" cy="2278495"/>
          </a:xfrm>
          <a:prstGeom prst="rect">
            <a:avLst/>
          </a:prstGeom>
        </p:spPr>
      </p:pic>
      <p:pic>
        <p:nvPicPr>
          <p:cNvPr id="6" name="Image 5" descr="fig_09aCoupling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73" y="933908"/>
            <a:ext cx="3137905" cy="2307054"/>
          </a:xfrm>
          <a:prstGeom prst="rect">
            <a:avLst/>
          </a:prstGeom>
        </p:spPr>
      </p:pic>
      <p:pic>
        <p:nvPicPr>
          <p:cNvPr id="7" name="Image 6" descr="fig_08aCouplin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476" y="936056"/>
            <a:ext cx="3137905" cy="2307054"/>
          </a:xfrm>
          <a:prstGeom prst="rect">
            <a:avLst/>
          </a:prstGeom>
        </p:spPr>
      </p:pic>
      <p:pic>
        <p:nvPicPr>
          <p:cNvPr id="4" name="Image 3" descr="a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18" y="3351578"/>
            <a:ext cx="6910528" cy="333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1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" y="64133"/>
            <a:ext cx="9044574" cy="686459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Main results III : Probing physics beyond the Standard Model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1304638"/>
            <a:ext cx="2728313" cy="2617641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878" y="1257106"/>
            <a:ext cx="4053346" cy="2745123"/>
          </a:xfrm>
          <a:prstGeom prst="rect">
            <a:avLst/>
          </a:prstGeom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2446128" y="686452"/>
            <a:ext cx="4186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Trebuchet MS"/>
                <a:cs typeface="Trebuchet MS"/>
              </a:rPr>
              <a:t>(In the </a:t>
            </a:r>
            <a:r>
              <a:rPr lang="fr-FR" sz="2000" dirty="0" err="1" smtClean="0">
                <a:latin typeface="Trebuchet MS"/>
                <a:cs typeface="Trebuchet MS"/>
              </a:rPr>
              <a:t>decays</a:t>
            </a:r>
            <a:r>
              <a:rPr lang="fr-FR" sz="2000" dirty="0" smtClean="0">
                <a:latin typeface="Trebuchet MS"/>
                <a:cs typeface="Trebuchet MS"/>
              </a:rPr>
              <a:t> and/or in the </a:t>
            </a:r>
            <a:r>
              <a:rPr lang="fr-FR" sz="2000" dirty="0" err="1" smtClean="0">
                <a:latin typeface="Trebuchet MS"/>
                <a:cs typeface="Trebuchet MS"/>
              </a:rPr>
              <a:t>loops</a:t>
            </a:r>
            <a:r>
              <a:rPr lang="fr-FR" sz="2000" dirty="0" smtClean="0">
                <a:latin typeface="Trebuchet MS"/>
                <a:cs typeface="Trebuchet MS"/>
              </a:rPr>
              <a:t>)</a:t>
            </a:r>
            <a:endParaRPr lang="fr-FR" sz="2000" dirty="0">
              <a:latin typeface="Trebuchet MS"/>
              <a:cs typeface="Trebuchet MS"/>
            </a:endParaRPr>
          </a:p>
        </p:txBody>
      </p:sp>
      <p:grpSp>
        <p:nvGrpSpPr>
          <p:cNvPr id="12" name="Group 6"/>
          <p:cNvGrpSpPr/>
          <p:nvPr/>
        </p:nvGrpSpPr>
        <p:grpSpPr>
          <a:xfrm>
            <a:off x="436297" y="3887579"/>
            <a:ext cx="2727581" cy="2641716"/>
            <a:chOff x="0" y="899624"/>
            <a:chExt cx="4218522" cy="4047401"/>
          </a:xfrm>
          <a:noFill/>
        </p:grpSpPr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899624"/>
              <a:ext cx="4218522" cy="4047401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1461798" y="1085000"/>
              <a:ext cx="2558282" cy="333099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13731" y="1085000"/>
              <a:ext cx="1606349" cy="333099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3878" y="3874747"/>
            <a:ext cx="4062537" cy="2751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fig_10aInvisible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6"/>
          <a:stretch/>
        </p:blipFill>
        <p:spPr>
          <a:xfrm>
            <a:off x="6332224" y="5167626"/>
            <a:ext cx="2527097" cy="16104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 20" descr="fig_01Inivisb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306" y="3657163"/>
            <a:ext cx="1689780" cy="12111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44413" y="2522112"/>
            <a:ext cx="15109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rebuchet MS"/>
                <a:ea typeface="ＭＳ Ｐゴシック" charset="0"/>
                <a:cs typeface="Trebuchet MS"/>
              </a:rPr>
              <a:t>Also direct invisible only search</a:t>
            </a:r>
          </a:p>
          <a:p>
            <a:pPr algn="ctr"/>
            <a:r>
              <a:rPr lang="en-US" dirty="0" smtClean="0">
                <a:latin typeface="Trebuchet MS"/>
                <a:ea typeface="ＭＳ Ｐゴシック" charset="0"/>
                <a:cs typeface="Trebuchet MS"/>
              </a:rPr>
              <a:t>(Tomorrow)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201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15" y="153931"/>
            <a:ext cx="8229600" cy="68645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Main results IV : Other Relevant Models</a:t>
            </a:r>
            <a:endParaRPr lang="en-US" sz="28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1" y="4956365"/>
            <a:ext cx="9144000" cy="1496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Tx/>
              <a:buChar char="-"/>
            </a:pP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Test of the predicted Yukawa structure of the couplings</a:t>
            </a:r>
          </a:p>
          <a:p>
            <a:pPr marL="342900" indent="-342900" algn="l">
              <a:buFontTx/>
              <a:buChar char="-"/>
            </a:pPr>
            <a:endParaRPr lang="en-US" sz="2000" dirty="0" smtClean="0">
              <a:latin typeface="Trebuchet MS"/>
              <a:ea typeface="ＭＳ Ｐゴシック" charset="0"/>
              <a:cs typeface="Trebuchet MS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3 coupling strength parameter fits </a:t>
            </a:r>
            <a:r>
              <a:rPr lang="en-US" sz="2000" dirty="0" err="1" smtClean="0">
                <a:latin typeface="Symbol" charset="2"/>
                <a:ea typeface="ＭＳ Ｐゴシック" charset="0"/>
                <a:cs typeface="Symbol" charset="2"/>
              </a:rPr>
              <a:t>k</a:t>
            </a:r>
            <a:r>
              <a:rPr lang="en-US" sz="2000" dirty="0" err="1" smtClean="0">
                <a:latin typeface="Trebuchet MS"/>
                <a:ea typeface="ＭＳ Ｐゴシック" charset="0"/>
                <a:cs typeface="Trebuchet MS"/>
              </a:rPr>
              <a:t>u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, </a:t>
            </a:r>
            <a:r>
              <a:rPr lang="en-US" sz="2000" dirty="0" err="1" smtClean="0">
                <a:latin typeface="Symbol" charset="2"/>
                <a:ea typeface="ＭＳ Ｐゴシック" charset="0"/>
                <a:cs typeface="Symbol" charset="2"/>
              </a:rPr>
              <a:t>k</a:t>
            </a:r>
            <a:r>
              <a:rPr lang="en-US" sz="2000" dirty="0" err="1" smtClean="0">
                <a:latin typeface="Trebuchet MS"/>
                <a:ea typeface="ＭＳ Ｐゴシック" charset="0"/>
                <a:cs typeface="Trebuchet MS"/>
              </a:rPr>
              <a:t>d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 and </a:t>
            </a:r>
            <a:r>
              <a:rPr lang="en-US" sz="2000" dirty="0" smtClean="0">
                <a:latin typeface="Symbol" charset="2"/>
                <a:ea typeface="ＭＳ Ｐゴシック" charset="0"/>
                <a:cs typeface="Symbol" charset="2"/>
              </a:rPr>
              <a:t>k</a:t>
            </a:r>
            <a:r>
              <a:rPr lang="en-US" sz="2000" dirty="0" smtClean="0">
                <a:latin typeface="Trebuchet MS"/>
                <a:ea typeface="ＭＳ Ｐゴシック" charset="0"/>
                <a:cs typeface="Trebuchet MS"/>
              </a:rPr>
              <a:t>V for MSSM and 2HDM limits</a:t>
            </a: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649" y="1344829"/>
            <a:ext cx="3238351" cy="3193908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423" y="1371152"/>
            <a:ext cx="3327722" cy="3192735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 rotWithShape="1">
          <a:blip r:embed="rId4"/>
          <a:srcRect l="12907"/>
          <a:stretch/>
        </p:blipFill>
        <p:spPr>
          <a:xfrm>
            <a:off x="25515" y="1344829"/>
            <a:ext cx="2899268" cy="319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5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53465" y="4545357"/>
            <a:ext cx="3037145" cy="18436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Trebuchet MS"/>
                <a:cs typeface="Trebuchet MS"/>
              </a:rPr>
              <a:t>Key Features: 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Will it ever be possible be sensitive?</a:t>
            </a:r>
            <a:endParaRPr lang="en-US" sz="1800" dirty="0">
              <a:latin typeface="Trebuchet MS"/>
              <a:cs typeface="Trebuchet MS"/>
            </a:endParaRPr>
          </a:p>
          <a:p>
            <a:pPr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Relies on the control of the </a:t>
            </a:r>
            <a:r>
              <a:rPr lang="en-US" sz="1800" dirty="0" err="1" smtClean="0">
                <a:latin typeface="Trebuchet MS"/>
                <a:cs typeface="Trebuchet MS"/>
              </a:rPr>
              <a:t>tt+HF</a:t>
            </a:r>
            <a:r>
              <a:rPr lang="en-US" sz="1800" dirty="0" smtClean="0">
                <a:latin typeface="Trebuchet MS"/>
                <a:cs typeface="Trebuchet MS"/>
              </a:rPr>
              <a:t> background </a:t>
            </a:r>
          </a:p>
          <a:p>
            <a:pPr marL="457200" lvl="1" indent="0">
              <a:buNone/>
            </a:pPr>
            <a:endParaRPr lang="en-US" sz="1800" dirty="0">
              <a:latin typeface="Trebuchet MS"/>
              <a:cs typeface="Trebuchet MS"/>
            </a:endParaRPr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935805"/>
              </p:ext>
            </p:extLst>
          </p:nvPr>
        </p:nvGraphicFramePr>
        <p:xfrm>
          <a:off x="4052888" y="66675"/>
          <a:ext cx="10731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91" name="Équation" r:id="rId3" imgW="254000" imgH="165100" progId="Equation.3">
                  <p:embed/>
                </p:oleObj>
              </mc:Choice>
              <mc:Fallback>
                <p:oleObj name="Équation" r:id="rId3" imgW="2540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52888" y="66675"/>
                        <a:ext cx="1073150" cy="69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29100" y="4657445"/>
            <a:ext cx="2691900" cy="1843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latin typeface="Trebuchet MS"/>
                <a:cs typeface="Trebuchet MS"/>
              </a:rPr>
              <a:t>Key Features: 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Robust channel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rebuchet MS"/>
                <a:cs typeface="Trebuchet MS"/>
              </a:rPr>
              <a:t>Will require (very) large statistics</a:t>
            </a:r>
          </a:p>
          <a:p>
            <a:pPr marL="457200" lvl="1" indent="0">
              <a:buFont typeface="Arial"/>
              <a:buNone/>
            </a:pPr>
            <a:endParaRPr lang="en-US" sz="2000" dirty="0">
              <a:latin typeface="Trebuchet MS"/>
              <a:cs typeface="Trebuchet MS"/>
            </a:endParaRPr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242163"/>
              </p:ext>
            </p:extLst>
          </p:nvPr>
        </p:nvGraphicFramePr>
        <p:xfrm>
          <a:off x="3883891" y="917659"/>
          <a:ext cx="1550746" cy="518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92" name="Équation" r:id="rId5" imgW="533400" imgH="177800" progId="Equation.3">
                  <p:embed/>
                </p:oleObj>
              </mc:Choice>
              <mc:Fallback>
                <p:oleObj name="Équation" r:id="rId5" imgW="533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83891" y="917659"/>
                        <a:ext cx="1550746" cy="518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5409444"/>
              </p:ext>
            </p:extLst>
          </p:nvPr>
        </p:nvGraphicFramePr>
        <p:xfrm>
          <a:off x="1074436" y="881015"/>
          <a:ext cx="1512069" cy="554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93" name="Équation" r:id="rId7" imgW="520700" imgH="190500" progId="Equation.3">
                  <p:embed/>
                </p:oleObj>
              </mc:Choice>
              <mc:Fallback>
                <p:oleObj name="Équation" r:id="rId7" imgW="5207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4436" y="881015"/>
                        <a:ext cx="1512069" cy="554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 1" descr="a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0" y="1613604"/>
            <a:ext cx="2962462" cy="2721148"/>
          </a:xfrm>
          <a:prstGeom prst="rect">
            <a:avLst/>
          </a:prstGeom>
        </p:spPr>
      </p:pic>
      <p:pic>
        <p:nvPicPr>
          <p:cNvPr id="3" name="Image 2" descr="a5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64" b="-1"/>
          <a:stretch/>
        </p:blipFill>
        <p:spPr>
          <a:xfrm>
            <a:off x="3309510" y="1435667"/>
            <a:ext cx="2860962" cy="2899085"/>
          </a:xfrm>
          <a:prstGeom prst="rect">
            <a:avLst/>
          </a:prstGeom>
        </p:spPr>
      </p:pic>
      <p:pic>
        <p:nvPicPr>
          <p:cNvPr id="4" name="Image 3" descr="MultileptonsC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48" y="1725140"/>
            <a:ext cx="2613100" cy="2507875"/>
          </a:xfrm>
          <a:prstGeom prst="rect">
            <a:avLst/>
          </a:prstGeom>
        </p:spPr>
      </p:pic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413319"/>
              </p:ext>
            </p:extLst>
          </p:nvPr>
        </p:nvGraphicFramePr>
        <p:xfrm>
          <a:off x="6338889" y="917064"/>
          <a:ext cx="2474912" cy="518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94" name="Équation" r:id="rId12" imgW="850900" imgH="177800" progId="Equation.3">
                  <p:embed/>
                </p:oleObj>
              </mc:Choice>
              <mc:Fallback>
                <p:oleObj name="Équation" r:id="rId12" imgW="8509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338889" y="917064"/>
                        <a:ext cx="2474912" cy="518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6958677" y="4527959"/>
            <a:ext cx="2059245" cy="1843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latin typeface="Trebuchet MS"/>
                <a:cs typeface="Trebuchet MS"/>
              </a:rPr>
              <a:t>Key Features: </a:t>
            </a:r>
          </a:p>
          <a:p>
            <a:pPr marL="457200" lvl="1" indent="0">
              <a:buFont typeface="Arial"/>
              <a:buNone/>
            </a:pPr>
            <a:r>
              <a:rPr lang="en-US" sz="1800" dirty="0" smtClean="0">
                <a:latin typeface="Trebuchet MS"/>
                <a:cs typeface="Trebuchet MS"/>
              </a:rPr>
              <a:t>Inclusive multi-signatures</a:t>
            </a:r>
            <a:endParaRPr lang="en-US" sz="18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5913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Image 1" descr="PastedGraphic-8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2417763"/>
            <a:ext cx="6002337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2" name="Image 9" descr="q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567557">
            <a:off x="-642144" y="3891757"/>
            <a:ext cx="287813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0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088280"/>
              </p:ext>
            </p:extLst>
          </p:nvPr>
        </p:nvGraphicFramePr>
        <p:xfrm>
          <a:off x="1096963" y="687388"/>
          <a:ext cx="3513137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81" name="Équation" r:id="rId5" imgW="1549400" imgH="508000" progId="Equation.3">
                  <p:embed/>
                </p:oleObj>
              </mc:Choice>
              <mc:Fallback>
                <p:oleObj name="Équation" r:id="rId5" imgW="15494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687388"/>
                        <a:ext cx="3513137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5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728786"/>
              </p:ext>
            </p:extLst>
          </p:nvPr>
        </p:nvGraphicFramePr>
        <p:xfrm>
          <a:off x="4991100" y="887413"/>
          <a:ext cx="277495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82" name="Équation" r:id="rId7" imgW="787400" imgH="228600" progId="Equation.3">
                  <p:embed/>
                </p:oleObj>
              </mc:Choice>
              <mc:Fallback>
                <p:oleObj name="Équation" r:id="rId7" imgW="787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887413"/>
                        <a:ext cx="2774950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85725" y="312420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6607175" y="4732338"/>
            <a:ext cx="0" cy="871537"/>
          </a:xfrm>
          <a:prstGeom prst="straightConnector1">
            <a:avLst/>
          </a:prstGeom>
          <a:ln>
            <a:solidFill>
              <a:srgbClr val="6633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454400" y="5603875"/>
            <a:ext cx="1651000" cy="352425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1655763" y="4116388"/>
            <a:ext cx="0" cy="1487487"/>
          </a:xfrm>
          <a:prstGeom prst="straightConnector1">
            <a:avLst/>
          </a:prstGeom>
          <a:ln>
            <a:solidFill>
              <a:srgbClr val="33663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210" name="ZoneTexte 16"/>
          <p:cNvSpPr txBox="1">
            <a:spLocks noChangeArrowheads="1"/>
          </p:cNvSpPr>
          <p:nvPr/>
        </p:nvSpPr>
        <p:spPr bwMode="auto">
          <a:xfrm>
            <a:off x="0" y="6308725"/>
            <a:ext cx="218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1800" u="none">
                <a:solidFill>
                  <a:srgbClr val="336633"/>
                </a:solidFill>
                <a:latin typeface="Trebuchet MS"/>
                <a:cs typeface="Trebuchet MS"/>
              </a:rPr>
              <a:t>Signal likeliness</a:t>
            </a:r>
          </a:p>
        </p:txBody>
      </p:sp>
      <p:pic>
        <p:nvPicPr>
          <p:cNvPr id="51211" name="Image 2" descr="qmu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" r="8344" b="21855"/>
          <a:stretch>
            <a:fillRect/>
          </a:stretch>
        </p:blipFill>
        <p:spPr bwMode="auto">
          <a:xfrm rot="5400000" flipH="1">
            <a:off x="6844506" y="3982244"/>
            <a:ext cx="284638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40700" y="2857500"/>
            <a:ext cx="762000" cy="17637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9" name="Rectangle 18"/>
          <p:cNvSpPr/>
          <p:nvPr/>
        </p:nvSpPr>
        <p:spPr>
          <a:xfrm rot="19722497">
            <a:off x="8064500" y="4267200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0" name="Rectangle 19"/>
          <p:cNvSpPr/>
          <p:nvPr/>
        </p:nvSpPr>
        <p:spPr>
          <a:xfrm flipV="1">
            <a:off x="7150100" y="3124200"/>
            <a:ext cx="495300" cy="29686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1" name="Rectangle 20"/>
          <p:cNvSpPr/>
          <p:nvPr/>
        </p:nvSpPr>
        <p:spPr>
          <a:xfrm flipV="1">
            <a:off x="6896100" y="4165600"/>
            <a:ext cx="381000" cy="4302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51218" name="ZoneTexte 11"/>
          <p:cNvSpPr txBox="1">
            <a:spLocks noChangeArrowheads="1"/>
          </p:cNvSpPr>
          <p:nvPr/>
        </p:nvSpPr>
        <p:spPr bwMode="auto">
          <a:xfrm>
            <a:off x="7397750" y="2579688"/>
            <a:ext cx="191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1800" u="none">
                <a:solidFill>
                  <a:srgbClr val="663366"/>
                </a:solidFill>
                <a:latin typeface="Trebuchet MS"/>
                <a:cs typeface="Trebuchet MS"/>
              </a:rPr>
              <a:t>Background likeliness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3454400" y="2540000"/>
            <a:ext cx="1651000" cy="3417888"/>
          </a:xfrm>
          <a:prstGeom prst="rect">
            <a:avLst/>
          </a:prstGeom>
          <a:solidFill>
            <a:srgbClr val="33CCCC">
              <a:alpha val="19000"/>
            </a:srgbClr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4279900" y="2514600"/>
            <a:ext cx="0" cy="34178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160463" y="309086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22388" y="3413125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6388" y="4462463"/>
            <a:ext cx="495300" cy="3429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3" name="Titre 1"/>
          <p:cNvSpPr txBox="1">
            <a:spLocks/>
          </p:cNvSpPr>
          <p:nvPr/>
        </p:nvSpPr>
        <p:spPr>
          <a:xfrm>
            <a:off x="519046" y="-12701"/>
            <a:ext cx="8183217" cy="68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smtClean="0">
                <a:latin typeface="Trebuchet MS"/>
                <a:cs typeface="Trebuchet MS"/>
              </a:rPr>
              <a:t>The Profiling Paradigm</a:t>
            </a:r>
            <a:endParaRPr lang="fr-FR" sz="3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772394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375651"/>
              </p:ext>
            </p:extLst>
          </p:nvPr>
        </p:nvGraphicFramePr>
        <p:xfrm>
          <a:off x="4052888" y="244475"/>
          <a:ext cx="10731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63" name="Équation" r:id="rId3" imgW="254000" imgH="165100" progId="Equation.3">
                  <p:embed/>
                </p:oleObj>
              </mc:Choice>
              <mc:Fallback>
                <p:oleObj name="Équation" r:id="rId3" imgW="2540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52888" y="244475"/>
                        <a:ext cx="1073150" cy="69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405477" y="1195388"/>
            <a:ext cx="5411123" cy="1843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latin typeface="Trebuchet MS"/>
                <a:cs typeface="Trebuchet MS"/>
              </a:rPr>
              <a:t>Summary and combination :</a:t>
            </a:r>
            <a:endParaRPr lang="en-US" sz="1800" dirty="0">
              <a:latin typeface="Trebuchet MS"/>
              <a:cs typeface="Trebuchet MS"/>
            </a:endParaRPr>
          </a:p>
        </p:txBody>
      </p:sp>
      <p:pic>
        <p:nvPicPr>
          <p:cNvPr id="6" name="Image 5" descr="CMSttHCombin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487" y="1828800"/>
            <a:ext cx="6126814" cy="43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4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66700" y="501199"/>
            <a:ext cx="8750300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dirty="0">
              <a:latin typeface="Trebuchet MS"/>
              <a:cs typeface="Trebuchet M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The consistency of rates of the three discovery channels and the supporting evidence from the additional channels leaves little doubt about the nature of the particle. 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203835" y="124615"/>
            <a:ext cx="8606367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800" dirty="0" smtClean="0">
                <a:latin typeface="Trebuchet MS"/>
                <a:cs typeface="Trebuchet MS"/>
              </a:rPr>
              <a:t>Beyond any reasonable doubt…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92100" y="2117561"/>
            <a:ext cx="8750300" cy="297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dirty="0">
              <a:latin typeface="Trebuchet MS"/>
              <a:cs typeface="Trebuchet M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For it NOT to be a Higgs boson would require a very savvy conspiring impostor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rebuchet MS"/>
              <a:cs typeface="Trebuchet M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	- Observation in the </a:t>
            </a:r>
            <a:r>
              <a:rPr lang="en-US" dirty="0" err="1" smtClean="0">
                <a:latin typeface="Trebuchet MS"/>
                <a:cs typeface="Trebuchet MS"/>
              </a:rPr>
              <a:t>diphoton</a:t>
            </a:r>
            <a:r>
              <a:rPr lang="en-US" dirty="0" smtClean="0">
                <a:latin typeface="Trebuchet MS"/>
                <a:cs typeface="Trebuchet MS"/>
              </a:rPr>
              <a:t> channel implies C = 1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	- Observation in the </a:t>
            </a:r>
            <a:r>
              <a:rPr lang="en-US" dirty="0" err="1" smtClean="0">
                <a:latin typeface="Trebuchet MS"/>
                <a:cs typeface="Trebuchet MS"/>
              </a:rPr>
              <a:t>diphoton</a:t>
            </a:r>
            <a:r>
              <a:rPr lang="en-US" dirty="0" smtClean="0">
                <a:latin typeface="Trebuchet MS"/>
                <a:cs typeface="Trebuchet MS"/>
              </a:rPr>
              <a:t> channel (Landau-Yang theorem) implies J≠1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	- Observation in WW channel favors J=0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rebuchet MS"/>
                <a:cs typeface="Trebuchet MS"/>
              </a:rPr>
              <a:t>	- Observation in the ZZ and WW channels disfavors P=-</a:t>
            </a:r>
            <a:r>
              <a:rPr lang="en-US" dirty="0" smtClean="0">
                <a:latin typeface="Trebuchet MS"/>
                <a:cs typeface="Trebuchet MS"/>
              </a:rPr>
              <a:t>1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30200" y="4984299"/>
            <a:ext cx="8750300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dirty="0" smtClean="0">
              <a:latin typeface="Trebuchet MS"/>
              <a:cs typeface="Trebuchet M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rebuchet MS"/>
                <a:cs typeface="Trebuchet MS"/>
              </a:rPr>
              <a:t>This being said we still perform analyses to test the main quantum numbers directly from model independent observables.</a:t>
            </a:r>
          </a:p>
          <a:p>
            <a:pPr>
              <a:lnSpc>
                <a:spcPct val="150000"/>
              </a:lnSpc>
            </a:pPr>
            <a:endParaRPr lang="en-US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6364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 txBox="1">
            <a:spLocks/>
          </p:cNvSpPr>
          <p:nvPr/>
        </p:nvSpPr>
        <p:spPr bwMode="auto">
          <a:xfrm>
            <a:off x="1042988" y="2446338"/>
            <a:ext cx="70723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u="none" dirty="0" smtClean="0">
                <a:latin typeface="Trebuchet MS" charset="0"/>
                <a:cs typeface="Trebuchet MS" charset="0"/>
              </a:rPr>
              <a:t>Measurement of Differential Cross Sections</a:t>
            </a:r>
            <a:endParaRPr lang="en-US" sz="4000" u="none" dirty="0"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4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655"/>
            <a:ext cx="9144000" cy="61769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rebuchet MS"/>
                <a:cs typeface="Trebuchet MS"/>
              </a:rPr>
              <a:t>Differential Cross Sections</a:t>
            </a:r>
            <a:endParaRPr lang="en-US" sz="3200" dirty="0">
              <a:latin typeface="Trebuchet MS"/>
              <a:cs typeface="Trebuchet MS"/>
            </a:endParaRPr>
          </a:p>
        </p:txBody>
      </p:sp>
      <p:pic>
        <p:nvPicPr>
          <p:cNvPr id="3" name="Image 2" descr="a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87" y="1652349"/>
            <a:ext cx="4185113" cy="406722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337281" y="1081371"/>
            <a:ext cx="6874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rebuchet MS"/>
                <a:cs typeface="Trebuchet MS"/>
              </a:rPr>
              <a:t>(</a:t>
            </a:r>
            <a:r>
              <a:rPr lang="fr-FR" dirty="0" err="1" smtClean="0">
                <a:latin typeface="Trebuchet MS"/>
                <a:cs typeface="Trebuchet MS"/>
              </a:rPr>
              <a:t>Differential</a:t>
            </a:r>
            <a:r>
              <a:rPr lang="fr-FR" dirty="0" smtClean="0">
                <a:latin typeface="Trebuchet MS"/>
                <a:cs typeface="Trebuchet MS"/>
              </a:rPr>
              <a:t> and </a:t>
            </a:r>
            <a:r>
              <a:rPr lang="fr-FR" dirty="0" err="1" smtClean="0">
                <a:latin typeface="Trebuchet MS"/>
                <a:cs typeface="Trebuchet MS"/>
              </a:rPr>
              <a:t>fiducial</a:t>
            </a:r>
            <a:r>
              <a:rPr lang="fr-FR" dirty="0" smtClean="0">
                <a:latin typeface="Trebuchet MS"/>
                <a:cs typeface="Trebuchet MS"/>
              </a:rPr>
              <a:t> cross sections in the </a:t>
            </a:r>
            <a:r>
              <a:rPr lang="fr-FR" dirty="0" err="1" smtClean="0">
                <a:latin typeface="Trebuchet MS"/>
                <a:cs typeface="Trebuchet MS"/>
              </a:rPr>
              <a:t>Diphoton</a:t>
            </a:r>
            <a:r>
              <a:rPr lang="fr-FR" dirty="0" smtClean="0">
                <a:latin typeface="Trebuchet MS"/>
                <a:cs typeface="Trebuchet MS"/>
              </a:rPr>
              <a:t> </a:t>
            </a:r>
            <a:r>
              <a:rPr lang="fr-FR" dirty="0" err="1" smtClean="0">
                <a:latin typeface="Trebuchet MS"/>
                <a:cs typeface="Trebuchet MS"/>
              </a:rPr>
              <a:t>channel</a:t>
            </a:r>
            <a:r>
              <a:rPr lang="fr-FR" dirty="0" smtClean="0">
                <a:latin typeface="Trebuchet MS"/>
                <a:cs typeface="Trebuchet MS"/>
              </a:rPr>
              <a:t>)</a:t>
            </a:r>
            <a:endParaRPr lang="fr-FR" dirty="0">
              <a:latin typeface="Trebuchet MS"/>
              <a:cs typeface="Trebuchet MS"/>
            </a:endParaRPr>
          </a:p>
        </p:txBody>
      </p:sp>
      <p:pic>
        <p:nvPicPr>
          <p:cNvPr id="6" name="Picture 6" descr="Screen Shot 2013-06-11 at 07.30.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430" y="1662765"/>
            <a:ext cx="4153669" cy="405680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768776" y="5984410"/>
            <a:ext cx="6329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latin typeface="Trebuchet MS"/>
                <a:cs typeface="Trebuchet MS"/>
              </a:rPr>
              <a:t>Possibly</a:t>
            </a:r>
            <a:r>
              <a:rPr lang="fr-FR" sz="2000" dirty="0" smtClean="0">
                <a:latin typeface="Trebuchet MS"/>
                <a:cs typeface="Trebuchet MS"/>
              </a:rPr>
              <a:t> </a:t>
            </a:r>
            <a:r>
              <a:rPr lang="fr-FR" sz="2000" dirty="0" err="1" smtClean="0">
                <a:latin typeface="Trebuchet MS"/>
                <a:cs typeface="Trebuchet MS"/>
              </a:rPr>
              <a:t>learn</a:t>
            </a:r>
            <a:r>
              <a:rPr lang="fr-FR" sz="2000" dirty="0" smtClean="0">
                <a:latin typeface="Trebuchet MS"/>
                <a:cs typeface="Trebuchet MS"/>
              </a:rPr>
              <a:t> about the  </a:t>
            </a:r>
            <a:r>
              <a:rPr lang="fr-FR" sz="2000" dirty="0" err="1" smtClean="0">
                <a:latin typeface="Trebuchet MS"/>
                <a:cs typeface="Trebuchet MS"/>
              </a:rPr>
              <a:t>loop</a:t>
            </a:r>
            <a:r>
              <a:rPr lang="fr-FR" sz="2000" dirty="0" smtClean="0">
                <a:latin typeface="Trebuchet MS"/>
                <a:cs typeface="Trebuchet MS"/>
              </a:rPr>
              <a:t> content of gluon fusion</a:t>
            </a:r>
            <a:endParaRPr lang="fr-FR" sz="2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0706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930"/>
            <a:ext cx="9144000" cy="61769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Differential Cross Sections</a:t>
            </a:r>
            <a:endParaRPr lang="en-US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1391075" y="896705"/>
            <a:ext cx="6358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Differential</a:t>
            </a:r>
            <a:r>
              <a:rPr lang="fr-FR" dirty="0" smtClean="0"/>
              <a:t> and </a:t>
            </a:r>
            <a:r>
              <a:rPr lang="fr-FR" dirty="0" err="1" smtClean="0"/>
              <a:t>fiducial</a:t>
            </a:r>
            <a:r>
              <a:rPr lang="fr-FR" dirty="0" smtClean="0"/>
              <a:t> cross sections in </a:t>
            </a:r>
            <a:r>
              <a:rPr lang="fr-FR" dirty="0" err="1" smtClean="0"/>
              <a:t>dijet</a:t>
            </a:r>
            <a:r>
              <a:rPr lang="fr-FR" dirty="0" smtClean="0"/>
              <a:t> - </a:t>
            </a:r>
            <a:r>
              <a:rPr lang="fr-FR" dirty="0" err="1" smtClean="0"/>
              <a:t>Diphoton</a:t>
            </a:r>
            <a:r>
              <a:rPr lang="fr-FR" dirty="0" smtClean="0"/>
              <a:t> </a:t>
            </a:r>
            <a:r>
              <a:rPr lang="fr-FR" dirty="0" err="1" smtClean="0"/>
              <a:t>channel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6" name="Image 5" descr="a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7970"/>
            <a:ext cx="9144000" cy="4347034"/>
          </a:xfrm>
          <a:prstGeom prst="rect">
            <a:avLst/>
          </a:prstGeom>
        </p:spPr>
      </p:pic>
      <p:pic>
        <p:nvPicPr>
          <p:cNvPr id="7" name="Picture 5" descr="Screen Shot 2013-06-11 at 07.16.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866" y="1509070"/>
            <a:ext cx="4827282" cy="434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5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Image 1" descr="PastedGraphic-8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2417763"/>
            <a:ext cx="6002337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0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922145"/>
              </p:ext>
            </p:extLst>
          </p:nvPr>
        </p:nvGraphicFramePr>
        <p:xfrm>
          <a:off x="496888" y="750888"/>
          <a:ext cx="3513137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9" name="Équation" r:id="rId4" imgW="1549400" imgH="508000" progId="Equation.3">
                  <p:embed/>
                </p:oleObj>
              </mc:Choice>
              <mc:Fallback>
                <p:oleObj name="Équation" r:id="rId4" imgW="15494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888" y="750888"/>
                        <a:ext cx="3513137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85725" y="312420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54400" y="5603875"/>
            <a:ext cx="1651000" cy="352425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40700" y="2857500"/>
            <a:ext cx="762000" cy="17637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9" name="Rectangle 18"/>
          <p:cNvSpPr/>
          <p:nvPr/>
        </p:nvSpPr>
        <p:spPr>
          <a:xfrm rot="19722497">
            <a:off x="8064500" y="4267200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0" name="Rectangle 19"/>
          <p:cNvSpPr/>
          <p:nvPr/>
        </p:nvSpPr>
        <p:spPr>
          <a:xfrm flipV="1">
            <a:off x="7150100" y="3124200"/>
            <a:ext cx="495300" cy="29686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1" name="Rectangle 20"/>
          <p:cNvSpPr/>
          <p:nvPr/>
        </p:nvSpPr>
        <p:spPr>
          <a:xfrm flipV="1">
            <a:off x="6896100" y="4165600"/>
            <a:ext cx="381000" cy="4302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4279900" y="2514600"/>
            <a:ext cx="0" cy="34178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160463" y="309086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22388" y="3413125"/>
            <a:ext cx="495300" cy="341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6388" y="4462463"/>
            <a:ext cx="495300" cy="3429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437294"/>
              </p:ext>
            </p:extLst>
          </p:nvPr>
        </p:nvGraphicFramePr>
        <p:xfrm>
          <a:off x="4535487" y="833438"/>
          <a:ext cx="3662987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10" name="Équation" r:id="rId6" imgW="825500" imgH="215900" progId="Equation.3">
                  <p:embed/>
                </p:oleObj>
              </mc:Choice>
              <mc:Fallback>
                <p:oleObj name="Équation" r:id="rId6" imgW="825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5487" y="833438"/>
                        <a:ext cx="3662987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468246" y="128587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smtClean="0">
                <a:latin typeface="Trebuchet MS"/>
                <a:cs typeface="Trebuchet MS"/>
              </a:rPr>
              <a:t>The Profiling Paradigm</a:t>
            </a:r>
            <a:endParaRPr lang="fr-FR" sz="3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8490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725" y="312420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95828"/>
              </p:ext>
            </p:extLst>
          </p:nvPr>
        </p:nvGraphicFramePr>
        <p:xfrm>
          <a:off x="1938338" y="1641944"/>
          <a:ext cx="1037259" cy="47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05" name="Équation" r:id="rId3" imgW="469900" imgH="215900" progId="Equation.3">
                  <p:embed/>
                </p:oleObj>
              </mc:Choice>
              <mc:Fallback>
                <p:oleObj name="Équation" r:id="rId3" imgW="469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8338" y="1641944"/>
                        <a:ext cx="1037259" cy="47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658746" y="994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Trebuchet MS"/>
                <a:cs typeface="Trebuchet MS"/>
              </a:rPr>
              <a:t>Simple </a:t>
            </a:r>
            <a:r>
              <a:rPr lang="fr-FR" sz="3200" dirty="0" err="1" smtClean="0">
                <a:latin typeface="Trebuchet MS"/>
                <a:cs typeface="Trebuchet MS"/>
              </a:rPr>
              <a:t>Example</a:t>
            </a:r>
            <a:endParaRPr lang="fr-FR" sz="3200" dirty="0">
              <a:latin typeface="Trebuchet MS"/>
              <a:cs typeface="Trebuchet MS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3132801" y="2722563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rebuchet MS"/>
                <a:cs typeface="Trebuchet MS"/>
              </a:rPr>
              <a:t>SR</a:t>
            </a:r>
            <a:endParaRPr lang="fr-FR" sz="2400" dirty="0">
              <a:latin typeface="Trebuchet MS"/>
              <a:cs typeface="Trebuchet MS"/>
            </a:endParaRPr>
          </a:p>
        </p:txBody>
      </p:sp>
      <p:graphicFrame>
        <p:nvGraphicFramePr>
          <p:cNvPr id="4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694276"/>
              </p:ext>
            </p:extLst>
          </p:nvPr>
        </p:nvGraphicFramePr>
        <p:xfrm>
          <a:off x="2200897" y="2076859"/>
          <a:ext cx="392241" cy="531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06" name="Équation" r:id="rId5" imgW="177800" imgH="241300" progId="Equation.3">
                  <p:embed/>
                </p:oleObj>
              </mc:Choice>
              <mc:Fallback>
                <p:oleObj name="Équation" r:id="rId5" imgW="177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897" y="2076859"/>
                        <a:ext cx="392241" cy="531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047274"/>
              </p:ext>
            </p:extLst>
          </p:nvPr>
        </p:nvGraphicFramePr>
        <p:xfrm>
          <a:off x="2246935" y="1243911"/>
          <a:ext cx="393330" cy="36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07" name="Équation" r:id="rId7" imgW="177800" imgH="165100" progId="Equation.3">
                  <p:embed/>
                </p:oleObj>
              </mc:Choice>
              <mc:Fallback>
                <p:oleObj name="Équation" r:id="rId7" imgW="1778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935" y="1243911"/>
                        <a:ext cx="393330" cy="36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73895"/>
              </p:ext>
            </p:extLst>
          </p:nvPr>
        </p:nvGraphicFramePr>
        <p:xfrm>
          <a:off x="4337050" y="1495425"/>
          <a:ext cx="33655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08" name="Équation" r:id="rId9" imgW="1549400" imgH="406400" progId="Equation.3">
                  <p:embed/>
                </p:oleObj>
              </mc:Choice>
              <mc:Fallback>
                <p:oleObj name="Équation" r:id="rId9" imgW="15494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7050" y="1495425"/>
                        <a:ext cx="3365500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Grouper 53"/>
          <p:cNvGrpSpPr/>
          <p:nvPr/>
        </p:nvGrpSpPr>
        <p:grpSpPr>
          <a:xfrm>
            <a:off x="3128515" y="1218511"/>
            <a:ext cx="499370" cy="1337074"/>
            <a:chOff x="2702719" y="1206500"/>
            <a:chExt cx="1858962" cy="2527300"/>
          </a:xfrm>
        </p:grpSpPr>
        <p:cxnSp>
          <p:nvCxnSpPr>
            <p:cNvPr id="55" name="Connecteur droit 54"/>
            <p:cNvCxnSpPr/>
            <p:nvPr/>
          </p:nvCxnSpPr>
          <p:spPr>
            <a:xfrm>
              <a:off x="27027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>
              <a:off x="27027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 flipV="1">
              <a:off x="45616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2702719" y="2828925"/>
              <a:ext cx="1858962" cy="9048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702719" y="2019300"/>
              <a:ext cx="1858962" cy="7969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Ellipse 59"/>
            <p:cNvSpPr/>
            <p:nvPr/>
          </p:nvSpPr>
          <p:spPr>
            <a:xfrm>
              <a:off x="3581400" y="1753217"/>
              <a:ext cx="101600" cy="930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1" name="Connecteur droit 60"/>
            <p:cNvCxnSpPr/>
            <p:nvPr/>
          </p:nvCxnSpPr>
          <p:spPr>
            <a:xfrm>
              <a:off x="3635375" y="1495425"/>
              <a:ext cx="0" cy="568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orme libre 46"/>
          <p:cNvSpPr/>
          <p:nvPr/>
        </p:nvSpPr>
        <p:spPr>
          <a:xfrm>
            <a:off x="2870199" y="4322233"/>
            <a:ext cx="1223433" cy="1791088"/>
          </a:xfrm>
          <a:custGeom>
            <a:avLst/>
            <a:gdLst>
              <a:gd name="connsiteX0" fmla="*/ 0 w 1223433"/>
              <a:gd name="connsiteY0" fmla="*/ 0 h 1791088"/>
              <a:gd name="connsiteX1" fmla="*/ 16933 w 1223433"/>
              <a:gd name="connsiteY1" fmla="*/ 71966 h 1791088"/>
              <a:gd name="connsiteX2" fmla="*/ 25400 w 1223433"/>
              <a:gd name="connsiteY2" fmla="*/ 84666 h 1791088"/>
              <a:gd name="connsiteX3" fmla="*/ 33866 w 1223433"/>
              <a:gd name="connsiteY3" fmla="*/ 101600 h 1791088"/>
              <a:gd name="connsiteX4" fmla="*/ 50800 w 1223433"/>
              <a:gd name="connsiteY4" fmla="*/ 127000 h 1791088"/>
              <a:gd name="connsiteX5" fmla="*/ 55033 w 1223433"/>
              <a:gd name="connsiteY5" fmla="*/ 148166 h 1791088"/>
              <a:gd name="connsiteX6" fmla="*/ 59266 w 1223433"/>
              <a:gd name="connsiteY6" fmla="*/ 173566 h 1791088"/>
              <a:gd name="connsiteX7" fmla="*/ 76200 w 1223433"/>
              <a:gd name="connsiteY7" fmla="*/ 198966 h 1791088"/>
              <a:gd name="connsiteX8" fmla="*/ 84666 w 1223433"/>
              <a:gd name="connsiteY8" fmla="*/ 232833 h 1791088"/>
              <a:gd name="connsiteX9" fmla="*/ 93133 w 1223433"/>
              <a:gd name="connsiteY9" fmla="*/ 249766 h 1791088"/>
              <a:gd name="connsiteX10" fmla="*/ 105833 w 1223433"/>
              <a:gd name="connsiteY10" fmla="*/ 287866 h 1791088"/>
              <a:gd name="connsiteX11" fmla="*/ 114300 w 1223433"/>
              <a:gd name="connsiteY11" fmla="*/ 313266 h 1791088"/>
              <a:gd name="connsiteX12" fmla="*/ 118533 w 1223433"/>
              <a:gd name="connsiteY12" fmla="*/ 325966 h 1791088"/>
              <a:gd name="connsiteX13" fmla="*/ 131233 w 1223433"/>
              <a:gd name="connsiteY13" fmla="*/ 330200 h 1791088"/>
              <a:gd name="connsiteX14" fmla="*/ 139700 w 1223433"/>
              <a:gd name="connsiteY14" fmla="*/ 355600 h 1791088"/>
              <a:gd name="connsiteX15" fmla="*/ 143933 w 1223433"/>
              <a:gd name="connsiteY15" fmla="*/ 368300 h 1791088"/>
              <a:gd name="connsiteX16" fmla="*/ 152400 w 1223433"/>
              <a:gd name="connsiteY16" fmla="*/ 410633 h 1791088"/>
              <a:gd name="connsiteX17" fmla="*/ 160866 w 1223433"/>
              <a:gd name="connsiteY17" fmla="*/ 436033 h 1791088"/>
              <a:gd name="connsiteX18" fmla="*/ 165100 w 1223433"/>
              <a:gd name="connsiteY18" fmla="*/ 448733 h 1791088"/>
              <a:gd name="connsiteX19" fmla="*/ 173566 w 1223433"/>
              <a:gd name="connsiteY19" fmla="*/ 465666 h 1791088"/>
              <a:gd name="connsiteX20" fmla="*/ 177800 w 1223433"/>
              <a:gd name="connsiteY20" fmla="*/ 482600 h 1791088"/>
              <a:gd name="connsiteX21" fmla="*/ 186266 w 1223433"/>
              <a:gd name="connsiteY21" fmla="*/ 499533 h 1791088"/>
              <a:gd name="connsiteX22" fmla="*/ 194733 w 1223433"/>
              <a:gd name="connsiteY22" fmla="*/ 524933 h 1791088"/>
              <a:gd name="connsiteX23" fmla="*/ 198966 w 1223433"/>
              <a:gd name="connsiteY23" fmla="*/ 537633 h 1791088"/>
              <a:gd name="connsiteX24" fmla="*/ 211666 w 1223433"/>
              <a:gd name="connsiteY24" fmla="*/ 546100 h 1791088"/>
              <a:gd name="connsiteX25" fmla="*/ 220133 w 1223433"/>
              <a:gd name="connsiteY25" fmla="*/ 571500 h 1791088"/>
              <a:gd name="connsiteX26" fmla="*/ 237066 w 1223433"/>
              <a:gd name="connsiteY26" fmla="*/ 596900 h 1791088"/>
              <a:gd name="connsiteX27" fmla="*/ 249766 w 1223433"/>
              <a:gd name="connsiteY27" fmla="*/ 626533 h 1791088"/>
              <a:gd name="connsiteX28" fmla="*/ 258233 w 1223433"/>
              <a:gd name="connsiteY28" fmla="*/ 651933 h 1791088"/>
              <a:gd name="connsiteX29" fmla="*/ 275166 w 1223433"/>
              <a:gd name="connsiteY29" fmla="*/ 677333 h 1791088"/>
              <a:gd name="connsiteX30" fmla="*/ 279400 w 1223433"/>
              <a:gd name="connsiteY30" fmla="*/ 690033 h 1791088"/>
              <a:gd name="connsiteX31" fmla="*/ 292100 w 1223433"/>
              <a:gd name="connsiteY31" fmla="*/ 702733 h 1791088"/>
              <a:gd name="connsiteX32" fmla="*/ 304800 w 1223433"/>
              <a:gd name="connsiteY32" fmla="*/ 745066 h 1791088"/>
              <a:gd name="connsiteX33" fmla="*/ 309033 w 1223433"/>
              <a:gd name="connsiteY33" fmla="*/ 757766 h 1791088"/>
              <a:gd name="connsiteX34" fmla="*/ 313266 w 1223433"/>
              <a:gd name="connsiteY34" fmla="*/ 774700 h 1791088"/>
              <a:gd name="connsiteX35" fmla="*/ 321733 w 1223433"/>
              <a:gd name="connsiteY35" fmla="*/ 791633 h 1791088"/>
              <a:gd name="connsiteX36" fmla="*/ 325966 w 1223433"/>
              <a:gd name="connsiteY36" fmla="*/ 808566 h 1791088"/>
              <a:gd name="connsiteX37" fmla="*/ 338666 w 1223433"/>
              <a:gd name="connsiteY37" fmla="*/ 821266 h 1791088"/>
              <a:gd name="connsiteX38" fmla="*/ 347133 w 1223433"/>
              <a:gd name="connsiteY38" fmla="*/ 833966 h 1791088"/>
              <a:gd name="connsiteX39" fmla="*/ 364066 w 1223433"/>
              <a:gd name="connsiteY39" fmla="*/ 850900 h 1791088"/>
              <a:gd name="connsiteX40" fmla="*/ 368300 w 1223433"/>
              <a:gd name="connsiteY40" fmla="*/ 863600 h 1791088"/>
              <a:gd name="connsiteX41" fmla="*/ 376766 w 1223433"/>
              <a:gd name="connsiteY41" fmla="*/ 880533 h 1791088"/>
              <a:gd name="connsiteX42" fmla="*/ 393700 w 1223433"/>
              <a:gd name="connsiteY42" fmla="*/ 905933 h 1791088"/>
              <a:gd name="connsiteX43" fmla="*/ 410633 w 1223433"/>
              <a:gd name="connsiteY43" fmla="*/ 922866 h 1791088"/>
              <a:gd name="connsiteX44" fmla="*/ 414866 w 1223433"/>
              <a:gd name="connsiteY44" fmla="*/ 935566 h 1791088"/>
              <a:gd name="connsiteX45" fmla="*/ 436033 w 1223433"/>
              <a:gd name="connsiteY45" fmla="*/ 956733 h 1791088"/>
              <a:gd name="connsiteX46" fmla="*/ 444500 w 1223433"/>
              <a:gd name="connsiteY46" fmla="*/ 973666 h 1791088"/>
              <a:gd name="connsiteX47" fmla="*/ 457200 w 1223433"/>
              <a:gd name="connsiteY47" fmla="*/ 986366 h 1791088"/>
              <a:gd name="connsiteX48" fmla="*/ 461433 w 1223433"/>
              <a:gd name="connsiteY48" fmla="*/ 1003300 h 1791088"/>
              <a:gd name="connsiteX49" fmla="*/ 465666 w 1223433"/>
              <a:gd name="connsiteY49" fmla="*/ 1016000 h 1791088"/>
              <a:gd name="connsiteX50" fmla="*/ 474133 w 1223433"/>
              <a:gd name="connsiteY50" fmla="*/ 1049866 h 1791088"/>
              <a:gd name="connsiteX51" fmla="*/ 482600 w 1223433"/>
              <a:gd name="connsiteY51" fmla="*/ 1066800 h 1791088"/>
              <a:gd name="connsiteX52" fmla="*/ 486833 w 1223433"/>
              <a:gd name="connsiteY52" fmla="*/ 1079500 h 1791088"/>
              <a:gd name="connsiteX53" fmla="*/ 499533 w 1223433"/>
              <a:gd name="connsiteY53" fmla="*/ 1087966 h 1791088"/>
              <a:gd name="connsiteX54" fmla="*/ 516466 w 1223433"/>
              <a:gd name="connsiteY54" fmla="*/ 1113366 h 1791088"/>
              <a:gd name="connsiteX55" fmla="*/ 533400 w 1223433"/>
              <a:gd name="connsiteY55" fmla="*/ 1143000 h 1791088"/>
              <a:gd name="connsiteX56" fmla="*/ 554566 w 1223433"/>
              <a:gd name="connsiteY56" fmla="*/ 1159933 h 1791088"/>
              <a:gd name="connsiteX57" fmla="*/ 558800 w 1223433"/>
              <a:gd name="connsiteY57" fmla="*/ 1172633 h 1791088"/>
              <a:gd name="connsiteX58" fmla="*/ 571500 w 1223433"/>
              <a:gd name="connsiteY58" fmla="*/ 1185333 h 1791088"/>
              <a:gd name="connsiteX59" fmla="*/ 588433 w 1223433"/>
              <a:gd name="connsiteY59" fmla="*/ 1206500 h 1791088"/>
              <a:gd name="connsiteX60" fmla="*/ 592666 w 1223433"/>
              <a:gd name="connsiteY60" fmla="*/ 1219200 h 1791088"/>
              <a:gd name="connsiteX61" fmla="*/ 601133 w 1223433"/>
              <a:gd name="connsiteY61" fmla="*/ 1236133 h 1791088"/>
              <a:gd name="connsiteX62" fmla="*/ 618066 w 1223433"/>
              <a:gd name="connsiteY62" fmla="*/ 1261533 h 1791088"/>
              <a:gd name="connsiteX63" fmla="*/ 635000 w 1223433"/>
              <a:gd name="connsiteY63" fmla="*/ 1299633 h 1791088"/>
              <a:gd name="connsiteX64" fmla="*/ 656166 w 1223433"/>
              <a:gd name="connsiteY64" fmla="*/ 1333500 h 1791088"/>
              <a:gd name="connsiteX65" fmla="*/ 673100 w 1223433"/>
              <a:gd name="connsiteY65" fmla="*/ 1354666 h 1791088"/>
              <a:gd name="connsiteX66" fmla="*/ 694266 w 1223433"/>
              <a:gd name="connsiteY66" fmla="*/ 1392766 h 1791088"/>
              <a:gd name="connsiteX67" fmla="*/ 723900 w 1223433"/>
              <a:gd name="connsiteY67" fmla="*/ 1413933 h 1791088"/>
              <a:gd name="connsiteX68" fmla="*/ 732366 w 1223433"/>
              <a:gd name="connsiteY68" fmla="*/ 1426633 h 1791088"/>
              <a:gd name="connsiteX69" fmla="*/ 745066 w 1223433"/>
              <a:gd name="connsiteY69" fmla="*/ 1435100 h 1791088"/>
              <a:gd name="connsiteX70" fmla="*/ 774700 w 1223433"/>
              <a:gd name="connsiteY70" fmla="*/ 1456266 h 1791088"/>
              <a:gd name="connsiteX71" fmla="*/ 783166 w 1223433"/>
              <a:gd name="connsiteY71" fmla="*/ 1468966 h 1791088"/>
              <a:gd name="connsiteX72" fmla="*/ 791633 w 1223433"/>
              <a:gd name="connsiteY72" fmla="*/ 1485900 h 1791088"/>
              <a:gd name="connsiteX73" fmla="*/ 804333 w 1223433"/>
              <a:gd name="connsiteY73" fmla="*/ 1502833 h 1791088"/>
              <a:gd name="connsiteX74" fmla="*/ 821266 w 1223433"/>
              <a:gd name="connsiteY74" fmla="*/ 1528233 h 1791088"/>
              <a:gd name="connsiteX75" fmla="*/ 842433 w 1223433"/>
              <a:gd name="connsiteY75" fmla="*/ 1553633 h 1791088"/>
              <a:gd name="connsiteX76" fmla="*/ 859366 w 1223433"/>
              <a:gd name="connsiteY76" fmla="*/ 1557866 h 1791088"/>
              <a:gd name="connsiteX77" fmla="*/ 872066 w 1223433"/>
              <a:gd name="connsiteY77" fmla="*/ 1570566 h 1791088"/>
              <a:gd name="connsiteX78" fmla="*/ 884766 w 1223433"/>
              <a:gd name="connsiteY78" fmla="*/ 1579033 h 1791088"/>
              <a:gd name="connsiteX79" fmla="*/ 901700 w 1223433"/>
              <a:gd name="connsiteY79" fmla="*/ 1604433 h 1791088"/>
              <a:gd name="connsiteX80" fmla="*/ 910166 w 1223433"/>
              <a:gd name="connsiteY80" fmla="*/ 1621366 h 1791088"/>
              <a:gd name="connsiteX81" fmla="*/ 952500 w 1223433"/>
              <a:gd name="connsiteY81" fmla="*/ 1638300 h 1791088"/>
              <a:gd name="connsiteX82" fmla="*/ 990600 w 1223433"/>
              <a:gd name="connsiteY82" fmla="*/ 1659466 h 1791088"/>
              <a:gd name="connsiteX83" fmla="*/ 1003300 w 1223433"/>
              <a:gd name="connsiteY83" fmla="*/ 1667933 h 1791088"/>
              <a:gd name="connsiteX84" fmla="*/ 1016000 w 1223433"/>
              <a:gd name="connsiteY84" fmla="*/ 1680633 h 1791088"/>
              <a:gd name="connsiteX85" fmla="*/ 1028700 w 1223433"/>
              <a:gd name="connsiteY85" fmla="*/ 1684866 h 1791088"/>
              <a:gd name="connsiteX86" fmla="*/ 1049866 w 1223433"/>
              <a:gd name="connsiteY86" fmla="*/ 1706033 h 1791088"/>
              <a:gd name="connsiteX87" fmla="*/ 1062566 w 1223433"/>
              <a:gd name="connsiteY87" fmla="*/ 1714500 h 1791088"/>
              <a:gd name="connsiteX88" fmla="*/ 1066800 w 1223433"/>
              <a:gd name="connsiteY88" fmla="*/ 1727200 h 1791088"/>
              <a:gd name="connsiteX89" fmla="*/ 1096433 w 1223433"/>
              <a:gd name="connsiteY89" fmla="*/ 1739900 h 1791088"/>
              <a:gd name="connsiteX90" fmla="*/ 1104900 w 1223433"/>
              <a:gd name="connsiteY90" fmla="*/ 1752600 h 1791088"/>
              <a:gd name="connsiteX91" fmla="*/ 1117600 w 1223433"/>
              <a:gd name="connsiteY91" fmla="*/ 1756833 h 1791088"/>
              <a:gd name="connsiteX92" fmla="*/ 1130300 w 1223433"/>
              <a:gd name="connsiteY92" fmla="*/ 1765300 h 1791088"/>
              <a:gd name="connsiteX93" fmla="*/ 1176866 w 1223433"/>
              <a:gd name="connsiteY93" fmla="*/ 1778000 h 1791088"/>
              <a:gd name="connsiteX94" fmla="*/ 1202266 w 1223433"/>
              <a:gd name="connsiteY94" fmla="*/ 1790700 h 1791088"/>
              <a:gd name="connsiteX95" fmla="*/ 1223433 w 1223433"/>
              <a:gd name="connsiteY95" fmla="*/ 1790700 h 179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23433" h="1791088">
                <a:moveTo>
                  <a:pt x="0" y="0"/>
                </a:moveTo>
                <a:cubicBezTo>
                  <a:pt x="2697" y="21580"/>
                  <a:pt x="4396" y="53162"/>
                  <a:pt x="16933" y="71966"/>
                </a:cubicBezTo>
                <a:cubicBezTo>
                  <a:pt x="19755" y="76199"/>
                  <a:pt x="22876" y="80248"/>
                  <a:pt x="25400" y="84666"/>
                </a:cubicBezTo>
                <a:cubicBezTo>
                  <a:pt x="28531" y="90145"/>
                  <a:pt x="30619" y="96189"/>
                  <a:pt x="33866" y="101600"/>
                </a:cubicBezTo>
                <a:cubicBezTo>
                  <a:pt x="39101" y="110326"/>
                  <a:pt x="50800" y="127000"/>
                  <a:pt x="50800" y="127000"/>
                </a:cubicBezTo>
                <a:cubicBezTo>
                  <a:pt x="52211" y="134055"/>
                  <a:pt x="53746" y="141087"/>
                  <a:pt x="55033" y="148166"/>
                </a:cubicBezTo>
                <a:cubicBezTo>
                  <a:pt x="56568" y="156611"/>
                  <a:pt x="55965" y="165643"/>
                  <a:pt x="59266" y="173566"/>
                </a:cubicBezTo>
                <a:cubicBezTo>
                  <a:pt x="63180" y="182959"/>
                  <a:pt x="76200" y="198966"/>
                  <a:pt x="76200" y="198966"/>
                </a:cubicBezTo>
                <a:cubicBezTo>
                  <a:pt x="79022" y="210255"/>
                  <a:pt x="79462" y="222425"/>
                  <a:pt x="84666" y="232833"/>
                </a:cubicBezTo>
                <a:cubicBezTo>
                  <a:pt x="87488" y="238477"/>
                  <a:pt x="90789" y="243907"/>
                  <a:pt x="93133" y="249766"/>
                </a:cubicBezTo>
                <a:cubicBezTo>
                  <a:pt x="93140" y="249783"/>
                  <a:pt x="103713" y="281507"/>
                  <a:pt x="105833" y="287866"/>
                </a:cubicBezTo>
                <a:lnTo>
                  <a:pt x="114300" y="313266"/>
                </a:lnTo>
                <a:cubicBezTo>
                  <a:pt x="115711" y="317499"/>
                  <a:pt x="114300" y="324555"/>
                  <a:pt x="118533" y="325966"/>
                </a:cubicBezTo>
                <a:lnTo>
                  <a:pt x="131233" y="330200"/>
                </a:lnTo>
                <a:lnTo>
                  <a:pt x="139700" y="355600"/>
                </a:lnTo>
                <a:cubicBezTo>
                  <a:pt x="141111" y="359833"/>
                  <a:pt x="143199" y="363898"/>
                  <a:pt x="143933" y="368300"/>
                </a:cubicBezTo>
                <a:cubicBezTo>
                  <a:pt x="146796" y="385478"/>
                  <a:pt x="147661" y="394836"/>
                  <a:pt x="152400" y="410633"/>
                </a:cubicBezTo>
                <a:cubicBezTo>
                  <a:pt x="154964" y="419181"/>
                  <a:pt x="158044" y="427566"/>
                  <a:pt x="160866" y="436033"/>
                </a:cubicBezTo>
                <a:cubicBezTo>
                  <a:pt x="162277" y="440266"/>
                  <a:pt x="163104" y="444742"/>
                  <a:pt x="165100" y="448733"/>
                </a:cubicBezTo>
                <a:cubicBezTo>
                  <a:pt x="167922" y="454377"/>
                  <a:pt x="171350" y="459757"/>
                  <a:pt x="173566" y="465666"/>
                </a:cubicBezTo>
                <a:cubicBezTo>
                  <a:pt x="175609" y="471114"/>
                  <a:pt x="175757" y="477152"/>
                  <a:pt x="177800" y="482600"/>
                </a:cubicBezTo>
                <a:cubicBezTo>
                  <a:pt x="180016" y="488509"/>
                  <a:pt x="183922" y="493674"/>
                  <a:pt x="186266" y="499533"/>
                </a:cubicBezTo>
                <a:cubicBezTo>
                  <a:pt x="189581" y="507819"/>
                  <a:pt x="191911" y="516466"/>
                  <a:pt x="194733" y="524933"/>
                </a:cubicBezTo>
                <a:cubicBezTo>
                  <a:pt x="196144" y="529166"/>
                  <a:pt x="195253" y="535158"/>
                  <a:pt x="198966" y="537633"/>
                </a:cubicBezTo>
                <a:lnTo>
                  <a:pt x="211666" y="546100"/>
                </a:lnTo>
                <a:cubicBezTo>
                  <a:pt x="214488" y="554567"/>
                  <a:pt x="215183" y="564074"/>
                  <a:pt x="220133" y="571500"/>
                </a:cubicBezTo>
                <a:lnTo>
                  <a:pt x="237066" y="596900"/>
                </a:lnTo>
                <a:cubicBezTo>
                  <a:pt x="248267" y="641695"/>
                  <a:pt x="233060" y="588943"/>
                  <a:pt x="249766" y="626533"/>
                </a:cubicBezTo>
                <a:cubicBezTo>
                  <a:pt x="253391" y="634689"/>
                  <a:pt x="253283" y="644507"/>
                  <a:pt x="258233" y="651933"/>
                </a:cubicBezTo>
                <a:cubicBezTo>
                  <a:pt x="263877" y="660400"/>
                  <a:pt x="271948" y="667680"/>
                  <a:pt x="275166" y="677333"/>
                </a:cubicBezTo>
                <a:cubicBezTo>
                  <a:pt x="276577" y="681566"/>
                  <a:pt x="276925" y="686320"/>
                  <a:pt x="279400" y="690033"/>
                </a:cubicBezTo>
                <a:cubicBezTo>
                  <a:pt x="282721" y="695014"/>
                  <a:pt x="287867" y="698500"/>
                  <a:pt x="292100" y="702733"/>
                </a:cubicBezTo>
                <a:cubicBezTo>
                  <a:pt x="312219" y="763094"/>
                  <a:pt x="292004" y="700281"/>
                  <a:pt x="304800" y="745066"/>
                </a:cubicBezTo>
                <a:cubicBezTo>
                  <a:pt x="306026" y="749357"/>
                  <a:pt x="307807" y="753475"/>
                  <a:pt x="309033" y="757766"/>
                </a:cubicBezTo>
                <a:cubicBezTo>
                  <a:pt x="310631" y="763361"/>
                  <a:pt x="311223" y="769252"/>
                  <a:pt x="313266" y="774700"/>
                </a:cubicBezTo>
                <a:cubicBezTo>
                  <a:pt x="315482" y="780609"/>
                  <a:pt x="318911" y="785989"/>
                  <a:pt x="321733" y="791633"/>
                </a:cubicBezTo>
                <a:cubicBezTo>
                  <a:pt x="323144" y="797277"/>
                  <a:pt x="323079" y="803515"/>
                  <a:pt x="325966" y="808566"/>
                </a:cubicBezTo>
                <a:cubicBezTo>
                  <a:pt x="328936" y="813764"/>
                  <a:pt x="334833" y="816667"/>
                  <a:pt x="338666" y="821266"/>
                </a:cubicBezTo>
                <a:cubicBezTo>
                  <a:pt x="341923" y="825175"/>
                  <a:pt x="344311" y="829733"/>
                  <a:pt x="347133" y="833966"/>
                </a:cubicBezTo>
                <a:cubicBezTo>
                  <a:pt x="358420" y="867830"/>
                  <a:pt x="341489" y="828323"/>
                  <a:pt x="364066" y="850900"/>
                </a:cubicBezTo>
                <a:cubicBezTo>
                  <a:pt x="367221" y="854055"/>
                  <a:pt x="366542" y="859498"/>
                  <a:pt x="368300" y="863600"/>
                </a:cubicBezTo>
                <a:cubicBezTo>
                  <a:pt x="370786" y="869400"/>
                  <a:pt x="373519" y="875122"/>
                  <a:pt x="376766" y="880533"/>
                </a:cubicBezTo>
                <a:cubicBezTo>
                  <a:pt x="382001" y="889259"/>
                  <a:pt x="393700" y="905933"/>
                  <a:pt x="393700" y="905933"/>
                </a:cubicBezTo>
                <a:cubicBezTo>
                  <a:pt x="404988" y="939800"/>
                  <a:pt x="388056" y="900289"/>
                  <a:pt x="410633" y="922866"/>
                </a:cubicBezTo>
                <a:cubicBezTo>
                  <a:pt x="413788" y="926021"/>
                  <a:pt x="412870" y="931575"/>
                  <a:pt x="414866" y="935566"/>
                </a:cubicBezTo>
                <a:cubicBezTo>
                  <a:pt x="421921" y="949676"/>
                  <a:pt x="423334" y="948267"/>
                  <a:pt x="436033" y="956733"/>
                </a:cubicBezTo>
                <a:cubicBezTo>
                  <a:pt x="438855" y="962377"/>
                  <a:pt x="440832" y="968531"/>
                  <a:pt x="444500" y="973666"/>
                </a:cubicBezTo>
                <a:cubicBezTo>
                  <a:pt x="447980" y="978538"/>
                  <a:pt x="454230" y="981168"/>
                  <a:pt x="457200" y="986366"/>
                </a:cubicBezTo>
                <a:cubicBezTo>
                  <a:pt x="460087" y="991418"/>
                  <a:pt x="459835" y="997705"/>
                  <a:pt x="461433" y="1003300"/>
                </a:cubicBezTo>
                <a:cubicBezTo>
                  <a:pt x="462659" y="1007591"/>
                  <a:pt x="464584" y="1011671"/>
                  <a:pt x="465666" y="1016000"/>
                </a:cubicBezTo>
                <a:cubicBezTo>
                  <a:pt x="469640" y="1031894"/>
                  <a:pt x="468329" y="1036323"/>
                  <a:pt x="474133" y="1049866"/>
                </a:cubicBezTo>
                <a:cubicBezTo>
                  <a:pt x="476619" y="1055667"/>
                  <a:pt x="480114" y="1060999"/>
                  <a:pt x="482600" y="1066800"/>
                </a:cubicBezTo>
                <a:cubicBezTo>
                  <a:pt x="484358" y="1070902"/>
                  <a:pt x="484045" y="1076016"/>
                  <a:pt x="486833" y="1079500"/>
                </a:cubicBezTo>
                <a:cubicBezTo>
                  <a:pt x="490011" y="1083473"/>
                  <a:pt x="495300" y="1085144"/>
                  <a:pt x="499533" y="1087966"/>
                </a:cubicBezTo>
                <a:cubicBezTo>
                  <a:pt x="505177" y="1096433"/>
                  <a:pt x="511915" y="1104265"/>
                  <a:pt x="516466" y="1113366"/>
                </a:cubicBezTo>
                <a:cubicBezTo>
                  <a:pt x="527208" y="1134851"/>
                  <a:pt x="521432" y="1125049"/>
                  <a:pt x="533400" y="1143000"/>
                </a:cubicBezTo>
                <a:cubicBezTo>
                  <a:pt x="543549" y="1173449"/>
                  <a:pt x="527989" y="1138672"/>
                  <a:pt x="554566" y="1159933"/>
                </a:cubicBezTo>
                <a:cubicBezTo>
                  <a:pt x="558051" y="1162721"/>
                  <a:pt x="556325" y="1168920"/>
                  <a:pt x="558800" y="1172633"/>
                </a:cubicBezTo>
                <a:cubicBezTo>
                  <a:pt x="562121" y="1177614"/>
                  <a:pt x="567267" y="1181100"/>
                  <a:pt x="571500" y="1185333"/>
                </a:cubicBezTo>
                <a:cubicBezTo>
                  <a:pt x="582140" y="1217255"/>
                  <a:pt x="566550" y="1179145"/>
                  <a:pt x="588433" y="1206500"/>
                </a:cubicBezTo>
                <a:cubicBezTo>
                  <a:pt x="591221" y="1209985"/>
                  <a:pt x="590908" y="1215099"/>
                  <a:pt x="592666" y="1219200"/>
                </a:cubicBezTo>
                <a:cubicBezTo>
                  <a:pt x="595152" y="1225000"/>
                  <a:pt x="597886" y="1230722"/>
                  <a:pt x="601133" y="1236133"/>
                </a:cubicBezTo>
                <a:cubicBezTo>
                  <a:pt x="606368" y="1244858"/>
                  <a:pt x="614848" y="1251880"/>
                  <a:pt x="618066" y="1261533"/>
                </a:cubicBezTo>
                <a:cubicBezTo>
                  <a:pt x="628142" y="1291760"/>
                  <a:pt x="621582" y="1279507"/>
                  <a:pt x="635000" y="1299633"/>
                </a:cubicBezTo>
                <a:cubicBezTo>
                  <a:pt x="645075" y="1329860"/>
                  <a:pt x="636040" y="1320082"/>
                  <a:pt x="656166" y="1333500"/>
                </a:cubicBezTo>
                <a:cubicBezTo>
                  <a:pt x="666809" y="1365425"/>
                  <a:pt x="651214" y="1327309"/>
                  <a:pt x="673100" y="1354666"/>
                </a:cubicBezTo>
                <a:cubicBezTo>
                  <a:pt x="686589" y="1371528"/>
                  <a:pt x="661087" y="1376176"/>
                  <a:pt x="694266" y="1392766"/>
                </a:cubicBezTo>
                <a:cubicBezTo>
                  <a:pt x="711385" y="1401326"/>
                  <a:pt x="711642" y="1399223"/>
                  <a:pt x="723900" y="1413933"/>
                </a:cubicBezTo>
                <a:cubicBezTo>
                  <a:pt x="727157" y="1417842"/>
                  <a:pt x="728769" y="1423035"/>
                  <a:pt x="732366" y="1426633"/>
                </a:cubicBezTo>
                <a:cubicBezTo>
                  <a:pt x="735964" y="1430231"/>
                  <a:pt x="741157" y="1431843"/>
                  <a:pt x="745066" y="1435100"/>
                </a:cubicBezTo>
                <a:cubicBezTo>
                  <a:pt x="770807" y="1456551"/>
                  <a:pt x="743368" y="1440602"/>
                  <a:pt x="774700" y="1456266"/>
                </a:cubicBezTo>
                <a:cubicBezTo>
                  <a:pt x="777522" y="1460499"/>
                  <a:pt x="780642" y="1464549"/>
                  <a:pt x="783166" y="1468966"/>
                </a:cubicBezTo>
                <a:cubicBezTo>
                  <a:pt x="786297" y="1474445"/>
                  <a:pt x="788288" y="1480548"/>
                  <a:pt x="791633" y="1485900"/>
                </a:cubicBezTo>
                <a:cubicBezTo>
                  <a:pt x="795372" y="1491883"/>
                  <a:pt x="800287" y="1497053"/>
                  <a:pt x="804333" y="1502833"/>
                </a:cubicBezTo>
                <a:cubicBezTo>
                  <a:pt x="810168" y="1511169"/>
                  <a:pt x="815622" y="1519766"/>
                  <a:pt x="821266" y="1528233"/>
                </a:cubicBezTo>
                <a:cubicBezTo>
                  <a:pt x="826661" y="1536325"/>
                  <a:pt x="833658" y="1548619"/>
                  <a:pt x="842433" y="1553633"/>
                </a:cubicBezTo>
                <a:cubicBezTo>
                  <a:pt x="847484" y="1556520"/>
                  <a:pt x="853722" y="1556455"/>
                  <a:pt x="859366" y="1557866"/>
                </a:cubicBezTo>
                <a:cubicBezTo>
                  <a:pt x="863599" y="1562099"/>
                  <a:pt x="867467" y="1566733"/>
                  <a:pt x="872066" y="1570566"/>
                </a:cubicBezTo>
                <a:cubicBezTo>
                  <a:pt x="875975" y="1573823"/>
                  <a:pt x="881944" y="1574800"/>
                  <a:pt x="884766" y="1579033"/>
                </a:cubicBezTo>
                <a:cubicBezTo>
                  <a:pt x="906636" y="1611837"/>
                  <a:pt x="869816" y="1583176"/>
                  <a:pt x="901700" y="1604433"/>
                </a:cubicBezTo>
                <a:cubicBezTo>
                  <a:pt x="904522" y="1610077"/>
                  <a:pt x="905704" y="1616904"/>
                  <a:pt x="910166" y="1621366"/>
                </a:cubicBezTo>
                <a:cubicBezTo>
                  <a:pt x="919901" y="1631101"/>
                  <a:pt x="942581" y="1631688"/>
                  <a:pt x="952500" y="1638300"/>
                </a:cubicBezTo>
                <a:cubicBezTo>
                  <a:pt x="981613" y="1657708"/>
                  <a:pt x="968246" y="1652015"/>
                  <a:pt x="990600" y="1659466"/>
                </a:cubicBezTo>
                <a:cubicBezTo>
                  <a:pt x="994833" y="1662288"/>
                  <a:pt x="999391" y="1664676"/>
                  <a:pt x="1003300" y="1667933"/>
                </a:cubicBezTo>
                <a:cubicBezTo>
                  <a:pt x="1007899" y="1671766"/>
                  <a:pt x="1011019" y="1677312"/>
                  <a:pt x="1016000" y="1680633"/>
                </a:cubicBezTo>
                <a:cubicBezTo>
                  <a:pt x="1019713" y="1683108"/>
                  <a:pt x="1024467" y="1683455"/>
                  <a:pt x="1028700" y="1684866"/>
                </a:cubicBezTo>
                <a:cubicBezTo>
                  <a:pt x="1062567" y="1707445"/>
                  <a:pt x="1021644" y="1677810"/>
                  <a:pt x="1049866" y="1706033"/>
                </a:cubicBezTo>
                <a:cubicBezTo>
                  <a:pt x="1053464" y="1709631"/>
                  <a:pt x="1058333" y="1711678"/>
                  <a:pt x="1062566" y="1714500"/>
                </a:cubicBezTo>
                <a:cubicBezTo>
                  <a:pt x="1063977" y="1718733"/>
                  <a:pt x="1063645" y="1724045"/>
                  <a:pt x="1066800" y="1727200"/>
                </a:cubicBezTo>
                <a:cubicBezTo>
                  <a:pt x="1072029" y="1732429"/>
                  <a:pt x="1088845" y="1737370"/>
                  <a:pt x="1096433" y="1739900"/>
                </a:cubicBezTo>
                <a:cubicBezTo>
                  <a:pt x="1099255" y="1744133"/>
                  <a:pt x="1100927" y="1749422"/>
                  <a:pt x="1104900" y="1752600"/>
                </a:cubicBezTo>
                <a:cubicBezTo>
                  <a:pt x="1108385" y="1755388"/>
                  <a:pt x="1113609" y="1754837"/>
                  <a:pt x="1117600" y="1756833"/>
                </a:cubicBezTo>
                <a:cubicBezTo>
                  <a:pt x="1122151" y="1759108"/>
                  <a:pt x="1125651" y="1763234"/>
                  <a:pt x="1130300" y="1765300"/>
                </a:cubicBezTo>
                <a:cubicBezTo>
                  <a:pt x="1147873" y="1773110"/>
                  <a:pt x="1158762" y="1774379"/>
                  <a:pt x="1176866" y="1778000"/>
                </a:cubicBezTo>
                <a:cubicBezTo>
                  <a:pt x="1185591" y="1783816"/>
                  <a:pt x="1191482" y="1789352"/>
                  <a:pt x="1202266" y="1790700"/>
                </a:cubicBezTo>
                <a:cubicBezTo>
                  <a:pt x="1209267" y="1791575"/>
                  <a:pt x="1216377" y="1790700"/>
                  <a:pt x="1223433" y="1790700"/>
                </a:cubicBezTo>
              </a:path>
            </a:pathLst>
          </a:custGeom>
          <a:ln w="38100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00" name="Image 51199" descr="Curve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37" y="3184228"/>
            <a:ext cx="5405803" cy="3820015"/>
          </a:xfrm>
          <a:prstGeom prst="rect">
            <a:avLst/>
          </a:prstGeom>
        </p:spPr>
      </p:pic>
      <p:graphicFrame>
        <p:nvGraphicFramePr>
          <p:cNvPr id="6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628303"/>
              </p:ext>
            </p:extLst>
          </p:nvPr>
        </p:nvGraphicFramePr>
        <p:xfrm>
          <a:off x="3290708" y="6040438"/>
          <a:ext cx="2889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09" name="Équation" r:id="rId12" imgW="139700" imgH="165100" progId="Equation.3">
                  <p:embed/>
                </p:oleObj>
              </mc:Choice>
              <mc:Fallback>
                <p:oleObj name="Équation" r:id="rId12" imgW="139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708" y="6040438"/>
                        <a:ext cx="288925" cy="339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045460"/>
              </p:ext>
            </p:extLst>
          </p:nvPr>
        </p:nvGraphicFramePr>
        <p:xfrm>
          <a:off x="1133475" y="4367212"/>
          <a:ext cx="2889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10" name="Équation" r:id="rId14" imgW="139700" imgH="152400" progId="Equation.3">
                  <p:embed/>
                </p:oleObj>
              </mc:Choice>
              <mc:Fallback>
                <p:oleObj name="Équation" r:id="rId14" imgW="139700" imgH="15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4367212"/>
                        <a:ext cx="288925" cy="314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206" name="Connecteur droit 51205"/>
          <p:cNvCxnSpPr/>
          <p:nvPr/>
        </p:nvCxnSpPr>
        <p:spPr>
          <a:xfrm>
            <a:off x="298450" y="4972050"/>
            <a:ext cx="4711700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2029447" y="436086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294505" y="436086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2029447" y="5765800"/>
            <a:ext cx="1265058" cy="204788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96856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045" y="2736850"/>
            <a:ext cx="914400" cy="493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7700" y="5553075"/>
            <a:ext cx="495300" cy="21431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22" name="Rectangle 21"/>
          <p:cNvSpPr/>
          <p:nvPr/>
        </p:nvSpPr>
        <p:spPr>
          <a:xfrm flipV="1">
            <a:off x="6858000" y="4943475"/>
            <a:ext cx="3556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8" y="5421313"/>
            <a:ext cx="495300" cy="341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8900" y="4549775"/>
            <a:ext cx="198438" cy="7826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graphicFrame>
        <p:nvGraphicFramePr>
          <p:cNvPr id="3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362241"/>
              </p:ext>
            </p:extLst>
          </p:nvPr>
        </p:nvGraphicFramePr>
        <p:xfrm>
          <a:off x="650052" y="1684564"/>
          <a:ext cx="969582" cy="4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16" name="Équation" r:id="rId3" imgW="469900" imgH="215900" progId="Equation.3">
                  <p:embed/>
                </p:oleObj>
              </mc:Choice>
              <mc:Fallback>
                <p:oleObj name="Équation" r:id="rId3" imgW="469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52" y="1684564"/>
                        <a:ext cx="969582" cy="444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re 1"/>
          <p:cNvSpPr txBox="1">
            <a:spLocks/>
          </p:cNvSpPr>
          <p:nvPr/>
        </p:nvSpPr>
        <p:spPr>
          <a:xfrm>
            <a:off x="747646" y="99473"/>
            <a:ext cx="8183217" cy="51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Trebuchet MS"/>
                <a:cs typeface="Trebuchet MS"/>
              </a:rPr>
              <a:t>Simple </a:t>
            </a:r>
            <a:r>
              <a:rPr lang="fr-FR" sz="3200" dirty="0" err="1" smtClean="0">
                <a:latin typeface="Trebuchet MS"/>
                <a:cs typeface="Trebuchet MS"/>
              </a:rPr>
              <a:t>example</a:t>
            </a:r>
            <a:r>
              <a:rPr lang="fr-FR" sz="3200" dirty="0" smtClean="0">
                <a:latin typeface="Trebuchet MS"/>
                <a:cs typeface="Trebuchet MS"/>
              </a:rPr>
              <a:t> </a:t>
            </a:r>
            <a:r>
              <a:rPr lang="fr-FR" sz="3200" dirty="0" err="1" smtClean="0">
                <a:latin typeface="Trebuchet MS"/>
                <a:cs typeface="Trebuchet MS"/>
              </a:rPr>
              <a:t>with</a:t>
            </a:r>
            <a:r>
              <a:rPr lang="fr-FR" sz="3200" dirty="0" smtClean="0">
                <a:latin typeface="Trebuchet MS"/>
                <a:cs typeface="Trebuchet MS"/>
              </a:rPr>
              <a:t> control </a:t>
            </a:r>
            <a:r>
              <a:rPr lang="fr-FR" sz="3200" dirty="0" err="1" smtClean="0">
                <a:latin typeface="Trebuchet MS"/>
                <a:cs typeface="Trebuchet MS"/>
              </a:rPr>
              <a:t>region</a:t>
            </a:r>
            <a:endParaRPr lang="fr-FR" sz="3200" dirty="0">
              <a:latin typeface="Trebuchet MS"/>
              <a:cs typeface="Trebuchet MS"/>
            </a:endParaRPr>
          </a:p>
        </p:txBody>
      </p:sp>
      <p:grpSp>
        <p:nvGrpSpPr>
          <p:cNvPr id="3" name="Grouper 2"/>
          <p:cNvGrpSpPr/>
          <p:nvPr/>
        </p:nvGrpSpPr>
        <p:grpSpPr>
          <a:xfrm>
            <a:off x="2937605" y="1300711"/>
            <a:ext cx="497566" cy="1321844"/>
            <a:chOff x="5318919" y="1206500"/>
            <a:chExt cx="1858962" cy="2527300"/>
          </a:xfrm>
        </p:grpSpPr>
        <p:sp>
          <p:nvSpPr>
            <p:cNvPr id="34" name="Rectangle 33"/>
            <p:cNvSpPr/>
            <p:nvPr/>
          </p:nvSpPr>
          <p:spPr>
            <a:xfrm>
              <a:off x="5318919" y="1206500"/>
              <a:ext cx="1858962" cy="2527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Connecteur droit 34"/>
            <p:cNvCxnSpPr/>
            <p:nvPr/>
          </p:nvCxnSpPr>
          <p:spPr>
            <a:xfrm>
              <a:off x="53189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53189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V="1">
              <a:off x="71778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18919" y="1927225"/>
              <a:ext cx="1858962" cy="18065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318919" y="1816100"/>
              <a:ext cx="1858962" cy="1111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4" name="Grouper 43"/>
            <p:cNvGrpSpPr/>
            <p:nvPr/>
          </p:nvGrpSpPr>
          <p:grpSpPr>
            <a:xfrm>
              <a:off x="6200775" y="1765301"/>
              <a:ext cx="101600" cy="217487"/>
              <a:chOff x="4079875" y="2411413"/>
              <a:chExt cx="101600" cy="217487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4079875" y="2464417"/>
                <a:ext cx="101600" cy="93046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4130675" y="2411413"/>
                <a:ext cx="3175" cy="21748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ZoneTexte 44"/>
          <p:cNvSpPr txBox="1"/>
          <p:nvPr/>
        </p:nvSpPr>
        <p:spPr>
          <a:xfrm>
            <a:off x="1915685" y="2753318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rebuchet MS"/>
                <a:cs typeface="Trebuchet MS"/>
              </a:rPr>
              <a:t>SR</a:t>
            </a:r>
            <a:endParaRPr lang="fr-FR" sz="2400" dirty="0">
              <a:latin typeface="Trebuchet MS"/>
              <a:cs typeface="Trebuchet MS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965918" y="2746968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rebuchet MS"/>
                <a:cs typeface="Trebuchet MS"/>
              </a:rPr>
              <a:t>B</a:t>
            </a:r>
            <a:r>
              <a:rPr lang="fr-FR" sz="2400" dirty="0" smtClean="0">
                <a:latin typeface="Trebuchet MS"/>
                <a:cs typeface="Trebuchet MS"/>
              </a:rPr>
              <a:t>R</a:t>
            </a:r>
            <a:endParaRPr lang="fr-FR" sz="2400" dirty="0">
              <a:latin typeface="Trebuchet MS"/>
              <a:cs typeface="Trebuchet MS"/>
            </a:endParaRPr>
          </a:p>
        </p:txBody>
      </p:sp>
      <p:graphicFrame>
        <p:nvGraphicFramePr>
          <p:cNvPr id="4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913790"/>
              </p:ext>
            </p:extLst>
          </p:nvPr>
        </p:nvGraphicFramePr>
        <p:xfrm>
          <a:off x="350045" y="2167273"/>
          <a:ext cx="1414654" cy="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17" name="Équation" r:id="rId5" imgW="685800" imgH="241300" progId="Equation.3">
                  <p:embed/>
                </p:oleObj>
              </mc:Choice>
              <mc:Fallback>
                <p:oleObj name="Équation" r:id="rId5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5" y="2167273"/>
                        <a:ext cx="1414654" cy="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193434"/>
              </p:ext>
            </p:extLst>
          </p:nvPr>
        </p:nvGraphicFramePr>
        <p:xfrm>
          <a:off x="3857727" y="2118496"/>
          <a:ext cx="497013" cy="495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18" name="Équation" r:id="rId7" imgW="241300" imgH="241300" progId="Equation.3">
                  <p:embed/>
                </p:oleObj>
              </mc:Choice>
              <mc:Fallback>
                <p:oleObj name="Équation" r:id="rId7" imgW="241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2118496"/>
                        <a:ext cx="497013" cy="495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49013"/>
              </p:ext>
            </p:extLst>
          </p:nvPr>
        </p:nvGraphicFramePr>
        <p:xfrm>
          <a:off x="3869374" y="1171457"/>
          <a:ext cx="60293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19" name="Équation" r:id="rId9" imgW="292100" imgH="203200" progId="Equation.3">
                  <p:embed/>
                </p:oleObj>
              </mc:Choice>
              <mc:Fallback>
                <p:oleObj name="Équation" r:id="rId9" imgW="292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9374" y="1171457"/>
                        <a:ext cx="60293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975284"/>
              </p:ext>
            </p:extLst>
          </p:nvPr>
        </p:nvGraphicFramePr>
        <p:xfrm>
          <a:off x="954280" y="1238427"/>
          <a:ext cx="576454" cy="41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20" name="Équation" r:id="rId11" imgW="279400" imgH="203200" progId="Equation.3">
                  <p:embed/>
                </p:oleObj>
              </mc:Choice>
              <mc:Fallback>
                <p:oleObj name="Équation" r:id="rId11" imgW="279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280" y="1238427"/>
                        <a:ext cx="576454" cy="418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316823"/>
              </p:ext>
            </p:extLst>
          </p:nvPr>
        </p:nvGraphicFramePr>
        <p:xfrm>
          <a:off x="3857727" y="1669366"/>
          <a:ext cx="838200" cy="444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21" name="Équation" r:id="rId13" imgW="406400" imgH="215900" progId="Equation.3">
                  <p:embed/>
                </p:oleObj>
              </mc:Choice>
              <mc:Fallback>
                <p:oleObj name="Équation" r:id="rId13" imgW="406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727" y="1669366"/>
                        <a:ext cx="838200" cy="444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er 60"/>
          <p:cNvGrpSpPr/>
          <p:nvPr/>
        </p:nvGrpSpPr>
        <p:grpSpPr>
          <a:xfrm>
            <a:off x="1921222" y="1285481"/>
            <a:ext cx="499370" cy="1337074"/>
            <a:chOff x="2702719" y="1206500"/>
            <a:chExt cx="1858962" cy="2527300"/>
          </a:xfrm>
        </p:grpSpPr>
        <p:cxnSp>
          <p:nvCxnSpPr>
            <p:cNvPr id="62" name="Connecteur droit 61"/>
            <p:cNvCxnSpPr/>
            <p:nvPr/>
          </p:nvCxnSpPr>
          <p:spPr>
            <a:xfrm>
              <a:off x="2702719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2702719" y="3733800"/>
              <a:ext cx="185896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V="1">
              <a:off x="4561681" y="1206500"/>
              <a:ext cx="0" cy="2527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2702719" y="2828925"/>
              <a:ext cx="1858962" cy="904875"/>
            </a:xfrm>
            <a:prstGeom prst="rect">
              <a:avLst/>
            </a:prstGeom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702719" y="2019300"/>
              <a:ext cx="1858962" cy="796925"/>
            </a:xfrm>
            <a:prstGeom prst="rect">
              <a:avLst/>
            </a:prstGeom>
            <a:solidFill>
              <a:srgbClr val="FFFF00"/>
            </a:solidFill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66"/>
            <p:cNvSpPr/>
            <p:nvPr/>
          </p:nvSpPr>
          <p:spPr>
            <a:xfrm>
              <a:off x="3581400" y="1753217"/>
              <a:ext cx="101600" cy="930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3635375" y="1495425"/>
              <a:ext cx="0" cy="568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" name="Image 68" descr="Curve1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37" y="3184228"/>
            <a:ext cx="5405803" cy="3820015"/>
          </a:xfrm>
          <a:prstGeom prst="rect">
            <a:avLst/>
          </a:prstGeom>
        </p:spPr>
      </p:pic>
      <p:graphicFrame>
        <p:nvGraphicFramePr>
          <p:cNvPr id="4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332977"/>
              </p:ext>
            </p:extLst>
          </p:nvPr>
        </p:nvGraphicFramePr>
        <p:xfrm>
          <a:off x="2995613" y="3286125"/>
          <a:ext cx="61404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22" name="Équation" r:id="rId16" imgW="2908300" imgH="431800" progId="Equation.3">
                  <p:embed/>
                </p:oleObj>
              </mc:Choice>
              <mc:Fallback>
                <p:oleObj name="Équation" r:id="rId16" imgW="2908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3286125"/>
                        <a:ext cx="6140450" cy="912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155436"/>
              </p:ext>
            </p:extLst>
          </p:nvPr>
        </p:nvGraphicFramePr>
        <p:xfrm>
          <a:off x="3290708" y="6040438"/>
          <a:ext cx="2889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23" name="Équation" r:id="rId18" imgW="139700" imgH="165100" progId="Equation.3">
                  <p:embed/>
                </p:oleObj>
              </mc:Choice>
              <mc:Fallback>
                <p:oleObj name="Équation" r:id="rId18" imgW="139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708" y="6040438"/>
                        <a:ext cx="288925" cy="339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800720"/>
              </p:ext>
            </p:extLst>
          </p:nvPr>
        </p:nvGraphicFramePr>
        <p:xfrm>
          <a:off x="1133475" y="4367212"/>
          <a:ext cx="2889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24" name="Équation" r:id="rId20" imgW="139700" imgH="152400" progId="Equation.3">
                  <p:embed/>
                </p:oleObj>
              </mc:Choice>
              <mc:Fallback>
                <p:oleObj name="Équation" r:id="rId20" imgW="139700" imgH="15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4367212"/>
                        <a:ext cx="288925" cy="314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72"/>
          <p:cNvSpPr/>
          <p:nvPr/>
        </p:nvSpPr>
        <p:spPr>
          <a:xfrm>
            <a:off x="2029447" y="5765800"/>
            <a:ext cx="1265058" cy="204788"/>
          </a:xfrm>
          <a:prstGeom prst="rect">
            <a:avLst/>
          </a:prstGeom>
          <a:solidFill>
            <a:srgbClr val="33CCCC">
              <a:alpha val="4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u="none">
              <a:latin typeface="Trebuchet MS"/>
              <a:cs typeface="Trebuchet MS"/>
            </a:endParaRPr>
          </a:p>
        </p:txBody>
      </p:sp>
      <p:cxnSp>
        <p:nvCxnSpPr>
          <p:cNvPr id="74" name="Connecteur droit 73"/>
          <p:cNvCxnSpPr/>
          <p:nvPr/>
        </p:nvCxnSpPr>
        <p:spPr>
          <a:xfrm>
            <a:off x="298450" y="4972050"/>
            <a:ext cx="4711700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2029447" y="436086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294505" y="4360862"/>
            <a:ext cx="0" cy="18161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10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8095</TotalTime>
  <Words>2833</Words>
  <Application>Microsoft Macintosh PowerPoint</Application>
  <PresentationFormat>Présentation à l'écran (4:3)</PresentationFormat>
  <Paragraphs>601</Paragraphs>
  <Slides>64</Slides>
  <Notes>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6" baseType="lpstr">
      <vt:lpstr>Thème Office</vt:lpstr>
      <vt:lpstr>Équation</vt:lpstr>
      <vt:lpstr>An (Early) Experimental Profile of the Higgs Boson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Preamble II : Theoretical Breakthroughs</vt:lpstr>
      <vt:lpstr>Présentation PowerPoint</vt:lpstr>
      <vt:lpstr>Présentation PowerPoint</vt:lpstr>
      <vt:lpstr>Channels investigated</vt:lpstr>
      <vt:lpstr>Présentation PowerPoint</vt:lpstr>
      <vt:lpstr>Présentation PowerPoint</vt:lpstr>
      <vt:lpstr>Interesting Facts about the gg Channel</vt:lpstr>
      <vt:lpstr>Présentation PowerPoint</vt:lpstr>
      <vt:lpstr>Présentation PowerPoint</vt:lpstr>
      <vt:lpstr>Reconstruction of the Angle in Space</vt:lpstr>
      <vt:lpstr>Présentation PowerPoint</vt:lpstr>
      <vt:lpstr>Présentation PowerPoint</vt:lpstr>
      <vt:lpstr>Data larger than typical resolution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Background Uncertainties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H125 Summary</vt:lpstr>
      <vt:lpstr>Présentation PowerPoint</vt:lpstr>
      <vt:lpstr>The Complete Model*</vt:lpstr>
      <vt:lpstr>How the fit works</vt:lpstr>
      <vt:lpstr>Production Signal Strengths</vt:lpstr>
      <vt:lpstr>Evidence for VBF production</vt:lpstr>
      <vt:lpstr>Présentation PowerPoint</vt:lpstr>
      <vt:lpstr>Présentation PowerPoint</vt:lpstr>
      <vt:lpstr>Relating Couplings and Event Yields (I) Tree Level Couplings scale factors w.r.t. SM</vt:lpstr>
      <vt:lpstr>Relating Couplings and Event Yields (II) Scale factors of loop induced couplings w.r.t. SM</vt:lpstr>
      <vt:lpstr>Model I : Couplings to Fermions and Vector Bosons</vt:lpstr>
      <vt:lpstr>Main results I : Probing the coupling to SM particles</vt:lpstr>
      <vt:lpstr>Main results II : Probing the W to Z ratio (custodial symmetry)</vt:lpstr>
      <vt:lpstr>Main results III : Probing physics beyond the Standard Model</vt:lpstr>
      <vt:lpstr>Main results IV : Other Relevant Models</vt:lpstr>
      <vt:lpstr>Présentation PowerPoint</vt:lpstr>
      <vt:lpstr>Présentation PowerPoint</vt:lpstr>
      <vt:lpstr>Présentation PowerPoint</vt:lpstr>
      <vt:lpstr>Présentation PowerPoint</vt:lpstr>
      <vt:lpstr>Differential Cross Sections</vt:lpstr>
      <vt:lpstr>Differential Cross Sections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</dc:title>
  <dc:creator>Marumi Kado</dc:creator>
  <cp:lastModifiedBy>Marumi Kado</cp:lastModifiedBy>
  <cp:revision>724</cp:revision>
  <cp:lastPrinted>2013-06-23T16:58:54Z</cp:lastPrinted>
  <dcterms:created xsi:type="dcterms:W3CDTF">2013-06-19T08:00:42Z</dcterms:created>
  <dcterms:modified xsi:type="dcterms:W3CDTF">2013-11-07T08:48:40Z</dcterms:modified>
</cp:coreProperties>
</file>