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4.jpg" ContentType="image/png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28"/>
  </p:notesMasterIdLst>
  <p:sldIdLst>
    <p:sldId id="256" r:id="rId2"/>
    <p:sldId id="302" r:id="rId3"/>
    <p:sldId id="270" r:id="rId4"/>
    <p:sldId id="301" r:id="rId5"/>
    <p:sldId id="300" r:id="rId6"/>
    <p:sldId id="260" r:id="rId7"/>
    <p:sldId id="275" r:id="rId8"/>
    <p:sldId id="276" r:id="rId9"/>
    <p:sldId id="277" r:id="rId10"/>
    <p:sldId id="278" r:id="rId11"/>
    <p:sldId id="307" r:id="rId12"/>
    <p:sldId id="279" r:id="rId13"/>
    <p:sldId id="294" r:id="rId14"/>
    <p:sldId id="306" r:id="rId15"/>
    <p:sldId id="303" r:id="rId16"/>
    <p:sldId id="285" r:id="rId17"/>
    <p:sldId id="266" r:id="rId18"/>
    <p:sldId id="296" r:id="rId19"/>
    <p:sldId id="298" r:id="rId20"/>
    <p:sldId id="284" r:id="rId21"/>
    <p:sldId id="268" r:id="rId22"/>
    <p:sldId id="304" r:id="rId23"/>
    <p:sldId id="289" r:id="rId24"/>
    <p:sldId id="291" r:id="rId25"/>
    <p:sldId id="293" r:id="rId26"/>
    <p:sldId id="273" r:id="rId27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9D21DFF-AAFB-48BF-BA8F-902D6F28C871}">
          <p14:sldIdLst>
            <p14:sldId id="256"/>
            <p14:sldId id="302"/>
            <p14:sldId id="270"/>
            <p14:sldId id="301"/>
            <p14:sldId id="300"/>
            <p14:sldId id="260"/>
            <p14:sldId id="275"/>
            <p14:sldId id="276"/>
            <p14:sldId id="277"/>
            <p14:sldId id="278"/>
            <p14:sldId id="307"/>
            <p14:sldId id="279"/>
            <p14:sldId id="294"/>
            <p14:sldId id="306"/>
            <p14:sldId id="303"/>
            <p14:sldId id="285"/>
            <p14:sldId id="266"/>
            <p14:sldId id="296"/>
            <p14:sldId id="298"/>
            <p14:sldId id="284"/>
            <p14:sldId id="268"/>
            <p14:sldId id="304"/>
            <p14:sldId id="289"/>
            <p14:sldId id="291"/>
            <p14:sldId id="293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5" autoAdjust="0"/>
    <p:restoredTop sz="84335" autoAdjust="0"/>
  </p:normalViewPr>
  <p:slideViewPr>
    <p:cSldViewPr>
      <p:cViewPr varScale="1">
        <p:scale>
          <a:sx n="86" d="100"/>
          <a:sy n="86" d="100"/>
        </p:scale>
        <p:origin x="-90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542" y="-84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E229F4-0A60-4A7A-9282-37995A11EED4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2400" y="457200"/>
            <a:ext cx="4978400" cy="3733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5181600" y="457200"/>
            <a:ext cx="3886200" cy="58674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B05DD-F930-42DF-A3B4-E3BD3B436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48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Cambria" panose="02040503050406030204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2400" y="457200"/>
            <a:ext cx="4978400" cy="3733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067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930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3551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6386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554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777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7906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1665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7440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8049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502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2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1362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6508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315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4045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2400" y="457200"/>
            <a:ext cx="4978400" cy="3733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8969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2400" y="457200"/>
            <a:ext cx="4978400" cy="3733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8969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2400" y="457200"/>
            <a:ext cx="4978400" cy="3733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89693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095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2400" y="457200"/>
            <a:ext cx="4978400" cy="373380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3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524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4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86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5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6290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6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2421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7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470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8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1660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05DD-F930-42DF-A3B4-E3BD3B4369B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481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C9C5-E713-4B77-938F-72BD59C68EFF}" type="datetime1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86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9208-7A88-4778-A6E8-2165B24A92A1}" type="datetime1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51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B671A-8123-42EC-83C7-A3EB253DAA15}" type="datetime1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404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solidFill>
            <a:srgbClr val="002060"/>
          </a:solidFill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1"/>
            <a:ext cx="86868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DF46-6B22-475A-8434-10199DE6FD5D}" type="datetime1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541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1540-A90E-4C6B-BEE1-0BD3EC3DABFB}" type="datetime1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906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72C5-DFA2-403B-96B1-40188EC269F9}" type="datetime1">
              <a:rPr lang="en-US" smtClean="0"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53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C6ECD-882A-41CF-9E91-30759E55FDFF}" type="datetime1">
              <a:rPr lang="en-US" smtClean="0"/>
              <a:t>10/1/2013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190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D084-8960-4B45-A8C6-CDB0D4847205}" type="datetime1">
              <a:rPr lang="en-US" smtClean="0"/>
              <a:t>10/1/2013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994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7AC63-5E40-419B-89E1-6A607393F47D}" type="datetime1">
              <a:rPr lang="en-US" smtClean="0"/>
              <a:t>10/1/2013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376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8ACE-3B39-4690-8E2C-D96090F0175E}" type="datetime1">
              <a:rPr lang="en-US" smtClean="0"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517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DAC-E991-483E-85AA-5C0CB074625E}" type="datetime1">
              <a:rPr lang="en-US" smtClean="0"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681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1F5C6-0A6C-4FC3-AC0A-CC92B170D435}" type="datetime1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7B0D4-14F8-4E31-9809-1443E3F58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04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image" Target="../media/image7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066800"/>
            <a:ext cx="8763000" cy="2057400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Emulator System 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/>
            </a:r>
            <a:br>
              <a:rPr lang="en-US" dirty="0" smtClean="0">
                <a:solidFill>
                  <a:schemeClr val="bg2">
                    <a:lumMod val="90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for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OTMB 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Firmware Development </a:t>
            </a:r>
            <a:br>
              <a:rPr lang="en-US" dirty="0" smtClean="0">
                <a:solidFill>
                  <a:schemeClr val="bg2">
                    <a:lumMod val="90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for Post-LS1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and 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Beyond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2801"/>
            <a:ext cx="6400800" cy="3364047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Aysen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Tatarinov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Texas A&amp;M University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tx1"/>
                </a:solidFill>
              </a:rPr>
              <a:t>US CMS </a:t>
            </a:r>
            <a:r>
              <a:rPr lang="en-US" dirty="0" err="1" smtClean="0">
                <a:solidFill>
                  <a:schemeClr val="tx1"/>
                </a:solidFill>
              </a:rPr>
              <a:t>Endcap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Muon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Collaboration Meeting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October 1, 2013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664655"/>
            <a:ext cx="2057400" cy="20521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741" y="4641287"/>
            <a:ext cx="2413261" cy="214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55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Trigger Algorithm in Hardware </a:t>
            </a:r>
            <a:r>
              <a:rPr lang="en-US" dirty="0" err="1" smtClean="0"/>
              <a:t>vs</a:t>
            </a:r>
            <a:r>
              <a:rPr lang="en-US" dirty="0" smtClean="0"/>
              <a:t>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991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Control and understand OTMB trigger algorithm both in hardware and </a:t>
            </a:r>
            <a:r>
              <a:rPr lang="en-US" dirty="0" smtClean="0"/>
              <a:t>software by comparing trigger decisions in:</a:t>
            </a:r>
            <a:endParaRPr lang="en-US" dirty="0" smtClean="0"/>
          </a:p>
          <a:p>
            <a:pPr lvl="1"/>
            <a:r>
              <a:rPr lang="en-US" dirty="0" smtClean="0"/>
              <a:t>OTMB </a:t>
            </a:r>
            <a:r>
              <a:rPr lang="en-US" dirty="0" smtClean="0"/>
              <a:t>firmware</a:t>
            </a:r>
          </a:p>
          <a:p>
            <a:pPr lvl="1"/>
            <a:r>
              <a:rPr lang="en-US" dirty="0" smtClean="0"/>
              <a:t>CMSSW trigger stubs emulator</a:t>
            </a:r>
          </a:p>
          <a:p>
            <a:r>
              <a:rPr lang="en-US" dirty="0"/>
              <a:t>It should be possible to implement the readout of trigger results </a:t>
            </a:r>
            <a:r>
              <a:rPr lang="en-US" dirty="0" smtClean="0"/>
              <a:t>through </a:t>
            </a:r>
            <a:r>
              <a:rPr lang="en-US" dirty="0"/>
              <a:t>ODMB in a format that could be used as input to CMSSW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93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080" y="914401"/>
            <a:ext cx="5094520" cy="29573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4830" y="1117938"/>
            <a:ext cx="22015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7 DCFEBs</a:t>
            </a:r>
          </a:p>
          <a:p>
            <a:pPr algn="ctr"/>
            <a:r>
              <a:rPr lang="en-US" sz="2000" dirty="0" smtClean="0"/>
              <a:t>(Digital Cathode </a:t>
            </a:r>
          </a:p>
          <a:p>
            <a:pPr algn="ctr"/>
            <a:r>
              <a:rPr lang="en-US" sz="2000" dirty="0" smtClean="0"/>
              <a:t>Front End Boards)</a:t>
            </a:r>
            <a:endParaRPr lang="en-US" sz="2000" dirty="0"/>
          </a:p>
        </p:txBody>
      </p:sp>
      <p:cxnSp>
        <p:nvCxnSpPr>
          <p:cNvPr id="11" name="Straight Arrow Connector 10"/>
          <p:cNvCxnSpPr>
            <a:stCxn id="9" idx="3"/>
          </p:cNvCxnSpPr>
          <p:nvPr/>
        </p:nvCxnSpPr>
        <p:spPr>
          <a:xfrm flipV="1">
            <a:off x="2796330" y="1371855"/>
            <a:ext cx="2080470" cy="25391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3"/>
          </p:cNvCxnSpPr>
          <p:nvPr/>
        </p:nvCxnSpPr>
        <p:spPr>
          <a:xfrm>
            <a:off x="2796330" y="1625770"/>
            <a:ext cx="2080470" cy="200676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DCFEB Data </a:t>
            </a:r>
            <a:r>
              <a:rPr lang="en-US" dirty="0"/>
              <a:t>F</a:t>
            </a:r>
            <a:r>
              <a:rPr lang="en-US" dirty="0" smtClean="0"/>
              <a:t>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886200"/>
            <a:ext cx="8991600" cy="2895600"/>
          </a:xfrm>
        </p:spPr>
        <p:txBody>
          <a:bodyPr>
            <a:normAutofit/>
          </a:bodyPr>
          <a:lstStyle/>
          <a:p>
            <a:r>
              <a:rPr lang="en-US" dirty="0"/>
              <a:t>Di-strips with no hits: </a:t>
            </a:r>
            <a:r>
              <a:rPr lang="en-US" dirty="0" smtClean="0"/>
              <a:t>all zero bits</a:t>
            </a:r>
            <a:endParaRPr lang="en-US" dirty="0"/>
          </a:p>
          <a:p>
            <a:r>
              <a:rPr lang="en-US" dirty="0" smtClean="0"/>
              <a:t>Di-strip with hit: hit location with half-strip precision encoded in “triads “ — 3 bits transmitted over 3 BXs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bit — tells there is a hit in this di-strip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/>
              <a:t> bit </a:t>
            </a:r>
            <a:r>
              <a:rPr lang="en-US" dirty="0" smtClean="0"/>
              <a:t>— tells in which strip there is a hit</a:t>
            </a:r>
          </a:p>
          <a:p>
            <a:pPr lvl="1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/>
              <a:t> bit </a:t>
            </a:r>
            <a:r>
              <a:rPr lang="en-US" dirty="0" smtClean="0"/>
              <a:t>— tells in which half-strip there is a hit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204469" y="2413338"/>
            <a:ext cx="29822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Each DCFEB:</a:t>
            </a:r>
          </a:p>
          <a:p>
            <a:pPr algn="ctr"/>
            <a:r>
              <a:rPr lang="en-US" sz="2000" dirty="0" smtClean="0"/>
              <a:t>6 layers * 8 di-strips = </a:t>
            </a:r>
          </a:p>
          <a:p>
            <a:pPr algn="ctr"/>
            <a:r>
              <a:rPr lang="en-US" sz="2000" dirty="0"/>
              <a:t> </a:t>
            </a:r>
            <a:r>
              <a:rPr lang="en-US" sz="2000" dirty="0" smtClean="0"/>
              <a:t>= 48 signals (bits) per BX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56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Emulator board FPGA: 256 memory pages (4KB each)</a:t>
            </a:r>
          </a:p>
          <a:p>
            <a:pPr marL="736600" lvl="1" indent="-279400"/>
            <a:r>
              <a:rPr lang="en-US" dirty="0" smtClean="0"/>
              <a:t>Group them into 7 memory units (36*4 = 144 KB each)</a:t>
            </a:r>
          </a:p>
          <a:p>
            <a:pPr marL="736600" lvl="1" indent="-279400"/>
            <a:r>
              <a:rPr lang="en-US" dirty="0" smtClean="0"/>
              <a:t>One memory unit represents one specific DCFEB</a:t>
            </a:r>
          </a:p>
          <a:p>
            <a:pPr marL="736600" lvl="1" indent="-279400"/>
            <a:r>
              <a:rPr lang="en-US" dirty="0" smtClean="0"/>
              <a:t>Emulate data stream from 7 DCFEBs = transmit data from memory units through 7 fiber links</a:t>
            </a:r>
          </a:p>
          <a:p>
            <a:pPr marL="736600" lvl="1" indent="-279400"/>
            <a:endParaRPr lang="en-US" dirty="0"/>
          </a:p>
          <a:p>
            <a:pPr marL="736600" lvl="1" indent="-279400"/>
            <a:endParaRPr lang="en-US" dirty="0" smtClean="0"/>
          </a:p>
          <a:p>
            <a:pPr marL="736600" lvl="1" indent="-279400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Each DCFEB: 48 bits per BX</a:t>
            </a:r>
          </a:p>
          <a:p>
            <a:r>
              <a:rPr lang="en-US" dirty="0" smtClean="0"/>
              <a:t>Single memory unit can </a:t>
            </a:r>
            <a:r>
              <a:rPr lang="en-US" dirty="0"/>
              <a:t>store </a:t>
            </a:r>
            <a:r>
              <a:rPr lang="en-US" dirty="0" smtClean="0"/>
              <a:t>144*1024*8/48 ~ 25000 BXs of data</a:t>
            </a:r>
            <a:r>
              <a:rPr lang="en-US" dirty="0"/>
              <a:t> </a:t>
            </a:r>
            <a:r>
              <a:rPr lang="en-US" dirty="0" smtClean="0"/>
              <a:t>(well enough for any tests!)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DCFEB data can we emulate?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663316"/>
            <a:ext cx="8915400" cy="222885"/>
          </a:xfrm>
          <a:prstGeom prst="rect">
            <a:avLst/>
          </a:prstGeom>
        </p:spPr>
      </p:pic>
      <p:sp>
        <p:nvSpPr>
          <p:cNvPr id="6" name="Right Brace 5"/>
          <p:cNvSpPr/>
          <p:nvPr/>
        </p:nvSpPr>
        <p:spPr>
          <a:xfrm>
            <a:off x="647700" y="3581400"/>
            <a:ext cx="190500" cy="1066800"/>
          </a:xfrm>
          <a:prstGeom prst="rightBrace">
            <a:avLst/>
          </a:prstGeom>
          <a:ln>
            <a:solidFill>
              <a:srgbClr val="FF0000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Brace 6"/>
          <p:cNvSpPr/>
          <p:nvPr/>
        </p:nvSpPr>
        <p:spPr>
          <a:xfrm>
            <a:off x="1943100" y="3581400"/>
            <a:ext cx="190500" cy="1066800"/>
          </a:xfrm>
          <a:prstGeom prst="rightBrace">
            <a:avLst/>
          </a:prstGeom>
          <a:ln>
            <a:solidFill>
              <a:srgbClr val="FF0000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/>
          <p:cNvSpPr/>
          <p:nvPr/>
        </p:nvSpPr>
        <p:spPr>
          <a:xfrm>
            <a:off x="3238500" y="3581400"/>
            <a:ext cx="190500" cy="1066800"/>
          </a:xfrm>
          <a:prstGeom prst="rightBrace">
            <a:avLst/>
          </a:prstGeom>
          <a:ln>
            <a:solidFill>
              <a:srgbClr val="FF0000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/>
          <p:cNvSpPr/>
          <p:nvPr/>
        </p:nvSpPr>
        <p:spPr>
          <a:xfrm>
            <a:off x="4533900" y="3581400"/>
            <a:ext cx="190500" cy="1066800"/>
          </a:xfrm>
          <a:prstGeom prst="rightBrace">
            <a:avLst/>
          </a:prstGeom>
          <a:ln>
            <a:solidFill>
              <a:srgbClr val="FF0000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/>
          <p:cNvSpPr/>
          <p:nvPr/>
        </p:nvSpPr>
        <p:spPr>
          <a:xfrm>
            <a:off x="5753100" y="3581400"/>
            <a:ext cx="190500" cy="1066800"/>
          </a:xfrm>
          <a:prstGeom prst="rightBrace">
            <a:avLst/>
          </a:prstGeom>
          <a:ln>
            <a:solidFill>
              <a:srgbClr val="FF0000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/>
          <p:cNvSpPr/>
          <p:nvPr/>
        </p:nvSpPr>
        <p:spPr>
          <a:xfrm>
            <a:off x="7048500" y="3581400"/>
            <a:ext cx="190500" cy="1066800"/>
          </a:xfrm>
          <a:prstGeom prst="rightBrace">
            <a:avLst/>
          </a:prstGeom>
          <a:ln>
            <a:solidFill>
              <a:srgbClr val="FF0000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Brace 11"/>
          <p:cNvSpPr/>
          <p:nvPr/>
        </p:nvSpPr>
        <p:spPr>
          <a:xfrm>
            <a:off x="8343900" y="3581400"/>
            <a:ext cx="190500" cy="1066800"/>
          </a:xfrm>
          <a:prstGeom prst="rightBrace">
            <a:avLst/>
          </a:prstGeom>
          <a:ln>
            <a:solidFill>
              <a:srgbClr val="FF0000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8602" y="4267200"/>
            <a:ext cx="1083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DCFEB1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06851" y="4267200"/>
            <a:ext cx="1083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DCFEB2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02251" y="4267200"/>
            <a:ext cx="1083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DCFEB3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97651" y="4267200"/>
            <a:ext cx="1083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DCFEB4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16851" y="4267200"/>
            <a:ext cx="1083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DCFEB5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12251" y="4267200"/>
            <a:ext cx="1083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DCFEB6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907651" y="4267200"/>
            <a:ext cx="1083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DCFEB7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89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dirty="0" smtClean="0"/>
              <a:t>Beyond LS1: GEM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71790"/>
            <a:ext cx="9144000" cy="1390412"/>
          </a:xfrm>
        </p:spPr>
        <p:txBody>
          <a:bodyPr>
            <a:normAutofit/>
          </a:bodyPr>
          <a:lstStyle/>
          <a:p>
            <a:r>
              <a:rPr lang="en-US" dirty="0" smtClean="0"/>
              <a:t>GEMs to be installed during LS2 (and possibly LS3)</a:t>
            </a:r>
          </a:p>
          <a:p>
            <a:pPr lvl="1"/>
            <a:r>
              <a:rPr lang="en-US" dirty="0" smtClean="0"/>
              <a:t>Redundancy to CSC in the very forward region , where especially high trigger rates expected in the near future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929823"/>
            <a:ext cx="5668181" cy="373932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749824" y="2558296"/>
            <a:ext cx="2239524" cy="178510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200" dirty="0"/>
              <a:t>GEM GE1/1</a:t>
            </a:r>
          </a:p>
          <a:p>
            <a:r>
              <a:rPr lang="en-US" sz="2200" dirty="0"/>
              <a:t>detector planned</a:t>
            </a:r>
          </a:p>
          <a:p>
            <a:r>
              <a:rPr lang="en-US" sz="2200" dirty="0"/>
              <a:t>for LS2 CMS</a:t>
            </a:r>
          </a:p>
          <a:p>
            <a:r>
              <a:rPr lang="en-US" sz="2200" dirty="0"/>
              <a:t>upgrade period</a:t>
            </a:r>
          </a:p>
          <a:p>
            <a:r>
              <a:rPr lang="en-US" sz="2200" dirty="0"/>
              <a:t>(</a:t>
            </a:r>
            <a:r>
              <a:rPr lang="en-US" sz="2200" dirty="0" smtClean="0"/>
              <a:t>2018)</a:t>
            </a:r>
            <a:endParaRPr lang="en-US" sz="2200" dirty="0"/>
          </a:p>
        </p:txBody>
      </p:sp>
      <p:sp>
        <p:nvSpPr>
          <p:cNvPr id="14" name="TextBox 13"/>
          <p:cNvSpPr txBox="1"/>
          <p:nvPr/>
        </p:nvSpPr>
        <p:spPr>
          <a:xfrm>
            <a:off x="6828277" y="4522839"/>
            <a:ext cx="2082621" cy="212365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200" dirty="0"/>
              <a:t>Possible</a:t>
            </a:r>
          </a:p>
          <a:p>
            <a:r>
              <a:rPr lang="en-US" sz="2200" dirty="0"/>
              <a:t>installation of a</a:t>
            </a:r>
          </a:p>
          <a:p>
            <a:r>
              <a:rPr lang="en-US" sz="2200" dirty="0"/>
              <a:t>second GEM</a:t>
            </a:r>
          </a:p>
          <a:p>
            <a:r>
              <a:rPr lang="en-US" sz="2200" dirty="0"/>
              <a:t>station (GE2/1)</a:t>
            </a:r>
          </a:p>
          <a:p>
            <a:r>
              <a:rPr lang="en-US" sz="2200" dirty="0"/>
              <a:t>for LS3 CMS</a:t>
            </a:r>
          </a:p>
          <a:p>
            <a:r>
              <a:rPr lang="en-US" sz="2200" dirty="0"/>
              <a:t>upgrade period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47052" y="2498297"/>
            <a:ext cx="1082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GE</a:t>
            </a:r>
            <a:r>
              <a:rPr lang="ru-RU" sz="2400" b="1" dirty="0" smtClean="0">
                <a:solidFill>
                  <a:srgbClr val="FF0000"/>
                </a:solidFill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</a:rPr>
              <a:t>/1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47052" y="4493344"/>
            <a:ext cx="1082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GE</a:t>
            </a:r>
            <a:r>
              <a:rPr lang="en-US" sz="2400" b="1" dirty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/1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>
            <a:stCxn id="15" idx="1"/>
          </p:cNvCxnSpPr>
          <p:nvPr/>
        </p:nvCxnSpPr>
        <p:spPr>
          <a:xfrm flipH="1">
            <a:off x="2743200" y="2729130"/>
            <a:ext cx="2803852" cy="285553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6" idx="1"/>
          </p:cNvCxnSpPr>
          <p:nvPr/>
        </p:nvCxnSpPr>
        <p:spPr>
          <a:xfrm flipH="1">
            <a:off x="3657600" y="4724177"/>
            <a:ext cx="1889452" cy="6860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37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dirty="0" smtClean="0"/>
              <a:t>Combined GEM-CSC Trigger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1"/>
            <a:ext cx="9144000" cy="26199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Redundancy to CSC through combined GEM-CSC trigger</a:t>
            </a:r>
          </a:p>
          <a:p>
            <a:pPr marL="342900" lvl="2" indent="-342900"/>
            <a:r>
              <a:rPr lang="en-US" dirty="0" smtClean="0"/>
              <a:t>Transmit GEM </a:t>
            </a:r>
            <a:r>
              <a:rPr lang="en-US" dirty="0" smtClean="0"/>
              <a:t>data to CSC OTMB through </a:t>
            </a:r>
            <a:r>
              <a:rPr lang="en-US" dirty="0" err="1" smtClean="0"/>
              <a:t>optohybrid</a:t>
            </a:r>
            <a:r>
              <a:rPr lang="en-US" dirty="0" smtClean="0"/>
              <a:t> board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/>
              <a:t>provide data properly formatted for CSC </a:t>
            </a:r>
            <a:r>
              <a:rPr lang="en-US" dirty="0" smtClean="0"/>
              <a:t>TMB)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 changes in CSC scheme needed</a:t>
            </a:r>
          </a:p>
          <a:p>
            <a:pPr lvl="1"/>
            <a:r>
              <a:rPr lang="en-US" dirty="0" smtClean="0"/>
              <a:t>Requires implementation of GEM-CSC trigger algorithm in OTMB firmware</a:t>
            </a:r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719446" y="6297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97B0D4-14F8-4E31-9809-1443E3F5887A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9" y="3591755"/>
            <a:ext cx="4543111" cy="259373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276601" y="5824882"/>
            <a:ext cx="685800" cy="19491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195509"/>
            <a:ext cx="4204846" cy="366249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391402" y="3199933"/>
            <a:ext cx="1174955" cy="4959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Elbow Connector 10"/>
          <p:cNvCxnSpPr/>
          <p:nvPr/>
        </p:nvCxnSpPr>
        <p:spPr>
          <a:xfrm flipV="1">
            <a:off x="3962403" y="4061813"/>
            <a:ext cx="2895599" cy="1860529"/>
          </a:xfrm>
          <a:prstGeom prst="bentConnector3">
            <a:avLst>
              <a:gd name="adj1" fmla="val 1893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73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Emulator of CSC and GEM Data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609600" y="1752601"/>
            <a:ext cx="2438400" cy="127635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</a:t>
            </a:r>
          </a:p>
          <a:p>
            <a:r>
              <a:rPr lang="en-US" dirty="0"/>
              <a:t>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CSC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676400" y="1885950"/>
            <a:ext cx="1371600" cy="43815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DCFEB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1676400" y="2419351"/>
            <a:ext cx="1371600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ALCT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609600" y="3181350"/>
            <a:ext cx="2438400" cy="104775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  <a:p>
            <a:r>
              <a:rPr lang="en-US" dirty="0" smtClean="0"/>
              <a:t>  GEM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1676400" y="3314701"/>
            <a:ext cx="1371600" cy="74295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Optohybrid</a:t>
            </a:r>
            <a:r>
              <a:rPr lang="en-US" dirty="0" smtClean="0"/>
              <a:t> Board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3810000" y="2400300"/>
            <a:ext cx="1905000" cy="847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OTMB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6604686" y="2400302"/>
            <a:ext cx="1905000" cy="847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L1 </a:t>
            </a:r>
            <a:r>
              <a:rPr lang="en-US" dirty="0" err="1" smtClean="0"/>
              <a:t>Muon</a:t>
            </a:r>
            <a:r>
              <a:rPr lang="en-US" dirty="0" smtClean="0"/>
              <a:t> Trigger</a:t>
            </a:r>
            <a:endParaRPr lang="en-US" dirty="0"/>
          </a:p>
        </p:txBody>
      </p:sp>
      <p:cxnSp>
        <p:nvCxnSpPr>
          <p:cNvPr id="31" name="Straight Arrow Connector 30"/>
          <p:cNvCxnSpPr>
            <a:stCxn id="23" idx="3"/>
          </p:cNvCxnSpPr>
          <p:nvPr/>
        </p:nvCxnSpPr>
        <p:spPr>
          <a:xfrm>
            <a:off x="3048000" y="2105026"/>
            <a:ext cx="762000" cy="5429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5" idx="3"/>
          </p:cNvCxnSpPr>
          <p:nvPr/>
        </p:nvCxnSpPr>
        <p:spPr>
          <a:xfrm flipV="1">
            <a:off x="3048000" y="2944471"/>
            <a:ext cx="762000" cy="76075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6" idx="3"/>
            <a:endCxn id="28" idx="1"/>
          </p:cNvCxnSpPr>
          <p:nvPr/>
        </p:nvCxnSpPr>
        <p:spPr>
          <a:xfrm>
            <a:off x="3048000" y="2647951"/>
            <a:ext cx="762000" cy="17621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8" idx="3"/>
            <a:endCxn id="30" idx="1"/>
          </p:cNvCxnSpPr>
          <p:nvPr/>
        </p:nvCxnSpPr>
        <p:spPr>
          <a:xfrm>
            <a:off x="5715000" y="2824165"/>
            <a:ext cx="889686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6892" y="1062335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Add emulation of GEM data from </a:t>
            </a:r>
            <a:r>
              <a:rPr lang="en-US" sz="2800" dirty="0" err="1" smtClean="0"/>
              <a:t>optohybrid</a:t>
            </a:r>
            <a:r>
              <a:rPr lang="en-US" sz="2800" dirty="0" smtClean="0"/>
              <a:t> board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09600" y="4457700"/>
            <a:ext cx="2438400" cy="1524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Emulator</a:t>
            </a:r>
          </a:p>
          <a:p>
            <a:r>
              <a:rPr lang="en-US" dirty="0" smtClean="0"/>
              <a:t>Board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1676400" y="4610101"/>
            <a:ext cx="1371600" cy="43815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DCFEB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1676400" y="6172200"/>
            <a:ext cx="1371600" cy="457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ALCT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1676400" y="5143501"/>
            <a:ext cx="1371600" cy="74295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Optohybrid</a:t>
            </a:r>
            <a:r>
              <a:rPr lang="en-US" dirty="0" smtClean="0"/>
              <a:t> Board</a:t>
            </a:r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3886200" y="5248276"/>
            <a:ext cx="1905000" cy="847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OTMB</a:t>
            </a:r>
            <a:endParaRPr lang="en-US" dirty="0"/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3048000" y="4829176"/>
            <a:ext cx="838200" cy="66913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V="1">
            <a:off x="3048000" y="5857876"/>
            <a:ext cx="838200" cy="352424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2" idx="3"/>
            <a:endCxn id="59" idx="1"/>
          </p:cNvCxnSpPr>
          <p:nvPr/>
        </p:nvCxnSpPr>
        <p:spPr>
          <a:xfrm>
            <a:off x="3048000" y="5219700"/>
            <a:ext cx="838200" cy="45243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2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GEM Data </a:t>
            </a:r>
            <a:r>
              <a:rPr lang="en-US" dirty="0"/>
              <a:t>F</a:t>
            </a:r>
            <a:r>
              <a:rPr lang="en-US" dirty="0" smtClean="0"/>
              <a:t>ormat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838200"/>
                <a:ext cx="9144000" cy="2057400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 smtClean="0"/>
                  <a:t>GEM chambers divided into: columns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1" smtClean="0">
                        <a:latin typeface="Cambria Math"/>
                      </a:rPr>
                      <m:t>ϕ</m:t>
                    </m:r>
                  </m:oMath>
                </a14:m>
                <a:r>
                  <a:rPr lang="en-US" sz="2400" b="0" dirty="0" smtClean="0"/>
                  <a:t>), partitions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/>
                      </a:rPr>
                      <m:t> (</m:t>
                    </m:r>
                    <m:r>
                      <m:rPr>
                        <m:sty m:val="p"/>
                      </m:rPr>
                      <a:rPr lang="en-US" sz="2400" b="0" i="1" smtClean="0">
                        <a:latin typeface="Cambria Math"/>
                      </a:rPr>
                      <m:t>η</m:t>
                    </m:r>
                    <m:r>
                      <a:rPr lang="en-US" sz="2400" b="0" i="0" smtClean="0">
                        <a:latin typeface="Cambria Math"/>
                      </a:rPr>
                      <m:t>)</m:t>
                    </m:r>
                  </m:oMath>
                </a14:m>
                <a:endParaRPr lang="en-US" sz="2400" b="0" dirty="0" smtClean="0"/>
              </a:p>
              <a:p>
                <a:r>
                  <a:rPr lang="en-US" sz="2400" b="0" dirty="0" smtClean="0"/>
                  <a:t>One VFAT3 readout chip / area within specific column &amp; partition:</a:t>
                </a:r>
              </a:p>
              <a:p>
                <a:pPr lvl="1"/>
                <a:r>
                  <a:rPr lang="en-US" sz="2000" dirty="0" smtClean="0"/>
                  <a:t>128 strips =&gt; 32 or 64 pads (pad = OR-collection of 2 or 4 strips)</a:t>
                </a:r>
                <a:endParaRPr lang="en-US" sz="2000" b="0" dirty="0" smtClean="0"/>
              </a:p>
              <a:p>
                <a:pPr lvl="1"/>
                <a:endParaRPr lang="en-US" dirty="0" smtClean="0"/>
              </a:p>
              <a:p>
                <a:pPr lvl="2"/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38200"/>
                <a:ext cx="9144000" cy="2057400"/>
              </a:xfrm>
              <a:blipFill rotWithShape="1">
                <a:blip r:embed="rId3"/>
                <a:stretch>
                  <a:fillRect l="-867" t="-2374" r="-5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40" y="2834949"/>
            <a:ext cx="2590800" cy="3618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05570" y="6488668"/>
            <a:ext cx="1292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columns</a:t>
            </a:r>
            <a:endParaRPr lang="en-US" dirty="0"/>
          </a:p>
        </p:txBody>
      </p:sp>
      <p:sp>
        <p:nvSpPr>
          <p:cNvPr id="8" name="Right Brace 7"/>
          <p:cNvSpPr/>
          <p:nvPr/>
        </p:nvSpPr>
        <p:spPr>
          <a:xfrm>
            <a:off x="2819400" y="2895601"/>
            <a:ext cx="304800" cy="355778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3537" y="3812018"/>
            <a:ext cx="461665" cy="182678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6, 8, 10 partitions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537045" y="2667000"/>
            <a:ext cx="0" cy="990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38200" y="2297668"/>
            <a:ext cx="1397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VFAT3 chips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810000" y="2329696"/>
            <a:ext cx="5105400" cy="1785104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GEM </a:t>
            </a:r>
            <a:r>
              <a:rPr lang="en-US" sz="2200" dirty="0"/>
              <a:t>hit </a:t>
            </a:r>
            <a:r>
              <a:rPr lang="en-US" sz="2200" dirty="0" smtClean="0"/>
              <a:t>location encoding: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Column (</a:t>
            </a:r>
            <a:r>
              <a:rPr lang="en-US" sz="2200" b="1" dirty="0" smtClean="0">
                <a:solidFill>
                  <a:srgbClr val="FF0000"/>
                </a:solidFill>
              </a:rPr>
              <a:t>2</a:t>
            </a:r>
            <a:r>
              <a:rPr lang="en-US" sz="2200" dirty="0" smtClean="0"/>
              <a:t> bits)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Partition (</a:t>
            </a:r>
            <a:r>
              <a:rPr lang="en-US" sz="2200" b="1" dirty="0" smtClean="0">
                <a:solidFill>
                  <a:srgbClr val="FF0000"/>
                </a:solidFill>
              </a:rPr>
              <a:t>3</a:t>
            </a:r>
            <a:r>
              <a:rPr lang="en-US" sz="2200" dirty="0" smtClean="0"/>
              <a:t>-4 bits)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Pad (</a:t>
            </a:r>
            <a:r>
              <a:rPr lang="en-US" sz="2200" b="1" dirty="0" smtClean="0">
                <a:solidFill>
                  <a:srgbClr val="FF0000"/>
                </a:solidFill>
              </a:rPr>
              <a:t>5</a:t>
            </a:r>
            <a:r>
              <a:rPr lang="en-US" sz="2200" dirty="0" smtClean="0"/>
              <a:t>-6 bits)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Total: </a:t>
            </a:r>
            <a:r>
              <a:rPr lang="en-US" sz="2200" b="1" dirty="0" smtClean="0">
                <a:solidFill>
                  <a:srgbClr val="FF0000"/>
                </a:solidFill>
              </a:rPr>
              <a:t>10</a:t>
            </a:r>
            <a:r>
              <a:rPr lang="en-US" sz="2200" dirty="0" smtClean="0"/>
              <a:t>-12 bits (most likely 10 bits)</a:t>
            </a:r>
            <a:endParaRPr lang="en-US" sz="2200" dirty="0"/>
          </a:p>
        </p:txBody>
      </p:sp>
      <p:sp>
        <p:nvSpPr>
          <p:cNvPr id="17" name="TextBox 16"/>
          <p:cNvSpPr txBox="1"/>
          <p:nvPr/>
        </p:nvSpPr>
        <p:spPr>
          <a:xfrm>
            <a:off x="3810000" y="4463296"/>
            <a:ext cx="5105400" cy="1785104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GEM data to OTMB over 2 fiber links: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96 bits / BX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Encode up to 9 GEM pad hits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Negligible probability to have more than 9 hits per GEM chamber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54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 and Milestones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162800" cy="2286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Three main task groups:</a:t>
            </a:r>
          </a:p>
          <a:p>
            <a:r>
              <a:rPr lang="en-US" dirty="0" smtClean="0"/>
              <a:t>Development of test stand control software</a:t>
            </a:r>
          </a:p>
          <a:p>
            <a:r>
              <a:rPr lang="en-US" dirty="0" smtClean="0"/>
              <a:t>Development of emulator </a:t>
            </a:r>
            <a:r>
              <a:rPr lang="en-US" dirty="0"/>
              <a:t>b</a:t>
            </a:r>
            <a:r>
              <a:rPr lang="en-US" dirty="0" smtClean="0"/>
              <a:t>oard firmware</a:t>
            </a:r>
          </a:p>
          <a:p>
            <a:r>
              <a:rPr lang="en-US" dirty="0" smtClean="0"/>
              <a:t>Development of OTMB firmware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38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Tasks and Milestones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4108825"/>
              </p:ext>
            </p:extLst>
          </p:nvPr>
        </p:nvGraphicFramePr>
        <p:xfrm>
          <a:off x="304800" y="1377674"/>
          <a:ext cx="8534400" cy="501311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534400"/>
              </a:tblGrid>
              <a:tr h="4214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 smtClean="0"/>
                        <a:t>1. Development of test stand control software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    1.1.</a:t>
                      </a:r>
                      <a:r>
                        <a:rPr lang="en-US" sz="1900" baseline="0" dirty="0" smtClean="0"/>
                        <a:t> </a:t>
                      </a:r>
                      <a:r>
                        <a:rPr lang="en-US" sz="1900" dirty="0" smtClean="0"/>
                        <a:t>Data loading</a:t>
                      </a:r>
                      <a:r>
                        <a:rPr lang="en-US" sz="1900" baseline="0" dirty="0" smtClean="0"/>
                        <a:t> into</a:t>
                      </a:r>
                      <a:r>
                        <a:rPr lang="en-US" sz="1900" dirty="0" smtClean="0"/>
                        <a:t> emulator board memory pages </a:t>
                      </a:r>
                      <a:endParaRPr lang="en-US" sz="1900" dirty="0"/>
                    </a:p>
                  </a:txBody>
                  <a:tcPr>
                    <a:lnT w="12700" cmpd="sng">
                      <a:noFill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21499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/>
                        <a:t>        1.1.1.</a:t>
                      </a:r>
                      <a:r>
                        <a:rPr lang="en-US" sz="1900" baseline="0" dirty="0" smtClean="0"/>
                        <a:t> </a:t>
                      </a:r>
                      <a:r>
                        <a:rPr lang="en-US" sz="1900" dirty="0" smtClean="0"/>
                        <a:t>Standalone program for generating and uploading  arbitrary data </a:t>
                      </a:r>
                      <a:r>
                        <a:rPr lang="en-US" sz="1900" b="1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21499"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/>
                        <a:t>            1.1.1.1.</a:t>
                      </a:r>
                      <a:r>
                        <a:rPr lang="en-US" sz="1900" baseline="0" dirty="0" smtClean="0"/>
                        <a:t> </a:t>
                      </a:r>
                      <a:r>
                        <a:rPr lang="en-US" sz="1900" dirty="0" smtClean="0"/>
                        <a:t>Add XDAQ interface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1499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/>
                        <a:t>        1.1.2. Generate data according to CSC and</a:t>
                      </a:r>
                      <a:r>
                        <a:rPr lang="en-US" sz="1900" baseline="0" dirty="0" smtClean="0"/>
                        <a:t> </a:t>
                      </a:r>
                      <a:r>
                        <a:rPr lang="en-US" sz="1900" dirty="0" smtClean="0"/>
                        <a:t>GEM data formats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            1.1.2.1 Generation of simple stub patterns (straight stub pattern, etc.)</a:t>
                      </a:r>
                      <a:endParaRPr lang="en-US" sz="19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            1.1.2.2 Using data from simulation/real data that includes background as input</a:t>
                      </a:r>
                      <a:endParaRPr lang="en-US" sz="19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1499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/>
                        <a:t>    1.2.</a:t>
                      </a:r>
                      <a:r>
                        <a:rPr lang="en-US" sz="1900" baseline="0" dirty="0" smtClean="0"/>
                        <a:t> </a:t>
                      </a:r>
                      <a:r>
                        <a:rPr lang="en-US" sz="1900" dirty="0" smtClean="0"/>
                        <a:t>“Go” command initiating data transmission</a:t>
                      </a:r>
                    </a:p>
                  </a:txBody>
                  <a:tcPr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21499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/>
                        <a:t>    1.3. Readout from OTMB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21499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/>
                        <a:t>        1.3.1. Readout last</a:t>
                      </a:r>
                      <a:r>
                        <a:rPr lang="en-US" sz="1900" baseline="0" dirty="0" smtClean="0"/>
                        <a:t> trigger results via VME</a:t>
                      </a:r>
                      <a:endParaRPr lang="en-US" sz="1900" dirty="0" smtClean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        1.3.2.</a:t>
                      </a:r>
                      <a:r>
                        <a:rPr lang="en-US" sz="1900" baseline="0" dirty="0" smtClean="0"/>
                        <a:t> Readout trigger results via ODMB</a:t>
                      </a:r>
                      <a:endParaRPr lang="en-US" sz="19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39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Tasks and Milestones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2011198"/>
              </p:ext>
            </p:extLst>
          </p:nvPr>
        </p:nvGraphicFramePr>
        <p:xfrm>
          <a:off x="304800" y="1249680"/>
          <a:ext cx="8534400" cy="29565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534400"/>
              </a:tblGrid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 smtClean="0"/>
                        <a:t>2. </a:t>
                      </a:r>
                      <a:r>
                        <a:rPr lang="en-US" sz="1900" b="0" dirty="0" smtClean="0">
                          <a:solidFill>
                            <a:schemeClr val="tx1"/>
                          </a:solidFill>
                        </a:rPr>
                        <a:t>Development of emulator board firmware</a:t>
                      </a:r>
                      <a:endParaRPr lang="en-US" sz="1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/>
                        <a:t>    2.1.</a:t>
                      </a:r>
                      <a:r>
                        <a:rPr lang="en-US" sz="1900" baseline="0" dirty="0" smtClean="0"/>
                        <a:t> </a:t>
                      </a:r>
                      <a:r>
                        <a:rPr lang="en-US" sz="1900" dirty="0" smtClean="0"/>
                        <a:t>Data transmission from specific memory units to OTMB through specific fibers</a:t>
                      </a:r>
                    </a:p>
                  </a:txBody>
                  <a:tcPr>
                    <a:lnT w="12700" cmpd="sng">
                      <a:noFill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/>
                        <a:t>        2.1.1.</a:t>
                      </a:r>
                      <a:r>
                        <a:rPr lang="en-US" sz="1900" baseline="0" dirty="0" smtClean="0"/>
                        <a:t> </a:t>
                      </a:r>
                      <a:r>
                        <a:rPr lang="en-US" sz="1900" dirty="0" smtClean="0"/>
                        <a:t>Verify the fact of data transmission</a:t>
                      </a:r>
                      <a:endParaRPr lang="en-US" sz="19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/>
                        <a:t>            2.1.1.1.</a:t>
                      </a:r>
                      <a:r>
                        <a:rPr lang="en-US" sz="1900" baseline="0" dirty="0" smtClean="0"/>
                        <a:t> </a:t>
                      </a:r>
                      <a:r>
                        <a:rPr lang="en-US" sz="1900" dirty="0" smtClean="0"/>
                        <a:t>LEDs and test signals on emulator</a:t>
                      </a:r>
                      <a:r>
                        <a:rPr lang="en-US" sz="1900" baseline="0" dirty="0" smtClean="0"/>
                        <a:t> board</a:t>
                      </a:r>
                      <a:endParaRPr lang="en-US" sz="1900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/>
                        <a:t>            2.1.1.2. Verify if memory units are empty after data transmission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/>
                        <a:t>        2.1.2.</a:t>
                      </a:r>
                      <a:r>
                        <a:rPr lang="en-US" sz="1900" baseline="0" dirty="0" smtClean="0"/>
                        <a:t> </a:t>
                      </a:r>
                      <a:r>
                        <a:rPr lang="en-US" sz="1900" dirty="0" smtClean="0"/>
                        <a:t>Verify correctness of data transmission</a:t>
                      </a:r>
                      <a:endParaRPr lang="en-US" sz="1900" dirty="0"/>
                    </a:p>
                  </a:txBody>
                  <a:tcPr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marL="1371600" lvl="3" indent="-1371600"/>
                      <a:r>
                        <a:rPr lang="en-US" sz="1900" dirty="0" smtClean="0"/>
                        <a:t>             2.1.2.1. Basic</a:t>
                      </a:r>
                      <a:r>
                        <a:rPr lang="en-US" sz="1900" baseline="0" dirty="0" smtClean="0"/>
                        <a:t> readout of last trigger from OTMB via VME</a:t>
                      </a:r>
                      <a:endParaRPr lang="en-US" sz="1900" dirty="0" smtClean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3056685"/>
              </p:ext>
            </p:extLst>
          </p:nvPr>
        </p:nvGraphicFramePr>
        <p:xfrm>
          <a:off x="304800" y="4267200"/>
          <a:ext cx="8534400" cy="19050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534400"/>
              </a:tblGrid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 smtClean="0"/>
                        <a:t>3. </a:t>
                      </a:r>
                      <a:r>
                        <a:rPr lang="en-US" sz="1900" b="0" dirty="0" smtClean="0">
                          <a:solidFill>
                            <a:schemeClr val="tx1"/>
                          </a:solidFill>
                        </a:rPr>
                        <a:t>Development of</a:t>
                      </a:r>
                      <a:r>
                        <a:rPr lang="en-US" sz="1900" b="0" baseline="0" dirty="0" smtClean="0">
                          <a:solidFill>
                            <a:schemeClr val="tx1"/>
                          </a:solidFill>
                        </a:rPr>
                        <a:t> OTMB</a:t>
                      </a:r>
                      <a:r>
                        <a:rPr lang="en-US" sz="1900" b="0" dirty="0" smtClean="0">
                          <a:solidFill>
                            <a:schemeClr val="tx1"/>
                          </a:solidFill>
                        </a:rPr>
                        <a:t> firmware</a:t>
                      </a:r>
                      <a:endParaRPr lang="en-US" sz="1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/>
                        <a:t>    3.1.</a:t>
                      </a:r>
                      <a:r>
                        <a:rPr lang="en-US" sz="1900" baseline="0" dirty="0" smtClean="0"/>
                        <a:t> </a:t>
                      </a:r>
                      <a:r>
                        <a:rPr lang="en-US" sz="1900" dirty="0" smtClean="0"/>
                        <a:t>Take over current OTMB firmware (UCLA firmware)</a:t>
                      </a:r>
                    </a:p>
                  </a:txBody>
                  <a:tcPr>
                    <a:lnT w="12700" cmpd="sng">
                      <a:noFill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aseline="0" dirty="0" smtClean="0"/>
                        <a:t>    3.2. Implement ODMB readout</a:t>
                      </a:r>
                      <a:endParaRPr lang="en-US" sz="1900" dirty="0" smtClean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    3.3. Implement</a:t>
                      </a:r>
                      <a:r>
                        <a:rPr lang="en-US" sz="1900" baseline="0" dirty="0" smtClean="0"/>
                        <a:t> post LS1 changes in CSC trigger</a:t>
                      </a:r>
                      <a:endParaRPr lang="en-US" sz="19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marL="0" lvl="1" indent="0"/>
                      <a:r>
                        <a:rPr lang="en-US" sz="1900" baseline="0" dirty="0" smtClean="0"/>
                        <a:t>    </a:t>
                      </a:r>
                      <a:r>
                        <a:rPr lang="en-US" sz="1900" dirty="0" smtClean="0"/>
                        <a:t>3.4.</a:t>
                      </a:r>
                      <a:r>
                        <a:rPr lang="en-US" sz="1900" baseline="0" dirty="0" smtClean="0"/>
                        <a:t> </a:t>
                      </a:r>
                      <a:r>
                        <a:rPr lang="en-US" sz="1900" dirty="0" smtClean="0"/>
                        <a:t>Implement GEM-CSC algorithm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11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OTMB f</a:t>
            </a:r>
            <a:r>
              <a:rPr lang="en-US" dirty="0" smtClean="0"/>
              <a:t>irmware </a:t>
            </a:r>
            <a:r>
              <a:rPr lang="en-US" dirty="0"/>
              <a:t>d</a:t>
            </a:r>
            <a:r>
              <a:rPr lang="en-US" dirty="0" smtClean="0"/>
              <a:t>evelopment </a:t>
            </a:r>
            <a:r>
              <a:rPr lang="en-US" dirty="0"/>
              <a:t>for </a:t>
            </a:r>
            <a:r>
              <a:rPr lang="en-US" dirty="0" smtClean="0"/>
              <a:t>post-LS1</a:t>
            </a:r>
          </a:p>
          <a:p>
            <a:pPr lvl="1"/>
            <a:r>
              <a:rPr lang="en-US" dirty="0" smtClean="0"/>
              <a:t>Emulator system</a:t>
            </a:r>
          </a:p>
          <a:p>
            <a:pPr lvl="1"/>
            <a:r>
              <a:rPr lang="en-US" dirty="0" smtClean="0"/>
              <a:t>Setup &amp; data </a:t>
            </a:r>
            <a:r>
              <a:rPr lang="en-US" dirty="0"/>
              <a:t>f</a:t>
            </a:r>
            <a:r>
              <a:rPr lang="en-US" dirty="0" smtClean="0"/>
              <a:t>ormats</a:t>
            </a:r>
          </a:p>
          <a:p>
            <a:r>
              <a:rPr lang="en-US" dirty="0"/>
              <a:t>OTMB firmware development for beyond </a:t>
            </a:r>
            <a:r>
              <a:rPr lang="en-US" dirty="0" smtClean="0"/>
              <a:t>LS1</a:t>
            </a:r>
          </a:p>
          <a:p>
            <a:pPr lvl="1"/>
            <a:r>
              <a:rPr lang="en-US" dirty="0"/>
              <a:t>GEM </a:t>
            </a:r>
            <a:r>
              <a:rPr lang="en-US" dirty="0" smtClean="0"/>
              <a:t>detectors</a:t>
            </a:r>
          </a:p>
          <a:p>
            <a:pPr lvl="1"/>
            <a:r>
              <a:rPr lang="en-US" dirty="0"/>
              <a:t>Additional </a:t>
            </a:r>
            <a:r>
              <a:rPr lang="en-US" dirty="0" smtClean="0"/>
              <a:t>data </a:t>
            </a:r>
            <a:r>
              <a:rPr lang="en-US" dirty="0"/>
              <a:t>f</a:t>
            </a:r>
            <a:r>
              <a:rPr lang="en-US" dirty="0" smtClean="0"/>
              <a:t>ormats</a:t>
            </a:r>
          </a:p>
          <a:p>
            <a:r>
              <a:rPr lang="en-US" dirty="0" smtClean="0"/>
              <a:t>Tasks and milestones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Term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Short-term plan: proof the concept with simple options:</a:t>
            </a:r>
          </a:p>
          <a:p>
            <a:pPr lvl="1"/>
            <a:r>
              <a:rPr lang="en-US" dirty="0"/>
              <a:t>Software </a:t>
            </a:r>
            <a:r>
              <a:rPr lang="en-US" dirty="0" smtClean="0"/>
              <a:t>to </a:t>
            </a:r>
            <a:r>
              <a:rPr lang="en-US" dirty="0"/>
              <a:t>generate CSC data describing one straight </a:t>
            </a:r>
            <a:r>
              <a:rPr lang="en-US" dirty="0" smtClean="0"/>
              <a:t>stub</a:t>
            </a:r>
          </a:p>
          <a:p>
            <a:pPr lvl="2"/>
            <a:r>
              <a:rPr lang="en-US" dirty="0" smtClean="0"/>
              <a:t>DCFEB data only, no ALCT and GEM data yet</a:t>
            </a:r>
          </a:p>
          <a:p>
            <a:pPr lvl="1"/>
            <a:r>
              <a:rPr lang="en-US" dirty="0" smtClean="0"/>
              <a:t>Use standalone program to load into the emulator board</a:t>
            </a:r>
          </a:p>
          <a:p>
            <a:pPr lvl="2"/>
            <a:r>
              <a:rPr lang="en-US" dirty="0" smtClean="0"/>
              <a:t>Already implemented</a:t>
            </a:r>
          </a:p>
          <a:p>
            <a:pPr lvl="1"/>
            <a:r>
              <a:rPr lang="en-US" dirty="0" smtClean="0"/>
              <a:t>Assign specific memory pages to specific fiber links, transmit the data to OTMB</a:t>
            </a:r>
          </a:p>
          <a:p>
            <a:pPr lvl="1"/>
            <a:r>
              <a:rPr lang="en-US" dirty="0" smtClean="0"/>
              <a:t>Basic readout from OTMB to see </a:t>
            </a:r>
            <a:r>
              <a:rPr lang="en-US" dirty="0"/>
              <a:t>if we can trigger the same stub </a:t>
            </a:r>
            <a:endParaRPr lang="en-US" dirty="0" smtClean="0"/>
          </a:p>
          <a:p>
            <a:pPr lvl="2"/>
            <a:r>
              <a:rPr lang="en-US" dirty="0"/>
              <a:t>Last trigger stub is already available with VME tools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15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Emulator system for OTMB development:</a:t>
            </a:r>
          </a:p>
          <a:p>
            <a:pPr lvl="1"/>
            <a:r>
              <a:rPr lang="en-US" dirty="0" err="1" smtClean="0"/>
              <a:t>Mezz</a:t>
            </a:r>
            <a:r>
              <a:rPr lang="en-US" dirty="0" smtClean="0"/>
              <a:t> board prototype as emulator board</a:t>
            </a:r>
          </a:p>
          <a:p>
            <a:pPr lvl="1"/>
            <a:r>
              <a:rPr lang="en-US" dirty="0" smtClean="0"/>
              <a:t>ME1/1 electronics test stand at TAMU</a:t>
            </a:r>
          </a:p>
          <a:p>
            <a:pPr lvl="1"/>
            <a:r>
              <a:rPr lang="en-US" dirty="0" smtClean="0"/>
              <a:t>Test stand control software</a:t>
            </a:r>
          </a:p>
          <a:p>
            <a:r>
              <a:rPr lang="en-US" dirty="0" smtClean="0"/>
              <a:t>Start with emulation of DCBEF data, later add emulation of ALCT and GEM data </a:t>
            </a:r>
          </a:p>
          <a:p>
            <a:r>
              <a:rPr lang="en-US" dirty="0" smtClean="0"/>
              <a:t>Emulator board has enough memory to store </a:t>
            </a:r>
            <a:r>
              <a:rPr lang="en-US" dirty="0" err="1" smtClean="0"/>
              <a:t>muon</a:t>
            </a:r>
            <a:r>
              <a:rPr lang="en-US" dirty="0" smtClean="0"/>
              <a:t> data of any arbitrary complexity</a:t>
            </a:r>
          </a:p>
          <a:p>
            <a:r>
              <a:rPr lang="en-US" dirty="0" smtClean="0"/>
              <a:t>Important tool for development and validation, study of efficiency and performance of both post-LS1 and beyond changes to OTMB firmware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78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62200" y="2895601"/>
            <a:ext cx="4441088" cy="83099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4800" dirty="0" smtClean="0"/>
              <a:t>BACKUP SLIDES</a:t>
            </a:r>
            <a:endParaRPr lang="en-US" sz="4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0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Muon</a:t>
            </a:r>
            <a:r>
              <a:rPr lang="en-US" dirty="0"/>
              <a:t> Triggering in Forward Region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-10236" y="2201804"/>
                <a:ext cx="9078036" cy="1303397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CMS </a:t>
                </a:r>
                <a:r>
                  <a:rPr lang="en-US" dirty="0" err="1"/>
                  <a:t>muon</a:t>
                </a:r>
                <a:r>
                  <a:rPr lang="en-US" dirty="0"/>
                  <a:t> triggering in the very forward region </a:t>
                </a:r>
              </a:p>
              <a:p>
                <a:pPr marL="346075" indent="-346075">
                  <a:buNone/>
                </a:pPr>
                <a:r>
                  <a:rPr lang="en-US" dirty="0"/>
                  <a:t>    (1.6 &lt;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𝜂</m:t>
                    </m:r>
                  </m:oMath>
                </a14:m>
                <a:r>
                  <a:rPr lang="en-US" dirty="0"/>
                  <a:t> &lt; 2.4) relies </a:t>
                </a:r>
                <a:r>
                  <a:rPr lang="en-US" dirty="0" smtClean="0"/>
                  <a:t>entirely </a:t>
                </a:r>
                <a:r>
                  <a:rPr lang="en-US" dirty="0"/>
                  <a:t>on CSC </a:t>
                </a:r>
                <a:r>
                  <a:rPr lang="en-US" dirty="0" smtClean="0"/>
                  <a:t>system</a:t>
                </a:r>
                <a:endParaRPr lang="en-US" dirty="0"/>
              </a:p>
            </p:txBody>
          </p:sp>
        </mc:Choice>
        <mc:Fallback xmlns="">
          <p:sp>
            <p:nvSpPr>
              <p:cNvPr id="9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10236" y="2201803"/>
                <a:ext cx="9078036" cy="1303397"/>
              </a:xfrm>
              <a:blipFill rotWithShape="1">
                <a:blip r:embed="rId3"/>
                <a:stretch>
                  <a:fillRect l="-1141" t="-46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3405460"/>
            <a:ext cx="5236747" cy="3457595"/>
          </a:xfrm>
          <a:prstGeom prst="rect">
            <a:avLst/>
          </a:prstGeom>
        </p:spPr>
      </p:pic>
      <p:sp>
        <p:nvSpPr>
          <p:cNvPr id="6" name="Right Brace 5"/>
          <p:cNvSpPr/>
          <p:nvPr/>
        </p:nvSpPr>
        <p:spPr>
          <a:xfrm>
            <a:off x="5223705" y="4800600"/>
            <a:ext cx="262697" cy="9906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486400" y="4800602"/>
            <a:ext cx="3581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 redundancy in the very forward region!</a:t>
            </a:r>
            <a:endParaRPr lang="en-US" sz="28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0" y="838201"/>
            <a:ext cx="8839200" cy="1592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Higher trigger rates and more hostile conditions expected in near future, especially in the forward region (PU ~20 in 2012, PU ~200 after LS2)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5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929823"/>
            <a:ext cx="5668181" cy="37393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GEM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914401"/>
            <a:ext cx="8763001" cy="2455607"/>
          </a:xfrm>
        </p:spPr>
        <p:txBody>
          <a:bodyPr>
            <a:normAutofit/>
          </a:bodyPr>
          <a:lstStyle/>
          <a:p>
            <a:r>
              <a:rPr lang="en-US" dirty="0" smtClean="0"/>
              <a:t>GEM (</a:t>
            </a:r>
            <a:r>
              <a:rPr lang="en-US" dirty="0"/>
              <a:t>Gaseous Electron </a:t>
            </a:r>
            <a:r>
              <a:rPr lang="en-US" dirty="0" smtClean="0"/>
              <a:t>Multiplication) detectors</a:t>
            </a:r>
          </a:p>
          <a:p>
            <a:pPr lvl="1"/>
            <a:r>
              <a:rPr lang="en-US" dirty="0" smtClean="0"/>
              <a:t>Excellent spatial resolution and good timing at high rates</a:t>
            </a:r>
          </a:p>
          <a:p>
            <a:r>
              <a:rPr lang="en-US" dirty="0" smtClean="0"/>
              <a:t>Proposed installation: redundancy to CSC in the very forward region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49824" y="2558296"/>
            <a:ext cx="2239524" cy="178510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200" dirty="0"/>
              <a:t>GEM GE1/1</a:t>
            </a:r>
          </a:p>
          <a:p>
            <a:r>
              <a:rPr lang="en-US" sz="2200" dirty="0"/>
              <a:t>detector planned</a:t>
            </a:r>
          </a:p>
          <a:p>
            <a:r>
              <a:rPr lang="en-US" sz="2200" dirty="0"/>
              <a:t>for LS2 CMS</a:t>
            </a:r>
          </a:p>
          <a:p>
            <a:r>
              <a:rPr lang="en-US" sz="2200" dirty="0"/>
              <a:t>upgrade period</a:t>
            </a:r>
          </a:p>
          <a:p>
            <a:r>
              <a:rPr lang="en-US" sz="2200" dirty="0"/>
              <a:t>(</a:t>
            </a:r>
            <a:r>
              <a:rPr lang="en-US" sz="2200" dirty="0" smtClean="0"/>
              <a:t>2018)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6828277" y="4522839"/>
            <a:ext cx="2082621" cy="212365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200" dirty="0"/>
              <a:t>Possible</a:t>
            </a:r>
          </a:p>
          <a:p>
            <a:r>
              <a:rPr lang="en-US" sz="2200" dirty="0"/>
              <a:t>installation of a</a:t>
            </a:r>
          </a:p>
          <a:p>
            <a:r>
              <a:rPr lang="en-US" sz="2200" dirty="0"/>
              <a:t>second GEM</a:t>
            </a:r>
          </a:p>
          <a:p>
            <a:r>
              <a:rPr lang="en-US" sz="2200" dirty="0"/>
              <a:t>station (GE2/1)</a:t>
            </a:r>
          </a:p>
          <a:p>
            <a:r>
              <a:rPr lang="en-US" sz="2200" dirty="0"/>
              <a:t>for LS3 CMS</a:t>
            </a:r>
          </a:p>
          <a:p>
            <a:r>
              <a:rPr lang="en-US" sz="2200" dirty="0"/>
              <a:t>upgrade period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47052" y="2498297"/>
            <a:ext cx="1082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GE</a:t>
            </a:r>
            <a:r>
              <a:rPr lang="ru-RU" sz="2400" b="1" dirty="0" smtClean="0">
                <a:solidFill>
                  <a:srgbClr val="FF0000"/>
                </a:solidFill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</a:rPr>
              <a:t>/1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47052" y="4493344"/>
            <a:ext cx="1082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GE</a:t>
            </a:r>
            <a:r>
              <a:rPr lang="en-US" sz="2400" b="1" dirty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/1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>
            <a:stCxn id="9" idx="1"/>
          </p:cNvCxnSpPr>
          <p:nvPr/>
        </p:nvCxnSpPr>
        <p:spPr>
          <a:xfrm flipH="1">
            <a:off x="2743200" y="2729130"/>
            <a:ext cx="2803852" cy="285553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2" idx="1"/>
          </p:cNvCxnSpPr>
          <p:nvPr/>
        </p:nvCxnSpPr>
        <p:spPr>
          <a:xfrm flipH="1">
            <a:off x="3657600" y="4724177"/>
            <a:ext cx="1889452" cy="6860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7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Bending Angle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626506"/>
            <a:ext cx="4572000" cy="2231495"/>
          </a:xfrm>
        </p:spPr>
        <p:txBody>
          <a:bodyPr>
            <a:normAutofit/>
          </a:bodyPr>
          <a:lstStyle/>
          <a:p>
            <a:r>
              <a:rPr lang="en-US" dirty="0" smtClean="0"/>
              <a:t>GEM detectors to improve momentum resolution by measuring </a:t>
            </a:r>
            <a:r>
              <a:rPr lang="en-US" dirty="0" err="1" smtClean="0"/>
              <a:t>muon</a:t>
            </a:r>
            <a:r>
              <a:rPr lang="en-US" dirty="0" smtClean="0"/>
              <a:t> “bending angle”</a:t>
            </a:r>
            <a:r>
              <a:rPr lang="en-US" dirty="0"/>
              <a:t> </a:t>
            </a:r>
            <a:r>
              <a:rPr lang="en-US" dirty="0" smtClean="0"/>
              <a:t>(CSC are too thin for it)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893"/>
            <a:ext cx="4572000" cy="34073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2"/>
              <p:cNvSpPr txBox="1">
                <a:spLocks/>
              </p:cNvSpPr>
              <p:nvPr/>
            </p:nvSpPr>
            <p:spPr>
              <a:xfrm>
                <a:off x="4572000" y="4648200"/>
                <a:ext cx="4566522" cy="2209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/>
                  <a:t>Simulation studies: GEMs can help to reduce trigger rates 2-5 times in the </a:t>
                </a:r>
                <a:r>
                  <a:rPr lang="en-US" sz="2800" dirty="0" smtClean="0"/>
                  <a:t>    1.6 &lt;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1" smtClean="0">
                        <a:latin typeface="Cambria Math"/>
                      </a:rPr>
                      <m:t>η</m:t>
                    </m:r>
                  </m:oMath>
                </a14:m>
                <a:r>
                  <a:rPr lang="en-US" sz="2800" b="0" dirty="0" smtClean="0"/>
                  <a:t> &lt; 2.1 region</a:t>
                </a:r>
              </a:p>
            </p:txBody>
          </p:sp>
        </mc:Choice>
        <mc:Fallback xmlns="">
          <p:sp>
            <p:nvSpPr>
              <p:cNvPr id="1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4648200"/>
                <a:ext cx="4566522" cy="2209800"/>
              </a:xfrm>
              <a:prstGeom prst="rect">
                <a:avLst/>
              </a:prstGeom>
              <a:blipFill rotWithShape="1">
                <a:blip r:embed="rId4"/>
                <a:stretch>
                  <a:fillRect l="-2270" t="-2762" r="-10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532820" y="838200"/>
            <a:ext cx="3658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View down from the top of the CMS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743200"/>
            <a:ext cx="3118722" cy="18949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838202"/>
            <a:ext cx="3124200" cy="18982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24402" y="1524002"/>
            <a:ext cx="1142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Odd chambers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24402" y="3316070"/>
            <a:ext cx="1142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Even chambers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>
          <a:xfrm flipH="1">
            <a:off x="4191002" y="1847168"/>
            <a:ext cx="533400" cy="13403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1" idx="1"/>
          </p:cNvCxnSpPr>
          <p:nvPr/>
        </p:nvCxnSpPr>
        <p:spPr>
          <a:xfrm flipH="1" flipV="1">
            <a:off x="3276602" y="3505202"/>
            <a:ext cx="1447800" cy="13403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60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Realistic Emulation in Test Stand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915400" cy="5486400"/>
          </a:xfrm>
        </p:spPr>
        <p:txBody>
          <a:bodyPr>
            <a:normAutofit/>
          </a:bodyPr>
          <a:lstStyle/>
          <a:p>
            <a:r>
              <a:rPr lang="en-US" dirty="0" smtClean="0"/>
              <a:t>Realistic emulation of CSC (GEM) electronics configuration and operating conditions during actual data taking</a:t>
            </a:r>
          </a:p>
          <a:p>
            <a:pPr lvl="1"/>
            <a:r>
              <a:rPr lang="en-US" dirty="0"/>
              <a:t>Same data formats and similar rates as in real operations</a:t>
            </a:r>
          </a:p>
          <a:p>
            <a:pPr lvl="1"/>
            <a:r>
              <a:rPr lang="en-US" dirty="0" smtClean="0"/>
              <a:t>CSC and </a:t>
            </a:r>
            <a:r>
              <a:rPr lang="en-US" dirty="0"/>
              <a:t>GEM hits: </a:t>
            </a:r>
            <a:endParaRPr lang="en-US" dirty="0" smtClean="0"/>
          </a:p>
          <a:p>
            <a:pPr lvl="2"/>
            <a:r>
              <a:rPr lang="en-US" dirty="0" smtClean="0"/>
              <a:t>correlations </a:t>
            </a:r>
            <a:r>
              <a:rPr lang="en-US" dirty="0"/>
              <a:t>in the </a:t>
            </a:r>
            <a:r>
              <a:rPr lang="en-US" dirty="0" smtClean="0"/>
              <a:t>locations</a:t>
            </a:r>
          </a:p>
          <a:p>
            <a:pPr lvl="2"/>
            <a:r>
              <a:rPr lang="en-US" dirty="0" smtClean="0"/>
              <a:t>differences in time arrival</a:t>
            </a:r>
          </a:p>
          <a:p>
            <a:r>
              <a:rPr lang="en-US" dirty="0" smtClean="0"/>
              <a:t>The stand will provide: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est-bed </a:t>
            </a:r>
            <a:r>
              <a:rPr lang="en-US" dirty="0"/>
              <a:t>for design and </a:t>
            </a:r>
            <a:r>
              <a:rPr lang="en-US" dirty="0" smtClean="0"/>
              <a:t>development</a:t>
            </a:r>
            <a:r>
              <a:rPr lang="en-US" dirty="0"/>
              <a:t>, debugging and validation of the OTMB firmware (both for standalone CSC and GEM-CSC </a:t>
            </a:r>
            <a:r>
              <a:rPr lang="en-US" dirty="0" smtClean="0"/>
              <a:t>regimes)</a:t>
            </a:r>
          </a:p>
          <a:p>
            <a:pPr lvl="2"/>
            <a:r>
              <a:rPr lang="en-US" dirty="0" smtClean="0"/>
              <a:t>Important </a:t>
            </a:r>
            <a:r>
              <a:rPr lang="en-US" dirty="0"/>
              <a:t>tool in developing </a:t>
            </a:r>
            <a:r>
              <a:rPr lang="en-US" dirty="0" smtClean="0"/>
              <a:t>firmware </a:t>
            </a:r>
            <a:r>
              <a:rPr lang="en-US" dirty="0"/>
              <a:t>for the </a:t>
            </a:r>
            <a:r>
              <a:rPr lang="en-US" dirty="0" smtClean="0"/>
              <a:t>OTMB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1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Emulator of CSC Data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609600" y="3736974"/>
            <a:ext cx="2438400" cy="127635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</a:t>
            </a:r>
          </a:p>
          <a:p>
            <a:r>
              <a:rPr lang="en-US" dirty="0"/>
              <a:t>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CSC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676400" y="3870325"/>
            <a:ext cx="1371600" cy="43815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DCFEB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1676400" y="4403724"/>
            <a:ext cx="1371600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ALCT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3810000" y="3936999"/>
            <a:ext cx="1905000" cy="847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OTMB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6604686" y="3937000"/>
            <a:ext cx="1905000" cy="847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L1 </a:t>
            </a:r>
            <a:r>
              <a:rPr lang="en-US" dirty="0" err="1" smtClean="0"/>
              <a:t>Muon</a:t>
            </a:r>
            <a:r>
              <a:rPr lang="en-US" dirty="0" smtClean="0"/>
              <a:t> Trigger</a:t>
            </a:r>
            <a:endParaRPr lang="en-US" dirty="0"/>
          </a:p>
        </p:txBody>
      </p:sp>
      <p:cxnSp>
        <p:nvCxnSpPr>
          <p:cNvPr id="31" name="Straight Arrow Connector 30"/>
          <p:cNvCxnSpPr>
            <a:stCxn id="23" idx="3"/>
          </p:cNvCxnSpPr>
          <p:nvPr/>
        </p:nvCxnSpPr>
        <p:spPr>
          <a:xfrm>
            <a:off x="3048000" y="4089401"/>
            <a:ext cx="762000" cy="10953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6" idx="3"/>
            <a:endCxn id="28" idx="1"/>
          </p:cNvCxnSpPr>
          <p:nvPr/>
        </p:nvCxnSpPr>
        <p:spPr>
          <a:xfrm flipV="1">
            <a:off x="3048000" y="4360862"/>
            <a:ext cx="762000" cy="2714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8" idx="3"/>
            <a:endCxn id="30" idx="1"/>
          </p:cNvCxnSpPr>
          <p:nvPr/>
        </p:nvCxnSpPr>
        <p:spPr>
          <a:xfrm>
            <a:off x="5715000" y="4360862"/>
            <a:ext cx="889686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609600" y="5318124"/>
            <a:ext cx="2438400" cy="7239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 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Emulator</a:t>
            </a:r>
          </a:p>
          <a:p>
            <a:r>
              <a:rPr lang="en-US" dirty="0" smtClean="0"/>
              <a:t>Board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1676400" y="5470525"/>
            <a:ext cx="1371600" cy="43815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DCFEB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1676400" y="6232524"/>
            <a:ext cx="1371600" cy="457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ALCT</a:t>
            </a:r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3810000" y="5622924"/>
            <a:ext cx="1905000" cy="847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OTMB</a:t>
            </a:r>
            <a:endParaRPr lang="en-US" dirty="0"/>
          </a:p>
        </p:txBody>
      </p:sp>
      <p:cxnSp>
        <p:nvCxnSpPr>
          <p:cNvPr id="60" name="Straight Arrow Connector 59"/>
          <p:cNvCxnSpPr>
            <a:stCxn id="53" idx="3"/>
          </p:cNvCxnSpPr>
          <p:nvPr/>
        </p:nvCxnSpPr>
        <p:spPr>
          <a:xfrm>
            <a:off x="3048000" y="5689600"/>
            <a:ext cx="762000" cy="21907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4" idx="3"/>
            <a:endCxn id="59" idx="1"/>
          </p:cNvCxnSpPr>
          <p:nvPr/>
        </p:nvCxnSpPr>
        <p:spPr>
          <a:xfrm flipV="1">
            <a:off x="3048000" y="6046787"/>
            <a:ext cx="762000" cy="414337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0" y="979944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Emulator system for OTMB firmware development:</a:t>
            </a:r>
          </a:p>
          <a:p>
            <a:pPr marL="914400" lvl="1" indent="-457200">
              <a:buFont typeface="Cambria" panose="02040503050406030204" pitchFamily="18" charset="0"/>
              <a:buChar char="—"/>
            </a:pPr>
            <a:r>
              <a:rPr lang="en-US" sz="2800" dirty="0" smtClean="0"/>
              <a:t>Dedicated emulator board to emulate data coming from CSC to OTMB 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Start with emulation of DCFEB comparator data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Later add emulation of ALCT data (several options being considered)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3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838201"/>
            <a:ext cx="5410200" cy="215879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Stand @ TAMU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3090853"/>
            <a:ext cx="4266600" cy="3690948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8978" y="1143000"/>
            <a:ext cx="3382297" cy="571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Emulator board to be used at current ME1/1 electronics test stand at TAMU</a:t>
            </a:r>
          </a:p>
          <a:p>
            <a:endParaRPr lang="en-US" sz="800" dirty="0" smtClean="0"/>
          </a:p>
          <a:p>
            <a:r>
              <a:rPr lang="en-US" dirty="0" smtClean="0"/>
              <a:t>VME peripheral crate with </a:t>
            </a:r>
          </a:p>
          <a:p>
            <a:pPr lvl="1"/>
            <a:r>
              <a:rPr lang="en-US" dirty="0" smtClean="0"/>
              <a:t>OTMB</a:t>
            </a:r>
          </a:p>
          <a:p>
            <a:pPr lvl="1"/>
            <a:r>
              <a:rPr lang="en-US" dirty="0" smtClean="0"/>
              <a:t>CCB (provides clocking for all boards)</a:t>
            </a:r>
          </a:p>
          <a:p>
            <a:pPr lvl="1"/>
            <a:r>
              <a:rPr lang="en-US" dirty="0" smtClean="0"/>
              <a:t>VME Controller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905000" y="4267201"/>
            <a:ext cx="3429000" cy="33456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126658" y="4800602"/>
            <a:ext cx="3274142" cy="53339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126658" y="5867400"/>
            <a:ext cx="1445342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16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990600"/>
            <a:ext cx="9098778" cy="5867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TAMU responsibility: R&amp;D of new TMB Mezzanine Boards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TMB </a:t>
            </a:r>
            <a:r>
              <a:rPr lang="en-US" dirty="0" err="1" smtClean="0">
                <a:solidFill>
                  <a:srgbClr val="0070C0"/>
                </a:solidFill>
              </a:rPr>
              <a:t>Mezz</a:t>
            </a:r>
            <a:r>
              <a:rPr lang="en-US" dirty="0" smtClean="0">
                <a:solidFill>
                  <a:srgbClr val="0070C0"/>
                </a:solidFill>
              </a:rPr>
              <a:t> Board Prototype is a good candidate for the emulator </a:t>
            </a:r>
            <a:r>
              <a:rPr lang="en-US" dirty="0">
                <a:solidFill>
                  <a:srgbClr val="0070C0"/>
                </a:solidFill>
              </a:rPr>
              <a:t>b</a:t>
            </a:r>
            <a:r>
              <a:rPr lang="en-US" dirty="0" smtClean="0">
                <a:solidFill>
                  <a:srgbClr val="0070C0"/>
                </a:solidFill>
              </a:rPr>
              <a:t>oard! (use Snap12 Fiber Transmitter to send CSC data)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we get the Emulator Board?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874650"/>
            <a:ext cx="4800600" cy="3535551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251800" y="1744434"/>
            <a:ext cx="27077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Gigabit Ethernet Link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(communication with PC)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22329" y="4994928"/>
            <a:ext cx="1726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VIRTEX-6 FPGA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800" y="2983468"/>
            <a:ext cx="2729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Snap12 Fiber Transmitter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1798" y="4170852"/>
            <a:ext cx="2444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Snap 12 Fiber Receiver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>
            <a:stCxn id="5" idx="3"/>
          </p:cNvCxnSpPr>
          <p:nvPr/>
        </p:nvCxnSpPr>
        <p:spPr>
          <a:xfrm>
            <a:off x="2959593" y="2067600"/>
            <a:ext cx="1612409" cy="32316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448705" y="3733800"/>
            <a:ext cx="3034132" cy="144579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3"/>
          </p:cNvCxnSpPr>
          <p:nvPr/>
        </p:nvCxnSpPr>
        <p:spPr>
          <a:xfrm>
            <a:off x="2980945" y="3168134"/>
            <a:ext cx="1667257" cy="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0" idx="3"/>
          </p:cNvCxnSpPr>
          <p:nvPr/>
        </p:nvCxnSpPr>
        <p:spPr>
          <a:xfrm flipV="1">
            <a:off x="2696250" y="4263185"/>
            <a:ext cx="1951950" cy="9233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48201" y="1411972"/>
            <a:ext cx="3665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Prototype TMB Mezzanine Board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0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9154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PC with software which controls the test stand:</a:t>
            </a:r>
          </a:p>
          <a:p>
            <a:pPr lvl="1"/>
            <a:r>
              <a:rPr lang="en-US" dirty="0" smtClean="0"/>
              <a:t>Data generation and loading into the emulator board:</a:t>
            </a:r>
            <a:endParaRPr lang="en-US" dirty="0"/>
          </a:p>
          <a:p>
            <a:pPr lvl="1"/>
            <a:r>
              <a:rPr lang="en-US" dirty="0" smtClean="0"/>
              <a:t>Data transmission from the emulator board to OTMB</a:t>
            </a:r>
          </a:p>
          <a:p>
            <a:pPr lvl="1"/>
            <a:r>
              <a:rPr lang="en-US" dirty="0" smtClean="0"/>
              <a:t>Readout of trigger results from OTMB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Stand Setup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84004" y="3200400"/>
            <a:ext cx="2209800" cy="1143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PC with test stand control software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3400" y="5334000"/>
            <a:ext cx="2209800" cy="1143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Emulator Board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477000" y="5334000"/>
            <a:ext cx="2209800" cy="1143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OTMB</a:t>
            </a:r>
            <a:endParaRPr lang="en-US" dirty="0"/>
          </a:p>
        </p:txBody>
      </p:sp>
      <p:cxnSp>
        <p:nvCxnSpPr>
          <p:cNvPr id="14" name="Elbow Connector 13"/>
          <p:cNvCxnSpPr>
            <a:stCxn id="5" idx="1"/>
            <a:endCxn id="7" idx="0"/>
          </p:cNvCxnSpPr>
          <p:nvPr/>
        </p:nvCxnSpPr>
        <p:spPr>
          <a:xfrm rot="10800000" flipV="1">
            <a:off x="1638300" y="3771901"/>
            <a:ext cx="1945704" cy="1562100"/>
          </a:xfrm>
          <a:prstGeom prst="bentConnector2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54234" y="3810000"/>
            <a:ext cx="16367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Gigabit</a:t>
            </a:r>
          </a:p>
          <a:p>
            <a:pPr algn="ctr"/>
            <a:r>
              <a:rPr lang="en-US" dirty="0" smtClean="0"/>
              <a:t>Ethernet</a:t>
            </a:r>
          </a:p>
          <a:p>
            <a:pPr algn="ctr"/>
            <a:r>
              <a:rPr lang="en-US" dirty="0" smtClean="0"/>
              <a:t>Data &amp; Control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7" idx="3"/>
            <a:endCxn id="8" idx="1"/>
          </p:cNvCxnSpPr>
          <p:nvPr/>
        </p:nvCxnSpPr>
        <p:spPr>
          <a:xfrm>
            <a:off x="2743200" y="5905500"/>
            <a:ext cx="37338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009103" y="5879068"/>
            <a:ext cx="1232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iber links</a:t>
            </a:r>
            <a:endParaRPr lang="en-US" dirty="0"/>
          </a:p>
        </p:txBody>
      </p:sp>
      <p:cxnSp>
        <p:nvCxnSpPr>
          <p:cNvPr id="26" name="Elbow Connector 25"/>
          <p:cNvCxnSpPr>
            <a:stCxn id="5" idx="3"/>
            <a:endCxn id="8" idx="0"/>
          </p:cNvCxnSpPr>
          <p:nvPr/>
        </p:nvCxnSpPr>
        <p:spPr>
          <a:xfrm>
            <a:off x="5793804" y="3771901"/>
            <a:ext cx="1788096" cy="1562100"/>
          </a:xfrm>
          <a:prstGeom prst="bentConnector2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467439" y="3810002"/>
            <a:ext cx="1130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Readout</a:t>
            </a:r>
          </a:p>
          <a:p>
            <a:pPr algn="ctr"/>
            <a:r>
              <a:rPr lang="en-US" dirty="0" smtClean="0"/>
              <a:t>&amp; Control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37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915400" cy="5257800"/>
          </a:xfrm>
        </p:spPr>
        <p:txBody>
          <a:bodyPr>
            <a:normAutofit/>
          </a:bodyPr>
          <a:lstStyle/>
          <a:p>
            <a:r>
              <a:rPr lang="en-US" dirty="0"/>
              <a:t>Data generation and </a:t>
            </a:r>
            <a:r>
              <a:rPr lang="en-US" dirty="0" smtClean="0"/>
              <a:t>loading into the </a:t>
            </a:r>
            <a:r>
              <a:rPr lang="en-US" dirty="0"/>
              <a:t>emulator </a:t>
            </a:r>
            <a:r>
              <a:rPr lang="en-US" dirty="0" smtClean="0"/>
              <a:t>board:</a:t>
            </a:r>
          </a:p>
          <a:p>
            <a:pPr lvl="1"/>
            <a:r>
              <a:rPr lang="en-US" dirty="0" smtClean="0"/>
              <a:t>PC generates data to be transmitted to OTMB according to CSC data formats</a:t>
            </a:r>
          </a:p>
          <a:p>
            <a:pPr lvl="1"/>
            <a:r>
              <a:rPr lang="en-US" dirty="0" smtClean="0"/>
              <a:t>PC uploads the data to memory units on the emulator board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Stand Setup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84004" y="3200400"/>
            <a:ext cx="2209800" cy="1143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PC with test stand control software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3400" y="5334000"/>
            <a:ext cx="2209800" cy="114300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Emulator Board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477000" y="5334000"/>
            <a:ext cx="2209800" cy="1143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OTMB</a:t>
            </a:r>
            <a:endParaRPr lang="en-US" dirty="0"/>
          </a:p>
        </p:txBody>
      </p:sp>
      <p:cxnSp>
        <p:nvCxnSpPr>
          <p:cNvPr id="14" name="Elbow Connector 13"/>
          <p:cNvCxnSpPr>
            <a:stCxn id="5" idx="1"/>
            <a:endCxn id="7" idx="0"/>
          </p:cNvCxnSpPr>
          <p:nvPr/>
        </p:nvCxnSpPr>
        <p:spPr>
          <a:xfrm rot="10800000" flipV="1">
            <a:off x="1638300" y="3771901"/>
            <a:ext cx="1945704" cy="1562100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39807" y="3810000"/>
            <a:ext cx="16367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Gigabit</a:t>
            </a:r>
          </a:p>
          <a:p>
            <a:pPr algn="ctr"/>
            <a:r>
              <a:rPr lang="en-US" dirty="0" smtClean="0"/>
              <a:t>Ethernet</a:t>
            </a:r>
          </a:p>
          <a:p>
            <a:pPr algn="ctr"/>
            <a:r>
              <a:rPr lang="en-US" dirty="0" smtClean="0"/>
              <a:t>Data &amp; Control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7" idx="3"/>
            <a:endCxn id="8" idx="1"/>
          </p:cNvCxnSpPr>
          <p:nvPr/>
        </p:nvCxnSpPr>
        <p:spPr>
          <a:xfrm>
            <a:off x="2743200" y="5905500"/>
            <a:ext cx="37338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009103" y="5879068"/>
            <a:ext cx="1232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iber links</a:t>
            </a:r>
            <a:endParaRPr lang="en-US" dirty="0"/>
          </a:p>
        </p:txBody>
      </p:sp>
      <p:cxnSp>
        <p:nvCxnSpPr>
          <p:cNvPr id="26" name="Elbow Connector 25"/>
          <p:cNvCxnSpPr>
            <a:stCxn id="5" idx="3"/>
            <a:endCxn id="8" idx="0"/>
          </p:cNvCxnSpPr>
          <p:nvPr/>
        </p:nvCxnSpPr>
        <p:spPr>
          <a:xfrm>
            <a:off x="5793804" y="3771901"/>
            <a:ext cx="1788096" cy="1562100"/>
          </a:xfrm>
          <a:prstGeom prst="bentConnector2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467440" y="3810002"/>
            <a:ext cx="1130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Readout</a:t>
            </a:r>
          </a:p>
          <a:p>
            <a:pPr algn="ctr"/>
            <a:r>
              <a:rPr lang="en-US" dirty="0" smtClean="0"/>
              <a:t>&amp; Control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1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915400" cy="5257800"/>
          </a:xfrm>
        </p:spPr>
        <p:txBody>
          <a:bodyPr>
            <a:normAutofit/>
          </a:bodyPr>
          <a:lstStyle/>
          <a:p>
            <a:r>
              <a:rPr lang="en-US" dirty="0"/>
              <a:t>Data transmission from the emulator board to </a:t>
            </a:r>
            <a:r>
              <a:rPr lang="en-US" dirty="0" smtClean="0"/>
              <a:t>OTMB:</a:t>
            </a:r>
            <a:endParaRPr lang="en-US" dirty="0"/>
          </a:p>
          <a:p>
            <a:pPr lvl="1"/>
            <a:r>
              <a:rPr lang="en-US" dirty="0"/>
              <a:t>A command from PC initiates data </a:t>
            </a:r>
            <a:r>
              <a:rPr lang="en-US" dirty="0" smtClean="0"/>
              <a:t>transmission</a:t>
            </a:r>
          </a:p>
          <a:p>
            <a:pPr lvl="1"/>
            <a:r>
              <a:rPr lang="en-US" dirty="0"/>
              <a:t>Emulator transmits data from specified memory units to OTMB through particular fiber links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Stand Setup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84004" y="3200400"/>
            <a:ext cx="2209800" cy="1143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PC with test stand control software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3400" y="5334000"/>
            <a:ext cx="2209800" cy="114300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Emulator Board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477000" y="5334000"/>
            <a:ext cx="2209800" cy="1143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OTMB</a:t>
            </a:r>
            <a:endParaRPr lang="en-US" dirty="0"/>
          </a:p>
        </p:txBody>
      </p:sp>
      <p:cxnSp>
        <p:nvCxnSpPr>
          <p:cNvPr id="14" name="Elbow Connector 13"/>
          <p:cNvCxnSpPr>
            <a:stCxn id="5" idx="1"/>
            <a:endCxn id="7" idx="0"/>
          </p:cNvCxnSpPr>
          <p:nvPr/>
        </p:nvCxnSpPr>
        <p:spPr>
          <a:xfrm rot="10800000" flipV="1">
            <a:off x="1638300" y="3771901"/>
            <a:ext cx="1945704" cy="1562100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39807" y="3810000"/>
            <a:ext cx="16367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Gigabit</a:t>
            </a:r>
          </a:p>
          <a:p>
            <a:pPr algn="ctr"/>
            <a:r>
              <a:rPr lang="en-US" dirty="0" smtClean="0"/>
              <a:t>Ethernet</a:t>
            </a:r>
          </a:p>
          <a:p>
            <a:pPr algn="ctr"/>
            <a:r>
              <a:rPr lang="en-US" dirty="0" smtClean="0"/>
              <a:t>Data &amp; Control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7" idx="3"/>
            <a:endCxn id="8" idx="1"/>
          </p:cNvCxnSpPr>
          <p:nvPr/>
        </p:nvCxnSpPr>
        <p:spPr>
          <a:xfrm>
            <a:off x="2743200" y="5905500"/>
            <a:ext cx="3733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009103" y="5879068"/>
            <a:ext cx="1232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iber links</a:t>
            </a:r>
            <a:endParaRPr lang="en-US" dirty="0"/>
          </a:p>
        </p:txBody>
      </p:sp>
      <p:cxnSp>
        <p:nvCxnSpPr>
          <p:cNvPr id="26" name="Elbow Connector 25"/>
          <p:cNvCxnSpPr>
            <a:stCxn id="5" idx="3"/>
            <a:endCxn id="8" idx="0"/>
          </p:cNvCxnSpPr>
          <p:nvPr/>
        </p:nvCxnSpPr>
        <p:spPr>
          <a:xfrm>
            <a:off x="5793804" y="3771901"/>
            <a:ext cx="1788096" cy="1562100"/>
          </a:xfrm>
          <a:prstGeom prst="bentConnector2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467440" y="3810002"/>
            <a:ext cx="1130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Readout</a:t>
            </a:r>
          </a:p>
          <a:p>
            <a:pPr algn="ctr"/>
            <a:r>
              <a:rPr lang="en-US" dirty="0" smtClean="0"/>
              <a:t>&amp; Control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65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Stand Setup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84004" y="3200400"/>
            <a:ext cx="2209800" cy="1143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PC with test stand control software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3400" y="5334000"/>
            <a:ext cx="2209800" cy="1143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Emulator Board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477000" y="5334000"/>
            <a:ext cx="2209800" cy="114300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OTMB</a:t>
            </a:r>
            <a:endParaRPr lang="en-US" dirty="0"/>
          </a:p>
        </p:txBody>
      </p:sp>
      <p:cxnSp>
        <p:nvCxnSpPr>
          <p:cNvPr id="14" name="Elbow Connector 13"/>
          <p:cNvCxnSpPr>
            <a:stCxn id="5" idx="1"/>
            <a:endCxn id="7" idx="0"/>
          </p:cNvCxnSpPr>
          <p:nvPr/>
        </p:nvCxnSpPr>
        <p:spPr>
          <a:xfrm rot="10800000" flipV="1">
            <a:off x="1638300" y="3771901"/>
            <a:ext cx="1945704" cy="1562100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39807" y="3810000"/>
            <a:ext cx="16367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Gigabit</a:t>
            </a:r>
          </a:p>
          <a:p>
            <a:pPr algn="ctr"/>
            <a:r>
              <a:rPr lang="en-US" dirty="0" smtClean="0"/>
              <a:t>Ethernet</a:t>
            </a:r>
          </a:p>
          <a:p>
            <a:pPr algn="ctr"/>
            <a:r>
              <a:rPr lang="en-US" dirty="0" smtClean="0"/>
              <a:t>Data &amp; Control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7" idx="3"/>
            <a:endCxn id="8" idx="1"/>
          </p:cNvCxnSpPr>
          <p:nvPr/>
        </p:nvCxnSpPr>
        <p:spPr>
          <a:xfrm>
            <a:off x="2743200" y="5905500"/>
            <a:ext cx="3733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009103" y="5879068"/>
            <a:ext cx="1232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iber links</a:t>
            </a:r>
            <a:endParaRPr lang="en-US" dirty="0"/>
          </a:p>
        </p:txBody>
      </p:sp>
      <p:cxnSp>
        <p:nvCxnSpPr>
          <p:cNvPr id="26" name="Elbow Connector 25"/>
          <p:cNvCxnSpPr>
            <a:stCxn id="5" idx="3"/>
            <a:endCxn id="8" idx="0"/>
          </p:cNvCxnSpPr>
          <p:nvPr/>
        </p:nvCxnSpPr>
        <p:spPr>
          <a:xfrm>
            <a:off x="5793804" y="3771901"/>
            <a:ext cx="1788096" cy="1562100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467440" y="3810002"/>
            <a:ext cx="1130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Readout</a:t>
            </a:r>
          </a:p>
          <a:p>
            <a:pPr algn="ctr"/>
            <a:r>
              <a:rPr lang="en-US" dirty="0" smtClean="0"/>
              <a:t>&amp; Control</a:t>
            </a:r>
            <a:endParaRPr lang="en-US" dirty="0"/>
          </a:p>
        </p:txBody>
      </p:sp>
      <p:sp>
        <p:nvSpPr>
          <p:cNvPr id="3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915400" cy="1905000"/>
          </a:xfrm>
        </p:spPr>
        <p:txBody>
          <a:bodyPr>
            <a:normAutofit/>
          </a:bodyPr>
          <a:lstStyle/>
          <a:p>
            <a:r>
              <a:rPr lang="en-US" dirty="0"/>
              <a:t>Readout of trigger results from </a:t>
            </a:r>
            <a:r>
              <a:rPr lang="en-US" dirty="0" smtClean="0"/>
              <a:t>OTMB:</a:t>
            </a:r>
          </a:p>
          <a:p>
            <a:pPr lvl="1"/>
            <a:r>
              <a:rPr lang="en-US" dirty="0" smtClean="0"/>
              <a:t>PC communicates with OTMB to readout information about triggered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B0D4-14F8-4E31-9809-1443E3F5887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79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mbria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8762</TotalTime>
  <Words>1598</Words>
  <Application>Microsoft Office PowerPoint</Application>
  <PresentationFormat>On-screen Show (4:3)</PresentationFormat>
  <Paragraphs>371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Emulator System  for OTMB Firmware Development  for Post-LS1 and Beyond</vt:lpstr>
      <vt:lpstr>Outline</vt:lpstr>
      <vt:lpstr>Emulator of CSC Data</vt:lpstr>
      <vt:lpstr>Test Stand @ TAMU</vt:lpstr>
      <vt:lpstr>Where do we get the Emulator Board?</vt:lpstr>
      <vt:lpstr>Test Stand Setup</vt:lpstr>
      <vt:lpstr>Test Stand Setup</vt:lpstr>
      <vt:lpstr>Test Stand Setup</vt:lpstr>
      <vt:lpstr>Test Stand Setup</vt:lpstr>
      <vt:lpstr>Trigger Algorithm in Hardware vs Software</vt:lpstr>
      <vt:lpstr>DCFEB Data Format</vt:lpstr>
      <vt:lpstr>How much DCFEB data can we emulate?</vt:lpstr>
      <vt:lpstr>Beyond LS1: GEM detectors</vt:lpstr>
      <vt:lpstr>Combined GEM-CSC Trigger</vt:lpstr>
      <vt:lpstr>Emulator of CSC and GEM Data</vt:lpstr>
      <vt:lpstr>GEM Data Format</vt:lpstr>
      <vt:lpstr>Tasks and Milestones</vt:lpstr>
      <vt:lpstr>Tasks and Milestones</vt:lpstr>
      <vt:lpstr>Tasks and Milestones</vt:lpstr>
      <vt:lpstr>Short Term Plans</vt:lpstr>
      <vt:lpstr>Conclusions</vt:lpstr>
      <vt:lpstr>PowerPoint Presentation</vt:lpstr>
      <vt:lpstr>Muon Triggering in Forward Region</vt:lpstr>
      <vt:lpstr>GEM Detectors</vt:lpstr>
      <vt:lpstr>Muon Bending Angle </vt:lpstr>
      <vt:lpstr>Realistic Emulation in Test Stand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GEM-CSC Trigger Electronics</dc:title>
  <dc:creator>Aysen</dc:creator>
  <cp:lastModifiedBy>Aysen</cp:lastModifiedBy>
  <cp:revision>262</cp:revision>
  <dcterms:created xsi:type="dcterms:W3CDTF">2013-08-22T18:15:27Z</dcterms:created>
  <dcterms:modified xsi:type="dcterms:W3CDTF">2013-10-01T11:00:30Z</dcterms:modified>
</cp:coreProperties>
</file>