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5" r:id="rId1"/>
    <p:sldMasterId id="2147483936" r:id="rId2"/>
  </p:sldMasterIdLst>
  <p:notesMasterIdLst>
    <p:notesMasterId r:id="rId11"/>
  </p:notesMasterIdLst>
  <p:handoutMasterIdLst>
    <p:handoutMasterId r:id="rId12"/>
  </p:handoutMasterIdLst>
  <p:sldIdLst>
    <p:sldId id="2601" r:id="rId3"/>
    <p:sldId id="2603" r:id="rId4"/>
    <p:sldId id="2602" r:id="rId5"/>
    <p:sldId id="2619" r:id="rId6"/>
    <p:sldId id="2621" r:id="rId7"/>
    <p:sldId id="2625" r:id="rId8"/>
    <p:sldId id="2627" r:id="rId9"/>
    <p:sldId id="2628" r:id="rId10"/>
  </p:sldIdLst>
  <p:sldSz cx="9906000" cy="6858000" type="A4"/>
  <p:notesSz cx="6881813" cy="9296400"/>
  <p:defaultTextStyle>
    <a:defPPr>
      <a:defRPr lang="en-US"/>
    </a:defPPr>
    <a:lvl1pPr algn="l" defTabSz="912813" rtl="0" fontAlgn="base">
      <a:spcBef>
        <a:spcPct val="0"/>
      </a:spcBef>
      <a:spcAft>
        <a:spcPct val="0"/>
      </a:spcAft>
      <a:defRPr sz="2400" kern="1200">
        <a:solidFill>
          <a:schemeClr val="tx1"/>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297FF5"/>
    <a:srgbClr val="FF7C80"/>
    <a:srgbClr val="FF5050"/>
    <a:srgbClr val="00CCFF"/>
    <a:srgbClr val="CCECFF"/>
    <a:srgbClr val="FFEAFF"/>
    <a:srgbClr val="00261C"/>
    <a:srgbClr val="00FF00"/>
    <a:srgbClr val="000000"/>
    <a:srgbClr val="522D61"/>
  </p:clrMru>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32" autoAdjust="0"/>
    <p:restoredTop sz="86473" autoAdjust="0"/>
  </p:normalViewPr>
  <p:slideViewPr>
    <p:cSldViewPr>
      <p:cViewPr varScale="1">
        <p:scale>
          <a:sx n="54" d="100"/>
          <a:sy n="54" d="100"/>
        </p:scale>
        <p:origin x="-102" y="-258"/>
      </p:cViewPr>
      <p:guideLst>
        <p:guide orient="horz" pos="2160"/>
        <p:guide pos="3120"/>
      </p:guideLst>
    </p:cSldViewPr>
  </p:slideViewPr>
  <p:outlineViewPr>
    <p:cViewPr>
      <p:scale>
        <a:sx n="33" d="100"/>
        <a:sy n="33" d="100"/>
      </p:scale>
      <p:origin x="0" y="2194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01" d="100"/>
          <a:sy n="101" d="100"/>
        </p:scale>
        <p:origin x="-3480" y="-108"/>
      </p:cViewPr>
      <p:guideLst>
        <p:guide orient="horz" pos="2928"/>
        <p:guide pos="216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defTabSz="923269"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defTabSz="923269" fontAlgn="auto">
              <a:spcBef>
                <a:spcPts val="0"/>
              </a:spcBef>
              <a:spcAft>
                <a:spcPts val="0"/>
              </a:spcAft>
              <a:defRPr sz="1200">
                <a:latin typeface="+mn-lt"/>
                <a:ea typeface="+mn-ea"/>
                <a:cs typeface="+mn-cs"/>
              </a:defRPr>
            </a:lvl1pPr>
          </a:lstStyle>
          <a:p>
            <a:pPr>
              <a:defRPr/>
            </a:pPr>
            <a:fld id="{DAF34AE8-F62F-4270-AFBF-54A4A7D4D6A3}" type="datetimeFigureOut">
              <a:rPr lang="en-US"/>
              <a:pPr>
                <a:defRPr/>
              </a:pPr>
              <a:t>9/30/2013</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defTabSz="923269"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defTabSz="923269" fontAlgn="auto">
              <a:spcBef>
                <a:spcPts val="0"/>
              </a:spcBef>
              <a:spcAft>
                <a:spcPts val="0"/>
              </a:spcAft>
              <a:defRPr sz="1200">
                <a:latin typeface="+mn-lt"/>
                <a:ea typeface="+mn-ea"/>
                <a:cs typeface="+mn-cs"/>
              </a:defRPr>
            </a:lvl1pPr>
          </a:lstStyle>
          <a:p>
            <a:pPr>
              <a:defRPr/>
            </a:pPr>
            <a:fld id="{87D1541B-990D-4861-AB5C-725804EF03B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defTabSz="923269"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defTabSz="923269" fontAlgn="auto">
              <a:spcBef>
                <a:spcPts val="0"/>
              </a:spcBef>
              <a:spcAft>
                <a:spcPts val="0"/>
              </a:spcAft>
              <a:defRPr sz="1200">
                <a:latin typeface="+mn-lt"/>
                <a:ea typeface="+mn-ea"/>
                <a:cs typeface="+mn-cs"/>
              </a:defRPr>
            </a:lvl1pPr>
          </a:lstStyle>
          <a:p>
            <a:pPr>
              <a:defRPr/>
            </a:pPr>
            <a:fld id="{27CBEDB5-4EDF-4544-927A-BB60C50DCD96}" type="datetimeFigureOut">
              <a:rPr lang="en-US"/>
              <a:pPr>
                <a:defRPr/>
              </a:pPr>
              <a:t>9/30/2013</a:t>
            </a:fld>
            <a:endParaRPr lang="en-US" dirty="0"/>
          </a:p>
        </p:txBody>
      </p:sp>
      <p:sp>
        <p:nvSpPr>
          <p:cNvPr id="4" name="Slide Image Placeholder 3"/>
          <p:cNvSpPr>
            <a:spLocks noGrp="1" noRot="1" noChangeAspect="1"/>
          </p:cNvSpPr>
          <p:nvPr>
            <p:ph type="sldImg" idx="2"/>
          </p:nvPr>
        </p:nvSpPr>
        <p:spPr>
          <a:xfrm>
            <a:off x="923925" y="696913"/>
            <a:ext cx="5033963" cy="3486150"/>
          </a:xfrm>
          <a:prstGeom prst="rect">
            <a:avLst/>
          </a:prstGeom>
          <a:noFill/>
          <a:ln w="12700">
            <a:solidFill>
              <a:prstClr val="black"/>
            </a:solidFill>
          </a:ln>
        </p:spPr>
        <p:txBody>
          <a:bodyPr vert="horz" lIns="92446" tIns="46223" rIns="92446" bIns="46223" rtlCol="0" anchor="ctr"/>
          <a:lstStyle/>
          <a:p>
            <a:pPr lvl="0"/>
            <a:endParaRPr lang="en-US" noProof="0" dirty="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defTabSz="923269"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defTabSz="923269" fontAlgn="auto">
              <a:spcBef>
                <a:spcPts val="0"/>
              </a:spcBef>
              <a:spcAft>
                <a:spcPts val="0"/>
              </a:spcAft>
              <a:defRPr sz="1200">
                <a:latin typeface="+mn-lt"/>
                <a:ea typeface="+mn-ea"/>
                <a:cs typeface="+mn-cs"/>
              </a:defRPr>
            </a:lvl1pPr>
          </a:lstStyle>
          <a:p>
            <a:pPr>
              <a:defRPr/>
            </a:pPr>
            <a:fld id="{B270D24D-9CCC-4918-9455-BDAB25F766AE}"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912813"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5613"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2813"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68425"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5625"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3063" algn="l" defTabSz="913224" rtl="0" eaLnBrk="1" latinLnBrk="0" hangingPunct="1">
      <a:defRPr sz="1200" kern="1200">
        <a:solidFill>
          <a:schemeClr val="tx1"/>
        </a:solidFill>
        <a:latin typeface="+mn-lt"/>
        <a:ea typeface="+mn-ea"/>
        <a:cs typeface="+mn-cs"/>
      </a:defRPr>
    </a:lvl6pPr>
    <a:lvl7pPr marL="2739672" algn="l" defTabSz="913224" rtl="0" eaLnBrk="1" latinLnBrk="0" hangingPunct="1">
      <a:defRPr sz="1200" kern="1200">
        <a:solidFill>
          <a:schemeClr val="tx1"/>
        </a:solidFill>
        <a:latin typeface="+mn-lt"/>
        <a:ea typeface="+mn-ea"/>
        <a:cs typeface="+mn-cs"/>
      </a:defRPr>
    </a:lvl7pPr>
    <a:lvl8pPr marL="3196287" algn="l" defTabSz="913224" rtl="0" eaLnBrk="1" latinLnBrk="0" hangingPunct="1">
      <a:defRPr sz="1200" kern="1200">
        <a:solidFill>
          <a:schemeClr val="tx1"/>
        </a:solidFill>
        <a:latin typeface="+mn-lt"/>
        <a:ea typeface="+mn-ea"/>
        <a:cs typeface="+mn-cs"/>
      </a:defRPr>
    </a:lvl8pPr>
    <a:lvl9pPr marL="3652897" algn="l" defTabSz="91322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270D24D-9CCC-4918-9455-BDAB25F766AE}" type="slidenum">
              <a:rPr lang="en-US" smtClean="0"/>
              <a:pPr>
                <a:defRPr/>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5562600"/>
          </a:xfrm>
        </p:spPr>
        <p:txBody>
          <a:bodyPr/>
          <a:lstStyle>
            <a:lvl1pPr>
              <a:defRPr>
                <a:solidFill>
                  <a:schemeClr val="bg1"/>
                </a:solidFill>
              </a:defRPr>
            </a:lvl1pPr>
            <a:lvl2pPr>
              <a:defRPr>
                <a:solidFill>
                  <a:srgbClr val="800000"/>
                </a:solidFill>
              </a:defRPr>
            </a:lvl2pPr>
            <a:lvl3pPr>
              <a:defRPr>
                <a:solidFill>
                  <a:srgbClr val="000000"/>
                </a:solidFill>
              </a:defRPr>
            </a:lvl3pPr>
            <a:lvl4pPr>
              <a:defRPr>
                <a:solidFill>
                  <a:srgbClr val="000090"/>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4" name="Slide Number Placeholder 22"/>
          <p:cNvSpPr>
            <a:spLocks noGrp="1"/>
          </p:cNvSpPr>
          <p:nvPr>
            <p:ph type="sldNum" sz="quarter" idx="10"/>
          </p:nvPr>
        </p:nvSpPr>
        <p:spPr/>
        <p:txBody>
          <a:bodyPr/>
          <a:lstStyle>
            <a:lvl1pPr>
              <a:defRPr/>
            </a:lvl1pPr>
          </a:lstStyle>
          <a:p>
            <a:pPr>
              <a:defRPr/>
            </a:pPr>
            <a:fld id="{C2361B80-7FDC-4C61-82D3-9CAEF404214D}"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0_Two Content">
    <p:spTree>
      <p:nvGrpSpPr>
        <p:cNvPr id="1" name=""/>
        <p:cNvGrpSpPr/>
        <p:nvPr/>
      </p:nvGrpSpPr>
      <p:grpSpPr>
        <a:xfrm>
          <a:off x="0" y="0"/>
          <a:ext cx="0" cy="0"/>
          <a:chOff x="0" y="0"/>
          <a:chExt cx="0" cy="0"/>
        </a:xfrm>
      </p:grpSpPr>
      <p:sp>
        <p:nvSpPr>
          <p:cNvPr id="6"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9" name="Picture 6"/>
          <p:cNvPicPr>
            <a:picLocks noChangeAspect="1" noChangeArrowheads="1"/>
          </p:cNvPicPr>
          <p:nvPr/>
        </p:nvPicPr>
        <p:blipFill>
          <a:blip r:embed="rId2"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65100" y="1196752"/>
            <a:ext cx="4705350" cy="4248472"/>
          </a:xfrm>
        </p:spPr>
        <p:txBody>
          <a:bodyPr>
            <a:normAutofit/>
          </a:bodyPr>
          <a:lstStyle>
            <a:lvl1pPr marL="91440" indent="-182880">
              <a:defRPr sz="2400">
                <a:latin typeface="Arial" pitchFamily="34" charset="0"/>
                <a:cs typeface="Arial" pitchFamily="34" charset="0"/>
              </a:defRPr>
            </a:lvl1pPr>
            <a:lvl2pPr marL="548640" indent="-182880">
              <a:defRPr sz="2000">
                <a:latin typeface="Arial" pitchFamily="34" charset="0"/>
                <a:cs typeface="Arial" pitchFamily="34" charset="0"/>
              </a:defRPr>
            </a:lvl2pPr>
            <a:lvl3pPr marL="822960" indent="-182880">
              <a:defRPr sz="1800">
                <a:latin typeface="Arial" pitchFamily="34" charset="0"/>
                <a:cs typeface="Arial" pitchFamily="34" charset="0"/>
              </a:defRPr>
            </a:lvl3pPr>
            <a:lvl4pPr marL="1097280" indent="-182880">
              <a:defRPr sz="1600">
                <a:latin typeface="Arial" pitchFamily="34" charset="0"/>
                <a:cs typeface="Arial" pitchFamily="34" charset="0"/>
              </a:defRPr>
            </a:lvl4pPr>
            <a:lvl5pPr marL="1371600" indent="-182880">
              <a:defRPr sz="16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2"/>
          <p:cNvSpPr>
            <a:spLocks noGrp="1"/>
          </p:cNvSpPr>
          <p:nvPr>
            <p:ph sz="half" idx="12"/>
          </p:nvPr>
        </p:nvSpPr>
        <p:spPr>
          <a:xfrm>
            <a:off x="5035550" y="1196752"/>
            <a:ext cx="4705350" cy="4248472"/>
          </a:xfrm>
        </p:spPr>
        <p:txBody>
          <a:bodyPr>
            <a:normAutofit/>
          </a:bodyPr>
          <a:lstStyle>
            <a:lvl1pPr marL="91440" indent="-182880">
              <a:defRPr sz="2400">
                <a:latin typeface="Arial" pitchFamily="34" charset="0"/>
                <a:cs typeface="Arial" pitchFamily="34" charset="0"/>
              </a:defRPr>
            </a:lvl1pPr>
            <a:lvl2pPr marL="548640" indent="-182880">
              <a:defRPr sz="2000">
                <a:latin typeface="Arial" pitchFamily="34" charset="0"/>
                <a:cs typeface="Arial" pitchFamily="34" charset="0"/>
              </a:defRPr>
            </a:lvl2pPr>
            <a:lvl3pPr marL="822960" indent="-182880">
              <a:defRPr sz="1800">
                <a:latin typeface="Arial" pitchFamily="34" charset="0"/>
                <a:cs typeface="Arial" pitchFamily="34" charset="0"/>
              </a:defRPr>
            </a:lvl3pPr>
            <a:lvl4pPr marL="1097280" indent="-182880">
              <a:defRPr sz="1600">
                <a:latin typeface="Arial" pitchFamily="34" charset="0"/>
                <a:cs typeface="Arial" pitchFamily="34" charset="0"/>
              </a:defRPr>
            </a:lvl4pPr>
            <a:lvl5pPr marL="1371600" indent="-182880">
              <a:defRPr sz="16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sz="half" idx="13"/>
          </p:nvPr>
        </p:nvSpPr>
        <p:spPr>
          <a:xfrm>
            <a:off x="200476" y="5551913"/>
            <a:ext cx="9577064" cy="1117455"/>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6"/>
          <p:cNvSpPr>
            <a:spLocks noGrp="1"/>
          </p:cNvSpPr>
          <p:nvPr>
            <p:ph type="sldNum" sz="quarter" idx="14"/>
          </p:nvPr>
        </p:nvSpPr>
        <p:spPr>
          <a:xfrm>
            <a:off x="9410700" y="0"/>
            <a:ext cx="495300" cy="365125"/>
          </a:xfrm>
        </p:spPr>
        <p:txBody>
          <a:bodyPr/>
          <a:lstStyle>
            <a:lvl1pPr>
              <a:defRPr/>
            </a:lvl1pPr>
          </a:lstStyle>
          <a:p>
            <a:pPr>
              <a:defRPr/>
            </a:pPr>
            <a:fld id="{6B0D1DA4-E20F-49E0-A213-FF8AB80EB38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8_Two Content">
    <p:bg>
      <p:bgRef idx="1001">
        <a:schemeClr val="bg1"/>
      </p:bgRef>
    </p:bg>
    <p:spTree>
      <p:nvGrpSpPr>
        <p:cNvPr id="1" name=""/>
        <p:cNvGrpSpPr/>
        <p:nvPr/>
      </p:nvGrpSpPr>
      <p:grpSpPr>
        <a:xfrm>
          <a:off x="0" y="0"/>
          <a:ext cx="0" cy="0"/>
          <a:chOff x="0" y="0"/>
          <a:chExt cx="0" cy="0"/>
        </a:xfrm>
      </p:grpSpPr>
      <p:sp>
        <p:nvSpPr>
          <p:cNvPr id="4"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6" name="Picture 6"/>
          <p:cNvPicPr>
            <a:picLocks noChangeAspect="1" noChangeArrowheads="1"/>
          </p:cNvPicPr>
          <p:nvPr/>
        </p:nvPicPr>
        <p:blipFill>
          <a:blip r:embed="rId3"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5" name="Content Placeholder 3"/>
          <p:cNvSpPr>
            <a:spLocks noGrp="1"/>
          </p:cNvSpPr>
          <p:nvPr>
            <p:ph sz="half" idx="2"/>
          </p:nvPr>
        </p:nvSpPr>
        <p:spPr>
          <a:xfrm>
            <a:off x="495300" y="990600"/>
            <a:ext cx="92456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p:txBody>
          <a:bodyPr/>
          <a:lstStyle>
            <a:lvl1pPr>
              <a:defRPr/>
            </a:lvl1pPr>
          </a:lstStyle>
          <a:p>
            <a:pPr>
              <a:defRPr/>
            </a:pPr>
            <a:fld id="{C803C66D-A07C-4273-A2E7-4CB829FF4B8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9_Two Content">
    <p:bg>
      <p:bgRef idx="1001">
        <a:schemeClr val="bg1"/>
      </p:bgRef>
    </p:bg>
    <p:spTree>
      <p:nvGrpSpPr>
        <p:cNvPr id="1" name=""/>
        <p:cNvGrpSpPr/>
        <p:nvPr/>
      </p:nvGrpSpPr>
      <p:grpSpPr>
        <a:xfrm>
          <a:off x="0" y="0"/>
          <a:ext cx="0" cy="0"/>
          <a:chOff x="0" y="0"/>
          <a:chExt cx="0" cy="0"/>
        </a:xfrm>
      </p:grpSpPr>
      <p:sp>
        <p:nvSpPr>
          <p:cNvPr id="7"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8" name="Picture 6"/>
          <p:cNvPicPr>
            <a:picLocks noChangeAspect="1" noChangeArrowheads="1"/>
          </p:cNvPicPr>
          <p:nvPr/>
        </p:nvPicPr>
        <p:blipFill>
          <a:blip r:embed="rId3"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5" name="Content Placeholder 3"/>
          <p:cNvSpPr>
            <a:spLocks noGrp="1"/>
          </p:cNvSpPr>
          <p:nvPr>
            <p:ph sz="half" idx="2"/>
          </p:nvPr>
        </p:nvSpPr>
        <p:spPr>
          <a:xfrm>
            <a:off x="3302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3"/>
          <p:cNvSpPr>
            <a:spLocks noGrp="1"/>
          </p:cNvSpPr>
          <p:nvPr>
            <p:ph sz="half" idx="11"/>
          </p:nvPr>
        </p:nvSpPr>
        <p:spPr>
          <a:xfrm>
            <a:off x="49530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6"/>
          <p:cNvSpPr>
            <a:spLocks noGrp="1"/>
          </p:cNvSpPr>
          <p:nvPr>
            <p:ph type="sldNum" sz="quarter" idx="12"/>
          </p:nvPr>
        </p:nvSpPr>
        <p:spPr/>
        <p:txBody>
          <a:bodyPr/>
          <a:lstStyle>
            <a:lvl1pPr>
              <a:defRPr>
                <a:solidFill>
                  <a:srgbClr val="000000"/>
                </a:solidFill>
                <a:latin typeface="Corbel"/>
              </a:defRPr>
            </a:lvl1pPr>
          </a:lstStyle>
          <a:p>
            <a:pPr>
              <a:defRPr/>
            </a:pPr>
            <a:fld id="{C49A9EF9-407F-4BBA-AA61-65ED9DE235E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2"/>
            <a:ext cx="84201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95300" y="6508750"/>
            <a:ext cx="2889250" cy="273050"/>
          </a:xfrm>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endParaRPr lang="en-US" dirty="0"/>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6" name="Slide Number Placeholder 5"/>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FB046DBF-C6E5-4C45-8054-522AF176FCCF}"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7"/>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6" name="Slide Number Placeholder 5"/>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0A582000-A32F-40E4-8E00-E022A8D24C3D}"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6" name="Footer Placeholder 5"/>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7" name="Slide Number Placeholder 6"/>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C92752BE-46A4-4A3F-8F53-5826E1B63C48}"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4"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4"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8" name="Footer Placeholder 7"/>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9" name="Slide Number Placeholder 8"/>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CA8D8079-0BE8-499C-8C3C-4F05DED207BC}"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4" name="Footer Placeholder 3"/>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5" name="Slide Number Placeholder 4"/>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447359C9-7DBA-458B-A58A-55ED47B4A7B1}"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3" name="Footer Placeholder 2"/>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4" name="Slide Number Placeholder 3"/>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F2457FF4-ECE9-4CD5-9B52-D4DBB11C503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4267200"/>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8" name="Content Placeholder 2"/>
          <p:cNvSpPr>
            <a:spLocks noGrp="1"/>
          </p:cNvSpPr>
          <p:nvPr>
            <p:ph idx="13"/>
          </p:nvPr>
        </p:nvSpPr>
        <p:spPr>
          <a:xfrm>
            <a:off x="228600" y="5410200"/>
            <a:ext cx="9410700" cy="1447800"/>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5F588A19-8A96-4583-A095-F2B1E26FC105}"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6" name="Footer Placeholder 5"/>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7" name="Slide Number Placeholder 6"/>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EF4496B1-01C6-4774-8F47-B4CCD4965DA9}"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6" name="Footer Placeholder 5"/>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7" name="Slide Number Placeholder 6"/>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47C83319-6B92-4854-8E28-A0C30C1393B4}"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6" name="Slide Number Placeholder 5"/>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A4B42526-85BB-4650-95D4-CA874E51BA05}"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US"/>
              <a:t>Feb 25-26, 2013</a:t>
            </a:r>
          </a:p>
        </p:txBody>
      </p:sp>
      <p:sp>
        <p:nvSpPr>
          <p:cNvPr id="5" name="Footer Placeholder 4"/>
          <p:cNvSpPr>
            <a:spLocks noGrp="1"/>
          </p:cNvSpPr>
          <p:nvPr>
            <p:ph type="ftr" sz="quarter" idx="11"/>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r>
              <a:rPr lang="en-GB"/>
              <a:t>2nd Workshop on CSC Planning for LS1 (AL UW)</a:t>
            </a:r>
            <a:endParaRPr lang="en-US"/>
          </a:p>
        </p:txBody>
      </p:sp>
      <p:sp>
        <p:nvSpPr>
          <p:cNvPr id="6" name="Slide Number Placeholder 5"/>
          <p:cNvSpPr>
            <a:spLocks noGrp="1"/>
          </p:cNvSpPr>
          <p:nvPr>
            <p:ph type="sldNum" sz="quarter" idx="12"/>
          </p:nvPr>
        </p:nvSpPr>
        <p:spPr/>
        <p:txBody>
          <a:bodyPr rtlCol="0"/>
          <a:lstStyle>
            <a:lvl1pPr>
              <a:defRPr>
                <a:solidFill>
                  <a:prstClr val="black">
                    <a:tint val="75000"/>
                  </a:prstClr>
                </a:solidFill>
                <a:latin typeface="Arial" pitchFamily="84" charset="0"/>
                <a:ea typeface="ＭＳ Ｐゴシック" pitchFamily="84" charset="-128"/>
                <a:cs typeface="ＭＳ Ｐゴシック" pitchFamily="84" charset="-128"/>
              </a:defRPr>
            </a:lvl1pPr>
          </a:lstStyle>
          <a:p>
            <a:pPr>
              <a:defRPr/>
            </a:pPr>
            <a:fld id="{9AF50055-8F6D-4675-A6EF-EBC5E1D190C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2942456"/>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8" name="Content Placeholder 2"/>
          <p:cNvSpPr>
            <a:spLocks noGrp="1"/>
          </p:cNvSpPr>
          <p:nvPr>
            <p:ph idx="13"/>
          </p:nvPr>
        </p:nvSpPr>
        <p:spPr>
          <a:xfrm>
            <a:off x="228600" y="4077072"/>
            <a:ext cx="9410700" cy="2780928"/>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BFF75330-3A73-4D98-8FDB-8D5CCFC1B36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60065" y="990600"/>
            <a:ext cx="9410700" cy="2006352"/>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8" name="Content Placeholder 2"/>
          <p:cNvSpPr>
            <a:spLocks noGrp="1"/>
          </p:cNvSpPr>
          <p:nvPr>
            <p:ph idx="13"/>
          </p:nvPr>
        </p:nvSpPr>
        <p:spPr>
          <a:xfrm>
            <a:off x="260065" y="3140968"/>
            <a:ext cx="9410700" cy="1800200"/>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2"/>
          <p:cNvSpPr>
            <a:spLocks noGrp="1"/>
          </p:cNvSpPr>
          <p:nvPr>
            <p:ph idx="14"/>
          </p:nvPr>
        </p:nvSpPr>
        <p:spPr>
          <a:xfrm>
            <a:off x="260065" y="5057800"/>
            <a:ext cx="9410700" cy="1800200"/>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22"/>
          <p:cNvSpPr>
            <a:spLocks noGrp="1"/>
          </p:cNvSpPr>
          <p:nvPr>
            <p:ph type="sldNum" sz="quarter" idx="15"/>
          </p:nvPr>
        </p:nvSpPr>
        <p:spPr/>
        <p:txBody>
          <a:bodyPr/>
          <a:lstStyle>
            <a:lvl1pPr>
              <a:defRPr/>
            </a:lvl1pPr>
          </a:lstStyle>
          <a:p>
            <a:pPr>
              <a:defRPr/>
            </a:pPr>
            <a:fld id="{DF634980-BD15-40B4-85BD-DAD23122E52C}"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5" name="Content Placeholder 2"/>
          <p:cNvSpPr>
            <a:spLocks noGrp="1"/>
          </p:cNvSpPr>
          <p:nvPr>
            <p:ph idx="13"/>
          </p:nvPr>
        </p:nvSpPr>
        <p:spPr>
          <a:xfrm>
            <a:off x="495300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22"/>
          <p:cNvSpPr>
            <a:spLocks noGrp="1"/>
          </p:cNvSpPr>
          <p:nvPr>
            <p:ph type="sldNum" sz="quarter" idx="14"/>
          </p:nvPr>
        </p:nvSpPr>
        <p:spPr/>
        <p:txBody>
          <a:bodyPr/>
          <a:lstStyle>
            <a:lvl1pPr>
              <a:defRPr/>
            </a:lvl1pPr>
          </a:lstStyle>
          <a:p>
            <a:pPr>
              <a:defRPr/>
            </a:pPr>
            <a:fld id="{C89FE1A1-53BB-42D1-8922-DCC6DE87224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420100" cy="838200"/>
          </a:xfrm>
          <a:prstGeom prst="rect">
            <a:avLst/>
          </a:prstGeom>
        </p:spPr>
        <p:txBody>
          <a:bodyPr>
            <a:noAutofit/>
          </a:bodyPr>
          <a:lstStyle>
            <a:lvl1pPr>
              <a:defRPr sz="4800" cap="none" baseline="0">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3" name="Slide Number Placeholder 22"/>
          <p:cNvSpPr>
            <a:spLocks noGrp="1"/>
          </p:cNvSpPr>
          <p:nvPr>
            <p:ph type="sldNum" sz="quarter" idx="10"/>
          </p:nvPr>
        </p:nvSpPr>
        <p:spPr/>
        <p:txBody>
          <a:bodyPr/>
          <a:lstStyle>
            <a:lvl1pPr>
              <a:defRPr/>
            </a:lvl1pPr>
          </a:lstStyle>
          <a:p>
            <a:pPr>
              <a:defRPr/>
            </a:pPr>
            <a:fld id="{EA4B87E6-62AC-41E2-B0F1-52D16922D1A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2"/>
          <p:cNvSpPr>
            <a:spLocks noGrp="1"/>
          </p:cNvSpPr>
          <p:nvPr>
            <p:ph type="sldNum" sz="quarter" idx="10"/>
          </p:nvPr>
        </p:nvSpPr>
        <p:spPr/>
        <p:txBody>
          <a:bodyPr/>
          <a:lstStyle>
            <a:lvl1pPr>
              <a:defRPr/>
            </a:lvl1pPr>
          </a:lstStyle>
          <a:p>
            <a:pPr>
              <a:defRPr/>
            </a:pPr>
            <a:fld id="{2E1B3527-D8A7-4A7B-BC1E-BE7AA6974F5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5"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7" name="Picture 6"/>
          <p:cNvPicPr>
            <a:picLocks noChangeAspect="1" noChangeArrowheads="1"/>
          </p:cNvPicPr>
          <p:nvPr/>
        </p:nvPicPr>
        <p:blipFill>
          <a:blip r:embed="rId2"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08050" y="0"/>
            <a:ext cx="8502650" cy="838200"/>
          </a:xfrm>
          <a:prstGeom prst="rect">
            <a:avLst/>
          </a:prstGeom>
        </p:spPr>
        <p:txBody>
          <a:bodyPr/>
          <a:lstStyle>
            <a:lvl1pPr algn="r">
              <a:buNone/>
              <a:defRPr sz="4400" b="0">
                <a:effectLst>
                  <a:reflection blurRad="6350" stA="55000" endA="300" endPos="45500" dir="5400000" sy="-100000" algn="bl" rotWithShape="0"/>
                </a:effectLst>
              </a:defRPr>
            </a:lvl1pPr>
          </a:lstStyle>
          <a:p>
            <a:r>
              <a:rPr lang="en-US" dirty="0" smtClean="0"/>
              <a:t>Click to edit Master title style</a:t>
            </a:r>
            <a:endParaRPr lang="en-US" dirty="0"/>
          </a:p>
        </p:txBody>
      </p:sp>
      <p:sp>
        <p:nvSpPr>
          <p:cNvPr id="4" name="Content Placeholder 3"/>
          <p:cNvSpPr>
            <a:spLocks noGrp="1"/>
          </p:cNvSpPr>
          <p:nvPr>
            <p:ph sz="half" idx="2"/>
          </p:nvPr>
        </p:nvSpPr>
        <p:spPr>
          <a:xfrm>
            <a:off x="2889250" y="1143000"/>
            <a:ext cx="6769100" cy="5410200"/>
          </a:xfrm>
        </p:spPr>
        <p:txBody>
          <a:bodyPr>
            <a:normAutofit/>
          </a:bodyPr>
          <a:lstStyle>
            <a:lvl1pPr>
              <a:defRPr sz="2800"/>
            </a:lvl1pPr>
            <a:lvl2pPr>
              <a:defRPr sz="24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3"/>
          <p:cNvSpPr>
            <a:spLocks noGrp="1"/>
          </p:cNvSpPr>
          <p:nvPr>
            <p:ph sz="half" idx="13"/>
          </p:nvPr>
        </p:nvSpPr>
        <p:spPr>
          <a:xfrm>
            <a:off x="82550" y="1143000"/>
            <a:ext cx="2724150" cy="5410200"/>
          </a:xfrm>
        </p:spPr>
        <p:txBody>
          <a:bodyPr>
            <a:normAutofit/>
          </a:bodyPr>
          <a:lstStyle>
            <a:lvl1pPr marL="91440">
              <a:defRPr sz="2000"/>
            </a:lvl1pPr>
            <a:lvl2pPr>
              <a:defRPr sz="20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6"/>
          <p:cNvSpPr>
            <a:spLocks noGrp="1"/>
          </p:cNvSpPr>
          <p:nvPr>
            <p:ph type="sldNum" sz="quarter" idx="14"/>
          </p:nvPr>
        </p:nvSpPr>
        <p:spPr/>
        <p:txBody>
          <a:bodyPr/>
          <a:lstStyle>
            <a:lvl1pPr>
              <a:defRPr/>
            </a:lvl1pPr>
          </a:lstStyle>
          <a:p>
            <a:pPr>
              <a:defRPr/>
            </a:pPr>
            <a:fld id="{C3B2D2E4-33AC-4B39-BD46-5660942513F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6_Two Content">
    <p:spTree>
      <p:nvGrpSpPr>
        <p:cNvPr id="1" name=""/>
        <p:cNvGrpSpPr/>
        <p:nvPr/>
      </p:nvGrpSpPr>
      <p:grpSpPr>
        <a:xfrm>
          <a:off x="0" y="0"/>
          <a:ext cx="0" cy="0"/>
          <a:chOff x="0" y="0"/>
          <a:chExt cx="0" cy="0"/>
        </a:xfrm>
      </p:grpSpPr>
      <p:sp>
        <p:nvSpPr>
          <p:cNvPr id="9"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chemeClr val="tx1">
                    <a:lumMod val="50000"/>
                  </a:scheme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11" name="Picture 6"/>
          <p:cNvPicPr>
            <a:picLocks noChangeAspect="1" noChangeArrowheads="1"/>
          </p:cNvPicPr>
          <p:nvPr/>
        </p:nvPicPr>
        <p:blipFill>
          <a:blip r:embed="rId2"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65100" y="1196752"/>
            <a:ext cx="4705350" cy="3096344"/>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2"/>
          <p:cNvSpPr>
            <a:spLocks noGrp="1"/>
          </p:cNvSpPr>
          <p:nvPr>
            <p:ph sz="half" idx="12"/>
          </p:nvPr>
        </p:nvSpPr>
        <p:spPr>
          <a:xfrm>
            <a:off x="5035550" y="980728"/>
            <a:ext cx="4705350" cy="3312368"/>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sz="half" idx="13"/>
          </p:nvPr>
        </p:nvSpPr>
        <p:spPr>
          <a:xfrm>
            <a:off x="5025008" y="4581128"/>
            <a:ext cx="4705350" cy="2088232"/>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half" idx="14"/>
          </p:nvPr>
        </p:nvSpPr>
        <p:spPr>
          <a:xfrm>
            <a:off x="185756" y="4578920"/>
            <a:ext cx="4705350" cy="2088232"/>
          </a:xfrm>
        </p:spPr>
        <p:txBody>
          <a:bodyPr/>
          <a:lstStyle>
            <a:lvl1pPr marL="91440" indent="-182880">
              <a:defRPr sz="2000">
                <a:latin typeface="Arial" pitchFamily="34" charset="0"/>
                <a:cs typeface="Arial" pitchFamily="34" charset="0"/>
              </a:defRPr>
            </a:lvl1pPr>
            <a:lvl2pPr marL="548640" indent="-182880">
              <a:defRPr sz="1800">
                <a:latin typeface="Arial" pitchFamily="34" charset="0"/>
                <a:cs typeface="Arial" pitchFamily="34" charset="0"/>
              </a:defRPr>
            </a:lvl2pPr>
            <a:lvl3pPr marL="822960" indent="-182880">
              <a:defRPr sz="1600">
                <a:latin typeface="Arial" pitchFamily="34" charset="0"/>
                <a:cs typeface="Arial" pitchFamily="34" charset="0"/>
              </a:defRPr>
            </a:lvl3pPr>
            <a:lvl4pPr marL="1097280" indent="-182880">
              <a:defRPr sz="1400">
                <a:latin typeface="Arial" pitchFamily="34" charset="0"/>
                <a:cs typeface="Arial" pitchFamily="34" charset="0"/>
              </a:defRPr>
            </a:lvl4pPr>
            <a:lvl5pPr marL="1371600" indent="-182880">
              <a:defRPr sz="1400">
                <a:latin typeface="Arial" pitchFamily="34" charset="0"/>
                <a:cs typeface="Arial"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6"/>
          <p:cNvSpPr>
            <a:spLocks noGrp="1"/>
          </p:cNvSpPr>
          <p:nvPr>
            <p:ph type="sldNum" sz="quarter" idx="15"/>
          </p:nvPr>
        </p:nvSpPr>
        <p:spPr>
          <a:xfrm>
            <a:off x="9410700" y="0"/>
            <a:ext cx="495300" cy="365125"/>
          </a:xfrm>
        </p:spPr>
        <p:txBody>
          <a:bodyPr/>
          <a:lstStyle>
            <a:lvl1pPr>
              <a:defRPr/>
            </a:lvl1pPr>
          </a:lstStyle>
          <a:p>
            <a:pPr>
              <a:defRPr/>
            </a:pPr>
            <a:fld id="{AB73CE3C-F3E8-4008-8703-1193568677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Text Placeholder 12"/>
          <p:cNvSpPr>
            <a:spLocks noGrp="1"/>
          </p:cNvSpPr>
          <p:nvPr>
            <p:ph type="body" idx="1"/>
          </p:nvPr>
        </p:nvSpPr>
        <p:spPr bwMode="auto">
          <a:xfrm>
            <a:off x="247650" y="990600"/>
            <a:ext cx="9410700" cy="5562600"/>
          </a:xfrm>
          <a:prstGeom prst="rect">
            <a:avLst/>
          </a:prstGeom>
          <a:noFill/>
          <a:ln w="9525">
            <a:noFill/>
            <a:miter lim="800000"/>
            <a:headEnd/>
            <a:tailEnd/>
          </a:ln>
        </p:spPr>
        <p:txBody>
          <a:bodyPr vert="horz" wrap="square" lIns="91407" tIns="45704" rIns="91407" bIns="45704"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3" name="Slide Number Placeholder 22"/>
          <p:cNvSpPr>
            <a:spLocks noGrp="1"/>
          </p:cNvSpPr>
          <p:nvPr>
            <p:ph type="sldNum" sz="quarter" idx="4"/>
          </p:nvPr>
        </p:nvSpPr>
        <p:spPr>
          <a:xfrm>
            <a:off x="9245600" y="0"/>
            <a:ext cx="660400" cy="365125"/>
          </a:xfrm>
          <a:prstGeom prst="rect">
            <a:avLst/>
          </a:prstGeom>
        </p:spPr>
        <p:txBody>
          <a:bodyPr vert="horz" lIns="91407" tIns="45704" rIns="91407" bIns="45704" anchor="b"/>
          <a:lstStyle>
            <a:lvl1pPr algn="r">
              <a:defRPr sz="1100">
                <a:solidFill>
                  <a:schemeClr val="accent2"/>
                </a:solidFill>
                <a:latin typeface="Arial" pitchFamily="84" charset="0"/>
                <a:ea typeface="ＭＳ Ｐゴシック" pitchFamily="84" charset="-128"/>
                <a:cs typeface="ＭＳ Ｐゴシック" pitchFamily="84" charset="-128"/>
              </a:defRPr>
            </a:lvl1pPr>
          </a:lstStyle>
          <a:p>
            <a:pPr>
              <a:defRPr/>
            </a:pPr>
            <a:fld id="{C2F86557-B369-48F2-8020-C1F994B8304C}" type="slidenum">
              <a:rPr lang="en-US"/>
              <a:pPr>
                <a:defRPr/>
              </a:pPr>
              <a:t>‹#›</a:t>
            </a:fld>
            <a:endParaRPr lang="en-US" dirty="0"/>
          </a:p>
        </p:txBody>
      </p:sp>
      <p:sp>
        <p:nvSpPr>
          <p:cNvPr id="29" name="Title Placeholder 28"/>
          <p:cNvSpPr>
            <a:spLocks noGrp="1"/>
          </p:cNvSpPr>
          <p:nvPr>
            <p:ph type="title"/>
          </p:nvPr>
        </p:nvSpPr>
        <p:spPr>
          <a:xfrm>
            <a:off x="1155700" y="0"/>
            <a:ext cx="8089900" cy="914400"/>
          </a:xfrm>
          <a:prstGeom prst="rect">
            <a:avLst/>
          </a:prstGeom>
        </p:spPr>
        <p:txBody>
          <a:bodyPr vert="horz" lIns="91407" tIns="45704" rIns="91407" bIns="45704" rtlCol="0" anchor="ctr">
            <a:normAutofit/>
          </a:bodyPr>
          <a:lstStyle/>
          <a:p>
            <a:r>
              <a:rPr lang="en-US" dirty="0" smtClean="0"/>
              <a:t>Click to edit Master title style</a:t>
            </a:r>
            <a:endParaRPr lang="en-US" dirty="0"/>
          </a:p>
        </p:txBody>
      </p:sp>
      <p:sp>
        <p:nvSpPr>
          <p:cNvPr id="15" name="Footer Placeholder 4"/>
          <p:cNvSpPr txBox="1">
            <a:spLocks/>
          </p:cNvSpPr>
          <p:nvPr/>
        </p:nvSpPr>
        <p:spPr>
          <a:xfrm rot="16200000">
            <a:off x="-2860675" y="3724275"/>
            <a:ext cx="5867400" cy="247650"/>
          </a:xfrm>
          <a:prstGeom prst="rect">
            <a:avLst/>
          </a:prstGeom>
        </p:spPr>
        <p:txBody>
          <a:bodyPr/>
          <a:lstStyle/>
          <a:p>
            <a:pPr algn="just">
              <a:defRPr/>
            </a:pPr>
            <a:r>
              <a:rPr lang="en-US" sz="900" i="1" kern="1200" baseline="0" dirty="0" smtClean="0">
                <a:solidFill>
                  <a:srgbClr val="7F7F7F"/>
                </a:solidFill>
                <a:latin typeface="Arial" charset="0"/>
                <a:ea typeface="ＭＳ Ｐゴシック" pitchFamily="34" charset="-128"/>
                <a:cs typeface="Arial" charset="0"/>
              </a:rPr>
              <a:t>US CMS Phase 2 R&amp;D Discussion</a:t>
            </a:r>
            <a:r>
              <a:rPr lang="en-US" sz="900" i="1" kern="1200" dirty="0" smtClean="0">
                <a:solidFill>
                  <a:srgbClr val="7F7F7F"/>
                </a:solidFill>
                <a:latin typeface="Arial" charset="0"/>
                <a:ea typeface="ＭＳ Ｐゴシック" pitchFamily="34" charset="-128"/>
                <a:cs typeface="Arial" charset="0"/>
              </a:rPr>
              <a:t>        30-July-2013        “Phase 2 muon</a:t>
            </a:r>
            <a:r>
              <a:rPr lang="en-US" sz="900" i="1" kern="1200" baseline="0" dirty="0" smtClean="0">
                <a:solidFill>
                  <a:srgbClr val="7F7F7F"/>
                </a:solidFill>
                <a:latin typeface="Arial" charset="0"/>
                <a:ea typeface="ＭＳ Ｐゴシック" pitchFamily="34" charset="-128"/>
                <a:cs typeface="Arial" charset="0"/>
              </a:rPr>
              <a:t> R&amp;D”</a:t>
            </a:r>
            <a:r>
              <a:rPr lang="en-US" sz="900" i="1" kern="1200" dirty="0" smtClean="0">
                <a:solidFill>
                  <a:srgbClr val="7F7F7F"/>
                </a:solidFill>
                <a:latin typeface="Arial" charset="0"/>
                <a:ea typeface="ＭＳ Ｐゴシック" pitchFamily="34" charset="-128"/>
                <a:cs typeface="Arial" charset="0"/>
              </a:rPr>
              <a:t>         J. Hauser, UCLA</a:t>
            </a:r>
            <a:endParaRPr lang="en-US" sz="900" i="1" kern="1200" dirty="0">
              <a:solidFill>
                <a:srgbClr val="7F7F7F"/>
              </a:solidFill>
              <a:latin typeface="Arial" charset="0"/>
              <a:ea typeface="ＭＳ Ｐゴシック" pitchFamily="34" charset="-128"/>
              <a:cs typeface="Arial" charset="0"/>
            </a:endParaRPr>
          </a:p>
        </p:txBody>
      </p:sp>
      <p:pic>
        <p:nvPicPr>
          <p:cNvPr id="7" name="Picture 6"/>
          <p:cNvPicPr>
            <a:picLocks noChangeAspect="1" noChangeArrowheads="1"/>
          </p:cNvPicPr>
          <p:nvPr/>
        </p:nvPicPr>
        <p:blipFill>
          <a:blip r:embed="rId14" cstate="print"/>
          <a:srcRect l="18205" t="23021" r="17239" b="29629"/>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Tree>
  </p:cSld>
  <p:clrMap bg1="dk1" tx1="lt1" bg2="dk2" tx2="lt2" accent1="accent1" accent2="accent2" accent3="accent3" accent4="accent4" accent5="accent5" accent6="accent6" hlink="hlink" folHlink="folHlink"/>
  <p:sldLayoutIdLst>
    <p:sldLayoutId id="2147483953" r:id="rId1"/>
    <p:sldLayoutId id="2147483954" r:id="rId2"/>
    <p:sldLayoutId id="2147483955"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 id="2147483964" r:id="rId12"/>
  </p:sldLayoutIdLst>
  <p:hf hdr="0" ftr="0" dt="0"/>
  <p:txStyles>
    <p:titleStyle>
      <a:lvl1pPr algn="r" rtl="0" eaLnBrk="0" fontAlgn="base" hangingPunct="0">
        <a:spcBef>
          <a:spcPct val="0"/>
        </a:spcBef>
        <a:spcAft>
          <a:spcPct val="0"/>
        </a:spcAft>
        <a:defRPr sz="4800" kern="1200" spc="-150">
          <a:solidFill>
            <a:srgbClr val="0D0D0D"/>
          </a:solidFill>
          <a:effectLst>
            <a:reflection blurRad="6350" stA="55000" endA="300" endPos="45500" dir="5400000" sy="-100000" algn="bl" rotWithShape="0"/>
          </a:effectLst>
          <a:latin typeface="+mj-lt"/>
          <a:ea typeface="+mj-ea"/>
          <a:cs typeface="+mj-cs"/>
        </a:defRPr>
      </a:lvl1pPr>
      <a:lvl2pPr algn="r" rtl="0" eaLnBrk="0" fontAlgn="base" hangingPunct="0">
        <a:spcBef>
          <a:spcPct val="0"/>
        </a:spcBef>
        <a:spcAft>
          <a:spcPct val="0"/>
        </a:spcAft>
        <a:defRPr sz="4800">
          <a:solidFill>
            <a:srgbClr val="0D0D0D"/>
          </a:solidFill>
          <a:latin typeface="Corbel" pitchFamily="34" charset="0"/>
        </a:defRPr>
      </a:lvl2pPr>
      <a:lvl3pPr algn="r" rtl="0" eaLnBrk="0" fontAlgn="base" hangingPunct="0">
        <a:spcBef>
          <a:spcPct val="0"/>
        </a:spcBef>
        <a:spcAft>
          <a:spcPct val="0"/>
        </a:spcAft>
        <a:defRPr sz="4800">
          <a:solidFill>
            <a:srgbClr val="0D0D0D"/>
          </a:solidFill>
          <a:latin typeface="Corbel" pitchFamily="34" charset="0"/>
        </a:defRPr>
      </a:lvl3pPr>
      <a:lvl4pPr algn="r" rtl="0" eaLnBrk="0" fontAlgn="base" hangingPunct="0">
        <a:spcBef>
          <a:spcPct val="0"/>
        </a:spcBef>
        <a:spcAft>
          <a:spcPct val="0"/>
        </a:spcAft>
        <a:defRPr sz="4800">
          <a:solidFill>
            <a:srgbClr val="0D0D0D"/>
          </a:solidFill>
          <a:latin typeface="Corbel" pitchFamily="34" charset="0"/>
        </a:defRPr>
      </a:lvl4pPr>
      <a:lvl5pPr algn="r" rtl="0" eaLnBrk="0" fontAlgn="base" hangingPunct="0">
        <a:spcBef>
          <a:spcPct val="0"/>
        </a:spcBef>
        <a:spcAft>
          <a:spcPct val="0"/>
        </a:spcAft>
        <a:defRPr sz="4800">
          <a:solidFill>
            <a:srgbClr val="0D0D0D"/>
          </a:solidFill>
          <a:latin typeface="Corbel" pitchFamily="34" charset="0"/>
        </a:defRPr>
      </a:lvl5pPr>
      <a:lvl6pPr marL="457200" algn="r" rtl="0" fontAlgn="base">
        <a:spcBef>
          <a:spcPct val="0"/>
        </a:spcBef>
        <a:spcAft>
          <a:spcPct val="0"/>
        </a:spcAft>
        <a:defRPr sz="4800">
          <a:solidFill>
            <a:srgbClr val="0D0D0D"/>
          </a:solidFill>
          <a:latin typeface="Corbel" pitchFamily="34" charset="0"/>
        </a:defRPr>
      </a:lvl6pPr>
      <a:lvl7pPr marL="914400" algn="r" rtl="0" fontAlgn="base">
        <a:spcBef>
          <a:spcPct val="0"/>
        </a:spcBef>
        <a:spcAft>
          <a:spcPct val="0"/>
        </a:spcAft>
        <a:defRPr sz="4800">
          <a:solidFill>
            <a:srgbClr val="0D0D0D"/>
          </a:solidFill>
          <a:latin typeface="Corbel" pitchFamily="34" charset="0"/>
        </a:defRPr>
      </a:lvl7pPr>
      <a:lvl8pPr marL="1371600" algn="r" rtl="0" fontAlgn="base">
        <a:spcBef>
          <a:spcPct val="0"/>
        </a:spcBef>
        <a:spcAft>
          <a:spcPct val="0"/>
        </a:spcAft>
        <a:defRPr sz="4800">
          <a:solidFill>
            <a:srgbClr val="0D0D0D"/>
          </a:solidFill>
          <a:latin typeface="Corbel" pitchFamily="34" charset="0"/>
        </a:defRPr>
      </a:lvl8pPr>
      <a:lvl9pPr marL="1828800" algn="r" rtl="0" fontAlgn="base">
        <a:spcBef>
          <a:spcPct val="0"/>
        </a:spcBef>
        <a:spcAft>
          <a:spcPct val="0"/>
        </a:spcAft>
        <a:defRPr sz="4800">
          <a:solidFill>
            <a:srgbClr val="0D0D0D"/>
          </a:solidFill>
          <a:latin typeface="Corbel" pitchFamily="34" charset="0"/>
        </a:defRPr>
      </a:lvl9pPr>
    </p:titleStyle>
    <p:bodyStyle>
      <a:lvl1pPr marL="319088" indent="-338138" algn="l" rtl="0" eaLnBrk="0" fontAlgn="base" hangingPunct="0">
        <a:spcBef>
          <a:spcPts val="300"/>
        </a:spcBef>
        <a:spcAft>
          <a:spcPct val="0"/>
        </a:spcAft>
        <a:buSzPct val="95000"/>
        <a:buFont typeface="Wingdings" pitchFamily="2" charset="2"/>
        <a:buChar char=""/>
        <a:defRPr sz="3000" kern="1200">
          <a:solidFill>
            <a:schemeClr val="bg1"/>
          </a:solidFill>
          <a:latin typeface="+mn-lt"/>
          <a:ea typeface="+mn-ea"/>
          <a:cs typeface="+mn-cs"/>
        </a:defRPr>
      </a:lvl1pPr>
      <a:lvl2pPr marL="557213" indent="-282575" algn="l" rtl="0" eaLnBrk="0" fontAlgn="base" hangingPunct="0">
        <a:spcBef>
          <a:spcPts val="300"/>
        </a:spcBef>
        <a:spcAft>
          <a:spcPct val="0"/>
        </a:spcAft>
        <a:buSzPct val="90000"/>
        <a:buFont typeface="Wingdings" pitchFamily="2" charset="2"/>
        <a:buChar char="§"/>
        <a:defRPr sz="2600" kern="1200">
          <a:solidFill>
            <a:srgbClr val="800000"/>
          </a:solidFill>
          <a:latin typeface="+mn-lt"/>
          <a:ea typeface="+mn-ea"/>
          <a:cs typeface="+mn-cs"/>
        </a:defRPr>
      </a:lvl2pPr>
      <a:lvl3pPr marL="722313" indent="-227013" algn="l" rtl="0" eaLnBrk="0" fontAlgn="base" hangingPunct="0">
        <a:spcBef>
          <a:spcPts val="300"/>
        </a:spcBef>
        <a:spcAft>
          <a:spcPct val="0"/>
        </a:spcAft>
        <a:buFont typeface="Wingdings 2" pitchFamily="18" charset="2"/>
        <a:buChar char=""/>
        <a:defRPr sz="2400" kern="1200">
          <a:solidFill>
            <a:srgbClr val="000000"/>
          </a:solidFill>
          <a:latin typeface="+mn-lt"/>
          <a:ea typeface="+mn-ea"/>
          <a:cs typeface="+mn-cs"/>
        </a:defRPr>
      </a:lvl3pPr>
      <a:lvl4pPr marL="987425" indent="-227013" algn="l" rtl="0" eaLnBrk="0" fontAlgn="base" hangingPunct="0">
        <a:spcBef>
          <a:spcPts val="300"/>
        </a:spcBef>
        <a:spcAft>
          <a:spcPct val="0"/>
        </a:spcAft>
        <a:buFont typeface="Wingdings 3" pitchFamily="18" charset="2"/>
        <a:buChar char=""/>
        <a:defRPr sz="2200" kern="1200">
          <a:solidFill>
            <a:srgbClr val="000090"/>
          </a:solidFill>
          <a:latin typeface="+mn-lt"/>
          <a:ea typeface="+mn-ea"/>
          <a:cs typeface="+mn-cs"/>
        </a:defRPr>
      </a:lvl4pPr>
      <a:lvl5pPr marL="1133475" indent="-209550" algn="l" rtl="0" eaLnBrk="0" fontAlgn="base" hangingPunct="0">
        <a:spcBef>
          <a:spcPts val="300"/>
        </a:spcBef>
        <a:spcAft>
          <a:spcPct val="0"/>
        </a:spcAft>
        <a:buFont typeface="Wingdings 2" pitchFamily="18" charset="2"/>
        <a:buChar char=""/>
        <a:defRPr sz="2000" kern="1200">
          <a:solidFill>
            <a:schemeClr val="bg1"/>
          </a:solidFill>
          <a:latin typeface="+mn-lt"/>
          <a:ea typeface="+mn-ea"/>
          <a:cs typeface="+mn-cs"/>
        </a:defRPr>
      </a:lvl5pPr>
      <a:lvl6pPr marL="1709316" indent="-210236"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272"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226"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5181"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035" algn="l" rtl="0" eaLnBrk="1" hangingPunct="1">
        <a:defRPr kern="1200">
          <a:solidFill>
            <a:schemeClr val="tx1"/>
          </a:solidFill>
          <a:latin typeface="+mn-lt"/>
          <a:ea typeface="+mn-ea"/>
          <a:cs typeface="+mn-cs"/>
        </a:defRPr>
      </a:lvl2pPr>
      <a:lvl3pPr marL="914071" algn="l" rtl="0" eaLnBrk="1" hangingPunct="1">
        <a:defRPr kern="1200">
          <a:solidFill>
            <a:schemeClr val="tx1"/>
          </a:solidFill>
          <a:latin typeface="+mn-lt"/>
          <a:ea typeface="+mn-ea"/>
          <a:cs typeface="+mn-cs"/>
        </a:defRPr>
      </a:lvl3pPr>
      <a:lvl4pPr marL="1371110" algn="l" rtl="0" eaLnBrk="1" hangingPunct="1">
        <a:defRPr kern="1200">
          <a:solidFill>
            <a:schemeClr val="tx1"/>
          </a:solidFill>
          <a:latin typeface="+mn-lt"/>
          <a:ea typeface="+mn-ea"/>
          <a:cs typeface="+mn-cs"/>
        </a:defRPr>
      </a:lvl4pPr>
      <a:lvl5pPr marL="1828146" algn="l" rtl="0" eaLnBrk="1" hangingPunct="1">
        <a:defRPr kern="1200">
          <a:solidFill>
            <a:schemeClr val="tx1"/>
          </a:solidFill>
          <a:latin typeface="+mn-lt"/>
          <a:ea typeface="+mn-ea"/>
          <a:cs typeface="+mn-cs"/>
        </a:defRPr>
      </a:lvl5pPr>
      <a:lvl6pPr marL="2285181" algn="l" rtl="0" eaLnBrk="1" hangingPunct="1">
        <a:defRPr kern="1200">
          <a:solidFill>
            <a:schemeClr val="tx1"/>
          </a:solidFill>
          <a:latin typeface="+mn-lt"/>
          <a:ea typeface="+mn-ea"/>
          <a:cs typeface="+mn-cs"/>
        </a:defRPr>
      </a:lvl6pPr>
      <a:lvl7pPr marL="2742219" algn="l" rtl="0" eaLnBrk="1" hangingPunct="1">
        <a:defRPr kern="1200">
          <a:solidFill>
            <a:schemeClr val="tx1"/>
          </a:solidFill>
          <a:latin typeface="+mn-lt"/>
          <a:ea typeface="+mn-ea"/>
          <a:cs typeface="+mn-cs"/>
        </a:defRPr>
      </a:lvl7pPr>
      <a:lvl8pPr marL="3199252" algn="l" rtl="0" eaLnBrk="1" hangingPunct="1">
        <a:defRPr kern="1200">
          <a:solidFill>
            <a:schemeClr val="tx1"/>
          </a:solidFill>
          <a:latin typeface="+mn-lt"/>
          <a:ea typeface="+mn-ea"/>
          <a:cs typeface="+mn-cs"/>
        </a:defRPr>
      </a:lvl8pPr>
      <a:lvl9pPr marL="3656291" algn="l" rtl="0" eaLnBrk="1" hangingPunct="1">
        <a:defRPr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95300" y="6508750"/>
            <a:ext cx="2971800" cy="273050"/>
          </a:xfrm>
          <a:prstGeom prst="rect">
            <a:avLst/>
          </a:prstGeom>
        </p:spPr>
        <p:txBody>
          <a:bodyPr vert="horz" wrap="square" lIns="91440" tIns="45720" rIns="91440" bIns="45720" numCol="1" anchor="ctr" anchorCtr="0" compatLnSpc="1">
            <a:prstTxWarp prst="textNoShape">
              <a:avLst/>
            </a:prstTxWarp>
          </a:bodyPr>
          <a:lstStyle>
            <a:lvl1pPr>
              <a:defRPr sz="1300" b="1">
                <a:solidFill>
                  <a:srgbClr val="898989"/>
                </a:solidFill>
                <a:latin typeface="Calibri" pitchFamily="34" charset="0"/>
                <a:ea typeface="ＭＳ Ｐゴシック" pitchFamily="34" charset="-128"/>
                <a:cs typeface="+mn-cs"/>
              </a:defRPr>
            </a:lvl1pPr>
          </a:lstStyle>
          <a:p>
            <a:pPr>
              <a:defRPr/>
            </a:pPr>
            <a:r>
              <a:rPr lang="en-US"/>
              <a:t>Feb 25-26, 2013</a:t>
            </a:r>
          </a:p>
        </p:txBody>
      </p:sp>
      <p:sp>
        <p:nvSpPr>
          <p:cNvPr id="5" name="Footer Placeholder 4"/>
          <p:cNvSpPr>
            <a:spLocks noGrp="1"/>
          </p:cNvSpPr>
          <p:nvPr>
            <p:ph type="ftr" sz="quarter" idx="3"/>
          </p:nvPr>
        </p:nvSpPr>
        <p:spPr>
          <a:xfrm>
            <a:off x="3136900" y="6508750"/>
            <a:ext cx="3879850" cy="273050"/>
          </a:xfrm>
          <a:prstGeom prst="rect">
            <a:avLst/>
          </a:prstGeom>
        </p:spPr>
        <p:txBody>
          <a:bodyPr vert="horz" wrap="square" lIns="91440" tIns="45720" rIns="91440" bIns="45720" numCol="1" anchor="ctr" anchorCtr="0" compatLnSpc="1">
            <a:prstTxWarp prst="textNoShape">
              <a:avLst/>
            </a:prstTxWarp>
          </a:bodyPr>
          <a:lstStyle>
            <a:lvl1pPr algn="ctr">
              <a:defRPr sz="1300" b="1">
                <a:solidFill>
                  <a:srgbClr val="898989"/>
                </a:solidFill>
                <a:latin typeface="Calibri" pitchFamily="34" charset="0"/>
                <a:ea typeface="ＭＳ Ｐゴシック" pitchFamily="34" charset="-128"/>
                <a:cs typeface="+mn-cs"/>
              </a:defRPr>
            </a:lvl1pPr>
          </a:lstStyle>
          <a:p>
            <a:pPr>
              <a:defRPr/>
            </a:pPr>
            <a:r>
              <a:rPr lang="en-GB"/>
              <a:t>2nd Workshop on CSC Planning for LS1 (AL UW)</a:t>
            </a:r>
            <a:endParaRPr lang="en-US"/>
          </a:p>
        </p:txBody>
      </p:sp>
      <p:sp>
        <p:nvSpPr>
          <p:cNvPr id="6" name="Slide Number Placeholder 5"/>
          <p:cNvSpPr>
            <a:spLocks noGrp="1"/>
          </p:cNvSpPr>
          <p:nvPr>
            <p:ph type="sldNum" sz="quarter" idx="4"/>
          </p:nvPr>
        </p:nvSpPr>
        <p:spPr>
          <a:xfrm>
            <a:off x="7099300" y="6508750"/>
            <a:ext cx="2311400" cy="273050"/>
          </a:xfrm>
          <a:prstGeom prst="rect">
            <a:avLst/>
          </a:prstGeom>
        </p:spPr>
        <p:txBody>
          <a:bodyPr vert="horz" wrap="square" lIns="91440" tIns="45720" rIns="91440" bIns="45720" numCol="1" anchor="ctr" anchorCtr="0" compatLnSpc="1">
            <a:prstTxWarp prst="textNoShape">
              <a:avLst/>
            </a:prstTxWarp>
          </a:bodyPr>
          <a:lstStyle>
            <a:lvl1pPr algn="r">
              <a:defRPr sz="1300" b="1">
                <a:solidFill>
                  <a:srgbClr val="898989"/>
                </a:solidFill>
                <a:latin typeface="Calibri" pitchFamily="34" charset="0"/>
                <a:ea typeface="ＭＳ Ｐゴシック" pitchFamily="34" charset="-128"/>
                <a:cs typeface="+mn-cs"/>
              </a:defRPr>
            </a:lvl1pPr>
          </a:lstStyle>
          <a:p>
            <a:pPr>
              <a:defRPr/>
            </a:pPr>
            <a:fld id="{6B68C011-A419-46E0-86DC-C3FF3C62C5A9}" type="slidenum">
              <a:rPr lang="en-US"/>
              <a:pPr>
                <a:defRPr/>
              </a:pPr>
              <a:t>‹#›</a:t>
            </a:fld>
            <a:endParaRPr lang="en-US"/>
          </a:p>
        </p:txBody>
      </p:sp>
      <p:grpSp>
        <p:nvGrpSpPr>
          <p:cNvPr id="14343" name="Group 7"/>
          <p:cNvGrpSpPr>
            <a:grpSpLocks/>
          </p:cNvGrpSpPr>
          <p:nvPr/>
        </p:nvGrpSpPr>
        <p:grpSpPr bwMode="auto">
          <a:xfrm>
            <a:off x="247650" y="228600"/>
            <a:ext cx="1733550" cy="990600"/>
            <a:chOff x="2256" y="1670"/>
            <a:chExt cx="1200" cy="832"/>
          </a:xfrm>
        </p:grpSpPr>
        <p:pic>
          <p:nvPicPr>
            <p:cNvPr id="14345" name="Picture 8"/>
            <p:cNvPicPr>
              <a:picLocks noChangeAspect="1" noChangeArrowheads="1"/>
            </p:cNvPicPr>
            <p:nvPr/>
          </p:nvPicPr>
          <p:blipFill>
            <a:blip r:embed="rId13" cstate="print"/>
            <a:srcRect/>
            <a:stretch>
              <a:fillRect/>
            </a:stretch>
          </p:blipFill>
          <p:spPr bwMode="auto">
            <a:xfrm>
              <a:off x="2256" y="1680"/>
              <a:ext cx="1152" cy="822"/>
            </a:xfrm>
            <a:prstGeom prst="rect">
              <a:avLst/>
            </a:prstGeom>
            <a:noFill/>
            <a:ln w="9525">
              <a:noFill/>
              <a:miter lim="800000"/>
              <a:headEnd/>
              <a:tailEnd/>
            </a:ln>
          </p:spPr>
        </p:pic>
        <p:sp>
          <p:nvSpPr>
            <p:cNvPr id="9" name="Text Box 9"/>
            <p:cNvSpPr txBox="1">
              <a:spLocks noChangeArrowheads="1"/>
            </p:cNvSpPr>
            <p:nvPr/>
          </p:nvSpPr>
          <p:spPr bwMode="auto">
            <a:xfrm>
              <a:off x="2688" y="1670"/>
              <a:ext cx="768" cy="195"/>
            </a:xfrm>
            <a:prstGeom prst="rect">
              <a:avLst/>
            </a:prstGeom>
            <a:noFill/>
            <a:ln w="9525">
              <a:noFill/>
              <a:miter lim="800000"/>
              <a:headEnd/>
              <a:tailEnd/>
            </a:ln>
            <a:effectLst/>
          </p:spPr>
          <p:txBody>
            <a:bodyPr>
              <a:spAutoFit/>
            </a:bodyPr>
            <a:lstStyle/>
            <a:p>
              <a:pPr defTabSz="914400" fontAlgn="auto">
                <a:spcBef>
                  <a:spcPct val="50000"/>
                </a:spcBef>
                <a:spcAft>
                  <a:spcPts val="0"/>
                </a:spcAft>
                <a:defRPr/>
              </a:pPr>
              <a:r>
                <a:rPr lang="en-US" sz="900" b="1" dirty="0" err="1">
                  <a:solidFill>
                    <a:prstClr val="white"/>
                  </a:solidFill>
                  <a:latin typeface="Italic" pitchFamily="2" charset="0"/>
                  <a:ea typeface="+mn-ea"/>
                  <a:cs typeface="+mn-cs"/>
                </a:rPr>
                <a:t>CSCfactory</a:t>
              </a:r>
              <a:endParaRPr lang="en-US" sz="900" b="1" dirty="0">
                <a:solidFill>
                  <a:prstClr val="white"/>
                </a:solidFill>
                <a:latin typeface="Italic" pitchFamily="2" charset="0"/>
                <a:ea typeface="+mn-ea"/>
                <a:cs typeface="+mn-cs"/>
              </a:endParaRPr>
            </a:p>
          </p:txBody>
        </p:sp>
      </p:grpSp>
      <p:cxnSp>
        <p:nvCxnSpPr>
          <p:cNvPr id="11" name="Straight Connector 10"/>
          <p:cNvCxnSpPr/>
          <p:nvPr userDrawn="1"/>
        </p:nvCxnSpPr>
        <p:spPr>
          <a:xfrm>
            <a:off x="247650" y="6477000"/>
            <a:ext cx="9328150"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 id="2147483971" r:id="rId7"/>
    <p:sldLayoutId id="2147483972" r:id="rId8"/>
    <p:sldLayoutId id="2147483973" r:id="rId9"/>
    <p:sldLayoutId id="2147483974" r:id="rId10"/>
    <p:sldLayoutId id="2147483975"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Expected wire accumulated charge at 3000 fb-1 for various chamber types (and wire group):</a:t>
            </a:r>
            <a:endParaRPr lang="en-US" dirty="0"/>
          </a:p>
        </p:txBody>
      </p:sp>
      <p:sp>
        <p:nvSpPr>
          <p:cNvPr id="3" name="Title 2"/>
          <p:cNvSpPr>
            <a:spLocks noGrp="1"/>
          </p:cNvSpPr>
          <p:nvPr>
            <p:ph type="title"/>
          </p:nvPr>
        </p:nvSpPr>
        <p:spPr/>
        <p:txBody>
          <a:bodyPr/>
          <a:lstStyle/>
          <a:p>
            <a:r>
              <a:rPr lang="en-US" dirty="0" smtClean="0"/>
              <a:t>CSC longevity</a:t>
            </a:r>
            <a:endParaRPr lang="en-US" dirty="0"/>
          </a:p>
        </p:txBody>
      </p:sp>
      <p:grpSp>
        <p:nvGrpSpPr>
          <p:cNvPr id="21" name="Group 20"/>
          <p:cNvGrpSpPr/>
          <p:nvPr/>
        </p:nvGrpSpPr>
        <p:grpSpPr>
          <a:xfrm>
            <a:off x="416496" y="2132856"/>
            <a:ext cx="9273480" cy="4203998"/>
            <a:chOff x="416496" y="2132856"/>
            <a:chExt cx="9273480" cy="4203998"/>
          </a:xfrm>
        </p:grpSpPr>
        <p:grpSp>
          <p:nvGrpSpPr>
            <p:cNvPr id="11" name="Group 10"/>
            <p:cNvGrpSpPr/>
            <p:nvPr/>
          </p:nvGrpSpPr>
          <p:grpSpPr>
            <a:xfrm>
              <a:off x="416496" y="2132856"/>
              <a:ext cx="7327123" cy="4203998"/>
              <a:chOff x="416496" y="2132856"/>
              <a:chExt cx="7327123" cy="4203998"/>
            </a:xfrm>
          </p:grpSpPr>
          <p:pic>
            <p:nvPicPr>
              <p:cNvPr id="1026" name="Picture 2"/>
              <p:cNvPicPr>
                <a:picLocks noChangeAspect="1" noChangeArrowheads="1"/>
              </p:cNvPicPr>
              <p:nvPr/>
            </p:nvPicPr>
            <p:blipFill>
              <a:blip r:embed="rId3" cstate="print"/>
              <a:srcRect/>
              <a:stretch>
                <a:fillRect/>
              </a:stretch>
            </p:blipFill>
            <p:spPr bwMode="auto">
              <a:xfrm>
                <a:off x="416496" y="2132856"/>
                <a:ext cx="7327123" cy="4203998"/>
              </a:xfrm>
              <a:prstGeom prst="rect">
                <a:avLst/>
              </a:prstGeom>
              <a:noFill/>
              <a:ln w="9525">
                <a:noFill/>
                <a:miter lim="800000"/>
                <a:headEnd/>
                <a:tailEnd/>
              </a:ln>
            </p:spPr>
          </p:pic>
          <p:cxnSp>
            <p:nvCxnSpPr>
              <p:cNvPr id="6" name="Straight Connector 5"/>
              <p:cNvCxnSpPr/>
              <p:nvPr/>
            </p:nvCxnSpPr>
            <p:spPr>
              <a:xfrm flipH="1">
                <a:off x="1064568" y="2840744"/>
                <a:ext cx="6624736"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064568" y="3645024"/>
                <a:ext cx="6624736"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6825208" y="2206605"/>
              <a:ext cx="2864768" cy="646331"/>
            </a:xfrm>
            <a:prstGeom prst="rect">
              <a:avLst/>
            </a:prstGeom>
            <a:noFill/>
          </p:spPr>
          <p:txBody>
            <a:bodyPr wrap="square" rtlCol="0">
              <a:spAutoFit/>
            </a:bodyPr>
            <a:lstStyle/>
            <a:p>
              <a:r>
                <a:rPr lang="en-US" sz="1800" dirty="0" smtClean="0">
                  <a:solidFill>
                    <a:srgbClr val="00B050"/>
                  </a:solidFill>
                </a:rPr>
                <a:t>Production ME1/2 tested safe to 0.35 C/cm</a:t>
              </a:r>
              <a:endParaRPr lang="en-US" sz="1800" dirty="0">
                <a:solidFill>
                  <a:srgbClr val="00B050"/>
                </a:solidFill>
              </a:endParaRPr>
            </a:p>
          </p:txBody>
        </p:sp>
        <p:cxnSp>
          <p:nvCxnSpPr>
            <p:cNvPr id="14" name="Straight Arrow Connector 13"/>
            <p:cNvCxnSpPr>
              <a:stCxn id="12" idx="1"/>
            </p:cNvCxnSpPr>
            <p:nvPr/>
          </p:nvCxnSpPr>
          <p:spPr>
            <a:xfrm flipH="1">
              <a:off x="6033120" y="2529771"/>
              <a:ext cx="792088" cy="25115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280592" y="2564904"/>
              <a:ext cx="720080" cy="144016"/>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928664" y="2339588"/>
              <a:ext cx="2880320" cy="369332"/>
            </a:xfrm>
            <a:prstGeom prst="rect">
              <a:avLst/>
            </a:prstGeom>
            <a:noFill/>
          </p:spPr>
          <p:txBody>
            <a:bodyPr wrap="square" rtlCol="0">
              <a:spAutoFit/>
            </a:bodyPr>
            <a:lstStyle/>
            <a:p>
              <a:r>
                <a:rPr lang="en-US" sz="1800" dirty="0" err="1" smtClean="0">
                  <a:solidFill>
                    <a:srgbClr val="00B050"/>
                  </a:solidFill>
                </a:rPr>
                <a:t>Dubna</a:t>
              </a:r>
              <a:r>
                <a:rPr lang="en-US" sz="1800" dirty="0" smtClean="0">
                  <a:solidFill>
                    <a:srgbClr val="00B050"/>
                  </a:solidFill>
                </a:rPr>
                <a:t> ME1/1 chambers</a:t>
              </a:r>
              <a:endParaRPr lang="en-US" sz="1800" dirty="0">
                <a:solidFill>
                  <a:srgbClr val="00B050"/>
                </a:solidFill>
              </a:endParaRPr>
            </a:p>
          </p:txBody>
        </p:sp>
        <p:sp>
          <p:nvSpPr>
            <p:cNvPr id="19" name="TextBox 18"/>
            <p:cNvSpPr txBox="1"/>
            <p:nvPr/>
          </p:nvSpPr>
          <p:spPr>
            <a:xfrm>
              <a:off x="3656856" y="3284984"/>
              <a:ext cx="2792760" cy="369332"/>
            </a:xfrm>
            <a:prstGeom prst="rect">
              <a:avLst/>
            </a:prstGeom>
            <a:noFill/>
          </p:spPr>
          <p:txBody>
            <a:bodyPr wrap="square" rtlCol="0">
              <a:spAutoFit/>
            </a:bodyPr>
            <a:lstStyle/>
            <a:p>
              <a:r>
                <a:rPr lang="en-US" sz="1800" dirty="0" smtClean="0">
                  <a:solidFill>
                    <a:srgbClr val="00B050"/>
                  </a:solidFill>
                </a:rPr>
                <a:t>Original 500 fb</a:t>
              </a:r>
              <a:r>
                <a:rPr lang="en-US" sz="1800" baseline="30000" dirty="0" smtClean="0">
                  <a:solidFill>
                    <a:srgbClr val="00B050"/>
                  </a:solidFill>
                </a:rPr>
                <a:t>-1</a:t>
              </a:r>
              <a:r>
                <a:rPr lang="en-US" sz="1800" dirty="0" smtClean="0">
                  <a:solidFill>
                    <a:srgbClr val="00B050"/>
                  </a:solidFill>
                </a:rPr>
                <a:t> limit</a:t>
              </a:r>
              <a:endParaRPr lang="en-US" sz="1800" dirty="0">
                <a:solidFill>
                  <a:srgbClr val="00B050"/>
                </a:solidFill>
              </a:endParaRPr>
            </a:p>
          </p:txBody>
        </p:sp>
      </p:grpSp>
      <p:sp>
        <p:nvSpPr>
          <p:cNvPr id="15" name="TextBox 14"/>
          <p:cNvSpPr txBox="1"/>
          <p:nvPr/>
        </p:nvSpPr>
        <p:spPr>
          <a:xfrm>
            <a:off x="7401272" y="6237312"/>
            <a:ext cx="1391728" cy="338554"/>
          </a:xfrm>
          <a:prstGeom prst="rect">
            <a:avLst/>
          </a:prstGeom>
          <a:noFill/>
        </p:spPr>
        <p:txBody>
          <a:bodyPr wrap="none" rtlCol="0">
            <a:spAutoFit/>
          </a:bodyPr>
          <a:lstStyle/>
          <a:p>
            <a:r>
              <a:rPr lang="en-US" sz="1600" dirty="0" smtClean="0">
                <a:solidFill>
                  <a:srgbClr val="00B050"/>
                </a:solidFill>
              </a:rPr>
              <a:t>Andrew Peck</a:t>
            </a:r>
            <a:endParaRPr lang="en-US" sz="1600" dirty="0">
              <a:solidFill>
                <a:srgbClr val="00B05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Two production ME2/1 chambers were tested to 0.3-0.4 C/cm over a 5 month period</a:t>
            </a:r>
          </a:p>
          <a:p>
            <a:pPr lvl="1"/>
            <a:r>
              <a:rPr lang="en-US" sz="2400" dirty="0" smtClean="0"/>
              <a:t>Silicon-containing deposits were formed on wires and strips</a:t>
            </a:r>
          </a:p>
          <a:p>
            <a:pPr lvl="1"/>
            <a:r>
              <a:rPr lang="en-US" sz="2400" dirty="0" smtClean="0"/>
              <a:t>Aging effects were measurable, but not found to inhibit chamber performance</a:t>
            </a:r>
            <a:endParaRPr lang="en-US" sz="2400" dirty="0"/>
          </a:p>
        </p:txBody>
      </p:sp>
      <p:sp>
        <p:nvSpPr>
          <p:cNvPr id="3" name="Title 2"/>
          <p:cNvSpPr>
            <a:spLocks noGrp="1"/>
          </p:cNvSpPr>
          <p:nvPr>
            <p:ph type="title"/>
          </p:nvPr>
        </p:nvSpPr>
        <p:spPr/>
        <p:txBody>
          <a:bodyPr/>
          <a:lstStyle/>
          <a:p>
            <a:r>
              <a:rPr lang="en-US" dirty="0" smtClean="0"/>
              <a:t>CSC aging test results at the GIF</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704528" y="2996952"/>
            <a:ext cx="3136269" cy="3816424"/>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199731" y="2973063"/>
            <a:ext cx="5577805" cy="3336257"/>
          </a:xfrm>
          <a:prstGeom prst="rect">
            <a:avLst/>
          </a:prstGeom>
          <a:noFill/>
          <a:ln w="9525">
            <a:noFill/>
            <a:miter lim="800000"/>
            <a:headEnd/>
            <a:tailEnd/>
          </a:ln>
        </p:spPr>
      </p:pic>
      <p:sp>
        <p:nvSpPr>
          <p:cNvPr id="7" name="TextBox 6"/>
          <p:cNvSpPr txBox="1"/>
          <p:nvPr/>
        </p:nvSpPr>
        <p:spPr>
          <a:xfrm>
            <a:off x="4233453" y="6309320"/>
            <a:ext cx="5472075" cy="461665"/>
          </a:xfrm>
          <a:prstGeom prst="rect">
            <a:avLst/>
          </a:prstGeom>
          <a:noFill/>
        </p:spPr>
        <p:txBody>
          <a:bodyPr wrap="none" rtlCol="0">
            <a:spAutoFit/>
          </a:bodyPr>
          <a:lstStyle/>
          <a:p>
            <a:r>
              <a:rPr lang="en-US" sz="1200" b="1" dirty="0" smtClean="0">
                <a:solidFill>
                  <a:srgbClr val="297FF5"/>
                </a:solidFill>
              </a:rPr>
              <a:t>D. Acosta et al. / Nuclear Instruments and Methods in Physics Research </a:t>
            </a:r>
          </a:p>
          <a:p>
            <a:r>
              <a:rPr lang="en-US" sz="1200" b="1" dirty="0" smtClean="0">
                <a:solidFill>
                  <a:srgbClr val="297FF5"/>
                </a:solidFill>
              </a:rPr>
              <a:t>A 515 (2003) 226-233</a:t>
            </a:r>
            <a:endParaRPr lang="en-US" sz="1200" b="1" dirty="0">
              <a:solidFill>
                <a:srgbClr val="297FF5"/>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0472" y="990600"/>
            <a:ext cx="9658350" cy="5562600"/>
          </a:xfrm>
        </p:spPr>
        <p:txBody>
          <a:bodyPr/>
          <a:lstStyle/>
          <a:p>
            <a:r>
              <a:rPr lang="en-US" dirty="0" smtClean="0"/>
              <a:t>CSC are obvious users of GIF and GIF++ facilities</a:t>
            </a:r>
          </a:p>
          <a:p>
            <a:r>
              <a:rPr lang="en-US" dirty="0" smtClean="0"/>
              <a:t>GIF: where ME2/1 studies were done</a:t>
            </a:r>
          </a:p>
          <a:p>
            <a:r>
              <a:rPr lang="en-US" dirty="0" smtClean="0"/>
              <a:t>GIF++: allows ~10x larger exposure/time</a:t>
            </a:r>
          </a:p>
          <a:p>
            <a:pPr lvl="1"/>
            <a:r>
              <a:rPr lang="en-US" dirty="0" smtClean="0"/>
              <a:t>Can do HL-LHC tests in reasonable amount of time</a:t>
            </a:r>
          </a:p>
          <a:p>
            <a:r>
              <a:rPr lang="en-US" dirty="0" smtClean="0"/>
              <a:t>Makes sense to do combined GE1/1-ME1/1 tests</a:t>
            </a:r>
          </a:p>
          <a:p>
            <a:pPr lvl="1"/>
            <a:r>
              <a:rPr lang="en-US" dirty="0" smtClean="0"/>
              <a:t>Put together a system at GIF in 2014, partial irradiation</a:t>
            </a:r>
          </a:p>
          <a:p>
            <a:pPr lvl="1"/>
            <a:r>
              <a:rPr lang="en-US" dirty="0" smtClean="0"/>
              <a:t>Move the system to GIF++ in 2015-6, full irradiation studies, beam</a:t>
            </a:r>
          </a:p>
          <a:p>
            <a:r>
              <a:rPr lang="en-US" dirty="0" smtClean="0"/>
              <a:t>What is needed?</a:t>
            </a:r>
          </a:p>
          <a:p>
            <a:pPr lvl="1"/>
            <a:r>
              <a:rPr lang="en-US" dirty="0" smtClean="0"/>
              <a:t>Infrastructure for test site with ME1/1 chamber, electronics</a:t>
            </a:r>
          </a:p>
          <a:p>
            <a:pPr lvl="2"/>
            <a:r>
              <a:rPr lang="en-US" dirty="0" smtClean="0"/>
              <a:t>NB partial synergy with the SX5 test facility for ME1/1 refurbishment</a:t>
            </a:r>
          </a:p>
          <a:p>
            <a:pPr lvl="1"/>
            <a:r>
              <a:rPr lang="en-US" dirty="0" smtClean="0"/>
              <a:t>Commitment of physicists to carry out the studies</a:t>
            </a:r>
          </a:p>
          <a:p>
            <a:pPr lvl="1"/>
            <a:r>
              <a:rPr lang="en-US" dirty="0" smtClean="0"/>
              <a:t>Travel support</a:t>
            </a:r>
          </a:p>
          <a:p>
            <a:pPr lvl="1"/>
            <a:endParaRPr lang="en-US" dirty="0"/>
          </a:p>
        </p:txBody>
      </p:sp>
      <p:sp>
        <p:nvSpPr>
          <p:cNvPr id="3" name="Title 2"/>
          <p:cNvSpPr>
            <a:spLocks noGrp="1"/>
          </p:cNvSpPr>
          <p:nvPr>
            <p:ph type="title"/>
          </p:nvPr>
        </p:nvSpPr>
        <p:spPr/>
        <p:txBody>
          <a:bodyPr/>
          <a:lstStyle/>
          <a:p>
            <a:r>
              <a:rPr lang="en-US" dirty="0" smtClean="0"/>
              <a:t>(1) CSC longevity studies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7650" y="990600"/>
            <a:ext cx="9658350" cy="5562600"/>
          </a:xfrm>
        </p:spPr>
        <p:txBody>
          <a:bodyPr/>
          <a:lstStyle/>
          <a:p>
            <a:r>
              <a:rPr lang="en-US" dirty="0" smtClean="0"/>
              <a:t>Wisconsin (Armando - put together a draft proposal)</a:t>
            </a:r>
          </a:p>
          <a:p>
            <a:r>
              <a:rPr lang="en-US" dirty="0" smtClean="0"/>
              <a:t>Riverside (Bob Clare, new PD, students)</a:t>
            </a:r>
          </a:p>
          <a:p>
            <a:pPr lvl="1"/>
            <a:r>
              <a:rPr lang="en-US" dirty="0" smtClean="0"/>
              <a:t>Participation in test beam</a:t>
            </a:r>
          </a:p>
          <a:p>
            <a:r>
              <a:rPr lang="en-US" dirty="0" smtClean="0"/>
              <a:t>Florida (</a:t>
            </a:r>
            <a:r>
              <a:rPr lang="en-US" dirty="0" err="1" smtClean="0"/>
              <a:t>Gena</a:t>
            </a:r>
            <a:r>
              <a:rPr lang="en-US" dirty="0" smtClean="0"/>
              <a:t>, </a:t>
            </a:r>
            <a:r>
              <a:rPr lang="en-US" dirty="0" err="1" smtClean="0"/>
              <a:t>Andrey</a:t>
            </a:r>
            <a:r>
              <a:rPr lang="en-US" dirty="0" smtClean="0"/>
              <a:t>, </a:t>
            </a:r>
            <a:r>
              <a:rPr lang="en-US" dirty="0" err="1" smtClean="0"/>
              <a:t>Lesya</a:t>
            </a:r>
            <a:r>
              <a:rPr lang="en-US" dirty="0" smtClean="0"/>
              <a:t>)</a:t>
            </a:r>
          </a:p>
          <a:p>
            <a:pPr lvl="1"/>
            <a:r>
              <a:rPr lang="en-US" dirty="0" smtClean="0"/>
              <a:t>Precision aging monitor, highly segmented HV, gas mixture R&amp;D</a:t>
            </a:r>
          </a:p>
          <a:p>
            <a:r>
              <a:rPr lang="en-US" dirty="0" smtClean="0"/>
              <a:t>Fermilab (Oleg)</a:t>
            </a:r>
          </a:p>
          <a:p>
            <a:pPr lvl="1"/>
            <a:r>
              <a:rPr lang="en-US" dirty="0" smtClean="0"/>
              <a:t>Also gas monitor system for current CSCs</a:t>
            </a:r>
          </a:p>
          <a:p>
            <a:r>
              <a:rPr lang="en-US" dirty="0" smtClean="0"/>
              <a:t>UCLA (Jay, student)</a:t>
            </a:r>
          </a:p>
          <a:p>
            <a:endParaRPr lang="en-US" dirty="0" smtClean="0"/>
          </a:p>
          <a:p>
            <a:r>
              <a:rPr lang="en-US" dirty="0" smtClean="0"/>
              <a:t>With respect to electronics: Ohio State (rate, latency effects), NEU (radiation aging)</a:t>
            </a:r>
          </a:p>
          <a:p>
            <a:r>
              <a:rPr lang="en-US" dirty="0" smtClean="0"/>
              <a:t>Discuss…</a:t>
            </a:r>
            <a:endParaRPr lang="en-US" dirty="0"/>
          </a:p>
        </p:txBody>
      </p:sp>
      <p:sp>
        <p:nvSpPr>
          <p:cNvPr id="3" name="Title 2"/>
          <p:cNvSpPr>
            <a:spLocks noGrp="1"/>
          </p:cNvSpPr>
          <p:nvPr>
            <p:ph type="title"/>
          </p:nvPr>
        </p:nvSpPr>
        <p:spPr/>
        <p:txBody>
          <a:bodyPr/>
          <a:lstStyle/>
          <a:p>
            <a:r>
              <a:rPr lang="en-US" dirty="0" smtClean="0"/>
              <a:t>Proponents for aging studies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sz="2000" dirty="0" smtClean="0"/>
              <a:t>A new series of studies on CSC performance, particularly ME1/1, (detection efficiency, pattern recognition, resolution) and stability (radiation tolerance, aging of components, long term behaviour) are proposed in order to understand whether new operating conditions or improved detector-technologies are required at the several kHz/cm^2 rates expected at the HL-LHC. </a:t>
            </a:r>
            <a:endParaRPr lang="en-US" sz="2000" dirty="0" smtClean="0"/>
          </a:p>
          <a:p>
            <a:pPr>
              <a:buNone/>
            </a:pPr>
            <a:r>
              <a:rPr lang="en-GB" sz="2000" dirty="0" smtClean="0"/>
              <a:t>The aim is to test a production ME1/1 chamber and accumulate a charge at least as high as 1.5 C/cm, which ensures a safety margin equal to 2-3. Irradiation tests carried out at the old GIF facility, at a nominal gamma rate of ~20 kHz/cm^2, would require extremely long exposure (~3 years).  Perhaps even longer if one takes into account some ageing effects which have decreased the source original 740 </a:t>
            </a:r>
            <a:r>
              <a:rPr lang="en-GB" sz="2000" dirty="0" err="1" smtClean="0"/>
              <a:t>GBq</a:t>
            </a:r>
            <a:r>
              <a:rPr lang="en-GB" sz="2000" dirty="0" smtClean="0"/>
              <a:t> intensity to about 518 </a:t>
            </a:r>
            <a:r>
              <a:rPr lang="en-GB" sz="2000" dirty="0" err="1" smtClean="0"/>
              <a:t>GBq</a:t>
            </a:r>
            <a:r>
              <a:rPr lang="en-GB" sz="2000" dirty="0" smtClean="0"/>
              <a:t>. </a:t>
            </a:r>
            <a:endParaRPr lang="en-US" sz="2000" dirty="0" smtClean="0"/>
          </a:p>
          <a:p>
            <a:pPr>
              <a:buNone/>
            </a:pPr>
            <a:r>
              <a:rPr lang="en-GB" sz="2000" dirty="0" smtClean="0"/>
              <a:t>At the new GIF++ facility, scheduled to come into operation in the spring of 2015, the expected gamma flux could be as high as 100 kHz/cm^2/s yielding an equivalent charge of 2.4 C/cm collected in 1 year. </a:t>
            </a:r>
            <a:endParaRPr lang="en-US" sz="2000" dirty="0" smtClean="0"/>
          </a:p>
          <a:p>
            <a:pPr>
              <a:buNone/>
            </a:pPr>
            <a:endParaRPr lang="en-US" sz="2000" dirty="0"/>
          </a:p>
        </p:txBody>
      </p:sp>
      <p:sp>
        <p:nvSpPr>
          <p:cNvPr id="3" name="Title 2"/>
          <p:cNvSpPr>
            <a:spLocks noGrp="1"/>
          </p:cNvSpPr>
          <p:nvPr>
            <p:ph type="title"/>
          </p:nvPr>
        </p:nvSpPr>
        <p:spPr/>
        <p:txBody>
          <a:bodyPr/>
          <a:lstStyle/>
          <a:p>
            <a:r>
              <a:rPr lang="en-US" dirty="0" smtClean="0"/>
              <a:t>Armando draft proposal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sz="2000" dirty="0" smtClean="0"/>
              <a:t>We foresee a two-years duration for the project. A possible starting time would be during the fall of 2014. The initial phase (~3 months) would be devoted to the preparation of the detector to be irradiated and its services. The following phase (~3 months) would focus on the preparation of the user infrastructures at the GIF++: gas, cooling and the DAQ system, and the installation of the detector. The third phase (~15 months) would be devoted to the irradiation campaign and the last phase (~3 months) to the analysis of irradiated components and delivery of final results.</a:t>
            </a:r>
            <a:endParaRPr lang="en-US" sz="2000" dirty="0" smtClean="0"/>
          </a:p>
          <a:p>
            <a:pPr>
              <a:buNone/>
            </a:pPr>
            <a:r>
              <a:rPr lang="en-GB" sz="2000" dirty="0" smtClean="0"/>
              <a:t>To cover the full costing of the project we would like to request a research fund of 250 k$. A fraction (~70%) of the grant would serve to support technical personnel (1 FTE) and to cover the cost of leaving adjustment (cola) for pre and post-graduates involved in the project. The rest would be used to purchase experimental equipment (electronics, power units), technical material (mechanical supports, installation and infrastructure components) and to cover the project running expenses, the consumables and the facility sharing costs.  In terms of resources a team of 2-3 physicists (including at least one graduate student or post-graduate) and one support technician is considered adequate during all phases of the project. Overall 3 FTEs could be effectively employed.</a:t>
            </a:r>
            <a:endParaRPr lang="en-US" sz="2000" dirty="0" smtClean="0"/>
          </a:p>
          <a:p>
            <a:pPr>
              <a:buNone/>
            </a:pPr>
            <a:endParaRPr lang="en-US" sz="2000" dirty="0"/>
          </a:p>
        </p:txBody>
      </p:sp>
      <p:sp>
        <p:nvSpPr>
          <p:cNvPr id="3" name="Title 2"/>
          <p:cNvSpPr>
            <a:spLocks noGrp="1"/>
          </p:cNvSpPr>
          <p:nvPr>
            <p:ph type="title"/>
          </p:nvPr>
        </p:nvSpPr>
        <p:spPr/>
        <p:txBody>
          <a:bodyPr/>
          <a:lstStyle/>
          <a:p>
            <a:r>
              <a:rPr lang="en-US" dirty="0" smtClean="0"/>
              <a:t>draft…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535682" y="1124744"/>
          <a:ext cx="8089726" cy="3094826"/>
        </p:xfrm>
        <a:graphic>
          <a:graphicData uri="http://schemas.openxmlformats.org/drawingml/2006/table">
            <a:tbl>
              <a:tblPr/>
              <a:tblGrid>
                <a:gridCol w="1541076"/>
                <a:gridCol w="1833031"/>
                <a:gridCol w="2226615"/>
                <a:gridCol w="1178905"/>
                <a:gridCol w="1310099"/>
              </a:tblGrid>
              <a:tr h="221059">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Cost (k$)</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Total (k$)</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r>
                        <a:rPr lang="en-GB" sz="1100" dirty="0" smtClean="0">
                          <a:solidFill>
                            <a:schemeClr val="bg1"/>
                          </a:solidFill>
                          <a:latin typeface="Calibri"/>
                          <a:ea typeface="Calibri"/>
                          <a:cs typeface="Times New Roman"/>
                        </a:rPr>
                        <a:t>Material</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dirty="0">
                          <a:solidFill>
                            <a:schemeClr val="bg1"/>
                          </a:solidFill>
                          <a:latin typeface="Calibri"/>
                          <a:ea typeface="Calibri"/>
                          <a:cs typeface="Times New Roman"/>
                        </a:rPr>
                        <a:t>LV power</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Maraton – OPFC- cables</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15</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dirty="0">
                          <a:solidFill>
                            <a:schemeClr val="bg1"/>
                          </a:solidFill>
                          <a:latin typeface="Calibri"/>
                          <a:ea typeface="Calibri"/>
                          <a:cs typeface="Times New Roman"/>
                        </a:rPr>
                        <a:t>HV power</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dirty="0">
                          <a:solidFill>
                            <a:schemeClr val="bg1"/>
                          </a:solidFill>
                          <a:latin typeface="Calibri"/>
                          <a:ea typeface="Calibri"/>
                          <a:cs typeface="Times New Roman"/>
                        </a:rPr>
                        <a:t>Caen + cables</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10</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25</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Infrastructures</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Cooling </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Chiller</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dirty="0">
                          <a:solidFill>
                            <a:schemeClr val="bg1"/>
                          </a:solidFill>
                          <a:latin typeface="Calibri"/>
                          <a:ea typeface="Calibri"/>
                          <a:cs typeface="Times New Roman"/>
                        </a:rPr>
                        <a:t>1.5</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Gas</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Per-mixed bottles (*)</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20 (*)</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Mechanics</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Chamber support </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5</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dirty="0">
                          <a:solidFill>
                            <a:schemeClr val="bg1"/>
                          </a:solidFill>
                          <a:latin typeface="Calibri"/>
                          <a:ea typeface="Calibri"/>
                          <a:cs typeface="Times New Roman"/>
                        </a:rPr>
                        <a:t>26.5</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Personnel</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dirty="0">
                          <a:solidFill>
                            <a:schemeClr val="bg1"/>
                          </a:solidFill>
                          <a:latin typeface="Calibri"/>
                          <a:ea typeface="Calibri"/>
                          <a:cs typeface="Times New Roman"/>
                        </a:rPr>
                        <a:t>Technician </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1 FTE   (80 k$/year)</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160</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Students</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(Cola)  (12 k$/year)</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24</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dirty="0">
                          <a:solidFill>
                            <a:schemeClr val="bg1"/>
                          </a:solidFill>
                          <a:latin typeface="Calibri"/>
                          <a:ea typeface="Calibri"/>
                          <a:cs typeface="Times New Roman"/>
                        </a:rPr>
                        <a:t>184</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Contingency</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Inc. consumables</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a:solidFill>
                            <a:schemeClr val="bg1"/>
                          </a:solidFill>
                          <a:latin typeface="Calibri"/>
                          <a:ea typeface="Calibri"/>
                          <a:cs typeface="Times New Roman"/>
                        </a:rPr>
                        <a:t>20</a:t>
                      </a:r>
                      <a:endParaRPr lang="en-US"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dirty="0">
                          <a:solidFill>
                            <a:schemeClr val="bg1"/>
                          </a:solidFill>
                          <a:latin typeface="Calibri"/>
                          <a:ea typeface="Calibri"/>
                          <a:cs typeface="Times New Roman"/>
                        </a:rPr>
                        <a:t>20</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1059">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GB" sz="110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100" dirty="0">
                          <a:solidFill>
                            <a:schemeClr val="bg1"/>
                          </a:solidFill>
                          <a:latin typeface="Calibri"/>
                          <a:ea typeface="Calibri"/>
                          <a:cs typeface="Times New Roman"/>
                        </a:rPr>
                        <a:t>255.5 </a:t>
                      </a:r>
                      <a:endParaRPr lang="en-US" sz="1100" dirty="0">
                        <a:solidFill>
                          <a:schemeClr val="bg1"/>
                        </a:solidFill>
                        <a:latin typeface="Calibri"/>
                        <a:ea typeface="Calibri"/>
                        <a:cs typeface="Times New Roman"/>
                      </a:endParaRPr>
                    </a:p>
                  </a:txBody>
                  <a:tcPr marL="88221" marR="882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Title 8"/>
          <p:cNvSpPr>
            <a:spLocks noGrp="1"/>
          </p:cNvSpPr>
          <p:nvPr>
            <p:ph type="title"/>
          </p:nvPr>
        </p:nvSpPr>
        <p:spPr/>
        <p:txBody>
          <a:bodyPr/>
          <a:lstStyle/>
          <a:p>
            <a:r>
              <a:rPr lang="en-US" dirty="0" smtClean="0"/>
              <a:t>Total project cost (for 2 years)</a:t>
            </a:r>
            <a:endParaRPr lang="en-US" dirty="0"/>
          </a:p>
        </p:txBody>
      </p:sp>
      <p:sp>
        <p:nvSpPr>
          <p:cNvPr id="10" name="Text Placeholder 9"/>
          <p:cNvSpPr>
            <a:spLocks noGrp="1"/>
          </p:cNvSpPr>
          <p:nvPr>
            <p:ph type="body" idx="4294967295"/>
          </p:nvPr>
        </p:nvSpPr>
        <p:spPr>
          <a:xfrm>
            <a:off x="247650" y="4347120"/>
            <a:ext cx="9410700" cy="954088"/>
          </a:xfrm>
        </p:spPr>
        <p:txBody>
          <a:bodyPr/>
          <a:lstStyle/>
          <a:p>
            <a:pPr marL="319088" marR="0" indent="-338138" algn="l" defTabSz="914400" rtl="0" eaLnBrk="0" fontAlgn="base" latinLnBrk="0" hangingPunct="0">
              <a:lnSpc>
                <a:spcPct val="100000"/>
              </a:lnSpc>
              <a:spcBef>
                <a:spcPts val="300"/>
              </a:spcBef>
              <a:spcAft>
                <a:spcPct val="0"/>
              </a:spcAft>
              <a:buClrTx/>
              <a:buSzPct val="95000"/>
              <a:buFont typeface="Wingdings" pitchFamily="2" charset="2"/>
              <a:buChar char=""/>
              <a:tabLst/>
              <a:defRPr/>
            </a:pPr>
            <a:r>
              <a:rPr lang="en-GB" sz="2000" kern="1200" dirty="0" smtClean="0">
                <a:solidFill>
                  <a:schemeClr val="bg1"/>
                </a:solidFill>
                <a:latin typeface="+mn-lt"/>
                <a:ea typeface="+mn-ea"/>
                <a:cs typeface="+mn-cs"/>
              </a:rPr>
              <a:t>(*) Cost reduces to 10 k$ of gas consumption if can reuse existing gas mixer rack now operating in B904 ME4/2 muon chamber factory</a:t>
            </a:r>
          </a:p>
          <a:p>
            <a:pPr marL="319088" marR="0" indent="-338138" algn="l" defTabSz="914400" rtl="0" eaLnBrk="0" fontAlgn="base" latinLnBrk="0" hangingPunct="0">
              <a:lnSpc>
                <a:spcPct val="100000"/>
              </a:lnSpc>
              <a:spcBef>
                <a:spcPts val="300"/>
              </a:spcBef>
              <a:spcAft>
                <a:spcPct val="0"/>
              </a:spcAft>
              <a:buClrTx/>
              <a:buSzPct val="95000"/>
              <a:buFont typeface="Wingdings" pitchFamily="2" charset="2"/>
              <a:buChar char=""/>
              <a:tabLst/>
              <a:defRPr/>
            </a:pPr>
            <a:endParaRPr lang="en-GB" sz="2000" dirty="0" smtClean="0"/>
          </a:p>
          <a:p>
            <a:r>
              <a:rPr lang="en-GB" sz="2400" dirty="0" smtClean="0"/>
              <a:t>54.5K request in 2014 </a:t>
            </a:r>
            <a:r>
              <a:rPr lang="en-GB" sz="2400" smtClean="0"/>
              <a:t>for Sep-Dec “Detector</a:t>
            </a:r>
            <a:r>
              <a:rPr lang="en-GB" sz="2400" dirty="0" smtClean="0"/>
              <a:t> and services preparation”</a:t>
            </a:r>
          </a:p>
          <a:p>
            <a:pPr marL="319088" marR="0" indent="-338138" algn="l" defTabSz="914400" rtl="0" eaLnBrk="0" fontAlgn="base" latinLnBrk="0" hangingPunct="0">
              <a:lnSpc>
                <a:spcPct val="100000"/>
              </a:lnSpc>
              <a:spcBef>
                <a:spcPts val="300"/>
              </a:spcBef>
              <a:spcAft>
                <a:spcPct val="0"/>
              </a:spcAft>
              <a:buClrTx/>
              <a:buSzPct val="95000"/>
              <a:buFont typeface="Wingdings" pitchFamily="2" charset="2"/>
              <a:buChar char=""/>
              <a:tabLst/>
              <a:defRPr/>
            </a:pPr>
            <a:r>
              <a:rPr lang="en-GB" sz="2400" kern="1200" dirty="0" smtClean="0">
                <a:solidFill>
                  <a:schemeClr val="bg1"/>
                </a:solidFill>
                <a:latin typeface="+mn-lt"/>
                <a:ea typeface="+mn-ea"/>
                <a:cs typeface="+mn-cs"/>
              </a:rPr>
              <a:t>2015 Jan-Mar “Installation  and setup at GIF++.  Apr 15-Jun 16 “Irradiation  measurements”, 2016 Jul-Sep “Analysis of irradiated components”</a:t>
            </a:r>
          </a:p>
          <a:p>
            <a:pPr marL="319088" marR="0" indent="-338138" algn="l" defTabSz="914400" rtl="0" eaLnBrk="0" fontAlgn="base" latinLnBrk="0" hangingPunct="0">
              <a:lnSpc>
                <a:spcPct val="100000"/>
              </a:lnSpc>
              <a:spcBef>
                <a:spcPts val="300"/>
              </a:spcBef>
              <a:spcAft>
                <a:spcPct val="0"/>
              </a:spcAft>
              <a:buClrTx/>
              <a:buSzPct val="95000"/>
              <a:buFont typeface="Wingdings" pitchFamily="2" charset="2"/>
              <a:buChar char=""/>
              <a:tabLst/>
              <a:defRPr/>
            </a:pPr>
            <a:endParaRPr lang="en-GB" sz="2000" dirty="0" smtClean="0"/>
          </a:p>
          <a:p>
            <a:pPr marL="319088" marR="0" indent="-338138" algn="l" defTabSz="914400" rtl="0" eaLnBrk="0" fontAlgn="base" latinLnBrk="0" hangingPunct="0">
              <a:lnSpc>
                <a:spcPct val="100000"/>
              </a:lnSpc>
              <a:spcBef>
                <a:spcPts val="300"/>
              </a:spcBef>
              <a:spcAft>
                <a:spcPct val="0"/>
              </a:spcAft>
              <a:buClrTx/>
              <a:buSzPct val="95000"/>
              <a:buFont typeface="Wingdings" pitchFamily="2" charset="2"/>
              <a:buChar char=""/>
              <a:tabLst/>
              <a:defRPr/>
            </a:pPr>
            <a:endParaRPr lang="en-US" sz="2000" kern="1200" dirty="0" smtClean="0">
              <a:solidFill>
                <a:schemeClr val="bg1"/>
              </a:solidFill>
              <a:latin typeface="+mn-lt"/>
              <a:ea typeface="+mn-ea"/>
              <a:cs typeface="+mn-cs"/>
            </a:endParaRPr>
          </a:p>
          <a:p>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t>
            </a:r>
            <a:r>
              <a:rPr lang="en-US" dirty="0" smtClean="0"/>
              <a:t>6) Gas monitor for current CSC </a:t>
            </a:r>
            <a:r>
              <a:rPr lang="en-US" dirty="0" smtClean="0"/>
              <a:t>system</a:t>
            </a:r>
            <a:endParaRPr lang="en-US" dirty="0" smtClean="0"/>
          </a:p>
          <a:p>
            <a:pPr lvl="1"/>
            <a:r>
              <a:rPr lang="en-US" dirty="0" smtClean="0"/>
              <a:t>We have no performance-based monitor – use prop. tube and radioactive source</a:t>
            </a:r>
            <a:r>
              <a:rPr lang="en-US" dirty="0" smtClean="0"/>
              <a:t>?</a:t>
            </a:r>
          </a:p>
          <a:p>
            <a:pPr lvl="1"/>
            <a:r>
              <a:rPr lang="en-US" dirty="0" smtClean="0"/>
              <a:t>DTs have something like this</a:t>
            </a:r>
            <a:endParaRPr lang="en-US" dirty="0" smtClean="0"/>
          </a:p>
          <a:p>
            <a:pPr lvl="1"/>
            <a:r>
              <a:rPr lang="en-US" dirty="0" smtClean="0"/>
              <a:t>Good idea </a:t>
            </a:r>
            <a:r>
              <a:rPr lang="en-US" dirty="0" smtClean="0"/>
              <a:t>to </a:t>
            </a:r>
            <a:r>
              <a:rPr lang="en-US" smtClean="0"/>
              <a:t>have this with </a:t>
            </a:r>
            <a:r>
              <a:rPr lang="en-US" dirty="0" smtClean="0"/>
              <a:t>start of use of </a:t>
            </a:r>
            <a:r>
              <a:rPr lang="en-US" dirty="0" err="1" smtClean="0"/>
              <a:t>recirculated</a:t>
            </a:r>
            <a:r>
              <a:rPr lang="en-US" dirty="0" smtClean="0"/>
              <a:t> CF4?</a:t>
            </a:r>
          </a:p>
          <a:p>
            <a:pPr lvl="1"/>
            <a:endParaRPr lang="en-US" dirty="0" smtClean="0"/>
          </a:p>
          <a:p>
            <a:endParaRPr lang="en-US" dirty="0"/>
          </a:p>
        </p:txBody>
      </p:sp>
      <p:sp>
        <p:nvSpPr>
          <p:cNvPr id="3" name="Title 2"/>
          <p:cNvSpPr>
            <a:spLocks noGrp="1"/>
          </p:cNvSpPr>
          <p:nvPr>
            <p:ph type="title"/>
          </p:nvPr>
        </p:nvSpPr>
        <p:spPr/>
        <p:txBody>
          <a:bodyPr>
            <a:normAutofit/>
          </a:bodyPr>
          <a:lstStyle/>
          <a:p>
            <a:r>
              <a:rPr lang="en-US" dirty="0" smtClean="0"/>
              <a:t>Additional </a:t>
            </a:r>
            <a:r>
              <a:rPr lang="en-US" dirty="0" smtClean="0"/>
              <a:t>suggestion (Oleg)</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3_IntroducingPowerPoint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ppt/theme/themeOverride2.xml><?xml version="1.0" encoding="utf-8"?>
<a:themeOverride xmlns:a="http://schemas.openxmlformats.org/drawingml/2006/main">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themeOverride>
</file>

<file path=docProps/app.xml><?xml version="1.0" encoding="utf-8"?>
<Properties xmlns="http://schemas.openxmlformats.org/officeDocument/2006/extended-properties" xmlns:vt="http://schemas.openxmlformats.org/officeDocument/2006/docPropsVTypes">
  <TotalTime>27102</TotalTime>
  <Words>919</Words>
  <Application>Microsoft Office PowerPoint</Application>
  <PresentationFormat>A4 Paper (210x297 mm)</PresentationFormat>
  <Paragraphs>97</Paragraphs>
  <Slides>8</Slides>
  <Notes>8</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3_IntroducingPowerPoint2007</vt:lpstr>
      <vt:lpstr>Office Theme</vt:lpstr>
      <vt:lpstr>CSC longevity</vt:lpstr>
      <vt:lpstr>CSC aging test results at the GIF</vt:lpstr>
      <vt:lpstr>(1) CSC longevity studies</vt:lpstr>
      <vt:lpstr>Proponents for aging studies</vt:lpstr>
      <vt:lpstr>Armando draft proposal</vt:lpstr>
      <vt:lpstr>draft…</vt:lpstr>
      <vt:lpstr>Total project cost (for 2 years)</vt:lpstr>
      <vt:lpstr>Additional suggestion (Oleg)</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Phase 2 forward mu costing</dc:title>
  <dc:creator>JH</dc:creator>
  <cp:lastModifiedBy>Jay Hauser</cp:lastModifiedBy>
  <cp:revision>1344</cp:revision>
  <cp:lastPrinted>2012-08-27T11:33:03Z</cp:lastPrinted>
  <dcterms:created xsi:type="dcterms:W3CDTF">2012-07-23T13:35:26Z</dcterms:created>
  <dcterms:modified xsi:type="dcterms:W3CDTF">2013-09-30T15:00:45Z</dcterms:modified>
</cp:coreProperties>
</file>