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  <p:sldMasterId id="2147483936" r:id="rId2"/>
  </p:sldMasterIdLst>
  <p:notesMasterIdLst>
    <p:notesMasterId r:id="rId12"/>
  </p:notesMasterIdLst>
  <p:handoutMasterIdLst>
    <p:handoutMasterId r:id="rId13"/>
  </p:handoutMasterIdLst>
  <p:sldIdLst>
    <p:sldId id="2605" r:id="rId3"/>
    <p:sldId id="2604" r:id="rId4"/>
    <p:sldId id="2613" r:id="rId5"/>
    <p:sldId id="2620" r:id="rId6"/>
    <p:sldId id="2615" r:id="rId7"/>
    <p:sldId id="2607" r:id="rId8"/>
    <p:sldId id="2609" r:id="rId9"/>
    <p:sldId id="2611" r:id="rId10"/>
    <p:sldId id="2621" r:id="rId11"/>
  </p:sldIdLst>
  <p:sldSz cx="9906000" cy="6858000" type="A4"/>
  <p:notesSz cx="6881813" cy="92964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97FF5"/>
    <a:srgbClr val="FF7C80"/>
    <a:srgbClr val="FF5050"/>
    <a:srgbClr val="00CCFF"/>
    <a:srgbClr val="CCECFF"/>
    <a:srgbClr val="FFEAFF"/>
    <a:srgbClr val="00261C"/>
    <a:srgbClr val="00FF00"/>
    <a:srgbClr val="000000"/>
    <a:srgbClr val="522D61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2" autoAdjust="0"/>
    <p:restoredTop sz="86473" autoAdjust="0"/>
  </p:normalViewPr>
  <p:slideViewPr>
    <p:cSldViewPr>
      <p:cViewPr varScale="1">
        <p:scale>
          <a:sx n="54" d="100"/>
          <a:sy n="54" d="100"/>
        </p:scale>
        <p:origin x="-102" y="-2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219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480" y="-108"/>
      </p:cViewPr>
      <p:guideLst>
        <p:guide orient="horz" pos="2928"/>
        <p:guide pos="216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AF34AE8-F62F-4270-AFBF-54A4A7D4D6A3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D1541B-990D-4861-AB5C-725804EF0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7CBEDB5-4EDF-4544-927A-BB60C50DCD96}" type="datetimeFigureOut">
              <a:rPr lang="en-US"/>
              <a:pPr>
                <a:defRPr/>
              </a:pPr>
              <a:t>9/30/2013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270D24D-9CCC-4918-9455-BDAB25F766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37CFA7-B37D-4816-8E99-39916DC907D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6" y="5551913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9410700" y="0"/>
            <a:ext cx="4953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D1DA4-E20F-49E0-A213-FF8AB80EB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3C66D-A07C-4273-A2E7-4CB829FF4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49A9EF9-407F-4BBA-AA61-65ED9DE23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508750"/>
            <a:ext cx="2889250" cy="273050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FB046DBF-C6E5-4C45-8054-522AF176F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0A582000-A32F-40E4-8E00-E022A8D24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92752BE-46A4-4A3F-8F53-5826E1B63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A8D8079-0BE8-499C-8C3C-4F05DED20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447359C9-7DBA-458B-A58A-55ED47B4A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F2457FF4-ECE9-4CD5-9B52-D4DBB11C5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88A19-8A96-4583-A095-F2B1E26FC1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EF4496B1-01C6-4774-8F47-B4CCD4965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47C83319-6B92-4854-8E28-A0C30C139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A4B42526-85BB-4650-95D4-CA874E51B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9AF50055-8F6D-4675-A6EF-EBC5E1D1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65" y="990600"/>
            <a:ext cx="94107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60065" y="3140968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60065" y="5057800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34980-BD15-40B4-85BD-DAD23122E5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E1A1-53BB-42D1-8922-DCC6DE8722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87E6-62AC-41E2-B0F1-52D16922D1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/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2D2E4-33AC-4B39-BD46-566094251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9410700" y="0"/>
            <a:ext cx="4953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3CE3C-F3E8-4008-8703-119356867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247650" y="990600"/>
            <a:ext cx="94107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0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2F86557-B369-48F2-8020-C1F994B83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>
              <a:defRPr/>
            </a:pPr>
            <a:r>
              <a:rPr lang="en-US" sz="900" i="1" kern="1200" baseline="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US CMS Phase 2 R&amp;D Discussion</a:t>
            </a:r>
            <a:r>
              <a:rPr lang="en-US" sz="900" i="1" kern="120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       30-July-2013        “Phase 2 muon</a:t>
            </a:r>
            <a:r>
              <a:rPr lang="en-US" sz="900" i="1" kern="1200" baseline="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R&amp;D”</a:t>
            </a:r>
            <a:r>
              <a:rPr lang="en-US" sz="900" i="1" kern="120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        J. Hauser, UCLA</a:t>
            </a:r>
            <a:endParaRPr lang="en-US" sz="900" i="1" kern="1200" dirty="0">
              <a:solidFill>
                <a:srgbClr val="7F7F7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14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  <p:sldLayoutId id="2147483964" r:id="rId12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800" kern="1200" spc="-15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9pPr>
    </p:titleStyle>
    <p:bodyStyle>
      <a:lvl1pPr marL="319088" indent="-338138" algn="l" rtl="0" eaLnBrk="0" fontAlgn="base" hangingPunct="0">
        <a:spcBef>
          <a:spcPts val="300"/>
        </a:spcBef>
        <a:spcAft>
          <a:spcPct val="0"/>
        </a:spcAft>
        <a:buSzPct val="95000"/>
        <a:buFont typeface="Wingdings" pitchFamily="2" charset="2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82575" algn="l" rtl="0" eaLnBrk="0" fontAlgn="base" hangingPunct="0">
        <a:spcBef>
          <a:spcPts val="300"/>
        </a:spcBef>
        <a:spcAft>
          <a:spcPct val="0"/>
        </a:spcAft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13" indent="-227013" algn="l" rtl="0" eaLnBrk="0" fontAlgn="base" hangingPunct="0">
        <a:spcBef>
          <a:spcPts val="300"/>
        </a:spcBef>
        <a:spcAft>
          <a:spcPct val="0"/>
        </a:spcAft>
        <a:buFont typeface="Wingdings 2" pitchFamily="18" charset="2"/>
        <a:buChar char="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987425" indent="-227013" algn="l" rtl="0" eaLnBrk="0" fontAlgn="base" hangingPunct="0">
        <a:spcBef>
          <a:spcPts val="300"/>
        </a:spcBef>
        <a:spcAft>
          <a:spcPct val="0"/>
        </a:spcAft>
        <a:buFont typeface="Wingdings 3" pitchFamily="18" charset="2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475" indent="-209550" algn="l" rtl="0" eaLnBrk="0" fontAlgn="base" hangingPunct="0">
        <a:spcBef>
          <a:spcPts val="3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508750"/>
            <a:ext cx="297180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300" b="1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6900" y="6508750"/>
            <a:ext cx="387985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300" b="1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508750"/>
            <a:ext cx="231140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300" b="1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B68C011-A419-46E0-86DC-C3FF3C62C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247650" y="228600"/>
            <a:ext cx="1733550" cy="990600"/>
            <a:chOff x="2256" y="1670"/>
            <a:chExt cx="1200" cy="832"/>
          </a:xfrm>
        </p:grpSpPr>
        <p:pic>
          <p:nvPicPr>
            <p:cNvPr id="14345" name="Picture 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56" y="1680"/>
              <a:ext cx="1152" cy="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688" y="1670"/>
              <a:ext cx="768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144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900" b="1" dirty="0" err="1">
                  <a:solidFill>
                    <a:prstClr val="white"/>
                  </a:solidFill>
                  <a:latin typeface="Italic" pitchFamily="2" charset="0"/>
                  <a:ea typeface="+mn-ea"/>
                  <a:cs typeface="+mn-cs"/>
                </a:rPr>
                <a:t>CSCfactory</a:t>
              </a:r>
              <a:endParaRPr lang="en-US" sz="900" b="1" dirty="0">
                <a:solidFill>
                  <a:prstClr val="white"/>
                </a:solidFill>
                <a:latin typeface="Italic" pitchFamily="2" charset="0"/>
                <a:ea typeface="+mn-ea"/>
                <a:cs typeface="+mn-cs"/>
              </a:endParaRPr>
            </a:p>
          </p:txBody>
        </p:sp>
      </p:grpSp>
      <p:cxnSp>
        <p:nvCxnSpPr>
          <p:cNvPr id="11" name="Straight Connector 10"/>
          <p:cNvCxnSpPr/>
          <p:nvPr userDrawn="1"/>
        </p:nvCxnSpPr>
        <p:spPr>
          <a:xfrm>
            <a:off x="247650" y="6477000"/>
            <a:ext cx="932815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9658" y="990600"/>
            <a:ext cx="9169846" cy="5562600"/>
          </a:xfrm>
        </p:spPr>
        <p:txBody>
          <a:bodyPr/>
          <a:lstStyle/>
          <a:p>
            <a:r>
              <a:rPr lang="en-US" sz="2800" dirty="0" smtClean="0"/>
              <a:t>Add redundancy (power) to trigger where most needed </a:t>
            </a:r>
          </a:p>
          <a:p>
            <a:pPr lvl="1"/>
            <a:r>
              <a:rPr lang="en-US" sz="2400" dirty="0" smtClean="0"/>
              <a:t>First and innermost stations: highest rates, highest backgrounds, yet least redundancy!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GE1/1 and GE2/1</a:t>
            </a:r>
            <a:endParaRPr lang="en-US" dirty="0"/>
          </a:p>
        </p:txBody>
      </p:sp>
      <p:grpSp>
        <p:nvGrpSpPr>
          <p:cNvPr id="5" name="Group 8"/>
          <p:cNvGrpSpPr/>
          <p:nvPr/>
        </p:nvGrpSpPr>
        <p:grpSpPr>
          <a:xfrm>
            <a:off x="1640632" y="2275551"/>
            <a:ext cx="6990694" cy="4681841"/>
            <a:chOff x="1640632" y="2203543"/>
            <a:chExt cx="6990694" cy="4681841"/>
          </a:xfrm>
        </p:grpSpPr>
        <p:pic>
          <p:nvPicPr>
            <p:cNvPr id="4" name="Picture 3" descr="cms_upg_o_g_b_nickel.gif"/>
            <p:cNvPicPr>
              <a:picLocks noChangeAspect="1"/>
            </p:cNvPicPr>
            <p:nvPr/>
          </p:nvPicPr>
          <p:blipFill>
            <a:blip r:embed="rId3" cstate="print"/>
            <a:srcRect l="-1382" t="-2348" r="-2869" b="-4795"/>
            <a:stretch>
              <a:fillRect/>
            </a:stretch>
          </p:blipFill>
          <p:spPr>
            <a:xfrm>
              <a:off x="1640632" y="2203543"/>
              <a:ext cx="6990694" cy="4681841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4880992" y="5805264"/>
              <a:ext cx="0" cy="6480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5961112" y="5805264"/>
              <a:ext cx="0" cy="6480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6496" y="1494656"/>
            <a:ext cx="4777358" cy="2078360"/>
          </a:xfrm>
        </p:spPr>
        <p:txBody>
          <a:bodyPr/>
          <a:lstStyle/>
          <a:p>
            <a:r>
              <a:rPr lang="en-US" dirty="0" smtClean="0"/>
              <a:t>The GE1/1 addition greatly improves triggering for muons in 1.55 &lt; |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| &lt; 2.16</a:t>
            </a:r>
          </a:p>
          <a:p>
            <a:pPr lvl="1"/>
            <a:r>
              <a:rPr lang="en-US" dirty="0" smtClean="0"/>
              <a:t>An “early Phase 2” project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CSC-GEM trigger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13040" y="1117848"/>
            <a:ext cx="4464496" cy="3391272"/>
            <a:chOff x="6177136" y="973832"/>
            <a:chExt cx="3672408" cy="2743200"/>
          </a:xfrm>
        </p:grpSpPr>
        <p:pic>
          <p:nvPicPr>
            <p:cNvPr id="8" name="Picture 7" descr="eff_3s_def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77136" y="973832"/>
              <a:ext cx="3672408" cy="274320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7977336" y="2321374"/>
              <a:ext cx="0" cy="405058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oval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357778" y="2290568"/>
              <a:ext cx="2109681" cy="0"/>
            </a:xfrm>
            <a:prstGeom prst="line">
              <a:avLst/>
            </a:prstGeom>
            <a:ln w="254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8764232" y="2321374"/>
              <a:ext cx="0" cy="405058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oval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7748460" y="2650232"/>
              <a:ext cx="7422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297FF5"/>
                  </a:solidFill>
                </a:rPr>
                <a:t>13</a:t>
              </a:r>
              <a:endParaRPr lang="en-US" sz="2800" b="1" dirty="0">
                <a:solidFill>
                  <a:srgbClr val="297FF5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529823" y="1812032"/>
              <a:ext cx="7422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297FF5"/>
                  </a:solidFill>
                </a:rPr>
                <a:t>42</a:t>
              </a:r>
              <a:endParaRPr lang="en-US" sz="2800" b="1" dirty="0">
                <a:solidFill>
                  <a:srgbClr val="297FF5"/>
                </a:solidFill>
              </a:endParaRPr>
            </a:p>
          </p:txBody>
        </p:sp>
      </p:grpSp>
      <p:sp>
        <p:nvSpPr>
          <p:cNvPr id="12" name="Content Placeholder 1"/>
          <p:cNvSpPr txBox="1">
            <a:spLocks/>
          </p:cNvSpPr>
          <p:nvPr/>
        </p:nvSpPr>
        <p:spPr bwMode="auto">
          <a:xfrm>
            <a:off x="400050" y="4797152"/>
            <a:ext cx="923347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marL="319088" marR="0" lvl="0" indent="-338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U.S. should continue to define and implement the CSC-GEM combined algorithms</a:t>
            </a:r>
          </a:p>
          <a:p>
            <a:pPr marL="557213" marR="0" lvl="1" indent="-2825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Much to be done by physicists, simulation tools</a:t>
            </a:r>
          </a:p>
          <a:p>
            <a:pPr marL="557213" marR="0" lvl="1" indent="-2825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Testing to be done with emulators in 2014</a:t>
            </a:r>
          </a:p>
          <a:p>
            <a:pPr marL="319088" marR="0" lvl="0" indent="-338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57213" marR="0" lvl="1" indent="-282575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90000"/>
              <a:buFont typeface="Wingdings" pitchFamily="2" charset="2"/>
              <a:buChar char="§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19088" marR="0" lvl="0" indent="-338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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7650" y="1034752"/>
            <a:ext cx="9658350" cy="5562600"/>
          </a:xfrm>
        </p:spPr>
        <p:txBody>
          <a:bodyPr/>
          <a:lstStyle/>
          <a:p>
            <a:r>
              <a:rPr lang="en-US" sz="2800" dirty="0" smtClean="0"/>
              <a:t>Proposed timeline:</a:t>
            </a:r>
          </a:p>
          <a:p>
            <a:endParaRPr lang="en-US" sz="2800" dirty="0" smtClean="0"/>
          </a:p>
          <a:p>
            <a:r>
              <a:rPr lang="en-US" sz="2800" dirty="0" smtClean="0"/>
              <a:t>Jan. 2015 (1 year </a:t>
            </a:r>
            <a:r>
              <a:rPr lang="en-US" sz="2800" dirty="0" err="1" smtClean="0"/>
              <a:t>devel</a:t>
            </a:r>
            <a:r>
              <a:rPr lang="en-US" sz="2800" dirty="0" smtClean="0"/>
              <a:t>.) Run cosmic ray tests on preliminary prototypes at B904</a:t>
            </a:r>
          </a:p>
          <a:p>
            <a:pPr lvl="1"/>
            <a:r>
              <a:rPr lang="en-US" sz="2200" dirty="0" smtClean="0"/>
              <a:t>Initial firmware written and running</a:t>
            </a:r>
          </a:p>
          <a:p>
            <a:pPr lvl="1"/>
            <a:r>
              <a:rPr lang="en-US" sz="2200" dirty="0" smtClean="0"/>
              <a:t>Demonstrate the ability to trigger on CSC * GEM as well as CSC ! GEM</a:t>
            </a:r>
          </a:p>
          <a:p>
            <a:pPr lvl="1"/>
            <a:r>
              <a:rPr lang="en-US" sz="2200" dirty="0" smtClean="0"/>
              <a:t>Demonstrate good efficiency</a:t>
            </a:r>
          </a:p>
          <a:p>
            <a:r>
              <a:rPr lang="en-US" sz="2800" dirty="0" smtClean="0"/>
              <a:t>Jan. 2016 (+1 year) Run cosmic ray tests on final prototypes at B904</a:t>
            </a:r>
          </a:p>
          <a:p>
            <a:pPr lvl="1"/>
            <a:r>
              <a:rPr lang="en-US" sz="2200" dirty="0" smtClean="0"/>
              <a:t>Optimized algorithms, measure performance (verify spatial , time resolution)</a:t>
            </a:r>
          </a:p>
          <a:p>
            <a:pPr lvl="1"/>
            <a:r>
              <a:rPr lang="en-US" sz="2200" dirty="0" smtClean="0"/>
              <a:t>Demonstrate with a full set of online DQM plots</a:t>
            </a:r>
          </a:p>
          <a:p>
            <a:r>
              <a:rPr lang="en-US" sz="2800" dirty="0" smtClean="0"/>
              <a:t>Jan. 2017 (+1 year) Cosmic ray tests on the installed demonstrator in advance of collisions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8050" y="0"/>
            <a:ext cx="8797478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(2) CSC-GEM trigger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588A19-8A96-4583-A095-F2B1E26FC10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47650" y="990600"/>
            <a:ext cx="9529886" cy="5562600"/>
          </a:xfrm>
        </p:spPr>
        <p:txBody>
          <a:bodyPr/>
          <a:lstStyle/>
          <a:p>
            <a:r>
              <a:rPr lang="en-US" sz="2800" dirty="0" smtClean="0"/>
              <a:t>Groups interested: </a:t>
            </a:r>
          </a:p>
          <a:p>
            <a:pPr lvl="1"/>
            <a:r>
              <a:rPr lang="en-US" sz="2400" dirty="0" smtClean="0"/>
              <a:t>Florida (Acosta), Rice (</a:t>
            </a:r>
            <a:r>
              <a:rPr lang="en-US" sz="2400" dirty="0" err="1" smtClean="0"/>
              <a:t>Padley</a:t>
            </a:r>
            <a:r>
              <a:rPr lang="en-US" sz="2400" dirty="0" smtClean="0"/>
              <a:t>), TAMU (Safonov), UCLA (Hauser), WSU (</a:t>
            </a:r>
            <a:r>
              <a:rPr lang="en-US" sz="2400" dirty="0" err="1" smtClean="0"/>
              <a:t>Karchin</a:t>
            </a:r>
            <a:r>
              <a:rPr lang="en-US" sz="2400" dirty="0" smtClean="0"/>
              <a:t>)</a:t>
            </a:r>
          </a:p>
          <a:p>
            <a:r>
              <a:rPr lang="en-US" sz="2800" dirty="0" smtClean="0"/>
              <a:t>What is needed?</a:t>
            </a:r>
          </a:p>
          <a:p>
            <a:pPr lvl="1"/>
            <a:r>
              <a:rPr lang="en-US" sz="2400" dirty="0" smtClean="0"/>
              <a:t>Implementation in hardware and firmware to be done by engineers (currently supported by M&amp;O)</a:t>
            </a:r>
          </a:p>
          <a:p>
            <a:pPr lvl="1"/>
            <a:r>
              <a:rPr lang="en-US" sz="2400" dirty="0" smtClean="0"/>
              <a:t>Travel to combined test stand at B904</a:t>
            </a:r>
          </a:p>
          <a:p>
            <a:r>
              <a:rPr lang="en-US" sz="2800" dirty="0" smtClean="0"/>
              <a:t>Paul K proposed 25% of an engineer in 2014 plus 2 trips</a:t>
            </a:r>
          </a:p>
          <a:p>
            <a:pPr lvl="1"/>
            <a:endParaRPr lang="en-US" sz="24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8050" y="0"/>
            <a:ext cx="8797478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(2) CSC-GEM trigger development effort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588A19-8A96-4583-A095-F2B1E26FC10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990600"/>
            <a:ext cx="9658350" cy="5562600"/>
          </a:xfrm>
        </p:spPr>
        <p:txBody>
          <a:bodyPr/>
          <a:lstStyle/>
          <a:p>
            <a:r>
              <a:rPr lang="en-US" dirty="0" smtClean="0"/>
              <a:t>Thus far, large GEM foils built by CERN</a:t>
            </a:r>
          </a:p>
          <a:p>
            <a:r>
              <a:rPr lang="en-US" dirty="0" smtClean="0"/>
              <a:t>Commercialization is beginning now</a:t>
            </a:r>
          </a:p>
          <a:p>
            <a:pPr lvl="1"/>
            <a:r>
              <a:rPr lang="en-US" dirty="0" smtClean="0"/>
              <a:t>Needed for GE1/1 (25% could be built in U.S., e.g. Tech-Etch company in Boston)</a:t>
            </a:r>
          </a:p>
          <a:p>
            <a:pPr lvl="1"/>
            <a:r>
              <a:rPr lang="en-US" dirty="0" smtClean="0"/>
              <a:t>Especially needed if GE2/1, 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dirty="0" smtClean="0"/>
              <a:t> and/or endcap calorimeter to be built with GEM technology</a:t>
            </a:r>
          </a:p>
          <a:p>
            <a:r>
              <a:rPr lang="en-US" dirty="0" smtClean="0"/>
              <a:t>U.S. physicist role:</a:t>
            </a:r>
          </a:p>
          <a:p>
            <a:pPr lvl="1"/>
            <a:r>
              <a:rPr lang="en-US" dirty="0" smtClean="0"/>
              <a:t>Provide </a:t>
            </a:r>
            <a:r>
              <a:rPr lang="en-US" dirty="0" err="1" smtClean="0"/>
              <a:t>liason</a:t>
            </a:r>
            <a:r>
              <a:rPr lang="en-US" dirty="0" smtClean="0"/>
              <a:t> and QC of foils, chamber assembly</a:t>
            </a:r>
          </a:p>
          <a:p>
            <a:pPr lvl="1"/>
            <a:r>
              <a:rPr lang="en-US" dirty="0" smtClean="0"/>
              <a:t>M. </a:t>
            </a:r>
            <a:r>
              <a:rPr lang="en-US" dirty="0" err="1" smtClean="0"/>
              <a:t>Hohlmann</a:t>
            </a:r>
            <a:r>
              <a:rPr lang="en-US" dirty="0" smtClean="0"/>
              <a:t> (FIT) working together with BNL, Stony Brook, Yale, and Virginia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(3) Commercialization of GEMs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472" y="1394792"/>
            <a:ext cx="5040560" cy="5130552"/>
          </a:xfrm>
        </p:spPr>
        <p:txBody>
          <a:bodyPr/>
          <a:lstStyle/>
          <a:p>
            <a:r>
              <a:rPr lang="en-US" sz="2800" dirty="0" smtClean="0"/>
              <a:t>2.2 &lt; |</a:t>
            </a:r>
            <a:r>
              <a:rPr lang="en-US" sz="2800" dirty="0" smtClean="0">
                <a:latin typeface="Symbol" pitchFamily="18" charset="2"/>
              </a:rPr>
              <a:t>h</a:t>
            </a:r>
            <a:r>
              <a:rPr lang="en-US" sz="2800" dirty="0" smtClean="0"/>
              <a:t>| &lt; 4.0 or so</a:t>
            </a:r>
          </a:p>
          <a:p>
            <a:pPr lvl="1"/>
            <a:r>
              <a:rPr lang="en-US" sz="2400" dirty="0" smtClean="0"/>
              <a:t>Best region for muon ID (more bending and less multiple scattering)</a:t>
            </a:r>
          </a:p>
          <a:p>
            <a:pPr lvl="1"/>
            <a:r>
              <a:rPr lang="en-US" sz="2400" dirty="0" smtClean="0"/>
              <a:t>Goes along with forward pixel upgrade and HE replacement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“Integrated” option</a:t>
            </a:r>
          </a:p>
          <a:p>
            <a:pPr lvl="1"/>
            <a:r>
              <a:rPr lang="en-US" sz="2400" dirty="0" smtClean="0"/>
              <a:t>Build all of HE with GEM technology, for example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8050" y="0"/>
            <a:ext cx="8869486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Small ME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4000" dirty="0" smtClean="0"/>
              <a:t> muon tagger at back of a new HE</a:t>
            </a:r>
            <a:endParaRPr lang="en-US" sz="4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617679" y="1052736"/>
            <a:ext cx="4087849" cy="5764460"/>
            <a:chOff x="5617679" y="1052736"/>
            <a:chExt cx="4087849" cy="5764460"/>
          </a:xfrm>
        </p:grpSpPr>
        <p:pic>
          <p:nvPicPr>
            <p:cNvPr id="4" name="Picture 3" descr="CMS_longitudinal_section_HE_area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7679" y="1052736"/>
              <a:ext cx="4087849" cy="5764460"/>
            </a:xfrm>
            <a:prstGeom prst="rect">
              <a:avLst/>
            </a:prstGeom>
          </p:spPr>
        </p:pic>
        <p:sp>
          <p:nvSpPr>
            <p:cNvPr id="26" name="Trapezoid 25"/>
            <p:cNvSpPr/>
            <p:nvPr/>
          </p:nvSpPr>
          <p:spPr>
            <a:xfrm rot="16458545">
              <a:off x="6930262" y="3006137"/>
              <a:ext cx="291815" cy="2242170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oid 24"/>
            <p:cNvSpPr/>
            <p:nvPr/>
          </p:nvSpPr>
          <p:spPr>
            <a:xfrm rot="15942547">
              <a:off x="6929889" y="2435450"/>
              <a:ext cx="291815" cy="2236765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97216" y="1988840"/>
              <a:ext cx="102784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70C0"/>
                  </a:solidFill>
                </a:rPr>
                <a:t>New</a:t>
              </a:r>
            </a:p>
            <a:p>
              <a:r>
                <a:rPr lang="en-US" sz="3200" b="1" dirty="0" smtClean="0">
                  <a:solidFill>
                    <a:srgbClr val="0070C0"/>
                  </a:solidFill>
                </a:rPr>
                <a:t>HE</a:t>
              </a:r>
              <a:endParaRPr lang="en-US" sz="32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933464" y="4149080"/>
              <a:ext cx="187888" cy="504056"/>
            </a:xfrm>
            <a:prstGeom prst="rect">
              <a:avLst/>
            </a:prstGeom>
            <a:solidFill>
              <a:srgbClr val="FF5050"/>
            </a:solidFill>
            <a:ln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819252" y="4005064"/>
              <a:ext cx="41549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m</a:t>
              </a:r>
            </a:p>
            <a:p>
              <a:r>
                <a:rPr lang="en-US" sz="900" dirty="0" smtClean="0">
                  <a:latin typeface="Symbol" pitchFamily="18" charset="2"/>
                </a:rPr>
                <a:t>ME0</a:t>
              </a:r>
              <a:endParaRPr lang="en-US" dirty="0" smtClean="0">
                <a:latin typeface="Symbol" pitchFamily="18" charset="2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933464" y="2996952"/>
              <a:ext cx="187888" cy="540894"/>
            </a:xfrm>
            <a:prstGeom prst="rect">
              <a:avLst/>
            </a:prstGeom>
            <a:solidFill>
              <a:srgbClr val="FF5050"/>
            </a:solidFill>
            <a:ln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26286" y="2852936"/>
              <a:ext cx="41549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m</a:t>
              </a:r>
            </a:p>
            <a:p>
              <a:endParaRPr lang="en-US" sz="900" dirty="0" smtClean="0">
                <a:latin typeface="Symbol" pitchFamily="18" charset="2"/>
              </a:endParaRPr>
            </a:p>
            <a:p>
              <a:r>
                <a:rPr lang="en-US" sz="900" dirty="0" smtClean="0">
                  <a:latin typeface="Symbol" pitchFamily="18" charset="2"/>
                </a:rPr>
                <a:t>ME0</a:t>
              </a:r>
              <a:endParaRPr lang="en-US" dirty="0">
                <a:latin typeface="Symbol" pitchFamily="18" charset="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61112" y="3455422"/>
              <a:ext cx="20078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rgbClr val="0070C0"/>
                  </a:solidFill>
                </a:rPr>
                <a:t>Additional EE/HE coverage</a:t>
              </a:r>
              <a:endParaRPr lang="en-US" sz="1050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1"/>
          <p:cNvSpPr>
            <a:spLocks noGrp="1"/>
          </p:cNvSpPr>
          <p:nvPr>
            <p:ph idx="1"/>
          </p:nvPr>
        </p:nvSpPr>
        <p:spPr>
          <a:xfrm>
            <a:off x="0" y="936104"/>
            <a:ext cx="9906000" cy="5877272"/>
          </a:xfrm>
        </p:spPr>
        <p:txBody>
          <a:bodyPr/>
          <a:lstStyle/>
          <a:p>
            <a:pPr marL="493713" indent="-457200"/>
            <a:r>
              <a:rPr lang="en-US" sz="2800" dirty="0" smtClean="0"/>
              <a:t>Covers eta 2.2-4.0 (or 1.6-4.0 if choose large version)</a:t>
            </a:r>
          </a:p>
          <a:p>
            <a:pPr marL="731838" lvl="1" indent="-457200"/>
            <a:r>
              <a:rPr lang="en-US" sz="2400" dirty="0" smtClean="0"/>
              <a:t>On the low side, dovetails with GE1/1 and overlaps aligned ME1/1</a:t>
            </a:r>
          </a:p>
          <a:p>
            <a:pPr marL="731838" lvl="1" indent="-457200"/>
            <a:r>
              <a:rPr lang="en-US" sz="2400" dirty="0" smtClean="0"/>
              <a:t>On the high side, match forward pixel coverage  (depends on shielding)</a:t>
            </a:r>
          </a:p>
          <a:p>
            <a:pPr marL="493713" indent="-457200"/>
            <a:r>
              <a:rPr lang="en-US" sz="2800" dirty="0" smtClean="0"/>
              <a:t>Costing assumes 6 layers of GEM technology</a:t>
            </a:r>
          </a:p>
          <a:p>
            <a:pPr marL="731838" lvl="1" indent="-457200"/>
            <a:r>
              <a:rPr lang="en-US" sz="2400" dirty="0" smtClean="0"/>
              <a:t>Standalone, so need excellent rejection of neutrons, etc.</a:t>
            </a:r>
            <a:endParaRPr lang="en-US" sz="2800" dirty="0" smtClean="0"/>
          </a:p>
          <a:p>
            <a:pPr marL="731838" lvl="1" indent="-457200"/>
            <a:r>
              <a:rPr lang="en-US" sz="2400" dirty="0" smtClean="0"/>
              <a:t>Cost to be dominated by electronics:  assume extremely high granularity (very skinny strips)</a:t>
            </a:r>
          </a:p>
          <a:p>
            <a:pPr marL="731838" lvl="1" indent="-457200"/>
            <a:r>
              <a:rPr lang="en-US" sz="2400" dirty="0" smtClean="0"/>
              <a:t>For this high rapidity assume twice as many channels as GE1/1 (1106K, 0.48 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/channel)</a:t>
            </a:r>
          </a:p>
          <a:p>
            <a:pPr marL="493713" indent="-457200"/>
            <a:r>
              <a:rPr lang="en-US" sz="2800" dirty="0" smtClean="0"/>
              <a:t>Chance for novel particle-flow combined </a:t>
            </a:r>
            <a:r>
              <a:rPr lang="en-US" sz="2800" dirty="0" err="1" smtClean="0"/>
              <a:t>calorimetry</a:t>
            </a:r>
            <a:r>
              <a:rPr lang="en-US" sz="2800" dirty="0" smtClean="0"/>
              <a:t>/muon ID</a:t>
            </a:r>
          </a:p>
          <a:p>
            <a:pPr marL="731838" lvl="1" indent="-457200"/>
            <a:r>
              <a:rPr lang="en-US" sz="2400" dirty="0" smtClean="0"/>
              <a:t>Could be a new U.S. flagship project: chambers, electronics</a:t>
            </a:r>
          </a:p>
          <a:p>
            <a:pPr marL="731838" lvl="1" indent="-457200"/>
            <a:r>
              <a:rPr lang="en-US" sz="2400" dirty="0" smtClean="0"/>
              <a:t>Would need serious planning and validation in test beams</a:t>
            </a:r>
          </a:p>
          <a:p>
            <a:pPr eaLnBrk="1" hangingPunct="1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lvl="1" eaLnBrk="1" hangingPunct="1"/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28676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1155700" y="0"/>
            <a:ext cx="8477820" cy="9144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sz="4000" dirty="0" smtClean="0">
                <a:effectLst/>
              </a:rPr>
              <a:t>Details of ME0 front tagger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1052736"/>
            <a:ext cx="9658350" cy="5562600"/>
          </a:xfrm>
        </p:spPr>
        <p:txBody>
          <a:bodyPr/>
          <a:lstStyle/>
          <a:p>
            <a:r>
              <a:rPr lang="en-US" sz="2800" dirty="0" smtClean="0"/>
              <a:t>Detailed simulation studies needed</a:t>
            </a:r>
          </a:p>
          <a:p>
            <a:pPr lvl="1"/>
            <a:r>
              <a:rPr lang="en-US" sz="2400" dirty="0" smtClean="0"/>
              <a:t>How many layers, how fine granularity, background rejection</a:t>
            </a:r>
          </a:p>
          <a:p>
            <a:pPr lvl="1"/>
            <a:r>
              <a:rPr lang="en-US" sz="2400" dirty="0" smtClean="0"/>
              <a:t>Largely physicist-driven</a:t>
            </a:r>
          </a:p>
          <a:p>
            <a:r>
              <a:rPr lang="en-US" sz="2800" dirty="0" smtClean="0"/>
              <a:t>Short-term:</a:t>
            </a:r>
          </a:p>
          <a:p>
            <a:pPr lvl="1"/>
            <a:r>
              <a:rPr lang="en-US" sz="2400" dirty="0" smtClean="0"/>
              <a:t>Simulation studies, design work (physicists)</a:t>
            </a:r>
          </a:p>
          <a:p>
            <a:pPr lvl="1"/>
            <a:r>
              <a:rPr lang="en-US" sz="2400" dirty="0" smtClean="0"/>
              <a:t>Anticipate to be a special part of a HE “stack” in a beam test</a:t>
            </a:r>
          </a:p>
          <a:p>
            <a:r>
              <a:rPr lang="en-US" sz="2800" dirty="0" smtClean="0"/>
              <a:t>Needs:</a:t>
            </a:r>
          </a:p>
          <a:p>
            <a:pPr lvl="1"/>
            <a:r>
              <a:rPr lang="en-US" sz="2400" dirty="0" smtClean="0"/>
              <a:t>Unclear for 2014 - obviously related to the details of whatever endcap calorimeter efforts are launched</a:t>
            </a:r>
          </a:p>
          <a:p>
            <a:pPr lvl="2"/>
            <a:r>
              <a:rPr lang="en-US" sz="2000" dirty="0" smtClean="0"/>
              <a:t>CSC and GEM institutions would be quite interested</a:t>
            </a:r>
          </a:p>
          <a:p>
            <a:pPr lvl="1"/>
            <a:r>
              <a:rPr lang="en-US" sz="2400" dirty="0" smtClean="0"/>
              <a:t>Could become much larger, e.g. build the first 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400" dirty="0" smtClean="0"/>
              <a:t> muon prototype?</a:t>
            </a:r>
          </a:p>
          <a:p>
            <a:pPr lvl="2"/>
            <a:r>
              <a:rPr lang="en-US" sz="2000" dirty="0" smtClean="0"/>
              <a:t>Readout leveraging the electronics effort for GE1/1</a:t>
            </a:r>
          </a:p>
          <a:p>
            <a:pPr lvl="2"/>
            <a:r>
              <a:rPr lang="en-US" sz="2000" dirty="0" smtClean="0"/>
              <a:t>~6 layers, very fine granularity</a:t>
            </a:r>
          </a:p>
          <a:p>
            <a:pPr lvl="2"/>
            <a:r>
              <a:rPr lang="en-US" sz="2000" dirty="0" smtClean="0"/>
              <a:t>Study muon spatial resolution and background suppression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(4) ME0 front tagger R&amp;D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(5) HV for GEMs:</a:t>
            </a:r>
          </a:p>
          <a:p>
            <a:pPr lvl="1"/>
            <a:r>
              <a:rPr lang="en-US" dirty="0" smtClean="0"/>
              <a:t>UF/PNPI system considerably less expensive, better than </a:t>
            </a:r>
            <a:r>
              <a:rPr lang="en-US" dirty="0" smtClean="0"/>
              <a:t>CAEN</a:t>
            </a:r>
          </a:p>
          <a:p>
            <a:pPr lvl="1"/>
            <a:r>
              <a:rPr lang="en-US" dirty="0" smtClean="0"/>
              <a:t>Adds homogeneity with CSCs</a:t>
            </a:r>
            <a:endParaRPr lang="en-US" dirty="0" smtClean="0"/>
          </a:p>
          <a:p>
            <a:pPr lvl="1"/>
            <a:r>
              <a:rPr lang="en-US" dirty="0" smtClean="0"/>
              <a:t>GE1/1 only, or also in Particle Flow calorimeter?</a:t>
            </a:r>
          </a:p>
          <a:p>
            <a:pPr lvl="1"/>
            <a:r>
              <a:rPr lang="en-US" dirty="0" smtClean="0"/>
              <a:t>Different set of voltages, currents applied? </a:t>
            </a:r>
            <a:r>
              <a:rPr lang="en-US" dirty="0" smtClean="0"/>
              <a:t>TBD</a:t>
            </a:r>
          </a:p>
          <a:p>
            <a:pPr lvl="1"/>
            <a:r>
              <a:rPr lang="en-US" dirty="0" smtClean="0"/>
              <a:t>(</a:t>
            </a:r>
            <a:r>
              <a:rPr lang="en-US" smtClean="0"/>
              <a:t>What about ME1/1?)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</a:t>
            </a:r>
            <a:r>
              <a:rPr lang="en-US" dirty="0" smtClean="0"/>
              <a:t>possibility </a:t>
            </a:r>
            <a:r>
              <a:rPr lang="en-US" dirty="0" smtClean="0"/>
              <a:t>since Snowmass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27106</TotalTime>
  <Words>697</Words>
  <Application>Microsoft Office PowerPoint</Application>
  <PresentationFormat>A4 Paper (210x297 mm)</PresentationFormat>
  <Paragraphs>98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3_IntroducingPowerPoint2007</vt:lpstr>
      <vt:lpstr>Office Theme</vt:lpstr>
      <vt:lpstr>GE1/1 and GE2/1</vt:lpstr>
      <vt:lpstr>CSC-GEM trigger</vt:lpstr>
      <vt:lpstr>(2) CSC-GEM trigger development</vt:lpstr>
      <vt:lpstr>(2) CSC-GEM trigger development effort</vt:lpstr>
      <vt:lpstr>(3) Commercialization of GEMs</vt:lpstr>
      <vt:lpstr>Small ME0 muon tagger at back of a new HE</vt:lpstr>
      <vt:lpstr>Details of ME0 front tagger</vt:lpstr>
      <vt:lpstr>(4) ME0 front tagger R&amp;D</vt:lpstr>
      <vt:lpstr>Additional possibility since Snowmass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2 forward mu costing</dc:title>
  <dc:creator>JH</dc:creator>
  <cp:lastModifiedBy>Jay Hauser</cp:lastModifiedBy>
  <cp:revision>1344</cp:revision>
  <cp:lastPrinted>2012-08-27T11:33:03Z</cp:lastPrinted>
  <dcterms:created xsi:type="dcterms:W3CDTF">2012-07-23T13:35:26Z</dcterms:created>
  <dcterms:modified xsi:type="dcterms:W3CDTF">2013-09-30T15:12:17Z</dcterms:modified>
</cp:coreProperties>
</file>