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5" r:id="rId1"/>
    <p:sldMasterId id="2147483936" r:id="rId2"/>
  </p:sldMasterIdLst>
  <p:notesMasterIdLst>
    <p:notesMasterId r:id="rId11"/>
  </p:notesMasterIdLst>
  <p:handoutMasterIdLst>
    <p:handoutMasterId r:id="rId12"/>
  </p:handoutMasterIdLst>
  <p:sldIdLst>
    <p:sldId id="2606" r:id="rId3"/>
    <p:sldId id="2616" r:id="rId4"/>
    <p:sldId id="2617" r:id="rId5"/>
    <p:sldId id="2600" r:id="rId6"/>
    <p:sldId id="2599" r:id="rId7"/>
    <p:sldId id="2608" r:id="rId8"/>
    <p:sldId id="2585" r:id="rId9"/>
    <p:sldId id="2610" r:id="rId10"/>
  </p:sldIdLst>
  <p:sldSz cx="9906000" cy="6858000" type="A4"/>
  <p:notesSz cx="6881813" cy="9296400"/>
  <p:defaultTextStyle>
    <a:defPPr>
      <a:defRPr lang="en-US"/>
    </a:defPPr>
    <a:lvl1pPr algn="l" defTabSz="912813" rtl="0" fontAlgn="base">
      <a:spcBef>
        <a:spcPct val="0"/>
      </a:spcBef>
      <a:spcAft>
        <a:spcPct val="0"/>
      </a:spcAft>
      <a:defRPr sz="2400" kern="1200">
        <a:solidFill>
          <a:schemeClr val="tx1"/>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297FF5"/>
    <a:srgbClr val="FF7C80"/>
    <a:srgbClr val="FF5050"/>
    <a:srgbClr val="00CCFF"/>
    <a:srgbClr val="CCECFF"/>
    <a:srgbClr val="FFEAFF"/>
    <a:srgbClr val="00261C"/>
    <a:srgbClr val="00FF00"/>
    <a:srgbClr val="000000"/>
    <a:srgbClr val="522D61"/>
  </p:clrMru>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32" autoAdjust="0"/>
    <p:restoredTop sz="86473" autoAdjust="0"/>
  </p:normalViewPr>
  <p:slideViewPr>
    <p:cSldViewPr>
      <p:cViewPr varScale="1">
        <p:scale>
          <a:sx n="54" d="100"/>
          <a:sy n="54" d="100"/>
        </p:scale>
        <p:origin x="-102" y="-258"/>
      </p:cViewPr>
      <p:guideLst>
        <p:guide orient="horz" pos="2160"/>
        <p:guide pos="3120"/>
      </p:guideLst>
    </p:cSldViewPr>
  </p:slideViewPr>
  <p:outlineViewPr>
    <p:cViewPr>
      <p:scale>
        <a:sx n="33" d="100"/>
        <a:sy n="33" d="100"/>
      </p:scale>
      <p:origin x="0" y="2194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01" d="100"/>
          <a:sy n="101" d="100"/>
        </p:scale>
        <p:origin x="-3480" y="-108"/>
      </p:cViewPr>
      <p:guideLst>
        <p:guide orient="horz" pos="2928"/>
        <p:guide pos="216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defTabSz="923269"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defTabSz="923269" fontAlgn="auto">
              <a:spcBef>
                <a:spcPts val="0"/>
              </a:spcBef>
              <a:spcAft>
                <a:spcPts val="0"/>
              </a:spcAft>
              <a:defRPr sz="1200">
                <a:latin typeface="+mn-lt"/>
                <a:ea typeface="+mn-ea"/>
                <a:cs typeface="+mn-cs"/>
              </a:defRPr>
            </a:lvl1pPr>
          </a:lstStyle>
          <a:p>
            <a:pPr>
              <a:defRPr/>
            </a:pPr>
            <a:fld id="{DAF34AE8-F62F-4270-AFBF-54A4A7D4D6A3}" type="datetimeFigureOut">
              <a:rPr lang="en-US"/>
              <a:pPr>
                <a:defRPr/>
              </a:pPr>
              <a:t>9/30/2013</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defTabSz="923269"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defTabSz="923269" fontAlgn="auto">
              <a:spcBef>
                <a:spcPts val="0"/>
              </a:spcBef>
              <a:spcAft>
                <a:spcPts val="0"/>
              </a:spcAft>
              <a:defRPr sz="1200">
                <a:latin typeface="+mn-lt"/>
                <a:ea typeface="+mn-ea"/>
                <a:cs typeface="+mn-cs"/>
              </a:defRPr>
            </a:lvl1pPr>
          </a:lstStyle>
          <a:p>
            <a:pPr>
              <a:defRPr/>
            </a:pPr>
            <a:fld id="{87D1541B-990D-4861-AB5C-725804EF03BB}"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defTabSz="923269"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defTabSz="923269" fontAlgn="auto">
              <a:spcBef>
                <a:spcPts val="0"/>
              </a:spcBef>
              <a:spcAft>
                <a:spcPts val="0"/>
              </a:spcAft>
              <a:defRPr sz="1200">
                <a:latin typeface="+mn-lt"/>
                <a:ea typeface="+mn-ea"/>
                <a:cs typeface="+mn-cs"/>
              </a:defRPr>
            </a:lvl1pPr>
          </a:lstStyle>
          <a:p>
            <a:pPr>
              <a:defRPr/>
            </a:pPr>
            <a:fld id="{27CBEDB5-4EDF-4544-927A-BB60C50DCD96}" type="datetimeFigureOut">
              <a:rPr lang="en-US"/>
              <a:pPr>
                <a:defRPr/>
              </a:pPr>
              <a:t>9/30/2013</a:t>
            </a:fld>
            <a:endParaRPr lang="en-US" dirty="0"/>
          </a:p>
        </p:txBody>
      </p:sp>
      <p:sp>
        <p:nvSpPr>
          <p:cNvPr id="4" name="Slide Image Placeholder 3"/>
          <p:cNvSpPr>
            <a:spLocks noGrp="1" noRot="1" noChangeAspect="1"/>
          </p:cNvSpPr>
          <p:nvPr>
            <p:ph type="sldImg" idx="2"/>
          </p:nvPr>
        </p:nvSpPr>
        <p:spPr>
          <a:xfrm>
            <a:off x="923925" y="696913"/>
            <a:ext cx="5033963" cy="3486150"/>
          </a:xfrm>
          <a:prstGeom prst="rect">
            <a:avLst/>
          </a:prstGeom>
          <a:noFill/>
          <a:ln w="12700">
            <a:solidFill>
              <a:prstClr val="black"/>
            </a:solidFill>
          </a:ln>
        </p:spPr>
        <p:txBody>
          <a:bodyPr vert="horz" lIns="92446" tIns="46223" rIns="92446" bIns="46223" rtlCol="0" anchor="ctr"/>
          <a:lstStyle/>
          <a:p>
            <a:pPr lvl="0"/>
            <a:endParaRPr lang="en-US" noProof="0" dirty="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defTabSz="923269"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defTabSz="923269" fontAlgn="auto">
              <a:spcBef>
                <a:spcPts val="0"/>
              </a:spcBef>
              <a:spcAft>
                <a:spcPts val="0"/>
              </a:spcAft>
              <a:defRPr sz="1200">
                <a:latin typeface="+mn-lt"/>
                <a:ea typeface="+mn-ea"/>
                <a:cs typeface="+mn-cs"/>
              </a:defRPr>
            </a:lvl1pPr>
          </a:lstStyle>
          <a:p>
            <a:pPr>
              <a:defRPr/>
            </a:pPr>
            <a:fld id="{B270D24D-9CCC-4918-9455-BDAB25F766AE}"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912813" rtl="0" eaLnBrk="0" fontAlgn="base" hangingPunct="0">
      <a:spcBef>
        <a:spcPct val="30000"/>
      </a:spcBef>
      <a:spcAft>
        <a:spcPct val="0"/>
      </a:spcAft>
      <a:defRPr sz="1200" kern="1200">
        <a:solidFill>
          <a:schemeClr val="tx1"/>
        </a:solidFill>
        <a:latin typeface="+mn-lt"/>
        <a:ea typeface="MS PGothic" pitchFamily="34" charset="-128"/>
        <a:cs typeface="ＭＳ Ｐゴシック" charset="-128"/>
      </a:defRPr>
    </a:lvl1pPr>
    <a:lvl2pPr marL="455613"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2813"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68425"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5625"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3063" algn="l" defTabSz="913224" rtl="0" eaLnBrk="1" latinLnBrk="0" hangingPunct="1">
      <a:defRPr sz="1200" kern="1200">
        <a:solidFill>
          <a:schemeClr val="tx1"/>
        </a:solidFill>
        <a:latin typeface="+mn-lt"/>
        <a:ea typeface="+mn-ea"/>
        <a:cs typeface="+mn-cs"/>
      </a:defRPr>
    </a:lvl6pPr>
    <a:lvl7pPr marL="2739672" algn="l" defTabSz="913224" rtl="0" eaLnBrk="1" latinLnBrk="0" hangingPunct="1">
      <a:defRPr sz="1200" kern="1200">
        <a:solidFill>
          <a:schemeClr val="tx1"/>
        </a:solidFill>
        <a:latin typeface="+mn-lt"/>
        <a:ea typeface="+mn-ea"/>
        <a:cs typeface="+mn-cs"/>
      </a:defRPr>
    </a:lvl7pPr>
    <a:lvl8pPr marL="3196287" algn="l" defTabSz="913224" rtl="0" eaLnBrk="1" latinLnBrk="0" hangingPunct="1">
      <a:defRPr sz="1200" kern="1200">
        <a:solidFill>
          <a:schemeClr val="tx1"/>
        </a:solidFill>
        <a:latin typeface="+mn-lt"/>
        <a:ea typeface="+mn-ea"/>
        <a:cs typeface="+mn-cs"/>
      </a:defRPr>
    </a:lvl8pPr>
    <a:lvl9pPr marL="3652897" algn="l" defTabSz="91322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237CFA7-B37D-4816-8E99-39916DC907D5}"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237CFA7-B37D-4816-8E99-39916DC907D5}"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5562600"/>
          </a:xfrm>
        </p:spPr>
        <p:txBody>
          <a:bodyPr/>
          <a:lstStyle>
            <a:lvl1pPr>
              <a:defRPr>
                <a:solidFill>
                  <a:schemeClr val="bg1"/>
                </a:solidFill>
              </a:defRPr>
            </a:lvl1pPr>
            <a:lvl2pPr>
              <a:defRPr>
                <a:solidFill>
                  <a:srgbClr val="800000"/>
                </a:solidFill>
              </a:defRPr>
            </a:lvl2pPr>
            <a:lvl3pPr>
              <a:defRPr>
                <a:solidFill>
                  <a:srgbClr val="000000"/>
                </a:solidFill>
              </a:defRPr>
            </a:lvl3pPr>
            <a:lvl4pPr>
              <a:defRPr>
                <a:solidFill>
                  <a:srgbClr val="000090"/>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4" name="Slide Number Placeholder 22"/>
          <p:cNvSpPr>
            <a:spLocks noGrp="1"/>
          </p:cNvSpPr>
          <p:nvPr>
            <p:ph type="sldNum" sz="quarter" idx="10"/>
          </p:nvPr>
        </p:nvSpPr>
        <p:spPr/>
        <p:txBody>
          <a:bodyPr/>
          <a:lstStyle>
            <a:lvl1pPr>
              <a:defRPr/>
            </a:lvl1pPr>
          </a:lstStyle>
          <a:p>
            <a:pPr>
              <a:defRPr/>
            </a:pPr>
            <a:fld id="{C2361B80-7FDC-4C61-82D3-9CAEF404214D}"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0_Two Content">
    <p:spTree>
      <p:nvGrpSpPr>
        <p:cNvPr id="1" name=""/>
        <p:cNvGrpSpPr/>
        <p:nvPr/>
      </p:nvGrpSpPr>
      <p:grpSpPr>
        <a:xfrm>
          <a:off x="0" y="0"/>
          <a:ext cx="0" cy="0"/>
          <a:chOff x="0" y="0"/>
          <a:chExt cx="0" cy="0"/>
        </a:xfrm>
      </p:grpSpPr>
      <p:sp>
        <p:nvSpPr>
          <p:cNvPr id="6"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chemeClr val="tx1">
                    <a:lumMod val="50000"/>
                  </a:scheme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9" name="Picture 6"/>
          <p:cNvPicPr>
            <a:picLocks noChangeAspect="1" noChangeArrowheads="1"/>
          </p:cNvPicPr>
          <p:nvPr/>
        </p:nvPicPr>
        <p:blipFill>
          <a:blip r:embed="rId2"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165100" y="1196752"/>
            <a:ext cx="4705350" cy="4248472"/>
          </a:xfrm>
        </p:spPr>
        <p:txBody>
          <a:bodyPr>
            <a:normAutofit/>
          </a:bodyPr>
          <a:lstStyle>
            <a:lvl1pPr marL="91440" indent="-182880">
              <a:defRPr sz="2400">
                <a:latin typeface="Arial" pitchFamily="34" charset="0"/>
                <a:cs typeface="Arial" pitchFamily="34" charset="0"/>
              </a:defRPr>
            </a:lvl1pPr>
            <a:lvl2pPr marL="548640" indent="-182880">
              <a:defRPr sz="2000">
                <a:latin typeface="Arial" pitchFamily="34" charset="0"/>
                <a:cs typeface="Arial" pitchFamily="34" charset="0"/>
              </a:defRPr>
            </a:lvl2pPr>
            <a:lvl3pPr marL="822960" indent="-182880">
              <a:defRPr sz="1800">
                <a:latin typeface="Arial" pitchFamily="34" charset="0"/>
                <a:cs typeface="Arial" pitchFamily="34" charset="0"/>
              </a:defRPr>
            </a:lvl3pPr>
            <a:lvl4pPr marL="1097280" indent="-182880">
              <a:defRPr sz="1600">
                <a:latin typeface="Arial" pitchFamily="34" charset="0"/>
                <a:cs typeface="Arial" pitchFamily="34" charset="0"/>
              </a:defRPr>
            </a:lvl4pPr>
            <a:lvl5pPr marL="1371600" indent="-182880">
              <a:defRPr sz="16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2"/>
          <p:cNvSpPr>
            <a:spLocks noGrp="1"/>
          </p:cNvSpPr>
          <p:nvPr>
            <p:ph sz="half" idx="12"/>
          </p:nvPr>
        </p:nvSpPr>
        <p:spPr>
          <a:xfrm>
            <a:off x="5035550" y="1196752"/>
            <a:ext cx="4705350" cy="4248472"/>
          </a:xfrm>
        </p:spPr>
        <p:txBody>
          <a:bodyPr>
            <a:normAutofit/>
          </a:bodyPr>
          <a:lstStyle>
            <a:lvl1pPr marL="91440" indent="-182880">
              <a:defRPr sz="2400">
                <a:latin typeface="Arial" pitchFamily="34" charset="0"/>
                <a:cs typeface="Arial" pitchFamily="34" charset="0"/>
              </a:defRPr>
            </a:lvl1pPr>
            <a:lvl2pPr marL="548640" indent="-182880">
              <a:defRPr sz="2000">
                <a:latin typeface="Arial" pitchFamily="34" charset="0"/>
                <a:cs typeface="Arial" pitchFamily="34" charset="0"/>
              </a:defRPr>
            </a:lvl2pPr>
            <a:lvl3pPr marL="822960" indent="-182880">
              <a:defRPr sz="1800">
                <a:latin typeface="Arial" pitchFamily="34" charset="0"/>
                <a:cs typeface="Arial" pitchFamily="34" charset="0"/>
              </a:defRPr>
            </a:lvl3pPr>
            <a:lvl4pPr marL="1097280" indent="-182880">
              <a:defRPr sz="1600">
                <a:latin typeface="Arial" pitchFamily="34" charset="0"/>
                <a:cs typeface="Arial" pitchFamily="34" charset="0"/>
              </a:defRPr>
            </a:lvl4pPr>
            <a:lvl5pPr marL="1371600" indent="-182880">
              <a:defRPr sz="16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2"/>
          <p:cNvSpPr>
            <a:spLocks noGrp="1"/>
          </p:cNvSpPr>
          <p:nvPr>
            <p:ph sz="half" idx="13"/>
          </p:nvPr>
        </p:nvSpPr>
        <p:spPr>
          <a:xfrm>
            <a:off x="200476" y="5551913"/>
            <a:ext cx="9577064" cy="1117455"/>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lide Number Placeholder 6"/>
          <p:cNvSpPr>
            <a:spLocks noGrp="1"/>
          </p:cNvSpPr>
          <p:nvPr>
            <p:ph type="sldNum" sz="quarter" idx="14"/>
          </p:nvPr>
        </p:nvSpPr>
        <p:spPr>
          <a:xfrm>
            <a:off x="9410700" y="0"/>
            <a:ext cx="495300" cy="365125"/>
          </a:xfrm>
        </p:spPr>
        <p:txBody>
          <a:bodyPr/>
          <a:lstStyle>
            <a:lvl1pPr>
              <a:defRPr/>
            </a:lvl1pPr>
          </a:lstStyle>
          <a:p>
            <a:pPr>
              <a:defRPr/>
            </a:pPr>
            <a:fld id="{6B0D1DA4-E20F-49E0-A213-FF8AB80EB38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8_Two Content">
    <p:bg>
      <p:bgRef idx="1001">
        <a:schemeClr val="bg1"/>
      </p:bgRef>
    </p:bg>
    <p:spTree>
      <p:nvGrpSpPr>
        <p:cNvPr id="1" name=""/>
        <p:cNvGrpSpPr/>
        <p:nvPr/>
      </p:nvGrpSpPr>
      <p:grpSpPr>
        <a:xfrm>
          <a:off x="0" y="0"/>
          <a:ext cx="0" cy="0"/>
          <a:chOff x="0" y="0"/>
          <a:chExt cx="0" cy="0"/>
        </a:xfrm>
      </p:grpSpPr>
      <p:sp>
        <p:nvSpPr>
          <p:cNvPr id="4"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chemeClr val="tx1">
                    <a:lumMod val="50000"/>
                  </a:scheme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6" name="Picture 6"/>
          <p:cNvPicPr>
            <a:picLocks noChangeAspect="1" noChangeArrowheads="1"/>
          </p:cNvPicPr>
          <p:nvPr/>
        </p:nvPicPr>
        <p:blipFill>
          <a:blip r:embed="rId3"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smtClean="0"/>
              <a:t>Click to edit Master title style</a:t>
            </a:r>
            <a:endParaRPr lang="en-US" dirty="0"/>
          </a:p>
        </p:txBody>
      </p:sp>
      <p:sp>
        <p:nvSpPr>
          <p:cNvPr id="5" name="Content Placeholder 3"/>
          <p:cNvSpPr>
            <a:spLocks noGrp="1"/>
          </p:cNvSpPr>
          <p:nvPr>
            <p:ph sz="half" idx="2"/>
          </p:nvPr>
        </p:nvSpPr>
        <p:spPr>
          <a:xfrm>
            <a:off x="495300" y="990600"/>
            <a:ext cx="92456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p:txBody>
          <a:bodyPr/>
          <a:lstStyle>
            <a:lvl1pPr>
              <a:defRPr/>
            </a:lvl1pPr>
          </a:lstStyle>
          <a:p>
            <a:pPr>
              <a:defRPr/>
            </a:pPr>
            <a:fld id="{C803C66D-A07C-4273-A2E7-4CB829FF4B8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9_Two Content">
    <p:bg>
      <p:bgRef idx="1001">
        <a:schemeClr val="bg1"/>
      </p:bgRef>
    </p:bg>
    <p:spTree>
      <p:nvGrpSpPr>
        <p:cNvPr id="1" name=""/>
        <p:cNvGrpSpPr/>
        <p:nvPr/>
      </p:nvGrpSpPr>
      <p:grpSpPr>
        <a:xfrm>
          <a:off x="0" y="0"/>
          <a:ext cx="0" cy="0"/>
          <a:chOff x="0" y="0"/>
          <a:chExt cx="0" cy="0"/>
        </a:xfrm>
      </p:grpSpPr>
      <p:sp>
        <p:nvSpPr>
          <p:cNvPr id="7"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chemeClr val="tx1">
                    <a:lumMod val="50000"/>
                  </a:scheme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8" name="Picture 6"/>
          <p:cNvPicPr>
            <a:picLocks noChangeAspect="1" noChangeArrowheads="1"/>
          </p:cNvPicPr>
          <p:nvPr/>
        </p:nvPicPr>
        <p:blipFill>
          <a:blip r:embed="rId3"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smtClean="0"/>
              <a:t>Click to edit Master title style</a:t>
            </a:r>
            <a:endParaRPr lang="en-US" dirty="0"/>
          </a:p>
        </p:txBody>
      </p:sp>
      <p:sp>
        <p:nvSpPr>
          <p:cNvPr id="5" name="Content Placeholder 3"/>
          <p:cNvSpPr>
            <a:spLocks noGrp="1"/>
          </p:cNvSpPr>
          <p:nvPr>
            <p:ph sz="half" idx="2"/>
          </p:nvPr>
        </p:nvSpPr>
        <p:spPr>
          <a:xfrm>
            <a:off x="3302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3"/>
          <p:cNvSpPr>
            <a:spLocks noGrp="1"/>
          </p:cNvSpPr>
          <p:nvPr>
            <p:ph sz="half" idx="11"/>
          </p:nvPr>
        </p:nvSpPr>
        <p:spPr>
          <a:xfrm>
            <a:off x="49530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6"/>
          <p:cNvSpPr>
            <a:spLocks noGrp="1"/>
          </p:cNvSpPr>
          <p:nvPr>
            <p:ph type="sldNum" sz="quarter" idx="12"/>
          </p:nvPr>
        </p:nvSpPr>
        <p:spPr/>
        <p:txBody>
          <a:bodyPr/>
          <a:lstStyle>
            <a:lvl1pPr>
              <a:defRPr>
                <a:solidFill>
                  <a:srgbClr val="000000"/>
                </a:solidFill>
                <a:latin typeface="Corbel"/>
              </a:defRPr>
            </a:lvl1pPr>
          </a:lstStyle>
          <a:p>
            <a:pPr>
              <a:defRPr/>
            </a:pPr>
            <a:fld id="{C49A9EF9-407F-4BBA-AA61-65ED9DE235E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2"/>
            <a:ext cx="84201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95300" y="6508750"/>
            <a:ext cx="2889250" cy="273050"/>
          </a:xfrm>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5" name="Footer Placeholder 4"/>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endParaRPr lang="en-US" dirty="0"/>
          </a:p>
        </p:txBody>
      </p:sp>
      <p:sp>
        <p:nvSpPr>
          <p:cNvPr id="5" name="Footer Placeholder 4"/>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6" name="Slide Number Placeholder 5"/>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FB046DBF-C6E5-4C45-8054-522AF176FCCF}"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7"/>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5" name="Footer Placeholder 4"/>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6" name="Slide Number Placeholder 5"/>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0A582000-A32F-40E4-8E00-E022A8D24C3D}"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6" name="Footer Placeholder 5"/>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7" name="Slide Number Placeholder 6"/>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C92752BE-46A4-4A3F-8F53-5826E1B63C48}"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4"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4"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8" name="Footer Placeholder 7"/>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9" name="Slide Number Placeholder 8"/>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CA8D8079-0BE8-499C-8C3C-4F05DED207BC}"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4" name="Footer Placeholder 3"/>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5" name="Slide Number Placeholder 4"/>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447359C9-7DBA-458B-A58A-55ED47B4A7B1}"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3" name="Footer Placeholder 2"/>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4" name="Slide Number Placeholder 3"/>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F2457FF4-ECE9-4CD5-9B52-D4DBB11C503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4267200"/>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8" name="Content Placeholder 2"/>
          <p:cNvSpPr>
            <a:spLocks noGrp="1"/>
          </p:cNvSpPr>
          <p:nvPr>
            <p:ph idx="13"/>
          </p:nvPr>
        </p:nvSpPr>
        <p:spPr>
          <a:xfrm>
            <a:off x="228600" y="5410200"/>
            <a:ext cx="9410700" cy="1447800"/>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22"/>
          <p:cNvSpPr>
            <a:spLocks noGrp="1"/>
          </p:cNvSpPr>
          <p:nvPr>
            <p:ph type="sldNum" sz="quarter" idx="14"/>
          </p:nvPr>
        </p:nvSpPr>
        <p:spPr/>
        <p:txBody>
          <a:bodyPr/>
          <a:lstStyle>
            <a:lvl1pPr>
              <a:defRPr/>
            </a:lvl1pPr>
          </a:lstStyle>
          <a:p>
            <a:pPr>
              <a:defRPr/>
            </a:pPr>
            <a:fld id="{5F588A19-8A96-4583-A095-F2B1E26FC105}"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6" name="Footer Placeholder 5"/>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7" name="Slide Number Placeholder 6"/>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EF4496B1-01C6-4774-8F47-B4CCD4965DA9}"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6" name="Footer Placeholder 5"/>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7" name="Slide Number Placeholder 6"/>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47C83319-6B92-4854-8E28-A0C30C1393B4}"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5" name="Footer Placeholder 4"/>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6" name="Slide Number Placeholder 5"/>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A4B42526-85BB-4650-95D4-CA874E51BA05}"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5" name="Footer Placeholder 4"/>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6" name="Slide Number Placeholder 5"/>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9AF50055-8F6D-4675-A6EF-EBC5E1D190C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2942456"/>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8" name="Content Placeholder 2"/>
          <p:cNvSpPr>
            <a:spLocks noGrp="1"/>
          </p:cNvSpPr>
          <p:nvPr>
            <p:ph idx="13"/>
          </p:nvPr>
        </p:nvSpPr>
        <p:spPr>
          <a:xfrm>
            <a:off x="228600" y="4077072"/>
            <a:ext cx="9410700" cy="2780928"/>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22"/>
          <p:cNvSpPr>
            <a:spLocks noGrp="1"/>
          </p:cNvSpPr>
          <p:nvPr>
            <p:ph type="sldNum" sz="quarter" idx="14"/>
          </p:nvPr>
        </p:nvSpPr>
        <p:spPr/>
        <p:txBody>
          <a:bodyPr/>
          <a:lstStyle>
            <a:lvl1pPr>
              <a:defRPr/>
            </a:lvl1pPr>
          </a:lstStyle>
          <a:p>
            <a:pPr>
              <a:defRPr/>
            </a:pPr>
            <a:fld id="{BFF75330-3A73-4D98-8FDB-8D5CCFC1B36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60065" y="990600"/>
            <a:ext cx="9410700" cy="2006352"/>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8" name="Content Placeholder 2"/>
          <p:cNvSpPr>
            <a:spLocks noGrp="1"/>
          </p:cNvSpPr>
          <p:nvPr>
            <p:ph idx="13"/>
          </p:nvPr>
        </p:nvSpPr>
        <p:spPr>
          <a:xfrm>
            <a:off x="260065" y="3140968"/>
            <a:ext cx="9410700" cy="1800200"/>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4"/>
          </p:nvPr>
        </p:nvSpPr>
        <p:spPr>
          <a:xfrm>
            <a:off x="260065" y="5057800"/>
            <a:ext cx="9410700" cy="1800200"/>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22"/>
          <p:cNvSpPr>
            <a:spLocks noGrp="1"/>
          </p:cNvSpPr>
          <p:nvPr>
            <p:ph type="sldNum" sz="quarter" idx="15"/>
          </p:nvPr>
        </p:nvSpPr>
        <p:spPr/>
        <p:txBody>
          <a:bodyPr/>
          <a:lstStyle>
            <a:lvl1pPr>
              <a:defRPr/>
            </a:lvl1pPr>
          </a:lstStyle>
          <a:p>
            <a:pPr>
              <a:defRPr/>
            </a:pPr>
            <a:fld id="{DF634980-BD15-40B4-85BD-DAD23122E52C}"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3" y="990600"/>
            <a:ext cx="4629151"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5" name="Content Placeholder 2"/>
          <p:cNvSpPr>
            <a:spLocks noGrp="1"/>
          </p:cNvSpPr>
          <p:nvPr>
            <p:ph idx="13"/>
          </p:nvPr>
        </p:nvSpPr>
        <p:spPr>
          <a:xfrm>
            <a:off x="4953003" y="990600"/>
            <a:ext cx="4629151"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22"/>
          <p:cNvSpPr>
            <a:spLocks noGrp="1"/>
          </p:cNvSpPr>
          <p:nvPr>
            <p:ph type="sldNum" sz="quarter" idx="14"/>
          </p:nvPr>
        </p:nvSpPr>
        <p:spPr/>
        <p:txBody>
          <a:bodyPr/>
          <a:lstStyle>
            <a:lvl1pPr>
              <a:defRPr/>
            </a:lvl1pPr>
          </a:lstStyle>
          <a:p>
            <a:pPr>
              <a:defRPr/>
            </a:pPr>
            <a:fld id="{C89FE1A1-53BB-42D1-8922-DCC6DE87224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420100" cy="838200"/>
          </a:xfrm>
          <a:prstGeom prst="rect">
            <a:avLst/>
          </a:prstGeom>
        </p:spPr>
        <p:txBody>
          <a:bodyPr>
            <a:noAutofit/>
          </a:bodyPr>
          <a:lstStyle>
            <a:lvl1pPr>
              <a:defRPr sz="4800" cap="none" baseline="0">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3" name="Slide Number Placeholder 22"/>
          <p:cNvSpPr>
            <a:spLocks noGrp="1"/>
          </p:cNvSpPr>
          <p:nvPr>
            <p:ph type="sldNum" sz="quarter" idx="10"/>
          </p:nvPr>
        </p:nvSpPr>
        <p:spPr/>
        <p:txBody>
          <a:bodyPr/>
          <a:lstStyle>
            <a:lvl1pPr>
              <a:defRPr/>
            </a:lvl1pPr>
          </a:lstStyle>
          <a:p>
            <a:pPr>
              <a:defRPr/>
            </a:pPr>
            <a:fld id="{EA4B87E6-62AC-41E2-B0F1-52D16922D1A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2"/>
          <p:cNvSpPr>
            <a:spLocks noGrp="1"/>
          </p:cNvSpPr>
          <p:nvPr>
            <p:ph type="sldNum" sz="quarter" idx="10"/>
          </p:nvPr>
        </p:nvSpPr>
        <p:spPr/>
        <p:txBody>
          <a:bodyPr/>
          <a:lstStyle>
            <a:lvl1pPr>
              <a:defRPr/>
            </a:lvl1pPr>
          </a:lstStyle>
          <a:p>
            <a:pPr>
              <a:defRPr/>
            </a:pPr>
            <a:fld id="{2E1B3527-D8A7-4A7B-BC1E-BE7AA6974F5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5"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chemeClr val="tx1">
                    <a:lumMod val="50000"/>
                  </a:scheme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7" name="Picture 6"/>
          <p:cNvPicPr>
            <a:picLocks noChangeAspect="1" noChangeArrowheads="1"/>
          </p:cNvPicPr>
          <p:nvPr/>
        </p:nvPicPr>
        <p:blipFill>
          <a:blip r:embed="rId2"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08050" y="0"/>
            <a:ext cx="8502650" cy="838200"/>
          </a:xfrm>
          <a:prstGeom prst="rect">
            <a:avLst/>
          </a:prstGeom>
        </p:spPr>
        <p:txBody>
          <a:bodyPr/>
          <a:lstStyle>
            <a:lvl1pPr algn="r">
              <a:buNone/>
              <a:defRPr sz="4400" b="0">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4" name="Content Placeholder 3"/>
          <p:cNvSpPr>
            <a:spLocks noGrp="1"/>
          </p:cNvSpPr>
          <p:nvPr>
            <p:ph sz="half" idx="2"/>
          </p:nvPr>
        </p:nvSpPr>
        <p:spPr>
          <a:xfrm>
            <a:off x="2889250" y="1143000"/>
            <a:ext cx="6769100" cy="5410200"/>
          </a:xfrm>
        </p:spPr>
        <p:txBody>
          <a:bodyPr>
            <a:normAutofit/>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3"/>
          <p:cNvSpPr>
            <a:spLocks noGrp="1"/>
          </p:cNvSpPr>
          <p:nvPr>
            <p:ph sz="half" idx="13"/>
          </p:nvPr>
        </p:nvSpPr>
        <p:spPr>
          <a:xfrm>
            <a:off x="82550" y="1143000"/>
            <a:ext cx="2724150" cy="5410200"/>
          </a:xfrm>
        </p:spPr>
        <p:txBody>
          <a:bodyPr>
            <a:normAutofit/>
          </a:bodyPr>
          <a:lstStyle>
            <a:lvl1pPr marL="91440">
              <a:defRPr sz="2000"/>
            </a:lvl1pPr>
            <a:lvl2pPr>
              <a:defRPr sz="20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6"/>
          <p:cNvSpPr>
            <a:spLocks noGrp="1"/>
          </p:cNvSpPr>
          <p:nvPr>
            <p:ph type="sldNum" sz="quarter" idx="14"/>
          </p:nvPr>
        </p:nvSpPr>
        <p:spPr/>
        <p:txBody>
          <a:bodyPr/>
          <a:lstStyle>
            <a:lvl1pPr>
              <a:defRPr/>
            </a:lvl1pPr>
          </a:lstStyle>
          <a:p>
            <a:pPr>
              <a:defRPr/>
            </a:pPr>
            <a:fld id="{C3B2D2E4-33AC-4B39-BD46-5660942513F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6_Two Content">
    <p:spTree>
      <p:nvGrpSpPr>
        <p:cNvPr id="1" name=""/>
        <p:cNvGrpSpPr/>
        <p:nvPr/>
      </p:nvGrpSpPr>
      <p:grpSpPr>
        <a:xfrm>
          <a:off x="0" y="0"/>
          <a:ext cx="0" cy="0"/>
          <a:chOff x="0" y="0"/>
          <a:chExt cx="0" cy="0"/>
        </a:xfrm>
      </p:grpSpPr>
      <p:sp>
        <p:nvSpPr>
          <p:cNvPr id="9"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chemeClr val="tx1">
                    <a:lumMod val="50000"/>
                  </a:scheme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11" name="Picture 6"/>
          <p:cNvPicPr>
            <a:picLocks noChangeAspect="1" noChangeArrowheads="1"/>
          </p:cNvPicPr>
          <p:nvPr/>
        </p:nvPicPr>
        <p:blipFill>
          <a:blip r:embed="rId2"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165100" y="1196752"/>
            <a:ext cx="4705350" cy="3096344"/>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2"/>
          <p:cNvSpPr>
            <a:spLocks noGrp="1"/>
          </p:cNvSpPr>
          <p:nvPr>
            <p:ph sz="half" idx="12"/>
          </p:nvPr>
        </p:nvSpPr>
        <p:spPr>
          <a:xfrm>
            <a:off x="5035550" y="980728"/>
            <a:ext cx="4705350" cy="3312368"/>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2"/>
          <p:cNvSpPr>
            <a:spLocks noGrp="1"/>
          </p:cNvSpPr>
          <p:nvPr>
            <p:ph sz="half" idx="13"/>
          </p:nvPr>
        </p:nvSpPr>
        <p:spPr>
          <a:xfrm>
            <a:off x="5025008" y="4581128"/>
            <a:ext cx="4705350" cy="2088232"/>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half" idx="14"/>
          </p:nvPr>
        </p:nvSpPr>
        <p:spPr>
          <a:xfrm>
            <a:off x="185756" y="4578920"/>
            <a:ext cx="4705350" cy="2088232"/>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6"/>
          <p:cNvSpPr>
            <a:spLocks noGrp="1"/>
          </p:cNvSpPr>
          <p:nvPr>
            <p:ph type="sldNum" sz="quarter" idx="15"/>
          </p:nvPr>
        </p:nvSpPr>
        <p:spPr>
          <a:xfrm>
            <a:off x="9410700" y="0"/>
            <a:ext cx="495300" cy="365125"/>
          </a:xfrm>
        </p:spPr>
        <p:txBody>
          <a:bodyPr/>
          <a:lstStyle>
            <a:lvl1pPr>
              <a:defRPr/>
            </a:lvl1pPr>
          </a:lstStyle>
          <a:p>
            <a:pPr>
              <a:defRPr/>
            </a:pPr>
            <a:fld id="{AB73CE3C-F3E8-4008-8703-11935686777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Text Placeholder 12"/>
          <p:cNvSpPr>
            <a:spLocks noGrp="1"/>
          </p:cNvSpPr>
          <p:nvPr>
            <p:ph type="body" idx="1"/>
          </p:nvPr>
        </p:nvSpPr>
        <p:spPr bwMode="auto">
          <a:xfrm>
            <a:off x="247650" y="990600"/>
            <a:ext cx="9410700" cy="5562600"/>
          </a:xfrm>
          <a:prstGeom prst="rect">
            <a:avLst/>
          </a:prstGeom>
          <a:noFill/>
          <a:ln w="9525">
            <a:noFill/>
            <a:miter lim="800000"/>
            <a:headEnd/>
            <a:tailEnd/>
          </a:ln>
        </p:spPr>
        <p:txBody>
          <a:bodyPr vert="horz" wrap="square" lIns="91407" tIns="45704" rIns="91407" bIns="45704"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3" name="Slide Number Placeholder 22"/>
          <p:cNvSpPr>
            <a:spLocks noGrp="1"/>
          </p:cNvSpPr>
          <p:nvPr>
            <p:ph type="sldNum" sz="quarter" idx="4"/>
          </p:nvPr>
        </p:nvSpPr>
        <p:spPr>
          <a:xfrm>
            <a:off x="9245600" y="0"/>
            <a:ext cx="660400" cy="365125"/>
          </a:xfrm>
          <a:prstGeom prst="rect">
            <a:avLst/>
          </a:prstGeom>
        </p:spPr>
        <p:txBody>
          <a:bodyPr vert="horz" lIns="91407" tIns="45704" rIns="91407" bIns="45704" anchor="b"/>
          <a:lstStyle>
            <a:lvl1pPr algn="r">
              <a:defRPr sz="1100">
                <a:solidFill>
                  <a:schemeClr val="accent2"/>
                </a:solidFill>
                <a:latin typeface="Arial" pitchFamily="84" charset="0"/>
                <a:ea typeface="ＭＳ Ｐゴシック" pitchFamily="84" charset="-128"/>
                <a:cs typeface="ＭＳ Ｐゴシック" pitchFamily="84" charset="-128"/>
              </a:defRPr>
            </a:lvl1pPr>
          </a:lstStyle>
          <a:p>
            <a:pPr>
              <a:defRPr/>
            </a:pPr>
            <a:fld id="{C2F86557-B369-48F2-8020-C1F994B8304C}" type="slidenum">
              <a:rPr lang="en-US"/>
              <a:pPr>
                <a:defRPr/>
              </a:pPr>
              <a:t>‹#›</a:t>
            </a:fld>
            <a:endParaRPr lang="en-US" dirty="0"/>
          </a:p>
        </p:txBody>
      </p:sp>
      <p:sp>
        <p:nvSpPr>
          <p:cNvPr id="29" name="Title Placeholder 28"/>
          <p:cNvSpPr>
            <a:spLocks noGrp="1"/>
          </p:cNvSpPr>
          <p:nvPr>
            <p:ph type="title"/>
          </p:nvPr>
        </p:nvSpPr>
        <p:spPr>
          <a:xfrm>
            <a:off x="1155700" y="0"/>
            <a:ext cx="8089900" cy="914400"/>
          </a:xfrm>
          <a:prstGeom prst="rect">
            <a:avLst/>
          </a:prstGeom>
        </p:spPr>
        <p:txBody>
          <a:bodyPr vert="horz" lIns="91407" tIns="45704" rIns="91407" bIns="45704" rtlCol="0" anchor="ctr">
            <a:normAutofit/>
          </a:bodyPr>
          <a:lstStyle/>
          <a:p>
            <a:r>
              <a:rPr lang="en-US" dirty="0" smtClean="0"/>
              <a:t>Click to edit Master title style</a:t>
            </a:r>
            <a:endParaRPr lang="en-US" dirty="0"/>
          </a:p>
        </p:txBody>
      </p:sp>
      <p:sp>
        <p:nvSpPr>
          <p:cNvPr id="15" name="Footer Placeholder 4"/>
          <p:cNvSpPr txBox="1">
            <a:spLocks/>
          </p:cNvSpPr>
          <p:nvPr/>
        </p:nvSpPr>
        <p:spPr>
          <a:xfrm rot="16200000">
            <a:off x="-2860675" y="3724275"/>
            <a:ext cx="5867400" cy="247650"/>
          </a:xfrm>
          <a:prstGeom prst="rect">
            <a:avLst/>
          </a:prstGeom>
        </p:spPr>
        <p:txBody>
          <a:bodyPr/>
          <a:lstStyle/>
          <a:p>
            <a:pPr algn="just">
              <a:defRPr/>
            </a:pPr>
            <a:r>
              <a:rPr lang="en-US" sz="900" i="1" kern="1200" baseline="0" dirty="0" smtClean="0">
                <a:solidFill>
                  <a:srgbClr val="7F7F7F"/>
                </a:solidFill>
                <a:latin typeface="Arial" charset="0"/>
                <a:ea typeface="ＭＳ Ｐゴシック" pitchFamily="34" charset="-128"/>
                <a:cs typeface="Arial" charset="0"/>
              </a:rPr>
              <a:t>US CMS Phase 2 R&amp;D Discussion</a:t>
            </a:r>
            <a:r>
              <a:rPr lang="en-US" sz="900" i="1" kern="1200" dirty="0" smtClean="0">
                <a:solidFill>
                  <a:srgbClr val="7F7F7F"/>
                </a:solidFill>
                <a:latin typeface="Arial" charset="0"/>
                <a:ea typeface="ＭＳ Ｐゴシック" pitchFamily="34" charset="-128"/>
                <a:cs typeface="Arial" charset="0"/>
              </a:rPr>
              <a:t>        30-July-2013        “Phase 2 muon</a:t>
            </a:r>
            <a:r>
              <a:rPr lang="en-US" sz="900" i="1" kern="1200" baseline="0" dirty="0" smtClean="0">
                <a:solidFill>
                  <a:srgbClr val="7F7F7F"/>
                </a:solidFill>
                <a:latin typeface="Arial" charset="0"/>
                <a:ea typeface="ＭＳ Ｐゴシック" pitchFamily="34" charset="-128"/>
                <a:cs typeface="Arial" charset="0"/>
              </a:rPr>
              <a:t> R&amp;D”</a:t>
            </a:r>
            <a:r>
              <a:rPr lang="en-US" sz="900" i="1" kern="1200" dirty="0" smtClean="0">
                <a:solidFill>
                  <a:srgbClr val="7F7F7F"/>
                </a:solidFill>
                <a:latin typeface="Arial" charset="0"/>
                <a:ea typeface="ＭＳ Ｐゴシック" pitchFamily="34" charset="-128"/>
                <a:cs typeface="Arial" charset="0"/>
              </a:rPr>
              <a:t>         J. Hauser, UCLA</a:t>
            </a:r>
            <a:endParaRPr lang="en-US" sz="900" i="1" kern="1200" dirty="0">
              <a:solidFill>
                <a:srgbClr val="7F7F7F"/>
              </a:solidFill>
              <a:latin typeface="Arial" charset="0"/>
              <a:ea typeface="ＭＳ Ｐゴシック" pitchFamily="34" charset="-128"/>
              <a:cs typeface="Arial" charset="0"/>
            </a:endParaRPr>
          </a:p>
        </p:txBody>
      </p:sp>
      <p:pic>
        <p:nvPicPr>
          <p:cNvPr id="7" name="Picture 6"/>
          <p:cNvPicPr>
            <a:picLocks noChangeAspect="1" noChangeArrowheads="1"/>
          </p:cNvPicPr>
          <p:nvPr/>
        </p:nvPicPr>
        <p:blipFill>
          <a:blip r:embed="rId14"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Tree>
  </p:cSld>
  <p:clrMap bg1="dk1" tx1="lt1" bg2="dk2" tx2="lt2" accent1="accent1" accent2="accent2" accent3="accent3" accent4="accent4" accent5="accent5" accent6="accent6" hlink="hlink" folHlink="folHlink"/>
  <p:sldLayoutIdLst>
    <p:sldLayoutId id="2147483953" r:id="rId1"/>
    <p:sldLayoutId id="2147483954" r:id="rId2"/>
    <p:sldLayoutId id="2147483955" r:id="rId3"/>
    <p:sldLayoutId id="2147483956" r:id="rId4"/>
    <p:sldLayoutId id="2147483957" r:id="rId5"/>
    <p:sldLayoutId id="2147483958" r:id="rId6"/>
    <p:sldLayoutId id="2147483959" r:id="rId7"/>
    <p:sldLayoutId id="2147483960" r:id="rId8"/>
    <p:sldLayoutId id="2147483961" r:id="rId9"/>
    <p:sldLayoutId id="2147483962" r:id="rId10"/>
    <p:sldLayoutId id="2147483963" r:id="rId11"/>
    <p:sldLayoutId id="2147483964" r:id="rId12"/>
  </p:sldLayoutIdLst>
  <p:hf hdr="0" ftr="0" dt="0"/>
  <p:txStyles>
    <p:titleStyle>
      <a:lvl1pPr algn="r" rtl="0" eaLnBrk="0" fontAlgn="base" hangingPunct="0">
        <a:spcBef>
          <a:spcPct val="0"/>
        </a:spcBef>
        <a:spcAft>
          <a:spcPct val="0"/>
        </a:spcAft>
        <a:defRPr sz="4800" kern="1200" spc="-150">
          <a:solidFill>
            <a:srgbClr val="0D0D0D"/>
          </a:solidFill>
          <a:effectLst>
            <a:reflection blurRad="6350" stA="55000" endA="300" endPos="45500" dir="5400000" sy="-100000" algn="bl" rotWithShape="0"/>
          </a:effectLst>
          <a:latin typeface="+mj-lt"/>
          <a:ea typeface="+mj-ea"/>
          <a:cs typeface="+mj-cs"/>
        </a:defRPr>
      </a:lvl1pPr>
      <a:lvl2pPr algn="r" rtl="0" eaLnBrk="0" fontAlgn="base" hangingPunct="0">
        <a:spcBef>
          <a:spcPct val="0"/>
        </a:spcBef>
        <a:spcAft>
          <a:spcPct val="0"/>
        </a:spcAft>
        <a:defRPr sz="4800">
          <a:solidFill>
            <a:srgbClr val="0D0D0D"/>
          </a:solidFill>
          <a:latin typeface="Corbel" pitchFamily="34" charset="0"/>
        </a:defRPr>
      </a:lvl2pPr>
      <a:lvl3pPr algn="r" rtl="0" eaLnBrk="0" fontAlgn="base" hangingPunct="0">
        <a:spcBef>
          <a:spcPct val="0"/>
        </a:spcBef>
        <a:spcAft>
          <a:spcPct val="0"/>
        </a:spcAft>
        <a:defRPr sz="4800">
          <a:solidFill>
            <a:srgbClr val="0D0D0D"/>
          </a:solidFill>
          <a:latin typeface="Corbel" pitchFamily="34" charset="0"/>
        </a:defRPr>
      </a:lvl3pPr>
      <a:lvl4pPr algn="r" rtl="0" eaLnBrk="0" fontAlgn="base" hangingPunct="0">
        <a:spcBef>
          <a:spcPct val="0"/>
        </a:spcBef>
        <a:spcAft>
          <a:spcPct val="0"/>
        </a:spcAft>
        <a:defRPr sz="4800">
          <a:solidFill>
            <a:srgbClr val="0D0D0D"/>
          </a:solidFill>
          <a:latin typeface="Corbel" pitchFamily="34" charset="0"/>
        </a:defRPr>
      </a:lvl4pPr>
      <a:lvl5pPr algn="r" rtl="0" eaLnBrk="0" fontAlgn="base" hangingPunct="0">
        <a:spcBef>
          <a:spcPct val="0"/>
        </a:spcBef>
        <a:spcAft>
          <a:spcPct val="0"/>
        </a:spcAft>
        <a:defRPr sz="4800">
          <a:solidFill>
            <a:srgbClr val="0D0D0D"/>
          </a:solidFill>
          <a:latin typeface="Corbel" pitchFamily="34" charset="0"/>
        </a:defRPr>
      </a:lvl5pPr>
      <a:lvl6pPr marL="457200" algn="r" rtl="0" fontAlgn="base">
        <a:spcBef>
          <a:spcPct val="0"/>
        </a:spcBef>
        <a:spcAft>
          <a:spcPct val="0"/>
        </a:spcAft>
        <a:defRPr sz="4800">
          <a:solidFill>
            <a:srgbClr val="0D0D0D"/>
          </a:solidFill>
          <a:latin typeface="Corbel" pitchFamily="34" charset="0"/>
        </a:defRPr>
      </a:lvl6pPr>
      <a:lvl7pPr marL="914400" algn="r" rtl="0" fontAlgn="base">
        <a:spcBef>
          <a:spcPct val="0"/>
        </a:spcBef>
        <a:spcAft>
          <a:spcPct val="0"/>
        </a:spcAft>
        <a:defRPr sz="4800">
          <a:solidFill>
            <a:srgbClr val="0D0D0D"/>
          </a:solidFill>
          <a:latin typeface="Corbel" pitchFamily="34" charset="0"/>
        </a:defRPr>
      </a:lvl7pPr>
      <a:lvl8pPr marL="1371600" algn="r" rtl="0" fontAlgn="base">
        <a:spcBef>
          <a:spcPct val="0"/>
        </a:spcBef>
        <a:spcAft>
          <a:spcPct val="0"/>
        </a:spcAft>
        <a:defRPr sz="4800">
          <a:solidFill>
            <a:srgbClr val="0D0D0D"/>
          </a:solidFill>
          <a:latin typeface="Corbel" pitchFamily="34" charset="0"/>
        </a:defRPr>
      </a:lvl8pPr>
      <a:lvl9pPr marL="1828800" algn="r" rtl="0" fontAlgn="base">
        <a:spcBef>
          <a:spcPct val="0"/>
        </a:spcBef>
        <a:spcAft>
          <a:spcPct val="0"/>
        </a:spcAft>
        <a:defRPr sz="4800">
          <a:solidFill>
            <a:srgbClr val="0D0D0D"/>
          </a:solidFill>
          <a:latin typeface="Corbel" pitchFamily="34" charset="0"/>
        </a:defRPr>
      </a:lvl9pPr>
    </p:titleStyle>
    <p:bodyStyle>
      <a:lvl1pPr marL="319088" indent="-338138" algn="l" rtl="0" eaLnBrk="0" fontAlgn="base" hangingPunct="0">
        <a:spcBef>
          <a:spcPts val="300"/>
        </a:spcBef>
        <a:spcAft>
          <a:spcPct val="0"/>
        </a:spcAft>
        <a:buSzPct val="95000"/>
        <a:buFont typeface="Wingdings" pitchFamily="2" charset="2"/>
        <a:buChar char=""/>
        <a:defRPr sz="3000" kern="1200">
          <a:solidFill>
            <a:schemeClr val="bg1"/>
          </a:solidFill>
          <a:latin typeface="+mn-lt"/>
          <a:ea typeface="+mn-ea"/>
          <a:cs typeface="+mn-cs"/>
        </a:defRPr>
      </a:lvl1pPr>
      <a:lvl2pPr marL="557213" indent="-282575" algn="l" rtl="0" eaLnBrk="0" fontAlgn="base" hangingPunct="0">
        <a:spcBef>
          <a:spcPts val="300"/>
        </a:spcBef>
        <a:spcAft>
          <a:spcPct val="0"/>
        </a:spcAft>
        <a:buSzPct val="90000"/>
        <a:buFont typeface="Wingdings" pitchFamily="2" charset="2"/>
        <a:buChar char="§"/>
        <a:defRPr sz="2600" kern="1200">
          <a:solidFill>
            <a:srgbClr val="800000"/>
          </a:solidFill>
          <a:latin typeface="+mn-lt"/>
          <a:ea typeface="+mn-ea"/>
          <a:cs typeface="+mn-cs"/>
        </a:defRPr>
      </a:lvl2pPr>
      <a:lvl3pPr marL="722313" indent="-227013" algn="l" rtl="0" eaLnBrk="0" fontAlgn="base" hangingPunct="0">
        <a:spcBef>
          <a:spcPts val="300"/>
        </a:spcBef>
        <a:spcAft>
          <a:spcPct val="0"/>
        </a:spcAft>
        <a:buFont typeface="Wingdings 2" pitchFamily="18" charset="2"/>
        <a:buChar char=""/>
        <a:defRPr sz="2400" kern="1200">
          <a:solidFill>
            <a:srgbClr val="000000"/>
          </a:solidFill>
          <a:latin typeface="+mn-lt"/>
          <a:ea typeface="+mn-ea"/>
          <a:cs typeface="+mn-cs"/>
        </a:defRPr>
      </a:lvl3pPr>
      <a:lvl4pPr marL="987425" indent="-227013" algn="l" rtl="0" eaLnBrk="0" fontAlgn="base" hangingPunct="0">
        <a:spcBef>
          <a:spcPts val="300"/>
        </a:spcBef>
        <a:spcAft>
          <a:spcPct val="0"/>
        </a:spcAft>
        <a:buFont typeface="Wingdings 3" pitchFamily="18" charset="2"/>
        <a:buChar char=""/>
        <a:defRPr sz="2200" kern="1200">
          <a:solidFill>
            <a:srgbClr val="000090"/>
          </a:solidFill>
          <a:latin typeface="+mn-lt"/>
          <a:ea typeface="+mn-ea"/>
          <a:cs typeface="+mn-cs"/>
        </a:defRPr>
      </a:lvl4pPr>
      <a:lvl5pPr marL="1133475" indent="-209550" algn="l" rtl="0" eaLnBrk="0" fontAlgn="base" hangingPunct="0">
        <a:spcBef>
          <a:spcPts val="300"/>
        </a:spcBef>
        <a:spcAft>
          <a:spcPct val="0"/>
        </a:spcAft>
        <a:buFont typeface="Wingdings 2" pitchFamily="18" charset="2"/>
        <a:buChar char=""/>
        <a:defRPr sz="2000" kern="1200">
          <a:solidFill>
            <a:schemeClr val="bg1"/>
          </a:solidFill>
          <a:latin typeface="+mn-lt"/>
          <a:ea typeface="+mn-ea"/>
          <a:cs typeface="+mn-cs"/>
        </a:defRPr>
      </a:lvl5pPr>
      <a:lvl6pPr marL="1709316" indent="-210236" algn="l" rtl="0" eaLnBrk="1" latinLnBrk="0" hangingPunct="1">
        <a:spcBef>
          <a:spcPct val="20000"/>
        </a:spcBef>
        <a:buClr>
          <a:schemeClr val="accent3"/>
        </a:buClr>
        <a:buFont typeface="Wingdings 2"/>
        <a:buChar char=""/>
        <a:defRPr sz="1800" kern="1200">
          <a:solidFill>
            <a:schemeClr val="tx1"/>
          </a:solidFill>
          <a:latin typeface="+mn-lt"/>
          <a:ea typeface="+mn-ea"/>
          <a:cs typeface="+mn-cs"/>
        </a:defRPr>
      </a:lvl6pPr>
      <a:lvl7pPr marL="1901272"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7pPr>
      <a:lvl8pPr marL="2093226"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8pPr>
      <a:lvl9pPr marL="2285181"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035" algn="l" rtl="0" eaLnBrk="1" hangingPunct="1">
        <a:defRPr kern="1200">
          <a:solidFill>
            <a:schemeClr val="tx1"/>
          </a:solidFill>
          <a:latin typeface="+mn-lt"/>
          <a:ea typeface="+mn-ea"/>
          <a:cs typeface="+mn-cs"/>
        </a:defRPr>
      </a:lvl2pPr>
      <a:lvl3pPr marL="914071" algn="l" rtl="0" eaLnBrk="1" hangingPunct="1">
        <a:defRPr kern="1200">
          <a:solidFill>
            <a:schemeClr val="tx1"/>
          </a:solidFill>
          <a:latin typeface="+mn-lt"/>
          <a:ea typeface="+mn-ea"/>
          <a:cs typeface="+mn-cs"/>
        </a:defRPr>
      </a:lvl3pPr>
      <a:lvl4pPr marL="1371110" algn="l" rtl="0" eaLnBrk="1" hangingPunct="1">
        <a:defRPr kern="1200">
          <a:solidFill>
            <a:schemeClr val="tx1"/>
          </a:solidFill>
          <a:latin typeface="+mn-lt"/>
          <a:ea typeface="+mn-ea"/>
          <a:cs typeface="+mn-cs"/>
        </a:defRPr>
      </a:lvl4pPr>
      <a:lvl5pPr marL="1828146" algn="l" rtl="0" eaLnBrk="1" hangingPunct="1">
        <a:defRPr kern="1200">
          <a:solidFill>
            <a:schemeClr val="tx1"/>
          </a:solidFill>
          <a:latin typeface="+mn-lt"/>
          <a:ea typeface="+mn-ea"/>
          <a:cs typeface="+mn-cs"/>
        </a:defRPr>
      </a:lvl5pPr>
      <a:lvl6pPr marL="2285181" algn="l" rtl="0" eaLnBrk="1" hangingPunct="1">
        <a:defRPr kern="1200">
          <a:solidFill>
            <a:schemeClr val="tx1"/>
          </a:solidFill>
          <a:latin typeface="+mn-lt"/>
          <a:ea typeface="+mn-ea"/>
          <a:cs typeface="+mn-cs"/>
        </a:defRPr>
      </a:lvl6pPr>
      <a:lvl7pPr marL="2742219" algn="l" rtl="0" eaLnBrk="1" hangingPunct="1">
        <a:defRPr kern="1200">
          <a:solidFill>
            <a:schemeClr val="tx1"/>
          </a:solidFill>
          <a:latin typeface="+mn-lt"/>
          <a:ea typeface="+mn-ea"/>
          <a:cs typeface="+mn-cs"/>
        </a:defRPr>
      </a:lvl7pPr>
      <a:lvl8pPr marL="3199252" algn="l" rtl="0" eaLnBrk="1" hangingPunct="1">
        <a:defRPr kern="1200">
          <a:solidFill>
            <a:schemeClr val="tx1"/>
          </a:solidFill>
          <a:latin typeface="+mn-lt"/>
          <a:ea typeface="+mn-ea"/>
          <a:cs typeface="+mn-cs"/>
        </a:defRPr>
      </a:lvl8pPr>
      <a:lvl9pPr marL="3656291" algn="l" rtl="0" eaLnBrk="1" hangingPunct="1">
        <a:defRPr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95300" y="6508750"/>
            <a:ext cx="2971800" cy="273050"/>
          </a:xfrm>
          <a:prstGeom prst="rect">
            <a:avLst/>
          </a:prstGeom>
        </p:spPr>
        <p:txBody>
          <a:bodyPr vert="horz" wrap="square" lIns="91440" tIns="45720" rIns="91440" bIns="45720" numCol="1" anchor="ctr" anchorCtr="0" compatLnSpc="1">
            <a:prstTxWarp prst="textNoShape">
              <a:avLst/>
            </a:prstTxWarp>
          </a:bodyPr>
          <a:lstStyle>
            <a:lvl1pPr>
              <a:defRPr sz="1300" b="1">
                <a:solidFill>
                  <a:srgbClr val="898989"/>
                </a:solidFill>
                <a:latin typeface="Calibri" pitchFamily="34" charset="0"/>
                <a:ea typeface="ＭＳ Ｐゴシック" pitchFamily="34" charset="-128"/>
                <a:cs typeface="+mn-cs"/>
              </a:defRPr>
            </a:lvl1pPr>
          </a:lstStyle>
          <a:p>
            <a:pPr>
              <a:defRPr/>
            </a:pPr>
            <a:r>
              <a:rPr lang="en-US"/>
              <a:t>Feb 25-26, 2013</a:t>
            </a:r>
          </a:p>
        </p:txBody>
      </p:sp>
      <p:sp>
        <p:nvSpPr>
          <p:cNvPr id="5" name="Footer Placeholder 4"/>
          <p:cNvSpPr>
            <a:spLocks noGrp="1"/>
          </p:cNvSpPr>
          <p:nvPr>
            <p:ph type="ftr" sz="quarter" idx="3"/>
          </p:nvPr>
        </p:nvSpPr>
        <p:spPr>
          <a:xfrm>
            <a:off x="3136900" y="6508750"/>
            <a:ext cx="3879850" cy="273050"/>
          </a:xfrm>
          <a:prstGeom prst="rect">
            <a:avLst/>
          </a:prstGeom>
        </p:spPr>
        <p:txBody>
          <a:bodyPr vert="horz" wrap="square" lIns="91440" tIns="45720" rIns="91440" bIns="45720" numCol="1" anchor="ctr" anchorCtr="0" compatLnSpc="1">
            <a:prstTxWarp prst="textNoShape">
              <a:avLst/>
            </a:prstTxWarp>
          </a:bodyPr>
          <a:lstStyle>
            <a:lvl1pPr algn="ctr">
              <a:defRPr sz="1300" b="1">
                <a:solidFill>
                  <a:srgbClr val="898989"/>
                </a:solidFill>
                <a:latin typeface="Calibri" pitchFamily="34" charset="0"/>
                <a:ea typeface="ＭＳ Ｐゴシック" pitchFamily="34" charset="-128"/>
                <a:cs typeface="+mn-cs"/>
              </a:defRPr>
            </a:lvl1pPr>
          </a:lstStyle>
          <a:p>
            <a:pPr>
              <a:defRPr/>
            </a:pPr>
            <a:r>
              <a:rPr lang="en-GB"/>
              <a:t>2nd Workshop on CSC Planning for LS1 (AL UW)</a:t>
            </a:r>
            <a:endParaRPr lang="en-US"/>
          </a:p>
        </p:txBody>
      </p:sp>
      <p:sp>
        <p:nvSpPr>
          <p:cNvPr id="6" name="Slide Number Placeholder 5"/>
          <p:cNvSpPr>
            <a:spLocks noGrp="1"/>
          </p:cNvSpPr>
          <p:nvPr>
            <p:ph type="sldNum" sz="quarter" idx="4"/>
          </p:nvPr>
        </p:nvSpPr>
        <p:spPr>
          <a:xfrm>
            <a:off x="7099300" y="6508750"/>
            <a:ext cx="2311400" cy="273050"/>
          </a:xfrm>
          <a:prstGeom prst="rect">
            <a:avLst/>
          </a:prstGeom>
        </p:spPr>
        <p:txBody>
          <a:bodyPr vert="horz" wrap="square" lIns="91440" tIns="45720" rIns="91440" bIns="45720" numCol="1" anchor="ctr" anchorCtr="0" compatLnSpc="1">
            <a:prstTxWarp prst="textNoShape">
              <a:avLst/>
            </a:prstTxWarp>
          </a:bodyPr>
          <a:lstStyle>
            <a:lvl1pPr algn="r">
              <a:defRPr sz="1300" b="1">
                <a:solidFill>
                  <a:srgbClr val="898989"/>
                </a:solidFill>
                <a:latin typeface="Calibri" pitchFamily="34" charset="0"/>
                <a:ea typeface="ＭＳ Ｐゴシック" pitchFamily="34" charset="-128"/>
                <a:cs typeface="+mn-cs"/>
              </a:defRPr>
            </a:lvl1pPr>
          </a:lstStyle>
          <a:p>
            <a:pPr>
              <a:defRPr/>
            </a:pPr>
            <a:fld id="{6B68C011-A419-46E0-86DC-C3FF3C62C5A9}" type="slidenum">
              <a:rPr lang="en-US"/>
              <a:pPr>
                <a:defRPr/>
              </a:pPr>
              <a:t>‹#›</a:t>
            </a:fld>
            <a:endParaRPr lang="en-US"/>
          </a:p>
        </p:txBody>
      </p:sp>
      <p:grpSp>
        <p:nvGrpSpPr>
          <p:cNvPr id="14343" name="Group 7"/>
          <p:cNvGrpSpPr>
            <a:grpSpLocks/>
          </p:cNvGrpSpPr>
          <p:nvPr/>
        </p:nvGrpSpPr>
        <p:grpSpPr bwMode="auto">
          <a:xfrm>
            <a:off x="247650" y="228600"/>
            <a:ext cx="1733550" cy="990600"/>
            <a:chOff x="2256" y="1670"/>
            <a:chExt cx="1200" cy="832"/>
          </a:xfrm>
        </p:grpSpPr>
        <p:pic>
          <p:nvPicPr>
            <p:cNvPr id="14345" name="Picture 8"/>
            <p:cNvPicPr>
              <a:picLocks noChangeAspect="1" noChangeArrowheads="1"/>
            </p:cNvPicPr>
            <p:nvPr/>
          </p:nvPicPr>
          <p:blipFill>
            <a:blip r:embed="rId13" cstate="print"/>
            <a:srcRect/>
            <a:stretch>
              <a:fillRect/>
            </a:stretch>
          </p:blipFill>
          <p:spPr bwMode="auto">
            <a:xfrm>
              <a:off x="2256" y="1680"/>
              <a:ext cx="1152" cy="822"/>
            </a:xfrm>
            <a:prstGeom prst="rect">
              <a:avLst/>
            </a:prstGeom>
            <a:noFill/>
            <a:ln w="9525">
              <a:noFill/>
              <a:miter lim="800000"/>
              <a:headEnd/>
              <a:tailEnd/>
            </a:ln>
          </p:spPr>
        </p:pic>
        <p:sp>
          <p:nvSpPr>
            <p:cNvPr id="9" name="Text Box 9"/>
            <p:cNvSpPr txBox="1">
              <a:spLocks noChangeArrowheads="1"/>
            </p:cNvSpPr>
            <p:nvPr/>
          </p:nvSpPr>
          <p:spPr bwMode="auto">
            <a:xfrm>
              <a:off x="2688" y="1670"/>
              <a:ext cx="768" cy="195"/>
            </a:xfrm>
            <a:prstGeom prst="rect">
              <a:avLst/>
            </a:prstGeom>
            <a:noFill/>
            <a:ln w="9525">
              <a:noFill/>
              <a:miter lim="800000"/>
              <a:headEnd/>
              <a:tailEnd/>
            </a:ln>
            <a:effectLst/>
          </p:spPr>
          <p:txBody>
            <a:bodyPr>
              <a:spAutoFit/>
            </a:bodyPr>
            <a:lstStyle/>
            <a:p>
              <a:pPr defTabSz="914400" fontAlgn="auto">
                <a:spcBef>
                  <a:spcPct val="50000"/>
                </a:spcBef>
                <a:spcAft>
                  <a:spcPts val="0"/>
                </a:spcAft>
                <a:defRPr/>
              </a:pPr>
              <a:r>
                <a:rPr lang="en-US" sz="900" b="1" dirty="0" err="1">
                  <a:solidFill>
                    <a:prstClr val="white"/>
                  </a:solidFill>
                  <a:latin typeface="Italic" pitchFamily="2" charset="0"/>
                  <a:ea typeface="+mn-ea"/>
                  <a:cs typeface="+mn-cs"/>
                </a:rPr>
                <a:t>CSCfactory</a:t>
              </a:r>
              <a:endParaRPr lang="en-US" sz="900" b="1" dirty="0">
                <a:solidFill>
                  <a:prstClr val="white"/>
                </a:solidFill>
                <a:latin typeface="Italic" pitchFamily="2" charset="0"/>
                <a:ea typeface="+mn-ea"/>
                <a:cs typeface="+mn-cs"/>
              </a:endParaRPr>
            </a:p>
          </p:txBody>
        </p:sp>
      </p:grpSp>
      <p:cxnSp>
        <p:nvCxnSpPr>
          <p:cNvPr id="11" name="Straight Connector 10"/>
          <p:cNvCxnSpPr/>
          <p:nvPr userDrawn="1"/>
        </p:nvCxnSpPr>
        <p:spPr>
          <a:xfrm>
            <a:off x="247650" y="6477000"/>
            <a:ext cx="9328150" cy="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conferenceDisplay.py?confId=239752"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conferenceOtherViews.py?confId=236161&amp;view=standard"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hyperlink" Target="https://indico.cern.ch/conferenceDisplay.py?confId=259774" TargetMode="External"/><Relationship Id="rId4" Type="http://schemas.openxmlformats.org/officeDocument/2006/relationships/hyperlink" Target="https://indico.cern.ch/conferenceDisplay.py?confId=258486"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464" y="1106760"/>
            <a:ext cx="5353422" cy="5562600"/>
          </a:xfrm>
        </p:spPr>
        <p:txBody>
          <a:bodyPr/>
          <a:lstStyle/>
          <a:p>
            <a:r>
              <a:rPr lang="en-US" sz="2400" dirty="0" smtClean="0"/>
              <a:t>At Phase 2 baseline 10 </a:t>
            </a:r>
            <a:r>
              <a:rPr lang="en-US" sz="2400" dirty="0" smtClean="0">
                <a:latin typeface="Symbol" pitchFamily="18" charset="2"/>
              </a:rPr>
              <a:t>m</a:t>
            </a:r>
            <a:r>
              <a:rPr lang="en-US" sz="2400" dirty="0" smtClean="0"/>
              <a:t>s and 500 kHz lose ~1% of cathode data, beyond that need to replace DCFEBs </a:t>
            </a:r>
          </a:p>
          <a:p>
            <a:r>
              <a:rPr lang="en-US" sz="2400" dirty="0" smtClean="0"/>
              <a:t>13.8 </a:t>
            </a:r>
            <a:r>
              <a:rPr lang="en-US" sz="2400" dirty="0" err="1" smtClean="0"/>
              <a:t>MChF</a:t>
            </a:r>
            <a:r>
              <a:rPr lang="en-US" sz="2400" dirty="0" smtClean="0"/>
              <a:t>, 8 months steady crane use</a:t>
            </a:r>
          </a:p>
          <a:p>
            <a:pPr lvl="1"/>
            <a:r>
              <a:rPr lang="en-US" sz="1600" dirty="0" smtClean="0"/>
              <a:t>See JH talk at 12-Mar-2013 Trigger TPSG meeting: </a:t>
            </a:r>
            <a:r>
              <a:rPr lang="en-US" sz="1400" dirty="0" smtClean="0">
                <a:hlinkClick r:id="rId3"/>
              </a:rPr>
              <a:t>https://indico.cern.ch/conferenceDisplay.py?confId=239752</a:t>
            </a:r>
            <a:endParaRPr lang="en-US" sz="1400" dirty="0" smtClean="0"/>
          </a:p>
          <a:p>
            <a:r>
              <a:rPr lang="en-US" sz="2400" dirty="0" smtClean="0"/>
              <a:t>4.5x as many parts as for ME1/1 refurbishment</a:t>
            </a:r>
          </a:p>
          <a:p>
            <a:pPr lvl="1"/>
            <a:r>
              <a:rPr lang="en-US" sz="2000" dirty="0" smtClean="0"/>
              <a:t>A good part of cost is  for re-engineering</a:t>
            </a:r>
          </a:p>
          <a:p>
            <a:pPr lvl="2"/>
            <a:r>
              <a:rPr lang="en-US" sz="1800" dirty="0" smtClean="0"/>
              <a:t>ASICs: “Buckeye” low-noise preamps, comparators for trigger</a:t>
            </a:r>
          </a:p>
          <a:p>
            <a:pPr lvl="2"/>
            <a:r>
              <a:rPr lang="en-US" sz="1800" dirty="0" smtClean="0"/>
              <a:t>Power: re-engineer the DCFEB design</a:t>
            </a:r>
          </a:p>
          <a:p>
            <a:r>
              <a:rPr lang="en-US" sz="2400" u="sng" dirty="0" smtClean="0"/>
              <a:t>Significant </a:t>
            </a:r>
            <a:r>
              <a:rPr lang="en-US" sz="2400" dirty="0" smtClean="0"/>
              <a:t>engineering needs to start ASAP if LS2 installation</a:t>
            </a:r>
          </a:p>
          <a:p>
            <a:pPr lvl="1"/>
            <a:r>
              <a:rPr lang="en-US" sz="2000" dirty="0" smtClean="0"/>
              <a:t>3 x 5 or 5 x 3 FTE-years ~$</a:t>
            </a:r>
            <a:r>
              <a:rPr lang="en-US" sz="2000" dirty="0" err="1" smtClean="0"/>
              <a:t>x.x</a:t>
            </a:r>
            <a:r>
              <a:rPr lang="en-US" sz="2000" dirty="0" smtClean="0"/>
              <a:t> M?</a:t>
            </a:r>
            <a:endParaRPr lang="en-US" sz="2000" dirty="0"/>
          </a:p>
        </p:txBody>
      </p:sp>
      <p:sp>
        <p:nvSpPr>
          <p:cNvPr id="3" name="Title 2"/>
          <p:cNvSpPr>
            <a:spLocks noGrp="1"/>
          </p:cNvSpPr>
          <p:nvPr>
            <p:ph type="title"/>
          </p:nvPr>
        </p:nvSpPr>
        <p:spPr>
          <a:xfrm>
            <a:off x="908050" y="0"/>
            <a:ext cx="8997950" cy="914400"/>
          </a:xfrm>
        </p:spPr>
        <p:txBody>
          <a:bodyPr>
            <a:noAutofit/>
          </a:bodyPr>
          <a:lstStyle/>
          <a:p>
            <a:r>
              <a:rPr lang="en-US" sz="3200" dirty="0" smtClean="0"/>
              <a:t>Not baseline: ASIC, DCFEB R&amp;D if L1A latency &gt; 10 </a:t>
            </a:r>
            <a:r>
              <a:rPr lang="en-US" sz="3200" dirty="0" smtClean="0">
                <a:latin typeface="Symbol" pitchFamily="18" charset="2"/>
              </a:rPr>
              <a:t>m</a:t>
            </a:r>
            <a:r>
              <a:rPr lang="en-US" sz="3200" dirty="0" smtClean="0"/>
              <a:t>s </a:t>
            </a:r>
            <a:endParaRPr lang="en-US" sz="3200" dirty="0"/>
          </a:p>
        </p:txBody>
      </p:sp>
      <p:grpSp>
        <p:nvGrpSpPr>
          <p:cNvPr id="4" name="Group 3"/>
          <p:cNvGrpSpPr/>
          <p:nvPr/>
        </p:nvGrpSpPr>
        <p:grpSpPr>
          <a:xfrm>
            <a:off x="5385048" y="1196752"/>
            <a:ext cx="4464496" cy="3421275"/>
            <a:chOff x="5313040" y="1196752"/>
            <a:chExt cx="4464496" cy="3421275"/>
          </a:xfrm>
        </p:grpSpPr>
        <p:grpSp>
          <p:nvGrpSpPr>
            <p:cNvPr id="5" name="Group 8"/>
            <p:cNvGrpSpPr/>
            <p:nvPr/>
          </p:nvGrpSpPr>
          <p:grpSpPr>
            <a:xfrm>
              <a:off x="5313040" y="1196752"/>
              <a:ext cx="4464496" cy="3421275"/>
              <a:chOff x="200472" y="2717796"/>
              <a:chExt cx="4968552" cy="3807548"/>
            </a:xfrm>
          </p:grpSpPr>
          <p:grpSp>
            <p:nvGrpSpPr>
              <p:cNvPr id="7" name="Group 5"/>
              <p:cNvGrpSpPr/>
              <p:nvPr/>
            </p:nvGrpSpPr>
            <p:grpSpPr>
              <a:xfrm>
                <a:off x="200472" y="2717796"/>
                <a:ext cx="4968552" cy="3807548"/>
                <a:chOff x="200472" y="2717796"/>
                <a:chExt cx="4968552" cy="3807548"/>
              </a:xfrm>
            </p:grpSpPr>
            <p:pic>
              <p:nvPicPr>
                <p:cNvPr id="9" name="Picture 8" descr="durkin_CSCHLLHC.gif"/>
                <p:cNvPicPr>
                  <a:picLocks noChangeAspect="1"/>
                </p:cNvPicPr>
                <p:nvPr/>
              </p:nvPicPr>
              <p:blipFill>
                <a:blip r:embed="rId4" cstate="print"/>
                <a:stretch>
                  <a:fillRect/>
                </a:stretch>
              </p:blipFill>
              <p:spPr>
                <a:xfrm>
                  <a:off x="200472" y="2717796"/>
                  <a:ext cx="4968552" cy="3807548"/>
                </a:xfrm>
                <a:prstGeom prst="rect">
                  <a:avLst/>
                </a:prstGeom>
              </p:spPr>
            </p:pic>
            <p:sp>
              <p:nvSpPr>
                <p:cNvPr id="10" name="5-Point Star 4"/>
                <p:cNvSpPr/>
                <p:nvPr/>
              </p:nvSpPr>
              <p:spPr>
                <a:xfrm>
                  <a:off x="2845914" y="4455966"/>
                  <a:ext cx="144016" cy="14401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8" name="Straight Connector 7"/>
              <p:cNvCxnSpPr/>
              <p:nvPr/>
            </p:nvCxnSpPr>
            <p:spPr>
              <a:xfrm flipH="1">
                <a:off x="920552" y="4509120"/>
                <a:ext cx="4032448" cy="72008"/>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8481392" y="3861048"/>
              <a:ext cx="922047" cy="307777"/>
            </a:xfrm>
            <a:prstGeom prst="rect">
              <a:avLst/>
            </a:prstGeom>
            <a:noFill/>
          </p:spPr>
          <p:txBody>
            <a:bodyPr wrap="none" rtlCol="0">
              <a:spAutoFit/>
            </a:bodyPr>
            <a:lstStyle/>
            <a:p>
              <a:r>
                <a:rPr lang="en-US" sz="1400" dirty="0" smtClean="0">
                  <a:solidFill>
                    <a:srgbClr val="297FF5"/>
                  </a:solidFill>
                </a:rPr>
                <a:t>S. Durkin</a:t>
              </a:r>
              <a:endParaRPr lang="en-US" sz="1400" dirty="0">
                <a:solidFill>
                  <a:srgbClr val="297FF5"/>
                </a:solidFil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1"/>
          <p:cNvSpPr>
            <a:spLocks noGrp="1"/>
          </p:cNvSpPr>
          <p:nvPr>
            <p:ph idx="1"/>
          </p:nvPr>
        </p:nvSpPr>
        <p:spPr>
          <a:xfrm>
            <a:off x="360040" y="936104"/>
            <a:ext cx="9489504" cy="5373216"/>
          </a:xfrm>
        </p:spPr>
        <p:txBody>
          <a:bodyPr/>
          <a:lstStyle/>
          <a:p>
            <a:pPr marL="495300" indent="-514350">
              <a:buFont typeface="+mj-lt"/>
              <a:buAutoNum type="arabicPeriod"/>
            </a:pPr>
            <a:r>
              <a:rPr lang="en-US" sz="2400" dirty="0" smtClean="0"/>
              <a:t>Longevity of CSC test beam studies at GIF, GIF++</a:t>
            </a:r>
          </a:p>
          <a:p>
            <a:pPr marL="733425" lvl="1" indent="-514350"/>
            <a:r>
              <a:rPr lang="en-US" sz="2000" dirty="0" smtClean="0"/>
              <a:t>Need some infrastructure &amp; travel support during 2014 and 2015</a:t>
            </a:r>
          </a:p>
          <a:p>
            <a:pPr marL="733425" lvl="1" indent="-514350"/>
            <a:r>
              <a:rPr lang="en-US" sz="2000" dirty="0" smtClean="0"/>
              <a:t>Add a CSC gas monitor?</a:t>
            </a:r>
          </a:p>
          <a:p>
            <a:pPr marL="495300" indent="-514350">
              <a:buFont typeface="+mj-lt"/>
              <a:buAutoNum type="arabicPeriod"/>
            </a:pPr>
            <a:r>
              <a:rPr lang="en-US" sz="2400" dirty="0" smtClean="0"/>
              <a:t>Local triggering development with GE1/1</a:t>
            </a:r>
          </a:p>
          <a:p>
            <a:pPr marL="733425" lvl="1" indent="-514350"/>
            <a:r>
              <a:rPr lang="en-US" sz="2000" dirty="0" smtClean="0"/>
              <a:t>Need engineering (currently on M&amp;O) and travel support during 2014-2017</a:t>
            </a:r>
          </a:p>
          <a:p>
            <a:pPr marL="438150" indent="-457200">
              <a:buFont typeface="+mj-lt"/>
              <a:buAutoNum type="arabicPeriod"/>
            </a:pPr>
            <a:r>
              <a:rPr lang="en-US" sz="2400" dirty="0" smtClean="0"/>
              <a:t>Develop commercialized GEM chambers</a:t>
            </a:r>
          </a:p>
          <a:p>
            <a:pPr marL="676275" lvl="1" indent="-457200"/>
            <a:r>
              <a:rPr lang="en-US" sz="2000" dirty="0" smtClean="0"/>
              <a:t>More discussion needed to define the scope and short-term needs</a:t>
            </a:r>
          </a:p>
          <a:p>
            <a:pPr marL="495300" indent="-514350">
              <a:buFont typeface="+mj-lt"/>
              <a:buAutoNum type="arabicPeriod"/>
            </a:pPr>
            <a:r>
              <a:rPr lang="en-US" sz="2400" dirty="0" smtClean="0"/>
              <a:t>Test beam studies of </a:t>
            </a:r>
            <a:r>
              <a:rPr lang="en-US" sz="2400" dirty="0" smtClean="0">
                <a:solidFill>
                  <a:srgbClr val="000000"/>
                </a:solidFill>
              </a:rPr>
              <a:t>ME</a:t>
            </a:r>
            <a:r>
              <a:rPr lang="en-US" sz="2000" dirty="0" smtClean="0">
                <a:solidFill>
                  <a:srgbClr val="000000"/>
                </a:solidFill>
                <a:latin typeface="Arial" pitchFamily="34" charset="0"/>
                <a:cs typeface="Arial" pitchFamily="34" charset="0"/>
              </a:rPr>
              <a:t>0</a:t>
            </a:r>
            <a:r>
              <a:rPr lang="en-US" sz="2400" dirty="0" smtClean="0"/>
              <a:t> and possible construction role</a:t>
            </a:r>
          </a:p>
          <a:p>
            <a:pPr marL="733425" lvl="1" indent="-514350"/>
            <a:r>
              <a:rPr lang="en-US" sz="2000" i="1" dirty="0" smtClean="0"/>
              <a:t>Scope could be modest in 2014, but much larger later if U.S. to lead this project</a:t>
            </a:r>
            <a:r>
              <a:rPr lang="en-US" sz="2000" dirty="0" smtClean="0"/>
              <a:t>: needs coordination with endcap </a:t>
            </a:r>
            <a:r>
              <a:rPr lang="en-US" sz="2000" dirty="0" err="1" smtClean="0"/>
              <a:t>calor</a:t>
            </a:r>
            <a:r>
              <a:rPr lang="en-US" sz="2000" dirty="0" smtClean="0"/>
              <a:t> R&amp;D plan, overall CMS plan</a:t>
            </a:r>
          </a:p>
          <a:p>
            <a:pPr marL="495300" indent="-514350">
              <a:buFont typeface="+mj-lt"/>
              <a:buAutoNum type="arabicPeriod"/>
            </a:pPr>
            <a:r>
              <a:rPr lang="en-US" sz="2400" dirty="0" smtClean="0"/>
              <a:t>HV </a:t>
            </a:r>
            <a:r>
              <a:rPr lang="en-US" sz="2400" dirty="0" err="1" smtClean="0"/>
              <a:t>mods</a:t>
            </a:r>
            <a:r>
              <a:rPr lang="en-US" sz="2400" dirty="0" smtClean="0"/>
              <a:t> for GEMs</a:t>
            </a:r>
          </a:p>
          <a:p>
            <a:pPr marL="495300" indent="-514350">
              <a:buFont typeface="+mj-lt"/>
              <a:buAutoNum type="arabicPeriod"/>
            </a:pPr>
            <a:r>
              <a:rPr lang="en-US" sz="2400" dirty="0" smtClean="0"/>
              <a:t>ASIC, DCFEB development for CSCs</a:t>
            </a:r>
          </a:p>
          <a:p>
            <a:pPr marL="733425" lvl="1" indent="-514350"/>
            <a:r>
              <a:rPr lang="en-US" sz="2000" i="1" dirty="0" smtClean="0"/>
              <a:t>Contingent on L1A latency to be extended beyond 10 </a:t>
            </a:r>
            <a:r>
              <a:rPr lang="en-US" sz="2000" i="1" dirty="0" smtClean="0">
                <a:latin typeface="Symbol" pitchFamily="18" charset="2"/>
              </a:rPr>
              <a:t>m</a:t>
            </a:r>
            <a:r>
              <a:rPr lang="en-US" sz="2000" i="1" dirty="0" smtClean="0"/>
              <a:t>s</a:t>
            </a:r>
          </a:p>
          <a:p>
            <a:pPr marL="733425" lvl="1" indent="-514350"/>
            <a:r>
              <a:rPr lang="en-US" sz="2000" dirty="0" smtClean="0"/>
              <a:t>Serious engineering required depending on install. schedule</a:t>
            </a:r>
          </a:p>
          <a:p>
            <a:pPr lvl="1">
              <a:buNone/>
            </a:pPr>
            <a:endParaRPr lang="en-US" sz="1600" dirty="0" smtClean="0"/>
          </a:p>
          <a:p>
            <a:pPr eaLnBrk="1" hangingPunct="1">
              <a:buNone/>
            </a:pPr>
            <a:endParaRPr lang="en-US" sz="1400" dirty="0" smtClean="0">
              <a:solidFill>
                <a:srgbClr val="FF0000"/>
              </a:solidFill>
            </a:endParaRPr>
          </a:p>
          <a:p>
            <a:pPr lvl="1" eaLnBrk="1" hangingPunct="1"/>
            <a:endParaRPr lang="en-US" sz="1200" dirty="0" smtClean="0">
              <a:solidFill>
                <a:srgbClr val="FF0000"/>
              </a:solidFill>
            </a:endParaRPr>
          </a:p>
        </p:txBody>
      </p:sp>
      <p:sp>
        <p:nvSpPr>
          <p:cNvPr id="28676" name="Rectangle 4"/>
          <p:cNvSpPr>
            <a:spLocks noGrp="1"/>
          </p:cNvSpPr>
          <p:nvPr>
            <p:ph type="title" idx="4294967295"/>
          </p:nvPr>
        </p:nvSpPr>
        <p:spPr bwMode="auto">
          <a:xfrm>
            <a:off x="992560" y="0"/>
            <a:ext cx="8640960" cy="914400"/>
          </a:xfrm>
        </p:spPr>
        <p:txBody>
          <a:bodyPr wrap="square" numCol="1" anchorCtr="0" compatLnSpc="1">
            <a:prstTxWarp prst="textNoShape">
              <a:avLst/>
            </a:prstTxWarp>
            <a:noAutofit/>
          </a:bodyPr>
          <a:lstStyle/>
          <a:p>
            <a:pPr eaLnBrk="1" hangingPunct="1">
              <a:defRPr/>
            </a:pPr>
            <a:r>
              <a:rPr lang="en-US" sz="4000" dirty="0" smtClean="0">
                <a:effectLst/>
              </a:rPr>
              <a:t>Summary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Paul </a:t>
            </a:r>
            <a:r>
              <a:rPr lang="en-US" dirty="0" err="1" smtClean="0"/>
              <a:t>Karchin</a:t>
            </a:r>
            <a:r>
              <a:rPr lang="en-US" dirty="0" smtClean="0"/>
              <a:t> (WSU)</a:t>
            </a:r>
          </a:p>
          <a:p>
            <a:r>
              <a:rPr lang="en-US" dirty="0" smtClean="0"/>
              <a:t>Alexei Safonov (TAMU)</a:t>
            </a:r>
          </a:p>
          <a:p>
            <a:r>
              <a:rPr lang="en-US" dirty="0" smtClean="0"/>
              <a:t>Bob Clare (UCR)</a:t>
            </a:r>
          </a:p>
          <a:p>
            <a:r>
              <a:rPr lang="en-US" dirty="0" smtClean="0"/>
              <a:t>Jay Hauser (UCLA)</a:t>
            </a:r>
          </a:p>
          <a:p>
            <a:r>
              <a:rPr lang="en-US" dirty="0" smtClean="0"/>
              <a:t>Stan Durkin (</a:t>
            </a:r>
            <a:r>
              <a:rPr lang="en-US" dirty="0" err="1" smtClean="0"/>
              <a:t>tHE</a:t>
            </a:r>
            <a:r>
              <a:rPr lang="en-US" dirty="0" smtClean="0"/>
              <a:t> Ohio State U.)</a:t>
            </a:r>
          </a:p>
          <a:p>
            <a:r>
              <a:rPr lang="en-US" dirty="0" err="1" smtClean="0"/>
              <a:t>Ela</a:t>
            </a:r>
            <a:r>
              <a:rPr lang="en-US" dirty="0" smtClean="0"/>
              <a:t> </a:t>
            </a:r>
            <a:r>
              <a:rPr lang="en-US" dirty="0" err="1" smtClean="0"/>
              <a:t>Barberis</a:t>
            </a:r>
            <a:r>
              <a:rPr lang="en-US" smtClean="0"/>
              <a:t> (NEU</a:t>
            </a:r>
            <a:r>
              <a:rPr lang="en-US" dirty="0" smtClean="0"/>
              <a:t>)</a:t>
            </a:r>
          </a:p>
          <a:p>
            <a:endParaRPr lang="en-US" dirty="0"/>
          </a:p>
        </p:txBody>
      </p:sp>
      <p:sp>
        <p:nvSpPr>
          <p:cNvPr id="3" name="Title 2"/>
          <p:cNvSpPr>
            <a:spLocks noGrp="1"/>
          </p:cNvSpPr>
          <p:nvPr>
            <p:ph type="title"/>
          </p:nvPr>
        </p:nvSpPr>
        <p:spPr/>
        <p:txBody>
          <a:bodyPr/>
          <a:lstStyle/>
          <a:p>
            <a:r>
              <a:rPr lang="en-US" dirty="0" smtClean="0"/>
              <a:t>List of muon R&amp;D proponents</a:t>
            </a:r>
            <a:endParaRPr lang="en-US" dirty="0"/>
          </a:p>
        </p:txBody>
      </p:sp>
      <p:sp>
        <p:nvSpPr>
          <p:cNvPr id="4" name="Content Placeholder 3"/>
          <p:cNvSpPr>
            <a:spLocks noGrp="1"/>
          </p:cNvSpPr>
          <p:nvPr>
            <p:ph idx="13"/>
          </p:nvPr>
        </p:nvSpPr>
        <p:spPr/>
        <p:txBody>
          <a:bodyPr/>
          <a:lstStyle/>
          <a:p>
            <a:r>
              <a:rPr lang="en-US" dirty="0" smtClean="0"/>
              <a:t>Armando Lanaro (UW)</a:t>
            </a:r>
          </a:p>
          <a:p>
            <a:r>
              <a:rPr lang="en-US" dirty="0" err="1" smtClean="0"/>
              <a:t>Gena</a:t>
            </a:r>
            <a:r>
              <a:rPr lang="en-US" dirty="0" smtClean="0"/>
              <a:t> </a:t>
            </a:r>
            <a:r>
              <a:rPr lang="en-US" dirty="0" err="1" smtClean="0"/>
              <a:t>Mitselmakher</a:t>
            </a:r>
            <a:r>
              <a:rPr lang="en-US" dirty="0" smtClean="0"/>
              <a:t> (UF)</a:t>
            </a:r>
          </a:p>
          <a:p>
            <a:r>
              <a:rPr lang="en-US" dirty="0" smtClean="0"/>
              <a:t>Marcus </a:t>
            </a:r>
            <a:r>
              <a:rPr lang="en-US" dirty="0" err="1" smtClean="0"/>
              <a:t>Hohlmann</a:t>
            </a:r>
            <a:r>
              <a:rPr lang="en-US" dirty="0" smtClean="0"/>
              <a:t> (FIT)</a:t>
            </a:r>
          </a:p>
          <a:p>
            <a:r>
              <a:rPr lang="en-US" dirty="0" smtClean="0"/>
              <a:t>Oleg Prokofiev </a:t>
            </a:r>
            <a:r>
              <a:rPr lang="en-US" smtClean="0"/>
              <a:t>(Fermilab)</a:t>
            </a:r>
          </a:p>
          <a:p>
            <a:pPr>
              <a:buNone/>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r>
              <a:rPr lang="en-US" dirty="0" smtClean="0"/>
              <a:t>Backup slides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Discussion forums:</a:t>
            </a:r>
          </a:p>
          <a:p>
            <a:pPr lvl="1"/>
            <a:r>
              <a:rPr lang="en-US" sz="2400" dirty="0" smtClean="0"/>
              <a:t>General Muon Meetings (GMM) on Mondays at 5 p.m. in 40-R-B10</a:t>
            </a:r>
          </a:p>
          <a:p>
            <a:pPr lvl="1"/>
            <a:r>
              <a:rPr lang="en-US" sz="2400" dirty="0" smtClean="0"/>
              <a:t>Forward detector working group (FDWG), </a:t>
            </a:r>
            <a:r>
              <a:rPr lang="en-US" sz="2400" dirty="0" err="1" smtClean="0"/>
              <a:t>Rusack</a:t>
            </a:r>
            <a:r>
              <a:rPr lang="en-US" sz="2400" dirty="0" smtClean="0"/>
              <a:t> and </a:t>
            </a:r>
            <a:r>
              <a:rPr lang="en-US" sz="2400" dirty="0" err="1" smtClean="0"/>
              <a:t>Mannelli</a:t>
            </a:r>
            <a:endParaRPr lang="en-US" sz="2400" dirty="0" smtClean="0"/>
          </a:p>
          <a:p>
            <a:pPr lvl="1"/>
            <a:r>
              <a:rPr lang="en-US" sz="2400" dirty="0" smtClean="0"/>
              <a:t>Upgrade Project Office (UPO) meetings biweekly Friday afternoons</a:t>
            </a:r>
          </a:p>
          <a:p>
            <a:pPr lvl="1"/>
            <a:r>
              <a:rPr lang="en-US" sz="2400" dirty="0" smtClean="0"/>
              <a:t>Building on DESY Upgrades Week, June 3-7 </a:t>
            </a:r>
            <a:r>
              <a:rPr lang="en-US" sz="2000" dirty="0" smtClean="0">
                <a:hlinkClick r:id="rId3"/>
              </a:rPr>
              <a:t>https://indico.cern.ch/conferenceOtherViews.py?confId=236161&amp;view=standard</a:t>
            </a:r>
            <a:r>
              <a:rPr lang="en-US" sz="2000" dirty="0" smtClean="0"/>
              <a:t> </a:t>
            </a:r>
            <a:endParaRPr lang="en-US" sz="2400" dirty="0" smtClean="0"/>
          </a:p>
          <a:p>
            <a:endParaRPr lang="en-US" sz="2800" dirty="0" smtClean="0"/>
          </a:p>
          <a:p>
            <a:r>
              <a:rPr lang="en-US" sz="2800" dirty="0" smtClean="0"/>
              <a:t>Upgrade ideas were summarized 19-June in the weekly CSC meeting: </a:t>
            </a:r>
            <a:r>
              <a:rPr lang="en-US" sz="2000" dirty="0" smtClean="0">
                <a:hlinkClick r:id="rId4"/>
              </a:rPr>
              <a:t>https://indico.cern.ch/conferenceDisplay.py?confId=258486</a:t>
            </a:r>
            <a:r>
              <a:rPr lang="en-US" sz="2000" dirty="0" smtClean="0"/>
              <a:t> </a:t>
            </a:r>
            <a:endParaRPr lang="en-US" sz="2400" dirty="0" smtClean="0"/>
          </a:p>
          <a:p>
            <a:r>
              <a:rPr lang="en-US" sz="2800" u="sng" dirty="0" smtClean="0"/>
              <a:t>Muon</a:t>
            </a:r>
            <a:r>
              <a:rPr lang="en-US" sz="2800" dirty="0" smtClean="0"/>
              <a:t> upgrades: a first costing exercise for UPO on 28-June:</a:t>
            </a:r>
          </a:p>
          <a:p>
            <a:pPr lvl="1"/>
            <a:r>
              <a:rPr lang="en-US" sz="2400" dirty="0" smtClean="0"/>
              <a:t>See </a:t>
            </a:r>
            <a:r>
              <a:rPr lang="en-US" sz="1800" dirty="0" smtClean="0">
                <a:hlinkClick r:id="rId5"/>
              </a:rPr>
              <a:t>https://indico.cern.ch/conferenceDisplay.py?confId=259774</a:t>
            </a:r>
            <a:r>
              <a:rPr lang="en-US" sz="1800" dirty="0" smtClean="0"/>
              <a:t> </a:t>
            </a:r>
            <a:r>
              <a:rPr lang="en-US" sz="2400" dirty="0" smtClean="0"/>
              <a:t>but costing slides removed due to “sensitivity” (have not been reviewed)</a:t>
            </a:r>
          </a:p>
          <a:p>
            <a:endParaRPr lang="en-US" dirty="0"/>
          </a:p>
        </p:txBody>
      </p:sp>
      <p:sp>
        <p:nvSpPr>
          <p:cNvPr id="3" name="Title 2"/>
          <p:cNvSpPr>
            <a:spLocks noGrp="1"/>
          </p:cNvSpPr>
          <p:nvPr>
            <p:ph type="title"/>
          </p:nvPr>
        </p:nvSpPr>
        <p:spPr/>
        <p:txBody>
          <a:bodyPr/>
          <a:lstStyle/>
          <a:p>
            <a:r>
              <a:rPr lang="en-US" dirty="0" smtClean="0"/>
              <a:t>References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16496" y="1052736"/>
            <a:ext cx="9313859" cy="5751240"/>
          </a:xfrm>
        </p:spPr>
        <p:txBody>
          <a:bodyPr>
            <a:normAutofit fontScale="47500" lnSpcReduction="20000"/>
          </a:bodyPr>
          <a:lstStyle/>
          <a:p>
            <a:pPr>
              <a:buNone/>
            </a:pPr>
            <a:r>
              <a:rPr lang="en-US" u="sng" dirty="0" smtClean="0"/>
              <a:t>Baseline forward muon upgrades</a:t>
            </a:r>
            <a:r>
              <a:rPr lang="en-US" dirty="0" smtClean="0"/>
              <a:t>:</a:t>
            </a:r>
          </a:p>
          <a:p>
            <a:pPr>
              <a:buNone/>
            </a:pPr>
            <a:endParaRPr lang="en-US" dirty="0" smtClean="0"/>
          </a:p>
          <a:p>
            <a:pPr marL="495300" indent="-514350">
              <a:buFont typeface="+mj-lt"/>
              <a:buAutoNum type="arabicPeriod"/>
            </a:pPr>
            <a:r>
              <a:rPr lang="en-US" dirty="0" smtClean="0"/>
              <a:t>GE1/1:  2 layers of GEMs in the eta range 1.55-2.2; most salient motivation is for the muon trigger: lower muon Pt threshold from ~25 to ~15 GeV.  Obviously well </a:t>
            </a:r>
            <a:r>
              <a:rPr lang="en-US" dirty="0" err="1" smtClean="0"/>
              <a:t>costed</a:t>
            </a:r>
            <a:r>
              <a:rPr lang="en-US" dirty="0" smtClean="0"/>
              <a:t> &amp; reviewed already.</a:t>
            </a:r>
            <a:br>
              <a:rPr lang="en-US" dirty="0" smtClean="0"/>
            </a:br>
            <a:endParaRPr lang="en-US" dirty="0" smtClean="0"/>
          </a:p>
          <a:p>
            <a:pPr marL="495300" indent="-514350">
              <a:buFont typeface="+mj-lt"/>
              <a:buAutoNum type="arabicPeriod"/>
            </a:pPr>
            <a:r>
              <a:rPr lang="en-US" dirty="0" smtClean="0"/>
              <a:t>GE2/1:  2 layers of GEMs in the eta range 1.65-2.4, adds redundancy to 2nd station, most salient motivation is to provide acceptable single muon trigger rate in rapidity region 2.1-2.4 with threshold of ~25 GeV. Base the cost estimate on having similar segmentation to GE1/1, extrapolate production (not R&amp;D) costs from GE1/1.</a:t>
            </a:r>
            <a:br>
              <a:rPr lang="en-US" dirty="0" smtClean="0"/>
            </a:br>
            <a:endParaRPr lang="en-US" dirty="0" smtClean="0"/>
          </a:p>
          <a:p>
            <a:pPr marL="495300" indent="-514350">
              <a:buFont typeface="+mj-lt"/>
              <a:buAutoNum type="arabicPeriod"/>
            </a:pPr>
            <a:r>
              <a:rPr lang="en-US" dirty="0" smtClean="0"/>
              <a:t>RE3/1 and/or RE4/1:  1 layer of multi-gap GRPCs covering eta 1.8-2.4, motivated primarily by fine timing to identify muon vertex and to provide a good handle on slow particles.  The proponents claim this technology is inexpensive, and these would be single chambers, so 1 or two stations could optimistically be 0.5x or 1.0x the cost of GE1/1, respectively (some R&amp;D for TDCs and CMS compatible readout probably required). </a:t>
            </a:r>
            <a:r>
              <a:rPr lang="en-US" dirty="0" err="1" smtClean="0"/>
              <a:t>Imad</a:t>
            </a:r>
            <a:r>
              <a:rPr lang="en-US" dirty="0" smtClean="0"/>
              <a:t> </a:t>
            </a:r>
            <a:r>
              <a:rPr lang="en-US" dirty="0" err="1" smtClean="0"/>
              <a:t>Laktineh</a:t>
            </a:r>
            <a:r>
              <a:rPr lang="en-US" dirty="0" smtClean="0"/>
              <a:t> has cost estimates in his DESY Upgrades Week talk.</a:t>
            </a:r>
            <a:br>
              <a:rPr lang="en-US" dirty="0" smtClean="0"/>
            </a:br>
            <a:endParaRPr lang="en-US" dirty="0" smtClean="0"/>
          </a:p>
          <a:p>
            <a:pPr marL="495300" indent="-514350">
              <a:buFont typeface="+mj-lt"/>
              <a:buAutoNum type="arabicPeriod"/>
            </a:pPr>
            <a:r>
              <a:rPr lang="en-US" dirty="0" smtClean="0"/>
              <a:t>ME0 small front tagger: covers rapidity 2.2-4.0, to be </a:t>
            </a:r>
            <a:r>
              <a:rPr lang="en-US" dirty="0" err="1" smtClean="0"/>
              <a:t>costed</a:t>
            </a:r>
            <a:r>
              <a:rPr lang="en-US" dirty="0" smtClean="0"/>
              <a:t> assuming 6 layers of GEMs, 2x finer segmentation than GE1/1.  Note that it is possible to reduce cost per area for chambers and cost per channel electronics up to a factor of 3 over GE1/1 if HE is rebuilt with this basic technology, since economies of scale that are thought to be possible will be needed for that.  We may need to add some cost item that represents additional shielding and iron to improve field strength within the space of the present eta=3 cone.</a:t>
            </a:r>
            <a:br>
              <a:rPr lang="en-US" dirty="0" smtClean="0"/>
            </a:br>
            <a:endParaRPr lang="en-US" dirty="0" smtClean="0"/>
          </a:p>
          <a:p>
            <a:pPr>
              <a:buNone/>
            </a:pPr>
            <a:r>
              <a:rPr lang="en-US" u="sng" dirty="0" smtClean="0"/>
              <a:t>Iron </a:t>
            </a:r>
            <a:r>
              <a:rPr lang="en-US" u="sng" dirty="0" err="1" smtClean="0"/>
              <a:t>toroids</a:t>
            </a:r>
            <a:r>
              <a:rPr lang="en-US" u="sng" dirty="0" smtClean="0"/>
              <a:t> option</a:t>
            </a:r>
            <a:r>
              <a:rPr lang="en-US" dirty="0" smtClean="0"/>
              <a:t>: motivation is triggering capability at high rapidity (assume coverage 2.4-4.0), overlap with rapidity range of </a:t>
            </a:r>
            <a:r>
              <a:rPr lang="en-US" dirty="0" err="1" smtClean="0"/>
              <a:t>LHCb</a:t>
            </a:r>
            <a:r>
              <a:rPr lang="en-US" dirty="0" smtClean="0"/>
              <a:t>, ability to capture a large rate of </a:t>
            </a:r>
            <a:r>
              <a:rPr lang="en-US" dirty="0" err="1" smtClean="0"/>
              <a:t>dimuons</a:t>
            </a:r>
            <a:r>
              <a:rPr lang="en-US" dirty="0" smtClean="0"/>
              <a:t> from e.g. B</a:t>
            </a:r>
            <a:r>
              <a:rPr lang="en-US" baseline="30000" dirty="0" smtClean="0"/>
              <a:t>0</a:t>
            </a:r>
            <a:r>
              <a:rPr lang="en-US" baseline="-25000" dirty="0" smtClean="0"/>
              <a:t>s</a:t>
            </a:r>
            <a:r>
              <a:rPr lang="en-US" dirty="0" smtClean="0">
                <a:latin typeface="Arial"/>
                <a:cs typeface="Arial"/>
              </a:rPr>
              <a:t>→</a:t>
            </a:r>
            <a:r>
              <a:rPr lang="en-US" dirty="0" smtClean="0">
                <a:latin typeface="Symbol" pitchFamily="18" charset="2"/>
              </a:rPr>
              <a:t>mm</a:t>
            </a:r>
            <a:r>
              <a:rPr lang="en-US" dirty="0" smtClean="0"/>
              <a:t>.  Currently thought unlikely, since HF needs to be relocated and the current HF may withstand 3000 fb</a:t>
            </a:r>
            <a:r>
              <a:rPr lang="en-US" baseline="30000" dirty="0" smtClean="0"/>
              <a:t>-1</a:t>
            </a:r>
            <a:r>
              <a:rPr lang="en-US" dirty="0" smtClean="0"/>
              <a:t>.  Also forward tracker needs to achieve decent (&lt;4%) momentum resolution to resolve B</a:t>
            </a:r>
            <a:r>
              <a:rPr lang="en-US" baseline="30000" dirty="0" smtClean="0"/>
              <a:t>0</a:t>
            </a:r>
            <a:r>
              <a:rPr lang="en-US" baseline="-25000" dirty="0" smtClean="0"/>
              <a:t>s</a:t>
            </a:r>
            <a:r>
              <a:rPr lang="en-US" dirty="0" smtClean="0"/>
              <a:t> and B</a:t>
            </a:r>
            <a:r>
              <a:rPr lang="en-US" baseline="30000" dirty="0" smtClean="0"/>
              <a:t>0</a:t>
            </a:r>
            <a:r>
              <a:rPr lang="en-US" baseline="-25000" dirty="0" smtClean="0"/>
              <a:t>d</a:t>
            </a:r>
            <a:r>
              <a:rPr lang="en-US" dirty="0" smtClean="0"/>
              <a:t> peaks.  Very well </a:t>
            </a:r>
            <a:r>
              <a:rPr lang="en-US" dirty="0" err="1" smtClean="0"/>
              <a:t>costed</a:t>
            </a:r>
            <a:r>
              <a:rPr lang="en-US" dirty="0" smtClean="0"/>
              <a:t> already for the basic iron, magnet, support structure, and need to add cost of 3 or 4 stations of double-layer detectors, by scaling up from the GE1/1 cost estimate.</a:t>
            </a:r>
            <a:br>
              <a:rPr lang="en-US" dirty="0" smtClean="0"/>
            </a:br>
            <a:endParaRPr lang="en-US" dirty="0" smtClean="0"/>
          </a:p>
          <a:p>
            <a:pPr>
              <a:buNone/>
            </a:pPr>
            <a:r>
              <a:rPr lang="en-US" dirty="0" smtClean="0"/>
              <a:t>Other options that have been discussed but </a:t>
            </a:r>
            <a:r>
              <a:rPr lang="en-US" u="sng" dirty="0" smtClean="0"/>
              <a:t>not to be </a:t>
            </a:r>
            <a:r>
              <a:rPr lang="en-US" u="sng" dirty="0" err="1" smtClean="0"/>
              <a:t>costed</a:t>
            </a:r>
            <a:r>
              <a:rPr lang="en-US" u="sng" dirty="0" smtClean="0"/>
              <a:t> now</a:t>
            </a:r>
            <a:r>
              <a:rPr lang="en-US" dirty="0" smtClean="0"/>
              <a:t>:</a:t>
            </a:r>
            <a:br>
              <a:rPr lang="en-US" dirty="0" smtClean="0"/>
            </a:br>
            <a:endParaRPr lang="en-US" dirty="0" smtClean="0"/>
          </a:p>
          <a:p>
            <a:r>
              <a:rPr lang="en-US" dirty="0" smtClean="0"/>
              <a:t>Large ME0: diminishes the case for GE1/1, only possible if calorimeter rebuilt, and requires negative arguments that CSC station ME1/1 is insufficient for rapidity 1.5-2.1.</a:t>
            </a:r>
            <a:br>
              <a:rPr lang="en-US" dirty="0" smtClean="0"/>
            </a:br>
            <a:endParaRPr lang="en-US" dirty="0" smtClean="0"/>
          </a:p>
          <a:p>
            <a:r>
              <a:rPr lang="en-US" dirty="0" smtClean="0"/>
              <a:t>Back tagger: thought far inferior to front tagger: long lever arm for matching with forward pixel upgrade, much iron contributing multiple scattering, and larger so more costly.</a:t>
            </a:r>
            <a:endParaRPr lang="en-US" dirty="0"/>
          </a:p>
        </p:txBody>
      </p:sp>
      <p:sp>
        <p:nvSpPr>
          <p:cNvPr id="3" name="Title 2"/>
          <p:cNvSpPr>
            <a:spLocks noGrp="1"/>
          </p:cNvSpPr>
          <p:nvPr>
            <p:ph type="title"/>
          </p:nvPr>
        </p:nvSpPr>
        <p:spPr>
          <a:xfrm>
            <a:off x="908050" y="0"/>
            <a:ext cx="8997950" cy="914400"/>
          </a:xfrm>
        </p:spPr>
        <p:txBody>
          <a:bodyPr>
            <a:noAutofit/>
          </a:bodyPr>
          <a:lstStyle/>
          <a:p>
            <a:r>
              <a:rPr lang="en-US" sz="3600" dirty="0" smtClean="0"/>
              <a:t>Text description of forward muon upgrade costing</a:t>
            </a:r>
            <a:endParaRPr lang="en-US"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1"/>
          <p:cNvSpPr>
            <a:spLocks noGrp="1"/>
          </p:cNvSpPr>
          <p:nvPr>
            <p:ph idx="1"/>
          </p:nvPr>
        </p:nvSpPr>
        <p:spPr>
          <a:xfrm>
            <a:off x="416496" y="908720"/>
            <a:ext cx="9345488" cy="5877272"/>
          </a:xfrm>
        </p:spPr>
        <p:txBody>
          <a:bodyPr/>
          <a:lstStyle/>
          <a:p>
            <a:pPr marL="495300" indent="-514350">
              <a:buFont typeface="+mj-lt"/>
              <a:buAutoNum type="arabicPeriod"/>
            </a:pPr>
            <a:r>
              <a:rPr lang="en-US" sz="2800" dirty="0" smtClean="0"/>
              <a:t>GE1/1 and GE2/1 for trigger, covering eta 1.55-2.4</a:t>
            </a:r>
          </a:p>
          <a:p>
            <a:pPr marL="731838" lvl="1" indent="-457200"/>
            <a:r>
              <a:rPr lang="en-US" sz="2400" dirty="0" smtClean="0"/>
              <a:t>Assume 2 layers of GEM detectors</a:t>
            </a:r>
          </a:p>
          <a:p>
            <a:pPr marL="495300" indent="-514350">
              <a:buFont typeface="+mj-lt"/>
              <a:buAutoNum type="arabicPeriod"/>
            </a:pPr>
            <a:endParaRPr lang="en-US" sz="2800" dirty="0" smtClean="0"/>
          </a:p>
          <a:p>
            <a:pPr marL="495300" indent="-514350">
              <a:buFont typeface="+mj-lt"/>
              <a:buAutoNum type="arabicPeriod"/>
            </a:pPr>
            <a:r>
              <a:rPr lang="en-US" sz="2800" dirty="0" smtClean="0"/>
              <a:t>RE3/1 and RE4/1 for fine timing, covering eta 1.8-2.4</a:t>
            </a:r>
          </a:p>
          <a:p>
            <a:pPr marL="731838" lvl="1" indent="-457200"/>
            <a:r>
              <a:rPr lang="en-US" sz="2400" dirty="0" smtClean="0"/>
              <a:t>Assume 1 layer each of GRPC </a:t>
            </a:r>
            <a:r>
              <a:rPr lang="en-US" sz="2400" dirty="0" err="1" smtClean="0"/>
              <a:t>multigap</a:t>
            </a:r>
            <a:r>
              <a:rPr lang="en-US" sz="2400" dirty="0" smtClean="0"/>
              <a:t> detectors</a:t>
            </a:r>
          </a:p>
          <a:p>
            <a:pPr marL="495300" indent="-514350">
              <a:buFont typeface="+mj-lt"/>
              <a:buAutoNum type="arabicPeriod"/>
            </a:pPr>
            <a:endParaRPr lang="en-US" sz="2800" i="1" dirty="0" smtClean="0"/>
          </a:p>
          <a:p>
            <a:pPr marL="495300" indent="-514350">
              <a:buFont typeface="+mj-lt"/>
              <a:buAutoNum type="arabicPeriod"/>
            </a:pPr>
            <a:r>
              <a:rPr lang="en-US" sz="2800" i="1" dirty="0" smtClean="0"/>
              <a:t>Small</a:t>
            </a:r>
            <a:r>
              <a:rPr lang="en-US" sz="2800" dirty="0" smtClean="0"/>
              <a:t> ME</a:t>
            </a:r>
            <a:r>
              <a:rPr lang="en-US" sz="2800" dirty="0" smtClean="0">
                <a:latin typeface="Arial" pitchFamily="34" charset="0"/>
                <a:cs typeface="Arial" pitchFamily="34" charset="0"/>
              </a:rPr>
              <a:t>0</a:t>
            </a:r>
            <a:r>
              <a:rPr lang="en-US" sz="2800" dirty="0" smtClean="0"/>
              <a:t> front tagger, part of new HE, cover eta 2.2-4.0</a:t>
            </a:r>
          </a:p>
          <a:p>
            <a:pPr marL="731838" lvl="1" indent="-457200"/>
            <a:r>
              <a:rPr lang="en-US" sz="2400" dirty="0" smtClean="0"/>
              <a:t>Assume 6 layers of GEM technology assumed</a:t>
            </a:r>
          </a:p>
          <a:p>
            <a:pPr marL="495300" indent="-514350">
              <a:buFont typeface="+mj-lt"/>
              <a:buAutoNum type="arabicPeriod"/>
            </a:pPr>
            <a:endParaRPr lang="en-US" sz="2800" dirty="0" smtClean="0"/>
          </a:p>
          <a:p>
            <a:pPr marL="495300" indent="-514350">
              <a:buFont typeface="+mj-lt"/>
              <a:buAutoNum type="arabicPeriod"/>
            </a:pPr>
            <a:r>
              <a:rPr lang="en-US" sz="2800" dirty="0" smtClean="0"/>
              <a:t>Iron </a:t>
            </a:r>
            <a:r>
              <a:rPr lang="en-US" sz="2800" dirty="0" err="1" smtClean="0"/>
              <a:t>toroids</a:t>
            </a:r>
            <a:r>
              <a:rPr lang="en-US" sz="2800" dirty="0" smtClean="0"/>
              <a:t> option covering eta 2.3-4.0</a:t>
            </a:r>
          </a:p>
          <a:p>
            <a:pPr marL="731838" lvl="1" indent="-457200"/>
            <a:r>
              <a:rPr lang="en-US" sz="2400" dirty="0" smtClean="0"/>
              <a:t>Assume 3 iron disks, 4 station each of GEM detectors</a:t>
            </a:r>
          </a:p>
          <a:p>
            <a:endParaRPr lang="en-US" sz="2800" dirty="0" smtClean="0"/>
          </a:p>
          <a:p>
            <a:pPr eaLnBrk="1" hangingPunct="1">
              <a:buNone/>
            </a:pPr>
            <a:endParaRPr lang="en-US" sz="2000" dirty="0" smtClean="0">
              <a:solidFill>
                <a:srgbClr val="FF0000"/>
              </a:solidFill>
            </a:endParaRPr>
          </a:p>
          <a:p>
            <a:pPr lvl="1" eaLnBrk="1" hangingPunct="1"/>
            <a:endParaRPr lang="en-US" sz="1800" dirty="0" smtClean="0">
              <a:solidFill>
                <a:srgbClr val="FF0000"/>
              </a:solidFill>
            </a:endParaRPr>
          </a:p>
        </p:txBody>
      </p:sp>
      <p:sp>
        <p:nvSpPr>
          <p:cNvPr id="28676" name="Rectangle 4"/>
          <p:cNvSpPr>
            <a:spLocks noGrp="1"/>
          </p:cNvSpPr>
          <p:nvPr>
            <p:ph type="title" idx="4294967295"/>
          </p:nvPr>
        </p:nvSpPr>
        <p:spPr bwMode="auto">
          <a:xfrm>
            <a:off x="1155700" y="0"/>
            <a:ext cx="8477820" cy="914400"/>
          </a:xfrm>
        </p:spPr>
        <p:txBody>
          <a:bodyPr wrap="square" numCol="1" anchorCtr="0" compatLnSpc="1">
            <a:prstTxWarp prst="textNoShape">
              <a:avLst/>
            </a:prstTxWarp>
            <a:noAutofit/>
          </a:bodyPr>
          <a:lstStyle/>
          <a:p>
            <a:pPr eaLnBrk="1" hangingPunct="1">
              <a:defRPr/>
            </a:pPr>
            <a:r>
              <a:rPr lang="en-US" sz="3600" dirty="0" smtClean="0">
                <a:effectLst/>
              </a:rPr>
              <a:t>Elements of the Phase 2 muon upgrade costing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0472" y="1250776"/>
            <a:ext cx="5425430" cy="5130552"/>
          </a:xfrm>
        </p:spPr>
        <p:txBody>
          <a:bodyPr/>
          <a:lstStyle/>
          <a:p>
            <a:r>
              <a:rPr lang="en-US" sz="2800" dirty="0" smtClean="0"/>
              <a:t>Coverage options:</a:t>
            </a:r>
          </a:p>
          <a:p>
            <a:pPr lvl="1"/>
            <a:r>
              <a:rPr lang="en-US" sz="2400" dirty="0" smtClean="0"/>
              <a:t>In red: small ME</a:t>
            </a:r>
            <a:r>
              <a:rPr lang="en-US" sz="2400" dirty="0" smtClean="0">
                <a:latin typeface="Arial" pitchFamily="34" charset="0"/>
                <a:cs typeface="Arial" pitchFamily="34" charset="0"/>
              </a:rPr>
              <a:t>0</a:t>
            </a:r>
            <a:r>
              <a:rPr lang="en-US" sz="2400" dirty="0" smtClean="0"/>
              <a:t> ring (top), large ME</a:t>
            </a:r>
            <a:r>
              <a:rPr lang="en-US" sz="2400" dirty="0" smtClean="0">
                <a:latin typeface="Arial" pitchFamily="34" charset="0"/>
                <a:cs typeface="Arial" pitchFamily="34" charset="0"/>
              </a:rPr>
              <a:t>0</a:t>
            </a:r>
            <a:r>
              <a:rPr lang="en-US" sz="2400" dirty="0" smtClean="0"/>
              <a:t> ring (bottom)</a:t>
            </a:r>
          </a:p>
          <a:p>
            <a:pPr lvl="1"/>
            <a:r>
              <a:rPr lang="en-US" sz="2400" dirty="0" smtClean="0"/>
              <a:t>{1.5,  2.4} &lt; |</a:t>
            </a:r>
            <a:r>
              <a:rPr lang="en-US" sz="2400" dirty="0" smtClean="0">
                <a:latin typeface="Symbol" pitchFamily="18" charset="2"/>
              </a:rPr>
              <a:t>h</a:t>
            </a:r>
            <a:r>
              <a:rPr lang="en-US" sz="2400" dirty="0" smtClean="0"/>
              <a:t>| &lt; 3.5 or so</a:t>
            </a:r>
          </a:p>
          <a:p>
            <a:pPr lvl="1"/>
            <a:r>
              <a:rPr lang="en-US" sz="2400" dirty="0" smtClean="0"/>
              <a:t>Best region for muons (more bending and less multiple scattering)</a:t>
            </a:r>
            <a:endParaRPr lang="en-US" sz="2800" dirty="0" smtClean="0"/>
          </a:p>
          <a:p>
            <a:r>
              <a:rPr lang="en-US" sz="2800" dirty="0" smtClean="0"/>
              <a:t>Inner  radius shielding needed</a:t>
            </a:r>
          </a:p>
          <a:p>
            <a:pPr lvl="1"/>
            <a:r>
              <a:rPr lang="en-US" sz="2400" dirty="0" smtClean="0"/>
              <a:t>Will limit maximum </a:t>
            </a:r>
            <a:r>
              <a:rPr lang="en-US" sz="2400" dirty="0" smtClean="0">
                <a:latin typeface="Symbol" pitchFamily="18" charset="2"/>
              </a:rPr>
              <a:t>h</a:t>
            </a:r>
          </a:p>
          <a:p>
            <a:pPr lvl="1"/>
            <a:r>
              <a:rPr lang="en-US" sz="2400" dirty="0" smtClean="0"/>
              <a:t>New technology allows &gt;&gt;1 MHz/cm</a:t>
            </a:r>
            <a:r>
              <a:rPr lang="en-US" sz="2400" baseline="30000" dirty="0" smtClean="0"/>
              <a:t>2</a:t>
            </a:r>
            <a:r>
              <a:rPr lang="en-US" sz="2400" dirty="0" smtClean="0"/>
              <a:t> </a:t>
            </a:r>
          </a:p>
          <a:p>
            <a:r>
              <a:rPr lang="en-US" sz="2800" dirty="0" smtClean="0"/>
              <a:t>“Integrated” option</a:t>
            </a:r>
          </a:p>
          <a:p>
            <a:pPr lvl="1"/>
            <a:r>
              <a:rPr lang="en-US" sz="2400" dirty="0" smtClean="0"/>
              <a:t>Build all of HE with GEM technology, for example</a:t>
            </a:r>
            <a:endParaRPr lang="en-US" sz="2400" dirty="0"/>
          </a:p>
        </p:txBody>
      </p:sp>
      <p:sp>
        <p:nvSpPr>
          <p:cNvPr id="3" name="Title 2"/>
          <p:cNvSpPr>
            <a:spLocks noGrp="1"/>
          </p:cNvSpPr>
          <p:nvPr>
            <p:ph type="title"/>
          </p:nvPr>
        </p:nvSpPr>
        <p:spPr>
          <a:xfrm>
            <a:off x="908050" y="0"/>
            <a:ext cx="8869486" cy="914400"/>
          </a:xfrm>
        </p:spPr>
        <p:txBody>
          <a:bodyPr>
            <a:noAutofit/>
          </a:bodyPr>
          <a:lstStyle/>
          <a:p>
            <a:r>
              <a:rPr lang="en-US" sz="4000" dirty="0" smtClean="0"/>
              <a:t>ME</a:t>
            </a:r>
            <a:r>
              <a:rPr lang="en-US" sz="3600" dirty="0" smtClean="0">
                <a:latin typeface="Arial" pitchFamily="34" charset="0"/>
                <a:cs typeface="Arial" pitchFamily="34" charset="0"/>
              </a:rPr>
              <a:t>0</a:t>
            </a:r>
            <a:r>
              <a:rPr lang="en-US" sz="4000" dirty="0" smtClean="0"/>
              <a:t> muon tagger at back of a new HE</a:t>
            </a:r>
            <a:endParaRPr lang="en-US" sz="4000" dirty="0"/>
          </a:p>
        </p:txBody>
      </p:sp>
      <p:grpSp>
        <p:nvGrpSpPr>
          <p:cNvPr id="5" name="Group 15"/>
          <p:cNvGrpSpPr/>
          <p:nvPr/>
        </p:nvGrpSpPr>
        <p:grpSpPr>
          <a:xfrm>
            <a:off x="5617679" y="1052736"/>
            <a:ext cx="4087849" cy="5764460"/>
            <a:chOff x="5329647" y="1052736"/>
            <a:chExt cx="4087849" cy="5764460"/>
          </a:xfrm>
        </p:grpSpPr>
        <p:pic>
          <p:nvPicPr>
            <p:cNvPr id="4" name="Picture 3" descr="CMS_longitudinal_section_HE_area.gif"/>
            <p:cNvPicPr>
              <a:picLocks noChangeAspect="1"/>
            </p:cNvPicPr>
            <p:nvPr/>
          </p:nvPicPr>
          <p:blipFill>
            <a:blip r:embed="rId3" cstate="print"/>
            <a:stretch>
              <a:fillRect/>
            </a:stretch>
          </p:blipFill>
          <p:spPr>
            <a:xfrm>
              <a:off x="5329647" y="1052736"/>
              <a:ext cx="4087849" cy="5764460"/>
            </a:xfrm>
            <a:prstGeom prst="rect">
              <a:avLst/>
            </a:prstGeom>
          </p:spPr>
        </p:pic>
        <p:sp>
          <p:nvSpPr>
            <p:cNvPr id="26" name="Trapezoid 25"/>
            <p:cNvSpPr/>
            <p:nvPr/>
          </p:nvSpPr>
          <p:spPr>
            <a:xfrm rot="16458545">
              <a:off x="6642230" y="3006137"/>
              <a:ext cx="291815" cy="2242170"/>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apezoid 24"/>
            <p:cNvSpPr/>
            <p:nvPr/>
          </p:nvSpPr>
          <p:spPr>
            <a:xfrm rot="15942547">
              <a:off x="6641857" y="2435450"/>
              <a:ext cx="291815" cy="2236765"/>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p:cNvSpPr txBox="1"/>
            <p:nvPr/>
          </p:nvSpPr>
          <p:spPr>
            <a:xfrm>
              <a:off x="6609184" y="1988840"/>
              <a:ext cx="1027845" cy="1077218"/>
            </a:xfrm>
            <a:prstGeom prst="rect">
              <a:avLst/>
            </a:prstGeom>
            <a:noFill/>
          </p:spPr>
          <p:txBody>
            <a:bodyPr wrap="none" rtlCol="0">
              <a:spAutoFit/>
            </a:bodyPr>
            <a:lstStyle/>
            <a:p>
              <a:r>
                <a:rPr lang="en-US" sz="3200" b="1" dirty="0" smtClean="0">
                  <a:solidFill>
                    <a:srgbClr val="0070C0"/>
                  </a:solidFill>
                </a:rPr>
                <a:t>New</a:t>
              </a:r>
            </a:p>
            <a:p>
              <a:r>
                <a:rPr lang="en-US" sz="3200" b="1" dirty="0" smtClean="0">
                  <a:solidFill>
                    <a:srgbClr val="0070C0"/>
                  </a:solidFill>
                </a:rPr>
                <a:t>HE</a:t>
              </a:r>
              <a:endParaRPr lang="en-US" sz="3200" b="1" dirty="0">
                <a:solidFill>
                  <a:srgbClr val="0070C0"/>
                </a:solidFill>
              </a:endParaRPr>
            </a:p>
          </p:txBody>
        </p:sp>
        <p:sp>
          <p:nvSpPr>
            <p:cNvPr id="28" name="Rectangle 27"/>
            <p:cNvSpPr/>
            <p:nvPr/>
          </p:nvSpPr>
          <p:spPr>
            <a:xfrm>
              <a:off x="7645432" y="4149080"/>
              <a:ext cx="187888" cy="2016224"/>
            </a:xfrm>
            <a:prstGeom prst="rect">
              <a:avLst/>
            </a:prstGeom>
            <a:solidFill>
              <a:srgbClr val="FF5050"/>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7531220" y="4797152"/>
              <a:ext cx="415498" cy="600164"/>
            </a:xfrm>
            <a:prstGeom prst="rect">
              <a:avLst/>
            </a:prstGeom>
            <a:noFill/>
          </p:spPr>
          <p:txBody>
            <a:bodyPr wrap="none" rtlCol="0">
              <a:spAutoFit/>
            </a:bodyPr>
            <a:lstStyle/>
            <a:p>
              <a:r>
                <a:rPr lang="en-US" dirty="0" smtClean="0">
                  <a:latin typeface="Symbol" pitchFamily="18" charset="2"/>
                </a:rPr>
                <a:t>m</a:t>
              </a:r>
            </a:p>
            <a:p>
              <a:r>
                <a:rPr lang="en-US" sz="900" dirty="0" smtClean="0">
                  <a:latin typeface="Symbol" pitchFamily="18" charset="2"/>
                </a:rPr>
                <a:t>ME0</a:t>
              </a:r>
              <a:endParaRPr lang="en-US" dirty="0" smtClean="0">
                <a:latin typeface="Symbol" pitchFamily="18" charset="2"/>
              </a:endParaRPr>
            </a:p>
          </p:txBody>
        </p:sp>
        <p:sp>
          <p:nvSpPr>
            <p:cNvPr id="27" name="Rectangle 26"/>
            <p:cNvSpPr/>
            <p:nvPr/>
          </p:nvSpPr>
          <p:spPr>
            <a:xfrm>
              <a:off x="7645432" y="2996952"/>
              <a:ext cx="187888" cy="540894"/>
            </a:xfrm>
            <a:prstGeom prst="rect">
              <a:avLst/>
            </a:prstGeom>
            <a:solidFill>
              <a:srgbClr val="FF5050"/>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7538254" y="2852936"/>
              <a:ext cx="415498" cy="738664"/>
            </a:xfrm>
            <a:prstGeom prst="rect">
              <a:avLst/>
            </a:prstGeom>
            <a:noFill/>
          </p:spPr>
          <p:txBody>
            <a:bodyPr wrap="none" rtlCol="0">
              <a:spAutoFit/>
            </a:bodyPr>
            <a:lstStyle/>
            <a:p>
              <a:r>
                <a:rPr lang="en-US" dirty="0" smtClean="0">
                  <a:latin typeface="Symbol" pitchFamily="18" charset="2"/>
                </a:rPr>
                <a:t>m</a:t>
              </a:r>
            </a:p>
            <a:p>
              <a:endParaRPr lang="en-US" sz="900" dirty="0" smtClean="0">
                <a:latin typeface="Symbol" pitchFamily="18" charset="2"/>
              </a:endParaRPr>
            </a:p>
            <a:p>
              <a:r>
                <a:rPr lang="en-US" sz="900" dirty="0" smtClean="0">
                  <a:latin typeface="Symbol" pitchFamily="18" charset="2"/>
                </a:rPr>
                <a:t>ME0</a:t>
              </a:r>
              <a:endParaRPr lang="en-US" dirty="0">
                <a:latin typeface="Symbol" pitchFamily="18" charset="2"/>
              </a:endParaRPr>
            </a:p>
          </p:txBody>
        </p:sp>
        <p:sp>
          <p:nvSpPr>
            <p:cNvPr id="15" name="TextBox 14"/>
            <p:cNvSpPr txBox="1"/>
            <p:nvPr/>
          </p:nvSpPr>
          <p:spPr>
            <a:xfrm>
              <a:off x="5673080" y="3455422"/>
              <a:ext cx="2007840" cy="261610"/>
            </a:xfrm>
            <a:prstGeom prst="rect">
              <a:avLst/>
            </a:prstGeom>
            <a:noFill/>
          </p:spPr>
          <p:txBody>
            <a:bodyPr wrap="square" rtlCol="0">
              <a:spAutoFit/>
            </a:bodyPr>
            <a:lstStyle/>
            <a:p>
              <a:r>
                <a:rPr lang="en-US" sz="1050" b="1" dirty="0" smtClean="0">
                  <a:solidFill>
                    <a:srgbClr val="0070C0"/>
                  </a:solidFill>
                </a:rPr>
                <a:t>Additional EE/HE coverage</a:t>
              </a:r>
              <a:endParaRPr lang="en-US" sz="1050" b="1" dirty="0">
                <a:solidFill>
                  <a:srgbClr val="0070C0"/>
                </a:solidFill>
              </a:endParaRPr>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3_IntroducingPowerPoint2007">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themeOverride>
</file>

<file path=ppt/theme/themeOverride2.xml><?xml version="1.0" encoding="utf-8"?>
<a:themeOverride xmlns:a="http://schemas.openxmlformats.org/drawingml/2006/main">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themeOverride>
</file>

<file path=docProps/app.xml><?xml version="1.0" encoding="utf-8"?>
<Properties xmlns="http://schemas.openxmlformats.org/officeDocument/2006/extended-properties" xmlns:vt="http://schemas.openxmlformats.org/officeDocument/2006/docPropsVTypes">
  <TotalTime>27112</TotalTime>
  <Words>582</Words>
  <Application>Microsoft Office PowerPoint</Application>
  <PresentationFormat>A4 Paper (210x297 mm)</PresentationFormat>
  <Paragraphs>98</Paragraphs>
  <Slides>8</Slides>
  <Notes>8</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3_IntroducingPowerPoint2007</vt:lpstr>
      <vt:lpstr>Office Theme</vt:lpstr>
      <vt:lpstr>Not baseline: ASIC, DCFEB R&amp;D if L1A latency &gt; 10 ms </vt:lpstr>
      <vt:lpstr>Summary</vt:lpstr>
      <vt:lpstr>List of muon R&amp;D proponents</vt:lpstr>
      <vt:lpstr>Backup slides</vt:lpstr>
      <vt:lpstr>References</vt:lpstr>
      <vt:lpstr>Text description of forward muon upgrade costing</vt:lpstr>
      <vt:lpstr>Elements of the Phase 2 muon upgrade costing</vt:lpstr>
      <vt:lpstr>ME0 muon tagger at back of a new HE</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Phase 2 forward mu costing</dc:title>
  <dc:creator>JH</dc:creator>
  <cp:lastModifiedBy>Jay Hauser</cp:lastModifiedBy>
  <cp:revision>1345</cp:revision>
  <cp:lastPrinted>2012-08-27T11:33:03Z</cp:lastPrinted>
  <dcterms:created xsi:type="dcterms:W3CDTF">2012-07-23T13:35:26Z</dcterms:created>
  <dcterms:modified xsi:type="dcterms:W3CDTF">2013-09-30T18:54:28Z</dcterms:modified>
</cp:coreProperties>
</file>