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333" r:id="rId2"/>
    <p:sldId id="334" r:id="rId3"/>
    <p:sldId id="332" r:id="rId4"/>
    <p:sldId id="331" r:id="rId5"/>
    <p:sldId id="335" r:id="rId6"/>
    <p:sldId id="336" r:id="rId7"/>
    <p:sldId id="337" r:id="rId8"/>
    <p:sldId id="338" r:id="rId9"/>
    <p:sldId id="329" r:id="rId10"/>
    <p:sldId id="299" r:id="rId11"/>
    <p:sldId id="345" r:id="rId12"/>
    <p:sldId id="339" r:id="rId13"/>
    <p:sldId id="340" r:id="rId14"/>
    <p:sldId id="341" r:id="rId15"/>
    <p:sldId id="344" r:id="rId16"/>
    <p:sldId id="342" r:id="rId17"/>
    <p:sldId id="346" r:id="rId18"/>
    <p:sldId id="343" r:id="rId19"/>
    <p:sldId id="347" r:id="rId20"/>
    <p:sldId id="348" r:id="rId21"/>
    <p:sldId id="34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1" autoAdjust="0"/>
    <p:restoredTop sz="92868" autoAdjust="0"/>
  </p:normalViewPr>
  <p:slideViewPr>
    <p:cSldViewPr>
      <p:cViewPr varScale="1">
        <p:scale>
          <a:sx n="67" d="100"/>
          <a:sy n="67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E8C5B-AF3E-4E8D-B89C-BF685FF2103B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C4BD1-D01F-4920-A278-0F8A31DD8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49F6-76AA-415E-A0D4-38A7075824D1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78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D3E9-15AC-451D-8F2C-5928A7748E00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743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C50A-AFEF-436C-A8DD-A865B441808A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472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ADA96-B437-49AE-9C4D-4A96B0A547DB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591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E35E-3F2F-41A6-9C5C-B22C870F8C6C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516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0E6-B197-4CE0-808C-7FA89A5A8279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687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F786-1F34-4D8F-B5A2-D6872E178F24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61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857-9811-41CA-92D6-1488B63373BF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897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BF3CE-5D31-419E-A208-A30194F4DF49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409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E790-DE2B-4435-8B2A-C5B75B35C4DA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574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7D48-FDE7-443A-844C-C27FAD3C3F5E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3934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E4E21-84D3-4F12-85CB-FD4965F1D6E3}" type="datetime1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C5942-D3CF-4767-875F-7387C5DAD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794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Main/TMBAlgorithmDescriptio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Improvements to ME1/1 TMB Algorithm from Simulation Studies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61354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US CMS EMU Workshop</a:t>
            </a:r>
            <a:b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2013-10-01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Vadim Khotilovich, </a:t>
            </a:r>
            <a:br>
              <a:rPr lang="en-US" dirty="0" smtClean="0"/>
            </a:br>
            <a:r>
              <a:rPr lang="en-US" i="1" dirty="0" smtClean="0"/>
              <a:t>Texas A&amp;M </a:t>
            </a:r>
            <a:r>
              <a:rPr lang="en-US" i="1" dirty="0" smtClean="0"/>
              <a:t>University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On CLCT </a:t>
            </a:r>
            <a:r>
              <a:rPr lang="en-US" dirty="0" smtClean="0"/>
              <a:t>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 would be beneficial to limit the set of </a:t>
            </a:r>
            <a:r>
              <a:rPr lang="en-US" dirty="0" smtClean="0"/>
              <a:t>CLCT </a:t>
            </a:r>
            <a:r>
              <a:rPr lang="en-US" dirty="0" smtClean="0"/>
              <a:t>patterns </a:t>
            </a:r>
            <a:r>
              <a:rPr lang="en-US" dirty="0" smtClean="0"/>
              <a:t>used for triggering</a:t>
            </a:r>
          </a:p>
          <a:p>
            <a:pPr lvl="1"/>
            <a:r>
              <a:rPr lang="en-US" dirty="0" smtClean="0"/>
              <a:t>Would help with </a:t>
            </a:r>
            <a:r>
              <a:rPr lang="en-US" dirty="0" smtClean="0"/>
              <a:t>rate, ghosting, dead-time and corresponding loss of </a:t>
            </a:r>
            <a:r>
              <a:rPr lang="en-US" dirty="0" smtClean="0"/>
              <a:t>efficiency (while we loose a little of efficiency in low PU case, we would gain a bit in high PU)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we </a:t>
            </a:r>
            <a:r>
              <a:rPr lang="en-US" dirty="0" smtClean="0"/>
              <a:t>still would like to read out data from low pt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For that we would still need to keep the full set of CLCT patterns for DAQ</a:t>
            </a:r>
          </a:p>
          <a:p>
            <a:pPr lvl="1"/>
            <a:r>
              <a:rPr lang="en-US" dirty="0" smtClean="0"/>
              <a:t>Data is only read-out from those chambers that have a CLCT pre-trigger (3 layers coincidence)</a:t>
            </a:r>
          </a:p>
          <a:p>
            <a:pPr lvl="2"/>
            <a:r>
              <a:rPr lang="en-US" dirty="0" smtClean="0"/>
              <a:t>Thus, high-bend patterns might only need to be used for pre-triggering, but not for triggering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On ALCT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4864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Problem: </a:t>
            </a:r>
          </a:p>
          <a:p>
            <a:pPr lvl="1"/>
            <a:r>
              <a:rPr lang="en-US" dirty="0" smtClean="0"/>
              <a:t>ALCT time resolution in ME1/a becomes worse then that of CLCTs</a:t>
            </a:r>
          </a:p>
          <a:p>
            <a:pPr lvl="1"/>
            <a:r>
              <a:rPr lang="en-US" dirty="0" smtClean="0"/>
              <a:t>The reason is that the single “wide” ALCT pattern envelope that we </a:t>
            </a:r>
            <a:r>
              <a:rPr lang="en-US" dirty="0" smtClean="0"/>
              <a:t>currently have </a:t>
            </a:r>
            <a:r>
              <a:rPr lang="en-US" dirty="0" smtClean="0"/>
              <a:t>for all chambers, picks up too much of BG from neighboring </a:t>
            </a:r>
            <a:r>
              <a:rPr lang="en-US" dirty="0" err="1" smtClean="0"/>
              <a:t>wiregroups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Use “wide” ALCT pattern for chambers in Ring &gt; 1  </a:t>
            </a:r>
          </a:p>
          <a:p>
            <a:pPr lvl="1"/>
            <a:r>
              <a:rPr lang="en-US" dirty="0" smtClean="0"/>
              <a:t>Use a new “narrow“ ALCT pattern for Ring 1 chambers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alct_envelope_ve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371600"/>
            <a:ext cx="2673598" cy="4484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On Stub </a:t>
            </a:r>
            <a:r>
              <a:rPr lang="en-US" sz="3600" dirty="0" smtClean="0"/>
              <a:t>Timing (relevant to CLCT and ALCT)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Current stub timing measure is not robust enough:</a:t>
            </a:r>
          </a:p>
          <a:p>
            <a:pPr lvl="1"/>
            <a:r>
              <a:rPr lang="en-US" dirty="0" smtClean="0"/>
              <a:t>Defined by BX of pre-trigger</a:t>
            </a:r>
            <a:endParaRPr lang="en-US" dirty="0" smtClean="0"/>
          </a:p>
          <a:p>
            <a:pPr lvl="2"/>
            <a:r>
              <a:rPr lang="en-US" dirty="0" smtClean="0"/>
              <a:t>First BX when at least 3 layers with signal start fitting into a stub pattern envelope</a:t>
            </a:r>
          </a:p>
          <a:p>
            <a:pPr lvl="1"/>
            <a:r>
              <a:rPr lang="en-US" dirty="0" smtClean="0"/>
              <a:t>Could be influenced by outlier signal channels from early BG</a:t>
            </a:r>
          </a:p>
          <a:p>
            <a:pPr lvl="1"/>
            <a:r>
              <a:rPr lang="en-US" dirty="0" smtClean="0"/>
              <a:t>Check for trigger condition happens 2BX after pre-trigger</a:t>
            </a:r>
          </a:p>
          <a:p>
            <a:pPr lvl="2"/>
            <a:r>
              <a:rPr lang="en-US" dirty="0" smtClean="0"/>
              <a:t>For CLCT, trigger pattern could even be different then pre-trigger pattern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Possible improvement: median stub timing </a:t>
            </a:r>
          </a:p>
          <a:p>
            <a:pPr lvl="1"/>
            <a:r>
              <a:rPr lang="en-US" dirty="0" smtClean="0"/>
              <a:t>Defined by median time of signal channels that fit into stub’s trigger envelope</a:t>
            </a:r>
          </a:p>
          <a:p>
            <a:pPr lvl="2"/>
            <a:r>
              <a:rPr lang="en-US" dirty="0" smtClean="0"/>
              <a:t>Median is a measure that is the most robust to outliers</a:t>
            </a:r>
          </a:p>
          <a:p>
            <a:pPr lvl="1"/>
            <a:r>
              <a:rPr lang="en-US" dirty="0" smtClean="0"/>
              <a:t>In firmware it would require extra memory to maintain FIFOs to calculate running medians</a:t>
            </a:r>
          </a:p>
          <a:p>
            <a:pPr lvl="1"/>
            <a:r>
              <a:rPr lang="en-US" dirty="0" smtClean="0"/>
              <a:t>If that would be taking too much resources, some sort of truncated averages might be attempted instead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ALCT Handling in ME1/1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7912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</a:t>
            </a:r>
            <a:r>
              <a:rPr lang="en-US" dirty="0" smtClean="0"/>
              <a:t>the ALCTs received by TMB we propose to </a:t>
            </a:r>
            <a:r>
              <a:rPr lang="en-US" dirty="0" smtClean="0"/>
              <a:t>assign them either to 1/a or to 1/b if they could cross either of them</a:t>
            </a:r>
          </a:p>
          <a:p>
            <a:r>
              <a:rPr lang="en-US" b="1" dirty="0" smtClean="0"/>
              <a:t>M</a:t>
            </a:r>
            <a:r>
              <a:rPr lang="en-US" b="1" dirty="0" smtClean="0"/>
              <a:t>atch ALCTs to CLCTs independently in 1/a and 1/b</a:t>
            </a:r>
            <a:endParaRPr lang="en-US" dirty="0" smtClean="0"/>
          </a:p>
          <a:p>
            <a:pPr lvl="1"/>
            <a:r>
              <a:rPr lang="en-US" dirty="0" smtClean="0"/>
              <a:t>A complication: </a:t>
            </a:r>
            <a:r>
              <a:rPr lang="en-US" dirty="0" smtClean="0"/>
              <a:t>29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dirty="0" smtClean="0"/>
              <a:t>slant</a:t>
            </a:r>
          </a:p>
          <a:p>
            <a:pPr lvl="2"/>
            <a:r>
              <a:rPr lang="en-US" dirty="0" smtClean="0"/>
              <a:t>some </a:t>
            </a:r>
            <a:r>
              <a:rPr lang="en-US" dirty="0" err="1" smtClean="0"/>
              <a:t>wiregroups</a:t>
            </a:r>
            <a:r>
              <a:rPr lang="en-US" dirty="0" smtClean="0"/>
              <a:t> cross both 1/a and </a:t>
            </a:r>
            <a:r>
              <a:rPr lang="en-US" dirty="0" smtClean="0"/>
              <a:t>1/b</a:t>
            </a:r>
          </a:p>
          <a:p>
            <a:pPr lvl="2"/>
            <a:r>
              <a:rPr lang="en-US" dirty="0" smtClean="0"/>
              <a:t>ALCTs in these WGs would be assigned to the both </a:t>
            </a:r>
          </a:p>
          <a:p>
            <a:pPr lvl="1"/>
            <a:r>
              <a:rPr lang="en-US" dirty="0" smtClean="0"/>
              <a:t>Use LUTs to </a:t>
            </a:r>
            <a:r>
              <a:rPr lang="en-US" b="1" dirty="0" smtClean="0"/>
              <a:t>check for a physical possibility of a half-strip and a wire groups to cross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strip_v_wireg_me1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3810000"/>
            <a:ext cx="2971800" cy="2920826"/>
          </a:xfrm>
          <a:prstGeom prst="rect">
            <a:avLst/>
          </a:prstGeom>
        </p:spPr>
      </p:pic>
      <p:pic>
        <p:nvPicPr>
          <p:cNvPr id="7" name="Picture 6" descr="strip_v_wireg_me1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762000"/>
            <a:ext cx="2971800" cy="29208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76848" y="3429000"/>
            <a:ext cx="879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Half-strip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976848" y="6477000"/>
            <a:ext cx="879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Half-strip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945261" y="1295400"/>
            <a:ext cx="456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WG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945261" y="4418283"/>
            <a:ext cx="456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WG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685801"/>
            <a:ext cx="2438400" cy="304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 ME1/b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3733800"/>
            <a:ext cx="2438400" cy="304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 ME1/a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Improving Stub Time-Matching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5638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problem in old TMB: </a:t>
            </a:r>
            <a:r>
              <a:rPr lang="en-US" dirty="0" smtClean="0"/>
              <a:t>CLCTs are “leading” the matching</a:t>
            </a:r>
          </a:p>
          <a:p>
            <a:pPr lvl="1"/>
            <a:r>
              <a:rPr lang="en-US" dirty="0" smtClean="0"/>
              <a:t>When it finds CLCT, it looks </a:t>
            </a:r>
            <a:r>
              <a:rPr lang="en-US" dirty="0" smtClean="0"/>
              <a:t>for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BX </a:t>
            </a:r>
            <a:r>
              <a:rPr lang="en-US" dirty="0" smtClean="0"/>
              <a:t>in the matching window </a:t>
            </a:r>
            <a:r>
              <a:rPr lang="en-US" dirty="0" smtClean="0"/>
              <a:t>(in arrival time order) that </a:t>
            </a:r>
            <a:r>
              <a:rPr lang="en-US" dirty="0" smtClean="0"/>
              <a:t>has </a:t>
            </a:r>
            <a:r>
              <a:rPr lang="en-US" dirty="0" smtClean="0"/>
              <a:t>ALCTs</a:t>
            </a:r>
          </a:p>
          <a:p>
            <a:pPr lvl="1"/>
            <a:r>
              <a:rPr lang="en-US" dirty="0" smtClean="0"/>
              <a:t>Problem: when ALCT is matched, it is taken away from the queue together with the matched CLCT</a:t>
            </a:r>
          </a:p>
          <a:p>
            <a:pPr lvl="2"/>
            <a:r>
              <a:rPr lang="en-US" dirty="0" smtClean="0"/>
              <a:t>Even if there might be a better match later –&gt; inefficiency!</a:t>
            </a:r>
          </a:p>
          <a:p>
            <a:pPr lvl="2"/>
            <a:r>
              <a:rPr lang="en-US" dirty="0" smtClean="0"/>
              <a:t>Advantage: </a:t>
            </a:r>
            <a:r>
              <a:rPr lang="en-US" dirty="0" smtClean="0"/>
              <a:t>simple, no </a:t>
            </a:r>
            <a:r>
              <a:rPr lang="en-US" dirty="0" smtClean="0"/>
              <a:t>latency </a:t>
            </a:r>
            <a:r>
              <a:rPr lang="en-US" dirty="0" smtClean="0"/>
              <a:t>loss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Solution: </a:t>
            </a:r>
            <a:r>
              <a:rPr lang="en-US" b="1" dirty="0" smtClean="0"/>
              <a:t>ALCT-centric cross-BX approach</a:t>
            </a:r>
          </a:p>
          <a:p>
            <a:pPr lvl="1"/>
            <a:r>
              <a:rPr lang="en-US" dirty="0" smtClean="0"/>
              <a:t>For a BX with ALCT (which determines BX of LCT), TMB would wait for CLCTs to be reconstructed</a:t>
            </a:r>
          </a:p>
          <a:p>
            <a:pPr lvl="2"/>
            <a:r>
              <a:rPr lang="en-US" dirty="0" smtClean="0"/>
              <a:t>Look for a match in the same central BX first</a:t>
            </a:r>
          </a:p>
          <a:p>
            <a:pPr lvl="2"/>
            <a:r>
              <a:rPr lang="en-US" dirty="0" smtClean="0"/>
              <a:t>If less then 2 LCTs are matched yet, look for CLCTs in BX -1, then BX+1 …</a:t>
            </a:r>
          </a:p>
          <a:p>
            <a:pPr lvl="1"/>
            <a:r>
              <a:rPr lang="en-US" dirty="0" smtClean="0"/>
              <a:t>That would require some small additional latency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Improving Stub Time-Matching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Example of efficiency improvement</a:t>
            </a:r>
          </a:p>
          <a:p>
            <a:pPr lvl="1"/>
            <a:r>
              <a:rPr lang="en-US" dirty="0" smtClean="0"/>
              <a:t>Note the red “correct LCT” efficiency histogram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h_eff_eta_me1_step9_stubs_w3_pr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4645015" cy="2667000"/>
          </a:xfrm>
          <a:prstGeom prst="rect">
            <a:avLst/>
          </a:prstGeom>
          <a:noFill/>
        </p:spPr>
      </p:pic>
      <p:pic>
        <p:nvPicPr>
          <p:cNvPr id="7" name="Picture 7" descr="h_eff_eta_me1_step19_stubs_w3_pr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1825" y="3048000"/>
            <a:ext cx="4702175" cy="26998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28800" y="2514600"/>
            <a:ext cx="88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Before: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2438400"/>
            <a:ext cx="73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After: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On LCT 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Since we can have max 2 + 2 = 4 LCTs/BX from 1/a + 1/b, we need some LCT sorting procedure to select max 2 LCTs/BX from the whole ME1/1</a:t>
            </a:r>
          </a:p>
          <a:p>
            <a:pPr lvl="1"/>
            <a:r>
              <a:rPr lang="en-US" dirty="0" smtClean="0"/>
              <a:t>The limit comes from the backplane limitation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simplest solution:</a:t>
            </a:r>
          </a:p>
          <a:p>
            <a:pPr lvl="1"/>
            <a:r>
              <a:rPr lang="en-US" dirty="0" smtClean="0"/>
              <a:t>Rank by eta: drop </a:t>
            </a:r>
            <a:r>
              <a:rPr lang="en-US" dirty="0" smtClean="0"/>
              <a:t>the highest eta ones until we have just </a:t>
            </a:r>
            <a:r>
              <a:rPr lang="en-US" dirty="0" smtClean="0"/>
              <a:t>two</a:t>
            </a:r>
            <a:endParaRPr lang="en-US" dirty="0" smtClean="0"/>
          </a:p>
          <a:p>
            <a:r>
              <a:rPr lang="en-US" dirty="0" smtClean="0"/>
              <a:t>A bit better:</a:t>
            </a:r>
            <a:endParaRPr lang="en-US" dirty="0" smtClean="0"/>
          </a:p>
          <a:p>
            <a:pPr lvl="1"/>
            <a:r>
              <a:rPr lang="en-US" dirty="0" smtClean="0"/>
              <a:t>R</a:t>
            </a:r>
            <a:r>
              <a:rPr lang="en-US" dirty="0" smtClean="0"/>
              <a:t>ank </a:t>
            </a:r>
            <a:r>
              <a:rPr lang="en-US" dirty="0" smtClean="0"/>
              <a:t>stubs by </a:t>
            </a:r>
            <a:r>
              <a:rPr lang="en-US" dirty="0" smtClean="0"/>
              <a:t>“special quality” </a:t>
            </a:r>
            <a:r>
              <a:rPr lang="en-US" dirty="0" smtClean="0"/>
              <a:t>value which is the same as stub quality for </a:t>
            </a:r>
            <a:r>
              <a:rPr lang="en-US" dirty="0" smtClean="0"/>
              <a:t>1/b </a:t>
            </a:r>
            <a:r>
              <a:rPr lang="en-US" dirty="0" smtClean="0"/>
              <a:t>and </a:t>
            </a:r>
            <a:r>
              <a:rPr lang="en-US" dirty="0" smtClean="0"/>
              <a:t>is stub quality - 1 for 1/a </a:t>
            </a:r>
            <a:r>
              <a:rPr lang="en-US" dirty="0" smtClean="0"/>
              <a:t>stubs</a:t>
            </a:r>
          </a:p>
          <a:p>
            <a:pPr lvl="1"/>
            <a:r>
              <a:rPr lang="en-US" dirty="0" smtClean="0"/>
              <a:t>Rank </a:t>
            </a:r>
            <a:r>
              <a:rPr lang="en-US" dirty="0" smtClean="0"/>
              <a:t>by </a:t>
            </a:r>
            <a:r>
              <a:rPr lang="en-US" dirty="0" smtClean="0"/>
              <a:t>eta, if </a:t>
            </a:r>
            <a:r>
              <a:rPr lang="en-US" dirty="0" smtClean="0"/>
              <a:t>special quality is the </a:t>
            </a:r>
            <a:r>
              <a:rPr lang="en-US" dirty="0" smtClean="0"/>
              <a:t>same</a:t>
            </a:r>
            <a:endParaRPr lang="en-US" dirty="0" smtClean="0"/>
          </a:p>
          <a:p>
            <a:r>
              <a:rPr lang="en-US" dirty="0" smtClean="0"/>
              <a:t>A more complex way </a:t>
            </a:r>
            <a:r>
              <a:rPr lang="en-US" dirty="0" smtClean="0"/>
              <a:t>to work around the limitation of </a:t>
            </a:r>
            <a:r>
              <a:rPr lang="en-US" dirty="0" smtClean="0"/>
              <a:t>max 2 LCTs/BX </a:t>
            </a:r>
          </a:p>
          <a:p>
            <a:pPr lvl="1"/>
            <a:r>
              <a:rPr lang="en-US" dirty="0" smtClean="0"/>
              <a:t>Serialize extra </a:t>
            </a:r>
            <a:r>
              <a:rPr lang="en-US" dirty="0" smtClean="0"/>
              <a:t>stubs into the following BX if it would be </a:t>
            </a:r>
            <a:r>
              <a:rPr lang="en-US" dirty="0" smtClean="0"/>
              <a:t>empty</a:t>
            </a:r>
          </a:p>
          <a:p>
            <a:pPr lvl="1"/>
            <a:r>
              <a:rPr lang="en-US" dirty="0" smtClean="0"/>
              <a:t>However, it’s unclear if it would actually be worth doing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number of ways to improve local triggering in ME1/1 at high luminosity was identified from simulation studies in high pileup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The plan is to start implementation in firmware</a:t>
            </a:r>
          </a:p>
          <a:p>
            <a:pPr lvl="1"/>
            <a:r>
              <a:rPr lang="en-US" dirty="0" smtClean="0"/>
              <a:t>Step-by-step improvements of the existing TMB firmware with 7DCFEB handling (</a:t>
            </a:r>
            <a:r>
              <a:rPr lang="en-US" dirty="0" err="1" smtClean="0"/>
              <a:t>Yuriy’s</a:t>
            </a:r>
            <a:r>
              <a:rPr lang="en-US" dirty="0" smtClean="0"/>
              <a:t> talk yesterday)</a:t>
            </a:r>
          </a:p>
          <a:p>
            <a:pPr lvl="1"/>
            <a:r>
              <a:rPr lang="en-US" dirty="0" smtClean="0"/>
              <a:t>Having a versatile test-bed for firmware developme</a:t>
            </a:r>
            <a:r>
              <a:rPr lang="en-US" dirty="0" smtClean="0"/>
              <a:t>nt is important </a:t>
            </a:r>
          </a:p>
          <a:p>
            <a:pPr lvl="2"/>
            <a:r>
              <a:rPr lang="en-US" dirty="0" err="1" smtClean="0"/>
              <a:t>Aysen</a:t>
            </a:r>
            <a:r>
              <a:rPr lang="en-US" dirty="0" smtClean="0"/>
              <a:t> will be talking about </a:t>
            </a:r>
            <a:r>
              <a:rPr lang="en-US" dirty="0" smtClean="0"/>
              <a:t>the electronic emulation </a:t>
            </a:r>
            <a:r>
              <a:rPr lang="en-US" dirty="0" smtClean="0"/>
              <a:t>system for </a:t>
            </a:r>
            <a:r>
              <a:rPr lang="en-US" dirty="0" smtClean="0"/>
              <a:t>the TMB </a:t>
            </a:r>
            <a:r>
              <a:rPr lang="en-US" dirty="0" smtClean="0"/>
              <a:t>input </a:t>
            </a:r>
            <a:r>
              <a:rPr lang="en-US" dirty="0" smtClean="0"/>
              <a:t>signals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Backup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56388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ALCT Efficiency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Current </a:t>
            </a:r>
            <a:r>
              <a:rPr lang="en-US" sz="2800" dirty="0" smtClean="0"/>
              <a:t>ALCT “ghost cancellation” algorithm</a:t>
            </a:r>
            <a:r>
              <a:rPr lang="en-US" sz="2800" dirty="0" smtClean="0"/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If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 WG-1 has ALCT of higher Quality in the same BX ||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WG+1 has ALCT of at least the same Q in the same BX ) 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ALCT on wire group WG is canceled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else (</a:t>
            </a:r>
            <a:r>
              <a:rPr lang="en-US" sz="1800" b="1" dirty="0" smtClean="0">
                <a:solidFill>
                  <a:srgbClr val="FF3300"/>
                </a:solidFill>
                <a:latin typeface="Courier New" pitchFamily="49" charset="0"/>
                <a:cs typeface="Courier New" pitchFamily="49" charset="0"/>
              </a:rPr>
              <a:t>if WG+1 or WG-1 have ALCT from 1 to 4 BX ago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sz="18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ALCT on wire group WG is canceled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Is run in parallel for all Wire Groups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Has little effect at low PU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At high PU </a:t>
            </a:r>
            <a:r>
              <a:rPr lang="en-US" sz="2800" dirty="0" smtClean="0"/>
              <a:t>and high eta efficiency </a:t>
            </a:r>
            <a:r>
              <a:rPr lang="en-US" sz="2800" dirty="0" smtClean="0"/>
              <a:t>suffers because of </a:t>
            </a:r>
            <a:br>
              <a:rPr lang="en-US" sz="2800" dirty="0" smtClean="0"/>
            </a:br>
            <a:r>
              <a:rPr lang="en-US" sz="2800" dirty="0" smtClean="0"/>
              <a:t>the strict requirements in the ‘</a:t>
            </a:r>
            <a:r>
              <a:rPr lang="en-US" sz="2800" b="1" dirty="0" smtClean="0"/>
              <a:t>else</a:t>
            </a:r>
            <a:r>
              <a:rPr lang="en-US" sz="2800" dirty="0" smtClean="0"/>
              <a:t>’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“from 1 to 4 BX ago” is </a:t>
            </a:r>
            <a:r>
              <a:rPr lang="en-US" sz="2400" dirty="0" smtClean="0"/>
              <a:t>a large range </a:t>
            </a:r>
            <a:r>
              <a:rPr lang="en-US" sz="2400" dirty="0" smtClean="0"/>
              <a:t>for time-precise ALCTs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No requirement on Quality of WG+1 or WG-1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Fairly often can lead </a:t>
            </a:r>
            <a:r>
              <a:rPr lang="en-US" sz="2000" dirty="0" smtClean="0"/>
              <a:t>to killing of a good signal ALCT by some low quality neighboring ALCT from early </a:t>
            </a:r>
            <a:r>
              <a:rPr lang="en-US" sz="2000" dirty="0" smtClean="0"/>
              <a:t>PU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20700" y="2298700"/>
            <a:ext cx="7239000" cy="533400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" name="AutoShape 7"/>
          <p:cNvCxnSpPr>
            <a:cxnSpLocks noChangeShapeType="1"/>
            <a:endCxn id="9" idx="3"/>
          </p:cNvCxnSpPr>
          <p:nvPr/>
        </p:nvCxnSpPr>
        <p:spPr bwMode="auto">
          <a:xfrm flipV="1">
            <a:off x="5867400" y="2565400"/>
            <a:ext cx="1892300" cy="1854200"/>
          </a:xfrm>
          <a:prstGeom prst="curvedConnector3">
            <a:avLst>
              <a:gd name="adj1" fmla="val 112081"/>
            </a:avLst>
          </a:prstGeom>
          <a:noFill/>
          <a:ln w="22225">
            <a:solidFill>
              <a:srgbClr val="FFCC00"/>
            </a:solidFill>
            <a:round/>
            <a:headEnd/>
            <a:tailEnd type="stealth" w="lg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About ME1/1</a:t>
            </a:r>
          </a:p>
          <a:p>
            <a:r>
              <a:rPr lang="en-US" dirty="0" smtClean="0"/>
              <a:t>Algorithm changes in a nutshell</a:t>
            </a:r>
          </a:p>
          <a:p>
            <a:r>
              <a:rPr lang="en-US" dirty="0" smtClean="0"/>
              <a:t>CLCT reconstruction changes</a:t>
            </a:r>
          </a:p>
          <a:p>
            <a:r>
              <a:rPr lang="en-US" dirty="0" smtClean="0"/>
              <a:t>ALCT handling and ALCT to CLCT matching</a:t>
            </a:r>
          </a:p>
          <a:p>
            <a:r>
              <a:rPr lang="en-US" dirty="0" smtClean="0"/>
              <a:t>LCT sorting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Twiki</a:t>
            </a:r>
            <a:r>
              <a:rPr lang="en-US" dirty="0" smtClean="0"/>
              <a:t> </a:t>
            </a:r>
            <a:r>
              <a:rPr lang="en-US" dirty="0" smtClean="0"/>
              <a:t>page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twiki.cern.ch/twiki/bin/view/Main/TMBAlgorithmDescription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ALCT Efficiency Improvements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h_eff_eta_me1_steps6789_alct_w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325" y="684213"/>
            <a:ext cx="5886450" cy="3392487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43434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The highest eff. is after removing </a:t>
            </a:r>
            <a:r>
              <a:rPr lang="en-US" sz="2800" dirty="0"/>
              <a:t>pre-trigger dead-time: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/>
              <a:t>Currently, if pre-trigger happens on some WG but no trigger 2BX later, ALCT stops this WG for total 6 BX after pre-trigger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/>
              <a:t>No reason not to reduce it to 2 BX (drift time only)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239000" y="3200400"/>
            <a:ext cx="1752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/>
              <a:t>before</a:t>
            </a: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7696200" y="2819400"/>
            <a:ext cx="609600" cy="4572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stealth" w="lg" len="lg"/>
          </a:ln>
          <a:effectLst/>
        </p:spPr>
        <p:txBody>
          <a:bodyPr anchor="b"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V="1">
            <a:off x="5867400" y="2133600"/>
            <a:ext cx="2590800" cy="22860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stealth" w="lg" len="lg"/>
          </a:ln>
          <a:effectLst/>
        </p:spPr>
        <p:txBody>
          <a:bodyPr anchor="b"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3581400" cy="3733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Ghost </a:t>
            </a:r>
            <a:r>
              <a:rPr lang="en-US" sz="2800" dirty="0" smtClean="0"/>
              <a:t>Cancellation: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Changing the WG±1 look-back DBX from 4 to 1  (dotted line)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Adding higher quality  requirement for past BXs (dashed)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Note on ALCT Emulator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Current </a:t>
            </a:r>
            <a:r>
              <a:rPr lang="en-US" dirty="0" smtClean="0"/>
              <a:t>ALCT emulator in CMSSW has a limitation: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It does not allow simulation of multiple ALCT trigger stubs </a:t>
            </a:r>
            <a:r>
              <a:rPr lang="en-US" dirty="0" smtClean="0"/>
              <a:t> in a BX </a:t>
            </a:r>
            <a:r>
              <a:rPr lang="en-US" dirty="0" smtClean="0"/>
              <a:t>train happening on the same wire-group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It means that only the first ALCT stub </a:t>
            </a:r>
            <a:r>
              <a:rPr lang="en-US" dirty="0" smtClean="0"/>
              <a:t>in a BX train </a:t>
            </a:r>
            <a:r>
              <a:rPr lang="en-US" dirty="0" smtClean="0"/>
              <a:t>on a specific wire-group is found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That could bring some trouble if very long BX trains with early out-of-time PU are simulated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E.g., the standard BX train is [-5,+3], but for SLHC samples they are now proposing a </a:t>
            </a:r>
            <a:r>
              <a:rPr lang="en-US" smtClean="0"/>
              <a:t>significantly longer one [-</a:t>
            </a:r>
            <a:r>
              <a:rPr lang="en-US" dirty="0" smtClean="0"/>
              <a:t>12,+3]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5942-D3CF-4767-875F-7387C5DADC9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C5942-D3CF-4767-875F-7387C5DADC9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About ME1/1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4102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Good quality stubs in ME1/1 are crucial for </a:t>
            </a:r>
            <a:r>
              <a:rPr lang="en-US" dirty="0" smtClean="0"/>
              <a:t>trigger rate suppression at high eta</a:t>
            </a:r>
            <a:endParaRPr lang="en-US" dirty="0" smtClean="0"/>
          </a:p>
          <a:p>
            <a:pPr lvl="1"/>
            <a:r>
              <a:rPr lang="en-US" dirty="0" smtClean="0"/>
              <a:t>Closer to IP, less scattering</a:t>
            </a:r>
          </a:p>
          <a:p>
            <a:pPr lvl="1"/>
            <a:r>
              <a:rPr lang="en-US" dirty="0" smtClean="0"/>
              <a:t>Provides large lever arm</a:t>
            </a:r>
          </a:p>
          <a:p>
            <a:pPr lvl="1"/>
            <a:r>
              <a:rPr lang="en-US" dirty="0" smtClean="0"/>
              <a:t>More B-field bending then other </a:t>
            </a:r>
            <a:r>
              <a:rPr lang="en-US" dirty="0" err="1" smtClean="0"/>
              <a:t>endcap</a:t>
            </a:r>
            <a:r>
              <a:rPr lang="en-US" dirty="0" smtClean="0"/>
              <a:t> stations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By construction, </a:t>
            </a:r>
            <a:r>
              <a:rPr lang="en-US" dirty="0" smtClean="0"/>
              <a:t>it is different to other chambers:</a:t>
            </a:r>
          </a:p>
          <a:p>
            <a:pPr lvl="1"/>
            <a:r>
              <a:rPr lang="en-US" dirty="0" smtClean="0"/>
              <a:t>48 anode wire groups, </a:t>
            </a:r>
            <a:r>
              <a:rPr lang="en-US" dirty="0" smtClean="0"/>
              <a:t>inclined at 29</a:t>
            </a:r>
            <a:r>
              <a:rPr lang="en-US" baseline="30000" dirty="0" smtClean="0"/>
              <a:t>o</a:t>
            </a:r>
          </a:p>
          <a:p>
            <a:pPr lvl="1"/>
            <a:r>
              <a:rPr lang="en-US" dirty="0" smtClean="0"/>
              <a:t>Physically separated cathode strip detectors in </a:t>
            </a:r>
            <a:r>
              <a:rPr lang="en-US" dirty="0" smtClean="0"/>
              <a:t>ME1/a </a:t>
            </a:r>
            <a:r>
              <a:rPr lang="en-US" dirty="0" smtClean="0"/>
              <a:t> and  </a:t>
            </a:r>
            <a:r>
              <a:rPr lang="en-US" dirty="0" smtClean="0"/>
              <a:t>ME1/b</a:t>
            </a:r>
          </a:p>
          <a:p>
            <a:pPr lvl="2"/>
            <a:r>
              <a:rPr lang="en-US" dirty="0" smtClean="0"/>
              <a:t>1/b has 64 strips </a:t>
            </a:r>
            <a:r>
              <a:rPr lang="en-US" dirty="0" smtClean="0"/>
              <a:t>read </a:t>
            </a:r>
            <a:r>
              <a:rPr lang="en-US" dirty="0" smtClean="0"/>
              <a:t>out by 4 </a:t>
            </a:r>
            <a:r>
              <a:rPr lang="en-US" dirty="0" smtClean="0"/>
              <a:t>CFEBs</a:t>
            </a:r>
            <a:endParaRPr lang="en-US" dirty="0" smtClean="0"/>
          </a:p>
          <a:p>
            <a:pPr lvl="2"/>
            <a:r>
              <a:rPr lang="en-US" dirty="0" smtClean="0"/>
              <a:t>1/a has 48 strips</a:t>
            </a:r>
          </a:p>
          <a:p>
            <a:pPr lvl="3"/>
            <a:r>
              <a:rPr lang="en-US" dirty="0" smtClean="0"/>
              <a:t>Before: triple-ganged, read </a:t>
            </a:r>
            <a:r>
              <a:rPr lang="en-US" dirty="0" smtClean="0"/>
              <a:t>out by </a:t>
            </a:r>
            <a:r>
              <a:rPr lang="en-US" dirty="0" smtClean="0"/>
              <a:t>1 </a:t>
            </a:r>
            <a:r>
              <a:rPr lang="en-US" dirty="0" smtClean="0"/>
              <a:t>CFEB</a:t>
            </a:r>
          </a:p>
          <a:p>
            <a:pPr lvl="3"/>
            <a:r>
              <a:rPr lang="en-US" dirty="0" smtClean="0"/>
              <a:t>Upgrade: un-ganged</a:t>
            </a:r>
            <a:r>
              <a:rPr lang="en-US" dirty="0" smtClean="0"/>
              <a:t> , read out by </a:t>
            </a:r>
            <a:r>
              <a:rPr lang="en-US" dirty="0" smtClean="0"/>
              <a:t>3 DCFEBs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F570-65BF-495F-9E21-87DC1ADE51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6" name="Picture 4" descr="me1_1_wi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5650" y="1222375"/>
            <a:ext cx="330835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5943600" y="4800600"/>
            <a:ext cx="3200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943600" y="6045200"/>
            <a:ext cx="3200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5956300" y="1828800"/>
            <a:ext cx="3200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6096000" y="1828800"/>
            <a:ext cx="0" cy="2971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6096000" y="4800600"/>
            <a:ext cx="0" cy="1219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 rot="10800000">
            <a:off x="5513388" y="2824163"/>
            <a:ext cx="549275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ME1/b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 rot="10800000">
            <a:off x="5487988" y="4884738"/>
            <a:ext cx="5492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ME1/a</a:t>
            </a:r>
            <a:endParaRPr lang="ru-RU" sz="2400" b="1">
              <a:solidFill>
                <a:schemeClr val="accent2"/>
              </a:solidFill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7312025" y="931863"/>
            <a:ext cx="1065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</a:rPr>
              <a:t>ME1/1</a:t>
            </a:r>
            <a:endParaRPr lang="ru-RU" sz="2400" b="1">
              <a:solidFill>
                <a:schemeClr val="accent2"/>
              </a:solidFill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096000" y="1741488"/>
            <a:ext cx="979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Symbol" pitchFamily="18" charset="2"/>
              </a:rPr>
              <a:t>h</a:t>
            </a:r>
            <a:r>
              <a:rPr lang="en-US" sz="2000" b="1" dirty="0">
                <a:solidFill>
                  <a:schemeClr val="accent2"/>
                </a:solidFill>
              </a:rPr>
              <a:t>=1.55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6262688" y="4789488"/>
            <a:ext cx="926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Symbol" pitchFamily="18" charset="2"/>
              </a:rPr>
              <a:t>h</a:t>
            </a:r>
            <a:r>
              <a:rPr lang="en-US" sz="2000" b="1" dirty="0" smtClean="0">
                <a:solidFill>
                  <a:schemeClr val="accent2"/>
                </a:solidFill>
              </a:rPr>
              <a:t>=2.10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6248400" y="5994400"/>
            <a:ext cx="926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Symbol" pitchFamily="18" charset="2"/>
              </a:rPr>
              <a:t>h</a:t>
            </a:r>
            <a:r>
              <a:rPr lang="en-US" sz="2000" b="1" dirty="0" smtClean="0">
                <a:solidFill>
                  <a:schemeClr val="accent2"/>
                </a:solidFill>
              </a:rPr>
              <a:t>=2.44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7010400" y="1600200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/>
            <a:tailEnd type="stealth"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>
            <a:off x="6781800" y="1524000"/>
            <a:ext cx="381000" cy="762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 type="none"/>
            <a:tailEnd type="none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485503" y="134811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487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7430522" y="6248400"/>
            <a:ext cx="618103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/>
            <a:tailEnd type="stealth"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8839199" y="1828800"/>
            <a:ext cx="1" cy="419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/>
            <a:tailEnd type="stealth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8520696" y="388620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1505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dirty="0" smtClean="0"/>
              <a:t>ME1/1 High </a:t>
            </a:r>
            <a:r>
              <a:rPr lang="en-US" dirty="0" smtClean="0"/>
              <a:t>Luminosity </a:t>
            </a:r>
            <a:r>
              <a:rPr lang="en-US" dirty="0" smtClean="0"/>
              <a:t>Trouble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99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With no change, </a:t>
            </a:r>
            <a:r>
              <a:rPr lang="en-US" dirty="0" smtClean="0"/>
              <a:t>ME1/1 would be a big trouble maker at SLHC luminosities (L up to </a:t>
            </a:r>
            <a:r>
              <a:rPr lang="en-US" b="1" dirty="0" smtClean="0"/>
              <a:t>x10 of nominal design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F570-65BF-495F-9E21-87DC1ADE51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2" name="Picture 6" descr="lct_eff_pu400_dcfe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91399"/>
            <a:ext cx="3886200" cy="248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1981200"/>
            <a:ext cx="54864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highest BG rates of all chambers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Occupancy-related timing effects would increase significantly in high PU and would lead to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degradation of stub finding efficiency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hope of triggering in ganged ME1/a @high 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TMB FPGA is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to its capacity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CFEB chips rate capacities become a bottleneck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Extended years of running in high radiation environment – increasing likelihood of failure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motivation for ME1/1 electronics upgrades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5982" y="4426803"/>
            <a:ext cx="2521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Note: </a:t>
            </a:r>
            <a:br>
              <a:rPr lang="en-US" sz="1200" dirty="0" smtClean="0"/>
            </a:br>
            <a:r>
              <a:rPr lang="en-US" sz="1200" dirty="0" smtClean="0"/>
              <a:t>PU25 is average @design L &amp; 25ns BX</a:t>
            </a:r>
            <a:br>
              <a:rPr lang="en-US" sz="1200" dirty="0" smtClean="0"/>
            </a:br>
            <a:r>
              <a:rPr lang="en-US" sz="1200" dirty="0" smtClean="0"/>
              <a:t>PU400 possible @ SLHC peak inst. L </a:t>
            </a:r>
            <a:br>
              <a:rPr lang="en-US" sz="1200" dirty="0" smtClean="0"/>
            </a:br>
            <a:r>
              <a:rPr lang="en-US" sz="1200" dirty="0" smtClean="0"/>
              <a:t>   if no luminosity leveling or 50ns </a:t>
            </a:r>
            <a:r>
              <a:rPr lang="en-US" sz="1200" dirty="0" smtClean="0"/>
              <a:t>BX</a:t>
            </a:r>
          </a:p>
          <a:p>
            <a:endParaRPr lang="en-US" sz="1200" dirty="0" smtClean="0"/>
          </a:p>
          <a:p>
            <a:r>
              <a:rPr lang="en-US" sz="1200" dirty="0" smtClean="0"/>
              <a:t>Most of efficiency plots are PU400</a:t>
            </a:r>
            <a:br>
              <a:rPr lang="en-US" sz="1200" dirty="0" smtClean="0"/>
            </a:br>
            <a:r>
              <a:rPr lang="en-US" sz="1200" dirty="0" smtClean="0"/>
              <a:t>unless noted otherwise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Algorithm Changes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Find CLCTs separately in ME1/a and </a:t>
            </a:r>
            <a:r>
              <a:rPr lang="en-US" dirty="0" smtClean="0"/>
              <a:t>ME1/b, minimize/localize electronics dead-time due to out-of-time pileup </a:t>
            </a:r>
            <a:endParaRPr lang="en-US" dirty="0" smtClean="0"/>
          </a:p>
          <a:p>
            <a:r>
              <a:rPr lang="en-US" dirty="0" smtClean="0"/>
              <a:t>Find ALCTs in ME1/1 </a:t>
            </a:r>
          </a:p>
          <a:p>
            <a:pPr lvl="1"/>
            <a:r>
              <a:rPr lang="en-US" dirty="0" smtClean="0"/>
              <a:t>Assign them to ME1/a </a:t>
            </a:r>
            <a:r>
              <a:rPr lang="en-US" dirty="0" smtClean="0"/>
              <a:t>and </a:t>
            </a:r>
            <a:r>
              <a:rPr lang="en-US" dirty="0" smtClean="0"/>
              <a:t>ME1/b (with some overlap region due to the slant) </a:t>
            </a:r>
          </a:p>
          <a:p>
            <a:r>
              <a:rPr lang="en-US" dirty="0" smtClean="0"/>
              <a:t>Match ALCTs to CLCTs separately in ME1/a and ME1/b </a:t>
            </a:r>
          </a:p>
          <a:p>
            <a:pPr lvl="1"/>
            <a:r>
              <a:rPr lang="en-US" dirty="0" smtClean="0"/>
              <a:t>Properly handle a possibility that ALCT and CLCT might not be able to physically cross </a:t>
            </a:r>
            <a:endParaRPr lang="en-US" dirty="0" smtClean="0"/>
          </a:p>
          <a:p>
            <a:pPr lvl="1"/>
            <a:r>
              <a:rPr lang="en-US" dirty="0" smtClean="0"/>
              <a:t>Better cross-BX matching of ALCT to CLCT</a:t>
            </a:r>
            <a:endParaRPr lang="en-US" dirty="0" smtClean="0"/>
          </a:p>
          <a:p>
            <a:r>
              <a:rPr lang="en-US" dirty="0" smtClean="0"/>
              <a:t>Choose the best two LCTs in each, ME1/a and ME1/b </a:t>
            </a:r>
          </a:p>
          <a:p>
            <a:pPr lvl="1"/>
            <a:r>
              <a:rPr lang="en-US" dirty="0" smtClean="0"/>
              <a:t>One more sorting step is necessary if we are allowed max 2 per whole ME1/1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CLCT </a:t>
            </a:r>
            <a:r>
              <a:rPr lang="en-US" dirty="0" err="1" smtClean="0"/>
              <a:t>r</a:t>
            </a:r>
            <a:r>
              <a:rPr lang="en-US" dirty="0" err="1" smtClean="0"/>
              <a:t>eco</a:t>
            </a:r>
            <a:r>
              <a:rPr lang="en-US" dirty="0" smtClean="0"/>
              <a:t>: ME1/a &amp; ME1/b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Old TMB </a:t>
            </a:r>
            <a:r>
              <a:rPr lang="en-US" dirty="0" err="1" smtClean="0"/>
              <a:t>algo</a:t>
            </a:r>
            <a:r>
              <a:rPr lang="en-US" dirty="0" smtClean="0"/>
              <a:t>: 1/b + 1/a strip signals are treated as in a single continuous chamber</a:t>
            </a:r>
          </a:p>
          <a:p>
            <a:pPr lvl="1"/>
            <a:r>
              <a:rPr lang="en-US" dirty="0" smtClean="0"/>
              <a:t>Works ok for low </a:t>
            </a:r>
            <a:r>
              <a:rPr lang="en-US" dirty="0" err="1" smtClean="0"/>
              <a:t>lumi</a:t>
            </a:r>
            <a:r>
              <a:rPr lang="en-US" dirty="0" smtClean="0"/>
              <a:t>, but becomes increasingly harmful as L increases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Larger FPGA would allow to </a:t>
            </a:r>
            <a:r>
              <a:rPr lang="en-US" b="1" dirty="0" smtClean="0"/>
              <a:t>treat 1/a and 1/b as two separate chambers for finding CLCT</a:t>
            </a:r>
          </a:p>
          <a:p>
            <a:pPr lvl="1"/>
            <a:r>
              <a:rPr lang="en-US" dirty="0" smtClean="0"/>
              <a:t>With max 2 CLCTs/BX per each </a:t>
            </a:r>
            <a:r>
              <a:rPr lang="en-US" dirty="0" smtClean="0"/>
              <a:t>1/a and 1/b </a:t>
            </a:r>
            <a:r>
              <a:rPr lang="en-US" dirty="0" smtClean="0"/>
              <a:t>parts</a:t>
            </a:r>
          </a:p>
          <a:p>
            <a:pPr lvl="1"/>
            <a:r>
              <a:rPr lang="en-US" dirty="0" smtClean="0"/>
              <a:t>Thus, up to 4 CLCTs per whole ME1/1 would be available for further matching to ALCTs (which would also be done </a:t>
            </a:r>
            <a:r>
              <a:rPr lang="en-US" dirty="0" smtClean="0"/>
              <a:t>separately </a:t>
            </a:r>
            <a:r>
              <a:rPr lang="en-US" dirty="0" smtClean="0"/>
              <a:t>in 1/a and 1/b)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CLCT </a:t>
            </a:r>
            <a:r>
              <a:rPr lang="en-US" dirty="0" err="1" smtClean="0"/>
              <a:t>r</a:t>
            </a:r>
            <a:r>
              <a:rPr lang="en-US" dirty="0" err="1" smtClean="0"/>
              <a:t>eco</a:t>
            </a:r>
            <a:r>
              <a:rPr lang="en-US" dirty="0" smtClean="0"/>
              <a:t>: dead-time 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Old TMB </a:t>
            </a:r>
            <a:r>
              <a:rPr lang="en-US" dirty="0" err="1" smtClean="0"/>
              <a:t>algo</a:t>
            </a:r>
            <a:r>
              <a:rPr lang="en-US" dirty="0" smtClean="0"/>
              <a:t>: </a:t>
            </a:r>
            <a:r>
              <a:rPr lang="en-US" dirty="0" smtClean="0"/>
              <a:t>state-machine </a:t>
            </a:r>
            <a:r>
              <a:rPr lang="en-US" dirty="0" smtClean="0"/>
              <a:t>freezes whole </a:t>
            </a:r>
            <a:r>
              <a:rPr lang="en-US" dirty="0" smtClean="0"/>
              <a:t>chamber after </a:t>
            </a:r>
            <a:r>
              <a:rPr lang="en-US" dirty="0" smtClean="0"/>
              <a:t>a CLCT trigger </a:t>
            </a:r>
            <a:r>
              <a:rPr lang="en-US" dirty="0" smtClean="0"/>
              <a:t>is found until # of coincidence </a:t>
            </a:r>
            <a:r>
              <a:rPr lang="en-US" dirty="0" smtClean="0"/>
              <a:t>layers </a:t>
            </a:r>
            <a:r>
              <a:rPr lang="en-US" dirty="0" smtClean="0"/>
              <a:t>falls under trigger threshold</a:t>
            </a:r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anywhere in a chamber there was </a:t>
            </a:r>
            <a:r>
              <a:rPr lang="en-US" dirty="0" smtClean="0"/>
              <a:t>a </a:t>
            </a:r>
            <a:r>
              <a:rPr lang="en-US" dirty="0" smtClean="0"/>
              <a:t>CLCT from PU a few BX earlier before a signal </a:t>
            </a:r>
            <a:r>
              <a:rPr lang="en-US" dirty="0" err="1" smtClean="0"/>
              <a:t>muon</a:t>
            </a:r>
            <a:r>
              <a:rPr lang="en-US" dirty="0" smtClean="0"/>
              <a:t>, </a:t>
            </a:r>
            <a:r>
              <a:rPr lang="en-US" dirty="0" smtClean="0"/>
              <a:t>signal would be lost – major source of inefficiency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Possible solution: localization of dead-time</a:t>
            </a:r>
          </a:p>
          <a:p>
            <a:pPr lvl="1"/>
            <a:r>
              <a:rPr lang="en-US" dirty="0" smtClean="0"/>
              <a:t>After CLCT triggers, </a:t>
            </a:r>
            <a:r>
              <a:rPr lang="en-US" dirty="0" smtClean="0"/>
              <a:t>mark as busy only </a:t>
            </a:r>
            <a:r>
              <a:rPr lang="en-US" dirty="0" smtClean="0"/>
              <a:t>strips covered </a:t>
            </a:r>
            <a:r>
              <a:rPr lang="en-US" dirty="0" smtClean="0"/>
              <a:t>by the </a:t>
            </a:r>
            <a:r>
              <a:rPr lang="en-US" dirty="0" smtClean="0"/>
              <a:t>CLCT pattern envelope </a:t>
            </a:r>
            <a:r>
              <a:rPr lang="en-US" dirty="0" smtClean="0"/>
              <a:t>and </a:t>
            </a:r>
            <a:r>
              <a:rPr lang="en-US" dirty="0" smtClean="0"/>
              <a:t>remember CLCT half-strip</a:t>
            </a:r>
            <a:endParaRPr lang="en-US" dirty="0" smtClean="0"/>
          </a:p>
          <a:p>
            <a:pPr lvl="2"/>
            <a:r>
              <a:rPr lang="en-US" dirty="0" smtClean="0"/>
              <a:t>during the following </a:t>
            </a:r>
            <a:r>
              <a:rPr lang="en-US" dirty="0" smtClean="0"/>
              <a:t>BXs</a:t>
            </a:r>
            <a:r>
              <a:rPr lang="en-US" dirty="0" smtClean="0"/>
              <a:t>, check if </a:t>
            </a:r>
            <a:r>
              <a:rPr lang="en-US" dirty="0" smtClean="0"/>
              <a:t># of coincidence </a:t>
            </a:r>
            <a:r>
              <a:rPr lang="en-US" dirty="0" smtClean="0"/>
              <a:t>layers drops under the trigger threshold for the signal half-strip </a:t>
            </a:r>
          </a:p>
          <a:p>
            <a:pPr lvl="2"/>
            <a:r>
              <a:rPr lang="en-US" dirty="0" smtClean="0"/>
              <a:t>if it does, remove the "busy" mark from the </a:t>
            </a:r>
            <a:r>
              <a:rPr lang="en-US" dirty="0" smtClean="0"/>
              <a:t>marked strips </a:t>
            </a:r>
            <a:endParaRPr lang="en-US" dirty="0" smtClean="0"/>
          </a:p>
          <a:p>
            <a:pPr lvl="1"/>
            <a:r>
              <a:rPr lang="en-US" dirty="0" smtClean="0"/>
              <a:t>Only strips marked </a:t>
            </a:r>
            <a:r>
              <a:rPr lang="en-US" dirty="0" smtClean="0"/>
              <a:t>as busy in </a:t>
            </a:r>
            <a:r>
              <a:rPr lang="en-US" dirty="0" smtClean="0"/>
              <a:t>specific BX are </a:t>
            </a:r>
            <a:r>
              <a:rPr lang="en-US" dirty="0" smtClean="0"/>
              <a:t>excluded from pattern </a:t>
            </a:r>
            <a:r>
              <a:rPr lang="en-US" dirty="0" smtClean="0"/>
              <a:t>recognition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CLCT </a:t>
            </a:r>
            <a:r>
              <a:rPr lang="en-US" dirty="0" err="1" smtClean="0"/>
              <a:t>r</a:t>
            </a:r>
            <a:r>
              <a:rPr lang="en-US" dirty="0" err="1" smtClean="0"/>
              <a:t>eco</a:t>
            </a:r>
            <a:r>
              <a:rPr lang="en-US" dirty="0" smtClean="0"/>
              <a:t>: dead-time 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82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CLCT efficiency improvement:</a:t>
            </a:r>
          </a:p>
          <a:p>
            <a:pPr lvl="1"/>
            <a:r>
              <a:rPr lang="en-US" dirty="0" smtClean="0"/>
              <a:t>Lower line – before dead-time localization</a:t>
            </a:r>
          </a:p>
          <a:p>
            <a:pPr lvl="1"/>
            <a:r>
              <a:rPr lang="en-US" dirty="0" smtClean="0"/>
              <a:t>Upper line – localized dead-time as described in previous slide</a:t>
            </a:r>
            <a:endParaRPr lang="en-US" dirty="0" smtClean="0"/>
          </a:p>
        </p:txBody>
      </p:sp>
      <p:pic>
        <p:nvPicPr>
          <p:cNvPr id="4" name="Picture 3" descr="h_eff_eta_me1_steps678_clct_w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895600"/>
            <a:ext cx="5867400" cy="33814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O</a:t>
            </a:r>
            <a:r>
              <a:rPr lang="en-US" dirty="0" smtClean="0"/>
              <a:t>n CLCT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05400"/>
            <a:ext cx="5181600" cy="160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3 of the highest bend patterns contribute</a:t>
            </a:r>
          </a:p>
          <a:p>
            <a:pPr lvl="1"/>
            <a:r>
              <a:rPr lang="en-US" dirty="0" smtClean="0"/>
              <a:t>0.3% to efficiency for pt&gt;8</a:t>
            </a:r>
          </a:p>
          <a:p>
            <a:pPr lvl="1"/>
            <a:r>
              <a:rPr lang="en-US" dirty="0" smtClean="0"/>
              <a:t>A lot to occupancies from pt&lt;5 stubs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4F570-65BF-495F-9E21-87DC1ADE51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lum bright="-46000" contrast="73000"/>
          </a:blip>
          <a:srcRect r="-153"/>
          <a:stretch>
            <a:fillRect/>
          </a:stretch>
        </p:blipFill>
        <p:spPr bwMode="auto">
          <a:xfrm>
            <a:off x="533400" y="1143000"/>
            <a:ext cx="6676234" cy="9854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Rounded Rectangle 5"/>
          <p:cNvSpPr/>
          <p:nvPr/>
        </p:nvSpPr>
        <p:spPr>
          <a:xfrm>
            <a:off x="5157126" y="1009648"/>
            <a:ext cx="2133600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15200" y="1085671"/>
            <a:ext cx="1381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Only these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patterns are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relevant for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PT&gt;10 </a:t>
            </a:r>
            <a:r>
              <a:rPr lang="en-US" dirty="0" err="1" smtClean="0">
                <a:solidFill>
                  <a:schemeClr val="tx2"/>
                </a:solidFill>
              </a:rPr>
              <a:t>GeV</a:t>
            </a:r>
            <a:r>
              <a:rPr lang="en-US" dirty="0" smtClean="0">
                <a:solidFill>
                  <a:schemeClr val="tx2"/>
                </a:solidFill>
              </a:rPr>
              <a:t>/c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 descr="csc_stub_bend_eff_4cu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1" y="4918727"/>
            <a:ext cx="3581399" cy="1939273"/>
          </a:xfrm>
          <a:prstGeom prst="rect">
            <a:avLst/>
          </a:prstGeom>
        </p:spPr>
      </p:pic>
      <p:pic>
        <p:nvPicPr>
          <p:cNvPr id="9" name="Picture 8" descr="csc_stub_bend_eff_4cut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2785127"/>
            <a:ext cx="3581400" cy="19392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28167" y="4659868"/>
            <a:ext cx="33559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Zoom onto </a:t>
            </a:r>
            <a:r>
              <a:rPr lang="en-US" b="1" dirty="0" smtClean="0"/>
              <a:t>efficiency </a:t>
            </a:r>
            <a:r>
              <a:rPr lang="en-US" b="1" dirty="0" smtClean="0"/>
              <a:t>close to 1:</a:t>
            </a:r>
            <a:endParaRPr lang="en-US" b="1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1841500" y="44958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2ABCB4-D619-4DD0-BA8E-03BC04E4CC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5" descr="minbias_pu400_clct_patter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2597150"/>
            <a:ext cx="3517900" cy="2127250"/>
          </a:xfrm>
          <a:prstGeom prst="rect">
            <a:avLst/>
          </a:prstGeom>
          <a:noFill/>
        </p:spPr>
      </p:pic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1485900" y="3810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1917700" y="2971800"/>
            <a:ext cx="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2374900" y="3124200"/>
            <a:ext cx="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>
            <a:off x="2806700" y="3810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3238500" y="3581400"/>
            <a:ext cx="0" cy="965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3467100" y="3594100"/>
            <a:ext cx="0" cy="965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15367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9431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24130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28448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31750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1308100" y="3048000"/>
            <a:ext cx="1524000" cy="1828800"/>
          </a:xfrm>
          <a:prstGeom prst="ellipse">
            <a:avLst/>
          </a:prstGeom>
          <a:noFill/>
          <a:ln w="22225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968376" y="1524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1533544" y="2100264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2392344" y="1524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2957512" y="2100264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3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3749648" y="1524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4314816" y="2100264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2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5111712" y="153352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5676880" y="2109784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1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3" name="Line 16"/>
          <p:cNvSpPr>
            <a:spLocks noChangeShapeType="1"/>
          </p:cNvSpPr>
          <p:nvPr/>
        </p:nvSpPr>
        <p:spPr bwMode="auto">
          <a:xfrm>
            <a:off x="6507144" y="15240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6705600" y="2100264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0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14288" y="2085976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Bend: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94855" y="2514600"/>
            <a:ext cx="33559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Efficiency: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14376" y="2457448"/>
            <a:ext cx="33559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Occupancy: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553200" y="5943600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PU0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3886200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PU0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17273</TotalTime>
  <Words>1640</Words>
  <Application>Microsoft Office PowerPoint</Application>
  <PresentationFormat>On-screen Show (4:3)</PresentationFormat>
  <Paragraphs>226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Improvements to ME1/1 TMB Algorithm from Simulation Studies </vt:lpstr>
      <vt:lpstr>Outline</vt:lpstr>
      <vt:lpstr>About ME1/1</vt:lpstr>
      <vt:lpstr>ME1/1 High Luminosity Trouble</vt:lpstr>
      <vt:lpstr>Algorithm Changes in a Nutshell</vt:lpstr>
      <vt:lpstr>CLCT reco: ME1/a &amp; ME1/b separation</vt:lpstr>
      <vt:lpstr>CLCT reco: dead-time localization</vt:lpstr>
      <vt:lpstr>CLCT reco: dead-time localization</vt:lpstr>
      <vt:lpstr>On CLCT Patterns</vt:lpstr>
      <vt:lpstr>On CLCT Patterns</vt:lpstr>
      <vt:lpstr>On ALCT Patterns</vt:lpstr>
      <vt:lpstr>On Stub Timing (relevant to CLCT and ALCT)</vt:lpstr>
      <vt:lpstr>ALCT Handling in ME1/1</vt:lpstr>
      <vt:lpstr>Improving Stub Time-Matching Logic</vt:lpstr>
      <vt:lpstr>Improving Stub Time-Matching Logic</vt:lpstr>
      <vt:lpstr>On LCT Sorting</vt:lpstr>
      <vt:lpstr>Conclusion</vt:lpstr>
      <vt:lpstr>Backup</vt:lpstr>
      <vt:lpstr>Potential ALCT Efficiency Improvements</vt:lpstr>
      <vt:lpstr>Potential ALCT Efficiency Improvements</vt:lpstr>
      <vt:lpstr>Note on ALCT Emulator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 Trigger Studies</dc:title>
  <dc:creator>Alexei Safonov</dc:creator>
  <cp:lastModifiedBy>Vadim Khotilovich</cp:lastModifiedBy>
  <cp:revision>227</cp:revision>
  <dcterms:created xsi:type="dcterms:W3CDTF">2013-01-10T20:29:07Z</dcterms:created>
  <dcterms:modified xsi:type="dcterms:W3CDTF">2013-10-01T12:14:01Z</dcterms:modified>
</cp:coreProperties>
</file>