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9"/>
  </p:notesMasterIdLst>
  <p:handoutMasterIdLst>
    <p:handoutMasterId r:id="rId40"/>
  </p:handoutMasterIdLst>
  <p:sldIdLst>
    <p:sldId id="710" r:id="rId2"/>
    <p:sldId id="730" r:id="rId3"/>
    <p:sldId id="716" r:id="rId4"/>
    <p:sldId id="733" r:id="rId5"/>
    <p:sldId id="699" r:id="rId6"/>
    <p:sldId id="700" r:id="rId7"/>
    <p:sldId id="731" r:id="rId8"/>
    <p:sldId id="717" r:id="rId9"/>
    <p:sldId id="732" r:id="rId10"/>
    <p:sldId id="734" r:id="rId11"/>
    <p:sldId id="694" r:id="rId12"/>
    <p:sldId id="695" r:id="rId13"/>
    <p:sldId id="696" r:id="rId14"/>
    <p:sldId id="735" r:id="rId15"/>
    <p:sldId id="697" r:id="rId16"/>
    <p:sldId id="698" r:id="rId17"/>
    <p:sldId id="720" r:id="rId18"/>
    <p:sldId id="701" r:id="rId19"/>
    <p:sldId id="702" r:id="rId20"/>
    <p:sldId id="703" r:id="rId21"/>
    <p:sldId id="704" r:id="rId22"/>
    <p:sldId id="705" r:id="rId23"/>
    <p:sldId id="706" r:id="rId24"/>
    <p:sldId id="707" r:id="rId25"/>
    <p:sldId id="708" r:id="rId26"/>
    <p:sldId id="709" r:id="rId27"/>
    <p:sldId id="685" r:id="rId28"/>
    <p:sldId id="714" r:id="rId29"/>
    <p:sldId id="729" r:id="rId30"/>
    <p:sldId id="722" r:id="rId31"/>
    <p:sldId id="723" r:id="rId32"/>
    <p:sldId id="728" r:id="rId33"/>
    <p:sldId id="724" r:id="rId34"/>
    <p:sldId id="725" r:id="rId35"/>
    <p:sldId id="726" r:id="rId36"/>
    <p:sldId id="727" r:id="rId37"/>
    <p:sldId id="693"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8643A009-CF5F-0448-9F69-F7854DCC58CC}">
          <p14:sldIdLst>
            <p14:sldId id="710"/>
            <p14:sldId id="730"/>
            <p14:sldId id="716"/>
          </p14:sldIdLst>
        </p14:section>
        <p14:section name="track finding" id="{C66D6138-7111-7041-899B-B556E9A7BD24}">
          <p14:sldIdLst>
            <p14:sldId id="733"/>
            <p14:sldId id="699"/>
            <p14:sldId id="700"/>
            <p14:sldId id="731"/>
            <p14:sldId id="717"/>
            <p14:sldId id="732"/>
          </p14:sldIdLst>
        </p14:section>
        <p14:section name="pT assignment" id="{AAC35196-D811-8D41-9117-3197144BB268}">
          <p14:sldIdLst>
            <p14:sldId id="734"/>
            <p14:sldId id="694"/>
            <p14:sldId id="695"/>
            <p14:sldId id="696"/>
            <p14:sldId id="735"/>
            <p14:sldId id="697"/>
            <p14:sldId id="698"/>
            <p14:sldId id="720"/>
          </p14:sldIdLst>
        </p14:section>
        <p14:section name="BDTs" id="{A146E085-852F-A348-B25F-2797F10BAB78}">
          <p14:sldIdLst>
            <p14:sldId id="701"/>
            <p14:sldId id="702"/>
            <p14:sldId id="703"/>
            <p14:sldId id="704"/>
            <p14:sldId id="705"/>
            <p14:sldId id="706"/>
            <p14:sldId id="707"/>
            <p14:sldId id="708"/>
            <p14:sldId id="709"/>
          </p14:sldIdLst>
        </p14:section>
        <p14:section name="Summary" id="{1F4594AF-F0F3-9F44-A2A7-7FBBE292EC4C}">
          <p14:sldIdLst>
            <p14:sldId id="685"/>
          </p14:sldIdLst>
        </p14:section>
        <p14:section name="Backup" id="{16C7A1EE-49DD-884A-A5F7-EAE24C8B56DA}">
          <p14:sldIdLst>
            <p14:sldId id="714"/>
            <p14:sldId id="729"/>
            <p14:sldId id="722"/>
            <p14:sldId id="723"/>
            <p14:sldId id="728"/>
            <p14:sldId id="724"/>
            <p14:sldId id="725"/>
            <p14:sldId id="726"/>
            <p14:sldId id="727"/>
            <p14:sldId id="693"/>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van Furic"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959595"/>
    <a:srgbClr val="FF6600"/>
    <a:srgbClr val="5E89C1"/>
    <a:srgbClr val="167211"/>
    <a:srgbClr val="463669"/>
    <a:srgbClr val="FFA085"/>
    <a:srgbClr val="00EEFF"/>
    <a:srgbClr val="FE0001"/>
    <a:srgbClr val="BCFBFF"/>
    <a:srgbClr val="B5FD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04" autoAdjust="0"/>
    <p:restoredTop sz="99353" autoAdjust="0"/>
  </p:normalViewPr>
  <p:slideViewPr>
    <p:cSldViewPr snapToGrid="0" snapToObjects="1">
      <p:cViewPr>
        <p:scale>
          <a:sx n="100" d="100"/>
          <a:sy n="100" d="100"/>
        </p:scale>
        <p:origin x="-1568" y="-296"/>
      </p:cViewPr>
      <p:guideLst>
        <p:guide orient="horz" pos="2160"/>
        <p:guide pos="2880"/>
      </p:guideLst>
    </p:cSldViewPr>
  </p:slideViewPr>
  <p:outlineViewPr>
    <p:cViewPr>
      <p:scale>
        <a:sx n="33" d="100"/>
        <a:sy n="33" d="100"/>
      </p:scale>
      <p:origin x="0" y="25600"/>
    </p:cViewPr>
  </p:outlineViewPr>
  <p:notesTextViewPr>
    <p:cViewPr>
      <p:scale>
        <a:sx n="100" d="100"/>
        <a:sy n="100" d="100"/>
      </p:scale>
      <p:origin x="0" y="0"/>
    </p:cViewPr>
  </p:notesTextViewPr>
  <p:sorterViewPr>
    <p:cViewPr>
      <p:scale>
        <a:sx n="119" d="100"/>
        <a:sy n="119" d="100"/>
      </p:scale>
      <p:origin x="0" y="6528"/>
    </p:cViewPr>
  </p:sorterViewPr>
  <p:notesViewPr>
    <p:cSldViewPr snapToGrid="0" snapToObjects="1">
      <p:cViewPr varScale="1">
        <p:scale>
          <a:sx n="174" d="100"/>
          <a:sy n="174" d="100"/>
        </p:scale>
        <p:origin x="-455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interSettings" Target="printerSettings/printerSettings1.bin"/><Relationship Id="rId42" Type="http://schemas.openxmlformats.org/officeDocument/2006/relationships/commentAuthors" Target="commentAuthors.xml"/><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D7B5BDB-61F4-F842-836E-371160E0A9B1}" type="datetimeFigureOut">
              <a:rPr lang="en-US" smtClean="0">
                <a:latin typeface="Arial"/>
              </a:rPr>
              <a:pPr/>
              <a:t>9/30/13</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8CEC6B-11D2-AE47-A895-534493F13E11}"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22420103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403CE651-C5BB-E543-8294-7D944FCBCB81}" type="datetimeFigureOut">
              <a:rPr lang="en-US" smtClean="0"/>
              <a:pPr/>
              <a:t>9/30/13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8D4A254F-9F57-114D-86BE-FFC886BA4761}" type="slidenum">
              <a:rPr lang="en-US" smtClean="0"/>
              <a:pPr/>
              <a:t>‹#›</a:t>
            </a:fld>
            <a:endParaRPr lang="en-US" dirty="0"/>
          </a:p>
        </p:txBody>
      </p:sp>
    </p:spTree>
    <p:extLst>
      <p:ext uri="{BB962C8B-B14F-4D97-AF65-F5344CB8AC3E}">
        <p14:creationId xmlns:p14="http://schemas.microsoft.com/office/powerpoint/2010/main" val="18385779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Requirements – describe the problem</a:t>
            </a:r>
            <a:r>
              <a:rPr lang="en-US" baseline="0" dirty="0" smtClean="0"/>
              <a:t> you are trying to solve with your part of the upgrade.  Maybe 2 slides, 10% of talk</a:t>
            </a:r>
          </a:p>
          <a:p>
            <a:r>
              <a:rPr lang="en-US" baseline="0" dirty="0" smtClean="0"/>
              <a:t>Conceptual Design – how to you intend to solve said problem.  Another 2 slides, 10% of talk. For CD-1, we are also supposed to provide alternatives, but I think that would be a waste of time in our case.  Propose to cover that in L1 Overview.  Added a slide to comment about Maturity of Design</a:t>
            </a:r>
          </a:p>
          <a:p>
            <a:endParaRPr lang="en-US" baseline="0" dirty="0" smtClean="0"/>
          </a:p>
          <a:p>
            <a:r>
              <a:rPr lang="en-US" baseline="0" dirty="0" smtClean="0"/>
              <a:t>CD-1 is mostly about Project Management issues, so this section should be 60-70% of the talk</a:t>
            </a:r>
          </a:p>
          <a:p>
            <a:r>
              <a:rPr lang="en-US" baseline="0" dirty="0" smtClean="0"/>
              <a:t>I would expect the first slide is the Org Chart.  In the backup I would have a slide on the bios of the people, but you might indicate in words or otherwise briefly the experience of the team (</a:t>
            </a:r>
            <a:r>
              <a:rPr lang="en-US" baseline="0" dirty="0" err="1" smtClean="0"/>
              <a:t>eg</a:t>
            </a:r>
            <a:r>
              <a:rPr lang="en-US" baseline="0" dirty="0" smtClean="0"/>
              <a:t>. worked on Construction project, was born in a hadron calorimeter…)</a:t>
            </a:r>
          </a:p>
          <a:p>
            <a:r>
              <a:rPr lang="en-US" baseline="0" dirty="0" smtClean="0"/>
              <a:t>ESH&amp;Q – Safety first! Is important to DoE/NSF, not really an issue for us, but might as well get it out of the way here. Again, common safety issues (like the fact that we will adhere to ES&amp;H rules local to the location where the work is done, and satisfy the most stringent of common requirements in different places) should be covered once in the overview talk.  It is also reasonable to mention the things your system does not have issue with (i.e. no </a:t>
            </a:r>
            <a:r>
              <a:rPr lang="en-US" baseline="0" dirty="0" err="1" smtClean="0"/>
              <a:t>radiactive</a:t>
            </a:r>
            <a:r>
              <a:rPr lang="en-US" baseline="0" dirty="0" smtClean="0"/>
              <a:t> sources, no cryogenics, no toxics or otherwise environmentally unfriendly byproducts).  </a:t>
            </a:r>
          </a:p>
          <a:p>
            <a:r>
              <a:rPr lang="en-US" baseline="0" dirty="0" smtClean="0"/>
              <a:t>Scope – From the PEP, your KPPs.  Option:  Another slide discussing external dependencies for the objective (and threshold) KPP</a:t>
            </a:r>
          </a:p>
          <a:p>
            <a:r>
              <a:rPr lang="en-US" dirty="0" smtClean="0"/>
              <a:t>Schedule – Probably need a baseline template with CD decisions, to which each</a:t>
            </a:r>
            <a:r>
              <a:rPr lang="en-US" baseline="0" dirty="0" smtClean="0"/>
              <a:t> </a:t>
            </a:r>
            <a:r>
              <a:rPr lang="en-US" baseline="0" dirty="0" err="1" smtClean="0"/>
              <a:t>subsytem</a:t>
            </a:r>
            <a:r>
              <a:rPr lang="en-US" baseline="0" dirty="0" smtClean="0"/>
              <a:t> could add, and make more granular schedule, leave WBS based (and illegible) in the backup</a:t>
            </a:r>
          </a:p>
          <a:p>
            <a:r>
              <a:rPr lang="en-US" baseline="0" dirty="0" smtClean="0"/>
              <a:t>Risk – describe the threats and opportunities  with your subproject.  Mention the risk mini-review post CD1 (needs to be scheduled)</a:t>
            </a:r>
          </a:p>
          <a:p>
            <a:r>
              <a:rPr lang="en-US" baseline="0" dirty="0" smtClean="0"/>
              <a:t>Cost – Cost broken down into standard categories, also split out into DoE/NSF.  Include Slide on Quality of Estimate (pie chart of monetary estimate by method of estimate) </a:t>
            </a:r>
          </a:p>
          <a:p>
            <a:endParaRPr lang="en-US" baseline="0" dirty="0" smtClean="0"/>
          </a:p>
          <a:p>
            <a:r>
              <a:rPr lang="en-US" baseline="0" dirty="0" smtClean="0"/>
              <a:t>Previous Recommendations – address recommendations made during Director’s Review.  Update: </a:t>
            </a:r>
            <a:r>
              <a:rPr lang="en-US" i="1" baseline="0" dirty="0" smtClean="0"/>
              <a:t>Advised that this is not something we present, so moved to the backup slides.  We will have a document for it</a:t>
            </a:r>
          </a:p>
          <a:p>
            <a:endParaRPr lang="en-US" baseline="0" dirty="0" smtClean="0"/>
          </a:p>
          <a:p>
            <a:r>
              <a:rPr lang="en-US" baseline="0" dirty="0" smtClean="0"/>
              <a:t>Plan to CD-2  Assuming CD-1, what needs to be done to achieve CD-2?</a:t>
            </a:r>
          </a:p>
          <a:p>
            <a:r>
              <a:rPr lang="en-US" baseline="0" dirty="0" smtClean="0"/>
              <a:t>Summary</a:t>
            </a:r>
          </a:p>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2</a:t>
            </a:fld>
            <a:endParaRPr lang="en-US" dirty="0"/>
          </a:p>
        </p:txBody>
      </p:sp>
    </p:spTree>
    <p:extLst>
      <p:ext uri="{BB962C8B-B14F-4D97-AF65-F5344CB8AC3E}">
        <p14:creationId xmlns:p14="http://schemas.microsoft.com/office/powerpoint/2010/main" val="3465282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xfrm>
            <a:off x="8249358" y="6010551"/>
            <a:ext cx="596428" cy="365125"/>
          </a:xfrm>
          <a:prstGeom prst="rect">
            <a:avLst/>
          </a:prstGeom>
        </p:spPr>
        <p:txBody>
          <a:bodyPr/>
          <a:lstStyle/>
          <a:p>
            <a:fld id="{AB3C1F1C-F708-3F4B-8ECB-6D467F0718B5}" type="slidenum">
              <a:rPr lang="en-US" smtClean="0"/>
              <a:pPr/>
              <a:t>‹#›</a:t>
            </a:fld>
            <a:endParaRPr lang="en-US" dirty="0"/>
          </a:p>
        </p:txBody>
      </p:sp>
      <p:pic>
        <p:nvPicPr>
          <p:cNvPr id="10" name="Picture 1"/>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891198" y="4080492"/>
            <a:ext cx="3256247" cy="2777508"/>
          </a:xfrm>
          <a:prstGeom prst="rect">
            <a:avLst/>
          </a:prstGeom>
          <a:noFill/>
          <a:ln w="9525">
            <a:noFill/>
            <a:miter lim="800000"/>
            <a:headEnd/>
            <a:tailEnd/>
          </a:ln>
          <a:effectLst/>
        </p:spPr>
      </p:pic>
      <p:sp>
        <p:nvSpPr>
          <p:cNvPr id="11" name="Title 1"/>
          <p:cNvSpPr>
            <a:spLocks noGrp="1"/>
          </p:cNvSpPr>
          <p:nvPr>
            <p:ph type="ctrTitle"/>
          </p:nvPr>
        </p:nvSpPr>
        <p:spPr>
          <a:xfrm>
            <a:off x="977515" y="970892"/>
            <a:ext cx="7473416" cy="1475091"/>
          </a:xfrm>
          <a:noFill/>
        </p:spPr>
        <p:txBody>
          <a:bodyPr lIns="0" tIns="0" rIns="0" bIns="0">
            <a:normAutofit/>
          </a:bodyPr>
          <a:lstStyle>
            <a:lvl1pPr algn="l">
              <a:defRPr sz="3600" b="0">
                <a:solidFill>
                  <a:schemeClr val="accent2"/>
                </a:solidFill>
              </a:defRPr>
            </a:lvl1pPr>
          </a:lstStyle>
          <a:p>
            <a:r>
              <a:rPr lang="en-US" dirty="0" smtClean="0"/>
              <a:t>Click to edit Master title style</a:t>
            </a:r>
            <a:endParaRPr lang="en-US" dirty="0"/>
          </a:p>
        </p:txBody>
      </p:sp>
      <p:sp>
        <p:nvSpPr>
          <p:cNvPr id="13" name="Subtitle 2"/>
          <p:cNvSpPr>
            <a:spLocks noGrp="1"/>
          </p:cNvSpPr>
          <p:nvPr>
            <p:ph type="subTitle" idx="1"/>
          </p:nvPr>
        </p:nvSpPr>
        <p:spPr>
          <a:xfrm>
            <a:off x="977515" y="2445983"/>
            <a:ext cx="4664981" cy="1340580"/>
          </a:xfrm>
        </p:spPr>
        <p:txBody>
          <a:bodyPr lIns="0" tIns="0" rIns="0" bIns="0" anchor="ctr" anchorCtr="0">
            <a:normAutofit/>
          </a:bodyPr>
          <a:lstStyle>
            <a:lvl1pPr marL="0" indent="0" algn="l">
              <a:spcBef>
                <a:spcPts val="600"/>
              </a:spcBef>
              <a:buNone/>
              <a:defRPr sz="22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14" name="Picture 13" descr="Vertices-crop.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4080492"/>
            <a:ext cx="5891198" cy="2410522"/>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Placeholder 1"/>
          <p:cNvSpPr>
            <a:spLocks noGrp="1"/>
          </p:cNvSpPr>
          <p:nvPr>
            <p:ph type="title"/>
          </p:nvPr>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
        <p:nvSpPr>
          <p:cNvPr id="7" name="Slide Number Placeholder 3"/>
          <p:cNvSpPr>
            <a:spLocks noGrp="1"/>
          </p:cNvSpPr>
          <p:nvPr>
            <p:ph type="sldNum" sz="quarter" idx="4"/>
          </p:nvPr>
        </p:nvSpPr>
        <p:spPr>
          <a:xfrm>
            <a:off x="8686800" y="6486653"/>
            <a:ext cx="444500" cy="377698"/>
          </a:xfrm>
          <a:prstGeom prst="rect">
            <a:avLst/>
          </a:prstGeom>
        </p:spPr>
        <p:txBody>
          <a:bodyPr vert="horz" lIns="91440" tIns="45720" rIns="91440" bIns="45720" rtlCol="0" anchor="ctr"/>
          <a:lstStyle>
            <a:lvl1pPr algn="ctr">
              <a:defRPr sz="1100" baseline="0">
                <a:solidFill>
                  <a:schemeClr val="tx1">
                    <a:tint val="75000"/>
                  </a:schemeClr>
                </a:solidFill>
                <a:latin typeface="Arial"/>
              </a:defRPr>
            </a:lvl1pPr>
          </a:lstStyle>
          <a:p>
            <a:fld id="{E524EDBE-35D6-DF49-8584-A97D5A53296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HS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9300" y="1118962"/>
            <a:ext cx="4584700" cy="522482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Placeholder 1"/>
          <p:cNvSpPr>
            <a:spLocks noGrp="1"/>
          </p:cNvSpPr>
          <p:nvPr>
            <p:ph type="title"/>
          </p:nvPr>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
        <p:nvSpPr>
          <p:cNvPr id="7" name="Slide Number Placeholder 3"/>
          <p:cNvSpPr>
            <a:spLocks noGrp="1"/>
          </p:cNvSpPr>
          <p:nvPr>
            <p:ph type="sldNum" sz="quarter" idx="4"/>
          </p:nvPr>
        </p:nvSpPr>
        <p:spPr>
          <a:xfrm>
            <a:off x="8686800" y="6486653"/>
            <a:ext cx="444500" cy="377698"/>
          </a:xfrm>
          <a:prstGeom prst="rect">
            <a:avLst/>
          </a:prstGeom>
        </p:spPr>
        <p:txBody>
          <a:bodyPr vert="horz" lIns="91440" tIns="45720" rIns="91440" bIns="45720" rtlCol="0" anchor="ctr"/>
          <a:lstStyle>
            <a:lvl1pPr algn="ctr">
              <a:defRPr sz="1100" baseline="0">
                <a:solidFill>
                  <a:schemeClr val="tx1">
                    <a:tint val="75000"/>
                  </a:schemeClr>
                </a:solidFill>
                <a:latin typeface="Arial"/>
              </a:defRPr>
            </a:lvl1pPr>
          </a:lstStyle>
          <a:p>
            <a:fld id="{E524EDBE-35D6-DF49-8584-A97D5A532969}" type="slidenum">
              <a:rPr lang="en-US" smtClean="0"/>
              <a:pPr/>
              <a:t>‹#›</a:t>
            </a:fld>
            <a:endParaRPr lang="en-US" dirty="0"/>
          </a:p>
        </p:txBody>
      </p:sp>
    </p:spTree>
    <p:extLst>
      <p:ext uri="{BB962C8B-B14F-4D97-AF65-F5344CB8AC3E}">
        <p14:creationId xmlns:p14="http://schemas.microsoft.com/office/powerpoint/2010/main" val="1472032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s above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381499"/>
            <a:ext cx="9144000" cy="210515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Placeholder 1"/>
          <p:cNvSpPr>
            <a:spLocks noGrp="1"/>
          </p:cNvSpPr>
          <p:nvPr>
            <p:ph type="title"/>
          </p:nvPr>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
        <p:nvSpPr>
          <p:cNvPr id="7" name="Slide Number Placeholder 3"/>
          <p:cNvSpPr>
            <a:spLocks noGrp="1"/>
          </p:cNvSpPr>
          <p:nvPr>
            <p:ph type="sldNum" sz="quarter" idx="4"/>
          </p:nvPr>
        </p:nvSpPr>
        <p:spPr>
          <a:xfrm>
            <a:off x="8686800" y="6486653"/>
            <a:ext cx="444500" cy="377698"/>
          </a:xfrm>
          <a:prstGeom prst="rect">
            <a:avLst/>
          </a:prstGeom>
        </p:spPr>
        <p:txBody>
          <a:bodyPr vert="horz" lIns="91440" tIns="45720" rIns="91440" bIns="45720" rtlCol="0" anchor="ctr"/>
          <a:lstStyle>
            <a:lvl1pPr algn="ctr">
              <a:defRPr sz="1100" baseline="0">
                <a:solidFill>
                  <a:schemeClr val="tx1">
                    <a:tint val="75000"/>
                  </a:schemeClr>
                </a:solidFill>
                <a:latin typeface="Arial"/>
              </a:defRPr>
            </a:lvl1pPr>
          </a:lstStyle>
          <a:p>
            <a:fld id="{E524EDBE-35D6-DF49-8584-A97D5A532969}" type="slidenum">
              <a:rPr lang="en-US" smtClean="0"/>
              <a:pPr/>
              <a:t>‹#›</a:t>
            </a:fld>
            <a:endParaRPr lang="en-US" dirty="0"/>
          </a:p>
        </p:txBody>
      </p:sp>
    </p:spTree>
    <p:extLst>
      <p:ext uri="{BB962C8B-B14F-4D97-AF65-F5344CB8AC3E}">
        <p14:creationId xmlns:p14="http://schemas.microsoft.com/office/powerpoint/2010/main" val="607632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lstStyle/>
          <a:p>
            <a:r>
              <a:rPr lang="en-US" dirty="0" smtClean="0"/>
              <a:t>Click to edit Master title style</a:t>
            </a:r>
            <a:endParaRPr lang="en-US" dirty="0"/>
          </a:p>
        </p:txBody>
      </p:sp>
      <p:sp>
        <p:nvSpPr>
          <p:cNvPr id="6" name="Slide Number Placeholder 3"/>
          <p:cNvSpPr>
            <a:spLocks noGrp="1"/>
          </p:cNvSpPr>
          <p:nvPr>
            <p:ph type="sldNum" sz="quarter" idx="4"/>
          </p:nvPr>
        </p:nvSpPr>
        <p:spPr>
          <a:xfrm>
            <a:off x="8686800" y="6486653"/>
            <a:ext cx="444500" cy="377698"/>
          </a:xfrm>
          <a:prstGeom prst="rect">
            <a:avLst/>
          </a:prstGeom>
        </p:spPr>
        <p:txBody>
          <a:bodyPr vert="horz" lIns="91440" tIns="45720" rIns="91440" bIns="45720" rtlCol="0" anchor="ctr"/>
          <a:lstStyle>
            <a:lvl1pPr algn="ctr">
              <a:defRPr sz="1100" baseline="0">
                <a:solidFill>
                  <a:schemeClr val="tx1">
                    <a:tint val="75000"/>
                  </a:schemeClr>
                </a:solidFill>
                <a:latin typeface="Arial"/>
              </a:defRPr>
            </a:lvl1pPr>
          </a:lstStyle>
          <a:p>
            <a:fld id="{E524EDBE-35D6-DF49-8584-A97D5A5329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a:normAutofit/>
          </a:bodyPr>
          <a:lstStyle>
            <a:lvl1pPr>
              <a:defRPr sz="3200" baseline="0">
                <a:solidFill>
                  <a:schemeClr val="bg1"/>
                </a:solidFill>
              </a:defRPr>
            </a:lvl1pPr>
          </a:lstStyle>
          <a:p>
            <a:r>
              <a:rPr lang="en-US" dirty="0" smtClean="0"/>
              <a:t>Click to edit Master title style</a:t>
            </a:r>
            <a:endParaRPr lang="en-US" dirty="0"/>
          </a:p>
        </p:txBody>
      </p:sp>
      <p:sp>
        <p:nvSpPr>
          <p:cNvPr id="8" name="Text Placeholder 7"/>
          <p:cNvSpPr>
            <a:spLocks noGrp="1"/>
          </p:cNvSpPr>
          <p:nvPr>
            <p:ph type="body" sz="quarter" idx="13" hasCustomPrompt="1"/>
          </p:nvPr>
        </p:nvSpPr>
        <p:spPr>
          <a:xfrm>
            <a:off x="2082800" y="1866900"/>
            <a:ext cx="5080000" cy="2578100"/>
          </a:xfrm>
        </p:spPr>
        <p:txBody>
          <a:bodyPr anchor="ctr" anchorCtr="0">
            <a:normAutofit/>
          </a:bodyPr>
          <a:lstStyle>
            <a:lvl1pPr marL="0" indent="0" algn="ctr">
              <a:buFontTx/>
              <a:buNone/>
              <a:defRPr sz="4400">
                <a:solidFill>
                  <a:srgbClr val="FE0001"/>
                </a:solidFill>
              </a:defRPr>
            </a:lvl1pPr>
          </a:lstStyle>
          <a:p>
            <a:pPr lvl="0"/>
            <a:r>
              <a:rPr lang="en-US" dirty="0" smtClean="0"/>
              <a:t>Click to enter text</a:t>
            </a:r>
          </a:p>
        </p:txBody>
      </p:sp>
      <p:sp>
        <p:nvSpPr>
          <p:cNvPr id="10" name="Slide Number Placeholder 3"/>
          <p:cNvSpPr>
            <a:spLocks noGrp="1"/>
          </p:cNvSpPr>
          <p:nvPr>
            <p:ph type="sldNum" sz="quarter" idx="4"/>
          </p:nvPr>
        </p:nvSpPr>
        <p:spPr>
          <a:xfrm>
            <a:off x="8686800" y="6486653"/>
            <a:ext cx="444500" cy="377698"/>
          </a:xfrm>
          <a:prstGeom prst="rect">
            <a:avLst/>
          </a:prstGeom>
        </p:spPr>
        <p:txBody>
          <a:bodyPr vert="horz" lIns="91440" tIns="45720" rIns="91440" bIns="45720" rtlCol="0" anchor="ctr"/>
          <a:lstStyle>
            <a:lvl1pPr algn="ctr">
              <a:defRPr sz="1100" baseline="0">
                <a:solidFill>
                  <a:schemeClr val="tx1">
                    <a:tint val="75000"/>
                  </a:schemeClr>
                </a:solidFill>
                <a:latin typeface="Arial"/>
              </a:defRPr>
            </a:lvl1pPr>
          </a:lstStyle>
          <a:p>
            <a:fld id="{E524EDBE-35D6-DF49-8584-A97D5A53296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jpeg"/><Relationship Id="rId9" Type="http://schemas.openxmlformats.org/officeDocument/2006/relationships/image" Target="../media/image2.png"/><Relationship Id="rId10"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74436" y="110440"/>
            <a:ext cx="6388975"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0" y="1118962"/>
            <a:ext cx="9144000" cy="52248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8" name="Straight Connector 7"/>
          <p:cNvCxnSpPr/>
          <p:nvPr userDrawn="1"/>
        </p:nvCxnSpPr>
        <p:spPr>
          <a:xfrm>
            <a:off x="0" y="6486652"/>
            <a:ext cx="9144000" cy="0"/>
          </a:xfrm>
          <a:prstGeom prst="line">
            <a:avLst/>
          </a:prstGeom>
          <a:ln w="3175"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9" name="Rectangle 8"/>
          <p:cNvSpPr/>
          <p:nvPr userDrawn="1"/>
        </p:nvSpPr>
        <p:spPr>
          <a:xfrm>
            <a:off x="-212862" y="68451"/>
            <a:ext cx="799081" cy="767328"/>
          </a:xfrm>
          <a:prstGeom prst="rect">
            <a:avLst/>
          </a:prstGeom>
        </p:spPr>
        <p:txBody>
          <a:bodyPr wrap="square" lIns="0" tIns="0" rIns="0" bIns="0" anchor="ctr" anchorCtr="0">
            <a:noAutofit/>
          </a:bodyPr>
          <a:lstStyle/>
          <a:p>
            <a:pPr marL="0" indent="0" algn="r"/>
            <a:r>
              <a:rPr lang="en-US" sz="1100" b="1" dirty="0" smtClean="0">
                <a:solidFill>
                  <a:schemeClr val="bg1">
                    <a:lumMod val="65000"/>
                  </a:schemeClr>
                </a:solidFill>
                <a:latin typeface="Arial"/>
              </a:rPr>
              <a:t>LHC CMS</a:t>
            </a:r>
          </a:p>
          <a:p>
            <a:pPr marL="0" indent="0" algn="r"/>
            <a:r>
              <a:rPr lang="en-US" sz="1100" b="1" dirty="0" smtClean="0">
                <a:solidFill>
                  <a:schemeClr val="bg1">
                    <a:lumMod val="65000"/>
                  </a:schemeClr>
                </a:solidFill>
                <a:latin typeface="Arial"/>
              </a:rPr>
              <a:t>Detector</a:t>
            </a:r>
            <a:endParaRPr lang="en-US" sz="1100" b="1" baseline="0" dirty="0" smtClean="0">
              <a:solidFill>
                <a:schemeClr val="bg1">
                  <a:lumMod val="65000"/>
                </a:schemeClr>
              </a:solidFill>
              <a:latin typeface="Arial"/>
            </a:endParaRPr>
          </a:p>
          <a:p>
            <a:pPr marL="0" indent="0" algn="r"/>
            <a:r>
              <a:rPr lang="en-US" sz="1100" b="1" baseline="0" dirty="0" smtClean="0">
                <a:solidFill>
                  <a:schemeClr val="bg1">
                    <a:lumMod val="65000"/>
                  </a:schemeClr>
                </a:solidFill>
                <a:latin typeface="Arial"/>
              </a:rPr>
              <a:t>Upgrade</a:t>
            </a:r>
          </a:p>
          <a:p>
            <a:pPr marL="0" indent="0" algn="r"/>
            <a:r>
              <a:rPr lang="en-US" sz="1100" b="1" baseline="0" dirty="0" smtClean="0">
                <a:solidFill>
                  <a:schemeClr val="bg1">
                    <a:lumMod val="65000"/>
                  </a:schemeClr>
                </a:solidFill>
                <a:latin typeface="Arial"/>
              </a:rPr>
              <a:t>Project</a:t>
            </a:r>
            <a:endParaRPr lang="en-US" sz="1100" b="1" dirty="0">
              <a:solidFill>
                <a:schemeClr val="bg1">
                  <a:lumMod val="65000"/>
                </a:schemeClr>
              </a:solidFill>
              <a:latin typeface="Arial"/>
            </a:endParaRPr>
          </a:p>
        </p:txBody>
      </p:sp>
      <p:pic>
        <p:nvPicPr>
          <p:cNvPr id="10" name="Picture 9" descr="uscms_logo.jpg"/>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2855" y="110440"/>
            <a:ext cx="1000024" cy="699810"/>
          </a:xfrm>
          <a:prstGeom prst="rect">
            <a:avLst/>
          </a:prstGeom>
        </p:spPr>
      </p:pic>
      <p:sp>
        <p:nvSpPr>
          <p:cNvPr id="11" name="TextBox 10"/>
          <p:cNvSpPr txBox="1"/>
          <p:nvPr userDrawn="1"/>
        </p:nvSpPr>
        <p:spPr>
          <a:xfrm>
            <a:off x="264537" y="6523834"/>
            <a:ext cx="1509899" cy="261610"/>
          </a:xfrm>
          <a:prstGeom prst="rect">
            <a:avLst/>
          </a:prstGeom>
          <a:noFill/>
        </p:spPr>
        <p:txBody>
          <a:bodyPr wrap="none" rtlCol="0">
            <a:spAutoFit/>
          </a:bodyPr>
          <a:lstStyle/>
          <a:p>
            <a:r>
              <a:rPr lang="en-US" sz="1100" dirty="0" smtClean="0">
                <a:solidFill>
                  <a:srgbClr val="959595"/>
                </a:solidFill>
                <a:latin typeface="Arial"/>
              </a:rPr>
              <a:t>Ivan</a:t>
            </a:r>
            <a:r>
              <a:rPr lang="en-US" sz="1100" baseline="0" dirty="0" smtClean="0">
                <a:solidFill>
                  <a:srgbClr val="959595"/>
                </a:solidFill>
                <a:latin typeface="Arial"/>
              </a:rPr>
              <a:t> Furić, </a:t>
            </a:r>
            <a:r>
              <a:rPr lang="en-US" sz="1100" baseline="0" dirty="0" smtClean="0">
                <a:solidFill>
                  <a:srgbClr val="959595"/>
                </a:solidFill>
                <a:latin typeface="Arial"/>
              </a:rPr>
              <a:t>9/30/</a:t>
            </a:r>
            <a:r>
              <a:rPr lang="en-US" sz="1100" baseline="0" dirty="0" smtClean="0">
                <a:solidFill>
                  <a:srgbClr val="959595"/>
                </a:solidFill>
                <a:latin typeface="Arial"/>
              </a:rPr>
              <a:t>2013</a:t>
            </a:r>
            <a:endParaRPr lang="en-US" sz="1100" dirty="0">
              <a:solidFill>
                <a:srgbClr val="959595"/>
              </a:solidFill>
              <a:latin typeface="Arial"/>
            </a:endParaRPr>
          </a:p>
        </p:txBody>
      </p:sp>
      <p:sp>
        <p:nvSpPr>
          <p:cNvPr id="13" name="TextBox 12"/>
          <p:cNvSpPr txBox="1"/>
          <p:nvPr userDrawn="1"/>
        </p:nvSpPr>
        <p:spPr>
          <a:xfrm>
            <a:off x="2542078" y="6523834"/>
            <a:ext cx="3480252" cy="261610"/>
          </a:xfrm>
          <a:prstGeom prst="rect">
            <a:avLst/>
          </a:prstGeom>
          <a:noFill/>
        </p:spPr>
        <p:txBody>
          <a:bodyPr wrap="none" rtlCol="0">
            <a:spAutoFit/>
          </a:bodyPr>
          <a:lstStyle/>
          <a:p>
            <a:r>
              <a:rPr lang="en-US" sz="1100" dirty="0" smtClean="0">
                <a:solidFill>
                  <a:srgbClr val="959595"/>
                </a:solidFill>
                <a:latin typeface="Arial"/>
              </a:rPr>
              <a:t>USCMS Endcap</a:t>
            </a:r>
            <a:r>
              <a:rPr lang="en-US" sz="1100" baseline="0" dirty="0" smtClean="0">
                <a:solidFill>
                  <a:srgbClr val="959595"/>
                </a:solidFill>
                <a:latin typeface="Arial"/>
              </a:rPr>
              <a:t> Muon Collaboration Meeting, TAMU</a:t>
            </a:r>
            <a:endParaRPr lang="en-US" sz="1100" dirty="0">
              <a:solidFill>
                <a:srgbClr val="959595"/>
              </a:solidFill>
              <a:latin typeface="Arial"/>
            </a:endParaRPr>
          </a:p>
        </p:txBody>
      </p:sp>
      <p:pic>
        <p:nvPicPr>
          <p:cNvPr id="12" name="Picture 11"/>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8361309" y="397100"/>
            <a:ext cx="640794" cy="635000"/>
          </a:xfrm>
          <a:prstGeom prst="rect">
            <a:avLst/>
          </a:prstGeom>
        </p:spPr>
      </p:pic>
      <p:pic>
        <p:nvPicPr>
          <p:cNvPr id="15" name="Picture 14"/>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8163412" y="16100"/>
            <a:ext cx="967888" cy="381000"/>
          </a:xfrm>
          <a:prstGeom prst="rect">
            <a:avLst/>
          </a:prstGeom>
        </p:spPr>
      </p:pic>
      <p:sp>
        <p:nvSpPr>
          <p:cNvPr id="17" name="Slide Number Placeholder 3"/>
          <p:cNvSpPr>
            <a:spLocks noGrp="1"/>
          </p:cNvSpPr>
          <p:nvPr>
            <p:ph type="sldNum" sz="quarter" idx="4"/>
          </p:nvPr>
        </p:nvSpPr>
        <p:spPr>
          <a:xfrm>
            <a:off x="8686800" y="6486653"/>
            <a:ext cx="444500" cy="377698"/>
          </a:xfrm>
          <a:prstGeom prst="rect">
            <a:avLst/>
          </a:prstGeom>
        </p:spPr>
        <p:txBody>
          <a:bodyPr vert="horz" lIns="91440" tIns="45720" rIns="91440" bIns="45720" rtlCol="0" anchor="ctr"/>
          <a:lstStyle>
            <a:lvl1pPr algn="ctr">
              <a:defRPr sz="1100" baseline="0">
                <a:solidFill>
                  <a:schemeClr val="tx1">
                    <a:tint val="75000"/>
                  </a:schemeClr>
                </a:solidFill>
                <a:latin typeface="Arial"/>
              </a:defRPr>
            </a:lvl1pPr>
          </a:lstStyle>
          <a:p>
            <a:fld id="{E524EDBE-35D6-DF49-8584-A97D5A53296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6" r:id="rId4"/>
    <p:sldLayoutId id="2147483654" r:id="rId5"/>
    <p:sldLayoutId id="2147483655" r:id="rId6"/>
  </p:sldLayoutIdLst>
  <p:timing>
    <p:tnLst>
      <p:par>
        <p:cTn xmlns:p14="http://schemas.microsoft.com/office/powerpoint/2010/main" id="1" dur="indefinite" restart="never" nodeType="tmRoot"/>
      </p:par>
    </p:tnLst>
  </p:timing>
  <p:hf hdr="0" ftr="0" dt="0"/>
  <p:txStyles>
    <p:titleStyle>
      <a:lvl1pPr algn="l" defTabSz="457200" rtl="0" eaLnBrk="1" latinLnBrk="0" hangingPunct="1">
        <a:spcBef>
          <a:spcPct val="0"/>
        </a:spcBef>
        <a:buNone/>
        <a:defRPr sz="3200" kern="1200">
          <a:solidFill>
            <a:schemeClr val="accent2"/>
          </a:solidFill>
          <a:latin typeface="Arial"/>
          <a:ea typeface="+mj-ea"/>
          <a:cs typeface="Arial"/>
        </a:defRPr>
      </a:lvl1pPr>
    </p:titleStyle>
    <p:bodyStyle>
      <a:lvl1pPr marL="269875" indent="-269875" algn="l" defTabSz="457200" rtl="0" eaLnBrk="1" latinLnBrk="0" hangingPunct="1">
        <a:spcBef>
          <a:spcPts val="2400"/>
        </a:spcBef>
        <a:buClr>
          <a:schemeClr val="accent2"/>
        </a:buClr>
        <a:buSzPct val="100000"/>
        <a:buFont typeface="Wingdings" charset="2"/>
        <a:buChar char="§"/>
        <a:defRPr sz="2800" b="0" kern="1200">
          <a:solidFill>
            <a:schemeClr val="tx2">
              <a:lumMod val="50000"/>
            </a:schemeClr>
          </a:solidFill>
          <a:latin typeface="Arial"/>
          <a:ea typeface="+mn-ea"/>
          <a:cs typeface="Arial"/>
        </a:defRPr>
      </a:lvl1pPr>
      <a:lvl2pPr marL="685800" indent="-228600" algn="l" defTabSz="457200" rtl="0" eaLnBrk="1" latinLnBrk="0" hangingPunct="1">
        <a:spcBef>
          <a:spcPct val="20000"/>
        </a:spcBef>
        <a:buFont typeface="Wingdings" charset="2"/>
        <a:buChar char="§"/>
        <a:defRPr sz="2000" kern="1200">
          <a:solidFill>
            <a:schemeClr val="tx2"/>
          </a:solidFill>
          <a:latin typeface="Arial"/>
          <a:ea typeface="+mn-ea"/>
          <a:cs typeface="Arial"/>
        </a:defRPr>
      </a:lvl2pPr>
      <a:lvl3pPr marL="1143000" indent="-228600" algn="l" defTabSz="457200" rtl="0" eaLnBrk="1" latinLnBrk="0" hangingPunct="1">
        <a:spcBef>
          <a:spcPct val="20000"/>
        </a:spcBef>
        <a:buFont typeface="Courier New"/>
        <a:buChar char="o"/>
        <a:defRPr sz="1800" kern="1200">
          <a:solidFill>
            <a:schemeClr val="tx2"/>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2"/>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2"/>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ng"/><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7"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4.xml"/><Relationship Id="rId2" Type="http://schemas.openxmlformats.org/officeDocument/2006/relationships/image" Target="../media/image3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 Id="rId3" Type="http://schemas.openxmlformats.org/officeDocument/2006/relationships/image" Target="../media/image4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3.xml"/><Relationship Id="rId2" Type="http://schemas.openxmlformats.org/officeDocument/2006/relationships/image" Target="../media/image4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6.png"/><Relationship Id="rId3" Type="http://schemas.openxmlformats.org/officeDocument/2006/relationships/image" Target="../media/image4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 Id="rId3" Type="http://schemas.openxmlformats.org/officeDocument/2006/relationships/image" Target="../media/image4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ctrTitle"/>
          </p:nvPr>
        </p:nvSpPr>
        <p:spPr>
          <a:ln/>
        </p:spPr>
        <p:txBody>
          <a:bodyPr/>
          <a:lstStyle/>
          <a:p>
            <a:r>
              <a:rPr lang="en-US" dirty="0"/>
              <a:t>Endcap TF/CSCTF </a:t>
            </a:r>
            <a:r>
              <a:rPr lang="en-US" dirty="0" smtClean="0"/>
              <a:t>Algorithms</a:t>
            </a:r>
            <a:endParaRPr lang="en-US" dirty="0"/>
          </a:p>
        </p:txBody>
      </p:sp>
      <p:sp>
        <p:nvSpPr>
          <p:cNvPr id="7170" name="Rectangle 2"/>
          <p:cNvSpPr>
            <a:spLocks noGrp="1" noChangeArrowheads="1"/>
          </p:cNvSpPr>
          <p:nvPr>
            <p:ph type="subTitle" idx="1"/>
          </p:nvPr>
        </p:nvSpPr>
        <p:spPr>
          <a:ln/>
        </p:spPr>
        <p:txBody>
          <a:bodyPr/>
          <a:lstStyle/>
          <a:p>
            <a:r>
              <a:rPr lang="en-US" dirty="0"/>
              <a:t>Ivan </a:t>
            </a:r>
            <a:r>
              <a:rPr lang="en-US" dirty="0" err="1"/>
              <a:t>Furić</a:t>
            </a:r>
            <a:r>
              <a:rPr lang="en-US" dirty="0"/>
              <a:t> for the </a:t>
            </a:r>
            <a:r>
              <a:rPr lang="en-US" dirty="0" smtClean="0"/>
              <a:t/>
            </a:r>
            <a:br>
              <a:rPr lang="en-US" dirty="0" smtClean="0"/>
            </a:br>
            <a:r>
              <a:rPr lang="en-US" dirty="0" smtClean="0"/>
              <a:t>endcap </a:t>
            </a:r>
            <a:r>
              <a:rPr lang="en-US" dirty="0"/>
              <a:t>track finder team</a:t>
            </a:r>
          </a:p>
        </p:txBody>
      </p:sp>
    </p:spTree>
    <p:extLst>
      <p:ext uri="{BB962C8B-B14F-4D97-AF65-F5344CB8AC3E}">
        <p14:creationId xmlns:p14="http://schemas.microsoft.com/office/powerpoint/2010/main" val="36995766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3"/>
          </p:nvPr>
        </p:nvSpPr>
        <p:spPr/>
        <p:txBody>
          <a:bodyPr/>
          <a:lstStyle/>
          <a:p>
            <a:r>
              <a:rPr lang="en-US" dirty="0" err="1" smtClean="0"/>
              <a:t>p</a:t>
            </a:r>
            <a:r>
              <a:rPr lang="en-US" baseline="-25000" dirty="0" err="1" smtClean="0"/>
              <a:t>T</a:t>
            </a:r>
            <a:r>
              <a:rPr lang="en-US" dirty="0" smtClean="0"/>
              <a:t> Assignment</a:t>
            </a:r>
            <a:endParaRPr lang="en-US" dirty="0"/>
          </a:p>
        </p:txBody>
      </p:sp>
      <p:sp>
        <p:nvSpPr>
          <p:cNvPr id="4" name="Slide Number Placeholder 3"/>
          <p:cNvSpPr>
            <a:spLocks noGrp="1"/>
          </p:cNvSpPr>
          <p:nvPr>
            <p:ph type="sldNum" sz="quarter" idx="4"/>
          </p:nvPr>
        </p:nvSpPr>
        <p:spPr/>
        <p:txBody>
          <a:bodyPr/>
          <a:lstStyle/>
          <a:p>
            <a:fld id="{E524EDBE-35D6-DF49-8584-A97D5A532969}" type="slidenum">
              <a:rPr lang="en-US" smtClean="0"/>
              <a:pPr/>
              <a:t>10</a:t>
            </a:fld>
            <a:endParaRPr lang="en-US"/>
          </a:p>
        </p:txBody>
      </p:sp>
    </p:spTree>
    <p:extLst>
      <p:ext uri="{BB962C8B-B14F-4D97-AF65-F5344CB8AC3E}">
        <p14:creationId xmlns:p14="http://schemas.microsoft.com/office/powerpoint/2010/main" val="3848542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ChangeArrowheads="1"/>
          </p:cNvSpPr>
          <p:nvPr>
            <p:ph idx="1"/>
          </p:nvPr>
        </p:nvSpPr>
        <p:spPr/>
        <p:txBody>
          <a:bodyPr/>
          <a:lstStyle/>
          <a:p>
            <a:r>
              <a:rPr lang="en-US" dirty="0" smtClean="0"/>
              <a:t>CMS is in danger of saturating its L1 trigger with</a:t>
            </a:r>
            <a:br>
              <a:rPr lang="en-US" dirty="0" smtClean="0"/>
            </a:br>
            <a:r>
              <a:rPr lang="en-US" dirty="0" smtClean="0"/>
              <a:t>single-lepton + di-lepton triggers at √s ~ 14 </a:t>
            </a:r>
            <a:r>
              <a:rPr lang="en-US" dirty="0" err="1" smtClean="0"/>
              <a:t>TeV</a:t>
            </a:r>
            <a:endParaRPr lang="en-US" dirty="0" smtClean="0"/>
          </a:p>
          <a:p>
            <a:r>
              <a:rPr lang="en-US" dirty="0" smtClean="0"/>
              <a:t>Endcap Muon Trigger: current </a:t>
            </a:r>
            <a:r>
              <a:rPr lang="en-US" dirty="0" err="1" smtClean="0"/>
              <a:t>p</a:t>
            </a:r>
            <a:r>
              <a:rPr lang="en-US" baseline="-25000" dirty="0" err="1" smtClean="0"/>
              <a:t>T</a:t>
            </a:r>
            <a:r>
              <a:rPr lang="en-US" dirty="0" smtClean="0"/>
              <a:t> assignment system’s resources (LUT memories) are saturated </a:t>
            </a:r>
          </a:p>
          <a:p>
            <a:r>
              <a:rPr lang="en-US" dirty="0" smtClean="0"/>
              <a:t>Studied potential for improvement from utilizing additional information [BDT as stand-in for LUT]</a:t>
            </a:r>
          </a:p>
          <a:p>
            <a:r>
              <a:rPr lang="en-US" dirty="0" smtClean="0"/>
              <a:t>Studied potential for improvement from applying post-LUT corrections to LUT-assigned </a:t>
            </a:r>
            <a:r>
              <a:rPr lang="en-US" dirty="0" err="1" smtClean="0"/>
              <a:t>pT</a:t>
            </a:r>
            <a:endParaRPr lang="en-US" dirty="0"/>
          </a:p>
        </p:txBody>
      </p:sp>
      <p:sp>
        <p:nvSpPr>
          <p:cNvPr id="5122" name="Rectangle 1"/>
          <p:cNvSpPr>
            <a:spLocks noGrp="1" noChangeArrowheads="1"/>
          </p:cNvSpPr>
          <p:nvPr>
            <p:ph type="title"/>
          </p:nvPr>
        </p:nvSpPr>
        <p:spPr/>
        <p:txBody>
          <a:bodyPr/>
          <a:lstStyle/>
          <a:p>
            <a:r>
              <a:rPr lang="en-US" dirty="0" err="1" smtClean="0"/>
              <a:t>p</a:t>
            </a:r>
            <a:r>
              <a:rPr lang="en-US" baseline="-25000" dirty="0" err="1" smtClean="0"/>
              <a:t>T</a:t>
            </a:r>
            <a:r>
              <a:rPr lang="en-US" dirty="0" smtClean="0"/>
              <a:t> Assignment</a:t>
            </a:r>
            <a:endParaRPr lang="en-US" dirty="0"/>
          </a:p>
        </p:txBody>
      </p:sp>
      <p:sp>
        <p:nvSpPr>
          <p:cNvPr id="2" name="Slide Number Placeholder 1"/>
          <p:cNvSpPr>
            <a:spLocks noGrp="1"/>
          </p:cNvSpPr>
          <p:nvPr>
            <p:ph type="sldNum" sz="quarter" idx="4"/>
          </p:nvPr>
        </p:nvSpPr>
        <p:spPr/>
        <p:txBody>
          <a:bodyPr/>
          <a:lstStyle/>
          <a:p>
            <a:fld id="{A5D34409-E85B-724B-941E-D7CBEE20180A}" type="slidenum">
              <a:rPr lang="en-US" smtClean="0"/>
              <a:pPr/>
              <a:t>11</a:t>
            </a:fld>
            <a:endParaRPr lang="en-US"/>
          </a:p>
        </p:txBody>
      </p:sp>
    </p:spTree>
    <p:extLst>
      <p:ext uri="{BB962C8B-B14F-4D97-AF65-F5344CB8AC3E}">
        <p14:creationId xmlns:p14="http://schemas.microsoft.com/office/powerpoint/2010/main" val="37054801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p:txBody>
          <a:bodyPr rtlCol="0">
            <a:normAutofit fontScale="77500" lnSpcReduction="20000"/>
          </a:bodyPr>
          <a:lstStyle/>
          <a:p>
            <a:pPr marL="625056" fontAlgn="auto">
              <a:spcAft>
                <a:spcPts val="0"/>
              </a:spcAft>
              <a:buFont typeface="Wingdings" charset="2"/>
              <a:buChar char="§"/>
              <a:defRPr/>
            </a:pPr>
            <a:r>
              <a:rPr lang="en-US" dirty="0">
                <a:solidFill>
                  <a:schemeClr val="tx2">
                    <a:lumMod val="50000"/>
                  </a:schemeClr>
                </a:solidFill>
                <a:ea typeface="+mn-ea"/>
                <a:cs typeface="Lucida Grande" charset="0"/>
              </a:rPr>
              <a:t>most powerful variables sent into </a:t>
            </a:r>
            <a:r>
              <a:rPr lang="en-US" dirty="0" err="1">
                <a:solidFill>
                  <a:schemeClr val="tx2">
                    <a:lumMod val="50000"/>
                  </a:schemeClr>
                </a:solidFill>
                <a:ea typeface="+mn-ea"/>
                <a:cs typeface="Lucida Grande" charset="0"/>
              </a:rPr>
              <a:t>η</a:t>
            </a:r>
            <a:r>
              <a:rPr lang="en-US" dirty="0">
                <a:solidFill>
                  <a:schemeClr val="tx2">
                    <a:lumMod val="50000"/>
                  </a:schemeClr>
                </a:solidFill>
                <a:ea typeface="+mn-ea"/>
                <a:cs typeface="Lucida Grande" charset="0"/>
              </a:rPr>
              <a:t>-specific LUTs </a:t>
            </a:r>
            <a:endParaRPr lang="en-US" dirty="0">
              <a:solidFill>
                <a:schemeClr val="tx2">
                  <a:lumMod val="50000"/>
                </a:schemeClr>
              </a:solidFill>
              <a:ea typeface="+mn-ea"/>
            </a:endParaRPr>
          </a:p>
          <a:p>
            <a:pPr marL="625056" fontAlgn="auto">
              <a:spcAft>
                <a:spcPts val="0"/>
              </a:spcAft>
              <a:buFont typeface="Wingdings" charset="2"/>
              <a:buChar char="§"/>
              <a:defRPr/>
            </a:pPr>
            <a:r>
              <a:rPr lang="en-US" dirty="0" smtClean="0">
                <a:solidFill>
                  <a:schemeClr val="tx2">
                    <a:lumMod val="50000"/>
                  </a:schemeClr>
                </a:solidFill>
                <a:ea typeface="+mn-ea"/>
              </a:rPr>
              <a:t>LUT </a:t>
            </a:r>
            <a:r>
              <a:rPr lang="en-US" dirty="0">
                <a:solidFill>
                  <a:schemeClr val="tx2">
                    <a:lumMod val="50000"/>
                  </a:schemeClr>
                </a:solidFill>
                <a:ea typeface="+mn-ea"/>
              </a:rPr>
              <a:t>outputs p</a:t>
            </a:r>
            <a:r>
              <a:rPr lang="en-US" baseline="-6000" dirty="0">
                <a:solidFill>
                  <a:schemeClr val="tx2">
                    <a:lumMod val="50000"/>
                  </a:schemeClr>
                </a:solidFill>
                <a:ea typeface="+mn-ea"/>
              </a:rPr>
              <a:t>T</a:t>
            </a:r>
            <a:r>
              <a:rPr lang="en-US" dirty="0">
                <a:solidFill>
                  <a:schemeClr val="tx2">
                    <a:lumMod val="50000"/>
                  </a:schemeClr>
                </a:solidFill>
                <a:ea typeface="+mn-ea"/>
              </a:rPr>
              <a:t>, currently hardwired to board output, content determined via max log-likelihood </a:t>
            </a:r>
            <a:r>
              <a:rPr lang="en-US" dirty="0" smtClean="0">
                <a:solidFill>
                  <a:schemeClr val="tx2">
                    <a:lumMod val="50000"/>
                  </a:schemeClr>
                </a:solidFill>
                <a:ea typeface="+mn-ea"/>
              </a:rPr>
              <a:t>fit</a:t>
            </a:r>
            <a:endParaRPr lang="en-US" dirty="0">
              <a:solidFill>
                <a:schemeClr val="tx2">
                  <a:lumMod val="50000"/>
                </a:schemeClr>
              </a:solidFill>
              <a:ea typeface="+mn-ea"/>
            </a:endParaRPr>
          </a:p>
          <a:p>
            <a:pPr marL="625056" fontAlgn="auto">
              <a:spcAft>
                <a:spcPts val="0"/>
              </a:spcAft>
              <a:buFont typeface="Wingdings" charset="2"/>
              <a:buChar char="§"/>
              <a:defRPr/>
            </a:pPr>
            <a:r>
              <a:rPr lang="en-US" dirty="0">
                <a:solidFill>
                  <a:schemeClr val="tx2">
                    <a:lumMod val="50000"/>
                  </a:schemeClr>
                </a:solidFill>
                <a:ea typeface="+mn-ea"/>
                <a:cs typeface="Lucida Grande" charset="0"/>
              </a:rPr>
              <a:t>variable </a:t>
            </a:r>
            <a:r>
              <a:rPr lang="en-US" dirty="0" err="1">
                <a:solidFill>
                  <a:schemeClr val="tx2">
                    <a:lumMod val="50000"/>
                  </a:schemeClr>
                </a:solidFill>
                <a:ea typeface="+mn-ea"/>
                <a:cs typeface="Lucida Grande" charset="0"/>
              </a:rPr>
              <a:t>Δφ</a:t>
            </a:r>
            <a:r>
              <a:rPr lang="en-US" dirty="0">
                <a:solidFill>
                  <a:schemeClr val="tx2">
                    <a:lumMod val="50000"/>
                  </a:schemeClr>
                </a:solidFill>
                <a:ea typeface="+mn-ea"/>
                <a:cs typeface="Lucida Grande" charset="0"/>
              </a:rPr>
              <a:t> binning of LUTs gives more precision where it is more useful for p</a:t>
            </a:r>
            <a:r>
              <a:rPr lang="en-US" baseline="-6000" dirty="0">
                <a:solidFill>
                  <a:schemeClr val="tx2">
                    <a:lumMod val="50000"/>
                  </a:schemeClr>
                </a:solidFill>
                <a:ea typeface="+mn-ea"/>
              </a:rPr>
              <a:t>T</a:t>
            </a:r>
            <a:r>
              <a:rPr lang="en-US" dirty="0">
                <a:solidFill>
                  <a:schemeClr val="tx2">
                    <a:lumMod val="50000"/>
                  </a:schemeClr>
                </a:solidFill>
                <a:ea typeface="+mn-ea"/>
              </a:rPr>
              <a:t> </a:t>
            </a:r>
            <a:r>
              <a:rPr lang="en-US" dirty="0" smtClean="0">
                <a:solidFill>
                  <a:schemeClr val="tx2">
                    <a:lumMod val="50000"/>
                  </a:schemeClr>
                </a:solidFill>
                <a:ea typeface="+mn-ea"/>
              </a:rPr>
              <a:t>assignment</a:t>
            </a:r>
            <a:endParaRPr lang="en-US" dirty="0">
              <a:solidFill>
                <a:schemeClr val="tx2">
                  <a:lumMod val="50000"/>
                </a:schemeClr>
              </a:solidFill>
              <a:ea typeface="+mn-ea"/>
            </a:endParaRPr>
          </a:p>
        </p:txBody>
      </p:sp>
      <p:sp>
        <p:nvSpPr>
          <p:cNvPr id="6146" name="Rectangle 1"/>
          <p:cNvSpPr>
            <a:spLocks noGrp="1" noChangeArrowheads="1"/>
          </p:cNvSpPr>
          <p:nvPr>
            <p:ph type="title"/>
          </p:nvPr>
        </p:nvSpPr>
        <p:spPr>
          <a:gradFill>
            <a:gsLst>
              <a:gs pos="0">
                <a:srgbClr val="00EEFF"/>
              </a:gs>
              <a:gs pos="100000">
                <a:srgbClr val="FFFFFF"/>
              </a:gs>
            </a:gsLst>
          </a:gradFill>
        </p:spPr>
        <p:txBody>
          <a:bodyPr/>
          <a:lstStyle/>
          <a:p>
            <a:r>
              <a:rPr lang="en-US">
                <a:latin typeface="Arial" charset="0"/>
                <a:cs typeface="Arial" charset="0"/>
              </a:rPr>
              <a:t>CSCTF p</a:t>
            </a:r>
            <a:r>
              <a:rPr lang="en-US" baseline="-6000">
                <a:latin typeface="Arial" charset="0"/>
                <a:cs typeface="Arial" charset="0"/>
              </a:rPr>
              <a:t>T</a:t>
            </a:r>
            <a:r>
              <a:rPr lang="en-US">
                <a:latin typeface="Arial" charset="0"/>
                <a:cs typeface="Arial" charset="0"/>
              </a:rPr>
              <a:t> Assignment Method</a:t>
            </a:r>
          </a:p>
        </p:txBody>
      </p:sp>
      <p:sp>
        <p:nvSpPr>
          <p:cNvPr id="2" name="Slide Number Placeholder 1"/>
          <p:cNvSpPr>
            <a:spLocks noGrp="1"/>
          </p:cNvSpPr>
          <p:nvPr>
            <p:ph type="sldNum" sz="quarter" idx="4"/>
          </p:nvPr>
        </p:nvSpPr>
        <p:spPr>
          <a:prstGeom prst="rect">
            <a:avLst/>
          </a:prstGeom>
        </p:spPr>
        <p:txBody>
          <a:bodyPr/>
          <a:lstStyle/>
          <a:p>
            <a:pPr>
              <a:defRPr/>
            </a:pPr>
            <a:fld id="{511C1034-83F7-3444-B1C7-1989A067DB78}" type="slidenum">
              <a:rPr lang="en-US"/>
              <a:pPr>
                <a:defRPr/>
              </a:pPr>
              <a:t>12</a:t>
            </a:fld>
            <a:endParaRPr lang="en-US"/>
          </a:p>
        </p:txBody>
      </p:sp>
      <p:pic>
        <p:nvPicPr>
          <p:cNvPr id="6148" name="Picture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5" y="955675"/>
            <a:ext cx="4186238" cy="323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9300" y="784225"/>
            <a:ext cx="4495800" cy="301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9" name="Curved Left Arrow 8"/>
          <p:cNvSpPr/>
          <p:nvPr/>
        </p:nvSpPr>
        <p:spPr>
          <a:xfrm rot="10800000">
            <a:off x="76200" y="3089271"/>
            <a:ext cx="368300" cy="2874963"/>
          </a:xfrm>
          <a:prstGeom prst="curvedLef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0" name="Bent-Up Arrow 9"/>
          <p:cNvSpPr/>
          <p:nvPr/>
        </p:nvSpPr>
        <p:spPr>
          <a:xfrm>
            <a:off x="7554913" y="3892550"/>
            <a:ext cx="1131887" cy="1560513"/>
          </a:xfrm>
          <a:prstGeom prst="bentUpArrow">
            <a:avLst>
              <a:gd name="adj1" fmla="val 7936"/>
              <a:gd name="adj2" fmla="val 12754"/>
              <a:gd name="adj3" fmla="val 33083"/>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4266793855"/>
      </p:ext>
    </p:extLst>
  </p:cSld>
  <p:clrMapOvr>
    <a:masterClrMapping/>
  </p:clrMapOvr>
  <p:transition xmlns:p14="http://schemas.microsoft.com/office/powerpoint/2010/mai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idx="1"/>
          </p:nvPr>
        </p:nvSpPr>
        <p:spPr/>
        <p:txBody>
          <a:bodyPr>
            <a:normAutofit fontScale="62500" lnSpcReduction="20000"/>
          </a:bodyPr>
          <a:lstStyle/>
          <a:p>
            <a:r>
              <a:rPr lang="en-US" smtClean="0"/>
              <a:t>trained MVAs with current pT assignment information and with full information available at the track finding level</a:t>
            </a:r>
          </a:p>
          <a:p>
            <a:r>
              <a:rPr lang="en-US" smtClean="0"/>
              <a:t>roughly ×√2 rate decrease at 20 GeV, with no real efficiency loss wrt current system</a:t>
            </a:r>
          </a:p>
          <a:p>
            <a:r>
              <a:rPr lang="en-US" smtClean="0"/>
              <a:t>conclusion: there is power to be gained from including additional information into LUTs</a:t>
            </a:r>
            <a:endParaRPr lang="en-US" dirty="0"/>
          </a:p>
        </p:txBody>
      </p:sp>
      <p:sp>
        <p:nvSpPr>
          <p:cNvPr id="7170" name="Rectangle 1"/>
          <p:cNvSpPr>
            <a:spLocks noGrp="1" noChangeArrowheads="1"/>
          </p:cNvSpPr>
          <p:nvPr>
            <p:ph type="title"/>
          </p:nvPr>
        </p:nvSpPr>
        <p:spPr/>
        <p:txBody>
          <a:bodyPr>
            <a:normAutofit fontScale="90000"/>
          </a:bodyPr>
          <a:lstStyle/>
          <a:p>
            <a:r>
              <a:rPr lang="en-US" smtClean="0"/>
              <a:t>MVA pT assignment rate reduction</a:t>
            </a:r>
            <a:endParaRPr lang="en-US"/>
          </a:p>
        </p:txBody>
      </p:sp>
      <p:sp>
        <p:nvSpPr>
          <p:cNvPr id="6" name="Slide Number Placeholder 3"/>
          <p:cNvSpPr>
            <a:spLocks noGrp="1"/>
          </p:cNvSpPr>
          <p:nvPr>
            <p:ph type="sldNum" sz="quarter" idx="4"/>
          </p:nvPr>
        </p:nvSpPr>
        <p:spPr/>
        <p:txBody>
          <a:bodyPr/>
          <a:lstStyle/>
          <a:p>
            <a:fld id="{A16671A6-974F-8248-BDD9-C4529A90D268}" type="slidenum">
              <a:rPr lang="en-US" smtClean="0"/>
              <a:pPr/>
              <a:t>13</a:t>
            </a:fld>
            <a:endParaRPr lang="en-US"/>
          </a:p>
        </p:txBody>
      </p:sp>
      <p:pic>
        <p:nvPicPr>
          <p:cNvPr id="717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000" y="865188"/>
            <a:ext cx="3295650" cy="334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7173" name="Picture 4"/>
          <p:cNvPicPr>
            <a:picLocks noChangeAspect="1" noChangeArrowheads="1"/>
          </p:cNvPicPr>
          <p:nvPr/>
        </p:nvPicPr>
        <p:blipFill>
          <a:blip r:embed="rId3">
            <a:extLst>
              <a:ext uri="{28A0092B-C50C-407E-A947-70E740481C1C}">
                <a14:useLocalDpi xmlns:a14="http://schemas.microsoft.com/office/drawing/2010/main" val="0"/>
              </a:ext>
            </a:extLst>
          </a:blip>
          <a:srcRect t="5710" r="16354" b="2289"/>
          <a:stretch>
            <a:fillRect/>
          </a:stretch>
        </p:blipFill>
        <p:spPr bwMode="auto">
          <a:xfrm>
            <a:off x="4849813" y="954088"/>
            <a:ext cx="3249612" cy="325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Tree>
    <p:extLst>
      <p:ext uri="{BB962C8B-B14F-4D97-AF65-F5344CB8AC3E}">
        <p14:creationId xmlns:p14="http://schemas.microsoft.com/office/powerpoint/2010/main" val="875008399"/>
      </p:ext>
    </p:extLst>
  </p:cSld>
  <p:clrMapOvr>
    <a:masterClrMapping/>
  </p:clrMapOvr>
  <p:transition xmlns:p14="http://schemas.microsoft.com/office/powerpoint/2010/mai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1774437" y="110440"/>
            <a:ext cx="6353564" cy="699810"/>
          </a:xfrm>
          <a:ln/>
        </p:spPr>
        <p:txBody>
          <a:bodyPr>
            <a:noAutofit/>
          </a:bodyPr>
          <a:lstStyle/>
          <a:p>
            <a:r>
              <a:rPr lang="en-US" sz="2800" dirty="0"/>
              <a:t>Upgraded Algorithms </a:t>
            </a:r>
            <a:r>
              <a:rPr lang="en-US" sz="2800" dirty="0" err="1"/>
              <a:t>vs</a:t>
            </a:r>
            <a:r>
              <a:rPr lang="en-US" sz="2800" dirty="0"/>
              <a:t> </a:t>
            </a:r>
            <a:r>
              <a:rPr lang="en-US" sz="2800" dirty="0" smtClean="0"/>
              <a:t>Current Ones</a:t>
            </a:r>
            <a:endParaRPr lang="en-US" sz="2800" dirty="0"/>
          </a:p>
        </p:txBody>
      </p:sp>
      <p:sp>
        <p:nvSpPr>
          <p:cNvPr id="16" name="Slide Number Placeholder 3"/>
          <p:cNvSpPr>
            <a:spLocks noGrp="1"/>
          </p:cNvSpPr>
          <p:nvPr>
            <p:ph type="sldNum" sz="quarter" idx="4"/>
          </p:nvPr>
        </p:nvSpPr>
        <p:spPr>
          <a:prstGeom prst="rect">
            <a:avLst/>
          </a:prstGeom>
        </p:spPr>
        <p:txBody>
          <a:bodyPr lIns="64291" tIns="32146" rIns="64291" bIns="32146"/>
          <a:lstStyle/>
          <a:p>
            <a:fld id="{91FA264A-18B7-B14F-BA76-BF83324BD5A3}" type="slidenum">
              <a:rPr lang="en-US"/>
              <a:pPr/>
              <a:t>14</a:t>
            </a:fld>
            <a:endParaRPr lang="en-US"/>
          </a:p>
        </p:txBody>
      </p:sp>
      <p:grpSp>
        <p:nvGrpSpPr>
          <p:cNvPr id="3" name="Group 2"/>
          <p:cNvGrpSpPr/>
          <p:nvPr/>
        </p:nvGrpSpPr>
        <p:grpSpPr>
          <a:xfrm>
            <a:off x="194469" y="794732"/>
            <a:ext cx="4707587" cy="1914362"/>
            <a:chOff x="1723430" y="1693232"/>
            <a:chExt cx="4707587" cy="1914362"/>
          </a:xfrm>
        </p:grpSpPr>
        <p:sp>
          <p:nvSpPr>
            <p:cNvPr id="13318" name="Rectangle 6"/>
            <p:cNvSpPr>
              <a:spLocks/>
            </p:cNvSpPr>
            <p:nvPr/>
          </p:nvSpPr>
          <p:spPr bwMode="auto">
            <a:xfrm>
              <a:off x="1723430" y="1693232"/>
              <a:ext cx="4707587"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700" dirty="0">
                  <a:solidFill>
                    <a:srgbClr val="115210"/>
                  </a:solidFill>
                  <a:ea typeface="ＭＳ Ｐゴシック" charset="0"/>
                  <a:cs typeface="Gill Sans" charset="0"/>
                </a:rPr>
                <a:t>Current System Diagram</a:t>
              </a:r>
            </a:p>
          </p:txBody>
        </p:sp>
        <p:grpSp>
          <p:nvGrpSpPr>
            <p:cNvPr id="13323" name="Group 11"/>
            <p:cNvGrpSpPr>
              <a:grpSpLocks/>
            </p:cNvGrpSpPr>
            <p:nvPr/>
          </p:nvGrpSpPr>
          <p:grpSpPr bwMode="auto">
            <a:xfrm>
              <a:off x="1946672" y="2571750"/>
              <a:ext cx="4339828" cy="1035844"/>
              <a:chOff x="0" y="0"/>
              <a:chExt cx="3888" cy="928"/>
            </a:xfrm>
          </p:grpSpPr>
          <p:sp>
            <p:nvSpPr>
              <p:cNvPr id="13320" name="Rectangle 8"/>
              <p:cNvSpPr>
                <a:spLocks/>
              </p:cNvSpPr>
              <p:nvPr/>
            </p:nvSpPr>
            <p:spPr bwMode="auto">
              <a:xfrm>
                <a:off x="0" y="0"/>
                <a:ext cx="1712" cy="928"/>
              </a:xfrm>
              <a:prstGeom prst="rect">
                <a:avLst/>
              </a:prstGeom>
              <a:blipFill dpi="0" rotWithShape="0">
                <a:blip r:embed="rId2"/>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algn="ctr"/>
                <a:r>
                  <a:rPr lang="en-US" sz="2500" dirty="0">
                    <a:solidFill>
                      <a:srgbClr val="FFFFFF"/>
                    </a:solidFill>
                    <a:effectLst>
                      <a:outerShdw blurRad="38100" dist="38100" dir="2700000" algn="tl">
                        <a:srgbClr val="DDDDDD"/>
                      </a:outerShdw>
                    </a:effectLst>
                    <a:ea typeface="ＭＳ Ｐゴシック" charset="0"/>
                    <a:cs typeface="Lucida Grande" charset="0"/>
                  </a:rPr>
                  <a:t>ΔΦ based Track Finding </a:t>
                </a:r>
              </a:p>
            </p:txBody>
          </p:sp>
          <p:sp>
            <p:nvSpPr>
              <p:cNvPr id="13321" name="Rectangle 9"/>
              <p:cNvSpPr>
                <a:spLocks/>
              </p:cNvSpPr>
              <p:nvPr/>
            </p:nvSpPr>
            <p:spPr bwMode="auto">
              <a:xfrm>
                <a:off x="2176" y="0"/>
                <a:ext cx="1712" cy="928"/>
              </a:xfrm>
              <a:prstGeom prst="rect">
                <a:avLst/>
              </a:prstGeom>
              <a:blipFill dpi="0" rotWithShape="0">
                <a:blip r:embed="rId2"/>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algn="ctr"/>
                <a:r>
                  <a:rPr lang="en-US" sz="2500" dirty="0">
                    <a:solidFill>
                      <a:srgbClr val="FFFFFF"/>
                    </a:solidFill>
                    <a:effectLst>
                      <a:outerShdw blurRad="38100" dist="38100" dir="2700000" algn="tl">
                        <a:srgbClr val="DDDDDD"/>
                      </a:outerShdw>
                    </a:effectLst>
                    <a:ea typeface="ＭＳ Ｐゴシック" charset="0"/>
                    <a:cs typeface="Lucida Grande" charset="0"/>
                  </a:rPr>
                  <a:t>ΔΦ based</a:t>
                </a:r>
                <a:br>
                  <a:rPr lang="en-US" sz="2500" dirty="0">
                    <a:solidFill>
                      <a:srgbClr val="FFFFFF"/>
                    </a:solidFill>
                    <a:effectLst>
                      <a:outerShdw blurRad="38100" dist="38100" dir="2700000" algn="tl">
                        <a:srgbClr val="DDDDDD"/>
                      </a:outerShdw>
                    </a:effectLst>
                    <a:ea typeface="ＭＳ Ｐゴシック" charset="0"/>
                    <a:cs typeface="Lucida Grande" charset="0"/>
                  </a:rPr>
                </a:br>
                <a:r>
                  <a:rPr lang="en-US" sz="2500" dirty="0">
                    <a:solidFill>
                      <a:srgbClr val="FFFFFF"/>
                    </a:solidFill>
                    <a:effectLst>
                      <a:outerShdw blurRad="38100" dist="38100" dir="2700000" algn="tl">
                        <a:srgbClr val="DDDDDD"/>
                      </a:outerShdw>
                    </a:effectLst>
                    <a:ea typeface="ＭＳ Ｐゴシック" charset="0"/>
                    <a:cs typeface="Lucida Grande" charset="0"/>
                  </a:rPr>
                  <a:t> </a:t>
                </a:r>
                <a:r>
                  <a:rPr lang="en-US" sz="2500" dirty="0" err="1">
                    <a:solidFill>
                      <a:srgbClr val="FFFFFF"/>
                    </a:solidFill>
                    <a:effectLst>
                      <a:outerShdw blurRad="38100" dist="38100" dir="2700000" algn="tl">
                        <a:srgbClr val="DDDDDD"/>
                      </a:outerShdw>
                    </a:effectLst>
                    <a:ea typeface="ＭＳ Ｐゴシック" charset="0"/>
                    <a:cs typeface="Lucida Grande" charset="0"/>
                  </a:rPr>
                  <a:t>p</a:t>
                </a:r>
                <a:r>
                  <a:rPr lang="en-US" sz="2500" baseline="-6000" dirty="0" err="1">
                    <a:solidFill>
                      <a:srgbClr val="FFFFFF"/>
                    </a:solidFill>
                    <a:effectLst>
                      <a:outerShdw blurRad="38100" dist="38100" dir="2700000" algn="tl">
                        <a:srgbClr val="DDDDDD"/>
                      </a:outerShdw>
                    </a:effectLst>
                    <a:ea typeface="ＭＳ Ｐゴシック" charset="0"/>
                    <a:cs typeface="Gill Sans" charset="0"/>
                  </a:rPr>
                  <a:t>T</a:t>
                </a:r>
                <a:r>
                  <a:rPr lang="en-US" sz="2500" baseline="-6000" dirty="0">
                    <a:solidFill>
                      <a:srgbClr val="FFFFFF"/>
                    </a:solidFill>
                    <a:effectLst>
                      <a:outerShdw blurRad="38100" dist="38100" dir="2700000" algn="tl">
                        <a:srgbClr val="DDDDDD"/>
                      </a:outerShdw>
                    </a:effectLst>
                    <a:ea typeface="ＭＳ Ｐゴシック" charset="0"/>
                    <a:cs typeface="Gill Sans" charset="0"/>
                  </a:rPr>
                  <a:t> </a:t>
                </a:r>
                <a:r>
                  <a:rPr lang="en-US" sz="2500" dirty="0">
                    <a:solidFill>
                      <a:srgbClr val="FFFFFF"/>
                    </a:solidFill>
                    <a:effectLst>
                      <a:outerShdw blurRad="38100" dist="38100" dir="2700000" algn="tl">
                        <a:srgbClr val="DDDDDD"/>
                      </a:outerShdw>
                    </a:effectLst>
                    <a:ea typeface="ＭＳ Ｐゴシック" charset="0"/>
                    <a:cs typeface="Gill Sans" charset="0"/>
                  </a:rPr>
                  <a:t>LUT </a:t>
                </a:r>
              </a:p>
            </p:txBody>
          </p:sp>
          <p:sp>
            <p:nvSpPr>
              <p:cNvPr id="13322" name="Line 10"/>
              <p:cNvSpPr>
                <a:spLocks noChangeShapeType="1"/>
              </p:cNvSpPr>
              <p:nvPr/>
            </p:nvSpPr>
            <p:spPr bwMode="auto">
              <a:xfrm rot="10800000">
                <a:off x="1744" y="453"/>
                <a:ext cx="416" cy="2"/>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grpSp>
        <p:nvGrpSpPr>
          <p:cNvPr id="4" name="Group 3"/>
          <p:cNvGrpSpPr/>
          <p:nvPr/>
        </p:nvGrpSpPr>
        <p:grpSpPr>
          <a:xfrm>
            <a:off x="210938" y="2916433"/>
            <a:ext cx="8679656" cy="1820600"/>
            <a:chOff x="125016" y="4581986"/>
            <a:chExt cx="8679656" cy="1820600"/>
          </a:xfrm>
        </p:grpSpPr>
        <p:sp>
          <p:nvSpPr>
            <p:cNvPr id="13314" name="Rectangle 2"/>
            <p:cNvSpPr>
              <a:spLocks/>
            </p:cNvSpPr>
            <p:nvPr/>
          </p:nvSpPr>
          <p:spPr bwMode="auto">
            <a:xfrm>
              <a:off x="125016" y="5366742"/>
              <a:ext cx="1910953" cy="1035844"/>
            </a:xfrm>
            <a:prstGeom prst="rect">
              <a:avLst/>
            </a:prstGeom>
            <a:blipFill dpi="0" rotWithShape="0">
              <a:blip r:embed="rId2"/>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algn="ctr"/>
              <a:r>
                <a:rPr lang="en-US" sz="2500">
                  <a:solidFill>
                    <a:srgbClr val="FFFFFF"/>
                  </a:solidFill>
                  <a:effectLst>
                    <a:outerShdw blurRad="38100" dist="38100" dir="2700000" algn="tl">
                      <a:srgbClr val="DDDDDD"/>
                    </a:outerShdw>
                  </a:effectLst>
                  <a:ea typeface="ＭＳ Ｐゴシック" charset="0"/>
                  <a:cs typeface="Gill Sans" charset="0"/>
                </a:rPr>
                <a:t>Pattern based Track Finding </a:t>
              </a:r>
            </a:p>
          </p:txBody>
        </p:sp>
        <p:sp>
          <p:nvSpPr>
            <p:cNvPr id="13315" name="Rectangle 3"/>
            <p:cNvSpPr>
              <a:spLocks/>
            </p:cNvSpPr>
            <p:nvPr/>
          </p:nvSpPr>
          <p:spPr bwMode="auto">
            <a:xfrm>
              <a:off x="2375297" y="5366742"/>
              <a:ext cx="1910953" cy="1035844"/>
            </a:xfrm>
            <a:prstGeom prst="rect">
              <a:avLst/>
            </a:prstGeom>
            <a:blipFill dpi="0" rotWithShape="0">
              <a:blip r:embed="rId2"/>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algn="ctr"/>
              <a:r>
                <a:rPr lang="en-US" sz="2500">
                  <a:solidFill>
                    <a:srgbClr val="FFFFFF"/>
                  </a:solidFill>
                  <a:effectLst>
                    <a:outerShdw blurRad="38100" dist="38100" dir="2700000" algn="tl">
                      <a:srgbClr val="DDDDDD"/>
                    </a:outerShdw>
                  </a:effectLst>
                  <a:ea typeface="ＭＳ Ｐゴシック" charset="0"/>
                  <a:cs typeface="Gill Sans" charset="0"/>
                </a:rPr>
                <a:t>Generalized </a:t>
              </a:r>
            </a:p>
            <a:p>
              <a:pPr algn="ctr"/>
              <a:r>
                <a:rPr lang="en-US" sz="2500">
                  <a:solidFill>
                    <a:srgbClr val="FFFFFF"/>
                  </a:solidFill>
                  <a:effectLst>
                    <a:outerShdw blurRad="38100" dist="38100" dir="2700000" algn="tl">
                      <a:srgbClr val="DDDDDD"/>
                    </a:outerShdw>
                  </a:effectLst>
                  <a:ea typeface="ＭＳ Ｐゴシック" charset="0"/>
                  <a:cs typeface="Gill Sans" charset="0"/>
                </a:rPr>
                <a:t>p</a:t>
              </a:r>
              <a:r>
                <a:rPr lang="en-US" sz="2500" baseline="-6000">
                  <a:solidFill>
                    <a:srgbClr val="FFFFFF"/>
                  </a:solidFill>
                  <a:effectLst>
                    <a:outerShdw blurRad="38100" dist="38100" dir="2700000" algn="tl">
                      <a:srgbClr val="DDDDDD"/>
                    </a:outerShdw>
                  </a:effectLst>
                  <a:ea typeface="ＭＳ Ｐゴシック" charset="0"/>
                  <a:cs typeface="Gill Sans" charset="0"/>
                </a:rPr>
                <a:t>T </a:t>
              </a:r>
              <a:r>
                <a:rPr lang="en-US" sz="2500">
                  <a:solidFill>
                    <a:srgbClr val="FFFFFF"/>
                  </a:solidFill>
                  <a:effectLst>
                    <a:outerShdw blurRad="38100" dist="38100" dir="2700000" algn="tl">
                      <a:srgbClr val="DDDDDD"/>
                    </a:outerShdw>
                  </a:effectLst>
                  <a:ea typeface="ＭＳ Ｐゴシック" charset="0"/>
                  <a:cs typeface="Gill Sans" charset="0"/>
                </a:rPr>
                <a:t>LUT</a:t>
              </a:r>
            </a:p>
          </p:txBody>
        </p:sp>
        <p:sp>
          <p:nvSpPr>
            <p:cNvPr id="13316" name="Rectangle 4"/>
            <p:cNvSpPr>
              <a:spLocks/>
            </p:cNvSpPr>
            <p:nvPr/>
          </p:nvSpPr>
          <p:spPr bwMode="auto">
            <a:xfrm>
              <a:off x="4625578" y="5366742"/>
              <a:ext cx="1910953" cy="1035844"/>
            </a:xfrm>
            <a:prstGeom prst="rect">
              <a:avLst/>
            </a:prstGeom>
            <a:blipFill dpi="0" rotWithShape="0">
              <a:blip r:embed="rId2"/>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algn="ctr"/>
              <a:r>
                <a:rPr lang="en-US" sz="2500" dirty="0">
                  <a:solidFill>
                    <a:srgbClr val="FFFFFF"/>
                  </a:solidFill>
                  <a:effectLst>
                    <a:outerShdw blurRad="38100" dist="38100" dir="2700000" algn="tl">
                      <a:srgbClr val="DDDDDD"/>
                    </a:outerShdw>
                  </a:effectLst>
                  <a:ea typeface="ＭＳ Ｐゴシック" charset="0"/>
                  <a:cs typeface="Gill Sans" charset="0"/>
                </a:rPr>
                <a:t>post-LUT Correction</a:t>
              </a:r>
            </a:p>
          </p:txBody>
        </p:sp>
        <p:sp>
          <p:nvSpPr>
            <p:cNvPr id="13317" name="Rectangle 5"/>
            <p:cNvSpPr>
              <a:spLocks/>
            </p:cNvSpPr>
            <p:nvPr/>
          </p:nvSpPr>
          <p:spPr bwMode="auto">
            <a:xfrm>
              <a:off x="6893719" y="5366742"/>
              <a:ext cx="1910953" cy="1035844"/>
            </a:xfrm>
            <a:prstGeom prst="rect">
              <a:avLst/>
            </a:prstGeom>
            <a:blipFill dpi="0" rotWithShape="0">
              <a:blip r:embed="rId2"/>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algn="ctr"/>
              <a:r>
                <a:rPr lang="en-US" sz="2500">
                  <a:solidFill>
                    <a:srgbClr val="FFFFFF"/>
                  </a:solidFill>
                  <a:effectLst>
                    <a:outerShdw blurRad="38100" dist="38100" dir="2700000" algn="tl">
                      <a:srgbClr val="DDDDDD"/>
                    </a:outerShdw>
                  </a:effectLst>
                  <a:ea typeface="ＭＳ Ｐゴシック" charset="0"/>
                  <a:cs typeface="Gill Sans" charset="0"/>
                </a:rPr>
                <a:t>Tail Clipping</a:t>
              </a:r>
            </a:p>
          </p:txBody>
        </p:sp>
        <p:sp>
          <p:nvSpPr>
            <p:cNvPr id="13319" name="Rectangle 7"/>
            <p:cNvSpPr>
              <a:spLocks/>
            </p:cNvSpPr>
            <p:nvPr/>
          </p:nvSpPr>
          <p:spPr bwMode="auto">
            <a:xfrm>
              <a:off x="420812" y="4581986"/>
              <a:ext cx="7424778"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700" dirty="0">
                  <a:solidFill>
                    <a:srgbClr val="115210"/>
                  </a:solidFill>
                  <a:ea typeface="ＭＳ Ｐゴシック" charset="0"/>
                  <a:cs typeface="Gill Sans" charset="0"/>
                </a:rPr>
                <a:t>Upgraded System Conceptual Diagram</a:t>
              </a:r>
            </a:p>
          </p:txBody>
        </p:sp>
        <p:sp>
          <p:nvSpPr>
            <p:cNvPr id="13324" name="Line 12"/>
            <p:cNvSpPr>
              <a:spLocks noChangeShapeType="1"/>
            </p:cNvSpPr>
            <p:nvPr/>
          </p:nvSpPr>
          <p:spPr bwMode="auto">
            <a:xfrm rot="10800000">
              <a:off x="2062758" y="5875735"/>
              <a:ext cx="321469" cy="2232"/>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325" name="Line 13"/>
            <p:cNvSpPr>
              <a:spLocks noChangeShapeType="1"/>
            </p:cNvSpPr>
            <p:nvPr/>
          </p:nvSpPr>
          <p:spPr bwMode="auto">
            <a:xfrm rot="10800000">
              <a:off x="4313039" y="5875735"/>
              <a:ext cx="321469" cy="2232"/>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326" name="Line 14"/>
            <p:cNvSpPr>
              <a:spLocks noChangeShapeType="1"/>
            </p:cNvSpPr>
            <p:nvPr/>
          </p:nvSpPr>
          <p:spPr bwMode="auto">
            <a:xfrm rot="10800000">
              <a:off x="6554391" y="5875735"/>
              <a:ext cx="321469" cy="2232"/>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19" name="Rectangle 4"/>
          <p:cNvSpPr>
            <a:spLocks/>
          </p:cNvSpPr>
          <p:nvPr/>
        </p:nvSpPr>
        <p:spPr bwMode="auto">
          <a:xfrm>
            <a:off x="1485899" y="5425409"/>
            <a:ext cx="7086601" cy="1035844"/>
          </a:xfrm>
          <a:prstGeom prst="rect">
            <a:avLst/>
          </a:prstGeom>
          <a:solidFill>
            <a:schemeClr val="bg1"/>
          </a:solidFill>
          <a:ln w="57150" cap="flat" cmpd="sng">
            <a:solidFill>
              <a:srgbClr val="FF0000"/>
            </a:solidFill>
            <a:prstDash val="solid"/>
            <a:miter lim="800000"/>
            <a:headEnd type="none" w="med" len="med"/>
            <a:tailEnd type="none" w="med" len="med"/>
          </a:ln>
        </p:spPr>
        <p:txBody>
          <a:bodyPr lIns="63500" tIns="63500" rIns="63500" bIns="101600" anchor="ctr"/>
          <a:lstStyle/>
          <a:p>
            <a:pPr algn="ctr"/>
            <a:r>
              <a:rPr lang="en-US" sz="2800" dirty="0" smtClean="0">
                <a:solidFill>
                  <a:srgbClr val="FF0000"/>
                </a:solidFill>
                <a:effectLst>
                  <a:outerShdw blurRad="38100" dist="38100" dir="2700000" algn="tl">
                    <a:srgbClr val="DDDDDD"/>
                  </a:outerShdw>
                </a:effectLst>
                <a:ea typeface="ＭＳ Ｐゴシック" charset="0"/>
                <a:cs typeface="Gill Sans" charset="0"/>
              </a:rPr>
              <a:t>Made possible by reading LUTs back into FPGA</a:t>
            </a:r>
          </a:p>
          <a:p>
            <a:pPr algn="ctr"/>
            <a:r>
              <a:rPr lang="en-US" sz="2800" dirty="0">
                <a:solidFill>
                  <a:srgbClr val="FF0000"/>
                </a:solidFill>
                <a:effectLst>
                  <a:outerShdw blurRad="38100" dist="38100" dir="2700000" algn="tl">
                    <a:srgbClr val="DDDDDD"/>
                  </a:outerShdw>
                </a:effectLst>
                <a:ea typeface="ＭＳ Ｐゴシック" charset="0"/>
                <a:cs typeface="Gill Sans" charset="0"/>
              </a:rPr>
              <a:t>i</a:t>
            </a:r>
            <a:r>
              <a:rPr lang="en-US" sz="2800" dirty="0" smtClean="0">
                <a:solidFill>
                  <a:srgbClr val="FF0000"/>
                </a:solidFill>
                <a:effectLst>
                  <a:outerShdw blurRad="38100" dist="38100" dir="2700000" algn="tl">
                    <a:srgbClr val="DDDDDD"/>
                  </a:outerShdw>
                </a:effectLst>
                <a:ea typeface="ＭＳ Ｐゴシック" charset="0"/>
                <a:cs typeface="Gill Sans" charset="0"/>
              </a:rPr>
              <a:t>n new muon track finder board</a:t>
            </a:r>
            <a:endParaRPr lang="en-US" sz="2800" dirty="0">
              <a:solidFill>
                <a:srgbClr val="FF0000"/>
              </a:solidFill>
              <a:effectLst>
                <a:outerShdw blurRad="38100" dist="38100" dir="2700000" algn="tl">
                  <a:srgbClr val="DDDDDD"/>
                </a:outerShdw>
              </a:effectLst>
              <a:ea typeface="ＭＳ Ｐゴシック" charset="0"/>
              <a:cs typeface="Gill Sans" charset="0"/>
            </a:endParaRPr>
          </a:p>
        </p:txBody>
      </p:sp>
      <p:sp>
        <p:nvSpPr>
          <p:cNvPr id="20" name="Rectangle 4"/>
          <p:cNvSpPr>
            <a:spLocks/>
          </p:cNvSpPr>
          <p:nvPr/>
        </p:nvSpPr>
        <p:spPr bwMode="auto">
          <a:xfrm>
            <a:off x="4658119" y="3536620"/>
            <a:ext cx="4440834" cy="1413803"/>
          </a:xfrm>
          <a:prstGeom prst="rect">
            <a:avLst/>
          </a:prstGeom>
          <a:noFill/>
          <a:ln w="38100" cap="flat" cmpd="sng">
            <a:solidFill>
              <a:srgbClr val="FF0000"/>
            </a:solidFill>
            <a:prstDash val="sysDash"/>
            <a:miter lim="800000"/>
            <a:headEnd type="none" w="med" len="med"/>
            <a:tailEnd type="none" w="med" len="med"/>
          </a:ln>
        </p:spPr>
        <p:txBody>
          <a:bodyPr lIns="0" tIns="0" rIns="0" bIns="0" anchor="ctr"/>
          <a:lstStyle/>
          <a:p>
            <a:pPr algn="ctr"/>
            <a:endParaRPr lang="en-US" sz="2500" dirty="0">
              <a:solidFill>
                <a:srgbClr val="FFFFFF"/>
              </a:solidFill>
              <a:effectLst>
                <a:outerShdw blurRad="38100" dist="38100" dir="2700000" algn="tl">
                  <a:srgbClr val="DDDDDD"/>
                </a:outerShdw>
              </a:effectLst>
              <a:ea typeface="ＭＳ Ｐゴシック" charset="0"/>
              <a:cs typeface="Gill Sans" charset="0"/>
            </a:endParaRPr>
          </a:p>
        </p:txBody>
      </p:sp>
      <p:cxnSp>
        <p:nvCxnSpPr>
          <p:cNvPr id="5" name="Straight Arrow Connector 4"/>
          <p:cNvCxnSpPr>
            <a:stCxn id="19" idx="0"/>
            <a:endCxn id="20" idx="2"/>
          </p:cNvCxnSpPr>
          <p:nvPr/>
        </p:nvCxnSpPr>
        <p:spPr>
          <a:xfrm flipV="1">
            <a:off x="5029200" y="4950423"/>
            <a:ext cx="1849336" cy="474986"/>
          </a:xfrm>
          <a:prstGeom prst="straightConnector1">
            <a:avLst/>
          </a:prstGeom>
          <a:ln w="38100" cmpd="sng">
            <a:solidFill>
              <a:srgbClr val="FF0000"/>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366317" y="1646863"/>
            <a:ext cx="3269683" cy="646331"/>
          </a:xfrm>
          <a:prstGeom prst="rect">
            <a:avLst/>
          </a:prstGeom>
          <a:noFill/>
          <a:ln>
            <a:solidFill>
              <a:srgbClr val="0000FF"/>
            </a:solidFill>
          </a:ln>
        </p:spPr>
        <p:txBody>
          <a:bodyPr wrap="none" rtlCol="0">
            <a:spAutoFit/>
          </a:bodyPr>
          <a:lstStyle/>
          <a:p>
            <a:pPr algn="ctr"/>
            <a:r>
              <a:rPr lang="en-US" dirty="0" smtClean="0">
                <a:solidFill>
                  <a:srgbClr val="0000FF"/>
                </a:solidFill>
              </a:rPr>
              <a:t>Test example of post-processing:</a:t>
            </a:r>
          </a:p>
          <a:p>
            <a:pPr algn="ctr"/>
            <a:r>
              <a:rPr lang="en-US" dirty="0" smtClean="0">
                <a:solidFill>
                  <a:srgbClr val="0000FF"/>
                </a:solidFill>
              </a:rPr>
              <a:t>“Tail clipping” algorithm (next)</a:t>
            </a:r>
            <a:endParaRPr lang="en-US" dirty="0">
              <a:solidFill>
                <a:srgbClr val="0000FF"/>
              </a:solidFill>
            </a:endParaRPr>
          </a:p>
        </p:txBody>
      </p:sp>
    </p:spTree>
    <p:extLst>
      <p:ext uri="{BB962C8B-B14F-4D97-AF65-F5344CB8AC3E}">
        <p14:creationId xmlns:p14="http://schemas.microsoft.com/office/powerpoint/2010/main" val="12673792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3" name="Group 3"/>
          <p:cNvGrpSpPr>
            <a:grpSpLocks noChangeAspect="1"/>
          </p:cNvGrpSpPr>
          <p:nvPr/>
        </p:nvGrpSpPr>
        <p:grpSpPr bwMode="auto">
          <a:xfrm>
            <a:off x="5232400" y="1162050"/>
            <a:ext cx="3700463" cy="3867150"/>
            <a:chOff x="5003800" y="1473200"/>
            <a:chExt cx="3378200" cy="3530600"/>
          </a:xfrm>
        </p:grpSpPr>
        <p:pic>
          <p:nvPicPr>
            <p:cNvPr id="8209" name="Picture 1"/>
            <p:cNvPicPr>
              <a:picLocks noChangeAspect="1" noChangeArrowheads="1"/>
            </p:cNvPicPr>
            <p:nvPr/>
          </p:nvPicPr>
          <p:blipFill>
            <a:blip r:embed="rId2">
              <a:extLst>
                <a:ext uri="{28A0092B-C50C-407E-A947-70E740481C1C}">
                  <a14:useLocalDpi xmlns:a14="http://schemas.microsoft.com/office/drawing/2010/main" val="0"/>
                </a:ext>
              </a:extLst>
            </a:blip>
            <a:srcRect l="3624" t="6560" r="19368" b="4996"/>
            <a:stretch>
              <a:fillRect/>
            </a:stretch>
          </p:blipFill>
          <p:spPr bwMode="auto">
            <a:xfrm>
              <a:off x="5003800" y="1473200"/>
              <a:ext cx="3378200" cy="353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
          <p:nvSpPr>
            <p:cNvPr id="30722" name="Line 2"/>
            <p:cNvSpPr>
              <a:spLocks noChangeShapeType="1"/>
            </p:cNvSpPr>
            <p:nvPr/>
          </p:nvSpPr>
          <p:spPr bwMode="auto">
            <a:xfrm>
              <a:off x="5850161" y="2757318"/>
              <a:ext cx="2269524" cy="668148"/>
            </a:xfrm>
            <a:prstGeom prst="line">
              <a:avLst/>
            </a:prstGeom>
            <a:noFill/>
            <a:ln w="25400" cap="flat">
              <a:solidFill>
                <a:srgbClr val="4F81BD"/>
              </a:solidFill>
              <a:prstDash val="sysDot"/>
              <a:round/>
              <a:headEnd type="none" w="med" len="med"/>
              <a:tailEnd type="none" w="med" len="med"/>
            </a:ln>
            <a:effectLst>
              <a:outerShdw blurRad="38100" dist="19999" dir="5400000" algn="ctr" rotWithShape="0">
                <a:schemeClr val="bg2">
                  <a:alpha val="37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dirty="0">
                <a:latin typeface="Arial"/>
                <a:ea typeface="+mn-ea"/>
                <a:cs typeface="+mn-cs"/>
              </a:endParaRPr>
            </a:p>
          </p:txBody>
        </p:sp>
        <p:sp>
          <p:nvSpPr>
            <p:cNvPr id="8211" name="Rectangle 3"/>
            <p:cNvSpPr>
              <a:spLocks/>
            </p:cNvSpPr>
            <p:nvPr/>
          </p:nvSpPr>
          <p:spPr bwMode="auto">
            <a:xfrm rot="1139999">
              <a:off x="7043220" y="3244527"/>
              <a:ext cx="1057261" cy="29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p>
              <a:r>
                <a:rPr lang="en-US" sz="1600">
                  <a:solidFill>
                    <a:srgbClr val="548DD4"/>
                  </a:solidFill>
                  <a:latin typeface="Symbol" charset="0"/>
                  <a:ea typeface="Arial" charset="0"/>
                  <a:sym typeface="Symbol" charset="0"/>
                </a:rPr>
                <a:t>Δε</a:t>
              </a:r>
              <a:r>
                <a:rPr lang="en-US" sz="1600">
                  <a:solidFill>
                    <a:srgbClr val="548DD4"/>
                  </a:solidFill>
                  <a:latin typeface="Arial" charset="0"/>
                  <a:ea typeface="Arial" charset="0"/>
                  <a:sym typeface="Calibri" charset="0"/>
                </a:rPr>
                <a:t> ≈ -10%</a:t>
              </a:r>
            </a:p>
          </p:txBody>
        </p:sp>
        <p:sp>
          <p:nvSpPr>
            <p:cNvPr id="30724" name="Oval 4"/>
            <p:cNvSpPr>
              <a:spLocks/>
            </p:cNvSpPr>
            <p:nvPr/>
          </p:nvSpPr>
          <p:spPr bwMode="auto">
            <a:xfrm>
              <a:off x="6538555" y="2550062"/>
              <a:ext cx="181156" cy="207256"/>
            </a:xfrm>
            <a:prstGeom prst="ellipse">
              <a:avLst/>
            </a:prstGeom>
            <a:noFill/>
            <a:ln w="22225" cap="flat">
              <a:solidFill>
                <a:srgbClr val="008000"/>
              </a:solidFill>
              <a:prstDash val="solid"/>
              <a:round/>
              <a:headEnd type="none" w="med" len="med"/>
              <a:tailEnd type="none" w="med" len="med"/>
            </a:ln>
            <a:effectLst>
              <a:outerShdw blurRad="38100" dist="23000" dir="5400000" algn="ctr" rotWithShape="0">
                <a:schemeClr val="bg2">
                  <a:alpha val="34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dirty="0">
                <a:latin typeface="Arial"/>
                <a:ea typeface="+mn-ea"/>
                <a:cs typeface="+mn-cs"/>
              </a:endParaRPr>
            </a:p>
          </p:txBody>
        </p:sp>
        <p:sp>
          <p:nvSpPr>
            <p:cNvPr id="8213" name="Rectangle 5"/>
            <p:cNvSpPr>
              <a:spLocks/>
            </p:cNvSpPr>
            <p:nvPr/>
          </p:nvSpPr>
          <p:spPr bwMode="auto">
            <a:xfrm>
              <a:off x="6731889" y="2516843"/>
              <a:ext cx="718981" cy="227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p>
              <a:r>
                <a:rPr lang="en-US" sz="1200">
                  <a:solidFill>
                    <a:srgbClr val="008000"/>
                  </a:solidFill>
                  <a:latin typeface="Symbol" charset="0"/>
                  <a:ea typeface="Arial" charset="0"/>
                  <a:sym typeface="Symbol" charset="0"/>
                </a:rPr>
                <a:t>Δε</a:t>
              </a:r>
              <a:r>
                <a:rPr lang="en-US" sz="1200">
                  <a:solidFill>
                    <a:srgbClr val="008000"/>
                  </a:solidFill>
                  <a:latin typeface="Arial" charset="0"/>
                  <a:ea typeface="Arial" charset="0"/>
                  <a:sym typeface="Calibri" charset="0"/>
                </a:rPr>
                <a:t> ≈ -6%</a:t>
              </a:r>
            </a:p>
          </p:txBody>
        </p:sp>
      </p:grpSp>
      <p:sp>
        <p:nvSpPr>
          <p:cNvPr id="30728" name="Rectangle 8"/>
          <p:cNvSpPr>
            <a:spLocks noGrp="1" noChangeArrowheads="1"/>
          </p:cNvSpPr>
          <p:nvPr>
            <p:ph idx="1"/>
          </p:nvPr>
        </p:nvSpPr>
        <p:spPr>
          <a:xfrm>
            <a:off x="139699" y="4737099"/>
            <a:ext cx="8793163" cy="1749553"/>
          </a:xfrm>
        </p:spPr>
        <p:txBody>
          <a:bodyPr rtlCol="0">
            <a:normAutofit fontScale="85000" lnSpcReduction="20000"/>
          </a:bodyPr>
          <a:lstStyle/>
          <a:p>
            <a:pPr marL="625056" fontAlgn="auto">
              <a:lnSpc>
                <a:spcPct val="110000"/>
              </a:lnSpc>
              <a:spcBef>
                <a:spcPts val="1000"/>
              </a:spcBef>
              <a:spcAft>
                <a:spcPts val="0"/>
              </a:spcAft>
              <a:buFont typeface="Wingdings" charset="2"/>
              <a:buChar char="§"/>
              <a:defRPr/>
            </a:pPr>
            <a:r>
              <a:rPr lang="en-US" dirty="0">
                <a:solidFill>
                  <a:schemeClr val="tx2">
                    <a:lumMod val="50000"/>
                  </a:schemeClr>
                </a:solidFill>
                <a:ea typeface="+mn-ea"/>
              </a:rPr>
              <a:t>for a variable (example: Δφ</a:t>
            </a:r>
            <a:r>
              <a:rPr lang="en-US" baseline="-6000" dirty="0">
                <a:solidFill>
                  <a:schemeClr val="tx2">
                    <a:lumMod val="50000"/>
                  </a:schemeClr>
                </a:solidFill>
                <a:ea typeface="+mn-ea"/>
              </a:rPr>
              <a:t>12</a:t>
            </a:r>
            <a:r>
              <a:rPr lang="en-US" dirty="0">
                <a:solidFill>
                  <a:schemeClr val="tx2">
                    <a:lumMod val="50000"/>
                  </a:schemeClr>
                </a:solidFill>
                <a:ea typeface="+mn-ea"/>
              </a:rPr>
              <a:t>)</a:t>
            </a:r>
            <a:br>
              <a:rPr lang="en-US" dirty="0">
                <a:solidFill>
                  <a:schemeClr val="tx2">
                    <a:lumMod val="50000"/>
                  </a:schemeClr>
                </a:solidFill>
                <a:ea typeface="+mn-ea"/>
              </a:rPr>
            </a:br>
            <a:r>
              <a:rPr lang="en-US" dirty="0">
                <a:solidFill>
                  <a:schemeClr val="tx2">
                    <a:lumMod val="50000"/>
                  </a:schemeClr>
                </a:solidFill>
                <a:ea typeface="+mn-ea"/>
              </a:rPr>
              <a:t>demote p</a:t>
            </a:r>
            <a:r>
              <a:rPr lang="en-US" baseline="-6000" dirty="0">
                <a:solidFill>
                  <a:schemeClr val="tx2">
                    <a:lumMod val="50000"/>
                  </a:schemeClr>
                </a:solidFill>
                <a:ea typeface="+mn-ea"/>
              </a:rPr>
              <a:t>T</a:t>
            </a:r>
            <a:r>
              <a:rPr lang="en-US" dirty="0">
                <a:solidFill>
                  <a:schemeClr val="tx2">
                    <a:lumMod val="50000"/>
                  </a:schemeClr>
                </a:solidFill>
                <a:ea typeface="+mn-ea"/>
              </a:rPr>
              <a:t> if variable is in the 5% (10%, 15%) tail</a:t>
            </a:r>
          </a:p>
          <a:p>
            <a:pPr marL="625056" fontAlgn="auto">
              <a:lnSpc>
                <a:spcPct val="110000"/>
              </a:lnSpc>
              <a:spcBef>
                <a:spcPts val="1000"/>
              </a:spcBef>
              <a:spcAft>
                <a:spcPts val="0"/>
              </a:spcAft>
              <a:buFont typeface="Wingdings" charset="2"/>
              <a:buChar char="§"/>
              <a:defRPr/>
            </a:pPr>
            <a:r>
              <a:rPr lang="en-US" dirty="0">
                <a:solidFill>
                  <a:schemeClr val="tx2">
                    <a:lumMod val="50000"/>
                  </a:schemeClr>
                </a:solidFill>
                <a:ea typeface="+mn-ea"/>
              </a:rPr>
              <a:t>demote to most probable value for given Δφ</a:t>
            </a:r>
            <a:r>
              <a:rPr lang="en-US" baseline="-6000" dirty="0">
                <a:solidFill>
                  <a:schemeClr val="tx2">
                    <a:lumMod val="50000"/>
                  </a:schemeClr>
                </a:solidFill>
                <a:ea typeface="+mn-ea"/>
              </a:rPr>
              <a:t>12</a:t>
            </a:r>
          </a:p>
          <a:p>
            <a:pPr marL="625056" fontAlgn="auto">
              <a:lnSpc>
                <a:spcPct val="110000"/>
              </a:lnSpc>
              <a:spcBef>
                <a:spcPts val="1000"/>
              </a:spcBef>
              <a:spcAft>
                <a:spcPts val="0"/>
              </a:spcAft>
              <a:buFont typeface="Wingdings" charset="2"/>
              <a:buChar char="§"/>
              <a:defRPr/>
            </a:pPr>
            <a:r>
              <a:rPr lang="en-US" dirty="0">
                <a:solidFill>
                  <a:schemeClr val="tx2">
                    <a:lumMod val="50000"/>
                  </a:schemeClr>
                </a:solidFill>
                <a:ea typeface="+mn-ea"/>
              </a:rPr>
              <a:t>repeat over all 10 variables, report lowest demoted p</a:t>
            </a:r>
            <a:r>
              <a:rPr lang="en-US" baseline="-6000" dirty="0">
                <a:solidFill>
                  <a:schemeClr val="tx2">
                    <a:lumMod val="50000"/>
                  </a:schemeClr>
                </a:solidFill>
                <a:ea typeface="+mn-ea"/>
              </a:rPr>
              <a:t>T</a:t>
            </a:r>
          </a:p>
        </p:txBody>
      </p:sp>
      <p:sp>
        <p:nvSpPr>
          <p:cNvPr id="30727" name="Rectangle 7"/>
          <p:cNvSpPr>
            <a:spLocks noGrp="1" noChangeArrowheads="1"/>
          </p:cNvSpPr>
          <p:nvPr>
            <p:ph type="title"/>
          </p:nvPr>
        </p:nvSpPr>
        <p:spPr>
          <a:gradFill>
            <a:gsLst>
              <a:gs pos="0">
                <a:srgbClr val="00EEFF"/>
              </a:gs>
              <a:gs pos="100000">
                <a:srgbClr val="FFFFFF"/>
              </a:gs>
            </a:gsLst>
          </a:gradFill>
        </p:spPr>
        <p:txBody>
          <a:bodyPr>
            <a:normAutofit/>
          </a:bodyPr>
          <a:lstStyle/>
          <a:p>
            <a:pPr algn="ctr" fontAlgn="auto">
              <a:spcAft>
                <a:spcPts val="0"/>
              </a:spcAft>
              <a:defRPr/>
            </a:pPr>
            <a:r>
              <a:rPr lang="en-US" sz="3600" dirty="0">
                <a:ea typeface="+mj-ea"/>
              </a:rPr>
              <a:t>Post-LUT </a:t>
            </a:r>
            <a:r>
              <a:rPr lang="en-US" sz="3600" dirty="0" smtClean="0">
                <a:ea typeface="+mj-ea"/>
              </a:rPr>
              <a:t>“Tail Clipping”</a:t>
            </a:r>
            <a:endParaRPr lang="en-US" sz="3600" dirty="0">
              <a:ea typeface="+mj-ea"/>
            </a:endParaRPr>
          </a:p>
        </p:txBody>
      </p:sp>
      <p:sp>
        <p:nvSpPr>
          <p:cNvPr id="3" name="Slide Number Placeholder 2"/>
          <p:cNvSpPr>
            <a:spLocks noGrp="1"/>
          </p:cNvSpPr>
          <p:nvPr>
            <p:ph type="sldNum" sz="quarter" idx="4"/>
          </p:nvPr>
        </p:nvSpPr>
        <p:spPr>
          <a:prstGeom prst="rect">
            <a:avLst/>
          </a:prstGeom>
        </p:spPr>
        <p:txBody>
          <a:bodyPr/>
          <a:lstStyle/>
          <a:p>
            <a:pPr>
              <a:defRPr/>
            </a:pPr>
            <a:fld id="{26BB7F10-9A80-CC40-A7FC-D73024968471}" type="slidenum">
              <a:rPr lang="en-US"/>
              <a:pPr>
                <a:defRPr/>
              </a:pPr>
              <a:t>15</a:t>
            </a:fld>
            <a:endParaRPr lang="en-US"/>
          </a:p>
        </p:txBody>
      </p:sp>
      <p:grpSp>
        <p:nvGrpSpPr>
          <p:cNvPr id="8197" name="Group 4"/>
          <p:cNvGrpSpPr>
            <a:grpSpLocks/>
          </p:cNvGrpSpPr>
          <p:nvPr/>
        </p:nvGrpSpPr>
        <p:grpSpPr bwMode="auto">
          <a:xfrm>
            <a:off x="139700" y="941388"/>
            <a:ext cx="4914900" cy="3662362"/>
            <a:chOff x="139700" y="1372940"/>
            <a:chExt cx="4483100" cy="3115240"/>
          </a:xfrm>
        </p:grpSpPr>
        <p:pic>
          <p:nvPicPr>
            <p:cNvPr id="8198" name="Picture 9"/>
            <p:cNvPicPr>
              <a:picLocks noChangeAspect="1" noChangeArrowheads="1"/>
            </p:cNvPicPr>
            <p:nvPr/>
          </p:nvPicPr>
          <p:blipFill>
            <a:blip r:embed="rId3">
              <a:extLst>
                <a:ext uri="{28A0092B-C50C-407E-A947-70E740481C1C}">
                  <a14:useLocalDpi xmlns:a14="http://schemas.microsoft.com/office/drawing/2010/main" val="0"/>
                </a:ext>
              </a:extLst>
            </a:blip>
            <a:srcRect l="2985" t="9943" r="1353" b="2039"/>
            <a:stretch>
              <a:fillRect/>
            </a:stretch>
          </p:blipFill>
          <p:spPr bwMode="auto">
            <a:xfrm>
              <a:off x="139700" y="1689100"/>
              <a:ext cx="4483100" cy="279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
          <p:nvSpPr>
            <p:cNvPr id="8199" name="Rectangle 10"/>
            <p:cNvSpPr>
              <a:spLocks/>
            </p:cNvSpPr>
            <p:nvPr/>
          </p:nvSpPr>
          <p:spPr bwMode="auto">
            <a:xfrm>
              <a:off x="463228" y="1372940"/>
              <a:ext cx="1475631" cy="333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p>
              <a:r>
                <a:rPr lang="en-US" sz="1300">
                  <a:latin typeface="Arial" charset="0"/>
                  <a:cs typeface="Arial" charset="0"/>
                  <a:sym typeface="Calibri" charset="0"/>
                </a:rPr>
                <a:t>dPhi12 Tail Cuts</a:t>
              </a:r>
            </a:p>
          </p:txBody>
        </p:sp>
        <p:sp>
          <p:nvSpPr>
            <p:cNvPr id="30731" name="Rectangle 11"/>
            <p:cNvSpPr>
              <a:spLocks/>
            </p:cNvSpPr>
            <p:nvPr/>
          </p:nvSpPr>
          <p:spPr bwMode="auto">
            <a:xfrm>
              <a:off x="2537637" y="1730252"/>
              <a:ext cx="1297435" cy="1026984"/>
            </a:xfrm>
            <a:prstGeom prst="rect">
              <a:avLst/>
            </a:prstGeom>
            <a:noFill/>
            <a:ln>
              <a:noFill/>
            </a:ln>
            <a:extLs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nchor="ctr"/>
            <a:lstStyle/>
            <a:p>
              <a:pPr algn="ctr" fontAlgn="auto">
                <a:spcBef>
                  <a:spcPts val="0"/>
                </a:spcBef>
                <a:spcAft>
                  <a:spcPts val="0"/>
                </a:spcAft>
                <a:defRPr/>
              </a:pPr>
              <a:r>
                <a:rPr lang="en-US" sz="2400" b="1" dirty="0">
                  <a:ln w="3175">
                    <a:solidFill>
                      <a:schemeClr val="tx1"/>
                    </a:solidFill>
                  </a:ln>
                  <a:latin typeface="Arial"/>
                  <a:ea typeface="Arial"/>
                  <a:cs typeface="Arial"/>
                  <a:sym typeface="Calibri" charset="0"/>
                </a:rPr>
                <a:t>95% Clip</a:t>
              </a:r>
            </a:p>
            <a:p>
              <a:pPr algn="ctr" fontAlgn="auto">
                <a:spcBef>
                  <a:spcPts val="0"/>
                </a:spcBef>
                <a:spcAft>
                  <a:spcPts val="0"/>
                </a:spcAft>
                <a:defRPr/>
              </a:pPr>
              <a:r>
                <a:rPr lang="en-US" sz="2400" b="1" dirty="0">
                  <a:ln w="3175">
                    <a:solidFill>
                      <a:schemeClr val="tx1"/>
                    </a:solidFill>
                  </a:ln>
                  <a:solidFill>
                    <a:srgbClr val="FF0000"/>
                  </a:solidFill>
                  <a:latin typeface="Arial"/>
                  <a:ea typeface="Arial"/>
                  <a:cs typeface="Arial"/>
                  <a:sym typeface="Calibri" charset="0"/>
                </a:rPr>
                <a:t>90% Clip</a:t>
              </a:r>
              <a:endParaRPr lang="en-US" sz="2400" b="1" dirty="0">
                <a:ln w="3175">
                  <a:solidFill>
                    <a:schemeClr val="tx1"/>
                  </a:solidFill>
                </a:ln>
                <a:latin typeface="Arial"/>
                <a:ea typeface="Arial"/>
                <a:cs typeface="Arial"/>
                <a:sym typeface="Calibri" charset="0"/>
              </a:endParaRPr>
            </a:p>
            <a:p>
              <a:pPr algn="ctr" fontAlgn="auto">
                <a:spcBef>
                  <a:spcPts val="0"/>
                </a:spcBef>
                <a:spcAft>
                  <a:spcPts val="0"/>
                </a:spcAft>
                <a:defRPr/>
              </a:pPr>
              <a:r>
                <a:rPr lang="en-US" sz="2400" b="1" dirty="0">
                  <a:ln w="3175">
                    <a:solidFill>
                      <a:schemeClr val="tx1"/>
                    </a:solidFill>
                  </a:ln>
                  <a:solidFill>
                    <a:srgbClr val="FFFF00"/>
                  </a:solidFill>
                  <a:latin typeface="Arial"/>
                  <a:ea typeface="Arial"/>
                  <a:cs typeface="Arial"/>
                  <a:sym typeface="Calibri" charset="0"/>
                </a:rPr>
                <a:t>85% Clip</a:t>
              </a:r>
            </a:p>
          </p:txBody>
        </p:sp>
        <p:sp>
          <p:nvSpPr>
            <p:cNvPr id="30732" name="Line 12"/>
            <p:cNvSpPr>
              <a:spLocks noChangeShapeType="1"/>
            </p:cNvSpPr>
            <p:nvPr/>
          </p:nvSpPr>
          <p:spPr bwMode="auto">
            <a:xfrm flipH="1">
              <a:off x="740048" y="3737905"/>
              <a:ext cx="486668" cy="14516"/>
            </a:xfrm>
            <a:prstGeom prst="line">
              <a:avLst/>
            </a:prstGeom>
            <a:noFill/>
            <a:ln w="38100" cap="flat">
              <a:solidFill>
                <a:srgbClr val="FF0000"/>
              </a:solidFill>
              <a:prstDash val="sysDash"/>
              <a:round/>
              <a:headEnd type="none" w="med" len="med"/>
              <a:tailEnd type="arrow" w="sm" len="sm"/>
            </a:ln>
            <a:effectLst>
              <a:glow rad="101600">
                <a:schemeClr val="bg1">
                  <a:alpha val="61000"/>
                </a:schemeClr>
              </a:glow>
              <a:outerShdw blurRad="38100" dist="19999" dir="5400000" algn="ctr" rotWithShape="0">
                <a:schemeClr val="bg2">
                  <a:alpha val="37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dirty="0">
                <a:latin typeface="Arial"/>
                <a:ea typeface="+mn-ea"/>
                <a:cs typeface="+mn-cs"/>
              </a:endParaRPr>
            </a:p>
          </p:txBody>
        </p:sp>
        <p:sp>
          <p:nvSpPr>
            <p:cNvPr id="30733" name="Line 13"/>
            <p:cNvSpPr>
              <a:spLocks noChangeShapeType="1"/>
            </p:cNvSpPr>
            <p:nvPr/>
          </p:nvSpPr>
          <p:spPr bwMode="auto">
            <a:xfrm rot="10800000" flipH="1">
              <a:off x="1263551" y="3683191"/>
              <a:ext cx="1116" cy="568351"/>
            </a:xfrm>
            <a:prstGeom prst="line">
              <a:avLst/>
            </a:prstGeom>
            <a:noFill/>
            <a:ln w="38100" cap="flat">
              <a:solidFill>
                <a:srgbClr val="FF0000"/>
              </a:solidFill>
              <a:prstDash val="sysDash"/>
              <a:round/>
              <a:headEnd type="none" w="med" len="med"/>
              <a:tailEnd type="none" w="med" len="med"/>
            </a:ln>
            <a:effectLst>
              <a:glow rad="101600">
                <a:schemeClr val="bg1">
                  <a:alpha val="61000"/>
                </a:schemeClr>
              </a:glow>
              <a:outerShdw blurRad="38100" dist="19999" dir="5400000" algn="ctr" rotWithShape="0">
                <a:schemeClr val="bg2">
                  <a:alpha val="37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dirty="0">
                <a:latin typeface="Arial"/>
                <a:ea typeface="+mn-ea"/>
                <a:cs typeface="+mn-cs"/>
              </a:endParaRPr>
            </a:p>
          </p:txBody>
        </p:sp>
        <p:sp>
          <p:nvSpPr>
            <p:cNvPr id="30734" name="Oval 14"/>
            <p:cNvSpPr>
              <a:spLocks/>
            </p:cNvSpPr>
            <p:nvPr/>
          </p:nvSpPr>
          <p:spPr bwMode="auto">
            <a:xfrm>
              <a:off x="1212690" y="3699580"/>
              <a:ext cx="89778" cy="98575"/>
            </a:xfrm>
            <a:prstGeom prst="ellipse">
              <a:avLst/>
            </a:prstGeom>
            <a:solidFill>
              <a:srgbClr val="FF0000"/>
            </a:solidFill>
            <a:ln w="12700" cap="flat">
              <a:solidFill>
                <a:schemeClr val="tx1"/>
              </a:solid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lstStyle/>
            <a:p>
              <a:pPr fontAlgn="auto">
                <a:spcBef>
                  <a:spcPts val="0"/>
                </a:spcBef>
                <a:spcAft>
                  <a:spcPts val="0"/>
                </a:spcAft>
                <a:defRPr/>
              </a:pPr>
              <a:endParaRPr lang="en-US" dirty="0">
                <a:latin typeface="Arial"/>
                <a:ea typeface="+mn-ea"/>
                <a:cs typeface="+mn-cs"/>
              </a:endParaRPr>
            </a:p>
          </p:txBody>
        </p:sp>
        <p:sp>
          <p:nvSpPr>
            <p:cNvPr id="30735" name="Oval 15"/>
            <p:cNvSpPr>
              <a:spLocks/>
            </p:cNvSpPr>
            <p:nvPr/>
          </p:nvSpPr>
          <p:spPr bwMode="auto">
            <a:xfrm>
              <a:off x="679816" y="3699580"/>
              <a:ext cx="88329" cy="98575"/>
            </a:xfrm>
            <a:prstGeom prst="ellipse">
              <a:avLst/>
            </a:prstGeom>
            <a:solidFill>
              <a:srgbClr val="FF0000"/>
            </a:solidFill>
            <a:ln w="12700" cap="flat">
              <a:solidFill>
                <a:schemeClr val="tx1"/>
              </a:solid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lstStyle/>
            <a:p>
              <a:pPr fontAlgn="auto">
                <a:spcBef>
                  <a:spcPts val="0"/>
                </a:spcBef>
                <a:spcAft>
                  <a:spcPts val="0"/>
                </a:spcAft>
                <a:defRPr/>
              </a:pPr>
              <a:endParaRPr lang="en-US" dirty="0">
                <a:latin typeface="Arial"/>
                <a:ea typeface="+mn-ea"/>
                <a:cs typeface="+mn-cs"/>
              </a:endParaRPr>
            </a:p>
          </p:txBody>
        </p:sp>
      </p:grpSp>
    </p:spTree>
    <p:extLst>
      <p:ext uri="{BB962C8B-B14F-4D97-AF65-F5344CB8AC3E}">
        <p14:creationId xmlns:p14="http://schemas.microsoft.com/office/powerpoint/2010/main" val="1895620441"/>
      </p:ext>
    </p:extLst>
  </p:cSld>
  <p:clrMapOvr>
    <a:masterClrMapping/>
  </p:clrMapOvr>
  <p:transition xmlns:p14="http://schemas.microsoft.com/office/powerpoint/2010/mai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8"/>
          <p:cNvSpPr>
            <a:spLocks noGrp="1" noChangeArrowheads="1"/>
          </p:cNvSpPr>
          <p:nvPr>
            <p:ph idx="1"/>
          </p:nvPr>
        </p:nvSpPr>
        <p:spPr>
          <a:xfrm>
            <a:off x="457200" y="4252912"/>
            <a:ext cx="8229600" cy="2090875"/>
          </a:xfrm>
        </p:spPr>
        <p:txBody>
          <a:bodyPr>
            <a:normAutofit lnSpcReduction="10000"/>
          </a:bodyPr>
          <a:lstStyle/>
          <a:p>
            <a:pPr marL="623888"/>
            <a:r>
              <a:rPr lang="en-US" dirty="0">
                <a:latin typeface="Arial" charset="0"/>
                <a:cs typeface="Arial" charset="0"/>
              </a:rPr>
              <a:t>further steepening of rate </a:t>
            </a:r>
            <a:r>
              <a:rPr lang="en-US" dirty="0" err="1">
                <a:latin typeface="Arial" charset="0"/>
                <a:cs typeface="Arial" charset="0"/>
              </a:rPr>
              <a:t>vs</a:t>
            </a:r>
            <a:r>
              <a:rPr lang="en-US" dirty="0">
                <a:latin typeface="Arial" charset="0"/>
                <a:cs typeface="Arial" charset="0"/>
              </a:rPr>
              <a:t> threshold curve</a:t>
            </a:r>
          </a:p>
          <a:p>
            <a:pPr marL="623888"/>
            <a:r>
              <a:rPr lang="en-US" dirty="0">
                <a:latin typeface="Arial" charset="0"/>
                <a:cs typeface="Arial" charset="0"/>
              </a:rPr>
              <a:t>provides new dial for rate optimization - acceptable efficiency loss to trade for rate reduction </a:t>
            </a:r>
          </a:p>
        </p:txBody>
      </p:sp>
      <p:sp>
        <p:nvSpPr>
          <p:cNvPr id="9218" name="Rectangle 7"/>
          <p:cNvSpPr>
            <a:spLocks noGrp="1" noChangeArrowheads="1"/>
          </p:cNvSpPr>
          <p:nvPr>
            <p:ph type="title"/>
          </p:nvPr>
        </p:nvSpPr>
        <p:spPr>
          <a:gradFill>
            <a:gsLst>
              <a:gs pos="0">
                <a:srgbClr val="00EEFF"/>
              </a:gs>
              <a:gs pos="100000">
                <a:srgbClr val="FFFFFF"/>
              </a:gs>
            </a:gsLst>
          </a:gradFill>
        </p:spPr>
        <p:txBody>
          <a:bodyPr/>
          <a:lstStyle/>
          <a:p>
            <a:r>
              <a:rPr lang="en-US">
                <a:latin typeface="Arial" charset="0"/>
                <a:cs typeface="Arial" charset="0"/>
              </a:rPr>
              <a:t>MVA + “Tail Clipping” Combined</a:t>
            </a:r>
          </a:p>
        </p:txBody>
      </p:sp>
      <p:sp>
        <p:nvSpPr>
          <p:cNvPr id="2" name="Slide Number Placeholder 1"/>
          <p:cNvSpPr>
            <a:spLocks noGrp="1"/>
          </p:cNvSpPr>
          <p:nvPr>
            <p:ph type="sldNum" sz="quarter" idx="4"/>
          </p:nvPr>
        </p:nvSpPr>
        <p:spPr>
          <a:prstGeom prst="rect">
            <a:avLst/>
          </a:prstGeom>
        </p:spPr>
        <p:txBody>
          <a:bodyPr/>
          <a:lstStyle/>
          <a:p>
            <a:pPr>
              <a:defRPr/>
            </a:pPr>
            <a:fld id="{6A150133-686D-634E-A91F-F4F579F9C02E}" type="slidenum">
              <a:rPr lang="en-US"/>
              <a:pPr>
                <a:defRPr/>
              </a:pPr>
              <a:t>16</a:t>
            </a:fld>
            <a:endParaRPr lang="en-US"/>
          </a:p>
        </p:txBody>
      </p:sp>
      <p:pic>
        <p:nvPicPr>
          <p:cNvPr id="9220" name="Picture 1"/>
          <p:cNvPicPr>
            <a:picLocks noChangeAspect="1" noChangeArrowheads="1"/>
          </p:cNvPicPr>
          <p:nvPr/>
        </p:nvPicPr>
        <p:blipFill>
          <a:blip r:embed="rId2">
            <a:extLst>
              <a:ext uri="{28A0092B-C50C-407E-A947-70E740481C1C}">
                <a14:useLocalDpi xmlns:a14="http://schemas.microsoft.com/office/drawing/2010/main" val="0"/>
              </a:ext>
            </a:extLst>
          </a:blip>
          <a:srcRect l="2637" t="7239" r="12180" b="5064"/>
          <a:stretch>
            <a:fillRect/>
          </a:stretch>
        </p:blipFill>
        <p:spPr bwMode="auto">
          <a:xfrm>
            <a:off x="3092450" y="1192213"/>
            <a:ext cx="3286125" cy="307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
        <p:nvSpPr>
          <p:cNvPr id="31746" name="Line 2"/>
          <p:cNvSpPr>
            <a:spLocks noChangeShapeType="1"/>
          </p:cNvSpPr>
          <p:nvPr/>
        </p:nvSpPr>
        <p:spPr bwMode="auto">
          <a:xfrm>
            <a:off x="3711575" y="3052763"/>
            <a:ext cx="2395538" cy="0"/>
          </a:xfrm>
          <a:prstGeom prst="line">
            <a:avLst/>
          </a:prstGeom>
          <a:noFill/>
          <a:ln w="25400" cap="flat">
            <a:solidFill>
              <a:srgbClr val="4F81BD"/>
            </a:solidFill>
            <a:prstDash val="sysDot"/>
            <a:round/>
            <a:headEnd type="none" w="med" len="med"/>
            <a:tailEnd type="none" w="med" len="med"/>
          </a:ln>
          <a:effectLst>
            <a:outerShdw blurRad="38100" dist="19999" dir="5400000" algn="ctr" rotWithShape="0">
              <a:schemeClr val="bg2">
                <a:alpha val="37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a:latin typeface="+mn-lt"/>
              <a:ea typeface="+mn-ea"/>
              <a:cs typeface="+mn-cs"/>
            </a:endParaRPr>
          </a:p>
        </p:txBody>
      </p:sp>
      <p:sp>
        <p:nvSpPr>
          <p:cNvPr id="31747" name="Line 3"/>
          <p:cNvSpPr>
            <a:spLocks noChangeShapeType="1"/>
          </p:cNvSpPr>
          <p:nvPr/>
        </p:nvSpPr>
        <p:spPr bwMode="auto">
          <a:xfrm>
            <a:off x="4584700" y="2940050"/>
            <a:ext cx="0" cy="739775"/>
          </a:xfrm>
          <a:prstGeom prst="line">
            <a:avLst/>
          </a:prstGeom>
          <a:noFill/>
          <a:ln w="25400" cap="flat">
            <a:solidFill>
              <a:srgbClr val="4F81BD"/>
            </a:solidFill>
            <a:prstDash val="sysDot"/>
            <a:round/>
            <a:headEnd type="none" w="med" len="med"/>
            <a:tailEnd type="none" w="med" len="med"/>
          </a:ln>
          <a:effectLst>
            <a:outerShdw blurRad="38100" dist="19999" dir="5400000" algn="ctr" rotWithShape="0">
              <a:schemeClr val="bg2">
                <a:alpha val="37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a:latin typeface="+mn-lt"/>
              <a:ea typeface="+mn-ea"/>
              <a:cs typeface="+mn-cs"/>
            </a:endParaRPr>
          </a:p>
        </p:txBody>
      </p:sp>
      <p:sp>
        <p:nvSpPr>
          <p:cNvPr id="31748" name="Oval 4"/>
          <p:cNvSpPr>
            <a:spLocks/>
          </p:cNvSpPr>
          <p:nvPr/>
        </p:nvSpPr>
        <p:spPr bwMode="auto">
          <a:xfrm>
            <a:off x="4506913" y="2971800"/>
            <a:ext cx="161925" cy="184150"/>
          </a:xfrm>
          <a:prstGeom prst="ellipse">
            <a:avLst/>
          </a:prstGeom>
          <a:noFill/>
          <a:ln w="22225" cap="flat">
            <a:solidFill>
              <a:srgbClr val="008000"/>
            </a:solidFill>
            <a:prstDash val="solid"/>
            <a:round/>
            <a:headEnd type="none" w="med" len="med"/>
            <a:tailEnd type="none" w="med" len="med"/>
          </a:ln>
          <a:effectLst>
            <a:outerShdw blurRad="38100" dist="23000" dir="5400000" algn="ctr" rotWithShape="0">
              <a:schemeClr val="bg2">
                <a:alpha val="34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pPr fontAlgn="auto">
              <a:spcBef>
                <a:spcPts val="0"/>
              </a:spcBef>
              <a:spcAft>
                <a:spcPts val="0"/>
              </a:spcAft>
              <a:defRPr/>
            </a:pPr>
            <a:endParaRPr lang="en-US">
              <a:latin typeface="+mn-lt"/>
              <a:ea typeface="+mn-ea"/>
              <a:cs typeface="+mn-cs"/>
            </a:endParaRPr>
          </a:p>
        </p:txBody>
      </p:sp>
      <p:sp>
        <p:nvSpPr>
          <p:cNvPr id="9224" name="Rectangle 5"/>
          <p:cNvSpPr>
            <a:spLocks/>
          </p:cNvSpPr>
          <p:nvPr/>
        </p:nvSpPr>
        <p:spPr bwMode="auto">
          <a:xfrm>
            <a:off x="4046538" y="2360613"/>
            <a:ext cx="766762"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p>
            <a:r>
              <a:rPr lang="en-US" sz="1300">
                <a:ea typeface="Arial" charset="0"/>
                <a:sym typeface="Calibri" charset="0"/>
              </a:rPr>
              <a:t>Rate Ratio</a:t>
            </a:r>
          </a:p>
        </p:txBody>
      </p:sp>
      <p:pic>
        <p:nvPicPr>
          <p:cNvPr id="9225" name="Picture 9"/>
          <p:cNvPicPr>
            <a:picLocks noChangeAspect="1" noChangeArrowheads="1"/>
          </p:cNvPicPr>
          <p:nvPr/>
        </p:nvPicPr>
        <p:blipFill>
          <a:blip r:embed="rId3">
            <a:extLst>
              <a:ext uri="{28A0092B-C50C-407E-A947-70E740481C1C}">
                <a14:useLocalDpi xmlns:a14="http://schemas.microsoft.com/office/drawing/2010/main" val="0"/>
              </a:ext>
            </a:extLst>
          </a:blip>
          <a:srcRect l="2376" t="4205" r="18217" b="4790"/>
          <a:stretch>
            <a:fillRect/>
          </a:stretch>
        </p:blipFill>
        <p:spPr bwMode="auto">
          <a:xfrm>
            <a:off x="6097588" y="1108075"/>
            <a:ext cx="3017837" cy="314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9226" name="Picture 10"/>
          <p:cNvPicPr>
            <a:picLocks noChangeAspect="1" noChangeArrowheads="1"/>
          </p:cNvPicPr>
          <p:nvPr/>
        </p:nvPicPr>
        <p:blipFill>
          <a:blip r:embed="rId4">
            <a:extLst>
              <a:ext uri="{28A0092B-C50C-407E-A947-70E740481C1C}">
                <a14:useLocalDpi xmlns:a14="http://schemas.microsoft.com/office/drawing/2010/main" val="0"/>
              </a:ext>
            </a:extLst>
          </a:blip>
          <a:srcRect l="2711" t="3127" r="15382" b="4077"/>
          <a:stretch>
            <a:fillRect/>
          </a:stretch>
        </p:blipFill>
        <p:spPr bwMode="auto">
          <a:xfrm>
            <a:off x="0" y="1071562"/>
            <a:ext cx="3117850" cy="322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Tree>
    <p:extLst>
      <p:ext uri="{BB962C8B-B14F-4D97-AF65-F5344CB8AC3E}">
        <p14:creationId xmlns:p14="http://schemas.microsoft.com/office/powerpoint/2010/main" val="262568274"/>
      </p:ext>
    </p:extLst>
  </p:cSld>
  <p:clrMapOvr>
    <a:masterClrMapping/>
  </p:clrMapOvr>
  <p:transition xmlns:p14="http://schemas.microsoft.com/office/powerpoint/2010/mai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idx="1"/>
          </p:nvPr>
        </p:nvSpPr>
        <p:spPr>
          <a:xfrm>
            <a:off x="0" y="3632201"/>
            <a:ext cx="9144000" cy="2854452"/>
          </a:xfrm>
        </p:spPr>
        <p:txBody>
          <a:bodyPr>
            <a:normAutofit fontScale="92500" lnSpcReduction="10000"/>
          </a:bodyPr>
          <a:lstStyle/>
          <a:p>
            <a:r>
              <a:rPr lang="en-US" dirty="0" smtClean="0"/>
              <a:t>No new updates or improved performance since L1 trigger upgrade TDR</a:t>
            </a:r>
          </a:p>
          <a:p>
            <a:r>
              <a:rPr lang="en-US" dirty="0" smtClean="0"/>
              <a:t>Early May 2013 effort: port into L1TMu by Lindsey Gray and Bobby </a:t>
            </a:r>
            <a:r>
              <a:rPr lang="en-US" dirty="0" err="1" smtClean="0"/>
              <a:t>Scurlock</a:t>
            </a:r>
            <a:r>
              <a:rPr lang="en-US" dirty="0" smtClean="0"/>
              <a:t> </a:t>
            </a:r>
          </a:p>
          <a:p>
            <a:r>
              <a:rPr lang="en-US" dirty="0" smtClean="0"/>
              <a:t>Our first priority is to complete the TDR software propagation into CMSSW, improve performance later</a:t>
            </a:r>
            <a:endParaRPr lang="en-US" dirty="0"/>
          </a:p>
        </p:txBody>
      </p:sp>
      <p:sp>
        <p:nvSpPr>
          <p:cNvPr id="17409" name="Rectangle 1"/>
          <p:cNvSpPr>
            <a:spLocks noGrp="1" noChangeArrowheads="1"/>
          </p:cNvSpPr>
          <p:nvPr>
            <p:ph type="title"/>
          </p:nvPr>
        </p:nvSpPr>
        <p:spPr/>
        <p:txBody>
          <a:bodyPr>
            <a:normAutofit/>
          </a:bodyPr>
          <a:lstStyle/>
          <a:p>
            <a:r>
              <a:rPr lang="en-US" sz="2800" dirty="0" smtClean="0"/>
              <a:t>Upgraded Algorithms: </a:t>
            </a:r>
            <a:r>
              <a:rPr lang="en-US" sz="2800" dirty="0" err="1" smtClean="0"/>
              <a:t>p</a:t>
            </a:r>
            <a:r>
              <a:rPr lang="en-US" sz="2800" baseline="-25000" dirty="0" err="1" smtClean="0"/>
              <a:t>T</a:t>
            </a:r>
            <a:r>
              <a:rPr lang="en-US" sz="2800" dirty="0" smtClean="0"/>
              <a:t> Assignment</a:t>
            </a:r>
            <a:endParaRPr lang="en-US" sz="2800" dirty="0"/>
          </a:p>
        </p:txBody>
      </p:sp>
      <p:sp>
        <p:nvSpPr>
          <p:cNvPr id="6" name="Slide Number Placeholder 3"/>
          <p:cNvSpPr>
            <a:spLocks noGrp="1"/>
          </p:cNvSpPr>
          <p:nvPr>
            <p:ph type="sldNum" sz="quarter" idx="4"/>
          </p:nvPr>
        </p:nvSpPr>
        <p:spPr/>
        <p:txBody>
          <a:bodyPr/>
          <a:lstStyle/>
          <a:p>
            <a:fld id="{8CD6F159-5746-EE42-B880-A92AAC44A19F}" type="slidenum">
              <a:rPr lang="en-US" smtClean="0"/>
              <a:pPr/>
              <a:t>17</a:t>
            </a:fld>
            <a:endParaRPr lang="en-US"/>
          </a:p>
        </p:txBody>
      </p:sp>
      <p:sp>
        <p:nvSpPr>
          <p:cNvPr id="17411" name="Text Box 3"/>
          <p:cNvSpPr txBox="1">
            <a:spLocks noChangeArrowheads="1"/>
          </p:cNvSpPr>
          <p:nvPr/>
        </p:nvSpPr>
        <p:spPr bwMode="auto">
          <a:xfrm>
            <a:off x="8626078" y="6581180"/>
            <a:ext cx="241102" cy="258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64291" tIns="32146" rIns="64291" bIns="32146"/>
          <a:lstStyle>
            <a:lvl1pPr algn="l">
              <a:defRPr sz="1200">
                <a:solidFill>
                  <a:schemeClr val="tx1"/>
                </a:solidFill>
                <a:latin typeface="Gill Sans" charset="0"/>
                <a:ea typeface="ＭＳ Ｐゴシック" charset="0"/>
              </a:defRPr>
            </a:lvl1pPr>
            <a:lvl2pPr algn="l">
              <a:defRPr sz="1200">
                <a:solidFill>
                  <a:schemeClr val="tx1"/>
                </a:solidFill>
                <a:latin typeface="Gill Sans" charset="0"/>
                <a:ea typeface="ＭＳ Ｐゴシック" charset="0"/>
              </a:defRPr>
            </a:lvl2pPr>
            <a:lvl3pPr algn="l">
              <a:defRPr sz="1200">
                <a:solidFill>
                  <a:schemeClr val="tx1"/>
                </a:solidFill>
                <a:latin typeface="Gill Sans" charset="0"/>
                <a:ea typeface="ＭＳ Ｐゴシック" charset="0"/>
              </a:defRPr>
            </a:lvl3pPr>
            <a:lvl4pPr algn="l">
              <a:defRPr sz="1200">
                <a:solidFill>
                  <a:schemeClr val="tx1"/>
                </a:solidFill>
                <a:latin typeface="Gill Sans" charset="0"/>
                <a:ea typeface="ＭＳ Ｐゴシック" charset="0"/>
              </a:defRPr>
            </a:lvl4pPr>
            <a:lvl5pPr algn="l">
              <a:defRPr sz="1200">
                <a:solidFill>
                  <a:schemeClr val="tx1"/>
                </a:solidFill>
                <a:latin typeface="Gill Sans" charset="0"/>
                <a:ea typeface="ＭＳ Ｐゴシック" charset="0"/>
              </a:defRPr>
            </a:lvl5pPr>
            <a:lvl6pPr fontAlgn="base">
              <a:spcBef>
                <a:spcPct val="0"/>
              </a:spcBef>
              <a:spcAft>
                <a:spcPct val="0"/>
              </a:spcAft>
              <a:defRPr sz="1200">
                <a:solidFill>
                  <a:schemeClr val="tx1"/>
                </a:solidFill>
                <a:latin typeface="Gill Sans" charset="0"/>
                <a:ea typeface="ＭＳ Ｐゴシック" charset="0"/>
              </a:defRPr>
            </a:lvl6pPr>
            <a:lvl7pPr fontAlgn="base">
              <a:spcBef>
                <a:spcPct val="0"/>
              </a:spcBef>
              <a:spcAft>
                <a:spcPct val="0"/>
              </a:spcAft>
              <a:defRPr sz="1200">
                <a:solidFill>
                  <a:schemeClr val="tx1"/>
                </a:solidFill>
                <a:latin typeface="Gill Sans" charset="0"/>
                <a:ea typeface="ＭＳ Ｐゴシック" charset="0"/>
              </a:defRPr>
            </a:lvl7pPr>
            <a:lvl8pPr fontAlgn="base">
              <a:spcBef>
                <a:spcPct val="0"/>
              </a:spcBef>
              <a:spcAft>
                <a:spcPct val="0"/>
              </a:spcAft>
              <a:defRPr sz="1200">
                <a:solidFill>
                  <a:schemeClr val="tx1"/>
                </a:solidFill>
                <a:latin typeface="Gill Sans" charset="0"/>
                <a:ea typeface="ＭＳ Ｐゴシック" charset="0"/>
              </a:defRPr>
            </a:lvl8pPr>
            <a:lvl9pPr fontAlgn="base">
              <a:spcBef>
                <a:spcPct val="0"/>
              </a:spcBef>
              <a:spcAft>
                <a:spcPct val="0"/>
              </a:spcAft>
              <a:defRPr sz="1200">
                <a:solidFill>
                  <a:schemeClr val="tx1"/>
                </a:solidFill>
                <a:latin typeface="Gill Sans" charset="0"/>
                <a:ea typeface="ＭＳ Ｐゴシック" charset="0"/>
              </a:defRPr>
            </a:lvl9pPr>
          </a:lstStyle>
          <a:p>
            <a:pPr algn="ctr"/>
            <a:fld id="{0E140233-73C0-3746-A3FD-E86511098A33}" type="slidenum">
              <a:rPr lang="en-US" sz="1300">
                <a:solidFill>
                  <a:srgbClr val="080080"/>
                </a:solidFill>
                <a:cs typeface="Gill Sans" charset="0"/>
              </a:rPr>
              <a:pPr algn="ctr"/>
              <a:t>17</a:t>
            </a:fld>
            <a:endParaRPr lang="en-US" sz="1300">
              <a:solidFill>
                <a:srgbClr val="080080"/>
              </a:solidFill>
              <a:cs typeface="Gill Sans" charset="0"/>
            </a:endParaRPr>
          </a:p>
        </p:txBody>
      </p:sp>
      <p:pic>
        <p:nvPicPr>
          <p:cNvPr id="174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 y="1027112"/>
            <a:ext cx="9144000" cy="2384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10969076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idx="1"/>
          </p:nvPr>
        </p:nvSpPr>
        <p:spPr>
          <a:xfrm>
            <a:off x="457200" y="952500"/>
            <a:ext cx="8229600" cy="5454788"/>
          </a:xfrm>
        </p:spPr>
        <p:txBody>
          <a:bodyPr>
            <a:normAutofit fontScale="85000" lnSpcReduction="20000"/>
          </a:bodyPr>
          <a:lstStyle/>
          <a:p>
            <a:r>
              <a:rPr lang="en-US" dirty="0" smtClean="0"/>
              <a:t>studied BDTs expecting good algorithms to generate complex trees for LUT address calculation</a:t>
            </a:r>
          </a:p>
          <a:p>
            <a:r>
              <a:rPr lang="en-US" dirty="0" smtClean="0"/>
              <a:t>design usage for regression is exactly the opposite:</a:t>
            </a:r>
          </a:p>
          <a:p>
            <a:pPr lvl="1"/>
            <a:r>
              <a:rPr lang="en-US" dirty="0" smtClean="0"/>
              <a:t>complex trees tend to latch onto details</a:t>
            </a:r>
          </a:p>
          <a:p>
            <a:pPr lvl="1"/>
            <a:r>
              <a:rPr lang="en-US" dirty="0" smtClean="0"/>
              <a:t>use simple trees, but lots of them in BDT</a:t>
            </a:r>
          </a:p>
          <a:p>
            <a:pPr lvl="1"/>
            <a:r>
              <a:rPr lang="en-US" dirty="0" smtClean="0"/>
              <a:t>example TMVA </a:t>
            </a:r>
            <a:r>
              <a:rPr lang="ja-JP" altLang="en-US" dirty="0" smtClean="0">
                <a:ea typeface="Arial"/>
              </a:rPr>
              <a:t>“</a:t>
            </a:r>
            <a:r>
              <a:rPr lang="en-US" dirty="0" smtClean="0"/>
              <a:t>default</a:t>
            </a:r>
            <a:r>
              <a:rPr lang="ja-JP" altLang="en-US" dirty="0" smtClean="0">
                <a:ea typeface="Arial"/>
              </a:rPr>
              <a:t>”</a:t>
            </a:r>
            <a:r>
              <a:rPr lang="en-US" dirty="0" smtClean="0"/>
              <a:t>: ~20 nodes, 500 trees</a:t>
            </a:r>
          </a:p>
          <a:p>
            <a:r>
              <a:rPr lang="en-US" dirty="0" smtClean="0"/>
              <a:t>comp. values and outputs hardcoded after training</a:t>
            </a:r>
          </a:p>
          <a:p>
            <a:r>
              <a:rPr lang="en-US" dirty="0" smtClean="0"/>
              <a:t>basically: lots of very simple, fast evaluations (comparisons) </a:t>
            </a:r>
          </a:p>
          <a:p>
            <a:r>
              <a:rPr lang="en-US" dirty="0" smtClean="0"/>
              <a:t>same input values → all trees evaluated in parallel</a:t>
            </a:r>
          </a:p>
          <a:p>
            <a:r>
              <a:rPr lang="en-US" dirty="0" smtClean="0"/>
              <a:t>closely matches the paradigm of FPGA computation</a:t>
            </a:r>
          </a:p>
          <a:p>
            <a:r>
              <a:rPr lang="en-US" dirty="0" smtClean="0"/>
              <a:t>can we possibly evaluate our BDTs online at L1? </a:t>
            </a:r>
            <a:endParaRPr lang="en-US" dirty="0"/>
          </a:p>
        </p:txBody>
      </p:sp>
      <p:sp>
        <p:nvSpPr>
          <p:cNvPr id="9217" name="Rectangle 1"/>
          <p:cNvSpPr>
            <a:spLocks noGrp="1" noChangeArrowheads="1"/>
          </p:cNvSpPr>
          <p:nvPr>
            <p:ph type="title"/>
          </p:nvPr>
        </p:nvSpPr>
        <p:spPr/>
        <p:txBody>
          <a:bodyPr/>
          <a:lstStyle/>
          <a:p>
            <a:r>
              <a:rPr lang="en-US" smtClean="0"/>
              <a:t>Evaluation of BDTs in FPGAs</a:t>
            </a:r>
            <a:endParaRPr lang="en-US" dirty="0"/>
          </a:p>
        </p:txBody>
      </p:sp>
      <p:sp>
        <p:nvSpPr>
          <p:cNvPr id="2" name="Slide Number Placeholder 1"/>
          <p:cNvSpPr>
            <a:spLocks noGrp="1"/>
          </p:cNvSpPr>
          <p:nvPr>
            <p:ph type="sldNum" sz="quarter" idx="4"/>
          </p:nvPr>
        </p:nvSpPr>
        <p:spPr/>
        <p:txBody>
          <a:bodyPr/>
          <a:lstStyle/>
          <a:p>
            <a:fld id="{E524EDBE-35D6-DF49-8584-A97D5A532969}" type="slidenum">
              <a:rPr lang="en-US" smtClean="0"/>
              <a:pPr/>
              <a:t>18</a:t>
            </a:fld>
            <a:endParaRPr lang="en-US"/>
          </a:p>
        </p:txBody>
      </p:sp>
    </p:spTree>
    <p:extLst>
      <p:ext uri="{BB962C8B-B14F-4D97-AF65-F5344CB8AC3E}">
        <p14:creationId xmlns:p14="http://schemas.microsoft.com/office/powerpoint/2010/main" val="1462388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Implementation Sketch</a:t>
            </a:r>
            <a:endParaRPr lang="en-US"/>
          </a:p>
        </p:txBody>
      </p:sp>
      <p:sp>
        <p:nvSpPr>
          <p:cNvPr id="2" name="Slide Number Placeholder 1"/>
          <p:cNvSpPr>
            <a:spLocks noGrp="1"/>
          </p:cNvSpPr>
          <p:nvPr>
            <p:ph type="sldNum" sz="quarter" idx="4"/>
          </p:nvPr>
        </p:nvSpPr>
        <p:spPr/>
        <p:txBody>
          <a:bodyPr/>
          <a:lstStyle/>
          <a:p>
            <a:fld id="{E524EDBE-35D6-DF49-8584-A97D5A532969}" type="slidenum">
              <a:rPr lang="en-US" smtClean="0"/>
              <a:pPr/>
              <a:t>19</a:t>
            </a:fld>
            <a:endParaRPr lang="en-US"/>
          </a:p>
        </p:txBody>
      </p:sp>
      <p:sp>
        <p:nvSpPr>
          <p:cNvPr id="10241" name="Line 1"/>
          <p:cNvSpPr>
            <a:spLocks noChangeShapeType="1"/>
          </p:cNvSpPr>
          <p:nvPr/>
        </p:nvSpPr>
        <p:spPr bwMode="auto">
          <a:xfrm rot="10800000" flipH="1">
            <a:off x="846088" y="2543845"/>
            <a:ext cx="5172521" cy="893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43" name="Line 3"/>
          <p:cNvSpPr>
            <a:spLocks noChangeShapeType="1"/>
          </p:cNvSpPr>
          <p:nvPr/>
        </p:nvSpPr>
        <p:spPr bwMode="auto">
          <a:xfrm flipH="1">
            <a:off x="6482953" y="5348883"/>
            <a:ext cx="3349" cy="70544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44" name="Line 4"/>
          <p:cNvSpPr>
            <a:spLocks noChangeShapeType="1"/>
          </p:cNvSpPr>
          <p:nvPr/>
        </p:nvSpPr>
        <p:spPr bwMode="auto">
          <a:xfrm flipH="1">
            <a:off x="1696641" y="5348883"/>
            <a:ext cx="3349" cy="70544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grpSp>
        <p:nvGrpSpPr>
          <p:cNvPr id="10266" name="Group 26"/>
          <p:cNvGrpSpPr>
            <a:grpSpLocks/>
          </p:cNvGrpSpPr>
          <p:nvPr/>
        </p:nvGrpSpPr>
        <p:grpSpPr bwMode="auto">
          <a:xfrm>
            <a:off x="767953" y="2920008"/>
            <a:ext cx="1866305" cy="2035969"/>
            <a:chOff x="0" y="0"/>
            <a:chExt cx="1672" cy="1824"/>
          </a:xfrm>
        </p:grpSpPr>
        <p:sp>
          <p:nvSpPr>
            <p:cNvPr id="10245" name="Rectangle 5"/>
            <p:cNvSpPr>
              <a:spLocks/>
            </p:cNvSpPr>
            <p:nvPr/>
          </p:nvSpPr>
          <p:spPr bwMode="auto">
            <a:xfrm>
              <a:off x="0" y="319"/>
              <a:ext cx="325" cy="151"/>
            </a:xfrm>
            <a:prstGeom prst="rect">
              <a:avLst/>
            </a:prstGeom>
            <a:solidFill>
              <a:srgbClr val="84DD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1</a:t>
              </a:r>
            </a:p>
          </p:txBody>
        </p:sp>
        <p:sp>
          <p:nvSpPr>
            <p:cNvPr id="10246" name="Rectangle 6"/>
            <p:cNvSpPr>
              <a:spLocks/>
            </p:cNvSpPr>
            <p:nvPr/>
          </p:nvSpPr>
          <p:spPr bwMode="auto">
            <a:xfrm>
              <a:off x="219" y="670"/>
              <a:ext cx="325" cy="151"/>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2</a:t>
              </a:r>
            </a:p>
          </p:txBody>
        </p:sp>
        <p:sp>
          <p:nvSpPr>
            <p:cNvPr id="10247" name="Rectangle 7"/>
            <p:cNvSpPr>
              <a:spLocks/>
            </p:cNvSpPr>
            <p:nvPr/>
          </p:nvSpPr>
          <p:spPr bwMode="auto">
            <a:xfrm>
              <a:off x="407" y="1009"/>
              <a:ext cx="326" cy="150"/>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3</a:t>
              </a:r>
            </a:p>
          </p:txBody>
        </p:sp>
        <p:sp>
          <p:nvSpPr>
            <p:cNvPr id="10248" name="Line 8"/>
            <p:cNvSpPr>
              <a:spLocks noChangeShapeType="1"/>
            </p:cNvSpPr>
            <p:nvPr/>
          </p:nvSpPr>
          <p:spPr bwMode="auto">
            <a:xfrm rot="10800000" flipH="1">
              <a:off x="177" y="61"/>
              <a:ext cx="251" cy="222"/>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49" name="Line 9"/>
            <p:cNvSpPr>
              <a:spLocks noChangeShapeType="1"/>
            </p:cNvSpPr>
            <p:nvPr/>
          </p:nvSpPr>
          <p:spPr bwMode="auto">
            <a:xfrm rot="10800000">
              <a:off x="301" y="58"/>
              <a:ext cx="242" cy="22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50" name="Line 10"/>
            <p:cNvSpPr>
              <a:spLocks noChangeShapeType="1"/>
            </p:cNvSpPr>
            <p:nvPr/>
          </p:nvSpPr>
          <p:spPr bwMode="auto">
            <a:xfrm rot="10800000" flipH="1">
              <a:off x="409" y="423"/>
              <a:ext cx="218" cy="21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51" name="Line 11"/>
            <p:cNvSpPr>
              <a:spLocks noChangeShapeType="1"/>
            </p:cNvSpPr>
            <p:nvPr/>
          </p:nvSpPr>
          <p:spPr bwMode="auto">
            <a:xfrm rot="10800000" flipH="1">
              <a:off x="572" y="755"/>
              <a:ext cx="218" cy="21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52" name="Line 12"/>
            <p:cNvSpPr>
              <a:spLocks noChangeShapeType="1"/>
            </p:cNvSpPr>
            <p:nvPr/>
          </p:nvSpPr>
          <p:spPr bwMode="auto">
            <a:xfrm rot="10800000">
              <a:off x="819" y="755"/>
              <a:ext cx="218" cy="21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53" name="Rectangle 13"/>
            <p:cNvSpPr>
              <a:spLocks/>
            </p:cNvSpPr>
            <p:nvPr/>
          </p:nvSpPr>
          <p:spPr bwMode="auto">
            <a:xfrm>
              <a:off x="204" y="0"/>
              <a:ext cx="326" cy="150"/>
            </a:xfrm>
            <a:prstGeom prst="rect">
              <a:avLst/>
            </a:prstGeom>
            <a:solidFill>
              <a:srgbClr val="FEDF98"/>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1</a:t>
              </a:r>
            </a:p>
          </p:txBody>
        </p:sp>
        <p:sp>
          <p:nvSpPr>
            <p:cNvPr id="10254" name="Line 14"/>
            <p:cNvSpPr>
              <a:spLocks noChangeShapeType="1"/>
            </p:cNvSpPr>
            <p:nvPr/>
          </p:nvSpPr>
          <p:spPr bwMode="auto">
            <a:xfrm rot="10800000">
              <a:off x="596" y="423"/>
              <a:ext cx="218" cy="21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55" name="Rectangle 15"/>
            <p:cNvSpPr>
              <a:spLocks/>
            </p:cNvSpPr>
            <p:nvPr/>
          </p:nvSpPr>
          <p:spPr bwMode="auto">
            <a:xfrm>
              <a:off x="454" y="319"/>
              <a:ext cx="325" cy="151"/>
            </a:xfrm>
            <a:prstGeom prst="rect">
              <a:avLst/>
            </a:prstGeom>
            <a:solidFill>
              <a:srgbClr val="FEDD97"/>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2</a:t>
              </a:r>
            </a:p>
          </p:txBody>
        </p:sp>
        <p:sp>
          <p:nvSpPr>
            <p:cNvPr id="10256" name="Rectangle 16"/>
            <p:cNvSpPr>
              <a:spLocks/>
            </p:cNvSpPr>
            <p:nvPr/>
          </p:nvSpPr>
          <p:spPr bwMode="auto">
            <a:xfrm>
              <a:off x="653" y="670"/>
              <a:ext cx="325" cy="151"/>
            </a:xfrm>
            <a:prstGeom prst="rect">
              <a:avLst/>
            </a:prstGeom>
            <a:solidFill>
              <a:srgbClr val="FDDE97"/>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3</a:t>
              </a:r>
            </a:p>
          </p:txBody>
        </p:sp>
        <p:sp>
          <p:nvSpPr>
            <p:cNvPr id="10257" name="Rectangle 17"/>
            <p:cNvSpPr>
              <a:spLocks/>
            </p:cNvSpPr>
            <p:nvPr/>
          </p:nvSpPr>
          <p:spPr bwMode="auto">
            <a:xfrm>
              <a:off x="631" y="1341"/>
              <a:ext cx="325" cy="150"/>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4</a:t>
              </a:r>
            </a:p>
          </p:txBody>
        </p:sp>
        <p:sp>
          <p:nvSpPr>
            <p:cNvPr id="10258" name="Line 18"/>
            <p:cNvSpPr>
              <a:spLocks noChangeShapeType="1"/>
            </p:cNvSpPr>
            <p:nvPr/>
          </p:nvSpPr>
          <p:spPr bwMode="auto">
            <a:xfrm rot="10800000" flipH="1">
              <a:off x="795" y="1087"/>
              <a:ext cx="218" cy="218"/>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59" name="Line 19"/>
            <p:cNvSpPr>
              <a:spLocks noChangeShapeType="1"/>
            </p:cNvSpPr>
            <p:nvPr/>
          </p:nvSpPr>
          <p:spPr bwMode="auto">
            <a:xfrm rot="10800000">
              <a:off x="1042" y="1087"/>
              <a:ext cx="218" cy="218"/>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60" name="Rectangle 20"/>
            <p:cNvSpPr>
              <a:spLocks/>
            </p:cNvSpPr>
            <p:nvPr/>
          </p:nvSpPr>
          <p:spPr bwMode="auto">
            <a:xfrm>
              <a:off x="876" y="1002"/>
              <a:ext cx="325" cy="151"/>
            </a:xfrm>
            <a:prstGeom prst="rect">
              <a:avLst/>
            </a:prstGeom>
            <a:solidFill>
              <a:srgbClr val="FDDE97"/>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4</a:t>
              </a:r>
            </a:p>
          </p:txBody>
        </p:sp>
        <p:sp>
          <p:nvSpPr>
            <p:cNvPr id="10261" name="Rectangle 21"/>
            <p:cNvSpPr>
              <a:spLocks/>
            </p:cNvSpPr>
            <p:nvPr/>
          </p:nvSpPr>
          <p:spPr bwMode="auto">
            <a:xfrm>
              <a:off x="874" y="1673"/>
              <a:ext cx="325" cy="151"/>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5</a:t>
              </a:r>
            </a:p>
          </p:txBody>
        </p:sp>
        <p:sp>
          <p:nvSpPr>
            <p:cNvPr id="10262" name="Line 22"/>
            <p:cNvSpPr>
              <a:spLocks noChangeShapeType="1"/>
            </p:cNvSpPr>
            <p:nvPr/>
          </p:nvSpPr>
          <p:spPr bwMode="auto">
            <a:xfrm rot="10800000" flipH="1">
              <a:off x="1038" y="1419"/>
              <a:ext cx="218" cy="218"/>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63" name="Line 23"/>
            <p:cNvSpPr>
              <a:spLocks noChangeShapeType="1"/>
            </p:cNvSpPr>
            <p:nvPr/>
          </p:nvSpPr>
          <p:spPr bwMode="auto">
            <a:xfrm rot="10800000">
              <a:off x="1286" y="1419"/>
              <a:ext cx="218" cy="218"/>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64" name="Rectangle 24"/>
            <p:cNvSpPr>
              <a:spLocks/>
            </p:cNvSpPr>
            <p:nvPr/>
          </p:nvSpPr>
          <p:spPr bwMode="auto">
            <a:xfrm>
              <a:off x="1119" y="1335"/>
              <a:ext cx="325" cy="150"/>
            </a:xfrm>
            <a:prstGeom prst="rect">
              <a:avLst/>
            </a:prstGeom>
            <a:solidFill>
              <a:srgbClr val="FDDE97"/>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5</a:t>
              </a:r>
            </a:p>
          </p:txBody>
        </p:sp>
        <p:sp>
          <p:nvSpPr>
            <p:cNvPr id="10265" name="Rectangle 25"/>
            <p:cNvSpPr>
              <a:spLocks/>
            </p:cNvSpPr>
            <p:nvPr/>
          </p:nvSpPr>
          <p:spPr bwMode="auto">
            <a:xfrm>
              <a:off x="1346" y="1673"/>
              <a:ext cx="326" cy="151"/>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6</a:t>
              </a:r>
            </a:p>
          </p:txBody>
        </p:sp>
      </p:grpSp>
      <p:sp>
        <p:nvSpPr>
          <p:cNvPr id="10267" name="Rectangle 27"/>
          <p:cNvSpPr>
            <a:spLocks/>
          </p:cNvSpPr>
          <p:nvPr/>
        </p:nvSpPr>
        <p:spPr bwMode="auto">
          <a:xfrm>
            <a:off x="821531" y="5134570"/>
            <a:ext cx="1759148" cy="508992"/>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2500" dirty="0">
                <a:effectLst>
                  <a:outerShdw blurRad="38100" dist="38100" dir="2700000" algn="tl">
                    <a:srgbClr val="FFFFFF"/>
                  </a:outerShdw>
                </a:effectLst>
                <a:latin typeface="Times New Roman" charset="0"/>
                <a:ea typeface="Arial"/>
                <a:cs typeface="Times New Roman" charset="0"/>
                <a:sym typeface="Times New Roman" charset="0"/>
              </a:rPr>
              <a:t>tree 1 output</a:t>
            </a:r>
          </a:p>
        </p:txBody>
      </p:sp>
      <p:grpSp>
        <p:nvGrpSpPr>
          <p:cNvPr id="10289" name="Group 49"/>
          <p:cNvGrpSpPr>
            <a:grpSpLocks/>
          </p:cNvGrpSpPr>
          <p:nvPr/>
        </p:nvGrpSpPr>
        <p:grpSpPr bwMode="auto">
          <a:xfrm>
            <a:off x="2786062" y="2920008"/>
            <a:ext cx="1866305" cy="2035969"/>
            <a:chOff x="0" y="0"/>
            <a:chExt cx="1672" cy="1824"/>
          </a:xfrm>
        </p:grpSpPr>
        <p:sp>
          <p:nvSpPr>
            <p:cNvPr id="10268" name="Rectangle 28"/>
            <p:cNvSpPr>
              <a:spLocks/>
            </p:cNvSpPr>
            <p:nvPr/>
          </p:nvSpPr>
          <p:spPr bwMode="auto">
            <a:xfrm>
              <a:off x="0" y="319"/>
              <a:ext cx="325" cy="151"/>
            </a:xfrm>
            <a:prstGeom prst="rect">
              <a:avLst/>
            </a:prstGeom>
            <a:solidFill>
              <a:srgbClr val="84DD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1</a:t>
              </a:r>
            </a:p>
          </p:txBody>
        </p:sp>
        <p:sp>
          <p:nvSpPr>
            <p:cNvPr id="10269" name="Rectangle 29"/>
            <p:cNvSpPr>
              <a:spLocks/>
            </p:cNvSpPr>
            <p:nvPr/>
          </p:nvSpPr>
          <p:spPr bwMode="auto">
            <a:xfrm>
              <a:off x="219" y="670"/>
              <a:ext cx="325" cy="151"/>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2</a:t>
              </a:r>
            </a:p>
          </p:txBody>
        </p:sp>
        <p:sp>
          <p:nvSpPr>
            <p:cNvPr id="10270" name="Rectangle 30"/>
            <p:cNvSpPr>
              <a:spLocks/>
            </p:cNvSpPr>
            <p:nvPr/>
          </p:nvSpPr>
          <p:spPr bwMode="auto">
            <a:xfrm>
              <a:off x="407" y="1009"/>
              <a:ext cx="326" cy="150"/>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3</a:t>
              </a:r>
            </a:p>
          </p:txBody>
        </p:sp>
        <p:sp>
          <p:nvSpPr>
            <p:cNvPr id="10271" name="Line 31"/>
            <p:cNvSpPr>
              <a:spLocks noChangeShapeType="1"/>
            </p:cNvSpPr>
            <p:nvPr/>
          </p:nvSpPr>
          <p:spPr bwMode="auto">
            <a:xfrm rot="10800000" flipH="1">
              <a:off x="177" y="61"/>
              <a:ext cx="251" cy="222"/>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72" name="Line 32"/>
            <p:cNvSpPr>
              <a:spLocks noChangeShapeType="1"/>
            </p:cNvSpPr>
            <p:nvPr/>
          </p:nvSpPr>
          <p:spPr bwMode="auto">
            <a:xfrm rot="10800000">
              <a:off x="301" y="58"/>
              <a:ext cx="242" cy="22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73" name="Line 33"/>
            <p:cNvSpPr>
              <a:spLocks noChangeShapeType="1"/>
            </p:cNvSpPr>
            <p:nvPr/>
          </p:nvSpPr>
          <p:spPr bwMode="auto">
            <a:xfrm rot="10800000" flipH="1">
              <a:off x="409" y="423"/>
              <a:ext cx="218" cy="21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74" name="Line 34"/>
            <p:cNvSpPr>
              <a:spLocks noChangeShapeType="1"/>
            </p:cNvSpPr>
            <p:nvPr/>
          </p:nvSpPr>
          <p:spPr bwMode="auto">
            <a:xfrm rot="10800000" flipH="1">
              <a:off x="572" y="755"/>
              <a:ext cx="218" cy="21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75" name="Line 35"/>
            <p:cNvSpPr>
              <a:spLocks noChangeShapeType="1"/>
            </p:cNvSpPr>
            <p:nvPr/>
          </p:nvSpPr>
          <p:spPr bwMode="auto">
            <a:xfrm rot="10800000">
              <a:off x="819" y="755"/>
              <a:ext cx="218" cy="21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76" name="Rectangle 36"/>
            <p:cNvSpPr>
              <a:spLocks/>
            </p:cNvSpPr>
            <p:nvPr/>
          </p:nvSpPr>
          <p:spPr bwMode="auto">
            <a:xfrm>
              <a:off x="204" y="0"/>
              <a:ext cx="326" cy="150"/>
            </a:xfrm>
            <a:prstGeom prst="rect">
              <a:avLst/>
            </a:prstGeom>
            <a:solidFill>
              <a:srgbClr val="FEDF98"/>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1</a:t>
              </a:r>
            </a:p>
          </p:txBody>
        </p:sp>
        <p:sp>
          <p:nvSpPr>
            <p:cNvPr id="10277" name="Line 37"/>
            <p:cNvSpPr>
              <a:spLocks noChangeShapeType="1"/>
            </p:cNvSpPr>
            <p:nvPr/>
          </p:nvSpPr>
          <p:spPr bwMode="auto">
            <a:xfrm rot="10800000">
              <a:off x="596" y="423"/>
              <a:ext cx="218" cy="21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78" name="Rectangle 38"/>
            <p:cNvSpPr>
              <a:spLocks/>
            </p:cNvSpPr>
            <p:nvPr/>
          </p:nvSpPr>
          <p:spPr bwMode="auto">
            <a:xfrm>
              <a:off x="454" y="319"/>
              <a:ext cx="325" cy="151"/>
            </a:xfrm>
            <a:prstGeom prst="rect">
              <a:avLst/>
            </a:prstGeom>
            <a:solidFill>
              <a:srgbClr val="FEDD97"/>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2</a:t>
              </a:r>
            </a:p>
          </p:txBody>
        </p:sp>
        <p:sp>
          <p:nvSpPr>
            <p:cNvPr id="10279" name="Rectangle 39"/>
            <p:cNvSpPr>
              <a:spLocks/>
            </p:cNvSpPr>
            <p:nvPr/>
          </p:nvSpPr>
          <p:spPr bwMode="auto">
            <a:xfrm>
              <a:off x="653" y="670"/>
              <a:ext cx="325" cy="151"/>
            </a:xfrm>
            <a:prstGeom prst="rect">
              <a:avLst/>
            </a:prstGeom>
            <a:solidFill>
              <a:srgbClr val="FDDE97"/>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3</a:t>
              </a:r>
            </a:p>
          </p:txBody>
        </p:sp>
        <p:sp>
          <p:nvSpPr>
            <p:cNvPr id="10280" name="Rectangle 40"/>
            <p:cNvSpPr>
              <a:spLocks/>
            </p:cNvSpPr>
            <p:nvPr/>
          </p:nvSpPr>
          <p:spPr bwMode="auto">
            <a:xfrm>
              <a:off x="631" y="1341"/>
              <a:ext cx="325" cy="150"/>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4</a:t>
              </a:r>
            </a:p>
          </p:txBody>
        </p:sp>
        <p:sp>
          <p:nvSpPr>
            <p:cNvPr id="10281" name="Line 41"/>
            <p:cNvSpPr>
              <a:spLocks noChangeShapeType="1"/>
            </p:cNvSpPr>
            <p:nvPr/>
          </p:nvSpPr>
          <p:spPr bwMode="auto">
            <a:xfrm rot="10800000" flipH="1">
              <a:off x="795" y="1087"/>
              <a:ext cx="218" cy="218"/>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82" name="Line 42"/>
            <p:cNvSpPr>
              <a:spLocks noChangeShapeType="1"/>
            </p:cNvSpPr>
            <p:nvPr/>
          </p:nvSpPr>
          <p:spPr bwMode="auto">
            <a:xfrm rot="10800000">
              <a:off x="1042" y="1087"/>
              <a:ext cx="218" cy="218"/>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83" name="Rectangle 43"/>
            <p:cNvSpPr>
              <a:spLocks/>
            </p:cNvSpPr>
            <p:nvPr/>
          </p:nvSpPr>
          <p:spPr bwMode="auto">
            <a:xfrm>
              <a:off x="876" y="1002"/>
              <a:ext cx="325" cy="151"/>
            </a:xfrm>
            <a:prstGeom prst="rect">
              <a:avLst/>
            </a:prstGeom>
            <a:solidFill>
              <a:srgbClr val="FDDE97"/>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4</a:t>
              </a:r>
            </a:p>
          </p:txBody>
        </p:sp>
        <p:sp>
          <p:nvSpPr>
            <p:cNvPr id="10284" name="Rectangle 44"/>
            <p:cNvSpPr>
              <a:spLocks/>
            </p:cNvSpPr>
            <p:nvPr/>
          </p:nvSpPr>
          <p:spPr bwMode="auto">
            <a:xfrm>
              <a:off x="874" y="1673"/>
              <a:ext cx="325" cy="151"/>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5</a:t>
              </a:r>
            </a:p>
          </p:txBody>
        </p:sp>
        <p:sp>
          <p:nvSpPr>
            <p:cNvPr id="10285" name="Line 45"/>
            <p:cNvSpPr>
              <a:spLocks noChangeShapeType="1"/>
            </p:cNvSpPr>
            <p:nvPr/>
          </p:nvSpPr>
          <p:spPr bwMode="auto">
            <a:xfrm rot="10800000" flipH="1">
              <a:off x="1038" y="1419"/>
              <a:ext cx="218" cy="218"/>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86" name="Line 46"/>
            <p:cNvSpPr>
              <a:spLocks noChangeShapeType="1"/>
            </p:cNvSpPr>
            <p:nvPr/>
          </p:nvSpPr>
          <p:spPr bwMode="auto">
            <a:xfrm rot="10800000">
              <a:off x="1286" y="1419"/>
              <a:ext cx="218" cy="218"/>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87" name="Rectangle 47"/>
            <p:cNvSpPr>
              <a:spLocks/>
            </p:cNvSpPr>
            <p:nvPr/>
          </p:nvSpPr>
          <p:spPr bwMode="auto">
            <a:xfrm>
              <a:off x="1119" y="1335"/>
              <a:ext cx="325" cy="150"/>
            </a:xfrm>
            <a:prstGeom prst="rect">
              <a:avLst/>
            </a:prstGeom>
            <a:solidFill>
              <a:srgbClr val="FDDE97"/>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5</a:t>
              </a:r>
            </a:p>
          </p:txBody>
        </p:sp>
        <p:sp>
          <p:nvSpPr>
            <p:cNvPr id="10288" name="Rectangle 48"/>
            <p:cNvSpPr>
              <a:spLocks/>
            </p:cNvSpPr>
            <p:nvPr/>
          </p:nvSpPr>
          <p:spPr bwMode="auto">
            <a:xfrm>
              <a:off x="1346" y="1673"/>
              <a:ext cx="326" cy="151"/>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6</a:t>
              </a:r>
            </a:p>
          </p:txBody>
        </p:sp>
      </p:grpSp>
      <p:grpSp>
        <p:nvGrpSpPr>
          <p:cNvPr id="10311" name="Group 71"/>
          <p:cNvGrpSpPr>
            <a:grpSpLocks/>
          </p:cNvGrpSpPr>
          <p:nvPr/>
        </p:nvGrpSpPr>
        <p:grpSpPr bwMode="auto">
          <a:xfrm>
            <a:off x="5625703" y="2920008"/>
            <a:ext cx="1866305" cy="2035969"/>
            <a:chOff x="0" y="0"/>
            <a:chExt cx="1672" cy="1824"/>
          </a:xfrm>
        </p:grpSpPr>
        <p:sp>
          <p:nvSpPr>
            <p:cNvPr id="10290" name="Rectangle 50"/>
            <p:cNvSpPr>
              <a:spLocks/>
            </p:cNvSpPr>
            <p:nvPr/>
          </p:nvSpPr>
          <p:spPr bwMode="auto">
            <a:xfrm>
              <a:off x="0" y="319"/>
              <a:ext cx="325" cy="151"/>
            </a:xfrm>
            <a:prstGeom prst="rect">
              <a:avLst/>
            </a:prstGeom>
            <a:solidFill>
              <a:srgbClr val="84DD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1</a:t>
              </a:r>
            </a:p>
          </p:txBody>
        </p:sp>
        <p:sp>
          <p:nvSpPr>
            <p:cNvPr id="10291" name="Rectangle 51"/>
            <p:cNvSpPr>
              <a:spLocks/>
            </p:cNvSpPr>
            <p:nvPr/>
          </p:nvSpPr>
          <p:spPr bwMode="auto">
            <a:xfrm>
              <a:off x="219" y="670"/>
              <a:ext cx="325" cy="151"/>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2</a:t>
              </a:r>
            </a:p>
          </p:txBody>
        </p:sp>
        <p:sp>
          <p:nvSpPr>
            <p:cNvPr id="10292" name="Rectangle 52"/>
            <p:cNvSpPr>
              <a:spLocks/>
            </p:cNvSpPr>
            <p:nvPr/>
          </p:nvSpPr>
          <p:spPr bwMode="auto">
            <a:xfrm>
              <a:off x="407" y="1009"/>
              <a:ext cx="326" cy="150"/>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3</a:t>
              </a:r>
            </a:p>
          </p:txBody>
        </p:sp>
        <p:sp>
          <p:nvSpPr>
            <p:cNvPr id="10293" name="Line 53"/>
            <p:cNvSpPr>
              <a:spLocks noChangeShapeType="1"/>
            </p:cNvSpPr>
            <p:nvPr/>
          </p:nvSpPr>
          <p:spPr bwMode="auto">
            <a:xfrm rot="10800000" flipH="1">
              <a:off x="177" y="61"/>
              <a:ext cx="251" cy="222"/>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94" name="Line 54"/>
            <p:cNvSpPr>
              <a:spLocks noChangeShapeType="1"/>
            </p:cNvSpPr>
            <p:nvPr/>
          </p:nvSpPr>
          <p:spPr bwMode="auto">
            <a:xfrm rot="10800000">
              <a:off x="301" y="58"/>
              <a:ext cx="242" cy="22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95" name="Line 55"/>
            <p:cNvSpPr>
              <a:spLocks noChangeShapeType="1"/>
            </p:cNvSpPr>
            <p:nvPr/>
          </p:nvSpPr>
          <p:spPr bwMode="auto">
            <a:xfrm rot="10800000" flipH="1">
              <a:off x="409" y="423"/>
              <a:ext cx="218" cy="21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96" name="Line 56"/>
            <p:cNvSpPr>
              <a:spLocks noChangeShapeType="1"/>
            </p:cNvSpPr>
            <p:nvPr/>
          </p:nvSpPr>
          <p:spPr bwMode="auto">
            <a:xfrm rot="10800000" flipH="1">
              <a:off x="572" y="755"/>
              <a:ext cx="218" cy="21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97" name="Line 57"/>
            <p:cNvSpPr>
              <a:spLocks noChangeShapeType="1"/>
            </p:cNvSpPr>
            <p:nvPr/>
          </p:nvSpPr>
          <p:spPr bwMode="auto">
            <a:xfrm rot="10800000">
              <a:off x="819" y="755"/>
              <a:ext cx="218" cy="21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298" name="Rectangle 58"/>
            <p:cNvSpPr>
              <a:spLocks/>
            </p:cNvSpPr>
            <p:nvPr/>
          </p:nvSpPr>
          <p:spPr bwMode="auto">
            <a:xfrm>
              <a:off x="204" y="0"/>
              <a:ext cx="326" cy="150"/>
            </a:xfrm>
            <a:prstGeom prst="rect">
              <a:avLst/>
            </a:prstGeom>
            <a:solidFill>
              <a:srgbClr val="FEDF98"/>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1</a:t>
              </a:r>
            </a:p>
          </p:txBody>
        </p:sp>
        <p:sp>
          <p:nvSpPr>
            <p:cNvPr id="10299" name="Line 59"/>
            <p:cNvSpPr>
              <a:spLocks noChangeShapeType="1"/>
            </p:cNvSpPr>
            <p:nvPr/>
          </p:nvSpPr>
          <p:spPr bwMode="auto">
            <a:xfrm rot="10800000">
              <a:off x="596" y="423"/>
              <a:ext cx="218" cy="217"/>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300" name="Rectangle 60"/>
            <p:cNvSpPr>
              <a:spLocks/>
            </p:cNvSpPr>
            <p:nvPr/>
          </p:nvSpPr>
          <p:spPr bwMode="auto">
            <a:xfrm>
              <a:off x="454" y="319"/>
              <a:ext cx="325" cy="151"/>
            </a:xfrm>
            <a:prstGeom prst="rect">
              <a:avLst/>
            </a:prstGeom>
            <a:solidFill>
              <a:srgbClr val="FEDD97"/>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2</a:t>
              </a:r>
            </a:p>
          </p:txBody>
        </p:sp>
        <p:sp>
          <p:nvSpPr>
            <p:cNvPr id="10301" name="Rectangle 61"/>
            <p:cNvSpPr>
              <a:spLocks/>
            </p:cNvSpPr>
            <p:nvPr/>
          </p:nvSpPr>
          <p:spPr bwMode="auto">
            <a:xfrm>
              <a:off x="653" y="670"/>
              <a:ext cx="325" cy="151"/>
            </a:xfrm>
            <a:prstGeom prst="rect">
              <a:avLst/>
            </a:prstGeom>
            <a:solidFill>
              <a:srgbClr val="FDDE97"/>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3</a:t>
              </a:r>
            </a:p>
          </p:txBody>
        </p:sp>
        <p:sp>
          <p:nvSpPr>
            <p:cNvPr id="10302" name="Rectangle 62"/>
            <p:cNvSpPr>
              <a:spLocks/>
            </p:cNvSpPr>
            <p:nvPr/>
          </p:nvSpPr>
          <p:spPr bwMode="auto">
            <a:xfrm>
              <a:off x="631" y="1341"/>
              <a:ext cx="325" cy="150"/>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4</a:t>
              </a:r>
            </a:p>
          </p:txBody>
        </p:sp>
        <p:sp>
          <p:nvSpPr>
            <p:cNvPr id="10303" name="Line 63"/>
            <p:cNvSpPr>
              <a:spLocks noChangeShapeType="1"/>
            </p:cNvSpPr>
            <p:nvPr/>
          </p:nvSpPr>
          <p:spPr bwMode="auto">
            <a:xfrm rot="10800000" flipH="1">
              <a:off x="795" y="1087"/>
              <a:ext cx="218" cy="218"/>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304" name="Line 64"/>
            <p:cNvSpPr>
              <a:spLocks noChangeShapeType="1"/>
            </p:cNvSpPr>
            <p:nvPr/>
          </p:nvSpPr>
          <p:spPr bwMode="auto">
            <a:xfrm rot="10800000">
              <a:off x="1042" y="1087"/>
              <a:ext cx="218" cy="218"/>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305" name="Rectangle 65"/>
            <p:cNvSpPr>
              <a:spLocks/>
            </p:cNvSpPr>
            <p:nvPr/>
          </p:nvSpPr>
          <p:spPr bwMode="auto">
            <a:xfrm>
              <a:off x="876" y="1002"/>
              <a:ext cx="325" cy="151"/>
            </a:xfrm>
            <a:prstGeom prst="rect">
              <a:avLst/>
            </a:prstGeom>
            <a:solidFill>
              <a:srgbClr val="FDDE97"/>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4</a:t>
              </a:r>
            </a:p>
          </p:txBody>
        </p:sp>
        <p:sp>
          <p:nvSpPr>
            <p:cNvPr id="10306" name="Rectangle 66"/>
            <p:cNvSpPr>
              <a:spLocks/>
            </p:cNvSpPr>
            <p:nvPr/>
          </p:nvSpPr>
          <p:spPr bwMode="auto">
            <a:xfrm>
              <a:off x="874" y="1673"/>
              <a:ext cx="325" cy="151"/>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5</a:t>
              </a:r>
            </a:p>
          </p:txBody>
        </p:sp>
        <p:sp>
          <p:nvSpPr>
            <p:cNvPr id="10307" name="Line 67"/>
            <p:cNvSpPr>
              <a:spLocks noChangeShapeType="1"/>
            </p:cNvSpPr>
            <p:nvPr/>
          </p:nvSpPr>
          <p:spPr bwMode="auto">
            <a:xfrm rot="10800000" flipH="1">
              <a:off x="1038" y="1419"/>
              <a:ext cx="218" cy="218"/>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308" name="Line 68"/>
            <p:cNvSpPr>
              <a:spLocks noChangeShapeType="1"/>
            </p:cNvSpPr>
            <p:nvPr/>
          </p:nvSpPr>
          <p:spPr bwMode="auto">
            <a:xfrm rot="10800000">
              <a:off x="1286" y="1419"/>
              <a:ext cx="218" cy="218"/>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309" name="Rectangle 69"/>
            <p:cNvSpPr>
              <a:spLocks/>
            </p:cNvSpPr>
            <p:nvPr/>
          </p:nvSpPr>
          <p:spPr bwMode="auto">
            <a:xfrm>
              <a:off x="1119" y="1335"/>
              <a:ext cx="325" cy="150"/>
            </a:xfrm>
            <a:prstGeom prst="rect">
              <a:avLst/>
            </a:prstGeom>
            <a:solidFill>
              <a:srgbClr val="FDDE97"/>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comp</a:t>
              </a:r>
              <a:r>
                <a:rPr lang="en-US" sz="700" baseline="-6000" dirty="0">
                  <a:solidFill>
                    <a:srgbClr val="080080"/>
                  </a:solidFill>
                  <a:latin typeface="Times New Roman" charset="0"/>
                  <a:ea typeface="Arial"/>
                  <a:cs typeface="Times New Roman" charset="0"/>
                  <a:sym typeface="Times New Roman" charset="0"/>
                </a:rPr>
                <a:t>5</a:t>
              </a:r>
            </a:p>
          </p:txBody>
        </p:sp>
        <p:sp>
          <p:nvSpPr>
            <p:cNvPr id="10310" name="Rectangle 70"/>
            <p:cNvSpPr>
              <a:spLocks/>
            </p:cNvSpPr>
            <p:nvPr/>
          </p:nvSpPr>
          <p:spPr bwMode="auto">
            <a:xfrm>
              <a:off x="1346" y="1673"/>
              <a:ext cx="326" cy="151"/>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700" dirty="0">
                  <a:solidFill>
                    <a:srgbClr val="080080"/>
                  </a:solidFill>
                  <a:latin typeface="Times New Roman" charset="0"/>
                  <a:ea typeface="Arial"/>
                  <a:cs typeface="Times New Roman" charset="0"/>
                  <a:sym typeface="Times New Roman" charset="0"/>
                </a:rPr>
                <a:t>out</a:t>
              </a:r>
              <a:r>
                <a:rPr lang="en-US" sz="700" baseline="-6000" dirty="0">
                  <a:solidFill>
                    <a:srgbClr val="080080"/>
                  </a:solidFill>
                  <a:latin typeface="Times New Roman" charset="0"/>
                  <a:ea typeface="Arial"/>
                  <a:cs typeface="Times New Roman" charset="0"/>
                  <a:sym typeface="Times New Roman" charset="0"/>
                </a:rPr>
                <a:t>6</a:t>
              </a:r>
            </a:p>
          </p:txBody>
        </p:sp>
      </p:grpSp>
      <p:sp>
        <p:nvSpPr>
          <p:cNvPr id="10312" name="Rectangle 72"/>
          <p:cNvSpPr>
            <a:spLocks/>
          </p:cNvSpPr>
          <p:nvPr/>
        </p:nvSpPr>
        <p:spPr bwMode="auto">
          <a:xfrm>
            <a:off x="2839641" y="5134570"/>
            <a:ext cx="1759148" cy="508992"/>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2500" dirty="0" smtClean="0">
                <a:effectLst>
                  <a:outerShdw blurRad="38100" dist="38100" dir="2700000" algn="tl">
                    <a:srgbClr val="FFFFFF"/>
                  </a:outerShdw>
                </a:effectLst>
                <a:latin typeface="Times New Roman" charset="0"/>
                <a:ea typeface="Arial"/>
                <a:cs typeface="Times New Roman" charset="0"/>
                <a:sym typeface="Times New Roman" charset="0"/>
              </a:rPr>
              <a:t>Tree 2 </a:t>
            </a:r>
            <a:r>
              <a:rPr lang="en-US" sz="2500" dirty="0">
                <a:effectLst>
                  <a:outerShdw blurRad="38100" dist="38100" dir="2700000" algn="tl">
                    <a:srgbClr val="FFFFFF"/>
                  </a:outerShdw>
                </a:effectLst>
                <a:latin typeface="Times New Roman" charset="0"/>
                <a:ea typeface="Arial"/>
                <a:cs typeface="Times New Roman" charset="0"/>
                <a:sym typeface="Times New Roman" charset="0"/>
              </a:rPr>
              <a:t>output</a:t>
            </a:r>
          </a:p>
        </p:txBody>
      </p:sp>
      <p:sp>
        <p:nvSpPr>
          <p:cNvPr id="10313" name="Rectangle 73"/>
          <p:cNvSpPr>
            <a:spLocks/>
          </p:cNvSpPr>
          <p:nvPr/>
        </p:nvSpPr>
        <p:spPr bwMode="auto">
          <a:xfrm>
            <a:off x="5679281" y="5134570"/>
            <a:ext cx="1803797" cy="508992"/>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2500" dirty="0">
                <a:effectLst>
                  <a:outerShdw blurRad="38100" dist="38100" dir="2700000" algn="tl">
                    <a:srgbClr val="FFFFFF"/>
                  </a:outerShdw>
                </a:effectLst>
                <a:latin typeface="Times New Roman" charset="0"/>
                <a:ea typeface="Arial"/>
                <a:cs typeface="Times New Roman" charset="0"/>
                <a:sym typeface="Times New Roman" charset="0"/>
              </a:rPr>
              <a:t>tree N output</a:t>
            </a:r>
          </a:p>
        </p:txBody>
      </p:sp>
      <p:sp>
        <p:nvSpPr>
          <p:cNvPr id="10314" name="Rectangle 74"/>
          <p:cNvSpPr>
            <a:spLocks/>
          </p:cNvSpPr>
          <p:nvPr/>
        </p:nvSpPr>
        <p:spPr bwMode="auto">
          <a:xfrm>
            <a:off x="2578447" y="5250566"/>
            <a:ext cx="1154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ctr"/>
            <a:r>
              <a:rPr lang="en-US" dirty="0">
                <a:solidFill>
                  <a:schemeClr val="tx1"/>
                </a:solidFill>
                <a:ea typeface="Arial"/>
                <a:cs typeface="Gill Sans" charset="0"/>
              </a:rPr>
              <a:t>+</a:t>
            </a:r>
          </a:p>
        </p:txBody>
      </p:sp>
      <p:sp>
        <p:nvSpPr>
          <p:cNvPr id="10315" name="Rectangle 75"/>
          <p:cNvSpPr>
            <a:spLocks/>
          </p:cNvSpPr>
          <p:nvPr/>
        </p:nvSpPr>
        <p:spPr bwMode="auto">
          <a:xfrm>
            <a:off x="4672460" y="5250566"/>
            <a:ext cx="51296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ctr"/>
            <a:r>
              <a:rPr lang="en-US" dirty="0">
                <a:solidFill>
                  <a:schemeClr val="tx1"/>
                </a:solidFill>
                <a:ea typeface="Arial"/>
                <a:cs typeface="Gill Sans" charset="0"/>
              </a:rPr>
              <a:t>+ ... +</a:t>
            </a:r>
          </a:p>
        </p:txBody>
      </p:sp>
      <p:sp>
        <p:nvSpPr>
          <p:cNvPr id="10316" name="Line 76"/>
          <p:cNvSpPr>
            <a:spLocks noChangeShapeType="1"/>
          </p:cNvSpPr>
          <p:nvPr/>
        </p:nvSpPr>
        <p:spPr bwMode="auto">
          <a:xfrm>
            <a:off x="1693292" y="6049863"/>
            <a:ext cx="5669235" cy="17859"/>
          </a:xfrm>
          <a:prstGeom prst="line">
            <a:avLst/>
          </a:prstGeom>
          <a:noFill/>
          <a:ln w="38100" cap="flat">
            <a:solidFill>
              <a:schemeClr val="tx1"/>
            </a:solidFill>
            <a:prstDash val="solid"/>
            <a:miter lim="800000"/>
            <a:headEnd type="none" w="med" len="med"/>
            <a:tailEnd type="arrow"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317" name="Rectangle 77"/>
          <p:cNvSpPr>
            <a:spLocks/>
          </p:cNvSpPr>
          <p:nvPr/>
        </p:nvSpPr>
        <p:spPr bwMode="auto">
          <a:xfrm>
            <a:off x="7536656" y="5813227"/>
            <a:ext cx="1518047" cy="508992"/>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2500" dirty="0">
                <a:effectLst>
                  <a:outerShdw blurRad="38100" dist="38100" dir="2700000" algn="tl">
                    <a:srgbClr val="FFFFFF"/>
                  </a:outerShdw>
                </a:effectLst>
                <a:latin typeface="Times New Roman" charset="0"/>
                <a:ea typeface="Arial"/>
                <a:cs typeface="Times New Roman" charset="0"/>
                <a:sym typeface="Times New Roman" charset="0"/>
              </a:rPr>
              <a:t>BDT out</a:t>
            </a:r>
          </a:p>
        </p:txBody>
      </p:sp>
      <p:sp>
        <p:nvSpPr>
          <p:cNvPr id="10318" name="Rectangle 78"/>
          <p:cNvSpPr>
            <a:spLocks/>
          </p:cNvSpPr>
          <p:nvPr/>
        </p:nvSpPr>
        <p:spPr bwMode="auto">
          <a:xfrm>
            <a:off x="4606603" y="3705730"/>
            <a:ext cx="3835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ctr"/>
            <a:r>
              <a:rPr lang="en-US" dirty="0">
                <a:solidFill>
                  <a:schemeClr val="tx1"/>
                </a:solidFill>
                <a:ea typeface="Arial"/>
                <a:cs typeface="Gill Sans" charset="0"/>
              </a:rPr>
              <a:t>.  .  .</a:t>
            </a:r>
          </a:p>
        </p:txBody>
      </p:sp>
      <p:sp>
        <p:nvSpPr>
          <p:cNvPr id="10319" name="Rectangle 79"/>
          <p:cNvSpPr>
            <a:spLocks/>
          </p:cNvSpPr>
          <p:nvPr/>
        </p:nvSpPr>
        <p:spPr bwMode="auto">
          <a:xfrm>
            <a:off x="89297" y="2286000"/>
            <a:ext cx="884039" cy="508992"/>
          </a:xfrm>
          <a:prstGeom prst="rect">
            <a:avLst/>
          </a:prstGeom>
          <a:solidFill>
            <a:srgbClr val="84DCFD"/>
          </a:solidFill>
          <a:ln w="25400" cap="flat">
            <a:solidFill>
              <a:schemeClr val="tx1"/>
            </a:solidFill>
            <a:prstDash val="solid"/>
            <a:miter lim="800000"/>
            <a:headEnd type="none" w="med" len="med"/>
            <a:tailEnd type="none" w="med" len="med"/>
          </a:ln>
        </p:spPr>
        <p:txBody>
          <a:bodyPr lIns="0" tIns="0" rIns="0" bIns="0" anchor="ctr"/>
          <a:lstStyle/>
          <a:p>
            <a:pPr algn="ctr"/>
            <a:r>
              <a:rPr lang="en-US" sz="2500" dirty="0">
                <a:effectLst>
                  <a:outerShdw blurRad="38100" dist="38100" dir="2700000" algn="tl">
                    <a:srgbClr val="FFFFFF"/>
                  </a:outerShdw>
                </a:effectLst>
                <a:latin typeface="Times New Roman" charset="0"/>
                <a:ea typeface="Arial"/>
                <a:cs typeface="Times New Roman" charset="0"/>
                <a:sym typeface="Times New Roman" charset="0"/>
              </a:rPr>
              <a:t>Input</a:t>
            </a:r>
          </a:p>
        </p:txBody>
      </p:sp>
      <p:sp>
        <p:nvSpPr>
          <p:cNvPr id="10320" name="Line 80"/>
          <p:cNvSpPr>
            <a:spLocks noChangeShapeType="1"/>
          </p:cNvSpPr>
          <p:nvPr/>
        </p:nvSpPr>
        <p:spPr bwMode="auto">
          <a:xfrm flipH="1">
            <a:off x="1187648" y="2538264"/>
            <a:ext cx="1117" cy="283518"/>
          </a:xfrm>
          <a:prstGeom prst="line">
            <a:avLst/>
          </a:prstGeom>
          <a:noFill/>
          <a:ln w="38100" cap="flat">
            <a:solidFill>
              <a:schemeClr val="tx1"/>
            </a:solidFill>
            <a:prstDash val="solid"/>
            <a:miter lim="800000"/>
            <a:headEnd type="none" w="med" len="med"/>
            <a:tailEnd type="stealth"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321" name="Line 81"/>
          <p:cNvSpPr>
            <a:spLocks noChangeShapeType="1"/>
          </p:cNvSpPr>
          <p:nvPr/>
        </p:nvSpPr>
        <p:spPr bwMode="auto">
          <a:xfrm flipH="1">
            <a:off x="3187898" y="2527101"/>
            <a:ext cx="1117" cy="282402"/>
          </a:xfrm>
          <a:prstGeom prst="line">
            <a:avLst/>
          </a:prstGeom>
          <a:noFill/>
          <a:ln w="38100" cap="flat">
            <a:solidFill>
              <a:schemeClr val="tx1"/>
            </a:solidFill>
            <a:prstDash val="solid"/>
            <a:miter lim="800000"/>
            <a:headEnd type="none" w="med" len="med"/>
            <a:tailEnd type="stealth"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sp>
        <p:nvSpPr>
          <p:cNvPr id="10322" name="Line 82"/>
          <p:cNvSpPr>
            <a:spLocks noChangeShapeType="1"/>
          </p:cNvSpPr>
          <p:nvPr/>
        </p:nvSpPr>
        <p:spPr bwMode="auto">
          <a:xfrm flipH="1">
            <a:off x="6000750" y="2536031"/>
            <a:ext cx="1117" cy="282402"/>
          </a:xfrm>
          <a:prstGeom prst="line">
            <a:avLst/>
          </a:prstGeom>
          <a:noFill/>
          <a:ln w="38100" cap="flat">
            <a:solidFill>
              <a:schemeClr val="tx1"/>
            </a:solidFill>
            <a:prstDash val="solid"/>
            <a:miter lim="800000"/>
            <a:headEnd type="none" w="med" len="med"/>
            <a:tailEnd type="stealth"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a:p>
        </p:txBody>
      </p:sp>
      <p:grpSp>
        <p:nvGrpSpPr>
          <p:cNvPr id="10325" name="Group 85"/>
          <p:cNvGrpSpPr>
            <a:grpSpLocks/>
          </p:cNvGrpSpPr>
          <p:nvPr/>
        </p:nvGrpSpPr>
        <p:grpSpPr bwMode="auto">
          <a:xfrm>
            <a:off x="1419820" y="1491258"/>
            <a:ext cx="5491758" cy="687586"/>
            <a:chOff x="0" y="104"/>
            <a:chExt cx="4920" cy="616"/>
          </a:xfrm>
        </p:grpSpPr>
        <p:sp>
          <p:nvSpPr>
            <p:cNvPr id="10323" name="AutoShape 83"/>
            <p:cNvSpPr>
              <a:spLocks/>
            </p:cNvSpPr>
            <p:nvPr/>
          </p:nvSpPr>
          <p:spPr bwMode="auto">
            <a:xfrm>
              <a:off x="0" y="512"/>
              <a:ext cx="4920" cy="208"/>
            </a:xfrm>
            <a:prstGeom prst="rightArrow">
              <a:avLst>
                <a:gd name="adj1" fmla="val 32000"/>
                <a:gd name="adj2" fmla="val 169300"/>
              </a:avLst>
            </a:prstGeom>
            <a:gradFill rotWithShape="0">
              <a:gsLst>
                <a:gs pos="0">
                  <a:srgbClr val="FFEEF4"/>
                </a:gs>
                <a:gs pos="100000">
                  <a:srgbClr val="5344FF"/>
                </a:gs>
              </a:gsLst>
              <a:lin ang="0" scaled="1"/>
            </a:gradFill>
            <a:ln w="25400" cap="flat">
              <a:solidFill>
                <a:schemeClr val="tx1"/>
              </a:solidFill>
              <a:prstDash val="solid"/>
              <a:miter lim="800000"/>
              <a:headEnd type="none" w="med" len="med"/>
              <a:tailEnd type="none" w="med" len="med"/>
            </a:ln>
          </p:spPr>
          <p:txBody>
            <a:bodyPr lIns="0" tIns="0" rIns="0" bIns="0" anchor="ctr"/>
            <a:lstStyle/>
            <a:p>
              <a:pPr algn="ctr"/>
              <a:endParaRPr lang="en-US"/>
            </a:p>
          </p:txBody>
        </p:sp>
        <p:sp>
          <p:nvSpPr>
            <p:cNvPr id="10324" name="Rectangle 84"/>
            <p:cNvSpPr>
              <a:spLocks/>
            </p:cNvSpPr>
            <p:nvPr/>
          </p:nvSpPr>
          <p:spPr bwMode="auto">
            <a:xfrm>
              <a:off x="1070" y="104"/>
              <a:ext cx="1585"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ctr"/>
              <a:r>
                <a:rPr lang="en-US" dirty="0">
                  <a:solidFill>
                    <a:srgbClr val="3A00B4"/>
                  </a:solidFill>
                  <a:ea typeface="Arial"/>
                  <a:cs typeface="Gill Sans" charset="0"/>
                </a:rPr>
                <a:t>CPU Evaluates BDT</a:t>
              </a:r>
            </a:p>
          </p:txBody>
        </p:sp>
      </p:grpSp>
      <p:grpSp>
        <p:nvGrpSpPr>
          <p:cNvPr id="10328" name="Group 88"/>
          <p:cNvGrpSpPr>
            <a:grpSpLocks/>
          </p:cNvGrpSpPr>
          <p:nvPr/>
        </p:nvGrpSpPr>
        <p:grpSpPr bwMode="auto">
          <a:xfrm>
            <a:off x="7755434" y="2454674"/>
            <a:ext cx="888504" cy="2929927"/>
            <a:chOff x="0" y="335"/>
            <a:chExt cx="796" cy="2624"/>
          </a:xfrm>
        </p:grpSpPr>
        <p:sp>
          <p:nvSpPr>
            <p:cNvPr id="10326" name="AutoShape 86"/>
            <p:cNvSpPr>
              <a:spLocks/>
            </p:cNvSpPr>
            <p:nvPr/>
          </p:nvSpPr>
          <p:spPr bwMode="auto">
            <a:xfrm rot="5400000">
              <a:off x="-1208" y="1543"/>
              <a:ext cx="2624" cy="208"/>
            </a:xfrm>
            <a:prstGeom prst="rightArrow">
              <a:avLst>
                <a:gd name="adj1" fmla="val 32000"/>
                <a:gd name="adj2" fmla="val 169256"/>
              </a:avLst>
            </a:prstGeom>
            <a:gradFill rotWithShape="0">
              <a:gsLst>
                <a:gs pos="0">
                  <a:srgbClr val="FFEEF4"/>
                </a:gs>
                <a:gs pos="100000">
                  <a:srgbClr val="FF2E35"/>
                </a:gs>
              </a:gsLst>
              <a:lin ang="5400000" scaled="1"/>
            </a:gradFill>
            <a:ln w="25400" cap="flat">
              <a:solidFill>
                <a:schemeClr val="tx1"/>
              </a:solidFill>
              <a:prstDash val="solid"/>
              <a:miter lim="800000"/>
              <a:headEnd type="none" w="med" len="med"/>
              <a:tailEnd type="none" w="med" len="med"/>
            </a:ln>
          </p:spPr>
          <p:txBody>
            <a:bodyPr lIns="0" tIns="0" rIns="0" bIns="0" anchor="ctr"/>
            <a:lstStyle/>
            <a:p>
              <a:pPr algn="ctr"/>
              <a:endParaRPr lang="en-US"/>
            </a:p>
          </p:txBody>
        </p:sp>
        <p:sp>
          <p:nvSpPr>
            <p:cNvPr id="10327" name="Rectangle 87"/>
            <p:cNvSpPr>
              <a:spLocks/>
            </p:cNvSpPr>
            <p:nvPr/>
          </p:nvSpPr>
          <p:spPr bwMode="auto">
            <a:xfrm rot="5400000">
              <a:off x="-172" y="1351"/>
              <a:ext cx="168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ctr"/>
              <a:r>
                <a:rPr lang="en-US" dirty="0">
                  <a:solidFill>
                    <a:srgbClr val="AD3804"/>
                  </a:solidFill>
                  <a:ea typeface="Arial"/>
                  <a:cs typeface="Gill Sans" charset="0"/>
                </a:rPr>
                <a:t>FPGA Evaluates BDT</a:t>
              </a:r>
            </a:p>
          </p:txBody>
        </p:sp>
      </p:grpSp>
    </p:spTree>
    <p:extLst>
      <p:ext uri="{BB962C8B-B14F-4D97-AF65-F5344CB8AC3E}">
        <p14:creationId xmlns:p14="http://schemas.microsoft.com/office/powerpoint/2010/main" val="1424836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032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03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Algorithm layout in old (“SP”) </a:t>
            </a:r>
            <a:r>
              <a:rPr lang="en-US" dirty="0" err="1" smtClean="0"/>
              <a:t>vs</a:t>
            </a:r>
            <a:r>
              <a:rPr lang="en-US" dirty="0" smtClean="0"/>
              <a:t> new (“MTF7”)</a:t>
            </a:r>
            <a:endParaRPr lang="en-US" dirty="0" smtClean="0"/>
          </a:p>
          <a:p>
            <a:r>
              <a:rPr lang="en-US" dirty="0" smtClean="0"/>
              <a:t>Track finding algorithm</a:t>
            </a:r>
          </a:p>
          <a:p>
            <a:r>
              <a:rPr lang="en-US" dirty="0" smtClean="0"/>
              <a:t>BDT evaluation at Level 1</a:t>
            </a:r>
          </a:p>
          <a:p>
            <a:r>
              <a:rPr lang="en-US" dirty="0" smtClean="0"/>
              <a:t>Summary</a:t>
            </a:r>
          </a:p>
          <a:p>
            <a:endParaRPr lang="en-US" dirty="0" smtClean="0"/>
          </a:p>
        </p:txBody>
      </p:sp>
      <p:sp>
        <p:nvSpPr>
          <p:cNvPr id="6" name="Title 5"/>
          <p:cNvSpPr>
            <a:spLocks noGrp="1"/>
          </p:cNvSpPr>
          <p:nvPr>
            <p:ph type="title"/>
          </p:nvPr>
        </p:nvSpPr>
        <p:spPr/>
        <p:txBody>
          <a:bodyPr/>
          <a:lstStyle/>
          <a:p>
            <a:r>
              <a:rPr lang="en-US" dirty="0" smtClean="0"/>
              <a:t>Outline</a:t>
            </a:r>
            <a:endParaRPr lang="en-US" dirty="0"/>
          </a:p>
        </p:txBody>
      </p:sp>
      <p:sp>
        <p:nvSpPr>
          <p:cNvPr id="8" name="Slide Number Placeholder 7"/>
          <p:cNvSpPr>
            <a:spLocks noGrp="1"/>
          </p:cNvSpPr>
          <p:nvPr>
            <p:ph type="sldNum" sz="quarter" idx="4"/>
          </p:nvPr>
        </p:nvSpPr>
        <p:spPr/>
        <p:txBody>
          <a:bodyPr/>
          <a:lstStyle/>
          <a:p>
            <a:fld id="{E524EDBE-35D6-DF49-8584-A97D5A532969}" type="slidenum">
              <a:rPr lang="en-US" smtClean="0"/>
              <a:pPr/>
              <a:t>2</a:t>
            </a:fld>
            <a:endParaRPr lang="en-US"/>
          </a:p>
        </p:txBody>
      </p:sp>
    </p:spTree>
    <p:extLst>
      <p:ext uri="{BB962C8B-B14F-4D97-AF65-F5344CB8AC3E}">
        <p14:creationId xmlns:p14="http://schemas.microsoft.com/office/powerpoint/2010/main" val="308227254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idx="1"/>
          </p:nvPr>
        </p:nvSpPr>
        <p:spPr/>
        <p:txBody>
          <a:bodyPr>
            <a:normAutofit/>
          </a:bodyPr>
          <a:lstStyle/>
          <a:p>
            <a:r>
              <a:rPr lang="en-US" dirty="0" smtClean="0"/>
              <a:t>try porting the TDR algorithm into FPGA</a:t>
            </a:r>
          </a:p>
          <a:p>
            <a:r>
              <a:rPr lang="en-US" dirty="0" smtClean="0"/>
              <a:t>choose DTTF: </a:t>
            </a:r>
          </a:p>
          <a:p>
            <a:pPr lvl="1"/>
            <a:r>
              <a:rPr lang="en-US" dirty="0" smtClean="0"/>
              <a:t>80% of tracks have hits only in two stations, </a:t>
            </a:r>
          </a:p>
          <a:p>
            <a:pPr lvl="1"/>
            <a:r>
              <a:rPr lang="en-US" dirty="0" smtClean="0"/>
              <a:t>only 4 input parameters, 10 bits per parameter</a:t>
            </a:r>
          </a:p>
          <a:p>
            <a:pPr lvl="1"/>
            <a:r>
              <a:rPr lang="en-US" dirty="0" smtClean="0"/>
              <a:t>for TDR study we used 6 different BDTs </a:t>
            </a:r>
          </a:p>
          <a:p>
            <a:pPr lvl="1"/>
            <a:r>
              <a:rPr lang="en-US" dirty="0" smtClean="0"/>
              <a:t>FPGA has to evaluate 4 </a:t>
            </a:r>
            <a:r>
              <a:rPr lang="en-US" dirty="0" err="1" smtClean="0"/>
              <a:t>muons</a:t>
            </a:r>
            <a:r>
              <a:rPr lang="en-US" dirty="0" smtClean="0"/>
              <a:t>, 6x4 = 24 BDTs</a:t>
            </a:r>
          </a:p>
          <a:p>
            <a:r>
              <a:rPr lang="en-US" dirty="0" smtClean="0"/>
              <a:t>DTTF BDTs produced using ROOT</a:t>
            </a:r>
            <a:r>
              <a:rPr lang="ja-JP" altLang="en-US" dirty="0" smtClean="0">
                <a:ea typeface="Arial"/>
              </a:rPr>
              <a:t>’</a:t>
            </a:r>
            <a:r>
              <a:rPr lang="en-US" dirty="0" smtClean="0"/>
              <a:t>s TMVA package</a:t>
            </a:r>
          </a:p>
          <a:p>
            <a:r>
              <a:rPr lang="en-US" dirty="0" smtClean="0"/>
              <a:t>reverse engineered for implementation in FPGA logic:</a:t>
            </a:r>
          </a:p>
          <a:p>
            <a:pPr lvl="1"/>
            <a:r>
              <a:rPr lang="en-US" dirty="0" smtClean="0"/>
              <a:t>parallel evaluation of all trees in forest</a:t>
            </a:r>
          </a:p>
          <a:p>
            <a:pPr lvl="1"/>
            <a:r>
              <a:rPr lang="en-US" dirty="0" smtClean="0"/>
              <a:t>inputs, outputs discretized </a:t>
            </a:r>
            <a:endParaRPr lang="en-US" dirty="0"/>
          </a:p>
        </p:txBody>
      </p:sp>
      <p:sp>
        <p:nvSpPr>
          <p:cNvPr id="11265" name="Rectangle 1"/>
          <p:cNvSpPr>
            <a:spLocks noGrp="1" noChangeArrowheads="1"/>
          </p:cNvSpPr>
          <p:nvPr>
            <p:ph type="title"/>
          </p:nvPr>
        </p:nvSpPr>
        <p:spPr/>
        <p:txBody>
          <a:bodyPr/>
          <a:lstStyle/>
          <a:p>
            <a:r>
              <a:rPr lang="en-US" smtClean="0"/>
              <a:t>Exercise: DTTF Upgrade BDT</a:t>
            </a:r>
            <a:endParaRPr lang="en-US"/>
          </a:p>
        </p:txBody>
      </p:sp>
      <p:sp>
        <p:nvSpPr>
          <p:cNvPr id="2" name="Slide Number Placeholder 1"/>
          <p:cNvSpPr>
            <a:spLocks noGrp="1"/>
          </p:cNvSpPr>
          <p:nvPr>
            <p:ph type="sldNum" sz="quarter" idx="4"/>
          </p:nvPr>
        </p:nvSpPr>
        <p:spPr/>
        <p:txBody>
          <a:bodyPr/>
          <a:lstStyle/>
          <a:p>
            <a:fld id="{E524EDBE-35D6-DF49-8584-A97D5A532969}" type="slidenum">
              <a:rPr lang="en-US" smtClean="0"/>
              <a:pPr/>
              <a:t>20</a:t>
            </a:fld>
            <a:endParaRPr lang="en-US"/>
          </a:p>
        </p:txBody>
      </p:sp>
    </p:spTree>
    <p:extLst>
      <p:ext uri="{BB962C8B-B14F-4D97-AF65-F5344CB8AC3E}">
        <p14:creationId xmlns:p14="http://schemas.microsoft.com/office/powerpoint/2010/main" val="535238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8" name="Rectangle 8"/>
          <p:cNvSpPr>
            <a:spLocks noGrp="1" noChangeArrowheads="1"/>
          </p:cNvSpPr>
          <p:nvPr>
            <p:ph idx="1"/>
          </p:nvPr>
        </p:nvSpPr>
        <p:spPr>
          <a:xfrm>
            <a:off x="4584700" y="3664520"/>
            <a:ext cx="4102100" cy="2742767"/>
          </a:xfrm>
        </p:spPr>
        <p:txBody>
          <a:bodyPr>
            <a:normAutofit/>
          </a:bodyPr>
          <a:lstStyle/>
          <a:p>
            <a:r>
              <a:rPr lang="en-US" dirty="0" smtClean="0"/>
              <a:t>discretization of BDT output with 10+ bits yields p</a:t>
            </a:r>
            <a:r>
              <a:rPr lang="en-US" baseline="-25000" dirty="0" smtClean="0"/>
              <a:t>T</a:t>
            </a:r>
            <a:r>
              <a:rPr lang="en-US" dirty="0" smtClean="0"/>
              <a:t> values almost indistinguishable from floating point computed values</a:t>
            </a:r>
            <a:endParaRPr lang="en-US" dirty="0"/>
          </a:p>
        </p:txBody>
      </p:sp>
      <p:sp>
        <p:nvSpPr>
          <p:cNvPr id="15361" name="Rectangle 1"/>
          <p:cNvSpPr>
            <a:spLocks noGrp="1" noChangeArrowheads="1"/>
          </p:cNvSpPr>
          <p:nvPr>
            <p:ph type="title"/>
          </p:nvPr>
        </p:nvSpPr>
        <p:spPr/>
        <p:txBody>
          <a:bodyPr>
            <a:normAutofit fontScale="90000"/>
          </a:bodyPr>
          <a:lstStyle/>
          <a:p>
            <a:r>
              <a:rPr lang="en-US" dirty="0" smtClean="0"/>
              <a:t>Implementation: 1/p</a:t>
            </a:r>
            <a:r>
              <a:rPr lang="en-US" baseline="-25000" dirty="0" smtClean="0"/>
              <a:t>T</a:t>
            </a:r>
            <a:r>
              <a:rPr lang="en-US" dirty="0" smtClean="0"/>
              <a:t> Discretization</a:t>
            </a:r>
            <a:endParaRPr lang="en-US" dirty="0"/>
          </a:p>
        </p:txBody>
      </p:sp>
      <p:sp>
        <p:nvSpPr>
          <p:cNvPr id="2" name="Slide Number Placeholder 1"/>
          <p:cNvSpPr>
            <a:spLocks noGrp="1"/>
          </p:cNvSpPr>
          <p:nvPr>
            <p:ph type="sldNum" sz="quarter" idx="4"/>
          </p:nvPr>
        </p:nvSpPr>
        <p:spPr/>
        <p:txBody>
          <a:bodyPr/>
          <a:lstStyle/>
          <a:p>
            <a:fld id="{E524EDBE-35D6-DF49-8584-A97D5A532969}" type="slidenum">
              <a:rPr lang="en-US" smtClean="0"/>
              <a:pPr/>
              <a:t>21</a:t>
            </a:fld>
            <a:endParaRPr lang="en-US"/>
          </a:p>
        </p:txBody>
      </p:sp>
      <p:pic>
        <p:nvPicPr>
          <p:cNvPr id="15362" name="Picture 2"/>
          <p:cNvPicPr preferRelativeResize="0">
            <a:picLocks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8100" y="1240255"/>
            <a:ext cx="20955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3"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331170" y="1238250"/>
            <a:ext cx="2095500" cy="2226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6" name="Picture 6"/>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8100" y="3714948"/>
            <a:ext cx="209550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7" name="Picture 7"/>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2331170" y="3708400"/>
            <a:ext cx="2095500" cy="2318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5369" name="Rectangle 9"/>
          <p:cNvSpPr>
            <a:spLocks/>
          </p:cNvSpPr>
          <p:nvPr/>
        </p:nvSpPr>
        <p:spPr bwMode="auto">
          <a:xfrm>
            <a:off x="351607" y="6188184"/>
            <a:ext cx="23469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dirty="0" err="1">
                <a:solidFill>
                  <a:schemeClr val="tx1"/>
                </a:solidFill>
                <a:ea typeface="Arial"/>
                <a:cs typeface="Gill Sans" charset="0"/>
              </a:rPr>
              <a:t>N</a:t>
            </a:r>
            <a:r>
              <a:rPr lang="en-US" baseline="-6000" dirty="0" err="1">
                <a:solidFill>
                  <a:schemeClr val="tx1"/>
                </a:solidFill>
                <a:ea typeface="Arial"/>
                <a:cs typeface="Gill Sans" charset="0"/>
              </a:rPr>
              <a:t>Trees</a:t>
            </a:r>
            <a:r>
              <a:rPr lang="en-US" dirty="0">
                <a:solidFill>
                  <a:schemeClr val="tx1"/>
                </a:solidFill>
                <a:ea typeface="Arial"/>
                <a:cs typeface="Gill Sans" charset="0"/>
              </a:rPr>
              <a:t> = 256 for this study</a:t>
            </a:r>
          </a:p>
        </p:txBody>
      </p:sp>
      <p:sp>
        <p:nvSpPr>
          <p:cNvPr id="15370" name="Rectangle 10"/>
          <p:cNvSpPr>
            <a:spLocks/>
          </p:cNvSpPr>
          <p:nvPr/>
        </p:nvSpPr>
        <p:spPr bwMode="auto">
          <a:xfrm>
            <a:off x="2991524" y="1426190"/>
            <a:ext cx="709767"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500" dirty="0">
                <a:ea typeface="Arial"/>
                <a:cs typeface="Gill Sans" charset="0"/>
              </a:rPr>
              <a:t>4 bits</a:t>
            </a:r>
          </a:p>
        </p:txBody>
      </p:sp>
      <p:pic>
        <p:nvPicPr>
          <p:cNvPr id="15364" name="Picture 4"/>
          <p:cNvPicPr preferRelativeResize="0">
            <a:picLocks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4624240" y="1240255"/>
            <a:ext cx="20955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5371" name="Rectangle 11"/>
          <p:cNvSpPr>
            <a:spLocks/>
          </p:cNvSpPr>
          <p:nvPr/>
        </p:nvSpPr>
        <p:spPr bwMode="auto">
          <a:xfrm>
            <a:off x="5237314" y="1426190"/>
            <a:ext cx="709767"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500" dirty="0">
                <a:ea typeface="Arial"/>
                <a:cs typeface="Gill Sans" charset="0"/>
              </a:rPr>
              <a:t>6 bits</a:t>
            </a:r>
          </a:p>
        </p:txBody>
      </p:sp>
      <p:pic>
        <p:nvPicPr>
          <p:cNvPr id="15365" name="Picture 5"/>
          <p:cNvPicPr preferRelativeResize="0">
            <a:picLocks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6917310" y="1240255"/>
            <a:ext cx="20955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5372" name="Rectangle 12"/>
          <p:cNvSpPr>
            <a:spLocks/>
          </p:cNvSpPr>
          <p:nvPr/>
        </p:nvSpPr>
        <p:spPr bwMode="auto">
          <a:xfrm>
            <a:off x="7483104" y="1426190"/>
            <a:ext cx="709767"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500" dirty="0">
                <a:ea typeface="Arial"/>
                <a:cs typeface="Gill Sans" charset="0"/>
              </a:rPr>
              <a:t>8 bits</a:t>
            </a:r>
          </a:p>
        </p:txBody>
      </p:sp>
      <p:sp>
        <p:nvSpPr>
          <p:cNvPr id="15374" name="Rectangle 14"/>
          <p:cNvSpPr>
            <a:spLocks/>
          </p:cNvSpPr>
          <p:nvPr/>
        </p:nvSpPr>
        <p:spPr bwMode="auto">
          <a:xfrm>
            <a:off x="532433" y="3910831"/>
            <a:ext cx="872259"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500" dirty="0">
                <a:ea typeface="Arial"/>
                <a:cs typeface="Gill Sans" charset="0"/>
              </a:rPr>
              <a:t>10 bits</a:t>
            </a:r>
          </a:p>
        </p:txBody>
      </p:sp>
      <p:sp>
        <p:nvSpPr>
          <p:cNvPr id="15375" name="Rectangle 15"/>
          <p:cNvSpPr>
            <a:spLocks/>
          </p:cNvSpPr>
          <p:nvPr/>
        </p:nvSpPr>
        <p:spPr bwMode="auto">
          <a:xfrm>
            <a:off x="2940724" y="3910831"/>
            <a:ext cx="872259"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500" dirty="0">
                <a:ea typeface="Arial"/>
                <a:cs typeface="Gill Sans" charset="0"/>
              </a:rPr>
              <a:t>12 bits</a:t>
            </a:r>
          </a:p>
        </p:txBody>
      </p:sp>
      <p:sp>
        <p:nvSpPr>
          <p:cNvPr id="15376" name="Rectangle 16"/>
          <p:cNvSpPr>
            <a:spLocks/>
          </p:cNvSpPr>
          <p:nvPr/>
        </p:nvSpPr>
        <p:spPr bwMode="auto">
          <a:xfrm>
            <a:off x="627062" y="1356940"/>
            <a:ext cx="8284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700" dirty="0">
                <a:ea typeface="Arial"/>
                <a:cs typeface="Gill Sans" charset="0"/>
              </a:rPr>
              <a:t>emulator</a:t>
            </a:r>
          </a:p>
          <a:p>
            <a:r>
              <a:rPr lang="en-US" sz="1700" dirty="0">
                <a:ea typeface="Arial"/>
                <a:cs typeface="Gill Sans" charset="0"/>
              </a:rPr>
              <a:t>x-check</a:t>
            </a:r>
          </a:p>
        </p:txBody>
      </p:sp>
    </p:spTree>
    <p:extLst>
      <p:ext uri="{BB962C8B-B14F-4D97-AF65-F5344CB8AC3E}">
        <p14:creationId xmlns:p14="http://schemas.microsoft.com/office/powerpoint/2010/main" val="3473822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5" name="Rectangle 11"/>
          <p:cNvSpPr>
            <a:spLocks noGrp="1" noChangeArrowheads="1"/>
          </p:cNvSpPr>
          <p:nvPr>
            <p:ph idx="1"/>
          </p:nvPr>
        </p:nvSpPr>
        <p:spPr>
          <a:xfrm>
            <a:off x="5857876" y="3821741"/>
            <a:ext cx="3155752" cy="2409330"/>
          </a:xfrm>
        </p:spPr>
        <p:txBody>
          <a:bodyPr>
            <a:normAutofit fontScale="92500" lnSpcReduction="10000"/>
          </a:bodyPr>
          <a:lstStyle/>
          <a:p>
            <a:r>
              <a:rPr lang="en-US" dirty="0" smtClean="0"/>
              <a:t>discretizing BDT output to 10 bits yields negligible performance differences </a:t>
            </a:r>
            <a:r>
              <a:rPr lang="en-US" dirty="0" err="1" smtClean="0"/>
              <a:t>wrt</a:t>
            </a:r>
            <a:r>
              <a:rPr lang="en-US" dirty="0" smtClean="0"/>
              <a:t> full floating point BDT </a:t>
            </a:r>
            <a:endParaRPr lang="en-US" dirty="0"/>
          </a:p>
        </p:txBody>
      </p:sp>
      <p:sp>
        <p:nvSpPr>
          <p:cNvPr id="16385" name="Rectangle 1"/>
          <p:cNvSpPr>
            <a:spLocks noGrp="1" noChangeArrowheads="1"/>
          </p:cNvSpPr>
          <p:nvPr>
            <p:ph type="title"/>
          </p:nvPr>
        </p:nvSpPr>
        <p:spPr/>
        <p:txBody>
          <a:bodyPr/>
          <a:lstStyle/>
          <a:p>
            <a:r>
              <a:rPr lang="en-US" smtClean="0"/>
              <a:t>Discretization effects</a:t>
            </a:r>
            <a:endParaRPr lang="en-US"/>
          </a:p>
        </p:txBody>
      </p:sp>
      <p:sp>
        <p:nvSpPr>
          <p:cNvPr id="2" name="Slide Number Placeholder 1"/>
          <p:cNvSpPr>
            <a:spLocks noGrp="1"/>
          </p:cNvSpPr>
          <p:nvPr>
            <p:ph type="sldNum" sz="quarter" idx="4"/>
          </p:nvPr>
        </p:nvSpPr>
        <p:spPr/>
        <p:txBody>
          <a:bodyPr/>
          <a:lstStyle/>
          <a:p>
            <a:fld id="{E524EDBE-35D6-DF49-8584-A97D5A532969}" type="slidenum">
              <a:rPr lang="en-US" smtClean="0"/>
              <a:pPr/>
              <a:t>22</a:t>
            </a:fld>
            <a:endParaRPr lang="en-US"/>
          </a:p>
        </p:txBody>
      </p:sp>
      <p:pic>
        <p:nvPicPr>
          <p:cNvPr id="16386" name="Picture 2"/>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634383"/>
            <a:ext cx="3009305" cy="292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55727" y="741164"/>
            <a:ext cx="2902148" cy="284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388"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857875" y="669727"/>
            <a:ext cx="2902148" cy="2986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389" name="Picture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951262" y="3634383"/>
            <a:ext cx="2902148" cy="2905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6390" name="Rectangle 6"/>
          <p:cNvSpPr>
            <a:spLocks/>
          </p:cNvSpPr>
          <p:nvPr/>
        </p:nvSpPr>
        <p:spPr bwMode="auto">
          <a:xfrm>
            <a:off x="268089" y="1260503"/>
            <a:ext cx="2607469" cy="1774329"/>
          </a:xfrm>
          <a:prstGeom prst="rect">
            <a:avLst/>
          </a:prstGeom>
          <a:solidFill>
            <a:schemeClr val="accent1"/>
          </a:solidFill>
          <a:ln w="38100" cap="flat">
            <a:solidFill>
              <a:schemeClr val="tx1"/>
            </a:solidFill>
            <a:prstDash val="solid"/>
            <a:miter lim="800000"/>
            <a:headEnd type="none" w="med" len="med"/>
            <a:tailEnd type="none" w="med" len="med"/>
          </a:ln>
          <a:effectLst>
            <a:outerShdw blurRad="127000" dist="76199" dir="2700000" algn="ctr" rotWithShape="0">
              <a:schemeClr val="bg2">
                <a:alpha val="75000"/>
              </a:schemeClr>
            </a:outerShdw>
          </a:effectLst>
        </p:spPr>
        <p:txBody>
          <a:bodyPr lIns="190500" tIns="63500" rIns="0" bIns="63500" anchor="ctr"/>
          <a:lstStyle/>
          <a:p>
            <a:r>
              <a:rPr lang="en-US" sz="2100" dirty="0">
                <a:solidFill>
                  <a:srgbClr val="7F7F7F"/>
                </a:solidFill>
                <a:ea typeface="Arial"/>
                <a:cs typeface="Gill Sans" charset="0"/>
              </a:rPr>
              <a:t>Default DTTF</a:t>
            </a:r>
          </a:p>
          <a:p>
            <a:r>
              <a:rPr lang="en-US" sz="2100" dirty="0">
                <a:ea typeface="Arial"/>
                <a:cs typeface="Gill Sans" charset="0"/>
              </a:rPr>
              <a:t>BDT Full Precision</a:t>
            </a:r>
          </a:p>
          <a:p>
            <a:r>
              <a:rPr lang="en-US" sz="2100" dirty="0">
                <a:solidFill>
                  <a:srgbClr val="FF0000"/>
                </a:solidFill>
                <a:ea typeface="Arial"/>
                <a:cs typeface="Gill Sans" charset="0"/>
              </a:rPr>
              <a:t>BDT 10-bit Encoding </a:t>
            </a:r>
          </a:p>
          <a:p>
            <a:r>
              <a:rPr lang="en-US" sz="2100" dirty="0">
                <a:solidFill>
                  <a:srgbClr val="48FF42"/>
                </a:solidFill>
                <a:ea typeface="Arial"/>
                <a:cs typeface="Gill Sans" charset="0"/>
              </a:rPr>
              <a:t>BDT 6-bit Encoding</a:t>
            </a:r>
          </a:p>
          <a:p>
            <a:r>
              <a:rPr lang="en-US" sz="2100" dirty="0">
                <a:solidFill>
                  <a:srgbClr val="0000FF"/>
                </a:solidFill>
                <a:ea typeface="Arial"/>
                <a:cs typeface="Gill Sans" charset="0"/>
              </a:rPr>
              <a:t>BDT 5-bit Encoding</a:t>
            </a:r>
          </a:p>
        </p:txBody>
      </p:sp>
      <p:sp>
        <p:nvSpPr>
          <p:cNvPr id="16391" name="Rectangle 7"/>
          <p:cNvSpPr>
            <a:spLocks/>
          </p:cNvSpPr>
          <p:nvPr/>
        </p:nvSpPr>
        <p:spPr bwMode="auto">
          <a:xfrm>
            <a:off x="4675808" y="1230972"/>
            <a:ext cx="90024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700" dirty="0">
                <a:ea typeface="Arial"/>
                <a:cs typeface="Gill Sans" charset="0"/>
              </a:rPr>
              <a:t>resolution</a:t>
            </a:r>
          </a:p>
        </p:txBody>
      </p:sp>
      <p:sp>
        <p:nvSpPr>
          <p:cNvPr id="16392" name="Rectangle 8"/>
          <p:cNvSpPr>
            <a:spLocks/>
          </p:cNvSpPr>
          <p:nvPr/>
        </p:nvSpPr>
        <p:spPr bwMode="auto">
          <a:xfrm>
            <a:off x="6898184" y="1146140"/>
            <a:ext cx="156453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700" dirty="0">
                <a:ea typeface="Arial"/>
                <a:cs typeface="Gill Sans" charset="0"/>
              </a:rPr>
              <a:t>plateau efficiency</a:t>
            </a:r>
          </a:p>
        </p:txBody>
      </p:sp>
      <p:sp>
        <p:nvSpPr>
          <p:cNvPr id="16393" name="Rectangle 9"/>
          <p:cNvSpPr>
            <a:spLocks/>
          </p:cNvSpPr>
          <p:nvPr/>
        </p:nvSpPr>
        <p:spPr bwMode="auto">
          <a:xfrm>
            <a:off x="915293" y="4115261"/>
            <a:ext cx="172937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700" dirty="0">
                <a:ea typeface="Arial"/>
                <a:cs typeface="Lucida Grande" charset="0"/>
              </a:rPr>
              <a:t>single μ trigger rate</a:t>
            </a:r>
          </a:p>
        </p:txBody>
      </p:sp>
      <p:sp>
        <p:nvSpPr>
          <p:cNvPr id="16394" name="Rectangle 10"/>
          <p:cNvSpPr>
            <a:spLocks/>
          </p:cNvSpPr>
          <p:nvPr/>
        </p:nvSpPr>
        <p:spPr bwMode="auto">
          <a:xfrm>
            <a:off x="3742656" y="4198769"/>
            <a:ext cx="12679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700" dirty="0">
                <a:ea typeface="Arial"/>
                <a:cs typeface="Gill Sans" charset="0"/>
              </a:rPr>
              <a:t>rate reduction</a:t>
            </a:r>
          </a:p>
          <a:p>
            <a:r>
              <a:rPr lang="en-US" sz="1700" dirty="0">
                <a:ea typeface="Arial"/>
                <a:cs typeface="Gill Sans" charset="0"/>
              </a:rPr>
              <a:t>factor</a:t>
            </a:r>
          </a:p>
        </p:txBody>
      </p:sp>
    </p:spTree>
    <p:extLst>
      <p:ext uri="{BB962C8B-B14F-4D97-AF65-F5344CB8AC3E}">
        <p14:creationId xmlns:p14="http://schemas.microsoft.com/office/powerpoint/2010/main" val="34830401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p:txBody>
          <a:bodyPr/>
          <a:lstStyle/>
          <a:p>
            <a:r>
              <a:rPr lang="ja-JP" altLang="en-US" smtClean="0">
                <a:ea typeface="Arial"/>
              </a:rPr>
              <a:t>“</a:t>
            </a:r>
            <a:r>
              <a:rPr lang="en-US" smtClean="0"/>
              <a:t>FPGA ready</a:t>
            </a:r>
            <a:r>
              <a:rPr lang="ja-JP" altLang="en-US" smtClean="0">
                <a:ea typeface="Arial"/>
              </a:rPr>
              <a:t>”</a:t>
            </a:r>
            <a:r>
              <a:rPr lang="en-US" smtClean="0"/>
              <a:t> BDT:</a:t>
            </a:r>
          </a:p>
          <a:p>
            <a:pPr lvl="1"/>
            <a:r>
              <a:rPr lang="en-US" smtClean="0"/>
              <a:t>256 trees, 10 nodes/tree, output discretized to 10 bits</a:t>
            </a:r>
          </a:p>
          <a:p>
            <a:pPr lvl="1"/>
            <a:r>
              <a:rPr lang="en-US" smtClean="0"/>
              <a:t>bitwise reproduced by firmware emulator</a:t>
            </a:r>
          </a:p>
          <a:p>
            <a:pPr lvl="1"/>
            <a:r>
              <a:rPr lang="en-US" smtClean="0"/>
              <a:t>reproduces TDR to within 2% in relevant pT range</a:t>
            </a:r>
            <a:endParaRPr lang="en-US" dirty="0"/>
          </a:p>
        </p:txBody>
      </p:sp>
      <p:sp>
        <p:nvSpPr>
          <p:cNvPr id="17409" name="Rectangle 1"/>
          <p:cNvSpPr>
            <a:spLocks noGrp="1" noChangeArrowheads="1"/>
          </p:cNvSpPr>
          <p:nvPr>
            <p:ph type="title"/>
          </p:nvPr>
        </p:nvSpPr>
        <p:spPr/>
        <p:txBody>
          <a:bodyPr/>
          <a:lstStyle/>
          <a:p>
            <a:r>
              <a:rPr lang="en-US" smtClean="0"/>
              <a:t>Reproducing the TDR</a:t>
            </a:r>
            <a:endParaRPr lang="en-US"/>
          </a:p>
        </p:txBody>
      </p:sp>
      <p:sp>
        <p:nvSpPr>
          <p:cNvPr id="2" name="Slide Number Placeholder 1"/>
          <p:cNvSpPr>
            <a:spLocks noGrp="1"/>
          </p:cNvSpPr>
          <p:nvPr>
            <p:ph type="sldNum" sz="quarter" idx="4"/>
          </p:nvPr>
        </p:nvSpPr>
        <p:spPr/>
        <p:txBody>
          <a:bodyPr/>
          <a:lstStyle/>
          <a:p>
            <a:fld id="{E524EDBE-35D6-DF49-8584-A97D5A532969}" type="slidenum">
              <a:rPr lang="en-US" smtClean="0"/>
              <a:pPr/>
              <a:t>23</a:t>
            </a:fld>
            <a:endParaRPr lang="en-US"/>
          </a:p>
        </p:txBody>
      </p:sp>
      <p:sp>
        <p:nvSpPr>
          <p:cNvPr id="17410" name="Rectangle 2"/>
          <p:cNvSpPr>
            <a:spLocks/>
          </p:cNvSpPr>
          <p:nvPr/>
        </p:nvSpPr>
        <p:spPr bwMode="auto">
          <a:xfrm>
            <a:off x="258961" y="928688"/>
            <a:ext cx="8233172" cy="50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dirty="0">
                <a:solidFill>
                  <a:srgbClr val="848484"/>
                </a:solidFill>
                <a:ea typeface="Arial"/>
                <a:cs typeface="Gill Sans" charset="0"/>
              </a:rPr>
              <a:t>Grey = TDR</a:t>
            </a:r>
            <a:r>
              <a:rPr lang="en-US" dirty="0">
                <a:solidFill>
                  <a:schemeClr val="tx1"/>
                </a:solidFill>
                <a:ea typeface="Arial"/>
                <a:cs typeface="Gill Sans" charset="0"/>
              </a:rPr>
              <a:t>   Black = </a:t>
            </a:r>
            <a:r>
              <a:rPr lang="ja-JP" altLang="en-US" dirty="0">
                <a:solidFill>
                  <a:schemeClr val="tx1"/>
                </a:solidFill>
                <a:latin typeface="Arial"/>
                <a:ea typeface="Arial"/>
                <a:cs typeface="Gill Sans" charset="0"/>
              </a:rPr>
              <a:t>“</a:t>
            </a:r>
            <a:r>
              <a:rPr lang="en-US" dirty="0">
                <a:solidFill>
                  <a:schemeClr val="tx1"/>
                </a:solidFill>
                <a:ea typeface="Arial"/>
                <a:cs typeface="Gill Sans" charset="0"/>
              </a:rPr>
              <a:t>FPGA ready</a:t>
            </a:r>
            <a:r>
              <a:rPr lang="ja-JP" altLang="en-US" dirty="0">
                <a:solidFill>
                  <a:schemeClr val="tx1"/>
                </a:solidFill>
                <a:latin typeface="Arial"/>
                <a:ea typeface="Arial"/>
                <a:cs typeface="Gill Sans" charset="0"/>
              </a:rPr>
              <a:t>”</a:t>
            </a:r>
            <a:r>
              <a:rPr lang="en-US" dirty="0">
                <a:solidFill>
                  <a:schemeClr val="tx1"/>
                </a:solidFill>
                <a:ea typeface="Arial"/>
                <a:cs typeface="Gill Sans" charset="0"/>
              </a:rPr>
              <a:t> BDT, offline </a:t>
            </a:r>
            <a:r>
              <a:rPr lang="en-US" dirty="0" err="1">
                <a:solidFill>
                  <a:schemeClr val="tx1"/>
                </a:solidFill>
                <a:ea typeface="Arial"/>
                <a:cs typeface="Gill Sans" charset="0"/>
              </a:rPr>
              <a:t>calc</a:t>
            </a:r>
            <a:endParaRPr lang="en-US" dirty="0">
              <a:solidFill>
                <a:schemeClr val="tx1"/>
              </a:solidFill>
              <a:ea typeface="Arial"/>
              <a:cs typeface="Gill Sans" charset="0"/>
            </a:endParaRPr>
          </a:p>
        </p:txBody>
      </p:sp>
      <p:grpSp>
        <p:nvGrpSpPr>
          <p:cNvPr id="17414" name="Group 6"/>
          <p:cNvGrpSpPr>
            <a:grpSpLocks/>
          </p:cNvGrpSpPr>
          <p:nvPr/>
        </p:nvGrpSpPr>
        <p:grpSpPr bwMode="auto">
          <a:xfrm>
            <a:off x="34603" y="1551533"/>
            <a:ext cx="2902148" cy="2732484"/>
            <a:chOff x="0" y="0"/>
            <a:chExt cx="2600" cy="2448"/>
          </a:xfrm>
        </p:grpSpPr>
        <p:pic>
          <p:nvPicPr>
            <p:cNvPr id="17412" name="Picture 4"/>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2600" cy="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7413" name="Rectangle 5"/>
            <p:cNvSpPr>
              <a:spLocks/>
            </p:cNvSpPr>
            <p:nvPr/>
          </p:nvSpPr>
          <p:spPr bwMode="auto">
            <a:xfrm>
              <a:off x="1326" y="1704"/>
              <a:ext cx="807"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700" dirty="0">
                  <a:ea typeface="Arial"/>
                  <a:cs typeface="Gill Sans" charset="0"/>
                </a:rPr>
                <a:t>resolution</a:t>
              </a:r>
            </a:p>
          </p:txBody>
        </p:sp>
      </p:grpSp>
      <p:pic>
        <p:nvPicPr>
          <p:cNvPr id="17415" name="Picture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20008" y="1551533"/>
            <a:ext cx="2902148" cy="2911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7416" name="Rectangle 8"/>
          <p:cNvSpPr>
            <a:spLocks/>
          </p:cNvSpPr>
          <p:nvPr/>
        </p:nvSpPr>
        <p:spPr bwMode="auto">
          <a:xfrm>
            <a:off x="3737074" y="2043574"/>
            <a:ext cx="172937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700" dirty="0">
                <a:ea typeface="Arial"/>
                <a:cs typeface="Lucida Grande" charset="0"/>
              </a:rPr>
              <a:t>single μ trigger rate</a:t>
            </a:r>
          </a:p>
        </p:txBody>
      </p:sp>
      <p:grpSp>
        <p:nvGrpSpPr>
          <p:cNvPr id="17420" name="Group 12"/>
          <p:cNvGrpSpPr>
            <a:grpSpLocks/>
          </p:cNvGrpSpPr>
          <p:nvPr/>
        </p:nvGrpSpPr>
        <p:grpSpPr bwMode="auto">
          <a:xfrm>
            <a:off x="5896954" y="1451074"/>
            <a:ext cx="3202398" cy="3066232"/>
            <a:chOff x="31" y="0"/>
            <a:chExt cx="2868" cy="2747"/>
          </a:xfrm>
        </p:grpSpPr>
        <p:pic>
          <p:nvPicPr>
            <p:cNvPr id="17417" name="Picture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9" y="0"/>
              <a:ext cx="2600" cy="2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7418" name="Rectangle 10"/>
            <p:cNvSpPr>
              <a:spLocks/>
            </p:cNvSpPr>
            <p:nvPr/>
          </p:nvSpPr>
          <p:spPr bwMode="auto">
            <a:xfrm rot="16200000">
              <a:off x="-301" y="703"/>
              <a:ext cx="858"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400" dirty="0">
                  <a:latin typeface="Helvetica" charset="0"/>
                  <a:ea typeface="Arial"/>
                  <a:cs typeface="Helvetica" charset="0"/>
                  <a:sym typeface="Helvetica" charset="0"/>
                </a:rPr>
                <a:t>R</a:t>
              </a:r>
              <a:r>
                <a:rPr lang="en-US" sz="1400" baseline="-6000" dirty="0">
                  <a:latin typeface="Helvetica" charset="0"/>
                  <a:ea typeface="Arial"/>
                  <a:cs typeface="Helvetica" charset="0"/>
                  <a:sym typeface="Helvetica" charset="0"/>
                </a:rPr>
                <a:t>FPGA </a:t>
              </a:r>
              <a:r>
                <a:rPr lang="en-US" sz="1400" dirty="0">
                  <a:latin typeface="Helvetica" charset="0"/>
                  <a:ea typeface="Arial"/>
                  <a:cs typeface="Helvetica" charset="0"/>
                  <a:sym typeface="Helvetica" charset="0"/>
                </a:rPr>
                <a:t>/ R</a:t>
              </a:r>
              <a:r>
                <a:rPr lang="en-US" sz="1400" baseline="-6000" dirty="0">
                  <a:latin typeface="Helvetica" charset="0"/>
                  <a:ea typeface="Arial"/>
                  <a:cs typeface="Helvetica" charset="0"/>
                  <a:sym typeface="Helvetica" charset="0"/>
                </a:rPr>
                <a:t>TDR</a:t>
              </a:r>
            </a:p>
          </p:txBody>
        </p:sp>
        <p:sp>
          <p:nvSpPr>
            <p:cNvPr id="17419" name="Rectangle 11"/>
            <p:cNvSpPr>
              <a:spLocks/>
            </p:cNvSpPr>
            <p:nvPr/>
          </p:nvSpPr>
          <p:spPr bwMode="auto">
            <a:xfrm>
              <a:off x="867" y="377"/>
              <a:ext cx="1233" cy="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700" dirty="0">
                  <a:ea typeface="Arial"/>
                  <a:cs typeface="Lucida Grande" charset="0"/>
                </a:rPr>
                <a:t>ratio of single μ</a:t>
              </a:r>
            </a:p>
            <a:p>
              <a:r>
                <a:rPr lang="en-US" sz="1700" dirty="0">
                  <a:ea typeface="Arial"/>
                  <a:cs typeface="Lucida Grande" charset="0"/>
                </a:rPr>
                <a:t>trigger rates</a:t>
              </a:r>
            </a:p>
          </p:txBody>
        </p:sp>
      </p:grpSp>
    </p:spTree>
    <p:extLst>
      <p:ext uri="{BB962C8B-B14F-4D97-AF65-F5344CB8AC3E}">
        <p14:creationId xmlns:p14="http://schemas.microsoft.com/office/powerpoint/2010/main" val="839476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p:txBody>
          <a:bodyPr/>
          <a:lstStyle/>
          <a:p>
            <a:r>
              <a:rPr lang="en-US" smtClean="0"/>
              <a:t>FPGA Resource Usage</a:t>
            </a:r>
            <a:endParaRPr lang="en-US"/>
          </a:p>
        </p:txBody>
      </p:sp>
      <p:sp>
        <p:nvSpPr>
          <p:cNvPr id="2" name="Slide Number Placeholder 1"/>
          <p:cNvSpPr>
            <a:spLocks noGrp="1"/>
          </p:cNvSpPr>
          <p:nvPr>
            <p:ph type="sldNum" sz="quarter" idx="4"/>
          </p:nvPr>
        </p:nvSpPr>
        <p:spPr/>
        <p:txBody>
          <a:bodyPr/>
          <a:lstStyle/>
          <a:p>
            <a:fld id="{E524EDBE-35D6-DF49-8584-A97D5A532969}" type="slidenum">
              <a:rPr lang="en-US" smtClean="0"/>
              <a:pPr/>
              <a:t>24</a:t>
            </a:fld>
            <a:endParaRPr lang="en-US"/>
          </a:p>
        </p:txBody>
      </p:sp>
      <p:graphicFrame>
        <p:nvGraphicFramePr>
          <p:cNvPr id="18434" name="Group 2"/>
          <p:cNvGraphicFramePr>
            <a:graphicFrameLocks noGrp="1"/>
          </p:cNvGraphicFramePr>
          <p:nvPr>
            <p:extLst>
              <p:ext uri="{D42A27DB-BD31-4B8C-83A1-F6EECF244321}">
                <p14:modId xmlns:p14="http://schemas.microsoft.com/office/powerpoint/2010/main" val="1098944061"/>
              </p:ext>
            </p:extLst>
          </p:nvPr>
        </p:nvGraphicFramePr>
        <p:xfrm>
          <a:off x="339328" y="971153"/>
          <a:ext cx="8456414" cy="3672333"/>
        </p:xfrm>
        <a:graphic>
          <a:graphicData uri="http://schemas.openxmlformats.org/drawingml/2006/table">
            <a:tbl>
              <a:tblPr/>
              <a:tblGrid>
                <a:gridCol w="1106165"/>
                <a:gridCol w="1846213"/>
                <a:gridCol w="1462236"/>
                <a:gridCol w="1723430"/>
                <a:gridCol w="2318370"/>
              </a:tblGrid>
              <a:tr h="524619">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rgbClr val="FFFFFF"/>
                          </a:solidFill>
                          <a:effectLst/>
                          <a:latin typeface="Gill Sans" charset="0"/>
                          <a:ea typeface="Arial"/>
                          <a:cs typeface="Arial"/>
                          <a:sym typeface="Gill Sans" charset="0"/>
                        </a:rPr>
                        <a:t># BDTs</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080080"/>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rgbClr val="FFFFFF"/>
                          </a:solidFill>
                          <a:effectLst/>
                          <a:latin typeface="Gill Sans" charset="0"/>
                          <a:ea typeface="Arial"/>
                          <a:cs typeface="Arial"/>
                          <a:sym typeface="Gill Sans" charset="0"/>
                        </a:rPr>
                        <a:t>#Trees / BDT</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080080"/>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rgbClr val="FFFFFF"/>
                          </a:solidFill>
                          <a:effectLst/>
                          <a:latin typeface="Gill Sans" charset="0"/>
                          <a:ea typeface="Arial"/>
                          <a:cs typeface="Arial"/>
                          <a:sym typeface="Gill Sans" charset="0"/>
                        </a:rPr>
                        <a:t>Input bits</a:t>
                      </a:r>
                      <a:r>
                        <a:rPr kumimoji="0" lang="en-US" sz="2400" b="0" i="0" u="none" strike="noStrike" cap="none" normalizeH="0" baseline="32000" dirty="0">
                          <a:ln>
                            <a:noFill/>
                          </a:ln>
                          <a:solidFill>
                            <a:srgbClr val="FFFFFF"/>
                          </a:solidFill>
                          <a:effectLst/>
                          <a:latin typeface="Gill Sans" charset="0"/>
                          <a:ea typeface="Arial"/>
                          <a:cs typeface="Arial"/>
                          <a:sym typeface="Gill Sans" charset="0"/>
                        </a:rPr>
                        <a:t>*</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080080"/>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rgbClr val="FFFFFF"/>
                          </a:solidFill>
                          <a:effectLst/>
                          <a:latin typeface="Gill Sans" charset="0"/>
                          <a:ea typeface="Arial"/>
                          <a:cs typeface="Arial"/>
                          <a:sym typeface="Gill Sans" charset="0"/>
                        </a:rPr>
                        <a:t> LUTs used</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080080"/>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rgbClr val="FFFFFF"/>
                          </a:solidFill>
                          <a:effectLst/>
                          <a:latin typeface="Gill Sans" charset="0"/>
                          <a:ea typeface="Arial"/>
                          <a:cs typeface="Arial"/>
                          <a:sym typeface="Gill Sans" charset="0"/>
                        </a:rPr>
                        <a:t>Linear Scaling</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080080"/>
                    </a:solidFill>
                  </a:tcPr>
                </a:tc>
              </a:tr>
              <a:tr h="524619">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1</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F"/>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256</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F"/>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10</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F"/>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2.30%</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F"/>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rgbClr val="FFFFFF"/>
                          </a:solidFill>
                          <a:effectLst/>
                          <a:latin typeface="Gill Sans" charset="0"/>
                          <a:ea typeface="Arial"/>
                          <a:cs typeface="Arial"/>
                          <a:sym typeface="Gill Sans" charset="0"/>
                        </a:rPr>
                        <a:t>reference value</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80080"/>
                    </a:solidFill>
                  </a:tcPr>
                </a:tc>
              </a:tr>
              <a:tr h="524619">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2</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256</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10</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4.61%</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4.60%</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r>
              <a:tr h="524619">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3</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256</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10</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6.94%</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6.90%</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E"/>
                    </a:solidFill>
                  </a:tcPr>
                </a:tc>
              </a:tr>
              <a:tr h="524619">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1</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512</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12</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5.65%</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5.52%</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r>
              <a:tr h="524619">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2</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512</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12</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11.36%</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11.04%</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FE"/>
                    </a:solidFill>
                  </a:tcPr>
                </a:tc>
              </a:tr>
              <a:tr h="524619">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3</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512</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12</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17.02%</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914400" algn="l"/>
                        </a:tabLst>
                      </a:pPr>
                      <a:r>
                        <a:rPr kumimoji="0" lang="en-US" sz="2400" b="0" i="0" u="none" strike="noStrike" cap="none" normalizeH="0" baseline="0" dirty="0">
                          <a:ln>
                            <a:noFill/>
                          </a:ln>
                          <a:solidFill>
                            <a:schemeClr val="tx1"/>
                          </a:solidFill>
                          <a:effectLst/>
                          <a:latin typeface="Gill Sans" charset="0"/>
                          <a:ea typeface="Arial"/>
                          <a:cs typeface="Arial"/>
                          <a:sym typeface="Gill Sans" charset="0"/>
                        </a:rPr>
                        <a:t>16.56%</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8687FE"/>
                    </a:solidFill>
                  </a:tcPr>
                </a:tc>
              </a:tr>
            </a:tbl>
          </a:graphicData>
        </a:graphic>
      </p:graphicFrame>
      <p:sp>
        <p:nvSpPr>
          <p:cNvPr id="18552" name="Rectangle 120"/>
          <p:cNvSpPr>
            <a:spLocks/>
          </p:cNvSpPr>
          <p:nvPr/>
        </p:nvSpPr>
        <p:spPr bwMode="auto">
          <a:xfrm>
            <a:off x="2848570" y="4600127"/>
            <a:ext cx="5973961" cy="33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baseline="32000" dirty="0">
                <a:ea typeface="Arial"/>
                <a:cs typeface="Gill Sans" charset="0"/>
              </a:rPr>
              <a:t>* </a:t>
            </a:r>
            <a:r>
              <a:rPr lang="en-US" dirty="0">
                <a:ea typeface="Arial"/>
                <a:cs typeface="Gill Sans" charset="0"/>
              </a:rPr>
              <a:t>same # of input and output bits were used in this exercise</a:t>
            </a:r>
          </a:p>
        </p:txBody>
      </p:sp>
      <p:sp>
        <p:nvSpPr>
          <p:cNvPr id="18553" name="Rectangle 121"/>
          <p:cNvSpPr>
            <a:spLocks/>
          </p:cNvSpPr>
          <p:nvPr/>
        </p:nvSpPr>
        <p:spPr bwMode="auto">
          <a:xfrm>
            <a:off x="1025129" y="4809916"/>
            <a:ext cx="7077472" cy="167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625056" indent="-401822">
              <a:spcBef>
                <a:spcPts val="492"/>
              </a:spcBef>
              <a:buSzPct val="171000"/>
              <a:buFont typeface="Gill Sans" charset="0"/>
              <a:buChar char="•"/>
            </a:pPr>
            <a:r>
              <a:rPr lang="en-US" sz="2200" dirty="0">
                <a:solidFill>
                  <a:srgbClr val="00008B"/>
                </a:solidFill>
                <a:ea typeface="Arial"/>
                <a:cs typeface="Gill Sans" charset="0"/>
              </a:rPr>
              <a:t>~ linear scaling of FPGA LUT usage, predicts:</a:t>
            </a:r>
          </a:p>
          <a:p>
            <a:pPr marL="625056" indent="-401822">
              <a:spcBef>
                <a:spcPts val="492"/>
              </a:spcBef>
              <a:buSzPct val="171000"/>
              <a:buFont typeface="Gill Sans" charset="0"/>
              <a:buChar char="•"/>
            </a:pPr>
            <a:r>
              <a:rPr lang="en-US" sz="2200" dirty="0">
                <a:solidFill>
                  <a:srgbClr val="00008B"/>
                </a:solidFill>
                <a:ea typeface="Arial"/>
                <a:cs typeface="Gill Sans" charset="0"/>
              </a:rPr>
              <a:t>24 BDTs, 256 trees/BDT, 10 I/O bits → 55% LUTs</a:t>
            </a:r>
          </a:p>
          <a:p>
            <a:pPr marL="625056" indent="-401822">
              <a:spcBef>
                <a:spcPts val="492"/>
              </a:spcBef>
              <a:buSzPct val="171000"/>
              <a:buFont typeface="Gill Sans" charset="0"/>
              <a:buChar char="•"/>
            </a:pPr>
            <a:r>
              <a:rPr lang="en-US" sz="2200" dirty="0">
                <a:solidFill>
                  <a:srgbClr val="00008B"/>
                </a:solidFill>
                <a:ea typeface="Arial"/>
                <a:cs typeface="Gill Sans" charset="0"/>
              </a:rPr>
              <a:t>technically fits into FPGA, but still 2-3x too large</a:t>
            </a:r>
          </a:p>
          <a:p>
            <a:pPr marL="625056" indent="-401822">
              <a:spcBef>
                <a:spcPts val="492"/>
              </a:spcBef>
              <a:buSzPct val="171000"/>
              <a:buFont typeface="Gill Sans" charset="0"/>
              <a:buChar char="•"/>
            </a:pPr>
            <a:r>
              <a:rPr lang="en-US" sz="2200" dirty="0">
                <a:solidFill>
                  <a:srgbClr val="00008B"/>
                </a:solidFill>
                <a:ea typeface="Arial"/>
                <a:cs typeface="Gill Sans" charset="0"/>
              </a:rPr>
              <a:t>resource usage far from optimal in these tests</a:t>
            </a:r>
          </a:p>
        </p:txBody>
      </p:sp>
    </p:spTree>
    <p:extLst>
      <p:ext uri="{BB962C8B-B14F-4D97-AF65-F5344CB8AC3E}">
        <p14:creationId xmlns:p14="http://schemas.microsoft.com/office/powerpoint/2010/main" val="779546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idx="1"/>
          </p:nvPr>
        </p:nvSpPr>
        <p:spPr/>
        <p:txBody>
          <a:bodyPr>
            <a:normAutofit fontScale="92500" lnSpcReduction="20000"/>
          </a:bodyPr>
          <a:lstStyle/>
          <a:p>
            <a:r>
              <a:rPr lang="en-US" smtClean="0"/>
              <a:t>consider ~ few LHC clock cycles (few × 25 ns) to be acceptable latency for L1 applications</a:t>
            </a:r>
          </a:p>
          <a:p>
            <a:r>
              <a:rPr lang="en-US" smtClean="0"/>
              <a:t>every topology tested [on previous slide] executed within one LHC clock cycle</a:t>
            </a:r>
            <a:br>
              <a:rPr lang="en-US" smtClean="0"/>
            </a:br>
            <a:r>
              <a:rPr lang="en-US" smtClean="0"/>
              <a:t>[the FPGA-based BDT computed 1/pT in &lt;25 ns]</a:t>
            </a:r>
          </a:p>
          <a:p>
            <a:r>
              <a:rPr lang="en-US" smtClean="0"/>
              <a:t>came as quite a shock to us - too good to be true?</a:t>
            </a:r>
          </a:p>
          <a:p>
            <a:r>
              <a:rPr lang="en-US" smtClean="0"/>
              <a:t>works due to the parallel evaluation of all trees in the BDT, followed by adding outputs in groups of 16</a:t>
            </a:r>
          </a:p>
          <a:p>
            <a:r>
              <a:rPr lang="en-US" smtClean="0"/>
              <a:t>logic synthesizer did a lot of optimization</a:t>
            </a:r>
          </a:p>
          <a:p>
            <a:r>
              <a:rPr lang="en-US" smtClean="0"/>
              <a:t>largest configuration took ~12 hrs to compile </a:t>
            </a:r>
            <a:br>
              <a:rPr lang="en-US" smtClean="0"/>
            </a:br>
            <a:r>
              <a:rPr lang="en-US" smtClean="0"/>
              <a:t>[3 BDTs = 1/8th of full device]</a:t>
            </a:r>
            <a:endParaRPr lang="en-US" dirty="0"/>
          </a:p>
        </p:txBody>
      </p:sp>
      <p:sp>
        <p:nvSpPr>
          <p:cNvPr id="19457" name="Rectangle 1"/>
          <p:cNvSpPr>
            <a:spLocks noGrp="1" noChangeArrowheads="1"/>
          </p:cNvSpPr>
          <p:nvPr>
            <p:ph type="title"/>
          </p:nvPr>
        </p:nvSpPr>
        <p:spPr/>
        <p:txBody>
          <a:bodyPr/>
          <a:lstStyle/>
          <a:p>
            <a:r>
              <a:rPr lang="en-US" smtClean="0"/>
              <a:t>BDT Evaluation Latency </a:t>
            </a:r>
            <a:endParaRPr lang="en-US"/>
          </a:p>
        </p:txBody>
      </p:sp>
      <p:sp>
        <p:nvSpPr>
          <p:cNvPr id="2" name="Slide Number Placeholder 1"/>
          <p:cNvSpPr>
            <a:spLocks noGrp="1"/>
          </p:cNvSpPr>
          <p:nvPr>
            <p:ph type="sldNum" sz="quarter" idx="4"/>
          </p:nvPr>
        </p:nvSpPr>
        <p:spPr/>
        <p:txBody>
          <a:bodyPr/>
          <a:lstStyle/>
          <a:p>
            <a:fld id="{E524EDBE-35D6-DF49-8584-A97D5A532969}" type="slidenum">
              <a:rPr lang="en-US" smtClean="0"/>
              <a:pPr/>
              <a:t>25</a:t>
            </a:fld>
            <a:endParaRPr lang="en-US"/>
          </a:p>
        </p:txBody>
      </p:sp>
    </p:spTree>
    <p:extLst>
      <p:ext uri="{BB962C8B-B14F-4D97-AF65-F5344CB8AC3E}">
        <p14:creationId xmlns:p14="http://schemas.microsoft.com/office/powerpoint/2010/main" val="237026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idx="1"/>
          </p:nvPr>
        </p:nvSpPr>
        <p:spPr/>
        <p:txBody>
          <a:bodyPr/>
          <a:lstStyle/>
          <a:p>
            <a:r>
              <a:rPr lang="en-US" dirty="0" smtClean="0"/>
              <a:t>we just wrote a TDR in which we propose to use large LUTs + post-processing to assign </a:t>
            </a:r>
            <a:r>
              <a:rPr lang="en-US" dirty="0" err="1" smtClean="0"/>
              <a:t>p</a:t>
            </a:r>
            <a:r>
              <a:rPr lang="en-US" baseline="-25000" dirty="0" err="1" smtClean="0"/>
              <a:t>T</a:t>
            </a:r>
            <a:endParaRPr lang="en-US" baseline="-25000" dirty="0" smtClean="0"/>
          </a:p>
          <a:p>
            <a:r>
              <a:rPr lang="en-US" dirty="0" smtClean="0"/>
              <a:t>can we just replace LUTs with BDTs?</a:t>
            </a:r>
          </a:p>
          <a:p>
            <a:r>
              <a:rPr lang="en-US" dirty="0" smtClean="0"/>
              <a:t>not very likely:</a:t>
            </a:r>
          </a:p>
          <a:p>
            <a:pPr lvl="1"/>
            <a:r>
              <a:rPr lang="en-US" dirty="0" smtClean="0"/>
              <a:t>reminder: barrel 2-hitters are the simplest case we encounter in the muon system (least #inputs)</a:t>
            </a:r>
          </a:p>
          <a:p>
            <a:pPr lvl="1"/>
            <a:r>
              <a:rPr lang="en-US" dirty="0" smtClean="0"/>
              <a:t>BDT-only based solution might fit into Virtex 7</a:t>
            </a:r>
          </a:p>
          <a:p>
            <a:pPr lvl="1"/>
            <a:r>
              <a:rPr lang="en-US" dirty="0" smtClean="0"/>
              <a:t>overlap, endcap: η binning of information (CSCTF uses 32 bins), 4 hits → more complex problem</a:t>
            </a:r>
          </a:p>
          <a:p>
            <a:pPr lvl="1"/>
            <a:r>
              <a:rPr lang="en-US" dirty="0" smtClean="0"/>
              <a:t>also, BDT for CSCTF </a:t>
            </a:r>
            <a:r>
              <a:rPr lang="en-US" dirty="0" err="1" smtClean="0"/>
              <a:t>pT</a:t>
            </a:r>
            <a:r>
              <a:rPr lang="en-US" dirty="0" smtClean="0"/>
              <a:t> assignment in TDR used LUT output as one of its inputs</a:t>
            </a:r>
            <a:endParaRPr lang="en-US" dirty="0"/>
          </a:p>
        </p:txBody>
      </p:sp>
      <p:sp>
        <p:nvSpPr>
          <p:cNvPr id="20481" name="Rectangle 1"/>
          <p:cNvSpPr>
            <a:spLocks noGrp="1" noChangeArrowheads="1"/>
          </p:cNvSpPr>
          <p:nvPr>
            <p:ph type="title"/>
          </p:nvPr>
        </p:nvSpPr>
        <p:spPr/>
        <p:txBody>
          <a:bodyPr/>
          <a:lstStyle/>
          <a:p>
            <a:r>
              <a:rPr lang="en-US" smtClean="0"/>
              <a:t>BDTs vs LUTs in MTF7</a:t>
            </a:r>
            <a:endParaRPr lang="en-US" dirty="0"/>
          </a:p>
        </p:txBody>
      </p:sp>
      <p:sp>
        <p:nvSpPr>
          <p:cNvPr id="2" name="Slide Number Placeholder 1"/>
          <p:cNvSpPr>
            <a:spLocks noGrp="1"/>
          </p:cNvSpPr>
          <p:nvPr>
            <p:ph type="sldNum" sz="quarter" idx="4"/>
          </p:nvPr>
        </p:nvSpPr>
        <p:spPr/>
        <p:txBody>
          <a:bodyPr/>
          <a:lstStyle/>
          <a:p>
            <a:fld id="{E524EDBE-35D6-DF49-8584-A97D5A532969}" type="slidenum">
              <a:rPr lang="en-US" smtClean="0"/>
              <a:pPr/>
              <a:t>26</a:t>
            </a:fld>
            <a:endParaRPr lang="en-US"/>
          </a:p>
        </p:txBody>
      </p:sp>
    </p:spTree>
    <p:extLst>
      <p:ext uri="{BB962C8B-B14F-4D97-AF65-F5344CB8AC3E}">
        <p14:creationId xmlns:p14="http://schemas.microsoft.com/office/powerpoint/2010/main" val="521388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0881" y="993412"/>
            <a:ext cx="8826522" cy="5413876"/>
          </a:xfrm>
        </p:spPr>
        <p:txBody>
          <a:bodyPr>
            <a:normAutofit fontScale="92500"/>
          </a:bodyPr>
          <a:lstStyle/>
          <a:p>
            <a:r>
              <a:rPr lang="en-US" dirty="0" smtClean="0"/>
              <a:t>Presented new layout and </a:t>
            </a:r>
            <a:r>
              <a:rPr lang="en-US" u="sng" dirty="0" smtClean="0"/>
              <a:t>initial</a:t>
            </a:r>
            <a:r>
              <a:rPr lang="en-US" dirty="0" smtClean="0"/>
              <a:t> algorithms for MTF7</a:t>
            </a:r>
            <a:br>
              <a:rPr lang="en-US" dirty="0" smtClean="0"/>
            </a:br>
            <a:r>
              <a:rPr lang="en-US" dirty="0" smtClean="0"/>
              <a:t>(those used in L1 Upgrade TDR preparation)</a:t>
            </a:r>
          </a:p>
          <a:p>
            <a:r>
              <a:rPr lang="en-US" dirty="0" smtClean="0"/>
              <a:t>Currently working on making these algorithms available in CMSSW (using L1TMu)</a:t>
            </a:r>
          </a:p>
          <a:p>
            <a:r>
              <a:rPr lang="en-US" dirty="0" smtClean="0"/>
              <a:t>Lots of work to do</a:t>
            </a:r>
          </a:p>
          <a:p>
            <a:pPr lvl="1"/>
            <a:r>
              <a:rPr lang="en-US" dirty="0" smtClean="0"/>
              <a:t>10</a:t>
            </a:r>
            <a:r>
              <a:rPr lang="en-US" baseline="30000" dirty="0" smtClean="0"/>
              <a:t>9</a:t>
            </a:r>
            <a:r>
              <a:rPr lang="en-US" dirty="0" smtClean="0"/>
              <a:t> addresses in the LUTs need to be filled in the best possible way</a:t>
            </a:r>
          </a:p>
          <a:p>
            <a:pPr lvl="1"/>
            <a:r>
              <a:rPr lang="en-US" dirty="0" smtClean="0"/>
              <a:t>Investigate corrections to LUT output (polynomials, BDTs)</a:t>
            </a:r>
          </a:p>
          <a:p>
            <a:pPr lvl="1"/>
            <a:r>
              <a:rPr lang="en-US" dirty="0" smtClean="0"/>
              <a:t>Further investigate tail clipping (+ firmware implementation)</a:t>
            </a:r>
          </a:p>
          <a:p>
            <a:pPr lvl="1"/>
            <a:r>
              <a:rPr lang="en-US" dirty="0" smtClean="0"/>
              <a:t>Best possible balance of above components</a:t>
            </a:r>
          </a:p>
          <a:p>
            <a:pPr lvl="1"/>
            <a:r>
              <a:rPr lang="en-US" dirty="0" smtClean="0"/>
              <a:t>Or .. ignore everything I’ve said, design something from scratch </a:t>
            </a:r>
            <a:br>
              <a:rPr lang="en-US" dirty="0" smtClean="0"/>
            </a:br>
            <a:r>
              <a:rPr lang="en-US" dirty="0" smtClean="0"/>
              <a:t>(can even propose a new piece of hardware instead of </a:t>
            </a:r>
            <a:r>
              <a:rPr lang="en-US" smtClean="0"/>
              <a:t>LUT mezzanine)</a:t>
            </a:r>
            <a:endParaRPr lang="en-US" dirty="0" smtClean="0"/>
          </a:p>
          <a:p>
            <a:r>
              <a:rPr lang="en-US" dirty="0" smtClean="0"/>
              <a:t>Suggestions, ideas, studies, code is very welcome!</a:t>
            </a:r>
          </a:p>
          <a:p>
            <a:pPr lvl="1"/>
            <a:endParaRPr lang="en-US" dirty="0" smtClean="0"/>
          </a:p>
          <a:p>
            <a:endParaRPr lang="en-US" dirty="0" smtClean="0"/>
          </a:p>
        </p:txBody>
      </p:sp>
      <p:sp>
        <p:nvSpPr>
          <p:cNvPr id="4" name="Title 3"/>
          <p:cNvSpPr>
            <a:spLocks noGrp="1"/>
          </p:cNvSpPr>
          <p:nvPr>
            <p:ph type="title"/>
          </p:nvPr>
        </p:nvSpPr>
        <p:spPr/>
        <p:txBody>
          <a:bodyPr/>
          <a:lstStyle/>
          <a:p>
            <a:r>
              <a:rPr lang="en-US" dirty="0" smtClean="0"/>
              <a:t>Summary</a:t>
            </a:r>
            <a:endParaRPr lang="en-US" dirty="0"/>
          </a:p>
        </p:txBody>
      </p:sp>
      <p:sp>
        <p:nvSpPr>
          <p:cNvPr id="5" name="Slide Number Placeholder 4"/>
          <p:cNvSpPr>
            <a:spLocks noGrp="1"/>
          </p:cNvSpPr>
          <p:nvPr>
            <p:ph type="sldNum" sz="quarter" idx="4"/>
          </p:nvPr>
        </p:nvSpPr>
        <p:spPr/>
        <p:txBody>
          <a:bodyPr/>
          <a:lstStyle/>
          <a:p>
            <a:fld id="{E524EDBE-35D6-DF49-8584-A97D5A532969}" type="slidenum">
              <a:rPr lang="en-US" smtClean="0"/>
              <a:pPr/>
              <a:t>27</a:t>
            </a:fld>
            <a:endParaRPr lang="en-US"/>
          </a:p>
        </p:txBody>
      </p:sp>
    </p:spTree>
    <p:extLst>
      <p:ext uri="{BB962C8B-B14F-4D97-AF65-F5344CB8AC3E}">
        <p14:creationId xmlns:p14="http://schemas.microsoft.com/office/powerpoint/2010/main" val="227491831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solidFill>
            <a:srgbClr val="FFFFFF"/>
          </a:solidFill>
          <a:ln/>
        </p:spPr>
        <p:txBody>
          <a:bodyPr>
            <a:normAutofit/>
          </a:bodyPr>
          <a:lstStyle/>
          <a:p>
            <a:r>
              <a:rPr lang="en-US" sz="3600" dirty="0"/>
              <a:t>YE 4 Installation Implications</a:t>
            </a:r>
          </a:p>
        </p:txBody>
      </p:sp>
      <p:sp>
        <p:nvSpPr>
          <p:cNvPr id="4" name="Slide Number Placeholder 3"/>
          <p:cNvSpPr>
            <a:spLocks noGrp="1"/>
          </p:cNvSpPr>
          <p:nvPr>
            <p:ph type="sldNum" sz="quarter" idx="4"/>
          </p:nvPr>
        </p:nvSpPr>
        <p:spPr>
          <a:prstGeom prst="rect">
            <a:avLst/>
          </a:prstGeom>
        </p:spPr>
        <p:txBody>
          <a:bodyPr lIns="64291" tIns="32146" rIns="64291" bIns="32146"/>
          <a:lstStyle/>
          <a:p>
            <a:fld id="{CD360DAA-FEAE-5048-B57F-ABEF6F3B67B8}" type="slidenum">
              <a:rPr lang="en-US"/>
              <a:pPr/>
              <a:t>28</a:t>
            </a:fld>
            <a:endParaRPr lang="en-US"/>
          </a:p>
        </p:txBody>
      </p:sp>
      <p:pic>
        <p:nvPicPr>
          <p:cNvPr id="11265" name="Picture 1"/>
          <p:cNvPicPr>
            <a:picLocks noChangeAspect="1" noChangeArrowheads="1"/>
          </p:cNvPicPr>
          <p:nvPr/>
        </p:nvPicPr>
        <p:blipFill rotWithShape="1">
          <a:blip r:embed="rId2">
            <a:extLst>
              <a:ext uri="{28A0092B-C50C-407E-A947-70E740481C1C}">
                <a14:useLocalDpi xmlns:a14="http://schemas.microsoft.com/office/drawing/2010/main" val="0"/>
              </a:ext>
            </a:extLst>
          </a:blip>
          <a:srcRect t="11917" b="5978"/>
          <a:stretch/>
        </p:blipFill>
        <p:spPr bwMode="auto">
          <a:xfrm>
            <a:off x="0" y="1172718"/>
            <a:ext cx="8524503" cy="5249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13618324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idx="1"/>
          </p:nvPr>
        </p:nvSpPr>
        <p:spPr/>
        <p:txBody>
          <a:bodyPr>
            <a:normAutofit fontScale="85000" lnSpcReduction="20000"/>
          </a:bodyPr>
          <a:lstStyle/>
          <a:p>
            <a:r>
              <a:rPr lang="en-US" smtClean="0"/>
              <a:t>Currently completing CVS → svn migration for CSCTF online software [conservation of old system]</a:t>
            </a:r>
          </a:p>
          <a:p>
            <a:r>
              <a:rPr lang="en-US" smtClean="0"/>
              <a:t>The new system will require completely new control and test stand online software (+hardware-check firmware)</a:t>
            </a:r>
          </a:p>
          <a:p>
            <a:r>
              <a:rPr lang="en-US" smtClean="0"/>
              <a:t>Alex Madorsky is currently testing and debugging the prototype hardware with his private code</a:t>
            </a:r>
          </a:p>
          <a:p>
            <a:r>
              <a:rPr lang="en-US" smtClean="0"/>
              <a:t>Doug Rank [UF / Rick Field] will be filling his service requirement through the muon trigger upgrade, </a:t>
            </a:r>
          </a:p>
          <a:p>
            <a:r>
              <a:rPr lang="en-US" smtClean="0"/>
              <a:t>Doug will bump-start the online effort by integrating Alex</a:t>
            </a:r>
            <a:r>
              <a:rPr lang="ja-JP" altLang="en-US" smtClean="0"/>
              <a:t>’</a:t>
            </a:r>
            <a:r>
              <a:rPr lang="en-US" smtClean="0"/>
              <a:t>s private code into xDAQ </a:t>
            </a:r>
          </a:p>
          <a:p>
            <a:r>
              <a:rPr lang="en-US" smtClean="0"/>
              <a:t>This will provide the basic test bench + run control handles, will expand as the firmware fully congeals</a:t>
            </a:r>
            <a:endParaRPr lang="en-US"/>
          </a:p>
        </p:txBody>
      </p:sp>
      <p:sp>
        <p:nvSpPr>
          <p:cNvPr id="26626" name="Rectangle 2"/>
          <p:cNvSpPr>
            <a:spLocks noGrp="1" noChangeArrowheads="1"/>
          </p:cNvSpPr>
          <p:nvPr>
            <p:ph type="title"/>
          </p:nvPr>
        </p:nvSpPr>
        <p:spPr/>
        <p:txBody>
          <a:bodyPr/>
          <a:lstStyle/>
          <a:p>
            <a:r>
              <a:rPr lang="en-US" smtClean="0"/>
              <a:t>Online software / test stand</a:t>
            </a:r>
            <a:endParaRPr lang="en-US"/>
          </a:p>
        </p:txBody>
      </p:sp>
      <p:sp>
        <p:nvSpPr>
          <p:cNvPr id="4" name="Slide Number Placeholder 3"/>
          <p:cNvSpPr>
            <a:spLocks noGrp="1"/>
          </p:cNvSpPr>
          <p:nvPr>
            <p:ph type="sldNum" sz="quarter" idx="4"/>
          </p:nvPr>
        </p:nvSpPr>
        <p:spPr/>
        <p:txBody>
          <a:bodyPr/>
          <a:lstStyle/>
          <a:p>
            <a:fld id="{DE65BCCF-EE80-8A47-A9EF-0A0F4C3782F9}" type="slidenum">
              <a:rPr lang="en-US" smtClean="0"/>
              <a:pPr/>
              <a:t>29</a:t>
            </a:fld>
            <a:endParaRPr lang="en-US"/>
          </a:p>
        </p:txBody>
      </p:sp>
    </p:spTree>
    <p:extLst>
      <p:ext uri="{BB962C8B-B14F-4D97-AF65-F5344CB8AC3E}">
        <p14:creationId xmlns:p14="http://schemas.microsoft.com/office/powerpoint/2010/main" val="33614602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1774437" y="110440"/>
            <a:ext cx="6353564" cy="699810"/>
          </a:xfrm>
          <a:ln/>
        </p:spPr>
        <p:txBody>
          <a:bodyPr>
            <a:noAutofit/>
          </a:bodyPr>
          <a:lstStyle/>
          <a:p>
            <a:r>
              <a:rPr lang="en-US" sz="2800" dirty="0"/>
              <a:t>Upgraded Algorithms </a:t>
            </a:r>
            <a:r>
              <a:rPr lang="en-US" sz="2800" dirty="0" err="1"/>
              <a:t>vs</a:t>
            </a:r>
            <a:r>
              <a:rPr lang="en-US" sz="2800" dirty="0"/>
              <a:t> </a:t>
            </a:r>
            <a:r>
              <a:rPr lang="en-US" sz="2800" dirty="0" smtClean="0"/>
              <a:t>Current Ones</a:t>
            </a:r>
            <a:endParaRPr lang="en-US" sz="2800" dirty="0"/>
          </a:p>
        </p:txBody>
      </p:sp>
      <p:sp>
        <p:nvSpPr>
          <p:cNvPr id="16" name="Slide Number Placeholder 3"/>
          <p:cNvSpPr>
            <a:spLocks noGrp="1"/>
          </p:cNvSpPr>
          <p:nvPr>
            <p:ph type="sldNum" sz="quarter" idx="4"/>
          </p:nvPr>
        </p:nvSpPr>
        <p:spPr>
          <a:prstGeom prst="rect">
            <a:avLst/>
          </a:prstGeom>
        </p:spPr>
        <p:txBody>
          <a:bodyPr lIns="64291" tIns="32146" rIns="64291" bIns="32146"/>
          <a:lstStyle/>
          <a:p>
            <a:fld id="{91FA264A-18B7-B14F-BA76-BF83324BD5A3}" type="slidenum">
              <a:rPr lang="en-US"/>
              <a:pPr/>
              <a:t>3</a:t>
            </a:fld>
            <a:endParaRPr lang="en-US"/>
          </a:p>
        </p:txBody>
      </p:sp>
      <p:grpSp>
        <p:nvGrpSpPr>
          <p:cNvPr id="3" name="Group 2"/>
          <p:cNvGrpSpPr/>
          <p:nvPr/>
        </p:nvGrpSpPr>
        <p:grpSpPr>
          <a:xfrm>
            <a:off x="2062758" y="1163032"/>
            <a:ext cx="4707587" cy="1914362"/>
            <a:chOff x="1723430" y="1693232"/>
            <a:chExt cx="4707587" cy="1914362"/>
          </a:xfrm>
        </p:grpSpPr>
        <p:sp>
          <p:nvSpPr>
            <p:cNvPr id="13318" name="Rectangle 6"/>
            <p:cNvSpPr>
              <a:spLocks/>
            </p:cNvSpPr>
            <p:nvPr/>
          </p:nvSpPr>
          <p:spPr bwMode="auto">
            <a:xfrm>
              <a:off x="1723430" y="1693232"/>
              <a:ext cx="4707587"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700">
                  <a:solidFill>
                    <a:srgbClr val="115210"/>
                  </a:solidFill>
                  <a:ea typeface="ＭＳ Ｐゴシック" charset="0"/>
                  <a:cs typeface="Gill Sans" charset="0"/>
                </a:rPr>
                <a:t>Current System Diagram</a:t>
              </a:r>
            </a:p>
          </p:txBody>
        </p:sp>
        <p:grpSp>
          <p:nvGrpSpPr>
            <p:cNvPr id="13323" name="Group 11"/>
            <p:cNvGrpSpPr>
              <a:grpSpLocks/>
            </p:cNvGrpSpPr>
            <p:nvPr/>
          </p:nvGrpSpPr>
          <p:grpSpPr bwMode="auto">
            <a:xfrm>
              <a:off x="1946672" y="2571750"/>
              <a:ext cx="4339828" cy="1035844"/>
              <a:chOff x="0" y="0"/>
              <a:chExt cx="3888" cy="928"/>
            </a:xfrm>
          </p:grpSpPr>
          <p:sp>
            <p:nvSpPr>
              <p:cNvPr id="13320" name="Rectangle 8"/>
              <p:cNvSpPr>
                <a:spLocks/>
              </p:cNvSpPr>
              <p:nvPr/>
            </p:nvSpPr>
            <p:spPr bwMode="auto">
              <a:xfrm>
                <a:off x="0" y="0"/>
                <a:ext cx="1712" cy="928"/>
              </a:xfrm>
              <a:prstGeom prst="rect">
                <a:avLst/>
              </a:prstGeom>
              <a:blipFill dpi="0" rotWithShape="0">
                <a:blip r:embed="rId2"/>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algn="ctr"/>
                <a:r>
                  <a:rPr lang="en-US" sz="2500" dirty="0">
                    <a:solidFill>
                      <a:srgbClr val="FFFFFF"/>
                    </a:solidFill>
                    <a:effectLst>
                      <a:outerShdw blurRad="38100" dist="38100" dir="2700000" algn="tl">
                        <a:srgbClr val="DDDDDD"/>
                      </a:outerShdw>
                    </a:effectLst>
                    <a:ea typeface="ＭＳ Ｐゴシック" charset="0"/>
                    <a:cs typeface="Lucida Grande" charset="0"/>
                  </a:rPr>
                  <a:t>ΔΦ based Track Finding </a:t>
                </a:r>
              </a:p>
            </p:txBody>
          </p:sp>
          <p:sp>
            <p:nvSpPr>
              <p:cNvPr id="13321" name="Rectangle 9"/>
              <p:cNvSpPr>
                <a:spLocks/>
              </p:cNvSpPr>
              <p:nvPr/>
            </p:nvSpPr>
            <p:spPr bwMode="auto">
              <a:xfrm>
                <a:off x="2176" y="0"/>
                <a:ext cx="1712" cy="928"/>
              </a:xfrm>
              <a:prstGeom prst="rect">
                <a:avLst/>
              </a:prstGeom>
              <a:blipFill dpi="0" rotWithShape="0">
                <a:blip r:embed="rId2"/>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algn="ctr"/>
                <a:r>
                  <a:rPr lang="en-US" sz="2500" dirty="0">
                    <a:solidFill>
                      <a:srgbClr val="FFFFFF"/>
                    </a:solidFill>
                    <a:effectLst>
                      <a:outerShdw blurRad="38100" dist="38100" dir="2700000" algn="tl">
                        <a:srgbClr val="DDDDDD"/>
                      </a:outerShdw>
                    </a:effectLst>
                    <a:ea typeface="ＭＳ Ｐゴシック" charset="0"/>
                    <a:cs typeface="Lucida Grande" charset="0"/>
                  </a:rPr>
                  <a:t>ΔΦ based</a:t>
                </a:r>
                <a:br>
                  <a:rPr lang="en-US" sz="2500" dirty="0">
                    <a:solidFill>
                      <a:srgbClr val="FFFFFF"/>
                    </a:solidFill>
                    <a:effectLst>
                      <a:outerShdw blurRad="38100" dist="38100" dir="2700000" algn="tl">
                        <a:srgbClr val="DDDDDD"/>
                      </a:outerShdw>
                    </a:effectLst>
                    <a:ea typeface="ＭＳ Ｐゴシック" charset="0"/>
                    <a:cs typeface="Lucida Grande" charset="0"/>
                  </a:rPr>
                </a:br>
                <a:r>
                  <a:rPr lang="en-US" sz="2500" dirty="0">
                    <a:solidFill>
                      <a:srgbClr val="FFFFFF"/>
                    </a:solidFill>
                    <a:effectLst>
                      <a:outerShdw blurRad="38100" dist="38100" dir="2700000" algn="tl">
                        <a:srgbClr val="DDDDDD"/>
                      </a:outerShdw>
                    </a:effectLst>
                    <a:ea typeface="ＭＳ Ｐゴシック" charset="0"/>
                    <a:cs typeface="Lucida Grande" charset="0"/>
                  </a:rPr>
                  <a:t> </a:t>
                </a:r>
                <a:r>
                  <a:rPr lang="en-US" sz="2500" dirty="0" err="1">
                    <a:solidFill>
                      <a:srgbClr val="FFFFFF"/>
                    </a:solidFill>
                    <a:effectLst>
                      <a:outerShdw blurRad="38100" dist="38100" dir="2700000" algn="tl">
                        <a:srgbClr val="DDDDDD"/>
                      </a:outerShdw>
                    </a:effectLst>
                    <a:ea typeface="ＭＳ Ｐゴシック" charset="0"/>
                    <a:cs typeface="Lucida Grande" charset="0"/>
                  </a:rPr>
                  <a:t>p</a:t>
                </a:r>
                <a:r>
                  <a:rPr lang="en-US" sz="2500" baseline="-6000" dirty="0" err="1">
                    <a:solidFill>
                      <a:srgbClr val="FFFFFF"/>
                    </a:solidFill>
                    <a:effectLst>
                      <a:outerShdw blurRad="38100" dist="38100" dir="2700000" algn="tl">
                        <a:srgbClr val="DDDDDD"/>
                      </a:outerShdw>
                    </a:effectLst>
                    <a:ea typeface="ＭＳ Ｐゴシック" charset="0"/>
                    <a:cs typeface="Gill Sans" charset="0"/>
                  </a:rPr>
                  <a:t>T</a:t>
                </a:r>
                <a:r>
                  <a:rPr lang="en-US" sz="2500" baseline="-6000" dirty="0">
                    <a:solidFill>
                      <a:srgbClr val="FFFFFF"/>
                    </a:solidFill>
                    <a:effectLst>
                      <a:outerShdw blurRad="38100" dist="38100" dir="2700000" algn="tl">
                        <a:srgbClr val="DDDDDD"/>
                      </a:outerShdw>
                    </a:effectLst>
                    <a:ea typeface="ＭＳ Ｐゴシック" charset="0"/>
                    <a:cs typeface="Gill Sans" charset="0"/>
                  </a:rPr>
                  <a:t> </a:t>
                </a:r>
                <a:r>
                  <a:rPr lang="en-US" sz="2500" dirty="0">
                    <a:solidFill>
                      <a:srgbClr val="FFFFFF"/>
                    </a:solidFill>
                    <a:effectLst>
                      <a:outerShdw blurRad="38100" dist="38100" dir="2700000" algn="tl">
                        <a:srgbClr val="DDDDDD"/>
                      </a:outerShdw>
                    </a:effectLst>
                    <a:ea typeface="ＭＳ Ｐゴシック" charset="0"/>
                    <a:cs typeface="Gill Sans" charset="0"/>
                  </a:rPr>
                  <a:t>LUT </a:t>
                </a:r>
              </a:p>
            </p:txBody>
          </p:sp>
          <p:sp>
            <p:nvSpPr>
              <p:cNvPr id="13322" name="Line 10"/>
              <p:cNvSpPr>
                <a:spLocks noChangeShapeType="1"/>
              </p:cNvSpPr>
              <p:nvPr/>
            </p:nvSpPr>
            <p:spPr bwMode="auto">
              <a:xfrm rot="10800000">
                <a:off x="1744" y="453"/>
                <a:ext cx="416" cy="2"/>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grpSp>
        <p:nvGrpSpPr>
          <p:cNvPr id="4" name="Group 3"/>
          <p:cNvGrpSpPr/>
          <p:nvPr/>
        </p:nvGrpSpPr>
        <p:grpSpPr>
          <a:xfrm>
            <a:off x="194469" y="3746628"/>
            <a:ext cx="8679656" cy="1820600"/>
            <a:chOff x="125016" y="4581986"/>
            <a:chExt cx="8679656" cy="1820600"/>
          </a:xfrm>
        </p:grpSpPr>
        <p:sp>
          <p:nvSpPr>
            <p:cNvPr id="13314" name="Rectangle 2"/>
            <p:cNvSpPr>
              <a:spLocks/>
            </p:cNvSpPr>
            <p:nvPr/>
          </p:nvSpPr>
          <p:spPr bwMode="auto">
            <a:xfrm>
              <a:off x="125016" y="5366742"/>
              <a:ext cx="1910953" cy="1035844"/>
            </a:xfrm>
            <a:prstGeom prst="rect">
              <a:avLst/>
            </a:prstGeom>
            <a:blipFill dpi="0" rotWithShape="0">
              <a:blip r:embed="rId2"/>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algn="ctr"/>
              <a:r>
                <a:rPr lang="en-US" sz="2500">
                  <a:solidFill>
                    <a:srgbClr val="FFFFFF"/>
                  </a:solidFill>
                  <a:effectLst>
                    <a:outerShdw blurRad="38100" dist="38100" dir="2700000" algn="tl">
                      <a:srgbClr val="DDDDDD"/>
                    </a:outerShdw>
                  </a:effectLst>
                  <a:ea typeface="ＭＳ Ｐゴシック" charset="0"/>
                  <a:cs typeface="Gill Sans" charset="0"/>
                </a:rPr>
                <a:t>Pattern based Track Finding </a:t>
              </a:r>
            </a:p>
          </p:txBody>
        </p:sp>
        <p:sp>
          <p:nvSpPr>
            <p:cNvPr id="13315" name="Rectangle 3"/>
            <p:cNvSpPr>
              <a:spLocks/>
            </p:cNvSpPr>
            <p:nvPr/>
          </p:nvSpPr>
          <p:spPr bwMode="auto">
            <a:xfrm>
              <a:off x="2375297" y="5366742"/>
              <a:ext cx="1910953" cy="1035844"/>
            </a:xfrm>
            <a:prstGeom prst="rect">
              <a:avLst/>
            </a:prstGeom>
            <a:blipFill dpi="0" rotWithShape="0">
              <a:blip r:embed="rId2"/>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algn="ctr"/>
              <a:r>
                <a:rPr lang="en-US" sz="2500">
                  <a:solidFill>
                    <a:srgbClr val="FFFFFF"/>
                  </a:solidFill>
                  <a:effectLst>
                    <a:outerShdw blurRad="38100" dist="38100" dir="2700000" algn="tl">
                      <a:srgbClr val="DDDDDD"/>
                    </a:outerShdw>
                  </a:effectLst>
                  <a:ea typeface="ＭＳ Ｐゴシック" charset="0"/>
                  <a:cs typeface="Gill Sans" charset="0"/>
                </a:rPr>
                <a:t>Generalized </a:t>
              </a:r>
            </a:p>
            <a:p>
              <a:pPr algn="ctr"/>
              <a:r>
                <a:rPr lang="en-US" sz="2500">
                  <a:solidFill>
                    <a:srgbClr val="FFFFFF"/>
                  </a:solidFill>
                  <a:effectLst>
                    <a:outerShdw blurRad="38100" dist="38100" dir="2700000" algn="tl">
                      <a:srgbClr val="DDDDDD"/>
                    </a:outerShdw>
                  </a:effectLst>
                  <a:ea typeface="ＭＳ Ｐゴシック" charset="0"/>
                  <a:cs typeface="Gill Sans" charset="0"/>
                </a:rPr>
                <a:t>p</a:t>
              </a:r>
              <a:r>
                <a:rPr lang="en-US" sz="2500" baseline="-6000">
                  <a:solidFill>
                    <a:srgbClr val="FFFFFF"/>
                  </a:solidFill>
                  <a:effectLst>
                    <a:outerShdw blurRad="38100" dist="38100" dir="2700000" algn="tl">
                      <a:srgbClr val="DDDDDD"/>
                    </a:outerShdw>
                  </a:effectLst>
                  <a:ea typeface="ＭＳ Ｐゴシック" charset="0"/>
                  <a:cs typeface="Gill Sans" charset="0"/>
                </a:rPr>
                <a:t>T </a:t>
              </a:r>
              <a:r>
                <a:rPr lang="en-US" sz="2500">
                  <a:solidFill>
                    <a:srgbClr val="FFFFFF"/>
                  </a:solidFill>
                  <a:effectLst>
                    <a:outerShdw blurRad="38100" dist="38100" dir="2700000" algn="tl">
                      <a:srgbClr val="DDDDDD"/>
                    </a:outerShdw>
                  </a:effectLst>
                  <a:ea typeface="ＭＳ Ｐゴシック" charset="0"/>
                  <a:cs typeface="Gill Sans" charset="0"/>
                </a:rPr>
                <a:t>LUT</a:t>
              </a:r>
            </a:p>
          </p:txBody>
        </p:sp>
        <p:sp>
          <p:nvSpPr>
            <p:cNvPr id="13316" name="Rectangle 4"/>
            <p:cNvSpPr>
              <a:spLocks/>
            </p:cNvSpPr>
            <p:nvPr/>
          </p:nvSpPr>
          <p:spPr bwMode="auto">
            <a:xfrm>
              <a:off x="4625578" y="5366742"/>
              <a:ext cx="1910953" cy="1035844"/>
            </a:xfrm>
            <a:prstGeom prst="rect">
              <a:avLst/>
            </a:prstGeom>
            <a:blipFill dpi="0" rotWithShape="0">
              <a:blip r:embed="rId2"/>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algn="ctr"/>
              <a:r>
                <a:rPr lang="en-US" sz="2500" dirty="0">
                  <a:solidFill>
                    <a:srgbClr val="FFFFFF"/>
                  </a:solidFill>
                  <a:effectLst>
                    <a:outerShdw blurRad="38100" dist="38100" dir="2700000" algn="tl">
                      <a:srgbClr val="DDDDDD"/>
                    </a:outerShdw>
                  </a:effectLst>
                  <a:ea typeface="ＭＳ Ｐゴシック" charset="0"/>
                  <a:cs typeface="Gill Sans" charset="0"/>
                </a:rPr>
                <a:t>post-LUT Correction</a:t>
              </a:r>
            </a:p>
          </p:txBody>
        </p:sp>
        <p:sp>
          <p:nvSpPr>
            <p:cNvPr id="13317" name="Rectangle 5"/>
            <p:cNvSpPr>
              <a:spLocks/>
            </p:cNvSpPr>
            <p:nvPr/>
          </p:nvSpPr>
          <p:spPr bwMode="auto">
            <a:xfrm>
              <a:off x="6893719" y="5366742"/>
              <a:ext cx="1910953" cy="1035844"/>
            </a:xfrm>
            <a:prstGeom prst="rect">
              <a:avLst/>
            </a:prstGeom>
            <a:blipFill dpi="0" rotWithShape="0">
              <a:blip r:embed="rId2"/>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algn="ctr"/>
              <a:r>
                <a:rPr lang="en-US" sz="2500">
                  <a:solidFill>
                    <a:srgbClr val="FFFFFF"/>
                  </a:solidFill>
                  <a:effectLst>
                    <a:outerShdw blurRad="38100" dist="38100" dir="2700000" algn="tl">
                      <a:srgbClr val="DDDDDD"/>
                    </a:outerShdw>
                  </a:effectLst>
                  <a:ea typeface="ＭＳ Ｐゴシック" charset="0"/>
                  <a:cs typeface="Gill Sans" charset="0"/>
                </a:rPr>
                <a:t>Tail Clipping</a:t>
              </a:r>
            </a:p>
          </p:txBody>
        </p:sp>
        <p:sp>
          <p:nvSpPr>
            <p:cNvPr id="13319" name="Rectangle 7"/>
            <p:cNvSpPr>
              <a:spLocks/>
            </p:cNvSpPr>
            <p:nvPr/>
          </p:nvSpPr>
          <p:spPr bwMode="auto">
            <a:xfrm>
              <a:off x="420812" y="4581986"/>
              <a:ext cx="7424778"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700">
                  <a:solidFill>
                    <a:srgbClr val="115210"/>
                  </a:solidFill>
                  <a:ea typeface="ＭＳ Ｐゴシック" charset="0"/>
                  <a:cs typeface="Gill Sans" charset="0"/>
                </a:rPr>
                <a:t>Upgraded System Conceptual Diagram</a:t>
              </a:r>
            </a:p>
          </p:txBody>
        </p:sp>
        <p:sp>
          <p:nvSpPr>
            <p:cNvPr id="13324" name="Line 12"/>
            <p:cNvSpPr>
              <a:spLocks noChangeShapeType="1"/>
            </p:cNvSpPr>
            <p:nvPr/>
          </p:nvSpPr>
          <p:spPr bwMode="auto">
            <a:xfrm rot="10800000">
              <a:off x="2062758" y="5875735"/>
              <a:ext cx="321469" cy="2232"/>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325" name="Line 13"/>
            <p:cNvSpPr>
              <a:spLocks noChangeShapeType="1"/>
            </p:cNvSpPr>
            <p:nvPr/>
          </p:nvSpPr>
          <p:spPr bwMode="auto">
            <a:xfrm rot="10800000">
              <a:off x="4313039" y="5875735"/>
              <a:ext cx="321469" cy="2232"/>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326" name="Line 14"/>
            <p:cNvSpPr>
              <a:spLocks noChangeShapeType="1"/>
            </p:cNvSpPr>
            <p:nvPr/>
          </p:nvSpPr>
          <p:spPr bwMode="auto">
            <a:xfrm rot="10800000">
              <a:off x="6554391" y="5875735"/>
              <a:ext cx="321469" cy="2232"/>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Tree>
    <p:extLst>
      <p:ext uri="{BB962C8B-B14F-4D97-AF65-F5344CB8AC3E}">
        <p14:creationId xmlns:p14="http://schemas.microsoft.com/office/powerpoint/2010/main" val="16619639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3"/>
          <p:cNvSpPr>
            <a:spLocks noGrp="1"/>
          </p:cNvSpPr>
          <p:nvPr>
            <p:ph type="sldNum" sz="quarter" idx="4294967295"/>
          </p:nvPr>
        </p:nvSpPr>
        <p:spPr>
          <a:xfrm>
            <a:off x="8626078" y="6581180"/>
            <a:ext cx="241102" cy="258961"/>
          </a:xfrm>
          <a:prstGeom prst="rect">
            <a:avLst/>
          </a:prstGeom>
        </p:spPr>
        <p:txBody>
          <a:bodyPr lIns="64291" tIns="32146" rIns="64291" bIns="32146"/>
          <a:lstStyle/>
          <a:p>
            <a:fld id="{ACB433FA-D118-474D-876A-2561B1A1CE0F}" type="slidenum">
              <a:rPr lang="en-US"/>
              <a:pPr/>
              <a:t>30</a:t>
            </a:fld>
            <a:endParaRPr lang="en-US"/>
          </a:p>
        </p:txBody>
      </p:sp>
      <p:sp>
        <p:nvSpPr>
          <p:cNvPr id="19457" name="Rectangle 1"/>
          <p:cNvSpPr>
            <a:spLocks noChangeArrowheads="1"/>
          </p:cNvSpPr>
          <p:nvPr>
            <p:ph type="title"/>
          </p:nvPr>
        </p:nvSpPr>
        <p:spPr>
          <a:ln/>
        </p:spPr>
        <p:txBody>
          <a:bodyPr lIns="26788" tIns="26788" rIns="26788" bIns="26788"/>
          <a:lstStyle/>
          <a:p>
            <a:r>
              <a:rPr lang="en-US"/>
              <a:t>Software Organization</a:t>
            </a:r>
          </a:p>
        </p:txBody>
      </p:sp>
      <p:sp>
        <p:nvSpPr>
          <p:cNvPr id="19458" name="Rectangle 2"/>
          <p:cNvSpPr>
            <a:spLocks/>
          </p:cNvSpPr>
          <p:nvPr/>
        </p:nvSpPr>
        <p:spPr bwMode="auto">
          <a:xfrm>
            <a:off x="1492375" y="1425972"/>
            <a:ext cx="2387470" cy="669652"/>
          </a:xfrm>
          <a:prstGeom prst="rect">
            <a:avLst/>
          </a:prstGeom>
          <a:solidFill>
            <a:srgbClr val="FFFFFF"/>
          </a:solidFill>
          <a:ln w="9525" cap="flat">
            <a:solidFill>
              <a:schemeClr val="tx1"/>
            </a:solidFill>
            <a:prstDash val="solid"/>
            <a:round/>
            <a:headEnd type="none" w="med" len="med"/>
            <a:tailEnd type="none" w="med" len="med"/>
          </a:ln>
        </p:spPr>
        <p:txBody>
          <a:bodyPr wrap="none" lIns="26788" tIns="26788" rIns="26788" bIns="26788">
            <a:spAutoFit/>
          </a:bodyPr>
          <a:lstStyle/>
          <a:p>
            <a:r>
              <a:rPr lang="ja-JP" altLang="en-US" sz="2000" dirty="0">
                <a:latin typeface="Arial"/>
                <a:ea typeface="ＭＳ Ｐゴシック" charset="0"/>
                <a:cs typeface="Gill Sans" charset="0"/>
              </a:rPr>
              <a:t>“</a:t>
            </a:r>
            <a:r>
              <a:rPr lang="en-US" sz="2000" dirty="0">
                <a:ea typeface="ＭＳ Ｐゴシック" charset="0"/>
                <a:cs typeface="Gill Sans" charset="0"/>
              </a:rPr>
              <a:t>Machine</a:t>
            </a:r>
            <a:r>
              <a:rPr lang="ja-JP" altLang="en-US" sz="2000" dirty="0">
                <a:latin typeface="Arial"/>
                <a:ea typeface="ＭＳ Ｐゴシック" charset="0"/>
                <a:cs typeface="Gill Sans" charset="0"/>
              </a:rPr>
              <a:t>”</a:t>
            </a:r>
            <a:r>
              <a:rPr lang="en-US" sz="2000" dirty="0">
                <a:ea typeface="ＭＳ Ｐゴシック" charset="0"/>
                <a:cs typeface="Gill Sans" charset="0"/>
              </a:rPr>
              <a:t> Generated</a:t>
            </a:r>
            <a:endParaRPr lang="en-US" dirty="0">
              <a:solidFill>
                <a:schemeClr val="tx1"/>
              </a:solidFill>
              <a:ea typeface="ＭＳ Ｐゴシック" charset="0"/>
              <a:cs typeface="Gill Sans" charset="0"/>
            </a:endParaRPr>
          </a:p>
          <a:p>
            <a:r>
              <a:rPr lang="en-US" sz="2000" dirty="0">
                <a:ea typeface="ＭＳ Ｐゴシック" charset="0"/>
                <a:cs typeface="Gill Sans" charset="0"/>
              </a:rPr>
              <a:t>Emulator Module</a:t>
            </a:r>
          </a:p>
        </p:txBody>
      </p:sp>
      <p:sp>
        <p:nvSpPr>
          <p:cNvPr id="19459" name="Rectangle 3"/>
          <p:cNvSpPr>
            <a:spLocks/>
          </p:cNvSpPr>
          <p:nvPr/>
        </p:nvSpPr>
        <p:spPr bwMode="auto">
          <a:xfrm>
            <a:off x="1869654" y="4878958"/>
            <a:ext cx="1879769" cy="669652"/>
          </a:xfrm>
          <a:prstGeom prst="rect">
            <a:avLst/>
          </a:prstGeom>
          <a:solidFill>
            <a:srgbClr val="C4BD97"/>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Human-Readable</a:t>
            </a:r>
            <a:endParaRPr lang="en-US">
              <a:solidFill>
                <a:schemeClr val="tx1"/>
              </a:solidFill>
              <a:ea typeface="ＭＳ Ｐゴシック" charset="0"/>
              <a:cs typeface="Gill Sans" charset="0"/>
            </a:endParaRPr>
          </a:p>
          <a:p>
            <a:r>
              <a:rPr lang="en-US" sz="2000">
                <a:ea typeface="ＭＳ Ｐゴシック" charset="0"/>
                <a:cs typeface="Gill Sans" charset="0"/>
              </a:rPr>
              <a:t>Emulator Module</a:t>
            </a:r>
          </a:p>
        </p:txBody>
      </p:sp>
      <p:sp>
        <p:nvSpPr>
          <p:cNvPr id="19460" name="Rectangle 4"/>
          <p:cNvSpPr>
            <a:spLocks/>
          </p:cNvSpPr>
          <p:nvPr/>
        </p:nvSpPr>
        <p:spPr bwMode="auto">
          <a:xfrm>
            <a:off x="3927947" y="2866429"/>
            <a:ext cx="2123852" cy="977429"/>
          </a:xfrm>
          <a:prstGeom prst="rect">
            <a:avLst/>
          </a:prstGeom>
          <a:solidFill>
            <a:srgbClr val="C4BD97"/>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Data vs Emulator</a:t>
            </a:r>
            <a:endParaRPr lang="en-US">
              <a:solidFill>
                <a:schemeClr val="tx1"/>
              </a:solidFill>
              <a:ea typeface="ＭＳ Ｐゴシック" charset="0"/>
              <a:cs typeface="Gill Sans" charset="0"/>
            </a:endParaRPr>
          </a:p>
          <a:p>
            <a:r>
              <a:rPr lang="en-US" sz="2000">
                <a:ea typeface="ＭＳ Ｐゴシック" charset="0"/>
                <a:cs typeface="Gill Sans" charset="0"/>
              </a:rPr>
              <a:t>Bitwise Comparator</a:t>
            </a:r>
            <a:endParaRPr lang="en-US">
              <a:solidFill>
                <a:schemeClr val="tx1"/>
              </a:solidFill>
              <a:ea typeface="ＭＳ Ｐゴシック" charset="0"/>
              <a:cs typeface="Gill Sans" charset="0"/>
            </a:endParaRPr>
          </a:p>
          <a:p>
            <a:r>
              <a:rPr lang="en-US" sz="2000">
                <a:ea typeface="ＭＳ Ｐゴシック" charset="0"/>
                <a:cs typeface="Gill Sans" charset="0"/>
              </a:rPr>
              <a:t>(diagonal plots)</a:t>
            </a:r>
          </a:p>
        </p:txBody>
      </p:sp>
      <p:sp>
        <p:nvSpPr>
          <p:cNvPr id="19461" name="Rectangle 5"/>
          <p:cNvSpPr>
            <a:spLocks/>
          </p:cNvSpPr>
          <p:nvPr/>
        </p:nvSpPr>
        <p:spPr bwMode="auto">
          <a:xfrm>
            <a:off x="6935019" y="1401961"/>
            <a:ext cx="1657102" cy="361876"/>
          </a:xfrm>
          <a:prstGeom prst="rect">
            <a:avLst/>
          </a:prstGeom>
          <a:solidFill>
            <a:srgbClr val="8EB4E3"/>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Online Monitor</a:t>
            </a:r>
          </a:p>
        </p:txBody>
      </p:sp>
      <p:sp>
        <p:nvSpPr>
          <p:cNvPr id="19462" name="Rectangle 6"/>
          <p:cNvSpPr>
            <a:spLocks/>
          </p:cNvSpPr>
          <p:nvPr/>
        </p:nvSpPr>
        <p:spPr bwMode="auto">
          <a:xfrm>
            <a:off x="6937252" y="2390924"/>
            <a:ext cx="1669926" cy="361876"/>
          </a:xfrm>
          <a:prstGeom prst="rect">
            <a:avLst/>
          </a:prstGeom>
          <a:solidFill>
            <a:srgbClr val="8EB4E3"/>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Offline Monitor</a:t>
            </a:r>
          </a:p>
        </p:txBody>
      </p:sp>
      <p:sp>
        <p:nvSpPr>
          <p:cNvPr id="19463" name="Rectangle 7"/>
          <p:cNvSpPr>
            <a:spLocks/>
          </p:cNvSpPr>
          <p:nvPr/>
        </p:nvSpPr>
        <p:spPr bwMode="auto">
          <a:xfrm>
            <a:off x="6953994" y="3308449"/>
            <a:ext cx="1695574" cy="361876"/>
          </a:xfrm>
          <a:prstGeom prst="rect">
            <a:avLst/>
          </a:prstGeom>
          <a:solidFill>
            <a:srgbClr val="8EB4E3"/>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Bad Event Filter</a:t>
            </a:r>
          </a:p>
        </p:txBody>
      </p:sp>
      <p:sp>
        <p:nvSpPr>
          <p:cNvPr id="19464" name="Rectangle 8"/>
          <p:cNvSpPr>
            <a:spLocks/>
          </p:cNvSpPr>
          <p:nvPr/>
        </p:nvSpPr>
        <p:spPr bwMode="auto">
          <a:xfrm>
            <a:off x="6908230" y="4071937"/>
            <a:ext cx="1749525" cy="361876"/>
          </a:xfrm>
          <a:prstGeom prst="rect">
            <a:avLst/>
          </a:prstGeom>
          <a:solidFill>
            <a:srgbClr val="FFFFFF"/>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Data Production</a:t>
            </a:r>
          </a:p>
        </p:txBody>
      </p:sp>
      <p:sp>
        <p:nvSpPr>
          <p:cNvPr id="19465" name="Rectangle 9"/>
          <p:cNvSpPr>
            <a:spLocks/>
          </p:cNvSpPr>
          <p:nvPr/>
        </p:nvSpPr>
        <p:spPr bwMode="auto">
          <a:xfrm>
            <a:off x="7008689" y="4816450"/>
            <a:ext cx="1527610" cy="361876"/>
          </a:xfrm>
          <a:prstGeom prst="rect">
            <a:avLst/>
          </a:prstGeom>
          <a:solidFill>
            <a:srgbClr val="FFFFFF"/>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MC Emulation</a:t>
            </a:r>
          </a:p>
        </p:txBody>
      </p:sp>
      <p:sp>
        <p:nvSpPr>
          <p:cNvPr id="19466" name="Rectangle 10"/>
          <p:cNvSpPr>
            <a:spLocks/>
          </p:cNvSpPr>
          <p:nvPr/>
        </p:nvSpPr>
        <p:spPr bwMode="auto">
          <a:xfrm>
            <a:off x="6937252" y="5559847"/>
            <a:ext cx="1866870" cy="361876"/>
          </a:xfrm>
          <a:prstGeom prst="rect">
            <a:avLst/>
          </a:prstGeom>
          <a:solidFill>
            <a:srgbClr val="FFFFFF"/>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Offline Validation</a:t>
            </a:r>
          </a:p>
        </p:txBody>
      </p:sp>
      <p:sp>
        <p:nvSpPr>
          <p:cNvPr id="19467" name="Rectangle 11"/>
          <p:cNvSpPr>
            <a:spLocks/>
          </p:cNvSpPr>
          <p:nvPr/>
        </p:nvSpPr>
        <p:spPr bwMode="auto">
          <a:xfrm>
            <a:off x="104924" y="3020467"/>
            <a:ext cx="1498054" cy="669652"/>
          </a:xfrm>
          <a:prstGeom prst="rect">
            <a:avLst/>
          </a:prstGeom>
          <a:solidFill>
            <a:srgbClr val="C4BD97"/>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Test Stand</a:t>
            </a:r>
            <a:endParaRPr lang="en-US">
              <a:solidFill>
                <a:schemeClr val="tx1"/>
              </a:solidFill>
              <a:ea typeface="ＭＳ Ｐゴシック" charset="0"/>
              <a:cs typeface="Gill Sans" charset="0"/>
            </a:endParaRPr>
          </a:p>
          <a:p>
            <a:r>
              <a:rPr lang="en-US" sz="2000">
                <a:ea typeface="ＭＳ Ｐゴシック" charset="0"/>
                <a:cs typeface="Gill Sans" charset="0"/>
              </a:rPr>
              <a:t>Code Package</a:t>
            </a:r>
          </a:p>
        </p:txBody>
      </p:sp>
      <p:cxnSp>
        <p:nvCxnSpPr>
          <p:cNvPr id="19468" name="AutoShape 12"/>
          <p:cNvCxnSpPr>
            <a:cxnSpLocks noChangeShapeType="1"/>
            <a:stCxn id="19460" idx="3"/>
            <a:endCxn id="19461" idx="1"/>
          </p:cNvCxnSpPr>
          <p:nvPr/>
        </p:nvCxnSpPr>
        <p:spPr bwMode="auto">
          <a:xfrm flipV="1">
            <a:off x="6051799" y="1582899"/>
            <a:ext cx="883220" cy="1772245"/>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69" name="AutoShape 13"/>
          <p:cNvCxnSpPr>
            <a:cxnSpLocks noChangeShapeType="1"/>
            <a:stCxn id="19460" idx="3"/>
            <a:endCxn id="19463" idx="1"/>
          </p:cNvCxnSpPr>
          <p:nvPr/>
        </p:nvCxnSpPr>
        <p:spPr bwMode="auto">
          <a:xfrm>
            <a:off x="6051799" y="3355144"/>
            <a:ext cx="902195" cy="134243"/>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0" name="AutoShape 14"/>
          <p:cNvCxnSpPr>
            <a:cxnSpLocks noChangeShapeType="1"/>
            <a:stCxn id="19460" idx="3"/>
            <a:endCxn id="19462" idx="1"/>
          </p:cNvCxnSpPr>
          <p:nvPr/>
        </p:nvCxnSpPr>
        <p:spPr bwMode="auto">
          <a:xfrm flipV="1">
            <a:off x="6051799" y="2571862"/>
            <a:ext cx="885453" cy="783282"/>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1" name="AutoShape 15"/>
          <p:cNvCxnSpPr>
            <a:cxnSpLocks noChangeShapeType="1"/>
            <a:stCxn id="19459" idx="3"/>
            <a:endCxn id="19464" idx="1"/>
          </p:cNvCxnSpPr>
          <p:nvPr/>
        </p:nvCxnSpPr>
        <p:spPr bwMode="auto">
          <a:xfrm flipV="1">
            <a:off x="3749423" y="4252875"/>
            <a:ext cx="3158807" cy="960909"/>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2" name="AutoShape 16"/>
          <p:cNvCxnSpPr>
            <a:cxnSpLocks noChangeShapeType="1"/>
            <a:stCxn id="19459" idx="3"/>
            <a:endCxn id="19465" idx="1"/>
          </p:cNvCxnSpPr>
          <p:nvPr/>
        </p:nvCxnSpPr>
        <p:spPr bwMode="auto">
          <a:xfrm flipV="1">
            <a:off x="3749423" y="4997388"/>
            <a:ext cx="3259266" cy="216396"/>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3" name="AutoShape 17"/>
          <p:cNvCxnSpPr>
            <a:cxnSpLocks noChangeShapeType="1"/>
            <a:stCxn id="19458" idx="2"/>
            <a:endCxn id="19460" idx="0"/>
          </p:cNvCxnSpPr>
          <p:nvPr/>
        </p:nvCxnSpPr>
        <p:spPr bwMode="auto">
          <a:xfrm>
            <a:off x="2686110" y="2095624"/>
            <a:ext cx="2303763" cy="770805"/>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4" name="AutoShape 18"/>
          <p:cNvCxnSpPr>
            <a:cxnSpLocks noChangeShapeType="1"/>
            <a:stCxn id="19458" idx="2"/>
            <a:endCxn id="19467" idx="0"/>
          </p:cNvCxnSpPr>
          <p:nvPr/>
        </p:nvCxnSpPr>
        <p:spPr bwMode="auto">
          <a:xfrm flipH="1">
            <a:off x="853951" y="2095624"/>
            <a:ext cx="1832159" cy="924843"/>
          </a:xfrm>
          <a:prstGeom prst="straightConnector1">
            <a:avLst/>
          </a:prstGeom>
          <a:noFill/>
          <a:ln w="38100" cap="flat" cmpd="sng">
            <a:solidFill>
              <a:srgbClr val="FF0000"/>
            </a:solidFill>
            <a:prstDash val="solid"/>
            <a:round/>
            <a:headEnd type="none" w="med" len="med"/>
            <a:tailEnd type="stealth" w="lg" len="lg"/>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5" name="AutoShape 19"/>
          <p:cNvCxnSpPr>
            <a:cxnSpLocks noChangeShapeType="1"/>
            <a:stCxn id="19459" idx="0"/>
            <a:endCxn id="19460" idx="2"/>
          </p:cNvCxnSpPr>
          <p:nvPr/>
        </p:nvCxnSpPr>
        <p:spPr bwMode="auto">
          <a:xfrm flipV="1">
            <a:off x="2809539" y="3843858"/>
            <a:ext cx="2180334" cy="1035100"/>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6" name="AutoShape 20"/>
          <p:cNvCxnSpPr>
            <a:cxnSpLocks noChangeShapeType="1"/>
            <a:stCxn id="19459" idx="0"/>
          </p:cNvCxnSpPr>
          <p:nvPr/>
        </p:nvCxnSpPr>
        <p:spPr bwMode="auto">
          <a:xfrm flipH="1" flipV="1">
            <a:off x="853951" y="3690119"/>
            <a:ext cx="1955588" cy="1188839"/>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7" name="AutoShape 21"/>
          <p:cNvCxnSpPr>
            <a:cxnSpLocks noChangeShapeType="1"/>
            <a:stCxn id="19459" idx="3"/>
            <a:endCxn id="19466" idx="1"/>
          </p:cNvCxnSpPr>
          <p:nvPr/>
        </p:nvCxnSpPr>
        <p:spPr bwMode="auto">
          <a:xfrm>
            <a:off x="3749423" y="5213784"/>
            <a:ext cx="3187829" cy="527001"/>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4031886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idx="1"/>
          </p:nvPr>
        </p:nvSpPr>
        <p:spPr/>
        <p:txBody>
          <a:bodyPr>
            <a:normAutofit fontScale="92500" lnSpcReduction="10000"/>
          </a:bodyPr>
          <a:lstStyle/>
          <a:p>
            <a:r>
              <a:rPr lang="en-US" dirty="0" smtClean="0"/>
              <a:t>track finding algorithm described in L1 TDR</a:t>
            </a:r>
            <a:br>
              <a:rPr lang="en-US" dirty="0" smtClean="0"/>
            </a:br>
            <a:r>
              <a:rPr lang="en-US" dirty="0" smtClean="0"/>
              <a:t>was </a:t>
            </a:r>
            <a:r>
              <a:rPr lang="ja-JP" altLang="en-US" dirty="0" smtClean="0"/>
              <a:t>“</a:t>
            </a:r>
            <a:r>
              <a:rPr lang="en-US" dirty="0" smtClean="0"/>
              <a:t>machine generated</a:t>
            </a:r>
            <a:r>
              <a:rPr lang="ja-JP" altLang="en-US" dirty="0" smtClean="0"/>
              <a:t>”</a:t>
            </a:r>
            <a:r>
              <a:rPr lang="en-US" dirty="0" smtClean="0"/>
              <a:t> [Verilog ↔ </a:t>
            </a:r>
            <a:r>
              <a:rPr lang="en-US" dirty="0" err="1" smtClean="0"/>
              <a:t>c++</a:t>
            </a:r>
            <a:r>
              <a:rPr lang="en-US" dirty="0" smtClean="0"/>
              <a:t>]</a:t>
            </a:r>
          </a:p>
          <a:p>
            <a:r>
              <a:rPr lang="ja-JP" altLang="en-US" dirty="0" smtClean="0"/>
              <a:t>“</a:t>
            </a:r>
            <a:r>
              <a:rPr lang="en-US" dirty="0" smtClean="0"/>
              <a:t>human-readable</a:t>
            </a:r>
            <a:r>
              <a:rPr lang="ja-JP" altLang="en-US" dirty="0" smtClean="0"/>
              <a:t>”</a:t>
            </a:r>
            <a:r>
              <a:rPr lang="en-US" dirty="0" smtClean="0"/>
              <a:t> equivalent being developed</a:t>
            </a:r>
            <a:br>
              <a:rPr lang="en-US" dirty="0" smtClean="0"/>
            </a:br>
            <a:r>
              <a:rPr lang="en-US" dirty="0" smtClean="0"/>
              <a:t>by Matt Carver [UF] with following goals:</a:t>
            </a:r>
          </a:p>
          <a:p>
            <a:pPr lvl="1"/>
            <a:r>
              <a:rPr lang="en-US" dirty="0" smtClean="0"/>
              <a:t>maintain bitwise agreement with hardware </a:t>
            </a:r>
          </a:p>
          <a:p>
            <a:pPr lvl="1"/>
            <a:r>
              <a:rPr lang="en-US" dirty="0" smtClean="0"/>
              <a:t>document algorithm in detail and speed up execution</a:t>
            </a:r>
          </a:p>
          <a:p>
            <a:r>
              <a:rPr lang="en-US" dirty="0" smtClean="0"/>
              <a:t>implemented: local -&gt; global coordinate transformation, pattern recognition, ghost cancellation</a:t>
            </a:r>
          </a:p>
          <a:p>
            <a:r>
              <a:rPr lang="en-US" dirty="0" smtClean="0"/>
              <a:t>to be implemented: bunch crossing analysis, </a:t>
            </a:r>
            <a:r>
              <a:rPr lang="en-US" dirty="0" err="1" smtClean="0"/>
              <a:t>Δθ</a:t>
            </a:r>
            <a:r>
              <a:rPr lang="en-US" dirty="0" smtClean="0"/>
              <a:t> analysis, track candidate sorting and reporting</a:t>
            </a:r>
          </a:p>
          <a:p>
            <a:r>
              <a:rPr lang="en-US" dirty="0" smtClean="0"/>
              <a:t>implementation directly within CMSSW [L1TMu]</a:t>
            </a:r>
            <a:endParaRPr lang="en-US" dirty="0"/>
          </a:p>
        </p:txBody>
      </p:sp>
      <p:sp>
        <p:nvSpPr>
          <p:cNvPr id="20481" name="Rectangle 1"/>
          <p:cNvSpPr>
            <a:spLocks noGrp="1" noChangeArrowheads="1"/>
          </p:cNvSpPr>
          <p:nvPr>
            <p:ph type="title"/>
          </p:nvPr>
        </p:nvSpPr>
        <p:spPr/>
        <p:txBody>
          <a:bodyPr/>
          <a:lstStyle/>
          <a:p>
            <a:r>
              <a:rPr lang="en-US" smtClean="0"/>
              <a:t>Emulators - Status and Progress</a:t>
            </a:r>
            <a:endParaRPr lang="en-US"/>
          </a:p>
        </p:txBody>
      </p:sp>
      <p:sp>
        <p:nvSpPr>
          <p:cNvPr id="6" name="Slide Number Placeholder 3"/>
          <p:cNvSpPr>
            <a:spLocks noGrp="1"/>
          </p:cNvSpPr>
          <p:nvPr>
            <p:ph type="sldNum" sz="quarter" idx="4"/>
          </p:nvPr>
        </p:nvSpPr>
        <p:spPr/>
        <p:txBody>
          <a:bodyPr/>
          <a:lstStyle/>
          <a:p>
            <a:fld id="{3CF21AFD-94F3-3741-964F-15B664AD35CE}" type="slidenum">
              <a:rPr lang="en-US" smtClean="0"/>
              <a:pPr/>
              <a:t>31</a:t>
            </a:fld>
            <a:endParaRPr lang="en-US"/>
          </a:p>
        </p:txBody>
      </p:sp>
      <p:sp>
        <p:nvSpPr>
          <p:cNvPr id="20483" name="Text Box 3"/>
          <p:cNvSpPr txBox="1">
            <a:spLocks noChangeArrowheads="1"/>
          </p:cNvSpPr>
          <p:nvPr/>
        </p:nvSpPr>
        <p:spPr bwMode="auto">
          <a:xfrm>
            <a:off x="8626078" y="6581180"/>
            <a:ext cx="241102" cy="258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64291" tIns="32146" rIns="64291" bIns="32146"/>
          <a:lstStyle>
            <a:lvl1pPr algn="l">
              <a:defRPr sz="1200">
                <a:solidFill>
                  <a:schemeClr val="tx1"/>
                </a:solidFill>
                <a:latin typeface="Gill Sans" charset="0"/>
                <a:ea typeface="ＭＳ Ｐゴシック" charset="0"/>
              </a:defRPr>
            </a:lvl1pPr>
            <a:lvl2pPr algn="l">
              <a:defRPr sz="1200">
                <a:solidFill>
                  <a:schemeClr val="tx1"/>
                </a:solidFill>
                <a:latin typeface="Gill Sans" charset="0"/>
                <a:ea typeface="ＭＳ Ｐゴシック" charset="0"/>
              </a:defRPr>
            </a:lvl2pPr>
            <a:lvl3pPr algn="l">
              <a:defRPr sz="1200">
                <a:solidFill>
                  <a:schemeClr val="tx1"/>
                </a:solidFill>
                <a:latin typeface="Gill Sans" charset="0"/>
                <a:ea typeface="ＭＳ Ｐゴシック" charset="0"/>
              </a:defRPr>
            </a:lvl3pPr>
            <a:lvl4pPr algn="l">
              <a:defRPr sz="1200">
                <a:solidFill>
                  <a:schemeClr val="tx1"/>
                </a:solidFill>
                <a:latin typeface="Gill Sans" charset="0"/>
                <a:ea typeface="ＭＳ Ｐゴシック" charset="0"/>
              </a:defRPr>
            </a:lvl4pPr>
            <a:lvl5pPr algn="l">
              <a:defRPr sz="1200">
                <a:solidFill>
                  <a:schemeClr val="tx1"/>
                </a:solidFill>
                <a:latin typeface="Gill Sans" charset="0"/>
                <a:ea typeface="ＭＳ Ｐゴシック" charset="0"/>
              </a:defRPr>
            </a:lvl5pPr>
            <a:lvl6pPr fontAlgn="base">
              <a:spcBef>
                <a:spcPct val="0"/>
              </a:spcBef>
              <a:spcAft>
                <a:spcPct val="0"/>
              </a:spcAft>
              <a:defRPr sz="1200">
                <a:solidFill>
                  <a:schemeClr val="tx1"/>
                </a:solidFill>
                <a:latin typeface="Gill Sans" charset="0"/>
                <a:ea typeface="ＭＳ Ｐゴシック" charset="0"/>
              </a:defRPr>
            </a:lvl6pPr>
            <a:lvl7pPr fontAlgn="base">
              <a:spcBef>
                <a:spcPct val="0"/>
              </a:spcBef>
              <a:spcAft>
                <a:spcPct val="0"/>
              </a:spcAft>
              <a:defRPr sz="1200">
                <a:solidFill>
                  <a:schemeClr val="tx1"/>
                </a:solidFill>
                <a:latin typeface="Gill Sans" charset="0"/>
                <a:ea typeface="ＭＳ Ｐゴシック" charset="0"/>
              </a:defRPr>
            </a:lvl7pPr>
            <a:lvl8pPr fontAlgn="base">
              <a:spcBef>
                <a:spcPct val="0"/>
              </a:spcBef>
              <a:spcAft>
                <a:spcPct val="0"/>
              </a:spcAft>
              <a:defRPr sz="1200">
                <a:solidFill>
                  <a:schemeClr val="tx1"/>
                </a:solidFill>
                <a:latin typeface="Gill Sans" charset="0"/>
                <a:ea typeface="ＭＳ Ｐゴシック" charset="0"/>
              </a:defRPr>
            </a:lvl8pPr>
            <a:lvl9pPr fontAlgn="base">
              <a:spcBef>
                <a:spcPct val="0"/>
              </a:spcBef>
              <a:spcAft>
                <a:spcPct val="0"/>
              </a:spcAft>
              <a:defRPr sz="1200">
                <a:solidFill>
                  <a:schemeClr val="tx1"/>
                </a:solidFill>
                <a:latin typeface="Gill Sans" charset="0"/>
                <a:ea typeface="ＭＳ Ｐゴシック" charset="0"/>
              </a:defRPr>
            </a:lvl9pPr>
          </a:lstStyle>
          <a:p>
            <a:pPr algn="ctr"/>
            <a:fld id="{7A77B832-0CE9-944A-BA6F-7E4354CED5E3}" type="slidenum">
              <a:rPr lang="en-US" sz="1300">
                <a:solidFill>
                  <a:srgbClr val="080080"/>
                </a:solidFill>
                <a:cs typeface="Gill Sans" charset="0"/>
              </a:rPr>
              <a:pPr algn="ctr"/>
              <a:t>31</a:t>
            </a:fld>
            <a:endParaRPr lang="en-US" sz="1300">
              <a:solidFill>
                <a:srgbClr val="080080"/>
              </a:solidFill>
              <a:cs typeface="Gill Sans" charset="0"/>
            </a:endParaRPr>
          </a:p>
        </p:txBody>
      </p:sp>
      <p:pic>
        <p:nvPicPr>
          <p:cNvPr id="20484" name="Picture 4"/>
          <p:cNvPicPr>
            <a:picLocks noChangeAspect="1" noChangeArrowheads="1"/>
          </p:cNvPicPr>
          <p:nvPr/>
        </p:nvPicPr>
        <p:blipFill>
          <a:blip r:embed="rId2">
            <a:extLst>
              <a:ext uri="{28A0092B-C50C-407E-A947-70E740481C1C}">
                <a14:useLocalDpi xmlns:a14="http://schemas.microsoft.com/office/drawing/2010/main" val="0"/>
              </a:ext>
            </a:extLst>
          </a:blip>
          <a:srcRect l="13170" t="4932" r="6828" b="3806"/>
          <a:stretch>
            <a:fillRect/>
          </a:stretch>
        </p:blipFill>
        <p:spPr bwMode="auto">
          <a:xfrm>
            <a:off x="7443192" y="1101923"/>
            <a:ext cx="1464469" cy="1982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6793" y="3778448"/>
            <a:ext cx="1468487" cy="196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38631551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idx="1"/>
          </p:nvPr>
        </p:nvSpPr>
        <p:spPr/>
        <p:txBody>
          <a:bodyPr>
            <a:normAutofit fontScale="70000" lnSpcReduction="20000"/>
          </a:bodyPr>
          <a:lstStyle/>
          <a:p>
            <a:r>
              <a:rPr lang="en-US" dirty="0" smtClean="0"/>
              <a:t>Legacy CSCTF system c/a 2010 developed</a:t>
            </a:r>
            <a:br>
              <a:rPr lang="en-US" dirty="0" smtClean="0"/>
            </a:br>
            <a:r>
              <a:rPr lang="en-US" dirty="0" smtClean="0"/>
              <a:t>detailed study of CSCTF efficiencies</a:t>
            </a:r>
          </a:p>
          <a:p>
            <a:r>
              <a:rPr lang="en-US" dirty="0" smtClean="0"/>
              <a:t>Wanted to combine with </a:t>
            </a:r>
            <a:r>
              <a:rPr lang="en-US" dirty="0" err="1" smtClean="0"/>
              <a:t>pT</a:t>
            </a:r>
            <a:r>
              <a:rPr lang="en-US" dirty="0" smtClean="0"/>
              <a:t> assignment,</a:t>
            </a:r>
            <a:br>
              <a:rPr lang="en-US" dirty="0" smtClean="0"/>
            </a:br>
            <a:r>
              <a:rPr lang="en-US" dirty="0" smtClean="0"/>
              <a:t>expand to overlap region - never completed</a:t>
            </a:r>
          </a:p>
          <a:p>
            <a:r>
              <a:rPr lang="en-US" dirty="0" smtClean="0"/>
              <a:t>Based on segment - LCT matching</a:t>
            </a:r>
          </a:p>
          <a:p>
            <a:r>
              <a:rPr lang="en-US" dirty="0" smtClean="0"/>
              <a:t>Denominator definition: </a:t>
            </a:r>
            <a:r>
              <a:rPr lang="ja-JP" altLang="en-US" dirty="0" smtClean="0"/>
              <a:t>“</a:t>
            </a:r>
            <a:r>
              <a:rPr lang="en-US" dirty="0" smtClean="0"/>
              <a:t>fair muon</a:t>
            </a:r>
            <a:r>
              <a:rPr lang="ja-JP" altLang="en-US" dirty="0" smtClean="0"/>
              <a:t>”</a:t>
            </a:r>
            <a:endParaRPr lang="en-US" dirty="0" smtClean="0"/>
          </a:p>
          <a:p>
            <a:pPr lvl="1"/>
            <a:r>
              <a:rPr lang="en-US" dirty="0" smtClean="0"/>
              <a:t>Global muon with 2 LCTs matched to segments</a:t>
            </a:r>
          </a:p>
          <a:p>
            <a:r>
              <a:rPr lang="en-US" dirty="0" smtClean="0"/>
              <a:t>GP + David Curry [UF] revived the study</a:t>
            </a:r>
          </a:p>
          <a:p>
            <a:r>
              <a:rPr lang="en-US" dirty="0" smtClean="0"/>
              <a:t>In the process of porting to L1TMu objects</a:t>
            </a:r>
          </a:p>
          <a:p>
            <a:r>
              <a:rPr lang="en-US" dirty="0" smtClean="0"/>
              <a:t>First use case for L1TMu on data [</a:t>
            </a:r>
            <a:r>
              <a:rPr lang="en-US" dirty="0" err="1" smtClean="0"/>
              <a:t>vs</a:t>
            </a:r>
            <a:r>
              <a:rPr lang="en-US" dirty="0" smtClean="0"/>
              <a:t> MC] - keep bumping into technical obstacles </a:t>
            </a:r>
          </a:p>
          <a:p>
            <a:r>
              <a:rPr lang="en-US" dirty="0" smtClean="0"/>
              <a:t>In contact with Lindsey - expect to resolve soon</a:t>
            </a:r>
            <a:endParaRPr lang="en-US" dirty="0"/>
          </a:p>
        </p:txBody>
      </p:sp>
      <p:sp>
        <p:nvSpPr>
          <p:cNvPr id="25601" name="Rectangle 1"/>
          <p:cNvSpPr>
            <a:spLocks noGrp="1" noChangeArrowheads="1"/>
          </p:cNvSpPr>
          <p:nvPr>
            <p:ph type="title"/>
          </p:nvPr>
        </p:nvSpPr>
        <p:spPr/>
        <p:txBody>
          <a:bodyPr/>
          <a:lstStyle/>
          <a:p>
            <a:r>
              <a:rPr lang="en-US" smtClean="0"/>
              <a:t>Performance Evaluation</a:t>
            </a:r>
            <a:endParaRPr lang="en-US"/>
          </a:p>
        </p:txBody>
      </p:sp>
      <p:sp>
        <p:nvSpPr>
          <p:cNvPr id="5" name="Slide Number Placeholder 3"/>
          <p:cNvSpPr>
            <a:spLocks noGrp="1"/>
          </p:cNvSpPr>
          <p:nvPr>
            <p:ph type="sldNum" sz="quarter" idx="4"/>
          </p:nvPr>
        </p:nvSpPr>
        <p:spPr/>
        <p:txBody>
          <a:bodyPr/>
          <a:lstStyle/>
          <a:p>
            <a:fld id="{7BFA9D9D-6E59-F943-9089-78CEF7E34EC9}" type="slidenum">
              <a:rPr lang="en-US" smtClean="0"/>
              <a:pPr/>
              <a:t>32</a:t>
            </a:fld>
            <a:endParaRPr lang="en-US"/>
          </a:p>
        </p:txBody>
      </p:sp>
      <p:pic>
        <p:nvPicPr>
          <p:cNvPr id="25603" name="Picture 3"/>
          <p:cNvPicPr>
            <a:picLocks noChangeAspect="1" noChangeArrowheads="1"/>
          </p:cNvPicPr>
          <p:nvPr/>
        </p:nvPicPr>
        <p:blipFill>
          <a:blip r:embed="rId2">
            <a:extLst>
              <a:ext uri="{28A0092B-C50C-407E-A947-70E740481C1C}">
                <a14:useLocalDpi xmlns:a14="http://schemas.microsoft.com/office/drawing/2010/main" val="0"/>
              </a:ext>
            </a:extLst>
          </a:blip>
          <a:srcRect l="12120" t="7819" r="7574" b="13579"/>
          <a:stretch>
            <a:fillRect/>
          </a:stretch>
        </p:blipFill>
        <p:spPr bwMode="auto">
          <a:xfrm>
            <a:off x="7402711" y="634008"/>
            <a:ext cx="1419820" cy="1705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36481299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idx="1"/>
          </p:nvPr>
        </p:nvSpPr>
        <p:spPr>
          <a:xfrm>
            <a:off x="0" y="1118961"/>
            <a:ext cx="9144000" cy="3310163"/>
          </a:xfrm>
        </p:spPr>
        <p:txBody>
          <a:bodyPr>
            <a:normAutofit fontScale="77500" lnSpcReduction="20000"/>
          </a:bodyPr>
          <a:lstStyle/>
          <a:p>
            <a:r>
              <a:rPr lang="en-US" dirty="0" smtClean="0"/>
              <a:t>While developing CSCTF monitoring, J. Gartner pointed out that the diagonal plots are large and there are many of them</a:t>
            </a:r>
          </a:p>
          <a:p>
            <a:r>
              <a:rPr lang="en-US" dirty="0" smtClean="0"/>
              <a:t>consider an 8-bit variable (</a:t>
            </a:r>
            <a:r>
              <a:rPr lang="ja-JP" altLang="en-US" dirty="0" smtClean="0"/>
              <a:t>“</a:t>
            </a:r>
            <a:r>
              <a:rPr lang="en-US" dirty="0" smtClean="0"/>
              <a:t>φ</a:t>
            </a:r>
            <a:r>
              <a:rPr lang="ja-JP" altLang="en-US" dirty="0" smtClean="0"/>
              <a:t>”</a:t>
            </a:r>
            <a:r>
              <a:rPr lang="en-US" dirty="0" smtClean="0"/>
              <a:t>); to monitor 256 values one uses over 256×256 floats (TH1F) → 256 </a:t>
            </a:r>
            <a:r>
              <a:rPr lang="en-US" dirty="0" err="1" smtClean="0"/>
              <a:t>kbytes</a:t>
            </a:r>
            <a:r>
              <a:rPr lang="en-US" dirty="0" smtClean="0"/>
              <a:t> </a:t>
            </a:r>
          </a:p>
          <a:p>
            <a:r>
              <a:rPr lang="en-US" dirty="0" smtClean="0"/>
              <a:t>monitored for a number of variables per sector</a:t>
            </a:r>
          </a:p>
          <a:p>
            <a:r>
              <a:rPr lang="en-US" dirty="0" smtClean="0"/>
              <a:t>alternative - monitor difference between data and emulator ?</a:t>
            </a:r>
          </a:p>
          <a:p>
            <a:r>
              <a:rPr lang="en-US" dirty="0" smtClean="0"/>
              <a:t>propose to use a third method: bit-level </a:t>
            </a:r>
            <a:r>
              <a:rPr lang="ja-JP" altLang="en-US" dirty="0" smtClean="0"/>
              <a:t>“</a:t>
            </a:r>
            <a:r>
              <a:rPr lang="en-US" dirty="0" smtClean="0"/>
              <a:t>diagonal</a:t>
            </a:r>
            <a:r>
              <a:rPr lang="ja-JP" altLang="en-US" dirty="0" smtClean="0"/>
              <a:t>”</a:t>
            </a:r>
            <a:r>
              <a:rPr lang="en-US" dirty="0" smtClean="0"/>
              <a:t> plots</a:t>
            </a:r>
            <a:endParaRPr lang="en-US" dirty="0"/>
          </a:p>
        </p:txBody>
      </p:sp>
      <p:sp>
        <p:nvSpPr>
          <p:cNvPr id="21505" name="Rectangle 1"/>
          <p:cNvSpPr>
            <a:spLocks noGrp="1" noChangeArrowheads="1"/>
          </p:cNvSpPr>
          <p:nvPr>
            <p:ph type="title"/>
          </p:nvPr>
        </p:nvSpPr>
        <p:spPr/>
        <p:txBody>
          <a:bodyPr/>
          <a:lstStyle/>
          <a:p>
            <a:r>
              <a:rPr lang="ja-JP" altLang="en-US" dirty="0" smtClean="0"/>
              <a:t>“</a:t>
            </a:r>
            <a:r>
              <a:rPr lang="en-US" dirty="0" smtClean="0"/>
              <a:t>Diagonal</a:t>
            </a:r>
            <a:r>
              <a:rPr lang="ja-JP" altLang="en-US" dirty="0" smtClean="0"/>
              <a:t>”</a:t>
            </a:r>
            <a:r>
              <a:rPr lang="en-US" dirty="0" smtClean="0"/>
              <a:t> Histograms</a:t>
            </a:r>
            <a:endParaRPr lang="en-US" dirty="0"/>
          </a:p>
        </p:txBody>
      </p:sp>
      <p:sp>
        <p:nvSpPr>
          <p:cNvPr id="6" name="Slide Number Placeholder 3"/>
          <p:cNvSpPr>
            <a:spLocks noGrp="1"/>
          </p:cNvSpPr>
          <p:nvPr>
            <p:ph type="sldNum" sz="quarter" idx="4"/>
          </p:nvPr>
        </p:nvSpPr>
        <p:spPr/>
        <p:txBody>
          <a:bodyPr/>
          <a:lstStyle/>
          <a:p>
            <a:fld id="{3B25B109-81A3-AC4A-8852-4565B52357DB}" type="slidenum">
              <a:rPr lang="en-US" smtClean="0"/>
              <a:pPr/>
              <a:t>33</a:t>
            </a:fld>
            <a:endParaRPr lang="en-US"/>
          </a:p>
        </p:txBody>
      </p:sp>
      <p:pic>
        <p:nvPicPr>
          <p:cNvPr id="2150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970" y="4634508"/>
            <a:ext cx="4536281"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1508" name="Rectangle 4"/>
          <p:cNvSpPr>
            <a:spLocks/>
          </p:cNvSpPr>
          <p:nvPr/>
        </p:nvSpPr>
        <p:spPr bwMode="auto">
          <a:xfrm>
            <a:off x="4857750" y="4429125"/>
            <a:ext cx="4241602" cy="177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spcBef>
                <a:spcPts val="492"/>
              </a:spcBef>
            </a:pPr>
            <a:r>
              <a:rPr lang="en-US" sz="2500" dirty="0">
                <a:solidFill>
                  <a:srgbClr val="00008B"/>
                </a:solidFill>
                <a:ea typeface="ＭＳ Ｐゴシック" charset="0"/>
                <a:cs typeface="Gill Sans" charset="0"/>
              </a:rPr>
              <a:t>per variable bit, fill:</a:t>
            </a:r>
          </a:p>
          <a:p>
            <a:pPr>
              <a:spcBef>
                <a:spcPts val="492"/>
              </a:spcBef>
              <a:buClr>
                <a:srgbClr val="00008B"/>
              </a:buClr>
              <a:buSzPct val="171000"/>
              <a:buFont typeface="Gill Sans" charset="0"/>
              <a:buChar char="•"/>
            </a:pPr>
            <a:r>
              <a:rPr lang="en-US" sz="2200" dirty="0" smtClean="0">
                <a:solidFill>
                  <a:srgbClr val="00008B"/>
                </a:solidFill>
                <a:ea typeface="ＭＳ Ｐゴシック" charset="0"/>
                <a:cs typeface="Gill Sans" charset="0"/>
              </a:rPr>
              <a:t>high bin if data = 1, </a:t>
            </a:r>
            <a:r>
              <a:rPr lang="en-US" sz="2200" dirty="0" err="1" smtClean="0">
                <a:solidFill>
                  <a:srgbClr val="00008B"/>
                </a:solidFill>
                <a:ea typeface="ＭＳ Ｐゴシック" charset="0"/>
                <a:cs typeface="Gill Sans" charset="0"/>
              </a:rPr>
              <a:t>emul</a:t>
            </a:r>
            <a:r>
              <a:rPr lang="en-US" sz="2200" dirty="0" smtClean="0">
                <a:solidFill>
                  <a:srgbClr val="00008B"/>
                </a:solidFill>
                <a:ea typeface="ＭＳ Ｐゴシック" charset="0"/>
                <a:cs typeface="Gill Sans" charset="0"/>
              </a:rPr>
              <a:t> = 0</a:t>
            </a:r>
            <a:endParaRPr lang="en-US" sz="2200" dirty="0">
              <a:solidFill>
                <a:srgbClr val="00008B"/>
              </a:solidFill>
              <a:ea typeface="ＭＳ Ｐゴシック" charset="0"/>
              <a:cs typeface="Gill Sans" charset="0"/>
            </a:endParaRPr>
          </a:p>
          <a:p>
            <a:pPr algn="l">
              <a:lnSpc>
                <a:spcPct val="90000"/>
              </a:lnSpc>
              <a:buClr>
                <a:srgbClr val="00008B"/>
              </a:buClr>
              <a:buSzPct val="171000"/>
              <a:buFont typeface="Gill Sans" charset="0"/>
              <a:buChar char="•"/>
            </a:pPr>
            <a:r>
              <a:rPr lang="en-US" sz="2200" dirty="0">
                <a:solidFill>
                  <a:srgbClr val="00008B"/>
                </a:solidFill>
                <a:ea typeface="ＭＳ Ｐゴシック" charset="0"/>
                <a:cs typeface="Gill Sans" charset="0"/>
              </a:rPr>
              <a:t>center bin if data = emulator</a:t>
            </a:r>
          </a:p>
          <a:p>
            <a:pPr algn="l">
              <a:lnSpc>
                <a:spcPct val="90000"/>
              </a:lnSpc>
              <a:buClr>
                <a:srgbClr val="00008B"/>
              </a:buClr>
              <a:buSzPct val="171000"/>
              <a:buFont typeface="Gill Sans" charset="0"/>
              <a:buChar char="•"/>
            </a:pPr>
            <a:r>
              <a:rPr lang="en-US" sz="2200" dirty="0">
                <a:solidFill>
                  <a:srgbClr val="00008B"/>
                </a:solidFill>
                <a:ea typeface="ＭＳ Ｐゴシック" charset="0"/>
                <a:cs typeface="Gill Sans" charset="0"/>
              </a:rPr>
              <a:t>low bin if data = 0, </a:t>
            </a:r>
            <a:r>
              <a:rPr lang="en-US" sz="2200" dirty="0" err="1">
                <a:solidFill>
                  <a:srgbClr val="00008B"/>
                </a:solidFill>
                <a:ea typeface="ＭＳ Ｐゴシック" charset="0"/>
                <a:cs typeface="Gill Sans" charset="0"/>
              </a:rPr>
              <a:t>emul</a:t>
            </a:r>
            <a:r>
              <a:rPr lang="en-US" sz="2200" dirty="0">
                <a:solidFill>
                  <a:srgbClr val="00008B"/>
                </a:solidFill>
                <a:ea typeface="ＭＳ Ｐゴシック" charset="0"/>
                <a:cs typeface="Gill Sans" charset="0"/>
              </a:rPr>
              <a:t> = 1</a:t>
            </a:r>
          </a:p>
        </p:txBody>
      </p:sp>
    </p:spTree>
    <p:extLst>
      <p:ext uri="{BB962C8B-B14F-4D97-AF65-F5344CB8AC3E}">
        <p14:creationId xmlns:p14="http://schemas.microsoft.com/office/powerpoint/2010/main" val="9829206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idx="1"/>
          </p:nvPr>
        </p:nvSpPr>
        <p:spPr/>
        <p:txBody>
          <a:bodyPr/>
          <a:lstStyle/>
          <a:p>
            <a:r>
              <a:rPr lang="en-US" dirty="0" smtClean="0"/>
              <a:t>data bit 9 stuck on 0</a:t>
            </a:r>
          </a:p>
          <a:p>
            <a:r>
              <a:rPr lang="en-US" dirty="0" smtClean="0"/>
              <a:t>data bit 3 stuck on 1</a:t>
            </a:r>
          </a:p>
          <a:p>
            <a:r>
              <a:rPr lang="en-US" dirty="0" smtClean="0"/>
              <a:t>10% of the data random</a:t>
            </a:r>
          </a:p>
          <a:p>
            <a:r>
              <a:rPr lang="en-US" dirty="0" smtClean="0"/>
              <a:t>bits 9-12 out of sync (modeled with random) </a:t>
            </a:r>
            <a:endParaRPr lang="en-US" dirty="0"/>
          </a:p>
        </p:txBody>
      </p:sp>
      <p:sp>
        <p:nvSpPr>
          <p:cNvPr id="22529" name="Rectangle 1"/>
          <p:cNvSpPr>
            <a:spLocks noGrp="1" noChangeArrowheads="1"/>
          </p:cNvSpPr>
          <p:nvPr>
            <p:ph type="title"/>
          </p:nvPr>
        </p:nvSpPr>
        <p:spPr/>
        <p:txBody>
          <a:bodyPr/>
          <a:lstStyle/>
          <a:p>
            <a:r>
              <a:rPr lang="en-US" dirty="0" smtClean="0"/>
              <a:t>Examples</a:t>
            </a:r>
            <a:endParaRPr lang="en-US" dirty="0"/>
          </a:p>
        </p:txBody>
      </p:sp>
      <p:sp>
        <p:nvSpPr>
          <p:cNvPr id="8" name="Slide Number Placeholder 3"/>
          <p:cNvSpPr>
            <a:spLocks noGrp="1"/>
          </p:cNvSpPr>
          <p:nvPr>
            <p:ph type="sldNum" sz="quarter" idx="4"/>
          </p:nvPr>
        </p:nvSpPr>
        <p:spPr/>
        <p:txBody>
          <a:bodyPr/>
          <a:lstStyle/>
          <a:p>
            <a:fld id="{B9EEA924-AE70-1D4C-BCA9-9B77AABE96D3}" type="slidenum">
              <a:rPr lang="en-US" smtClean="0"/>
              <a:pPr/>
              <a:t>34</a:t>
            </a:fld>
            <a:endParaRPr lang="en-US"/>
          </a:p>
        </p:txBody>
      </p:sp>
      <p:pic>
        <p:nvPicPr>
          <p:cNvPr id="225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086" y="5108009"/>
            <a:ext cx="4536281"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086" y="3688189"/>
            <a:ext cx="4536281"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086" y="803900"/>
            <a:ext cx="4536281"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6086" y="2268368"/>
            <a:ext cx="4536281"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40759641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ln/>
        </p:spPr>
        <p:txBody>
          <a:bodyPr/>
          <a:lstStyle/>
          <a:p>
            <a:r>
              <a:rPr lang="en-US"/>
              <a:t>Size Comparison Example</a:t>
            </a:r>
          </a:p>
        </p:txBody>
      </p:sp>
      <p:sp>
        <p:nvSpPr>
          <p:cNvPr id="10" name="Slide Number Placeholder 3"/>
          <p:cNvSpPr>
            <a:spLocks noGrp="1"/>
          </p:cNvSpPr>
          <p:nvPr>
            <p:ph type="sldNum" sz="quarter" idx="4"/>
          </p:nvPr>
        </p:nvSpPr>
        <p:spPr>
          <a:prstGeom prst="rect">
            <a:avLst/>
          </a:prstGeom>
        </p:spPr>
        <p:txBody>
          <a:bodyPr lIns="64291" tIns="32146" rIns="64291" bIns="32146"/>
          <a:lstStyle/>
          <a:p>
            <a:fld id="{C0CB53E6-24E8-7D4B-B98F-BB19E6DF1072}" type="slidenum">
              <a:rPr lang="en-US"/>
              <a:pPr/>
              <a:t>35</a:t>
            </a:fld>
            <a:endParaRPr lang="en-US"/>
          </a:p>
        </p:txBody>
      </p:sp>
      <p:pic>
        <p:nvPicPr>
          <p:cNvPr id="2355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6984" y="816248"/>
            <a:ext cx="3893344" cy="370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4688" y="4920258"/>
            <a:ext cx="4536281"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3556" name="Line 4"/>
          <p:cNvSpPr>
            <a:spLocks noChangeShapeType="1"/>
          </p:cNvSpPr>
          <p:nvPr/>
        </p:nvSpPr>
        <p:spPr bwMode="auto">
          <a:xfrm>
            <a:off x="4856634" y="4284018"/>
            <a:ext cx="724421" cy="716607"/>
          </a:xfrm>
          <a:prstGeom prst="line">
            <a:avLst/>
          </a:prstGeom>
          <a:noFill/>
          <a:ln w="38100" cap="flat">
            <a:solidFill>
              <a:schemeClr val="tx1"/>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3557" name="Line 5"/>
          <p:cNvSpPr>
            <a:spLocks noChangeShapeType="1"/>
          </p:cNvSpPr>
          <p:nvPr/>
        </p:nvSpPr>
        <p:spPr bwMode="auto">
          <a:xfrm flipH="1">
            <a:off x="7608094" y="4211464"/>
            <a:ext cx="628427" cy="789161"/>
          </a:xfrm>
          <a:prstGeom prst="line">
            <a:avLst/>
          </a:prstGeom>
          <a:noFill/>
          <a:ln w="38100" cap="flat">
            <a:solidFill>
              <a:schemeClr val="tx1"/>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3558" name="Rectangle 6"/>
          <p:cNvSpPr>
            <a:spLocks/>
          </p:cNvSpPr>
          <p:nvPr/>
        </p:nvSpPr>
        <p:spPr bwMode="auto">
          <a:xfrm>
            <a:off x="622300" y="2406551"/>
            <a:ext cx="4277320" cy="66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4100" dirty="0">
                <a:solidFill>
                  <a:srgbClr val="00008B"/>
                </a:solidFill>
                <a:ea typeface="ＭＳ Ｐゴシック" charset="0"/>
                <a:cs typeface="Gill Sans" charset="0"/>
              </a:rPr>
              <a:t>4 GB =  65535  ×</a:t>
            </a:r>
          </a:p>
        </p:txBody>
      </p:sp>
      <p:sp>
        <p:nvSpPr>
          <p:cNvPr id="23559" name="Rectangle 7"/>
          <p:cNvSpPr>
            <a:spLocks/>
          </p:cNvSpPr>
          <p:nvPr/>
        </p:nvSpPr>
        <p:spPr bwMode="auto">
          <a:xfrm>
            <a:off x="450032" y="5390599"/>
            <a:ext cx="261300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4100" dirty="0">
                <a:solidFill>
                  <a:srgbClr val="00008B"/>
                </a:solidFill>
                <a:ea typeface="ＭＳ Ｐゴシック" charset="0"/>
                <a:cs typeface="Gill Sans" charset="0"/>
              </a:rPr>
              <a:t>~192 B = 1 ×</a:t>
            </a:r>
          </a:p>
        </p:txBody>
      </p:sp>
      <p:sp>
        <p:nvSpPr>
          <p:cNvPr id="23560" name="Rectangle 8"/>
          <p:cNvSpPr>
            <a:spLocks/>
          </p:cNvSpPr>
          <p:nvPr/>
        </p:nvSpPr>
        <p:spPr bwMode="auto">
          <a:xfrm>
            <a:off x="1738263" y="3792185"/>
            <a:ext cx="4431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4100" dirty="0" err="1">
                <a:solidFill>
                  <a:srgbClr val="00008B"/>
                </a:solidFill>
                <a:ea typeface="ＭＳ Ｐゴシック" charset="0"/>
                <a:cs typeface="Gill Sans" charset="0"/>
              </a:rPr>
              <a:t>vs</a:t>
            </a:r>
            <a:endParaRPr lang="en-US" sz="4100" dirty="0">
              <a:solidFill>
                <a:srgbClr val="00008B"/>
              </a:solidFill>
              <a:ea typeface="ＭＳ Ｐゴシック" charset="0"/>
              <a:cs typeface="Gill Sans" charset="0"/>
            </a:endParaRPr>
          </a:p>
        </p:txBody>
      </p:sp>
    </p:spTree>
    <p:extLst>
      <p:ext uri="{BB962C8B-B14F-4D97-AF65-F5344CB8AC3E}">
        <p14:creationId xmlns:p14="http://schemas.microsoft.com/office/powerpoint/2010/main" val="6421810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idx="1"/>
          </p:nvPr>
        </p:nvSpPr>
        <p:spPr>
          <a:ln/>
        </p:spPr>
        <p:txBody>
          <a:bodyPr>
            <a:normAutofit fontScale="92500" lnSpcReduction="20000"/>
          </a:bodyPr>
          <a:lstStyle/>
          <a:p>
            <a:pPr marL="625056"/>
            <a:r>
              <a:rPr lang="en-US" dirty="0"/>
              <a:t>Matt Carver and George Brown [UF]</a:t>
            </a:r>
          </a:p>
          <a:p>
            <a:pPr marL="625056"/>
            <a:r>
              <a:rPr lang="en-US" dirty="0"/>
              <a:t>Using bitwise monitoring objects</a:t>
            </a:r>
          </a:p>
          <a:p>
            <a:pPr marL="625056"/>
            <a:r>
              <a:rPr lang="en-US" dirty="0"/>
              <a:t>Compare </a:t>
            </a:r>
            <a:r>
              <a:rPr lang="ja-JP" altLang="en-US" dirty="0">
                <a:latin typeface="Arial"/>
              </a:rPr>
              <a:t>“</a:t>
            </a:r>
            <a:r>
              <a:rPr lang="en-US" dirty="0"/>
              <a:t>machine-generated</a:t>
            </a:r>
            <a:r>
              <a:rPr lang="ja-JP" altLang="en-US" dirty="0">
                <a:latin typeface="Arial"/>
              </a:rPr>
              <a:t>”</a:t>
            </a:r>
            <a:r>
              <a:rPr lang="en-US" dirty="0"/>
              <a:t> </a:t>
            </a:r>
            <a:r>
              <a:rPr lang="en-US" dirty="0" err="1"/>
              <a:t>vs</a:t>
            </a:r>
            <a:r>
              <a:rPr lang="en-US" dirty="0"/>
              <a:t> </a:t>
            </a:r>
            <a:r>
              <a:rPr lang="en-US" dirty="0" smtClean="0"/>
              <a:t/>
            </a:r>
            <a:br>
              <a:rPr lang="en-US" dirty="0" smtClean="0"/>
            </a:br>
            <a:r>
              <a:rPr lang="ja-JP" altLang="en-US" dirty="0" smtClean="0">
                <a:latin typeface="Arial"/>
              </a:rPr>
              <a:t>“</a:t>
            </a:r>
            <a:r>
              <a:rPr lang="en-US" dirty="0"/>
              <a:t>human-readable</a:t>
            </a:r>
            <a:r>
              <a:rPr lang="ja-JP" altLang="en-US" dirty="0">
                <a:latin typeface="Arial"/>
              </a:rPr>
              <a:t>”</a:t>
            </a:r>
            <a:r>
              <a:rPr lang="en-US" dirty="0"/>
              <a:t> emulator outputs</a:t>
            </a:r>
          </a:p>
          <a:p>
            <a:pPr marL="625056"/>
            <a:r>
              <a:rPr lang="en-US" dirty="0"/>
              <a:t>Generalize objects</a:t>
            </a:r>
          </a:p>
          <a:p>
            <a:pPr marL="625056"/>
            <a:r>
              <a:rPr lang="en-US" dirty="0"/>
              <a:t>Expand to monitor full</a:t>
            </a:r>
            <a:br>
              <a:rPr lang="en-US" dirty="0"/>
            </a:br>
            <a:r>
              <a:rPr lang="en-US" dirty="0"/>
              <a:t>12-sector system</a:t>
            </a:r>
          </a:p>
          <a:p>
            <a:pPr marL="625056"/>
            <a:r>
              <a:rPr lang="en-US" dirty="0"/>
              <a:t>To complete monitoring,</a:t>
            </a:r>
            <a:br>
              <a:rPr lang="en-US" dirty="0"/>
            </a:br>
            <a:r>
              <a:rPr lang="en-US" dirty="0"/>
              <a:t>add variables currently</a:t>
            </a:r>
            <a:br>
              <a:rPr lang="en-US" dirty="0"/>
            </a:br>
            <a:r>
              <a:rPr lang="en-US" dirty="0"/>
              <a:t>being reported</a:t>
            </a:r>
            <a:br>
              <a:rPr lang="en-US" dirty="0"/>
            </a:br>
            <a:r>
              <a:rPr lang="en-US" dirty="0"/>
              <a:t>(or some subset thereof)</a:t>
            </a:r>
          </a:p>
        </p:txBody>
      </p:sp>
      <p:sp>
        <p:nvSpPr>
          <p:cNvPr id="24577" name="Rectangle 1"/>
          <p:cNvSpPr>
            <a:spLocks noGrp="1" noChangeArrowheads="1"/>
          </p:cNvSpPr>
          <p:nvPr>
            <p:ph type="title"/>
          </p:nvPr>
        </p:nvSpPr>
        <p:spPr>
          <a:ln/>
        </p:spPr>
        <p:txBody>
          <a:bodyPr>
            <a:normAutofit fontScale="90000"/>
          </a:bodyPr>
          <a:lstStyle/>
          <a:p>
            <a:r>
              <a:rPr lang="en-US" sz="5100"/>
              <a:t>Bit-Level Monitor</a:t>
            </a:r>
          </a:p>
        </p:txBody>
      </p:sp>
      <p:sp>
        <p:nvSpPr>
          <p:cNvPr id="6" name="Slide Number Placeholder 3"/>
          <p:cNvSpPr>
            <a:spLocks noGrp="1"/>
          </p:cNvSpPr>
          <p:nvPr>
            <p:ph type="sldNum" sz="quarter" idx="4"/>
          </p:nvPr>
        </p:nvSpPr>
        <p:spPr>
          <a:prstGeom prst="rect">
            <a:avLst/>
          </a:prstGeom>
        </p:spPr>
        <p:txBody>
          <a:bodyPr lIns="64291" tIns="32146" rIns="64291" bIns="32146"/>
          <a:lstStyle/>
          <a:p>
            <a:fld id="{91602378-496C-1743-9D53-87D39854F224}" type="slidenum">
              <a:rPr lang="en-US"/>
              <a:pPr/>
              <a:t>36</a:t>
            </a:fld>
            <a:endParaRPr lang="en-US"/>
          </a:p>
        </p:txBody>
      </p:sp>
      <p:pic>
        <p:nvPicPr>
          <p:cNvPr id="24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2734" y="3232547"/>
            <a:ext cx="4348758" cy="3330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7971" y="1187648"/>
            <a:ext cx="1288107" cy="1723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10389417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Offline Software [provided these for CSCTF]</a:t>
            </a:r>
          </a:p>
          <a:p>
            <a:pPr lvl="1"/>
            <a:r>
              <a:rPr lang="en-US" dirty="0" smtClean="0"/>
              <a:t>Bitwise emulation based on firmware conversion (“machine gen”)</a:t>
            </a:r>
          </a:p>
          <a:p>
            <a:pPr lvl="1"/>
            <a:r>
              <a:rPr lang="en-US" dirty="0" smtClean="0"/>
              <a:t>Bitwise emulation based on algorithm declaration (“human gen”)</a:t>
            </a:r>
          </a:p>
          <a:p>
            <a:pPr lvl="1"/>
            <a:r>
              <a:rPr lang="en-US" dirty="0" smtClean="0"/>
              <a:t>Offline monitoring and validation, performance suite</a:t>
            </a:r>
          </a:p>
          <a:p>
            <a:r>
              <a:rPr lang="en-US" dirty="0" smtClean="0"/>
              <a:t>Algorithm development</a:t>
            </a:r>
          </a:p>
          <a:p>
            <a:pPr lvl="1"/>
            <a:r>
              <a:rPr lang="en-US" dirty="0" smtClean="0"/>
              <a:t>Balancing LUT memory content vs. post-LUT corrections</a:t>
            </a:r>
          </a:p>
          <a:p>
            <a:pPr lvl="1"/>
            <a:r>
              <a:rPr lang="en-US" dirty="0" smtClean="0"/>
              <a:t>Merge with new track finding algorithm</a:t>
            </a:r>
          </a:p>
          <a:p>
            <a:pPr lvl="1"/>
            <a:r>
              <a:rPr lang="en-US" dirty="0" smtClean="0"/>
              <a:t>Further tuning possible once full offline emulator is completed</a:t>
            </a:r>
          </a:p>
          <a:p>
            <a:r>
              <a:rPr lang="en-US" dirty="0" smtClean="0"/>
              <a:t>Online </a:t>
            </a:r>
            <a:r>
              <a:rPr lang="en-US" dirty="0"/>
              <a:t>Software [provided these for CSCTF</a:t>
            </a:r>
            <a:r>
              <a:rPr lang="en-US" dirty="0" smtClean="0"/>
              <a:t>]:</a:t>
            </a:r>
          </a:p>
          <a:p>
            <a:pPr lvl="1"/>
            <a:r>
              <a:rPr lang="en-US" dirty="0" smtClean="0"/>
              <a:t>Run control / Run setup / FW loading / LUT loading</a:t>
            </a:r>
          </a:p>
          <a:p>
            <a:pPr lvl="1"/>
            <a:r>
              <a:rPr lang="en-US" dirty="0" smtClean="0"/>
              <a:t>Complete parallel online suite for running new system</a:t>
            </a:r>
          </a:p>
        </p:txBody>
      </p:sp>
      <p:sp>
        <p:nvSpPr>
          <p:cNvPr id="4" name="Title 3"/>
          <p:cNvSpPr>
            <a:spLocks noGrp="1"/>
          </p:cNvSpPr>
          <p:nvPr>
            <p:ph type="title"/>
          </p:nvPr>
        </p:nvSpPr>
        <p:spPr/>
        <p:txBody>
          <a:bodyPr/>
          <a:lstStyle/>
          <a:p>
            <a:r>
              <a:rPr lang="en-US" dirty="0" smtClean="0"/>
              <a:t>Software development</a:t>
            </a:r>
            <a:endParaRPr lang="en-US" dirty="0"/>
          </a:p>
        </p:txBody>
      </p:sp>
      <p:sp>
        <p:nvSpPr>
          <p:cNvPr id="5" name="Slide Number Placeholder 4"/>
          <p:cNvSpPr>
            <a:spLocks noGrp="1"/>
          </p:cNvSpPr>
          <p:nvPr>
            <p:ph type="sldNum" sz="quarter" idx="4"/>
          </p:nvPr>
        </p:nvSpPr>
        <p:spPr/>
        <p:txBody>
          <a:bodyPr/>
          <a:lstStyle/>
          <a:p>
            <a:fld id="{E524EDBE-35D6-DF49-8584-A97D5A532969}" type="slidenum">
              <a:rPr lang="en-US" smtClean="0"/>
              <a:pPr/>
              <a:t>37</a:t>
            </a:fld>
            <a:endParaRPr lang="en-US"/>
          </a:p>
        </p:txBody>
      </p:sp>
    </p:spTree>
    <p:extLst>
      <p:ext uri="{BB962C8B-B14F-4D97-AF65-F5344CB8AC3E}">
        <p14:creationId xmlns:p14="http://schemas.microsoft.com/office/powerpoint/2010/main" val="43412919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3"/>
          </p:nvPr>
        </p:nvSpPr>
        <p:spPr/>
        <p:txBody>
          <a:bodyPr/>
          <a:lstStyle/>
          <a:p>
            <a:r>
              <a:rPr lang="en-US" dirty="0" smtClean="0"/>
              <a:t>Track Finding Algorithm</a:t>
            </a:r>
            <a:endParaRPr lang="en-US" dirty="0"/>
          </a:p>
        </p:txBody>
      </p:sp>
      <p:sp>
        <p:nvSpPr>
          <p:cNvPr id="4" name="Slide Number Placeholder 3"/>
          <p:cNvSpPr>
            <a:spLocks noGrp="1"/>
          </p:cNvSpPr>
          <p:nvPr>
            <p:ph type="sldNum" sz="quarter" idx="4"/>
          </p:nvPr>
        </p:nvSpPr>
        <p:spPr/>
        <p:txBody>
          <a:bodyPr/>
          <a:lstStyle/>
          <a:p>
            <a:fld id="{E524EDBE-35D6-DF49-8584-A97D5A532969}" type="slidenum">
              <a:rPr lang="en-US" smtClean="0"/>
              <a:pPr/>
              <a:t>4</a:t>
            </a:fld>
            <a:endParaRPr lang="en-US"/>
          </a:p>
        </p:txBody>
      </p:sp>
    </p:spTree>
    <p:extLst>
      <p:ext uri="{BB962C8B-B14F-4D97-AF65-F5344CB8AC3E}">
        <p14:creationId xmlns:p14="http://schemas.microsoft.com/office/powerpoint/2010/main" val="1645996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8" name="Rectangle 8"/>
          <p:cNvSpPr>
            <a:spLocks noGrp="1" noChangeArrowheads="1"/>
          </p:cNvSpPr>
          <p:nvPr>
            <p:ph idx="1"/>
          </p:nvPr>
        </p:nvSpPr>
        <p:spPr>
          <a:xfrm>
            <a:off x="192088" y="1076325"/>
            <a:ext cx="5141912" cy="2373313"/>
          </a:xfrm>
        </p:spPr>
        <p:txBody>
          <a:bodyPr rtlCol="0" anchor="ctr">
            <a:normAutofit fontScale="92500" lnSpcReduction="20000"/>
          </a:bodyPr>
          <a:lstStyle/>
          <a:p>
            <a:pPr fontAlgn="auto">
              <a:spcAft>
                <a:spcPts val="0"/>
              </a:spcAft>
              <a:buFont typeface="Wingdings" charset="2"/>
              <a:buChar char="§"/>
              <a:defRPr/>
            </a:pPr>
            <a:r>
              <a:rPr lang="en-US" dirty="0" smtClean="0">
                <a:solidFill>
                  <a:schemeClr val="tx2">
                    <a:lumMod val="50000"/>
                  </a:schemeClr>
                </a:solidFill>
                <a:ea typeface="+mn-ea"/>
              </a:rPr>
              <a:t>These events will have </a:t>
            </a:r>
            <a:br>
              <a:rPr lang="en-US" dirty="0" smtClean="0">
                <a:solidFill>
                  <a:schemeClr val="tx2">
                    <a:lumMod val="50000"/>
                  </a:schemeClr>
                </a:solidFill>
                <a:ea typeface="+mn-ea"/>
              </a:rPr>
            </a:br>
            <a:r>
              <a:rPr lang="en-US" dirty="0" smtClean="0">
                <a:solidFill>
                  <a:schemeClr val="tx2">
                    <a:lumMod val="50000"/>
                  </a:schemeClr>
                </a:solidFill>
                <a:ea typeface="+mn-ea"/>
              </a:rPr>
              <a:t>multiple </a:t>
            </a:r>
            <a:r>
              <a:rPr lang="en-US" dirty="0" err="1" smtClean="0">
                <a:solidFill>
                  <a:schemeClr val="tx2">
                    <a:lumMod val="50000"/>
                  </a:schemeClr>
                </a:solidFill>
                <a:ea typeface="+mn-ea"/>
              </a:rPr>
              <a:t>muons</a:t>
            </a:r>
            <a:r>
              <a:rPr lang="en-US" dirty="0" smtClean="0">
                <a:solidFill>
                  <a:schemeClr val="tx2">
                    <a:lumMod val="50000"/>
                  </a:schemeClr>
                </a:solidFill>
                <a:ea typeface="+mn-ea"/>
              </a:rPr>
              <a:t> nearby</a:t>
            </a:r>
          </a:p>
          <a:p>
            <a:pPr lvl="1" fontAlgn="auto">
              <a:spcAft>
                <a:spcPts val="0"/>
              </a:spcAft>
              <a:buFont typeface="Wingdings" charset="2"/>
              <a:buChar char="§"/>
              <a:defRPr/>
            </a:pPr>
            <a:r>
              <a:rPr lang="en-US" dirty="0" smtClean="0">
                <a:ea typeface="+mn-ea"/>
              </a:rPr>
              <a:t>We can reconstruct them in the </a:t>
            </a:r>
            <a:br>
              <a:rPr lang="en-US" dirty="0" smtClean="0">
                <a:ea typeface="+mn-ea"/>
              </a:rPr>
            </a:br>
            <a:r>
              <a:rPr lang="en-US" dirty="0" smtClean="0">
                <a:ea typeface="+mn-ea"/>
              </a:rPr>
              <a:t>offline</a:t>
            </a:r>
          </a:p>
          <a:p>
            <a:pPr fontAlgn="auto">
              <a:spcAft>
                <a:spcPts val="0"/>
              </a:spcAft>
              <a:buFont typeface="Wingdings" charset="2"/>
              <a:buChar char="§"/>
              <a:defRPr/>
            </a:pPr>
            <a:r>
              <a:rPr lang="en-US" dirty="0" smtClean="0">
                <a:solidFill>
                  <a:schemeClr val="tx2">
                    <a:lumMod val="50000"/>
                  </a:schemeClr>
                </a:solidFill>
                <a:ea typeface="+mn-ea"/>
              </a:rPr>
              <a:t>Trigger by requiring 2 nearby </a:t>
            </a:r>
            <a:r>
              <a:rPr lang="en-US" dirty="0" err="1" smtClean="0">
                <a:solidFill>
                  <a:schemeClr val="tx2">
                    <a:lumMod val="50000"/>
                  </a:schemeClr>
                </a:solidFill>
                <a:ea typeface="+mn-ea"/>
              </a:rPr>
              <a:t>muons</a:t>
            </a:r>
            <a:r>
              <a:rPr lang="en-US" dirty="0" smtClean="0">
                <a:solidFill>
                  <a:schemeClr val="tx2">
                    <a:lumMod val="50000"/>
                  </a:schemeClr>
                </a:solidFill>
                <a:ea typeface="+mn-ea"/>
              </a:rPr>
              <a:t> with p</a:t>
            </a:r>
            <a:r>
              <a:rPr lang="en-US" baseline="-25000" dirty="0" smtClean="0">
                <a:solidFill>
                  <a:schemeClr val="tx2">
                    <a:lumMod val="50000"/>
                  </a:schemeClr>
                </a:solidFill>
                <a:ea typeface="+mn-ea"/>
              </a:rPr>
              <a:t>T</a:t>
            </a:r>
            <a:r>
              <a:rPr lang="en-US" dirty="0" smtClean="0">
                <a:solidFill>
                  <a:schemeClr val="tx2">
                    <a:lumMod val="50000"/>
                  </a:schemeClr>
                </a:solidFill>
                <a:ea typeface="+mn-ea"/>
              </a:rPr>
              <a:t>&gt;10..15 </a:t>
            </a:r>
            <a:r>
              <a:rPr lang="en-US" dirty="0" err="1" smtClean="0">
                <a:solidFill>
                  <a:schemeClr val="tx2">
                    <a:lumMod val="50000"/>
                  </a:schemeClr>
                </a:solidFill>
                <a:ea typeface="+mn-ea"/>
              </a:rPr>
              <a:t>GeV</a:t>
            </a:r>
            <a:endParaRPr lang="en-US" dirty="0">
              <a:solidFill>
                <a:schemeClr val="tx2">
                  <a:lumMod val="50000"/>
                </a:schemeClr>
              </a:solidFill>
              <a:ea typeface="+mn-ea"/>
            </a:endParaRPr>
          </a:p>
        </p:txBody>
      </p:sp>
      <p:sp>
        <p:nvSpPr>
          <p:cNvPr id="10242" name="Rectangle 7"/>
          <p:cNvSpPr>
            <a:spLocks noGrp="1" noChangeArrowheads="1"/>
          </p:cNvSpPr>
          <p:nvPr>
            <p:ph type="title"/>
          </p:nvPr>
        </p:nvSpPr>
        <p:spPr>
          <a:xfrm>
            <a:off x="1774825" y="111125"/>
            <a:ext cx="6115050" cy="698500"/>
          </a:xfrm>
          <a:gradFill>
            <a:gsLst>
              <a:gs pos="0">
                <a:srgbClr val="00EEFF"/>
              </a:gs>
              <a:gs pos="100000">
                <a:srgbClr val="FFFFFF"/>
              </a:gs>
            </a:gsLst>
          </a:gradFill>
        </p:spPr>
        <p:txBody>
          <a:bodyPr/>
          <a:lstStyle/>
          <a:p>
            <a:r>
              <a:rPr lang="en-US">
                <a:latin typeface="Arial" charset="0"/>
                <a:cs typeface="Arial" charset="0"/>
              </a:rPr>
              <a:t>Muon Jets in the Detector</a:t>
            </a:r>
          </a:p>
        </p:txBody>
      </p:sp>
      <p:sp>
        <p:nvSpPr>
          <p:cNvPr id="13" name="Slide Number Placeholder 3"/>
          <p:cNvSpPr>
            <a:spLocks noGrp="1"/>
          </p:cNvSpPr>
          <p:nvPr>
            <p:ph type="sldNum" sz="quarter" idx="4294967295"/>
          </p:nvPr>
        </p:nvSpPr>
        <p:spPr>
          <a:xfrm>
            <a:off x="8686800" y="6486525"/>
            <a:ext cx="444500" cy="377825"/>
          </a:xfrm>
          <a:prstGeom prst="rect">
            <a:avLst/>
          </a:prstGeom>
        </p:spPr>
        <p:txBody>
          <a:bodyPr/>
          <a:lstStyle/>
          <a:p>
            <a:pPr>
              <a:defRPr/>
            </a:pPr>
            <a:fld id="{E3BE5154-656E-4648-BC17-8CFD8715ED61}" type="slidenum">
              <a:rPr lang="en-US"/>
              <a:pPr>
                <a:defRPr/>
              </a:pPr>
              <a:t>5</a:t>
            </a:fld>
            <a:endParaRPr lang="en-US"/>
          </a:p>
        </p:txBody>
      </p:sp>
      <p:sp>
        <p:nvSpPr>
          <p:cNvPr id="10244" name="Line 1"/>
          <p:cNvSpPr>
            <a:spLocks noChangeShapeType="1"/>
          </p:cNvSpPr>
          <p:nvPr/>
        </p:nvSpPr>
        <p:spPr bwMode="auto">
          <a:xfrm>
            <a:off x="0" y="6486525"/>
            <a:ext cx="9144000" cy="0"/>
          </a:xfrm>
          <a:prstGeom prst="line">
            <a:avLst/>
          </a:prstGeom>
          <a:noFill/>
          <a:ln w="3175">
            <a:solidFill>
              <a:srgbClr val="4F81BD"/>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45" name="Rectangle 2"/>
          <p:cNvSpPr>
            <a:spLocks/>
          </p:cNvSpPr>
          <p:nvPr/>
        </p:nvSpPr>
        <p:spPr bwMode="auto">
          <a:xfrm>
            <a:off x="-214313" y="149225"/>
            <a:ext cx="812801"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0" tIns="0" rIns="0" bIns="0" anchor="ctr"/>
          <a:lstStyle/>
          <a:p>
            <a:pPr algn="r"/>
            <a:r>
              <a:rPr lang="en-US" sz="1000">
                <a:solidFill>
                  <a:srgbClr val="A5A5A5"/>
                </a:solidFill>
                <a:latin typeface="Calibri Bold" charset="0"/>
                <a:ea typeface="Arial" charset="0"/>
                <a:sym typeface="Calibri Bold" charset="0"/>
              </a:rPr>
              <a:t>LHC CMS</a:t>
            </a:r>
            <a:endParaRPr lang="en-US" sz="1700">
              <a:ea typeface="Arial" charset="0"/>
              <a:sym typeface="Calibri" charset="0"/>
            </a:endParaRPr>
          </a:p>
          <a:p>
            <a:pPr algn="r"/>
            <a:r>
              <a:rPr lang="en-US" sz="1000">
                <a:solidFill>
                  <a:srgbClr val="A5A5A5"/>
                </a:solidFill>
                <a:latin typeface="Calibri Bold" charset="0"/>
                <a:ea typeface="Arial" charset="0"/>
                <a:sym typeface="Calibri Bold" charset="0"/>
              </a:rPr>
              <a:t>Detector</a:t>
            </a:r>
            <a:endParaRPr lang="en-US" sz="1700">
              <a:ea typeface="Arial" charset="0"/>
              <a:sym typeface="Calibri" charset="0"/>
            </a:endParaRPr>
          </a:p>
          <a:p>
            <a:pPr algn="r"/>
            <a:r>
              <a:rPr lang="en-US" sz="1000">
                <a:solidFill>
                  <a:srgbClr val="A5A5A5"/>
                </a:solidFill>
                <a:latin typeface="Calibri Bold" charset="0"/>
                <a:ea typeface="Arial" charset="0"/>
                <a:sym typeface="Calibri Bold" charset="0"/>
              </a:rPr>
              <a:t>Upgrade</a:t>
            </a:r>
            <a:endParaRPr lang="en-US" sz="1700">
              <a:ea typeface="Arial" charset="0"/>
              <a:sym typeface="Calibri" charset="0"/>
            </a:endParaRPr>
          </a:p>
          <a:p>
            <a:pPr algn="r"/>
            <a:r>
              <a:rPr lang="en-US" sz="1000">
                <a:solidFill>
                  <a:srgbClr val="A5A5A5"/>
                </a:solidFill>
                <a:latin typeface="Calibri Bold" charset="0"/>
                <a:ea typeface="Arial" charset="0"/>
                <a:sym typeface="Calibri Bold" charset="0"/>
              </a:rPr>
              <a:t>Project</a:t>
            </a:r>
          </a:p>
        </p:txBody>
      </p:sp>
      <p:pic>
        <p:nvPicPr>
          <p:cNvPr id="1024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88" y="109538"/>
            <a:ext cx="1000125"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1024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7513" y="109538"/>
            <a:ext cx="960437"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10248" name="Picture 9"/>
          <p:cNvPicPr>
            <a:picLocks noChangeAspect="1" noChangeArrowheads="1"/>
          </p:cNvPicPr>
          <p:nvPr/>
        </p:nvPicPr>
        <p:blipFill>
          <a:blip r:embed="rId4">
            <a:extLst>
              <a:ext uri="{28A0092B-C50C-407E-A947-70E740481C1C}">
                <a14:useLocalDpi xmlns:a14="http://schemas.microsoft.com/office/drawing/2010/main" val="0"/>
              </a:ext>
            </a:extLst>
          </a:blip>
          <a:srcRect b="11436"/>
          <a:stretch>
            <a:fillRect/>
          </a:stretch>
        </p:blipFill>
        <p:spPr bwMode="auto">
          <a:xfrm>
            <a:off x="192088" y="3449638"/>
            <a:ext cx="3582987" cy="294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round/>
                <a:headEnd/>
                <a:tailEnd/>
              </a14:hiddenLine>
            </a:ext>
          </a:extLst>
        </p:spPr>
      </p:pic>
      <p:sp>
        <p:nvSpPr>
          <p:cNvPr id="10249" name="Content Placeholder 1"/>
          <p:cNvSpPr txBox="1">
            <a:spLocks/>
          </p:cNvSpPr>
          <p:nvPr/>
        </p:nvSpPr>
        <p:spPr bwMode="auto">
          <a:xfrm>
            <a:off x="3683000" y="3975100"/>
            <a:ext cx="5461000" cy="242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269875" indent="-269875">
              <a:defRPr>
                <a:solidFill>
                  <a:schemeClr val="tx1"/>
                </a:solidFill>
                <a:latin typeface="Calibri" charset="0"/>
                <a:ea typeface="ＭＳ Ｐゴシック" charset="0"/>
                <a:cs typeface="ＭＳ Ｐゴシック" charset="0"/>
              </a:defRPr>
            </a:lvl1pPr>
            <a:lvl2pPr marL="685800" indent="-22860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ts val="2400"/>
              </a:spcBef>
              <a:buClr>
                <a:schemeClr val="accent2"/>
              </a:buClr>
              <a:buSzPct val="100000"/>
              <a:buFont typeface="Wingdings" charset="0"/>
              <a:buChar char="§"/>
            </a:pPr>
            <a:r>
              <a:rPr lang="en-US" sz="2800">
                <a:solidFill>
                  <a:srgbClr val="10253F"/>
                </a:solidFill>
                <a:latin typeface="Arial" charset="0"/>
                <a:cs typeface="Arial" charset="0"/>
              </a:rPr>
              <a:t>Triggering is a challenge:</a:t>
            </a:r>
          </a:p>
          <a:p>
            <a:pPr lvl="1">
              <a:spcBef>
                <a:spcPct val="20000"/>
              </a:spcBef>
              <a:buFont typeface="Wingdings" charset="0"/>
              <a:buChar char="§"/>
            </a:pPr>
            <a:r>
              <a:rPr lang="en-US" sz="2000">
                <a:solidFill>
                  <a:schemeClr val="tx2"/>
                </a:solidFill>
                <a:latin typeface="Arial" charset="0"/>
                <a:cs typeface="Arial" charset="0"/>
              </a:rPr>
              <a:t>If some of the stubs are lost before the Track Finder, TF may not have enough stubs to build a muon track</a:t>
            </a:r>
          </a:p>
          <a:p>
            <a:pPr lvl="1">
              <a:spcBef>
                <a:spcPct val="20000"/>
              </a:spcBef>
              <a:buFont typeface="Wingdings" charset="0"/>
              <a:buChar char="§"/>
            </a:pPr>
            <a:r>
              <a:rPr lang="en-US" sz="2000">
                <a:solidFill>
                  <a:schemeClr val="tx2"/>
                </a:solidFill>
                <a:latin typeface="Arial" charset="0"/>
                <a:cs typeface="Arial" charset="0"/>
              </a:rPr>
              <a:t>Mixing/matching stubs will nearly always lead to under-measured p</a:t>
            </a:r>
            <a:r>
              <a:rPr lang="en-US" sz="2000" baseline="-25000">
                <a:solidFill>
                  <a:schemeClr val="tx2"/>
                </a:solidFill>
                <a:latin typeface="Arial" charset="0"/>
                <a:cs typeface="Arial" charset="0"/>
              </a:rPr>
              <a:t>T</a:t>
            </a:r>
          </a:p>
        </p:txBody>
      </p:sp>
      <p:pic>
        <p:nvPicPr>
          <p:cNvPr id="10250" name="Picture 7" descr="temp detector pic.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14913" y="808038"/>
            <a:ext cx="3833812"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8299083"/>
      </p:ext>
    </p:extLst>
  </p:cSld>
  <p:clrMapOvr>
    <a:masterClrMapping/>
  </p:clrMapOvr>
  <p:transition xmlns:p14="http://schemas.microsoft.com/office/powerpoint/2010/mai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Rectangle 8"/>
          <p:cNvSpPr>
            <a:spLocks noGrp="1" noChangeArrowheads="1"/>
          </p:cNvSpPr>
          <p:nvPr>
            <p:ph idx="1"/>
          </p:nvPr>
        </p:nvSpPr>
        <p:spPr/>
        <p:txBody>
          <a:bodyPr rtlCol="0" anchor="ctr">
            <a:normAutofit fontScale="85000" lnSpcReduction="10000"/>
          </a:bodyPr>
          <a:lstStyle/>
          <a:p>
            <a:pPr fontAlgn="auto">
              <a:spcAft>
                <a:spcPts val="0"/>
              </a:spcAft>
              <a:buFont typeface="Wingdings" charset="2"/>
              <a:buChar char="§"/>
              <a:defRPr/>
            </a:pPr>
            <a:r>
              <a:rPr lang="en-US" dirty="0">
                <a:solidFill>
                  <a:schemeClr val="tx2">
                    <a:lumMod val="50000"/>
                  </a:schemeClr>
                </a:solidFill>
                <a:ea typeface="+mn-ea"/>
              </a:rPr>
              <a:t>E</a:t>
            </a:r>
            <a:r>
              <a:rPr lang="en-US" dirty="0" smtClean="0">
                <a:solidFill>
                  <a:schemeClr val="tx2">
                    <a:lumMod val="50000"/>
                  </a:schemeClr>
                </a:solidFill>
                <a:ea typeface="+mn-ea"/>
              </a:rPr>
              <a:t>fficiency to have</a:t>
            </a:r>
          </a:p>
          <a:p>
            <a:pPr lvl="1" fontAlgn="auto">
              <a:spcAft>
                <a:spcPts val="0"/>
              </a:spcAft>
              <a:buFont typeface="Wingdings" charset="2"/>
              <a:buChar char="§"/>
              <a:defRPr/>
            </a:pPr>
            <a:r>
              <a:rPr lang="en-US" dirty="0">
                <a:ea typeface="+mn-ea"/>
              </a:rPr>
              <a:t>A</a:t>
            </a:r>
            <a:r>
              <a:rPr lang="en-US" dirty="0" smtClean="0">
                <a:ea typeface="+mn-ea"/>
              </a:rPr>
              <a:t>t least two muon </a:t>
            </a:r>
            <a:r>
              <a:rPr lang="en-US" dirty="0" err="1" smtClean="0">
                <a:ea typeface="+mn-ea"/>
              </a:rPr>
              <a:t>sim</a:t>
            </a:r>
            <a:r>
              <a:rPr lang="en-US" dirty="0" smtClean="0">
                <a:ea typeface="+mn-ea"/>
              </a:rPr>
              <a:t> tracks with p</a:t>
            </a:r>
            <a:r>
              <a:rPr lang="en-US" baseline="-25000" dirty="0" smtClean="0">
                <a:ea typeface="+mn-ea"/>
              </a:rPr>
              <a:t>T</a:t>
            </a:r>
            <a:r>
              <a:rPr lang="en-US" dirty="0" smtClean="0">
                <a:ea typeface="+mn-ea"/>
              </a:rPr>
              <a:t>&gt;10 </a:t>
            </a:r>
            <a:r>
              <a:rPr lang="en-US" dirty="0" err="1" smtClean="0">
                <a:ea typeface="+mn-ea"/>
              </a:rPr>
              <a:t>GeV</a:t>
            </a:r>
            <a:r>
              <a:rPr lang="en-US" dirty="0" smtClean="0">
                <a:ea typeface="+mn-ea"/>
              </a:rPr>
              <a:t> matched to reconstructed LCTs in station 1 and at least in 2 other stations given that </a:t>
            </a:r>
          </a:p>
          <a:p>
            <a:pPr lvl="1" fontAlgn="auto">
              <a:spcAft>
                <a:spcPts val="0"/>
              </a:spcAft>
              <a:buFont typeface="Wingdings" charset="2"/>
              <a:buChar char="§"/>
              <a:defRPr/>
            </a:pPr>
            <a:r>
              <a:rPr lang="en-US" dirty="0">
                <a:ea typeface="+mn-ea"/>
              </a:rPr>
              <a:t>A</a:t>
            </a:r>
            <a:r>
              <a:rPr lang="en-US" dirty="0" smtClean="0">
                <a:ea typeface="+mn-ea"/>
              </a:rPr>
              <a:t>t least two </a:t>
            </a:r>
            <a:r>
              <a:rPr lang="en-US" dirty="0" err="1" smtClean="0">
                <a:ea typeface="+mn-ea"/>
              </a:rPr>
              <a:t>muons</a:t>
            </a:r>
            <a:r>
              <a:rPr lang="en-US" dirty="0" smtClean="0">
                <a:ea typeface="+mn-ea"/>
              </a:rPr>
              <a:t> with p</a:t>
            </a:r>
            <a:r>
              <a:rPr lang="en-US" baseline="-25000" dirty="0" smtClean="0">
                <a:ea typeface="+mn-ea"/>
              </a:rPr>
              <a:t>T</a:t>
            </a:r>
            <a:r>
              <a:rPr lang="en-US" dirty="0" smtClean="0">
                <a:ea typeface="+mn-ea"/>
              </a:rPr>
              <a:t>&gt;10 </a:t>
            </a:r>
            <a:r>
              <a:rPr lang="en-US" dirty="0" err="1" smtClean="0">
                <a:ea typeface="+mn-ea"/>
              </a:rPr>
              <a:t>GeV</a:t>
            </a:r>
            <a:r>
              <a:rPr lang="en-US" dirty="0" smtClean="0">
                <a:ea typeface="+mn-ea"/>
              </a:rPr>
              <a:t> are present in the muon jet at generator level</a:t>
            </a:r>
          </a:p>
          <a:p>
            <a:pPr lvl="1" fontAlgn="auto">
              <a:spcAft>
                <a:spcPts val="0"/>
              </a:spcAft>
              <a:buFont typeface="Wingdings" charset="2"/>
              <a:buChar char="§"/>
              <a:defRPr/>
            </a:pPr>
            <a:r>
              <a:rPr lang="en-US" dirty="0" smtClean="0">
                <a:ea typeface="+mn-ea"/>
              </a:rPr>
              <a:t>only 1.7 &lt; |eta| &lt; 2.4 region is considered since ME4/2 is not in this simulation</a:t>
            </a:r>
          </a:p>
          <a:p>
            <a:pPr fontAlgn="auto">
              <a:spcAft>
                <a:spcPts val="0"/>
              </a:spcAft>
              <a:buFont typeface="Wingdings" charset="2"/>
              <a:buChar char="§"/>
              <a:defRPr/>
            </a:pPr>
            <a:endParaRPr lang="en-US" dirty="0" smtClean="0">
              <a:solidFill>
                <a:schemeClr val="tx2">
                  <a:lumMod val="50000"/>
                </a:schemeClr>
              </a:solidFill>
              <a:ea typeface="+mn-ea"/>
            </a:endParaRPr>
          </a:p>
          <a:p>
            <a:pPr fontAlgn="auto">
              <a:spcAft>
                <a:spcPts val="0"/>
              </a:spcAft>
              <a:buFont typeface="Wingdings" charset="2"/>
              <a:buChar char="§"/>
              <a:defRPr/>
            </a:pPr>
            <a:endParaRPr lang="en-US" dirty="0" smtClean="0">
              <a:solidFill>
                <a:schemeClr val="tx2">
                  <a:lumMod val="50000"/>
                </a:schemeClr>
              </a:solidFill>
              <a:ea typeface="+mn-ea"/>
            </a:endParaRPr>
          </a:p>
          <a:p>
            <a:pPr fontAlgn="auto">
              <a:spcAft>
                <a:spcPts val="0"/>
              </a:spcAft>
              <a:buFont typeface="Wingdings" charset="2"/>
              <a:buChar char="§"/>
              <a:defRPr/>
            </a:pPr>
            <a:r>
              <a:rPr lang="en-US" dirty="0" smtClean="0">
                <a:solidFill>
                  <a:schemeClr val="tx2">
                    <a:lumMod val="50000"/>
                  </a:schemeClr>
                </a:solidFill>
                <a:ea typeface="+mn-ea"/>
              </a:rPr>
              <a:t>as expected, efficiency to reconstruct two energetic </a:t>
            </a:r>
            <a:r>
              <a:rPr lang="en-US" dirty="0" err="1" smtClean="0">
                <a:solidFill>
                  <a:schemeClr val="tx2">
                    <a:lumMod val="50000"/>
                  </a:schemeClr>
                </a:solidFill>
                <a:ea typeface="+mn-ea"/>
              </a:rPr>
              <a:t>muons</a:t>
            </a:r>
            <a:r>
              <a:rPr lang="en-US" dirty="0" smtClean="0">
                <a:solidFill>
                  <a:schemeClr val="tx2">
                    <a:lumMod val="50000"/>
                  </a:schemeClr>
                </a:solidFill>
                <a:ea typeface="+mn-ea"/>
              </a:rPr>
              <a:t> from the muon jet is reduced if MPC transmits only 3 stubs</a:t>
            </a:r>
          </a:p>
          <a:p>
            <a:pPr lvl="1" fontAlgn="auto">
              <a:spcAft>
                <a:spcPts val="0"/>
              </a:spcAft>
              <a:buFont typeface="Wingdings" charset="2"/>
              <a:buChar char="§"/>
              <a:defRPr/>
            </a:pPr>
            <a:r>
              <a:rPr lang="en-US" dirty="0" smtClean="0">
                <a:ea typeface="+mn-ea"/>
              </a:rPr>
              <a:t>Essentially random choice of 3 stubs among the many which are reconstructed</a:t>
            </a:r>
          </a:p>
          <a:p>
            <a:pPr lvl="1" fontAlgn="auto">
              <a:spcAft>
                <a:spcPts val="0"/>
              </a:spcAft>
              <a:buFont typeface="Wingdings" charset="2"/>
              <a:buChar char="§"/>
              <a:defRPr/>
            </a:pPr>
            <a:r>
              <a:rPr lang="en-US" dirty="0" smtClean="0">
                <a:ea typeface="+mn-ea"/>
              </a:rPr>
              <a:t>8-muon jet case is much worse than 4-muon jet</a:t>
            </a:r>
          </a:p>
          <a:p>
            <a:pPr fontAlgn="auto">
              <a:spcAft>
                <a:spcPts val="0"/>
              </a:spcAft>
              <a:buFont typeface="Wingdings" charset="2"/>
              <a:buChar char="§"/>
              <a:defRPr/>
            </a:pPr>
            <a:r>
              <a:rPr lang="en-US" dirty="0" smtClean="0">
                <a:solidFill>
                  <a:schemeClr val="tx2">
                    <a:lumMod val="50000"/>
                  </a:schemeClr>
                </a:solidFill>
                <a:ea typeface="+mn-ea"/>
              </a:rPr>
              <a:t>These numbers do not include multiple interactions (pile up)</a:t>
            </a:r>
            <a:endParaRPr lang="en-US" dirty="0">
              <a:solidFill>
                <a:schemeClr val="tx2">
                  <a:lumMod val="50000"/>
                </a:schemeClr>
              </a:solidFill>
              <a:ea typeface="+mn-ea"/>
            </a:endParaRPr>
          </a:p>
        </p:txBody>
      </p:sp>
      <p:sp>
        <p:nvSpPr>
          <p:cNvPr id="11266" name="Rectangle 7"/>
          <p:cNvSpPr>
            <a:spLocks noGrp="1" noChangeArrowheads="1"/>
          </p:cNvSpPr>
          <p:nvPr>
            <p:ph type="title"/>
          </p:nvPr>
        </p:nvSpPr>
        <p:spPr>
          <a:gradFill>
            <a:gsLst>
              <a:gs pos="0">
                <a:srgbClr val="00EEFF"/>
              </a:gs>
              <a:gs pos="100000">
                <a:srgbClr val="FFFFFF"/>
              </a:gs>
            </a:gsLst>
          </a:gradFill>
        </p:spPr>
        <p:txBody>
          <a:bodyPr/>
          <a:lstStyle/>
          <a:p>
            <a:r>
              <a:rPr lang="en-US">
                <a:latin typeface="Arial" charset="0"/>
                <a:cs typeface="Arial" charset="0"/>
              </a:rPr>
              <a:t>CSC Trigger Efficiency</a:t>
            </a:r>
          </a:p>
        </p:txBody>
      </p:sp>
      <p:sp>
        <p:nvSpPr>
          <p:cNvPr id="44" name="Slide Number Placeholder 3"/>
          <p:cNvSpPr>
            <a:spLocks noGrp="1"/>
          </p:cNvSpPr>
          <p:nvPr>
            <p:ph type="sldNum" sz="quarter" idx="4"/>
          </p:nvPr>
        </p:nvSpPr>
        <p:spPr>
          <a:prstGeom prst="rect">
            <a:avLst/>
          </a:prstGeom>
        </p:spPr>
        <p:txBody>
          <a:bodyPr/>
          <a:lstStyle/>
          <a:p>
            <a:pPr>
              <a:defRPr/>
            </a:pPr>
            <a:fld id="{0E2F3E5F-5BDD-9A40-9452-47D680536611}" type="slidenum">
              <a:rPr lang="en-US"/>
              <a:pPr>
                <a:defRPr/>
              </a:pPr>
              <a:t>6</a:t>
            </a:fld>
            <a:endParaRPr lang="en-US"/>
          </a:p>
        </p:txBody>
      </p:sp>
      <p:sp>
        <p:nvSpPr>
          <p:cNvPr id="11268" name="Line 1"/>
          <p:cNvSpPr>
            <a:spLocks noChangeShapeType="1"/>
          </p:cNvSpPr>
          <p:nvPr/>
        </p:nvSpPr>
        <p:spPr bwMode="auto">
          <a:xfrm>
            <a:off x="0" y="6486525"/>
            <a:ext cx="9144000" cy="0"/>
          </a:xfrm>
          <a:prstGeom prst="line">
            <a:avLst/>
          </a:prstGeom>
          <a:noFill/>
          <a:ln w="3175">
            <a:solidFill>
              <a:srgbClr val="4F81BD"/>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269" name="Rectangle 2"/>
          <p:cNvSpPr>
            <a:spLocks/>
          </p:cNvSpPr>
          <p:nvPr/>
        </p:nvSpPr>
        <p:spPr bwMode="auto">
          <a:xfrm>
            <a:off x="-214313" y="149225"/>
            <a:ext cx="812801"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0" tIns="0" rIns="0" bIns="0" anchor="ctr"/>
          <a:lstStyle/>
          <a:p>
            <a:pPr algn="r"/>
            <a:r>
              <a:rPr lang="en-US" sz="1000">
                <a:solidFill>
                  <a:srgbClr val="A5A5A5"/>
                </a:solidFill>
                <a:latin typeface="Calibri Bold" charset="0"/>
                <a:ea typeface="Arial" charset="0"/>
                <a:sym typeface="Calibri Bold" charset="0"/>
              </a:rPr>
              <a:t>LHC CMS</a:t>
            </a:r>
            <a:endParaRPr lang="en-US" sz="1700">
              <a:ea typeface="Arial" charset="0"/>
              <a:sym typeface="Calibri" charset="0"/>
            </a:endParaRPr>
          </a:p>
          <a:p>
            <a:pPr algn="r"/>
            <a:r>
              <a:rPr lang="en-US" sz="1000">
                <a:solidFill>
                  <a:srgbClr val="A5A5A5"/>
                </a:solidFill>
                <a:latin typeface="Calibri Bold" charset="0"/>
                <a:ea typeface="Arial" charset="0"/>
                <a:sym typeface="Calibri Bold" charset="0"/>
              </a:rPr>
              <a:t>Detector</a:t>
            </a:r>
            <a:endParaRPr lang="en-US" sz="1700">
              <a:ea typeface="Arial" charset="0"/>
              <a:sym typeface="Calibri" charset="0"/>
            </a:endParaRPr>
          </a:p>
          <a:p>
            <a:pPr algn="r"/>
            <a:r>
              <a:rPr lang="en-US" sz="1000">
                <a:solidFill>
                  <a:srgbClr val="A5A5A5"/>
                </a:solidFill>
                <a:latin typeface="Calibri Bold" charset="0"/>
                <a:ea typeface="Arial" charset="0"/>
                <a:sym typeface="Calibri Bold" charset="0"/>
              </a:rPr>
              <a:t>Upgrade</a:t>
            </a:r>
            <a:endParaRPr lang="en-US" sz="1700">
              <a:ea typeface="Arial" charset="0"/>
              <a:sym typeface="Calibri" charset="0"/>
            </a:endParaRPr>
          </a:p>
          <a:p>
            <a:pPr algn="r"/>
            <a:r>
              <a:rPr lang="en-US" sz="1000">
                <a:solidFill>
                  <a:srgbClr val="A5A5A5"/>
                </a:solidFill>
                <a:latin typeface="Calibri Bold" charset="0"/>
                <a:ea typeface="Arial" charset="0"/>
                <a:sym typeface="Calibri Bold" charset="0"/>
              </a:rPr>
              <a:t>Project</a:t>
            </a:r>
          </a:p>
        </p:txBody>
      </p:sp>
      <p:pic>
        <p:nvPicPr>
          <p:cNvPr id="1127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88" y="109538"/>
            <a:ext cx="1000125"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graphicFrame>
        <p:nvGraphicFramePr>
          <p:cNvPr id="16393" name="Group 9"/>
          <p:cNvGraphicFramePr>
            <a:graphicFrameLocks noGrp="1"/>
          </p:cNvGraphicFramePr>
          <p:nvPr/>
        </p:nvGraphicFramePr>
        <p:xfrm>
          <a:off x="857250" y="2894013"/>
          <a:ext cx="7620000" cy="1112838"/>
        </p:xfrm>
        <a:graphic>
          <a:graphicData uri="http://schemas.openxmlformats.org/drawingml/2006/table">
            <a:tbl>
              <a:tblPr/>
              <a:tblGrid>
                <a:gridCol w="2539628"/>
                <a:gridCol w="2540744"/>
                <a:gridCol w="2539628"/>
              </a:tblGrid>
              <a:tr h="370946">
                <a:tc>
                  <a:txBody>
                    <a:bodyPr/>
                    <a:lstStyle/>
                    <a:p>
                      <a:pPr marL="0" marR="0" lvl="0" indent="0" algn="l" defTabSz="914400" rtl="0" eaLnBrk="1" fontAlgn="base" latinLnBrk="0" hangingPunct="1">
                        <a:lnSpc>
                          <a:spcPct val="100000"/>
                        </a:lnSpc>
                        <a:spcBef>
                          <a:spcPct val="0"/>
                        </a:spcBef>
                        <a:spcAft>
                          <a:spcPct val="0"/>
                        </a:spcAft>
                        <a:buClr>
                          <a:srgbClr val="D50001"/>
                        </a:buClr>
                        <a:buSzPct val="100000"/>
                        <a:buFont typeface="Wingdings" charset="0"/>
                        <a:buNone/>
                        <a:tabLst>
                          <a:tab pos="1295400" algn="l"/>
                        </a:tabLst>
                      </a:pPr>
                      <a:endParaRPr kumimoji="0" lang="en-US" sz="1700" b="0" i="0" u="none" strike="noStrike" cap="none" normalizeH="0" baseline="0" dirty="0">
                        <a:ln>
                          <a:noFill/>
                        </a:ln>
                        <a:solidFill>
                          <a:srgbClr val="FFFFFF"/>
                        </a:solidFill>
                        <a:effectLst/>
                        <a:latin typeface="Gill Sans" charset="0"/>
                        <a:ea typeface="Arial"/>
                        <a:cs typeface="Arial"/>
                        <a:sym typeface="Gill Sans" charset="0"/>
                      </a:endParaRPr>
                    </a:p>
                  </a:txBody>
                  <a:tcPr marL="17861" marR="17861" marT="17877" marB="17877"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381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
                          <a:srgbClr val="D50001"/>
                        </a:buClr>
                        <a:buSzPct val="100000"/>
                        <a:buFont typeface="Wingdings" charset="0"/>
                        <a:buNone/>
                        <a:tabLst>
                          <a:tab pos="1295400" algn="l"/>
                        </a:tabLst>
                      </a:pPr>
                      <a:r>
                        <a:rPr kumimoji="0" lang="en-US" sz="1700" b="0" i="0" u="none" strike="noStrike" cap="none" normalizeH="0" baseline="0" dirty="0">
                          <a:ln>
                            <a:noFill/>
                          </a:ln>
                          <a:solidFill>
                            <a:srgbClr val="FFFFFF"/>
                          </a:solidFill>
                          <a:effectLst/>
                          <a:latin typeface="Gill Sans" charset="0"/>
                          <a:ea typeface="Arial"/>
                          <a:cs typeface="Lucida Grande" charset="0"/>
                          <a:sym typeface="Gill Sans" charset="0"/>
                        </a:rPr>
                        <a:t>MPC ≤ 3 stubs</a:t>
                      </a:r>
                    </a:p>
                  </a:txBody>
                  <a:tcPr marL="17861" marR="17861" marT="17877" marB="17877"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381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
                          <a:srgbClr val="D50001"/>
                        </a:buClr>
                        <a:buSzPct val="100000"/>
                        <a:buFont typeface="Wingdings" charset="0"/>
                        <a:buNone/>
                        <a:tabLst>
                          <a:tab pos="1295400" algn="l"/>
                        </a:tabLst>
                      </a:pPr>
                      <a:r>
                        <a:rPr kumimoji="0" lang="en-US" sz="1700" b="0" i="0" u="none" strike="noStrike" cap="none" normalizeH="0" baseline="0" dirty="0">
                          <a:ln>
                            <a:noFill/>
                          </a:ln>
                          <a:solidFill>
                            <a:srgbClr val="FFFFFF"/>
                          </a:solidFill>
                          <a:effectLst/>
                          <a:latin typeface="Gill Sans" charset="0"/>
                          <a:ea typeface="Arial"/>
                          <a:cs typeface="Gill Sans" charset="0"/>
                          <a:sym typeface="Gill Sans" charset="0"/>
                        </a:rPr>
                        <a:t>no MPC limit</a:t>
                      </a:r>
                    </a:p>
                  </a:txBody>
                  <a:tcPr marL="17861" marR="17861" marT="17877" marB="17877"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38100" cap="flat" cmpd="sng" algn="ctr">
                      <a:solidFill>
                        <a:srgbClr val="4F81BD"/>
                      </a:solidFill>
                      <a:prstDash val="solid"/>
                      <a:round/>
                      <a:headEnd type="none" w="med" len="med"/>
                      <a:tailEnd type="none" w="med" len="med"/>
                    </a:lnB>
                    <a:lnTlToBr>
                      <a:noFill/>
                    </a:lnTlToBr>
                    <a:lnBlToTr>
                      <a:noFill/>
                    </a:lnBlToTr>
                    <a:solidFill>
                      <a:srgbClr val="4F81BD"/>
                    </a:solidFill>
                  </a:tcPr>
                </a:tc>
              </a:tr>
              <a:tr h="370946">
                <a:tc>
                  <a:txBody>
                    <a:bodyPr/>
                    <a:lstStyle/>
                    <a:p>
                      <a:pPr marL="0" marR="0" lvl="0" indent="0" algn="l" defTabSz="914400" rtl="0" eaLnBrk="1" fontAlgn="base" latinLnBrk="0" hangingPunct="1">
                        <a:lnSpc>
                          <a:spcPct val="100000"/>
                        </a:lnSpc>
                        <a:spcBef>
                          <a:spcPct val="0"/>
                        </a:spcBef>
                        <a:spcAft>
                          <a:spcPct val="0"/>
                        </a:spcAft>
                        <a:buClr>
                          <a:srgbClr val="D50001"/>
                        </a:buClr>
                        <a:buSzPct val="100000"/>
                        <a:buFont typeface="Wingdings" charset="0"/>
                        <a:buNone/>
                        <a:tabLst>
                          <a:tab pos="1295400" algn="l"/>
                        </a:tabLst>
                      </a:pPr>
                      <a:r>
                        <a:rPr kumimoji="0" lang="en-US" sz="1700" b="0" i="0" u="none" strike="noStrike" cap="none" normalizeH="0" baseline="0" dirty="0">
                          <a:ln>
                            <a:noFill/>
                          </a:ln>
                          <a:solidFill>
                            <a:schemeClr val="tx1"/>
                          </a:solidFill>
                          <a:effectLst/>
                          <a:latin typeface="Gill Sans" charset="0"/>
                          <a:ea typeface="Arial"/>
                          <a:cs typeface="Gill Sans" charset="0"/>
                          <a:sym typeface="Gill Sans" charset="0"/>
                        </a:rPr>
                        <a:t>muon jet of 4 </a:t>
                      </a:r>
                      <a:r>
                        <a:rPr kumimoji="0" lang="en-US" sz="1700" b="0" i="0" u="none" strike="noStrike" cap="none" normalizeH="0" baseline="0" dirty="0" err="1">
                          <a:ln>
                            <a:noFill/>
                          </a:ln>
                          <a:solidFill>
                            <a:schemeClr val="tx1"/>
                          </a:solidFill>
                          <a:effectLst/>
                          <a:latin typeface="Gill Sans" charset="0"/>
                          <a:ea typeface="Arial"/>
                          <a:cs typeface="Gill Sans" charset="0"/>
                          <a:sym typeface="Gill Sans" charset="0"/>
                        </a:rPr>
                        <a:t>muons</a:t>
                      </a:r>
                      <a:endParaRPr kumimoji="0" lang="en-US" sz="1700" b="0" i="0" u="none" strike="noStrike" cap="none" normalizeH="0" baseline="0" dirty="0">
                        <a:ln>
                          <a:noFill/>
                        </a:ln>
                        <a:solidFill>
                          <a:schemeClr val="tx1"/>
                        </a:solidFill>
                        <a:effectLst/>
                        <a:latin typeface="Gill Sans" charset="0"/>
                        <a:ea typeface="Arial"/>
                        <a:cs typeface="Gill Sans" charset="0"/>
                        <a:sym typeface="Gill Sans" charset="0"/>
                      </a:endParaRPr>
                    </a:p>
                  </a:txBody>
                  <a:tcPr marL="17861" marR="17861" marT="17877" marB="17877"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
                          <a:srgbClr val="D50001"/>
                        </a:buClr>
                        <a:buSzPct val="100000"/>
                        <a:buFont typeface="Wingdings" charset="0"/>
                        <a:buNone/>
                        <a:tabLst>
                          <a:tab pos="1295400" algn="l"/>
                        </a:tabLst>
                      </a:pPr>
                      <a:r>
                        <a:rPr kumimoji="0" lang="en-US" sz="1700" b="0" i="0" u="none" strike="noStrike" cap="none" normalizeH="0" baseline="0" dirty="0">
                          <a:ln>
                            <a:noFill/>
                          </a:ln>
                          <a:solidFill>
                            <a:schemeClr val="tx1"/>
                          </a:solidFill>
                          <a:effectLst/>
                          <a:latin typeface="Gill Sans" charset="0"/>
                          <a:ea typeface="Arial"/>
                          <a:cs typeface="Gill Sans" charset="0"/>
                          <a:sym typeface="Gill Sans" charset="0"/>
                        </a:rPr>
                        <a:t>0.83</a:t>
                      </a:r>
                    </a:p>
                  </a:txBody>
                  <a:tcPr marL="17861" marR="17861" marT="17877" marB="17877"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
                          <a:srgbClr val="D50001"/>
                        </a:buClr>
                        <a:buSzPct val="100000"/>
                        <a:buFont typeface="Wingdings" charset="0"/>
                        <a:buNone/>
                        <a:tabLst>
                          <a:tab pos="1295400" algn="l"/>
                        </a:tabLst>
                      </a:pPr>
                      <a:r>
                        <a:rPr kumimoji="0" lang="en-US" sz="1700" b="0" i="0" u="none" strike="noStrike" cap="none" normalizeH="0" baseline="0" dirty="0">
                          <a:ln>
                            <a:noFill/>
                          </a:ln>
                          <a:solidFill>
                            <a:schemeClr val="tx1"/>
                          </a:solidFill>
                          <a:effectLst/>
                          <a:latin typeface="Gill Sans" charset="0"/>
                          <a:ea typeface="Arial"/>
                          <a:cs typeface="Gill Sans" charset="0"/>
                          <a:sym typeface="Gill Sans" charset="0"/>
                        </a:rPr>
                        <a:t>0.92</a:t>
                      </a:r>
                    </a:p>
                  </a:txBody>
                  <a:tcPr marL="17861" marR="17861" marT="17877" marB="17877"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381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DAE4F1"/>
                    </a:solidFill>
                  </a:tcPr>
                </a:tc>
              </a:tr>
              <a:tr h="370946">
                <a:tc>
                  <a:txBody>
                    <a:bodyPr/>
                    <a:lstStyle/>
                    <a:p>
                      <a:pPr marL="0" marR="0" lvl="0" indent="0" algn="l" defTabSz="914400" rtl="0" eaLnBrk="1" fontAlgn="base" latinLnBrk="0" hangingPunct="1">
                        <a:lnSpc>
                          <a:spcPct val="100000"/>
                        </a:lnSpc>
                        <a:spcBef>
                          <a:spcPct val="0"/>
                        </a:spcBef>
                        <a:spcAft>
                          <a:spcPct val="0"/>
                        </a:spcAft>
                        <a:buClr>
                          <a:srgbClr val="D50001"/>
                        </a:buClr>
                        <a:buSzPct val="100000"/>
                        <a:buFont typeface="Wingdings" charset="0"/>
                        <a:buNone/>
                        <a:tabLst>
                          <a:tab pos="1295400" algn="l"/>
                        </a:tabLst>
                      </a:pPr>
                      <a:r>
                        <a:rPr kumimoji="0" lang="en-US" sz="1700" b="0" i="0" u="none" strike="noStrike" cap="none" normalizeH="0" baseline="0" dirty="0">
                          <a:ln>
                            <a:noFill/>
                          </a:ln>
                          <a:solidFill>
                            <a:schemeClr val="tx1"/>
                          </a:solidFill>
                          <a:effectLst/>
                          <a:latin typeface="Gill Sans" charset="0"/>
                          <a:ea typeface="Arial"/>
                          <a:cs typeface="Gill Sans" charset="0"/>
                          <a:sym typeface="Gill Sans" charset="0"/>
                        </a:rPr>
                        <a:t>muon jet of 8 </a:t>
                      </a:r>
                      <a:r>
                        <a:rPr kumimoji="0" lang="en-US" sz="1700" b="0" i="0" u="none" strike="noStrike" cap="none" normalizeH="0" baseline="0" dirty="0" err="1">
                          <a:ln>
                            <a:noFill/>
                          </a:ln>
                          <a:solidFill>
                            <a:schemeClr val="tx1"/>
                          </a:solidFill>
                          <a:effectLst/>
                          <a:latin typeface="Gill Sans" charset="0"/>
                          <a:ea typeface="Arial"/>
                          <a:cs typeface="Gill Sans" charset="0"/>
                          <a:sym typeface="Gill Sans" charset="0"/>
                        </a:rPr>
                        <a:t>muons</a:t>
                      </a:r>
                      <a:endParaRPr kumimoji="0" lang="en-US" sz="1700" b="0" i="0" u="none" strike="noStrike" cap="none" normalizeH="0" baseline="0" dirty="0">
                        <a:ln>
                          <a:noFill/>
                        </a:ln>
                        <a:solidFill>
                          <a:schemeClr val="tx1"/>
                        </a:solidFill>
                        <a:effectLst/>
                        <a:latin typeface="Gill Sans" charset="0"/>
                        <a:ea typeface="Arial"/>
                        <a:cs typeface="Gill Sans" charset="0"/>
                        <a:sym typeface="Gill Sans" charset="0"/>
                      </a:endParaRPr>
                    </a:p>
                  </a:txBody>
                  <a:tcPr marL="17861" marR="17861" marT="17877" marB="17877"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
                          <a:srgbClr val="D50001"/>
                        </a:buClr>
                        <a:buSzPct val="100000"/>
                        <a:buFont typeface="Wingdings" charset="0"/>
                        <a:buNone/>
                        <a:tabLst>
                          <a:tab pos="1295400" algn="l"/>
                        </a:tabLst>
                      </a:pPr>
                      <a:r>
                        <a:rPr kumimoji="0" lang="en-US" sz="1700" b="0" i="0" u="none" strike="noStrike" cap="none" normalizeH="0" baseline="0" dirty="0">
                          <a:ln>
                            <a:noFill/>
                          </a:ln>
                          <a:solidFill>
                            <a:schemeClr val="tx1"/>
                          </a:solidFill>
                          <a:effectLst/>
                          <a:latin typeface="Gill Sans" charset="0"/>
                          <a:ea typeface="Arial"/>
                          <a:cs typeface="Gill Sans" charset="0"/>
                          <a:sym typeface="Gill Sans" charset="0"/>
                        </a:rPr>
                        <a:t>0.45</a:t>
                      </a:r>
                    </a:p>
                  </a:txBody>
                  <a:tcPr marL="17861" marR="17861" marT="17877" marB="17877"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
                          <a:srgbClr val="D50001"/>
                        </a:buClr>
                        <a:buSzPct val="100000"/>
                        <a:buFont typeface="Wingdings" charset="0"/>
                        <a:buNone/>
                        <a:tabLst>
                          <a:tab pos="1295400" algn="l"/>
                        </a:tabLst>
                      </a:pPr>
                      <a:r>
                        <a:rPr kumimoji="0" lang="en-US" sz="1700" b="0" i="0" u="none" strike="noStrike" cap="none" normalizeH="0" baseline="0" dirty="0">
                          <a:ln>
                            <a:noFill/>
                          </a:ln>
                          <a:solidFill>
                            <a:schemeClr val="tx1"/>
                          </a:solidFill>
                          <a:effectLst/>
                          <a:latin typeface="Gill Sans" charset="0"/>
                          <a:ea typeface="Arial"/>
                          <a:cs typeface="Gill Sans" charset="0"/>
                          <a:sym typeface="Gill Sans" charset="0"/>
                        </a:rPr>
                        <a:t>0.91</a:t>
                      </a:r>
                    </a:p>
                  </a:txBody>
                  <a:tcPr marL="17861" marR="17861" marT="17877" marB="17877"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EEF2F8"/>
                    </a:solidFill>
                  </a:tcPr>
                </a:tc>
              </a:tr>
            </a:tbl>
          </a:graphicData>
        </a:graphic>
      </p:graphicFrame>
    </p:spTree>
    <p:extLst>
      <p:ext uri="{BB962C8B-B14F-4D97-AF65-F5344CB8AC3E}">
        <p14:creationId xmlns:p14="http://schemas.microsoft.com/office/powerpoint/2010/main" val="3981518321"/>
      </p:ext>
    </p:extLst>
  </p:cSld>
  <p:clrMapOvr>
    <a:masterClrMapping/>
  </p:clrMapOvr>
  <p:transition xmlns:p14="http://schemas.microsoft.com/office/powerpoint/2010/mai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90" name="Rectangle 14"/>
          <p:cNvSpPr>
            <a:spLocks noGrp="1" noChangeArrowheads="1"/>
          </p:cNvSpPr>
          <p:nvPr>
            <p:ph idx="1"/>
          </p:nvPr>
        </p:nvSpPr>
        <p:spPr>
          <a:xfrm>
            <a:off x="0" y="1271363"/>
            <a:ext cx="9144000" cy="1027338"/>
          </a:xfrm>
          <a:ln/>
        </p:spPr>
        <p:txBody>
          <a:bodyPr>
            <a:normAutofit fontScale="85000" lnSpcReduction="20000"/>
          </a:bodyPr>
          <a:lstStyle/>
          <a:p>
            <a:pPr marL="589338"/>
            <a:r>
              <a:rPr lang="en-US" dirty="0">
                <a:cs typeface="Lucida Grande" charset="0"/>
              </a:rPr>
              <a:t>current design - ∆ϕ comparisons, does not scale well</a:t>
            </a:r>
            <a:endParaRPr lang="en-US" dirty="0"/>
          </a:p>
          <a:p>
            <a:pPr marL="589338"/>
            <a:r>
              <a:rPr lang="en-US" dirty="0"/>
              <a:t>switch to pattern matching system for upgrade</a:t>
            </a:r>
          </a:p>
        </p:txBody>
      </p:sp>
      <p:sp>
        <p:nvSpPr>
          <p:cNvPr id="24589" name="Rectangle 13"/>
          <p:cNvSpPr>
            <a:spLocks noGrp="1" noChangeArrowheads="1"/>
          </p:cNvSpPr>
          <p:nvPr>
            <p:ph type="title"/>
          </p:nvPr>
        </p:nvSpPr>
        <p:spPr>
          <a:ln/>
        </p:spPr>
        <p:txBody>
          <a:bodyPr/>
          <a:lstStyle/>
          <a:p>
            <a:r>
              <a:rPr lang="en-US"/>
              <a:t>Track finding algorithm</a:t>
            </a:r>
          </a:p>
        </p:txBody>
      </p:sp>
      <p:sp>
        <p:nvSpPr>
          <p:cNvPr id="25" name="Slide Number Placeholder 3"/>
          <p:cNvSpPr>
            <a:spLocks noGrp="1"/>
          </p:cNvSpPr>
          <p:nvPr>
            <p:ph type="sldNum" sz="quarter" idx="4"/>
          </p:nvPr>
        </p:nvSpPr>
        <p:spPr>
          <a:prstGeom prst="rect">
            <a:avLst/>
          </a:prstGeom>
        </p:spPr>
        <p:txBody>
          <a:bodyPr lIns="64291" tIns="32146" rIns="64291" bIns="32146"/>
          <a:lstStyle/>
          <a:p>
            <a:fld id="{5A49D3EA-671F-FA4C-9A39-A9B8C1845466}" type="slidenum">
              <a:rPr lang="en-US"/>
              <a:pPr/>
              <a:t>7</a:t>
            </a:fld>
            <a:endParaRPr lang="en-US"/>
          </a:p>
        </p:txBody>
      </p:sp>
      <p:pic>
        <p:nvPicPr>
          <p:cNvPr id="24591"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982" y="2359670"/>
            <a:ext cx="4196953" cy="394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 name="Picture 1" descr="Untitle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232" y="2235201"/>
            <a:ext cx="3856867" cy="4129117"/>
          </a:xfrm>
          <a:prstGeom prst="rect">
            <a:avLst/>
          </a:prstGeom>
        </p:spPr>
      </p:pic>
    </p:spTree>
    <p:extLst>
      <p:ext uri="{BB962C8B-B14F-4D97-AF65-F5344CB8AC3E}">
        <p14:creationId xmlns:p14="http://schemas.microsoft.com/office/powerpoint/2010/main" val="39087766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ln/>
        </p:spPr>
        <p:txBody>
          <a:bodyPr>
            <a:noAutofit/>
          </a:bodyPr>
          <a:lstStyle/>
          <a:p>
            <a:r>
              <a:rPr lang="en-US" sz="3000" dirty="0"/>
              <a:t>Upgraded Algorithms: Track Finding</a:t>
            </a:r>
          </a:p>
        </p:txBody>
      </p:sp>
      <p:sp>
        <p:nvSpPr>
          <p:cNvPr id="11" name="Slide Number Placeholder 3"/>
          <p:cNvSpPr>
            <a:spLocks noGrp="1"/>
          </p:cNvSpPr>
          <p:nvPr>
            <p:ph type="sldNum" sz="quarter" idx="4"/>
          </p:nvPr>
        </p:nvSpPr>
        <p:spPr>
          <a:prstGeom prst="rect">
            <a:avLst/>
          </a:prstGeom>
        </p:spPr>
        <p:txBody>
          <a:bodyPr lIns="64291" tIns="32146" rIns="64291" bIns="32146"/>
          <a:lstStyle/>
          <a:p>
            <a:fld id="{DF0147F3-8123-A341-8783-4A6974A4B09A}" type="slidenum">
              <a:rPr lang="en-US"/>
              <a:pPr/>
              <a:t>8</a:t>
            </a:fld>
            <a:endParaRPr lang="en-US"/>
          </a:p>
        </p:txBody>
      </p:sp>
      <p:sp>
        <p:nvSpPr>
          <p:cNvPr id="14338" name="Rectangle 2"/>
          <p:cNvSpPr>
            <a:spLocks noChangeArrowheads="1"/>
          </p:cNvSpPr>
          <p:nvPr>
            <p:ph type="body" idx="4294967295"/>
          </p:nvPr>
        </p:nvSpPr>
        <p:spPr>
          <a:xfrm>
            <a:off x="5611194" y="3758729"/>
            <a:ext cx="3520106" cy="2500313"/>
          </a:xfrm>
          <a:ln/>
        </p:spPr>
        <p:txBody>
          <a:bodyPr>
            <a:normAutofit lnSpcReduction="10000"/>
          </a:bodyPr>
          <a:lstStyle/>
          <a:p>
            <a:pPr marL="44647" indent="142870">
              <a:buSzPct val="125000"/>
            </a:pPr>
            <a:r>
              <a:rPr lang="en-US" dirty="0"/>
              <a:t> more sensitive to nearby muons</a:t>
            </a:r>
          </a:p>
          <a:p>
            <a:pPr marL="44647" indent="142870">
              <a:buSzPct val="125000"/>
            </a:pPr>
            <a:r>
              <a:rPr lang="en-US" dirty="0"/>
              <a:t> recover 5-7% of inefficiency due to sector cross-talk</a:t>
            </a:r>
          </a:p>
        </p:txBody>
      </p:sp>
      <p:grpSp>
        <p:nvGrpSpPr>
          <p:cNvPr id="14341" name="Group 5"/>
          <p:cNvGrpSpPr>
            <a:grpSpLocks/>
          </p:cNvGrpSpPr>
          <p:nvPr/>
        </p:nvGrpSpPr>
        <p:grpSpPr bwMode="auto">
          <a:xfrm>
            <a:off x="506760" y="1366242"/>
            <a:ext cx="3491508" cy="2278187"/>
            <a:chOff x="0" y="0"/>
            <a:chExt cx="3128" cy="2041"/>
          </a:xfrm>
        </p:grpSpPr>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l="5109" t="2028" r="9775" b="4279"/>
            <a:stretch>
              <a:fillRect/>
            </a:stretch>
          </p:blipFill>
          <p:spPr bwMode="auto">
            <a:xfrm>
              <a:off x="0" y="0"/>
              <a:ext cx="3128" cy="2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round/>
                  <a:headEnd/>
                  <a:tailEnd/>
                </a14:hiddenLine>
              </a:ext>
            </a:extLst>
          </p:spPr>
        </p:pic>
        <p:sp>
          <p:nvSpPr>
            <p:cNvPr id="14340" name="Rectangle 4"/>
            <p:cNvSpPr>
              <a:spLocks/>
            </p:cNvSpPr>
            <p:nvPr/>
          </p:nvSpPr>
          <p:spPr bwMode="auto">
            <a:xfrm>
              <a:off x="565" y="234"/>
              <a:ext cx="564"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nchor="ctr"/>
            <a:lstStyle/>
            <a:p>
              <a:pPr algn="l"/>
              <a:r>
                <a:rPr lang="en-US" sz="1300">
                  <a:latin typeface="Calibri" charset="0"/>
                  <a:ea typeface="ＭＳ Ｐゴシック" charset="0"/>
                  <a:cs typeface="Calibri" charset="0"/>
                  <a:sym typeface="Calibri" charset="0"/>
                </a:rPr>
                <a:t>Current</a:t>
              </a:r>
            </a:p>
            <a:p>
              <a:pPr algn="l"/>
              <a:r>
                <a:rPr lang="en-US" sz="1300">
                  <a:latin typeface="Calibri" charset="0"/>
                  <a:ea typeface="ＭＳ Ｐゴシック" charset="0"/>
                  <a:cs typeface="Calibri" charset="0"/>
                  <a:sym typeface="Calibri" charset="0"/>
                </a:rPr>
                <a:t>SP logic</a:t>
              </a:r>
            </a:p>
          </p:txBody>
        </p:sp>
      </p:grpSp>
      <p:grpSp>
        <p:nvGrpSpPr>
          <p:cNvPr id="14344" name="Group 8"/>
          <p:cNvGrpSpPr>
            <a:grpSpLocks/>
          </p:cNvGrpSpPr>
          <p:nvPr/>
        </p:nvGrpSpPr>
        <p:grpSpPr bwMode="auto">
          <a:xfrm>
            <a:off x="4224859" y="1303735"/>
            <a:ext cx="3554016" cy="2253630"/>
            <a:chOff x="0" y="0"/>
            <a:chExt cx="3184" cy="2019"/>
          </a:xfrm>
        </p:grpSpPr>
        <p:pic>
          <p:nvPicPr>
            <p:cNvPr id="14342" name="Picture 6"/>
            <p:cNvPicPr>
              <a:picLocks noChangeAspect="1" noChangeArrowheads="1"/>
            </p:cNvPicPr>
            <p:nvPr/>
          </p:nvPicPr>
          <p:blipFill>
            <a:blip r:embed="rId3">
              <a:extLst>
                <a:ext uri="{28A0092B-C50C-407E-A947-70E740481C1C}">
                  <a14:useLocalDpi xmlns:a14="http://schemas.microsoft.com/office/drawing/2010/main" val="0"/>
                </a:ext>
              </a:extLst>
            </a:blip>
            <a:srcRect l="6000" t="2623" r="9554" b="7056"/>
            <a:stretch>
              <a:fillRect/>
            </a:stretch>
          </p:blipFill>
          <p:spPr bwMode="auto">
            <a:xfrm>
              <a:off x="0" y="0"/>
              <a:ext cx="3184" cy="2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round/>
                  <a:headEnd/>
                  <a:tailEnd/>
                </a14:hiddenLine>
              </a:ext>
            </a:extLst>
          </p:spPr>
        </p:pic>
        <p:sp>
          <p:nvSpPr>
            <p:cNvPr id="14343" name="Rectangle 7"/>
            <p:cNvSpPr>
              <a:spLocks/>
            </p:cNvSpPr>
            <p:nvPr/>
          </p:nvSpPr>
          <p:spPr bwMode="auto">
            <a:xfrm>
              <a:off x="505" y="211"/>
              <a:ext cx="737" cy="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nchor="ctr"/>
            <a:lstStyle/>
            <a:p>
              <a:pPr algn="l"/>
              <a:r>
                <a:rPr lang="en-US" sz="1300">
                  <a:latin typeface="Calibri" charset="0"/>
                  <a:ea typeface="ＭＳ Ｐゴシック" charset="0"/>
                  <a:cs typeface="Calibri" charset="0"/>
                  <a:sym typeface="Calibri" charset="0"/>
                </a:rPr>
                <a:t>Upgraded</a:t>
              </a:r>
            </a:p>
            <a:p>
              <a:pPr algn="l"/>
              <a:r>
                <a:rPr lang="en-US" sz="1300">
                  <a:latin typeface="Calibri" charset="0"/>
                  <a:ea typeface="ＭＳ Ｐゴシック" charset="0"/>
                  <a:cs typeface="Calibri" charset="0"/>
                  <a:sym typeface="Calibri" charset="0"/>
                </a:rPr>
                <a:t>SP logic</a:t>
              </a:r>
            </a:p>
          </p:txBody>
        </p:sp>
      </p:grpSp>
      <p:pic>
        <p:nvPicPr>
          <p:cNvPr id="1434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538" y="3858944"/>
            <a:ext cx="5003974" cy="2589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round/>
                <a:headEnd/>
                <a:tailEnd/>
              </a14:hiddenLine>
            </a:ext>
          </a:extLst>
        </p:spPr>
      </p:pic>
    </p:spTree>
    <p:extLst>
      <p:ext uri="{BB962C8B-B14F-4D97-AF65-F5344CB8AC3E}">
        <p14:creationId xmlns:p14="http://schemas.microsoft.com/office/powerpoint/2010/main" val="17965815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3"/>
          <p:cNvSpPr>
            <a:spLocks noGrp="1"/>
          </p:cNvSpPr>
          <p:nvPr>
            <p:ph type="sldNum" sz="quarter" idx="4294967295"/>
          </p:nvPr>
        </p:nvSpPr>
        <p:spPr>
          <a:xfrm>
            <a:off x="8626078" y="6581180"/>
            <a:ext cx="241102" cy="258961"/>
          </a:xfrm>
          <a:prstGeom prst="rect">
            <a:avLst/>
          </a:prstGeom>
        </p:spPr>
        <p:txBody>
          <a:bodyPr lIns="64291" tIns="32146" rIns="64291" bIns="32146"/>
          <a:lstStyle/>
          <a:p>
            <a:fld id="{ACB433FA-D118-474D-876A-2561B1A1CE0F}" type="slidenum">
              <a:rPr lang="en-US"/>
              <a:pPr/>
              <a:t>9</a:t>
            </a:fld>
            <a:endParaRPr lang="en-US"/>
          </a:p>
        </p:txBody>
      </p:sp>
      <p:sp>
        <p:nvSpPr>
          <p:cNvPr id="19457" name="Rectangle 1"/>
          <p:cNvSpPr>
            <a:spLocks noChangeArrowheads="1"/>
          </p:cNvSpPr>
          <p:nvPr>
            <p:ph type="title"/>
          </p:nvPr>
        </p:nvSpPr>
        <p:spPr>
          <a:ln/>
        </p:spPr>
        <p:txBody>
          <a:bodyPr lIns="26788" tIns="26788" rIns="26788" bIns="26788"/>
          <a:lstStyle/>
          <a:p>
            <a:r>
              <a:rPr lang="en-US"/>
              <a:t>Software Organization</a:t>
            </a:r>
          </a:p>
        </p:txBody>
      </p:sp>
      <p:sp>
        <p:nvSpPr>
          <p:cNvPr id="19458" name="Rectangle 2"/>
          <p:cNvSpPr>
            <a:spLocks/>
          </p:cNvSpPr>
          <p:nvPr/>
        </p:nvSpPr>
        <p:spPr bwMode="auto">
          <a:xfrm>
            <a:off x="1492375" y="1425972"/>
            <a:ext cx="2387470" cy="669652"/>
          </a:xfrm>
          <a:prstGeom prst="rect">
            <a:avLst/>
          </a:prstGeom>
          <a:solidFill>
            <a:srgbClr val="FFFFFF"/>
          </a:solidFill>
          <a:ln w="9525" cap="flat">
            <a:solidFill>
              <a:schemeClr val="tx1"/>
            </a:solidFill>
            <a:prstDash val="solid"/>
            <a:round/>
            <a:headEnd type="none" w="med" len="med"/>
            <a:tailEnd type="none" w="med" len="med"/>
          </a:ln>
        </p:spPr>
        <p:txBody>
          <a:bodyPr wrap="none" lIns="26788" tIns="26788" rIns="26788" bIns="26788">
            <a:spAutoFit/>
          </a:bodyPr>
          <a:lstStyle/>
          <a:p>
            <a:r>
              <a:rPr lang="ja-JP" altLang="en-US" sz="2000" dirty="0">
                <a:latin typeface="Arial"/>
                <a:ea typeface="ＭＳ Ｐゴシック" charset="0"/>
                <a:cs typeface="Gill Sans" charset="0"/>
              </a:rPr>
              <a:t>“</a:t>
            </a:r>
            <a:r>
              <a:rPr lang="en-US" sz="2000" dirty="0">
                <a:ea typeface="ＭＳ Ｐゴシック" charset="0"/>
                <a:cs typeface="Gill Sans" charset="0"/>
              </a:rPr>
              <a:t>Machine</a:t>
            </a:r>
            <a:r>
              <a:rPr lang="ja-JP" altLang="en-US" sz="2000" dirty="0">
                <a:latin typeface="Arial"/>
                <a:ea typeface="ＭＳ Ｐゴシック" charset="0"/>
                <a:cs typeface="Gill Sans" charset="0"/>
              </a:rPr>
              <a:t>”</a:t>
            </a:r>
            <a:r>
              <a:rPr lang="en-US" sz="2000" dirty="0">
                <a:ea typeface="ＭＳ Ｐゴシック" charset="0"/>
                <a:cs typeface="Gill Sans" charset="0"/>
              </a:rPr>
              <a:t> Generated</a:t>
            </a:r>
            <a:endParaRPr lang="en-US" dirty="0">
              <a:solidFill>
                <a:schemeClr val="tx1"/>
              </a:solidFill>
              <a:ea typeface="ＭＳ Ｐゴシック" charset="0"/>
              <a:cs typeface="Gill Sans" charset="0"/>
            </a:endParaRPr>
          </a:p>
          <a:p>
            <a:r>
              <a:rPr lang="en-US" sz="2000" dirty="0">
                <a:ea typeface="ＭＳ Ｐゴシック" charset="0"/>
                <a:cs typeface="Gill Sans" charset="0"/>
              </a:rPr>
              <a:t>Emulator Module</a:t>
            </a:r>
          </a:p>
        </p:txBody>
      </p:sp>
      <p:sp>
        <p:nvSpPr>
          <p:cNvPr id="19459" name="Rectangle 3"/>
          <p:cNvSpPr>
            <a:spLocks/>
          </p:cNvSpPr>
          <p:nvPr/>
        </p:nvSpPr>
        <p:spPr bwMode="auto">
          <a:xfrm>
            <a:off x="1869654" y="4878958"/>
            <a:ext cx="1879769" cy="669652"/>
          </a:xfrm>
          <a:prstGeom prst="rect">
            <a:avLst/>
          </a:prstGeom>
          <a:solidFill>
            <a:srgbClr val="C4BD97"/>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Human-Readable</a:t>
            </a:r>
            <a:endParaRPr lang="en-US">
              <a:solidFill>
                <a:schemeClr val="tx1"/>
              </a:solidFill>
              <a:ea typeface="ＭＳ Ｐゴシック" charset="0"/>
              <a:cs typeface="Gill Sans" charset="0"/>
            </a:endParaRPr>
          </a:p>
          <a:p>
            <a:r>
              <a:rPr lang="en-US" sz="2000">
                <a:ea typeface="ＭＳ Ｐゴシック" charset="0"/>
                <a:cs typeface="Gill Sans" charset="0"/>
              </a:rPr>
              <a:t>Emulator Module</a:t>
            </a:r>
          </a:p>
        </p:txBody>
      </p:sp>
      <p:sp>
        <p:nvSpPr>
          <p:cNvPr id="19460" name="Rectangle 4"/>
          <p:cNvSpPr>
            <a:spLocks/>
          </p:cNvSpPr>
          <p:nvPr/>
        </p:nvSpPr>
        <p:spPr bwMode="auto">
          <a:xfrm>
            <a:off x="3927947" y="2866429"/>
            <a:ext cx="2123852" cy="977429"/>
          </a:xfrm>
          <a:prstGeom prst="rect">
            <a:avLst/>
          </a:prstGeom>
          <a:solidFill>
            <a:srgbClr val="C4BD97"/>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Data vs Emulator</a:t>
            </a:r>
            <a:endParaRPr lang="en-US">
              <a:solidFill>
                <a:schemeClr val="tx1"/>
              </a:solidFill>
              <a:ea typeface="ＭＳ Ｐゴシック" charset="0"/>
              <a:cs typeface="Gill Sans" charset="0"/>
            </a:endParaRPr>
          </a:p>
          <a:p>
            <a:r>
              <a:rPr lang="en-US" sz="2000">
                <a:ea typeface="ＭＳ Ｐゴシック" charset="0"/>
                <a:cs typeface="Gill Sans" charset="0"/>
              </a:rPr>
              <a:t>Bitwise Comparator</a:t>
            </a:r>
            <a:endParaRPr lang="en-US">
              <a:solidFill>
                <a:schemeClr val="tx1"/>
              </a:solidFill>
              <a:ea typeface="ＭＳ Ｐゴシック" charset="0"/>
              <a:cs typeface="Gill Sans" charset="0"/>
            </a:endParaRPr>
          </a:p>
          <a:p>
            <a:r>
              <a:rPr lang="en-US" sz="2000">
                <a:ea typeface="ＭＳ Ｐゴシック" charset="0"/>
                <a:cs typeface="Gill Sans" charset="0"/>
              </a:rPr>
              <a:t>(diagonal plots)</a:t>
            </a:r>
          </a:p>
        </p:txBody>
      </p:sp>
      <p:sp>
        <p:nvSpPr>
          <p:cNvPr id="19461" name="Rectangle 5"/>
          <p:cNvSpPr>
            <a:spLocks/>
          </p:cNvSpPr>
          <p:nvPr/>
        </p:nvSpPr>
        <p:spPr bwMode="auto">
          <a:xfrm>
            <a:off x="6935019" y="1401961"/>
            <a:ext cx="1657102" cy="361876"/>
          </a:xfrm>
          <a:prstGeom prst="rect">
            <a:avLst/>
          </a:prstGeom>
          <a:solidFill>
            <a:srgbClr val="8EB4E3"/>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Online Monitor</a:t>
            </a:r>
          </a:p>
        </p:txBody>
      </p:sp>
      <p:sp>
        <p:nvSpPr>
          <p:cNvPr id="19462" name="Rectangle 6"/>
          <p:cNvSpPr>
            <a:spLocks/>
          </p:cNvSpPr>
          <p:nvPr/>
        </p:nvSpPr>
        <p:spPr bwMode="auto">
          <a:xfrm>
            <a:off x="6937252" y="2390924"/>
            <a:ext cx="1669926" cy="361876"/>
          </a:xfrm>
          <a:prstGeom prst="rect">
            <a:avLst/>
          </a:prstGeom>
          <a:solidFill>
            <a:srgbClr val="8EB4E3"/>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Offline Monitor</a:t>
            </a:r>
          </a:p>
        </p:txBody>
      </p:sp>
      <p:sp>
        <p:nvSpPr>
          <p:cNvPr id="19463" name="Rectangle 7"/>
          <p:cNvSpPr>
            <a:spLocks/>
          </p:cNvSpPr>
          <p:nvPr/>
        </p:nvSpPr>
        <p:spPr bwMode="auto">
          <a:xfrm>
            <a:off x="6953994" y="3308449"/>
            <a:ext cx="1695574" cy="361876"/>
          </a:xfrm>
          <a:prstGeom prst="rect">
            <a:avLst/>
          </a:prstGeom>
          <a:solidFill>
            <a:srgbClr val="8EB4E3"/>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Bad Event Filter</a:t>
            </a:r>
          </a:p>
        </p:txBody>
      </p:sp>
      <p:sp>
        <p:nvSpPr>
          <p:cNvPr id="19464" name="Rectangle 8"/>
          <p:cNvSpPr>
            <a:spLocks/>
          </p:cNvSpPr>
          <p:nvPr/>
        </p:nvSpPr>
        <p:spPr bwMode="auto">
          <a:xfrm>
            <a:off x="6908230" y="4071937"/>
            <a:ext cx="1749525" cy="361876"/>
          </a:xfrm>
          <a:prstGeom prst="rect">
            <a:avLst/>
          </a:prstGeom>
          <a:solidFill>
            <a:srgbClr val="FFFFFF"/>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Data Production</a:t>
            </a:r>
          </a:p>
        </p:txBody>
      </p:sp>
      <p:sp>
        <p:nvSpPr>
          <p:cNvPr id="19465" name="Rectangle 9"/>
          <p:cNvSpPr>
            <a:spLocks/>
          </p:cNvSpPr>
          <p:nvPr/>
        </p:nvSpPr>
        <p:spPr bwMode="auto">
          <a:xfrm>
            <a:off x="7008689" y="4816450"/>
            <a:ext cx="1527610" cy="361876"/>
          </a:xfrm>
          <a:prstGeom prst="rect">
            <a:avLst/>
          </a:prstGeom>
          <a:solidFill>
            <a:srgbClr val="FFFFFF"/>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MC Emulation</a:t>
            </a:r>
          </a:p>
        </p:txBody>
      </p:sp>
      <p:sp>
        <p:nvSpPr>
          <p:cNvPr id="19466" name="Rectangle 10"/>
          <p:cNvSpPr>
            <a:spLocks/>
          </p:cNvSpPr>
          <p:nvPr/>
        </p:nvSpPr>
        <p:spPr bwMode="auto">
          <a:xfrm>
            <a:off x="6937252" y="5559847"/>
            <a:ext cx="1866870" cy="361876"/>
          </a:xfrm>
          <a:prstGeom prst="rect">
            <a:avLst/>
          </a:prstGeom>
          <a:solidFill>
            <a:srgbClr val="FFFFFF"/>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Offline Validation</a:t>
            </a:r>
          </a:p>
        </p:txBody>
      </p:sp>
      <p:sp>
        <p:nvSpPr>
          <p:cNvPr id="19467" name="Rectangle 11"/>
          <p:cNvSpPr>
            <a:spLocks/>
          </p:cNvSpPr>
          <p:nvPr/>
        </p:nvSpPr>
        <p:spPr bwMode="auto">
          <a:xfrm>
            <a:off x="104924" y="3020467"/>
            <a:ext cx="1498054" cy="669652"/>
          </a:xfrm>
          <a:prstGeom prst="rect">
            <a:avLst/>
          </a:prstGeom>
          <a:solidFill>
            <a:srgbClr val="C4BD97"/>
          </a:solidFill>
          <a:ln w="9525" cap="flat">
            <a:solidFill>
              <a:schemeClr val="tx1"/>
            </a:solidFill>
            <a:prstDash val="solid"/>
            <a:round/>
            <a:headEnd type="none" w="med" len="med"/>
            <a:tailEnd type="none" w="med" len="med"/>
          </a:ln>
        </p:spPr>
        <p:txBody>
          <a:bodyPr wrap="none" lIns="26788" tIns="26788" rIns="26788" bIns="26788">
            <a:spAutoFit/>
          </a:bodyPr>
          <a:lstStyle/>
          <a:p>
            <a:r>
              <a:rPr lang="en-US" sz="2000">
                <a:ea typeface="ＭＳ Ｐゴシック" charset="0"/>
                <a:cs typeface="Gill Sans" charset="0"/>
              </a:rPr>
              <a:t>Test Stand</a:t>
            </a:r>
            <a:endParaRPr lang="en-US">
              <a:solidFill>
                <a:schemeClr val="tx1"/>
              </a:solidFill>
              <a:ea typeface="ＭＳ Ｐゴシック" charset="0"/>
              <a:cs typeface="Gill Sans" charset="0"/>
            </a:endParaRPr>
          </a:p>
          <a:p>
            <a:r>
              <a:rPr lang="en-US" sz="2000">
                <a:ea typeface="ＭＳ Ｐゴシック" charset="0"/>
                <a:cs typeface="Gill Sans" charset="0"/>
              </a:rPr>
              <a:t>Code Package</a:t>
            </a:r>
          </a:p>
        </p:txBody>
      </p:sp>
      <p:cxnSp>
        <p:nvCxnSpPr>
          <p:cNvPr id="19468" name="AutoShape 12"/>
          <p:cNvCxnSpPr>
            <a:cxnSpLocks noChangeShapeType="1"/>
            <a:stCxn id="19460" idx="3"/>
            <a:endCxn id="19461" idx="1"/>
          </p:cNvCxnSpPr>
          <p:nvPr/>
        </p:nvCxnSpPr>
        <p:spPr bwMode="auto">
          <a:xfrm flipV="1">
            <a:off x="6051799" y="1582899"/>
            <a:ext cx="883220" cy="1772245"/>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69" name="AutoShape 13"/>
          <p:cNvCxnSpPr>
            <a:cxnSpLocks noChangeShapeType="1"/>
            <a:stCxn id="19460" idx="3"/>
            <a:endCxn id="19463" idx="1"/>
          </p:cNvCxnSpPr>
          <p:nvPr/>
        </p:nvCxnSpPr>
        <p:spPr bwMode="auto">
          <a:xfrm>
            <a:off x="6051799" y="3355144"/>
            <a:ext cx="902195" cy="134243"/>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0" name="AutoShape 14"/>
          <p:cNvCxnSpPr>
            <a:cxnSpLocks noChangeShapeType="1"/>
            <a:stCxn id="19460" idx="3"/>
            <a:endCxn id="19462" idx="1"/>
          </p:cNvCxnSpPr>
          <p:nvPr/>
        </p:nvCxnSpPr>
        <p:spPr bwMode="auto">
          <a:xfrm flipV="1">
            <a:off x="6051799" y="2571862"/>
            <a:ext cx="885453" cy="783282"/>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1" name="AutoShape 15"/>
          <p:cNvCxnSpPr>
            <a:cxnSpLocks noChangeShapeType="1"/>
            <a:stCxn id="19459" idx="3"/>
            <a:endCxn id="19464" idx="1"/>
          </p:cNvCxnSpPr>
          <p:nvPr/>
        </p:nvCxnSpPr>
        <p:spPr bwMode="auto">
          <a:xfrm flipV="1">
            <a:off x="3749423" y="4252875"/>
            <a:ext cx="3158807" cy="960909"/>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2" name="AutoShape 16"/>
          <p:cNvCxnSpPr>
            <a:cxnSpLocks noChangeShapeType="1"/>
            <a:stCxn id="19459" idx="3"/>
            <a:endCxn id="19465" idx="1"/>
          </p:cNvCxnSpPr>
          <p:nvPr/>
        </p:nvCxnSpPr>
        <p:spPr bwMode="auto">
          <a:xfrm flipV="1">
            <a:off x="3749423" y="4997388"/>
            <a:ext cx="3259266" cy="216396"/>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3" name="AutoShape 17"/>
          <p:cNvCxnSpPr>
            <a:cxnSpLocks noChangeShapeType="1"/>
            <a:stCxn id="19458" idx="2"/>
            <a:endCxn id="19460" idx="0"/>
          </p:cNvCxnSpPr>
          <p:nvPr/>
        </p:nvCxnSpPr>
        <p:spPr bwMode="auto">
          <a:xfrm>
            <a:off x="2686110" y="2095624"/>
            <a:ext cx="2303763" cy="770805"/>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4" name="AutoShape 18"/>
          <p:cNvCxnSpPr>
            <a:cxnSpLocks noChangeShapeType="1"/>
            <a:stCxn id="19458" idx="2"/>
            <a:endCxn id="19467" idx="0"/>
          </p:cNvCxnSpPr>
          <p:nvPr/>
        </p:nvCxnSpPr>
        <p:spPr bwMode="auto">
          <a:xfrm flipH="1">
            <a:off x="853951" y="2095624"/>
            <a:ext cx="1832159" cy="924843"/>
          </a:xfrm>
          <a:prstGeom prst="straightConnector1">
            <a:avLst/>
          </a:prstGeom>
          <a:noFill/>
          <a:ln w="38100" cap="flat" cmpd="sng">
            <a:solidFill>
              <a:srgbClr val="FF0000"/>
            </a:solidFill>
            <a:prstDash val="solid"/>
            <a:round/>
            <a:headEnd type="none" w="med" len="med"/>
            <a:tailEnd type="stealth" w="lg" len="lg"/>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5" name="AutoShape 19"/>
          <p:cNvCxnSpPr>
            <a:cxnSpLocks noChangeShapeType="1"/>
            <a:stCxn id="19459" idx="0"/>
            <a:endCxn id="19460" idx="2"/>
          </p:cNvCxnSpPr>
          <p:nvPr/>
        </p:nvCxnSpPr>
        <p:spPr bwMode="auto">
          <a:xfrm flipV="1">
            <a:off x="2809539" y="3843858"/>
            <a:ext cx="2180334" cy="1035100"/>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6" name="AutoShape 20"/>
          <p:cNvCxnSpPr>
            <a:cxnSpLocks noChangeShapeType="1"/>
            <a:stCxn id="19459" idx="0"/>
          </p:cNvCxnSpPr>
          <p:nvPr/>
        </p:nvCxnSpPr>
        <p:spPr bwMode="auto">
          <a:xfrm flipH="1" flipV="1">
            <a:off x="853951" y="3690119"/>
            <a:ext cx="1955588" cy="1188839"/>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cxnSp>
        <p:nvCxnSpPr>
          <p:cNvPr id="19477" name="AutoShape 21"/>
          <p:cNvCxnSpPr>
            <a:cxnSpLocks noChangeShapeType="1"/>
            <a:stCxn id="19459" idx="3"/>
            <a:endCxn id="19466" idx="1"/>
          </p:cNvCxnSpPr>
          <p:nvPr/>
        </p:nvCxnSpPr>
        <p:spPr bwMode="auto">
          <a:xfrm>
            <a:off x="3749423" y="5213784"/>
            <a:ext cx="3187829" cy="527001"/>
          </a:xfrm>
          <a:prstGeom prst="straightConnector1">
            <a:avLst/>
          </a:prstGeom>
          <a:noFill/>
          <a:ln w="38100" cap="flat" cmpd="sng">
            <a:solidFill>
              <a:srgbClr val="FF0000"/>
            </a:solidFill>
            <a:prstDash val="solid"/>
            <a:round/>
            <a:headEnd type="none" w="med" len="med"/>
            <a:tailEnd type="arrow" w="sm" len="sm"/>
          </a:ln>
          <a:effectLst>
            <a:outerShdw blurRad="38100" dist="19999" dir="5400000" algn="ctr" rotWithShape="0">
              <a:schemeClr val="bg2">
                <a:alpha val="37999"/>
              </a:scheme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988633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1F497D"/>
      </a:dk2>
      <a:lt2>
        <a:srgbClr val="EEECE1"/>
      </a:lt2>
      <a:accent1>
        <a:srgbClr val="4F81BD"/>
      </a:accent1>
      <a:accent2>
        <a:srgbClr val="D50001"/>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18745</TotalTime>
  <Words>2281</Words>
  <Application>Microsoft Macintosh PowerPoint</Application>
  <PresentationFormat>On-screen Show (4:3)</PresentationFormat>
  <Paragraphs>423</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Endcap TF/CSCTF Algorithms</vt:lpstr>
      <vt:lpstr>Outline</vt:lpstr>
      <vt:lpstr>Upgraded Algorithms vs Current Ones</vt:lpstr>
      <vt:lpstr>PowerPoint Presentation</vt:lpstr>
      <vt:lpstr>Muon Jets in the Detector</vt:lpstr>
      <vt:lpstr>CSC Trigger Efficiency</vt:lpstr>
      <vt:lpstr>Track finding algorithm</vt:lpstr>
      <vt:lpstr>Upgraded Algorithms: Track Finding</vt:lpstr>
      <vt:lpstr>Software Organization</vt:lpstr>
      <vt:lpstr>PowerPoint Presentation</vt:lpstr>
      <vt:lpstr>pT Assignment</vt:lpstr>
      <vt:lpstr>CSCTF pT Assignment Method</vt:lpstr>
      <vt:lpstr>MVA pT assignment rate reduction</vt:lpstr>
      <vt:lpstr>Upgraded Algorithms vs Current Ones</vt:lpstr>
      <vt:lpstr>Post-LUT “Tail Clipping”</vt:lpstr>
      <vt:lpstr>MVA + “Tail Clipping” Combined</vt:lpstr>
      <vt:lpstr>Upgraded Algorithms: pT Assignment</vt:lpstr>
      <vt:lpstr>Evaluation of BDTs in FPGAs</vt:lpstr>
      <vt:lpstr>Implementation Sketch</vt:lpstr>
      <vt:lpstr>Exercise: DTTF Upgrade BDT</vt:lpstr>
      <vt:lpstr>Implementation: 1/pT Discretization</vt:lpstr>
      <vt:lpstr>Discretization effects</vt:lpstr>
      <vt:lpstr>Reproducing the TDR</vt:lpstr>
      <vt:lpstr>FPGA Resource Usage</vt:lpstr>
      <vt:lpstr>BDT Evaluation Latency </vt:lpstr>
      <vt:lpstr>BDTs vs LUTs in MTF7</vt:lpstr>
      <vt:lpstr>Summary</vt:lpstr>
      <vt:lpstr>YE 4 Installation Implications</vt:lpstr>
      <vt:lpstr>Online software / test stand</vt:lpstr>
      <vt:lpstr>Software Organization</vt:lpstr>
      <vt:lpstr>Emulators - Status and Progress</vt:lpstr>
      <vt:lpstr>Performance Evaluation</vt:lpstr>
      <vt:lpstr>“Diagonal” Histograms</vt:lpstr>
      <vt:lpstr>Examples</vt:lpstr>
      <vt:lpstr>Size Comparison Example</vt:lpstr>
      <vt:lpstr>Bit-Level Monitor</vt:lpstr>
      <vt:lpstr>Software development</vt:lpstr>
    </vt:vector>
  </TitlesOfParts>
  <Manager/>
  <Company>University of Florida</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B04-2 - Muon Trigger Upgrade Overview</dc:title>
  <dc:subject/>
  <dc:creator>Ivan Furic</dc:creator>
  <cp:keywords/>
  <dc:description>WBS 401.04.03 </dc:description>
  <cp:lastModifiedBy>Ivan Furic</cp:lastModifiedBy>
  <cp:revision>991</cp:revision>
  <cp:lastPrinted>2013-01-18T09:15:07Z</cp:lastPrinted>
  <dcterms:created xsi:type="dcterms:W3CDTF">2013-01-14T20:46:18Z</dcterms:created>
  <dcterms:modified xsi:type="dcterms:W3CDTF">2013-09-30T16:59:01Z</dcterms:modified>
  <cp:category/>
</cp:coreProperties>
</file>