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73" r:id="rId3"/>
    <p:sldId id="258" r:id="rId4"/>
    <p:sldId id="274" r:id="rId5"/>
    <p:sldId id="275" r:id="rId6"/>
    <p:sldId id="276" r:id="rId7"/>
    <p:sldId id="293" r:id="rId8"/>
    <p:sldId id="294" r:id="rId9"/>
    <p:sldId id="283" r:id="rId10"/>
    <p:sldId id="284" r:id="rId11"/>
    <p:sldId id="285" r:id="rId12"/>
    <p:sldId id="286" r:id="rId13"/>
    <p:sldId id="287" r:id="rId14"/>
    <p:sldId id="288" r:id="rId15"/>
    <p:sldId id="289" r:id="rId16"/>
    <p:sldId id="290" r:id="rId17"/>
    <p:sldId id="291" r:id="rId18"/>
    <p:sldId id="292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8" autoAdjust="0"/>
    <p:restoredTop sz="94660"/>
  </p:normalViewPr>
  <p:slideViewPr>
    <p:cSldViewPr>
      <p:cViewPr varScale="1">
        <p:scale>
          <a:sx n="68" d="100"/>
          <a:sy n="68" d="100"/>
        </p:scale>
        <p:origin x="-13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C020D-CDD3-4F39-8485-98B621BF080D}" type="datetimeFigureOut">
              <a:rPr lang="en-US" smtClean="0"/>
              <a:pPr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165F-5710-4D7E-86F8-7F4EDE1408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C020D-CDD3-4F39-8485-98B621BF080D}" type="datetimeFigureOut">
              <a:rPr lang="en-US" smtClean="0"/>
              <a:pPr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165F-5710-4D7E-86F8-7F4EDE1408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C020D-CDD3-4F39-8485-98B621BF080D}" type="datetimeFigureOut">
              <a:rPr lang="en-US" smtClean="0"/>
              <a:pPr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165F-5710-4D7E-86F8-7F4EDE1408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C020D-CDD3-4F39-8485-98B621BF080D}" type="datetimeFigureOut">
              <a:rPr lang="en-US" smtClean="0"/>
              <a:pPr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165F-5710-4D7E-86F8-7F4EDE1408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C020D-CDD3-4F39-8485-98B621BF080D}" type="datetimeFigureOut">
              <a:rPr lang="en-US" smtClean="0"/>
              <a:pPr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165F-5710-4D7E-86F8-7F4EDE1408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C020D-CDD3-4F39-8485-98B621BF080D}" type="datetimeFigureOut">
              <a:rPr lang="en-US" smtClean="0"/>
              <a:pPr/>
              <a:t>9/30/2013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165F-5710-4D7E-86F8-7F4EDE1408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C020D-CDD3-4F39-8485-98B621BF080D}" type="datetimeFigureOut">
              <a:rPr lang="en-US" smtClean="0"/>
              <a:pPr/>
              <a:t>9/30/2013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165F-5710-4D7E-86F8-7F4EDE1408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C020D-CDD3-4F39-8485-98B621BF080D}" type="datetimeFigureOut">
              <a:rPr lang="en-US" smtClean="0"/>
              <a:pPr/>
              <a:t>9/30/2013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165F-5710-4D7E-86F8-7F4EDE1408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C020D-CDD3-4F39-8485-98B621BF080D}" type="datetimeFigureOut">
              <a:rPr lang="en-US" smtClean="0"/>
              <a:pPr/>
              <a:t>9/30/2013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165F-5710-4D7E-86F8-7F4EDE1408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C020D-CDD3-4F39-8485-98B621BF080D}" type="datetimeFigureOut">
              <a:rPr lang="en-US" smtClean="0"/>
              <a:pPr/>
              <a:t>9/30/2013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165F-5710-4D7E-86F8-7F4EDE1408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C020D-CDD3-4F39-8485-98B621BF080D}" type="datetimeFigureOut">
              <a:rPr lang="en-US" smtClean="0"/>
              <a:pPr/>
              <a:t>9/30/2013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165F-5710-4D7E-86F8-7F4EDE1408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3C020D-CDD3-4F39-8485-98B621BF080D}" type="datetimeFigureOut">
              <a:rPr lang="en-US" smtClean="0"/>
              <a:pPr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EB165F-5710-4D7E-86F8-7F4EDE14085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getFile.py/access?contribId=1&amp;sessionId=0&amp;resId=0&amp;materialId=0&amp;confId=273245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MPGD/GEMSimulationsGeometrySamples" TargetMode="External"/><Relationship Id="rId2" Type="http://schemas.openxmlformats.org/officeDocument/2006/relationships/hyperlink" Target="https://twiki.cern.ch/twiki/bin/view/MPGD/GemSimulationsInstructionsCMSSW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Simulation of GEM-CSC</a:t>
            </a:r>
            <a:br>
              <a:rPr lang="en-US" dirty="0" smtClean="0"/>
            </a:br>
            <a:r>
              <a:rPr lang="en-US" dirty="0" smtClean="0"/>
              <a:t> Integrated Trigger:</a:t>
            </a:r>
            <a:br>
              <a:rPr lang="en-US" dirty="0" smtClean="0"/>
            </a:br>
            <a:r>
              <a:rPr lang="en-US" dirty="0" smtClean="0"/>
              <a:t>Status and Plans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971800" y="6135469"/>
            <a:ext cx="312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US CMS EMU Workshop</a:t>
            </a:r>
            <a:b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2013-10-01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371600" y="4114800"/>
            <a:ext cx="6400800" cy="1752600"/>
          </a:xfrm>
        </p:spPr>
        <p:txBody>
          <a:bodyPr/>
          <a:lstStyle/>
          <a:p>
            <a:r>
              <a:rPr lang="en-US" dirty="0" smtClean="0"/>
              <a:t>Vadim Khotilovich, </a:t>
            </a:r>
            <a:br>
              <a:rPr lang="en-US" dirty="0" smtClean="0"/>
            </a:br>
            <a:r>
              <a:rPr lang="en-US" i="1" dirty="0" smtClean="0"/>
              <a:t>Texas A&amp;M University</a:t>
            </a:r>
          </a:p>
          <a:p>
            <a:r>
              <a:rPr lang="en-US" i="1" dirty="0" smtClean="0"/>
              <a:t>for GEM DPG group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Plans for GEM use in HLT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10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While the HLT is </a:t>
            </a:r>
            <a:r>
              <a:rPr lang="en-US" dirty="0" smtClean="0"/>
              <a:t>under</a:t>
            </a:r>
            <a:r>
              <a:rPr lang="en-US" dirty="0" smtClean="0"/>
              <a:t> </a:t>
            </a:r>
            <a:r>
              <a:rPr lang="en-US" dirty="0" smtClean="0"/>
              <a:t>the </a:t>
            </a:r>
            <a:r>
              <a:rPr lang="en-US" dirty="0" smtClean="0"/>
              <a:t>t</a:t>
            </a:r>
            <a:r>
              <a:rPr lang="en-US" dirty="0" smtClean="0"/>
              <a:t>rigger </a:t>
            </a:r>
            <a:r>
              <a:rPr lang="en-US" dirty="0" smtClean="0"/>
              <a:t>territory, this is more related to RECO then to anything that we have discussed earlier</a:t>
            </a:r>
          </a:p>
          <a:p>
            <a:pPr lvl="1"/>
            <a:r>
              <a:rPr lang="en-US" dirty="0" smtClean="0"/>
              <a:t>Framework for usage of GEMs in </a:t>
            </a:r>
            <a:r>
              <a:rPr lang="en-US" dirty="0" err="1" smtClean="0"/>
              <a:t>muon</a:t>
            </a:r>
            <a:r>
              <a:rPr lang="en-US" dirty="0" smtClean="0"/>
              <a:t> RECO would be a prerequisite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Possible </a:t>
            </a:r>
            <a:r>
              <a:rPr lang="en-US" dirty="0" smtClean="0"/>
              <a:t>opportunities for </a:t>
            </a:r>
            <a:r>
              <a:rPr lang="en-US" dirty="0" smtClean="0"/>
              <a:t>profit:</a:t>
            </a:r>
            <a:endParaRPr lang="en-US" dirty="0" smtClean="0"/>
          </a:p>
          <a:p>
            <a:pPr lvl="1"/>
            <a:r>
              <a:rPr lang="en-US" dirty="0" smtClean="0"/>
              <a:t>L2:  reducing soft </a:t>
            </a:r>
            <a:r>
              <a:rPr lang="en-US" dirty="0" err="1" smtClean="0"/>
              <a:t>muons</a:t>
            </a:r>
            <a:r>
              <a:rPr lang="en-US" dirty="0" smtClean="0"/>
              <a:t> rate before tracking kicks in</a:t>
            </a:r>
          </a:p>
          <a:p>
            <a:pPr lvl="1"/>
            <a:r>
              <a:rPr lang="en-US" dirty="0" smtClean="0"/>
              <a:t>L2.5:  Use bending angle with pixel vertices and pixel hits </a:t>
            </a:r>
            <a:r>
              <a:rPr lang="en-US" dirty="0" smtClean="0"/>
              <a:t>to </a:t>
            </a:r>
            <a:r>
              <a:rPr lang="en-US" dirty="0" smtClean="0"/>
              <a:t>improve resolution</a:t>
            </a:r>
          </a:p>
          <a:p>
            <a:pPr lvl="1"/>
            <a:r>
              <a:rPr lang="en-US" dirty="0" smtClean="0"/>
              <a:t>L3:  </a:t>
            </a:r>
            <a:r>
              <a:rPr lang="en-US" dirty="0" smtClean="0"/>
              <a:t>better </a:t>
            </a:r>
            <a:r>
              <a:rPr lang="en-US" dirty="0" smtClean="0"/>
              <a:t>redundancy and efficiency </a:t>
            </a:r>
            <a:r>
              <a:rPr lang="en-US" dirty="0" smtClean="0"/>
              <a:t>using GEM </a:t>
            </a:r>
            <a:r>
              <a:rPr lang="en-US" dirty="0" smtClean="0"/>
              <a:t>offline tools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10200"/>
          </a:xfrm>
        </p:spPr>
        <p:txBody>
          <a:bodyPr>
            <a:normAutofit/>
          </a:bodyPr>
          <a:lstStyle/>
          <a:p>
            <a:r>
              <a:rPr lang="en-US" dirty="0" smtClean="0"/>
              <a:t>The basic simulation implementation of an integrated local GEM-CSC trigger for ME1/1 exists in CMSSW and produces encouraging results</a:t>
            </a:r>
          </a:p>
          <a:p>
            <a:r>
              <a:rPr lang="en-US" dirty="0" smtClean="0"/>
              <a:t>Still, there are many </a:t>
            </a:r>
            <a:r>
              <a:rPr lang="en-US" dirty="0" smtClean="0"/>
              <a:t>areas </a:t>
            </a:r>
            <a:r>
              <a:rPr lang="en-US" dirty="0" smtClean="0"/>
              <a:t>that need work </a:t>
            </a:r>
          </a:p>
          <a:p>
            <a:pPr lvl="1"/>
            <a:r>
              <a:rPr lang="en-US" dirty="0" smtClean="0"/>
              <a:t>to make the simulation more realistic </a:t>
            </a:r>
          </a:p>
          <a:p>
            <a:pPr lvl="1"/>
            <a:r>
              <a:rPr lang="en-US" dirty="0" smtClean="0"/>
              <a:t>to fully take advantage of information from GEM detectors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10200"/>
          </a:xfrm>
        </p:spPr>
        <p:txBody>
          <a:bodyPr>
            <a:normAutofit/>
          </a:bodyPr>
          <a:lstStyle/>
          <a:p>
            <a:endParaRPr lang="en-US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ILT Plans</a:t>
            </a:r>
            <a:r>
              <a:rPr lang="en-US" dirty="0" smtClean="0"/>
              <a:t>: Delta </a:t>
            </a:r>
            <a:r>
              <a:rPr lang="en-US" dirty="0" smtClean="0"/>
              <a:t>phi and eta matching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7150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We already did basic studies of </a:t>
            </a:r>
            <a:r>
              <a:rPr lang="en-US" dirty="0" err="1" smtClean="0">
                <a:latin typeface="Symbol" pitchFamily="18" charset="2"/>
              </a:rPr>
              <a:t>Df</a:t>
            </a:r>
            <a:r>
              <a:rPr lang="en-US" dirty="0" smtClean="0"/>
              <a:t> and </a:t>
            </a:r>
            <a:r>
              <a:rPr lang="en-US" dirty="0" smtClean="0">
                <a:latin typeface="Symbol" pitchFamily="18" charset="2"/>
              </a:rPr>
              <a:t>Dh </a:t>
            </a:r>
            <a:r>
              <a:rPr lang="en-US" dirty="0" smtClean="0"/>
              <a:t>matching </a:t>
            </a:r>
          </a:p>
          <a:p>
            <a:pPr lvl="1"/>
            <a:r>
              <a:rPr lang="en-US" dirty="0" smtClean="0"/>
              <a:t>Possible improvements could come from incorporation the dependencies </a:t>
            </a:r>
            <a:r>
              <a:rPr lang="en-US" dirty="0" smtClean="0"/>
              <a:t>of </a:t>
            </a:r>
            <a:r>
              <a:rPr lang="en-US" dirty="0" err="1" smtClean="0">
                <a:latin typeface="Symbol" pitchFamily="18" charset="2"/>
              </a:rPr>
              <a:t>Df</a:t>
            </a:r>
            <a:r>
              <a:rPr lang="en-US" dirty="0" smtClean="0"/>
              <a:t> and/or </a:t>
            </a:r>
            <a:r>
              <a:rPr lang="en-US" dirty="0" smtClean="0">
                <a:latin typeface="Symbol" pitchFamily="18" charset="2"/>
              </a:rPr>
              <a:t>Dh</a:t>
            </a:r>
            <a:r>
              <a:rPr lang="en-US" dirty="0" smtClean="0"/>
              <a:t> on </a:t>
            </a:r>
            <a:r>
              <a:rPr lang="en-US" dirty="0" smtClean="0">
                <a:latin typeface="Symbol" pitchFamily="18" charset="2"/>
              </a:rPr>
              <a:t>h</a:t>
            </a:r>
            <a:endParaRPr lang="en-US" dirty="0" smtClean="0">
              <a:latin typeface="Symbol" pitchFamily="18" charset="2"/>
            </a:endParaRPr>
          </a:p>
          <a:p>
            <a:pPr lvl="1"/>
            <a:r>
              <a:rPr lang="en-US" dirty="0" smtClean="0"/>
              <a:t>Need to define more rigorously the discrete </a:t>
            </a:r>
            <a:r>
              <a:rPr lang="en-US" dirty="0" err="1" smtClean="0">
                <a:latin typeface="Symbol" pitchFamily="18" charset="2"/>
              </a:rPr>
              <a:t>Df</a:t>
            </a:r>
            <a:r>
              <a:rPr lang="en-US" dirty="0" smtClean="0">
                <a:latin typeface="Symbol" pitchFamily="18" charset="2"/>
              </a:rPr>
              <a:t> </a:t>
            </a:r>
            <a:r>
              <a:rPr lang="en-US" dirty="0" smtClean="0"/>
              <a:t>thresholds scale</a:t>
            </a:r>
          </a:p>
          <a:p>
            <a:pPr lvl="2"/>
            <a:r>
              <a:rPr lang="en-US" dirty="0" smtClean="0"/>
              <a:t>Possible criteria: scale’s bins occupancies should be close to uniform</a:t>
            </a:r>
          </a:p>
          <a:p>
            <a:pPr lvl="2"/>
            <a:r>
              <a:rPr lang="en-US" dirty="0" smtClean="0"/>
              <a:t>A </a:t>
            </a:r>
            <a:r>
              <a:rPr lang="en-US" dirty="0" err="1" smtClean="0"/>
              <a:t>parametrization</a:t>
            </a:r>
            <a:r>
              <a:rPr lang="en-US" dirty="0" smtClean="0"/>
              <a:t> of </a:t>
            </a:r>
            <a:r>
              <a:rPr lang="en-US" dirty="0" err="1" smtClean="0">
                <a:latin typeface="Symbol" pitchFamily="18" charset="2"/>
              </a:rPr>
              <a:t>Df</a:t>
            </a:r>
            <a:r>
              <a:rPr lang="en-US" dirty="0" smtClean="0">
                <a:latin typeface="Symbol" pitchFamily="18" charset="2"/>
              </a:rPr>
              <a:t> </a:t>
            </a:r>
            <a:r>
              <a:rPr lang="en-US" dirty="0" smtClean="0"/>
              <a:t>threshold dependent on efficiency</a:t>
            </a:r>
            <a:r>
              <a:rPr lang="en-US" dirty="0" smtClean="0"/>
              <a:t>, pt threshold, and </a:t>
            </a:r>
            <a:r>
              <a:rPr lang="en-US" dirty="0" smtClean="0"/>
              <a:t>eta could </a:t>
            </a:r>
            <a:r>
              <a:rPr lang="en-US" dirty="0" smtClean="0"/>
              <a:t>be </a:t>
            </a:r>
            <a:r>
              <a:rPr lang="en-US" dirty="0" smtClean="0"/>
              <a:t>very helpful to </a:t>
            </a:r>
            <a:r>
              <a:rPr lang="en-US" dirty="0" smtClean="0"/>
              <a:t>easily build various equal-occupancy scales of various granularity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Need to keep in mind the constraints from how much extra information we can keep in </a:t>
            </a:r>
            <a:r>
              <a:rPr lang="en-US" dirty="0" smtClean="0"/>
              <a:t>raw </a:t>
            </a:r>
            <a:r>
              <a:rPr lang="en-US" dirty="0" smtClean="0"/>
              <a:t>TMB data format</a:t>
            </a:r>
          </a:p>
          <a:p>
            <a:pPr lvl="1"/>
            <a:r>
              <a:rPr lang="en-US" dirty="0" smtClean="0"/>
              <a:t>We would store as much info as possible, but the resources are scarce</a:t>
            </a:r>
          </a:p>
          <a:p>
            <a:pPr lvl="1"/>
            <a:r>
              <a:rPr lang="en-US" dirty="0" smtClean="0"/>
              <a:t>That will take some time to converge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ILT </a:t>
            </a:r>
            <a:r>
              <a:rPr lang="en-US" dirty="0" smtClean="0"/>
              <a:t>Plans</a:t>
            </a:r>
            <a:r>
              <a:rPr lang="en-US" dirty="0" smtClean="0"/>
              <a:t>: Ghost </a:t>
            </a:r>
            <a:r>
              <a:rPr lang="en-US" dirty="0" smtClean="0"/>
              <a:t>Resolution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7150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Ghost resolution is needed only if a chamber has 2 CLCTs and 2 ALCTs in a single BX and they match into 2 LCTs in different strips and </a:t>
            </a:r>
            <a:r>
              <a:rPr lang="en-US" dirty="0" smtClean="0"/>
              <a:t>wire-groups</a:t>
            </a:r>
          </a:p>
          <a:p>
            <a:endParaRPr lang="en-US" dirty="0" smtClean="0"/>
          </a:p>
          <a:p>
            <a:r>
              <a:rPr lang="en-US" dirty="0" smtClean="0"/>
              <a:t>GEMs would be very helpful for that</a:t>
            </a:r>
          </a:p>
          <a:p>
            <a:pPr lvl="1"/>
            <a:r>
              <a:rPr lang="en-US" dirty="0" smtClean="0"/>
              <a:t>Would be </a:t>
            </a:r>
            <a:r>
              <a:rPr lang="en-US" dirty="0" smtClean="0"/>
              <a:t>a simple </a:t>
            </a:r>
            <a:r>
              <a:rPr lang="en-US" dirty="0" smtClean="0"/>
              <a:t>improvement to </a:t>
            </a:r>
            <a:r>
              <a:rPr lang="en-US" dirty="0" smtClean="0"/>
              <a:t>the algorithm that we currently have</a:t>
            </a:r>
          </a:p>
          <a:p>
            <a:endParaRPr lang="en-US" dirty="0" smtClean="0"/>
          </a:p>
          <a:p>
            <a:r>
              <a:rPr lang="en-US" dirty="0" smtClean="0"/>
              <a:t>Things </a:t>
            </a:r>
            <a:r>
              <a:rPr lang="en-US" dirty="0" smtClean="0"/>
              <a:t>to study:</a:t>
            </a:r>
            <a:endParaRPr lang="en-US" dirty="0" smtClean="0"/>
          </a:p>
          <a:p>
            <a:pPr lvl="1"/>
            <a:r>
              <a:rPr lang="en-US" dirty="0" smtClean="0"/>
              <a:t>Probability </a:t>
            </a:r>
            <a:r>
              <a:rPr lang="en-US" dirty="0" smtClean="0"/>
              <a:t>to have ghost stubs in a chamber </a:t>
            </a:r>
            <a:r>
              <a:rPr lang="en-US" dirty="0" smtClean="0"/>
              <a:t>that has LCTs</a:t>
            </a:r>
          </a:p>
          <a:p>
            <a:pPr lvl="2"/>
            <a:r>
              <a:rPr lang="en-US" dirty="0" smtClean="0"/>
              <a:t>how </a:t>
            </a:r>
            <a:r>
              <a:rPr lang="en-US" dirty="0" smtClean="0"/>
              <a:t>it depends on luminosity, is it a non-linear dependency?</a:t>
            </a:r>
          </a:p>
          <a:p>
            <a:pPr lvl="2"/>
            <a:r>
              <a:rPr lang="en-US" dirty="0" smtClean="0"/>
              <a:t>How much GEMs help to decrease </a:t>
            </a:r>
            <a:r>
              <a:rPr lang="en-US" dirty="0" smtClean="0"/>
              <a:t>it? Does the </a:t>
            </a:r>
            <a:r>
              <a:rPr lang="en-US" dirty="0" smtClean="0"/>
              <a:t>number of eta </a:t>
            </a:r>
            <a:r>
              <a:rPr lang="en-US" dirty="0" smtClean="0"/>
              <a:t>partitions matter?</a:t>
            </a:r>
            <a:endParaRPr lang="en-US" dirty="0" smtClean="0"/>
          </a:p>
          <a:p>
            <a:pPr lvl="1"/>
            <a:r>
              <a:rPr lang="en-US" dirty="0" smtClean="0"/>
              <a:t>Does </a:t>
            </a:r>
            <a:r>
              <a:rPr lang="en-US" dirty="0" smtClean="0"/>
              <a:t>ghosting seriously affect efficiency or rates?</a:t>
            </a:r>
          </a:p>
          <a:p>
            <a:pPr lvl="2"/>
            <a:r>
              <a:rPr lang="en-US" dirty="0" smtClean="0"/>
              <a:t>Select events in high PU + signal sample that don’t have ghosts in a chamber and look at LCT </a:t>
            </a:r>
            <a:r>
              <a:rPr lang="en-US" dirty="0" smtClean="0"/>
              <a:t>efficiency</a:t>
            </a:r>
            <a:r>
              <a:rPr lang="en-US" dirty="0" smtClean="0"/>
              <a:t>, compare it to the normal </a:t>
            </a:r>
            <a:r>
              <a:rPr lang="en-US" dirty="0" smtClean="0"/>
              <a:t>case</a:t>
            </a:r>
            <a:r>
              <a:rPr lang="en-US" dirty="0" smtClean="0"/>
              <a:t> </a:t>
            </a:r>
            <a:endParaRPr lang="en-US" dirty="0" smtClean="0"/>
          </a:p>
          <a:p>
            <a:pPr lvl="2"/>
            <a:r>
              <a:rPr lang="en-US" dirty="0" smtClean="0"/>
              <a:t>In high PU rate samples: select events with CSCTF tracks that have stubs in ME1/b chambers that don’t have ghosts and compare the trigger rate to the </a:t>
            </a:r>
            <a:r>
              <a:rPr lang="en-US" dirty="0" smtClean="0"/>
              <a:t>n</a:t>
            </a:r>
            <a:r>
              <a:rPr lang="en-US" dirty="0" smtClean="0"/>
              <a:t>ormal case</a:t>
            </a:r>
          </a:p>
          <a:p>
            <a:pPr lvl="2"/>
            <a:r>
              <a:rPr lang="en-US" dirty="0" smtClean="0"/>
              <a:t>Does ghost resolution with GEMs help with rates?</a:t>
            </a:r>
            <a:endParaRPr lang="en-US" dirty="0" smtClean="0"/>
          </a:p>
          <a:p>
            <a:pPr lvl="1"/>
            <a:r>
              <a:rPr lang="en-US" dirty="0" smtClean="0"/>
              <a:t>For </a:t>
            </a:r>
            <a:r>
              <a:rPr lang="en-US" dirty="0" err="1" smtClean="0"/>
              <a:t>muon</a:t>
            </a:r>
            <a:r>
              <a:rPr lang="en-US" dirty="0" smtClean="0"/>
              <a:t>-jet physics-like studies could also generate </a:t>
            </a:r>
            <a:r>
              <a:rPr lang="en-US" dirty="0" err="1" smtClean="0"/>
              <a:t>muon</a:t>
            </a:r>
            <a:r>
              <a:rPr lang="en-US" dirty="0" smtClean="0"/>
              <a:t> gun samples with multiple close </a:t>
            </a:r>
            <a:r>
              <a:rPr lang="en-US" dirty="0" err="1" smtClean="0"/>
              <a:t>muons</a:t>
            </a:r>
            <a:r>
              <a:rPr lang="en-US" dirty="0" smtClean="0"/>
              <a:t> 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It </a:t>
            </a:r>
            <a:r>
              <a:rPr lang="en-US" dirty="0" smtClean="0"/>
              <a:t>would be really nice if we could </a:t>
            </a:r>
            <a:r>
              <a:rPr lang="en-US" dirty="0" smtClean="0"/>
              <a:t>have an option to disable </a:t>
            </a:r>
            <a:r>
              <a:rPr lang="en-US" dirty="0" smtClean="0"/>
              <a:t>the CSCTF’s ghost </a:t>
            </a:r>
            <a:r>
              <a:rPr lang="en-US" dirty="0" err="1" smtClean="0"/>
              <a:t>combinatorics</a:t>
            </a:r>
            <a:r>
              <a:rPr lang="en-US" dirty="0" smtClean="0"/>
              <a:t> for ME1/b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ILT Plans: Tuning </a:t>
            </a:r>
            <a:r>
              <a:rPr lang="en-US" dirty="0" smtClean="0"/>
              <a:t>of LCT Timing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6388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It should be possible to improve </a:t>
            </a:r>
            <a:r>
              <a:rPr lang="en-US" dirty="0" smtClean="0"/>
              <a:t>stub timing </a:t>
            </a:r>
            <a:r>
              <a:rPr lang="en-US" dirty="0" smtClean="0"/>
              <a:t>resolution using </a:t>
            </a:r>
            <a:r>
              <a:rPr lang="en-US" dirty="0" smtClean="0"/>
              <a:t>GEM information</a:t>
            </a:r>
          </a:p>
          <a:p>
            <a:endParaRPr lang="en-US" dirty="0" smtClean="0"/>
          </a:p>
          <a:p>
            <a:r>
              <a:rPr lang="en-US" dirty="0" smtClean="0"/>
              <a:t>BX of LCT is defined by ALCT</a:t>
            </a:r>
          </a:p>
          <a:p>
            <a:pPr lvl="1"/>
            <a:r>
              <a:rPr lang="en-US" dirty="0" err="1" smtClean="0"/>
              <a:t>Wiregroups</a:t>
            </a:r>
            <a:r>
              <a:rPr lang="en-US" dirty="0" smtClean="0"/>
              <a:t> have very good time resolution (3-4 ns?) but not </a:t>
            </a:r>
            <a:r>
              <a:rPr lang="en-US" dirty="0" smtClean="0"/>
              <a:t>perfect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Time resolution of time-coincident GEM pads in two layers would provide a very precise BX ID</a:t>
            </a:r>
          </a:p>
          <a:p>
            <a:pPr lvl="1"/>
            <a:r>
              <a:rPr lang="en-US" dirty="0" smtClean="0"/>
              <a:t>Single GEM has ~5-7 ns resolution, but two </a:t>
            </a:r>
            <a:r>
              <a:rPr lang="en-US" dirty="0" smtClean="0"/>
              <a:t>GEM pads coincident in a </a:t>
            </a:r>
            <a:r>
              <a:rPr lang="en-US" dirty="0" err="1" smtClean="0"/>
              <a:t>superchamber</a:t>
            </a:r>
            <a:r>
              <a:rPr lang="en-US" dirty="0" smtClean="0"/>
              <a:t> </a:t>
            </a:r>
            <a:r>
              <a:rPr lang="en-US" dirty="0" smtClean="0"/>
              <a:t>would be much more precise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To try first: </a:t>
            </a:r>
            <a:endParaRPr lang="en-US" dirty="0" smtClean="0"/>
          </a:p>
          <a:p>
            <a:pPr lvl="1"/>
            <a:r>
              <a:rPr lang="en-US" dirty="0" smtClean="0"/>
              <a:t>if </a:t>
            </a:r>
            <a:r>
              <a:rPr lang="en-US" dirty="0" smtClean="0"/>
              <a:t>we get </a:t>
            </a:r>
            <a:r>
              <a:rPr lang="en-US" dirty="0" smtClean="0"/>
              <a:t>perfect </a:t>
            </a:r>
            <a:r>
              <a:rPr lang="en-US" dirty="0" err="1" smtClean="0"/>
              <a:t>superchamber</a:t>
            </a:r>
            <a:r>
              <a:rPr lang="en-US" dirty="0" smtClean="0"/>
              <a:t>-</a:t>
            </a:r>
            <a:r>
              <a:rPr lang="en-US" dirty="0" smtClean="0"/>
              <a:t>coincidence </a:t>
            </a:r>
            <a:r>
              <a:rPr lang="en-US" dirty="0" smtClean="0"/>
              <a:t>GEM pads, assign GEM’s time as integrated stub’s BX</a:t>
            </a:r>
          </a:p>
          <a:p>
            <a:pPr lvl="1"/>
            <a:r>
              <a:rPr lang="en-US" dirty="0" smtClean="0"/>
              <a:t>How often would it change stub BX? Would </a:t>
            </a:r>
            <a:r>
              <a:rPr lang="en-US" dirty="0" smtClean="0"/>
              <a:t>it improve </a:t>
            </a:r>
            <a:r>
              <a:rPr lang="en-US" dirty="0" smtClean="0"/>
              <a:t>rate </a:t>
            </a:r>
            <a:r>
              <a:rPr lang="en-US" dirty="0" smtClean="0"/>
              <a:t>or </a:t>
            </a:r>
            <a:r>
              <a:rPr lang="en-US" dirty="0" smtClean="0"/>
              <a:t>efficiency?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Next: more complex “voting” algorithm</a:t>
            </a:r>
          </a:p>
          <a:p>
            <a:pPr lvl="1"/>
            <a:r>
              <a:rPr lang="en-US" dirty="0" smtClean="0"/>
              <a:t>“Majority” vote with some weights between ALCT, CLCT and </a:t>
            </a:r>
            <a:r>
              <a:rPr lang="en-US" dirty="0" smtClean="0"/>
              <a:t>GEM</a:t>
            </a:r>
            <a:endParaRPr lang="en-US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GEM as Redundancy for ME11 Failures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638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Look into possibilities of using GEM pad coincidences as substitutes for missing either ALCT or CLCT stubs to build an LCT</a:t>
            </a:r>
          </a:p>
          <a:p>
            <a:pPr lvl="1"/>
            <a:r>
              <a:rPr lang="en-US" dirty="0" smtClean="0"/>
              <a:t>A good quality GEM coincidence pad (2 layers with the same BX and pad#) would provide </a:t>
            </a:r>
            <a:r>
              <a:rPr lang="en-US" dirty="0" smtClean="0"/>
              <a:t>very </a:t>
            </a:r>
            <a:r>
              <a:rPr lang="en-US" dirty="0" smtClean="0"/>
              <a:t>precise timing </a:t>
            </a:r>
            <a:r>
              <a:rPr lang="en-US" dirty="0" smtClean="0"/>
              <a:t>and, likely,  </a:t>
            </a:r>
            <a:r>
              <a:rPr lang="en-US" dirty="0" smtClean="0"/>
              <a:t>good protection against neutron BG</a:t>
            </a:r>
          </a:p>
          <a:p>
            <a:pPr lvl="2"/>
            <a:r>
              <a:rPr lang="en-US" dirty="0" smtClean="0"/>
              <a:t>The distance between two GEM layers is ~4.5 cm which is at least 2x larger then between CSC layers – less chance of 2-layer coincidence from neutron BG</a:t>
            </a:r>
          </a:p>
          <a:p>
            <a:pPr lvl="1"/>
            <a:r>
              <a:rPr lang="en-US" dirty="0" smtClean="0"/>
              <a:t>Keep an eye on the rate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For this task it is important to have a mature neutron BG simulation for </a:t>
            </a:r>
            <a:r>
              <a:rPr lang="en-US" dirty="0" smtClean="0"/>
              <a:t>GEM</a:t>
            </a:r>
            <a:endParaRPr lang="en-US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ILT Plans: Integrated Models – </a:t>
            </a:r>
            <a:br>
              <a:rPr lang="en-US" dirty="0" smtClean="0"/>
            </a:br>
            <a:r>
              <a:rPr lang="en-US" dirty="0" smtClean="0"/>
              <a:t> Improving CLCT efficiency with GEM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382000" cy="56388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CLCTs are usually the </a:t>
            </a:r>
            <a:r>
              <a:rPr lang="en-US" dirty="0" smtClean="0"/>
              <a:t>largest </a:t>
            </a:r>
            <a:r>
              <a:rPr lang="en-US" dirty="0" smtClean="0"/>
              <a:t>contributor to the </a:t>
            </a:r>
            <a:r>
              <a:rPr lang="en-US" dirty="0" smtClean="0"/>
              <a:t>inefficiency</a:t>
            </a:r>
          </a:p>
          <a:p>
            <a:endParaRPr lang="en-US" dirty="0" smtClean="0"/>
          </a:p>
          <a:p>
            <a:r>
              <a:rPr lang="en-US" b="1" dirty="0" smtClean="0"/>
              <a:t>With GEMs, we effectively would have 8 layers instead of 6</a:t>
            </a:r>
          </a:p>
          <a:p>
            <a:pPr lvl="1"/>
            <a:r>
              <a:rPr lang="en-US" dirty="0" smtClean="0"/>
              <a:t>4-out-of-8 </a:t>
            </a:r>
            <a:r>
              <a:rPr lang="en-US" dirty="0" smtClean="0"/>
              <a:t>trigger patterns finding should be </a:t>
            </a:r>
            <a:r>
              <a:rPr lang="en-US" dirty="0" smtClean="0"/>
              <a:t>more </a:t>
            </a:r>
            <a:r>
              <a:rPr lang="en-US" dirty="0" smtClean="0"/>
              <a:t>efficient then </a:t>
            </a:r>
            <a:r>
              <a:rPr lang="en-US" dirty="0" smtClean="0"/>
              <a:t>the 4-out-of-6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Pre-requisite study: enumeration and sorting of remaining sources of </a:t>
            </a:r>
            <a:r>
              <a:rPr lang="en-US" dirty="0" err="1" smtClean="0"/>
              <a:t>ineffciency</a:t>
            </a:r>
            <a:endParaRPr lang="en-US" dirty="0" smtClean="0"/>
          </a:p>
          <a:p>
            <a:pPr lvl="1"/>
            <a:r>
              <a:rPr lang="en-US" dirty="0" smtClean="0"/>
              <a:t>Identify </a:t>
            </a:r>
            <a:r>
              <a:rPr lang="en-US" dirty="0" smtClean="0"/>
              <a:t>the inefficiencies of the different </a:t>
            </a:r>
            <a:r>
              <a:rPr lang="en-US" dirty="0" smtClean="0"/>
              <a:t>stages in </a:t>
            </a:r>
            <a:r>
              <a:rPr lang="en-US" dirty="0" err="1" smtClean="0"/>
              <a:t>PU+signal</a:t>
            </a:r>
            <a:r>
              <a:rPr lang="en-US" dirty="0" smtClean="0"/>
              <a:t> sample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simple </a:t>
            </a:r>
            <a:r>
              <a:rPr lang="en-US" dirty="0" smtClean="0"/>
              <a:t>study:</a:t>
            </a:r>
            <a:endParaRPr lang="en-US" dirty="0" smtClean="0"/>
          </a:p>
          <a:p>
            <a:pPr lvl="1"/>
            <a:r>
              <a:rPr lang="en-US" dirty="0" smtClean="0"/>
              <a:t>Lower the </a:t>
            </a:r>
            <a:r>
              <a:rPr lang="en-US" b="1" dirty="0" smtClean="0"/>
              <a:t>4-out-of-6 CLCT trigger </a:t>
            </a:r>
            <a:r>
              <a:rPr lang="en-US" dirty="0" smtClean="0"/>
              <a:t>stub requirement to </a:t>
            </a:r>
            <a:r>
              <a:rPr lang="en-US" b="1" dirty="0" smtClean="0"/>
              <a:t>3-out-of-6</a:t>
            </a:r>
            <a:r>
              <a:rPr lang="en-US" dirty="0" smtClean="0"/>
              <a:t> </a:t>
            </a:r>
            <a:r>
              <a:rPr lang="en-US" dirty="0" smtClean="0"/>
              <a:t>(same </a:t>
            </a:r>
            <a:r>
              <a:rPr lang="en-US" dirty="0" smtClean="0"/>
              <a:t>as </a:t>
            </a:r>
            <a:r>
              <a:rPr lang="en-US" dirty="0" smtClean="0"/>
              <a:t>pre-triggers</a:t>
            </a:r>
            <a:r>
              <a:rPr lang="en-US" dirty="0" smtClean="0"/>
              <a:t>) in the CSC emulator </a:t>
            </a:r>
            <a:r>
              <a:rPr lang="en-US" dirty="0" smtClean="0"/>
              <a:t>configuration</a:t>
            </a:r>
            <a:endParaRPr lang="en-US" dirty="0" smtClean="0"/>
          </a:p>
          <a:p>
            <a:pPr lvl="2"/>
            <a:r>
              <a:rPr lang="en-US" dirty="0" smtClean="0"/>
              <a:t>Stubs </a:t>
            </a:r>
            <a:r>
              <a:rPr lang="en-US" dirty="0" smtClean="0"/>
              <a:t>matched </a:t>
            </a:r>
            <a:r>
              <a:rPr lang="en-US" dirty="0" smtClean="0"/>
              <a:t>to GEM would effectively have at least 4-out-of-8 layers</a:t>
            </a:r>
          </a:p>
          <a:p>
            <a:pPr lvl="2"/>
            <a:r>
              <a:rPr lang="en-US" dirty="0" smtClean="0"/>
              <a:t>How much would </a:t>
            </a:r>
            <a:r>
              <a:rPr lang="en-US" dirty="0" smtClean="0"/>
              <a:t>that improve </a:t>
            </a:r>
            <a:r>
              <a:rPr lang="en-US" dirty="0" smtClean="0"/>
              <a:t>the CLCT </a:t>
            </a:r>
            <a:r>
              <a:rPr lang="en-US" dirty="0" smtClean="0"/>
              <a:t>efficiency in high PU? What about the final LCT efficiency?</a:t>
            </a:r>
          </a:p>
          <a:p>
            <a:pPr lvl="2"/>
            <a:r>
              <a:rPr lang="en-US" dirty="0" smtClean="0"/>
              <a:t>How </a:t>
            </a:r>
            <a:r>
              <a:rPr lang="en-US" dirty="0" smtClean="0"/>
              <a:t>much </a:t>
            </a:r>
            <a:r>
              <a:rPr lang="en-US" dirty="0" smtClean="0"/>
              <a:t>would it increase the rate?</a:t>
            </a:r>
            <a:endParaRPr lang="en-US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ILT Plans: Integrated Models – </a:t>
            </a:r>
            <a:br>
              <a:rPr lang="en-US" dirty="0" smtClean="0"/>
            </a:br>
            <a:r>
              <a:rPr lang="en-US" dirty="0" smtClean="0"/>
              <a:t> Improving CLCT efficiency with GEM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638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study would require rather serious CLCT emulator code changes</a:t>
            </a:r>
          </a:p>
          <a:p>
            <a:pPr lvl="1"/>
            <a:r>
              <a:rPr lang="en-US" dirty="0" smtClean="0"/>
              <a:t>If we want </a:t>
            </a:r>
            <a:r>
              <a:rPr lang="en-US" dirty="0" smtClean="0"/>
              <a:t>true 4-out-of-8 </a:t>
            </a:r>
            <a:r>
              <a:rPr lang="en-US" dirty="0" smtClean="0"/>
              <a:t>trigger pattern, we need to be able to build a stub from any combination of 4 CSC+GEM layers</a:t>
            </a:r>
          </a:p>
          <a:p>
            <a:pPr lvl="1"/>
            <a:r>
              <a:rPr lang="en-US" dirty="0" smtClean="0"/>
              <a:t>That would require some substantial change for how we do the pattern matching </a:t>
            </a:r>
          </a:p>
          <a:p>
            <a:pPr lvl="2"/>
            <a:r>
              <a:rPr lang="en-US" dirty="0" smtClean="0"/>
              <a:t>A naïve approach of creating 2-layer CLCTs </a:t>
            </a:r>
            <a:r>
              <a:rPr lang="en-US" dirty="0" smtClean="0"/>
              <a:t>first </a:t>
            </a:r>
            <a:r>
              <a:rPr lang="en-US" dirty="0" smtClean="0"/>
              <a:t>and then matching them to GEM would very likely not work:  the GEM matching takes time and the FPGA would most likely not able to do it fast enough</a:t>
            </a:r>
          </a:p>
          <a:p>
            <a:pPr lvl="1"/>
            <a:r>
              <a:rPr lang="en-US" dirty="0" smtClean="0"/>
              <a:t>TODO: need to brainstorm about creating combined patterns and the efficient </a:t>
            </a:r>
            <a:r>
              <a:rPr lang="en-US" dirty="0" smtClean="0"/>
              <a:t>matching</a:t>
            </a:r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102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What is implemented in CMSSW simulation now</a:t>
            </a:r>
          </a:p>
          <a:p>
            <a:pPr lvl="1"/>
            <a:r>
              <a:rPr lang="en-US" dirty="0" smtClean="0"/>
              <a:t>Integrated local GE1/1-ME1/b trigger (ILT) with simple </a:t>
            </a:r>
            <a:r>
              <a:rPr lang="en-US" dirty="0" err="1" smtClean="0">
                <a:latin typeface="Symbol" pitchFamily="18" charset="2"/>
              </a:rPr>
              <a:t>Df</a:t>
            </a:r>
            <a:r>
              <a:rPr lang="en-US" dirty="0" smtClean="0"/>
              <a:t>, </a:t>
            </a:r>
            <a:r>
              <a:rPr lang="en-US" dirty="0" smtClean="0">
                <a:latin typeface="Symbol" pitchFamily="18" charset="2"/>
              </a:rPr>
              <a:t>Dh,</a:t>
            </a:r>
            <a:r>
              <a:rPr lang="en-US" dirty="0" smtClean="0"/>
              <a:t> and </a:t>
            </a:r>
            <a:r>
              <a:rPr lang="en-US" dirty="0" smtClean="0">
                <a:latin typeface="Symbol" pitchFamily="18" charset="2"/>
              </a:rPr>
              <a:t>D</a:t>
            </a:r>
            <a:r>
              <a:rPr lang="en-US" dirty="0" smtClean="0"/>
              <a:t>BX matching in the emulator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Plans for GEM-CSC trigger simulation</a:t>
            </a:r>
          </a:p>
          <a:p>
            <a:pPr lvl="1"/>
            <a:r>
              <a:rPr lang="en-US" dirty="0" smtClean="0"/>
              <a:t>Integrated local GEM-CSC trigger</a:t>
            </a:r>
          </a:p>
          <a:p>
            <a:pPr lvl="1"/>
            <a:r>
              <a:rPr lang="en-US" dirty="0" smtClean="0"/>
              <a:t>GEM-CSCTF trigger path</a:t>
            </a:r>
          </a:p>
          <a:p>
            <a:pPr lvl="1"/>
            <a:r>
              <a:rPr lang="en-US" dirty="0" smtClean="0"/>
              <a:t>Use of GEM in HLT</a:t>
            </a:r>
          </a:p>
          <a:p>
            <a:pPr lvl="1"/>
            <a:endParaRPr lang="en-US" dirty="0" smtClean="0"/>
          </a:p>
          <a:p>
            <a:pPr>
              <a:buNone/>
            </a:pPr>
            <a:r>
              <a:rPr lang="en-US" dirty="0" smtClean="0"/>
              <a:t>	Note: the current task list spreadsheet </a:t>
            </a:r>
            <a:br>
              <a:rPr lang="en-US" dirty="0" smtClean="0"/>
            </a:br>
            <a:r>
              <a:rPr lang="en-US" dirty="0" smtClean="0">
                <a:hlinkClick r:id="rId2"/>
              </a:rPr>
              <a:t>is available in </a:t>
            </a:r>
            <a:r>
              <a:rPr lang="en-US" dirty="0" err="1" smtClean="0">
                <a:hlinkClick r:id="rId2"/>
              </a:rPr>
              <a:t>indico</a:t>
            </a: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Current ILT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7150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Input to ILT</a:t>
            </a:r>
          </a:p>
          <a:p>
            <a:pPr lvl="1"/>
            <a:r>
              <a:rPr lang="en-US" dirty="0" smtClean="0"/>
              <a:t>Proto LCTs from ME1/b</a:t>
            </a:r>
          </a:p>
          <a:p>
            <a:pPr lvl="2"/>
            <a:r>
              <a:rPr lang="en-US" dirty="0" smtClean="0"/>
              <a:t>ALCTs and CLCTs that are matched, but not yet sorted </a:t>
            </a:r>
          </a:p>
          <a:p>
            <a:pPr lvl="1"/>
            <a:r>
              <a:rPr lang="en-US" dirty="0" smtClean="0"/>
              <a:t>GEM trigger pad </a:t>
            </a:r>
            <a:r>
              <a:rPr lang="en-US" dirty="0" err="1" smtClean="0"/>
              <a:t>digis</a:t>
            </a:r>
            <a:r>
              <a:rPr lang="en-US" dirty="0" smtClean="0"/>
              <a:t> (OR of 4-strips)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Current ILT </a:t>
            </a:r>
            <a:r>
              <a:rPr lang="en-US" dirty="0" err="1" smtClean="0"/>
              <a:t>algo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Implemented as a simple method of the TMB emulator in CMSSW</a:t>
            </a:r>
          </a:p>
          <a:p>
            <a:pPr lvl="1"/>
            <a:r>
              <a:rPr lang="en-US" dirty="0" smtClean="0"/>
              <a:t>For each proto-LCT it attempts to find GEM pads matching within certain </a:t>
            </a:r>
            <a:r>
              <a:rPr lang="en-US" dirty="0" smtClean="0">
                <a:latin typeface="Symbol" pitchFamily="18" charset="2"/>
              </a:rPr>
              <a:t>Dh</a:t>
            </a:r>
            <a:r>
              <a:rPr lang="en-US" dirty="0" smtClean="0"/>
              <a:t> and </a:t>
            </a:r>
            <a:r>
              <a:rPr lang="en-US" dirty="0" smtClean="0">
                <a:latin typeface="Symbol" pitchFamily="18" charset="2"/>
              </a:rPr>
              <a:t>D</a:t>
            </a:r>
            <a:r>
              <a:rPr lang="en-US" dirty="0" smtClean="0"/>
              <a:t>BX and have </a:t>
            </a:r>
            <a:r>
              <a:rPr lang="en-US" dirty="0" err="1" smtClean="0"/>
              <a:t>min|</a:t>
            </a:r>
            <a:r>
              <a:rPr lang="en-US" dirty="0" err="1" smtClean="0">
                <a:latin typeface="Symbol" pitchFamily="18" charset="2"/>
              </a:rPr>
              <a:t>Df</a:t>
            </a:r>
            <a:r>
              <a:rPr lang="en-US" dirty="0" smtClean="0"/>
              <a:t>| within some range</a:t>
            </a:r>
          </a:p>
          <a:p>
            <a:pPr lvl="2"/>
            <a:r>
              <a:rPr lang="en-US" dirty="0" err="1" smtClean="0">
                <a:latin typeface="Symbol" pitchFamily="18" charset="2"/>
              </a:rPr>
              <a:t>Df</a:t>
            </a:r>
            <a:r>
              <a:rPr lang="en-US" dirty="0" smtClean="0">
                <a:latin typeface="Symbol" pitchFamily="18" charset="2"/>
              </a:rPr>
              <a:t> </a:t>
            </a:r>
            <a:r>
              <a:rPr lang="en-US" dirty="0" smtClean="0"/>
              <a:t>and </a:t>
            </a:r>
            <a:r>
              <a:rPr lang="en-US" dirty="0" smtClean="0">
                <a:latin typeface="Symbol" pitchFamily="18" charset="2"/>
              </a:rPr>
              <a:t>Dh </a:t>
            </a:r>
            <a:r>
              <a:rPr lang="en-US" dirty="0" smtClean="0"/>
              <a:t>are deltas between global </a:t>
            </a:r>
            <a:r>
              <a:rPr lang="en-US" dirty="0" err="1" smtClean="0">
                <a:latin typeface="Symbol" pitchFamily="18" charset="2"/>
              </a:rPr>
              <a:t>f</a:t>
            </a:r>
            <a:r>
              <a:rPr lang="en-US" dirty="0" err="1" smtClean="0"/>
              <a:t>’s</a:t>
            </a:r>
            <a:r>
              <a:rPr lang="en-US" dirty="0" smtClean="0"/>
              <a:t> and </a:t>
            </a:r>
            <a:r>
              <a:rPr lang="en-US" dirty="0" err="1" smtClean="0">
                <a:latin typeface="Symbol" pitchFamily="18" charset="2"/>
              </a:rPr>
              <a:t>h</a:t>
            </a:r>
            <a:r>
              <a:rPr lang="en-US" dirty="0" err="1" smtClean="0"/>
              <a:t>’s</a:t>
            </a:r>
            <a:r>
              <a:rPr lang="en-US" dirty="0" smtClean="0"/>
              <a:t> of GEM pad and LCT position at key layer</a:t>
            </a:r>
          </a:p>
          <a:p>
            <a:pPr lvl="1"/>
            <a:r>
              <a:rPr lang="en-US" dirty="0" smtClean="0"/>
              <a:t>Final result is either: </a:t>
            </a:r>
          </a:p>
          <a:p>
            <a:pPr lvl="2"/>
            <a:r>
              <a:rPr lang="en-US" dirty="0" smtClean="0"/>
              <a:t>Throwing away ME1/b LCTs with </a:t>
            </a:r>
            <a:r>
              <a:rPr lang="en-US" dirty="0" smtClean="0"/>
              <a:t>1.64&lt;|</a:t>
            </a:r>
            <a:r>
              <a:rPr lang="en-US" dirty="0" smtClean="0">
                <a:latin typeface="Symbol" pitchFamily="18" charset="2"/>
              </a:rPr>
              <a:t>h</a:t>
            </a:r>
            <a:r>
              <a:rPr lang="en-US" dirty="0" smtClean="0"/>
              <a:t>| that don’t have  a matching GEM within specified limits </a:t>
            </a:r>
            <a:r>
              <a:rPr lang="en-US" dirty="0" err="1" smtClean="0">
                <a:latin typeface="Symbol" pitchFamily="18" charset="2"/>
              </a:rPr>
              <a:t>Df</a:t>
            </a:r>
            <a:r>
              <a:rPr lang="en-US" dirty="0" smtClean="0"/>
              <a:t>, </a:t>
            </a:r>
            <a:r>
              <a:rPr lang="en-US" dirty="0" smtClean="0">
                <a:latin typeface="Symbol" pitchFamily="18" charset="2"/>
              </a:rPr>
              <a:t>Dh,</a:t>
            </a:r>
            <a:r>
              <a:rPr lang="en-US" dirty="0" smtClean="0"/>
              <a:t> and </a:t>
            </a:r>
            <a:r>
              <a:rPr lang="en-US" dirty="0" smtClean="0">
                <a:latin typeface="Symbol" pitchFamily="18" charset="2"/>
              </a:rPr>
              <a:t>D</a:t>
            </a:r>
            <a:r>
              <a:rPr lang="en-US" dirty="0" smtClean="0"/>
              <a:t>BX </a:t>
            </a:r>
          </a:p>
          <a:p>
            <a:pPr lvl="2"/>
            <a:r>
              <a:rPr lang="en-US" dirty="0" smtClean="0"/>
              <a:t>Don’t throw any stubs away, but store information about </a:t>
            </a:r>
            <a:r>
              <a:rPr lang="en-US" dirty="0" err="1" smtClean="0">
                <a:latin typeface="Symbol" pitchFamily="18" charset="2"/>
              </a:rPr>
              <a:t>Df</a:t>
            </a:r>
            <a:r>
              <a:rPr lang="en-US" dirty="0" smtClean="0">
                <a:latin typeface="Symbol" pitchFamily="18" charset="2"/>
              </a:rPr>
              <a:t> </a:t>
            </a:r>
            <a:r>
              <a:rPr lang="en-US" dirty="0" smtClean="0"/>
              <a:t>in a </a:t>
            </a:r>
            <a:r>
              <a:rPr lang="en-US" dirty="0" err="1" smtClean="0"/>
              <a:t>CSCCorrelatedDigi‘s</a:t>
            </a:r>
            <a:r>
              <a:rPr lang="en-US" dirty="0" smtClean="0"/>
              <a:t> data member</a:t>
            </a:r>
          </a:p>
          <a:p>
            <a:pPr lvl="3"/>
            <a:r>
              <a:rPr lang="en-US" dirty="0" smtClean="0"/>
              <a:t>currently a float number that is used in further studies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How to use 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715000"/>
          </a:xfrm>
        </p:spPr>
        <p:txBody>
          <a:bodyPr>
            <a:normAutofit/>
          </a:bodyPr>
          <a:lstStyle/>
          <a:p>
            <a:r>
              <a:rPr lang="en-US" dirty="0" smtClean="0"/>
              <a:t>The custom simulation workflow described in </a:t>
            </a:r>
            <a:r>
              <a:rPr lang="en-US" sz="2400" dirty="0" smtClean="0">
                <a:hlinkClick r:id="rId2"/>
              </a:rPr>
              <a:t>https://twiki.cern.ch/twiki/bin/view/MPGD/GemSimulationsInstructionsCMSSW</a:t>
            </a:r>
            <a:endParaRPr lang="en-US" dirty="0" smtClean="0"/>
          </a:p>
          <a:p>
            <a:pPr lvl="1"/>
            <a:r>
              <a:rPr lang="en-US" dirty="0" smtClean="0"/>
              <a:t>Sven is working on integrating it into the </a:t>
            </a:r>
            <a:r>
              <a:rPr lang="en-US" dirty="0" err="1" smtClean="0"/>
              <a:t>cmsDriver</a:t>
            </a:r>
            <a:r>
              <a:rPr lang="en-US" dirty="0" smtClean="0"/>
              <a:t> in one of the SLHC </a:t>
            </a:r>
            <a:r>
              <a:rPr lang="en-US" dirty="0" err="1" smtClean="0"/>
              <a:t>cmssw</a:t>
            </a:r>
            <a:r>
              <a:rPr lang="en-US" dirty="0" smtClean="0"/>
              <a:t> releases, so that </a:t>
            </a:r>
            <a:r>
              <a:rPr lang="en-US" dirty="0" smtClean="0"/>
              <a:t>production </a:t>
            </a:r>
            <a:r>
              <a:rPr lang="en-US" dirty="0" smtClean="0"/>
              <a:t>of </a:t>
            </a:r>
            <a:r>
              <a:rPr lang="en-US" dirty="0" smtClean="0"/>
              <a:t>official samples with GEMs would be possible </a:t>
            </a:r>
            <a:endParaRPr lang="en-US" dirty="0" smtClean="0"/>
          </a:p>
          <a:p>
            <a:r>
              <a:rPr lang="en-US" dirty="0" smtClean="0"/>
              <a:t>Currently available samples</a:t>
            </a:r>
            <a:br>
              <a:rPr lang="en-US" dirty="0" smtClean="0"/>
            </a:br>
            <a:r>
              <a:rPr lang="en-US" sz="2400" dirty="0" smtClean="0">
                <a:hlinkClick r:id="rId3"/>
              </a:rPr>
              <a:t>https://twiki.cern.ch/twiki/bin/view/MPGD/GEMSimulationsGeometrySamples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Note: we have a fairly large (60M) </a:t>
            </a:r>
            <a:r>
              <a:rPr lang="en-US" dirty="0" err="1" smtClean="0"/>
              <a:t>minbias</a:t>
            </a:r>
            <a:r>
              <a:rPr lang="en-US" dirty="0" smtClean="0"/>
              <a:t> sample for pileup studies with 6 partitions GEM geometry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Integrated Local GEM-CSC Trigger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10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Changes in data formats</a:t>
            </a:r>
          </a:p>
          <a:p>
            <a:pPr lvl="1"/>
            <a:r>
              <a:rPr lang="en-US" dirty="0" smtClean="0"/>
              <a:t>What optimal set of additional GEM-related information we need to add to the existing CSC trigger stub data?</a:t>
            </a:r>
          </a:p>
          <a:p>
            <a:pPr lvl="1"/>
            <a:r>
              <a:rPr lang="en-US" dirty="0" smtClean="0"/>
              <a:t>I will talk about it in another session </a:t>
            </a:r>
            <a:r>
              <a:rPr lang="en-US" dirty="0" smtClean="0"/>
              <a:t>today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Algorithm development </a:t>
            </a:r>
          </a:p>
          <a:p>
            <a:pPr lvl="1"/>
            <a:r>
              <a:rPr lang="en-US" dirty="0" smtClean="0"/>
              <a:t>Factorized models (GEM is integrated at LCT level)</a:t>
            </a:r>
          </a:p>
          <a:p>
            <a:pPr lvl="1"/>
            <a:r>
              <a:rPr lang="en-US" dirty="0" smtClean="0"/>
              <a:t>Integrated models (GEM is integrated into CLCT </a:t>
            </a:r>
            <a:r>
              <a:rPr lang="en-US" dirty="0" err="1" smtClean="0"/>
              <a:t>reco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Integration into CSCTF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6868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ILT Plans: Factorized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102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i="1" dirty="0" smtClean="0"/>
              <a:t>(“Factorized”:  GEM </a:t>
            </a:r>
            <a:r>
              <a:rPr lang="en-US" i="1" dirty="0" smtClean="0"/>
              <a:t>is integrated after CLCT was reconstructed)</a:t>
            </a:r>
          </a:p>
          <a:p>
            <a:pPr>
              <a:buNone/>
            </a:pPr>
            <a:endParaRPr lang="en-US" i="1" dirty="0" smtClean="0"/>
          </a:p>
          <a:p>
            <a:r>
              <a:rPr lang="en-US" dirty="0" err="1" smtClean="0">
                <a:latin typeface="Symbol" pitchFamily="18" charset="2"/>
              </a:rPr>
              <a:t>Df</a:t>
            </a:r>
            <a:r>
              <a:rPr lang="en-US" dirty="0" smtClean="0"/>
              <a:t> and </a:t>
            </a:r>
            <a:r>
              <a:rPr lang="en-US" dirty="0" smtClean="0">
                <a:latin typeface="Symbol" pitchFamily="18" charset="2"/>
              </a:rPr>
              <a:t>Dh </a:t>
            </a:r>
            <a:r>
              <a:rPr lang="en-US" dirty="0" smtClean="0"/>
              <a:t>matching tuning, defining a </a:t>
            </a:r>
            <a:r>
              <a:rPr lang="en-US" b="1" dirty="0" smtClean="0"/>
              <a:t>discrete </a:t>
            </a:r>
            <a:r>
              <a:rPr lang="en-US" b="1" dirty="0" err="1" smtClean="0">
                <a:latin typeface="Symbol" pitchFamily="18" charset="2"/>
              </a:rPr>
              <a:t>Df</a:t>
            </a:r>
            <a:r>
              <a:rPr lang="en-US" b="1" dirty="0" smtClean="0">
                <a:latin typeface="Symbol" pitchFamily="18" charset="2"/>
              </a:rPr>
              <a:t> </a:t>
            </a:r>
            <a:r>
              <a:rPr lang="en-US" b="1" dirty="0" smtClean="0"/>
              <a:t>scale</a:t>
            </a:r>
          </a:p>
          <a:p>
            <a:pPr lvl="1"/>
            <a:r>
              <a:rPr lang="en-US" dirty="0" smtClean="0"/>
              <a:t>Closely tied to the new TMB output raw data format definition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Using GEM to aid with </a:t>
            </a:r>
            <a:r>
              <a:rPr lang="en-US" b="1" dirty="0" smtClean="0"/>
              <a:t>ghost resolution</a:t>
            </a:r>
          </a:p>
          <a:p>
            <a:endParaRPr lang="en-US" b="1" dirty="0" smtClean="0"/>
          </a:p>
          <a:p>
            <a:r>
              <a:rPr lang="en-US" b="1" dirty="0" smtClean="0"/>
              <a:t>Tuning of LCT timing</a:t>
            </a:r>
            <a:r>
              <a:rPr lang="en-US" dirty="0" smtClean="0"/>
              <a:t> using the times of ALCT, CLCT and GEM</a:t>
            </a:r>
          </a:p>
          <a:p>
            <a:endParaRPr lang="en-US" dirty="0" smtClean="0"/>
          </a:p>
          <a:p>
            <a:r>
              <a:rPr lang="en-US" b="1" dirty="0" smtClean="0"/>
              <a:t>Redundancy against failure</a:t>
            </a:r>
            <a:r>
              <a:rPr lang="en-US" dirty="0" smtClean="0"/>
              <a:t>: look into a possibility of using a good GEM coincidence as a substitute for a missing ALCT or CLCT</a:t>
            </a:r>
          </a:p>
          <a:p>
            <a:pPr lvl="1"/>
            <a:endParaRPr lang="en-US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Work out a realistic an detailed GEM-CSC </a:t>
            </a:r>
            <a:r>
              <a:rPr lang="en-US" b="1" dirty="0" smtClean="0"/>
              <a:t>matching algorithm for OTMB firmware</a:t>
            </a:r>
          </a:p>
          <a:p>
            <a:pPr lvl="1"/>
            <a:r>
              <a:rPr lang="en-US" dirty="0" smtClean="0"/>
              <a:t>It is very important to implement a realistic electronics test-bed for hands-on experimentation with firmware algorithms</a:t>
            </a:r>
            <a:endParaRPr lang="en-US" b="1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ILT Plans: Integrated Models – </a:t>
            </a:r>
            <a:br>
              <a:rPr lang="en-US" dirty="0" smtClean="0"/>
            </a:br>
            <a:r>
              <a:rPr lang="en-US" dirty="0" smtClean="0"/>
              <a:t> Improving CLCT efficiency with GEM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382000" cy="56388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i="1" dirty="0" smtClean="0"/>
              <a:t>(GEM </a:t>
            </a:r>
            <a:r>
              <a:rPr lang="en-US" i="1" dirty="0" smtClean="0"/>
              <a:t>is integrated </a:t>
            </a:r>
            <a:r>
              <a:rPr lang="en-US" i="1" dirty="0" smtClean="0"/>
              <a:t>during CLCT reconstruction)</a:t>
            </a:r>
            <a:endParaRPr lang="en-US" i="1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CLCTs </a:t>
            </a:r>
            <a:r>
              <a:rPr lang="en-US" dirty="0" smtClean="0"/>
              <a:t>are usually the </a:t>
            </a:r>
            <a:r>
              <a:rPr lang="en-US" dirty="0" smtClean="0"/>
              <a:t>largest </a:t>
            </a:r>
            <a:r>
              <a:rPr lang="en-US" dirty="0" smtClean="0"/>
              <a:t>contributor to the </a:t>
            </a:r>
            <a:r>
              <a:rPr lang="en-US" dirty="0" smtClean="0"/>
              <a:t>inefficiency</a:t>
            </a:r>
            <a:endParaRPr lang="en-US" dirty="0" smtClean="0"/>
          </a:p>
          <a:p>
            <a:r>
              <a:rPr lang="en-US" b="1" dirty="0" smtClean="0"/>
              <a:t>With GEMs, we effectively would have 8 layers instead of 6</a:t>
            </a:r>
          </a:p>
          <a:p>
            <a:pPr lvl="1"/>
            <a:r>
              <a:rPr lang="en-US" dirty="0" smtClean="0"/>
              <a:t>4-out-of-8 </a:t>
            </a:r>
            <a:r>
              <a:rPr lang="en-US" dirty="0" smtClean="0"/>
              <a:t>trigger </a:t>
            </a:r>
            <a:r>
              <a:rPr lang="en-US" dirty="0" smtClean="0"/>
              <a:t>integrated patterns </a:t>
            </a:r>
            <a:r>
              <a:rPr lang="en-US" dirty="0" smtClean="0"/>
              <a:t>finding should be </a:t>
            </a:r>
            <a:r>
              <a:rPr lang="en-US" dirty="0" smtClean="0"/>
              <a:t>more </a:t>
            </a:r>
            <a:r>
              <a:rPr lang="en-US" dirty="0" smtClean="0"/>
              <a:t>efficient then </a:t>
            </a:r>
            <a:r>
              <a:rPr lang="en-US" dirty="0" smtClean="0"/>
              <a:t>the 4-out-of-6 CSC only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Pre-requisite study: enumeration and sorting of remaining sources of </a:t>
            </a:r>
            <a:r>
              <a:rPr lang="en-US" dirty="0" err="1" smtClean="0"/>
              <a:t>ineffciency</a:t>
            </a:r>
            <a:endParaRPr lang="en-US" dirty="0" smtClean="0"/>
          </a:p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simple </a:t>
            </a:r>
            <a:r>
              <a:rPr lang="en-US" dirty="0" smtClean="0"/>
              <a:t>study:</a:t>
            </a:r>
            <a:endParaRPr lang="en-US" dirty="0" smtClean="0"/>
          </a:p>
          <a:p>
            <a:pPr lvl="1"/>
            <a:r>
              <a:rPr lang="en-US" dirty="0" smtClean="0"/>
              <a:t>Lower the </a:t>
            </a:r>
            <a:r>
              <a:rPr lang="en-US" b="1" dirty="0" smtClean="0"/>
              <a:t>4-out-of-6 CLCT trigger </a:t>
            </a:r>
            <a:r>
              <a:rPr lang="en-US" dirty="0" smtClean="0"/>
              <a:t>stub requirement to </a:t>
            </a:r>
            <a:r>
              <a:rPr lang="en-US" b="1" dirty="0" smtClean="0"/>
              <a:t>3-out-of-6</a:t>
            </a:r>
            <a:r>
              <a:rPr lang="en-US" dirty="0" smtClean="0"/>
              <a:t> </a:t>
            </a:r>
            <a:r>
              <a:rPr lang="en-US" dirty="0" smtClean="0"/>
              <a:t>(same </a:t>
            </a:r>
            <a:r>
              <a:rPr lang="en-US" dirty="0" smtClean="0"/>
              <a:t>as </a:t>
            </a:r>
            <a:r>
              <a:rPr lang="en-US" dirty="0" smtClean="0"/>
              <a:t>pre-triggers</a:t>
            </a:r>
            <a:r>
              <a:rPr lang="en-US" dirty="0" smtClean="0"/>
              <a:t>) in the CSC emulator </a:t>
            </a:r>
            <a:r>
              <a:rPr lang="en-US" dirty="0" smtClean="0"/>
              <a:t>configuration</a:t>
            </a:r>
          </a:p>
          <a:p>
            <a:r>
              <a:rPr lang="en-US" dirty="0" smtClean="0"/>
              <a:t>Further studies </a:t>
            </a:r>
            <a:r>
              <a:rPr lang="en-US" dirty="0" smtClean="0"/>
              <a:t>would require rather serious CLCT emulator code changes</a:t>
            </a:r>
          </a:p>
          <a:p>
            <a:pPr lvl="1"/>
            <a:r>
              <a:rPr lang="en-US" dirty="0" smtClean="0"/>
              <a:t>If we want true 4-out-of-8 trigger pattern, we need to be able to build a stub from any combination of 4 CSC+GEM layers</a:t>
            </a:r>
          </a:p>
          <a:p>
            <a:pPr lvl="1"/>
            <a:r>
              <a:rPr lang="en-US" dirty="0" smtClean="0"/>
              <a:t>TODO</a:t>
            </a:r>
            <a:r>
              <a:rPr lang="en-US" dirty="0" smtClean="0"/>
              <a:t>: </a:t>
            </a:r>
            <a:r>
              <a:rPr lang="en-US" dirty="0" smtClean="0"/>
              <a:t>would need </a:t>
            </a:r>
            <a:r>
              <a:rPr lang="en-US" dirty="0" smtClean="0"/>
              <a:t>to brainstorm about </a:t>
            </a:r>
            <a:r>
              <a:rPr lang="en-US" dirty="0" smtClean="0"/>
              <a:t>options for combined </a:t>
            </a:r>
            <a:r>
              <a:rPr lang="en-US" dirty="0" smtClean="0"/>
              <a:t>patterns and </a:t>
            </a:r>
            <a:r>
              <a:rPr lang="en-US" dirty="0" smtClean="0"/>
              <a:t>efficient </a:t>
            </a:r>
            <a:r>
              <a:rPr lang="en-US" dirty="0" smtClean="0"/>
              <a:t>matching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ILT Plans: </a:t>
            </a:r>
            <a:r>
              <a:rPr lang="en-US" dirty="0" smtClean="0"/>
              <a:t>Integration into CSCTF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382000" cy="5410200"/>
          </a:xfrm>
        </p:spPr>
        <p:txBody>
          <a:bodyPr>
            <a:normAutofit/>
          </a:bodyPr>
          <a:lstStyle/>
          <a:p>
            <a:r>
              <a:rPr lang="en-US" dirty="0" smtClean="0"/>
              <a:t>CSCTF would need to be able to access GEM-related information in ME11 stubs and act on it</a:t>
            </a:r>
          </a:p>
          <a:p>
            <a:pPr lvl="1"/>
            <a:r>
              <a:rPr lang="en-US" dirty="0" smtClean="0"/>
              <a:t>Data format for ME11 stubs would be different</a:t>
            </a:r>
          </a:p>
          <a:p>
            <a:pPr lvl="1"/>
            <a:r>
              <a:rPr lang="en-US" dirty="0" smtClean="0"/>
              <a:t>Hopefully</a:t>
            </a:r>
            <a:r>
              <a:rPr lang="en-US" dirty="0" smtClean="0"/>
              <a:t>, </a:t>
            </a:r>
            <a:r>
              <a:rPr lang="en-US" dirty="0" smtClean="0"/>
              <a:t>there would be no need </a:t>
            </a:r>
            <a:r>
              <a:rPr lang="en-US" dirty="0" smtClean="0"/>
              <a:t>for ghost resolution </a:t>
            </a:r>
            <a:r>
              <a:rPr lang="en-US" dirty="0" err="1" smtClean="0"/>
              <a:t>combinatorics</a:t>
            </a:r>
            <a:r>
              <a:rPr lang="en-US" dirty="0" smtClean="0"/>
              <a:t> for GEM-matched stubs</a:t>
            </a:r>
          </a:p>
          <a:p>
            <a:pPr lvl="1"/>
            <a:r>
              <a:rPr lang="en-US" dirty="0" smtClean="0"/>
              <a:t>GEM-matched stub would carry GEM-CSC delta-phi information that would be very useful for pt assignment</a:t>
            </a:r>
          </a:p>
          <a:p>
            <a:pPr lvl="2"/>
            <a:r>
              <a:rPr lang="en-US" dirty="0" smtClean="0"/>
              <a:t>Need to determine realistic options to make use of it</a:t>
            </a:r>
            <a:endParaRPr 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Plans </a:t>
            </a:r>
            <a:r>
              <a:rPr lang="en-US" dirty="0" smtClean="0"/>
              <a:t>for the GEM-CSCTF Path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10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Need to define the GEM input to CSCTF</a:t>
            </a:r>
          </a:p>
          <a:p>
            <a:pPr lvl="1"/>
            <a:r>
              <a:rPr lang="en-US" dirty="0" smtClean="0"/>
              <a:t>Simple case: use </a:t>
            </a:r>
            <a:r>
              <a:rPr lang="en-US" dirty="0" smtClean="0"/>
              <a:t>perfect </a:t>
            </a:r>
            <a:r>
              <a:rPr lang="en-US" dirty="0" smtClean="0"/>
              <a:t>GEM </a:t>
            </a:r>
            <a:r>
              <a:rPr lang="en-US" dirty="0" err="1" smtClean="0"/>
              <a:t>superchamber</a:t>
            </a:r>
            <a:r>
              <a:rPr lang="en-US" dirty="0" smtClean="0"/>
              <a:t> coincidence pads (would </a:t>
            </a:r>
            <a:r>
              <a:rPr lang="en-US" dirty="0" smtClean="0"/>
              <a:t>need to keep the inefficiency in mind)</a:t>
            </a:r>
          </a:p>
          <a:p>
            <a:pPr lvl="1"/>
            <a:r>
              <a:rPr lang="en-US" dirty="0" smtClean="0"/>
              <a:t>More complex: less perfect coincidence </a:t>
            </a:r>
            <a:r>
              <a:rPr lang="en-US" dirty="0" smtClean="0"/>
              <a:t>trigger pads with possibly some sort of quality value dependent on how close are two pads </a:t>
            </a:r>
            <a:r>
              <a:rPr lang="en-US" dirty="0" smtClean="0"/>
              <a:t>in </a:t>
            </a:r>
            <a:r>
              <a:rPr lang="en-US" dirty="0" smtClean="0"/>
              <a:t>phi, eta, </a:t>
            </a:r>
            <a:r>
              <a:rPr lang="en-US" dirty="0" smtClean="0"/>
              <a:t>or BX</a:t>
            </a:r>
            <a:endParaRPr lang="en-US" dirty="0" smtClean="0"/>
          </a:p>
          <a:p>
            <a:r>
              <a:rPr lang="en-US" dirty="0" smtClean="0"/>
              <a:t>Algorithm </a:t>
            </a:r>
            <a:r>
              <a:rPr lang="en-US" dirty="0" smtClean="0"/>
              <a:t>development and optimization</a:t>
            </a:r>
          </a:p>
          <a:p>
            <a:pPr lvl="1"/>
            <a:r>
              <a:rPr lang="en-US" dirty="0" smtClean="0"/>
              <a:t>TODO: Some sort of a baby-steps algorithm would be needed first</a:t>
            </a:r>
          </a:p>
          <a:p>
            <a:r>
              <a:rPr lang="en-US" dirty="0" smtClean="0"/>
              <a:t>Would need to think about possible changes in CSCTF raw data formats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2174</TotalTime>
  <Words>1611</Words>
  <Application>Microsoft Office PowerPoint</Application>
  <PresentationFormat>On-screen Show (4:3)</PresentationFormat>
  <Paragraphs>165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Simulation of GEM-CSC  Integrated Trigger: Status and Plans</vt:lpstr>
      <vt:lpstr>Outline</vt:lpstr>
      <vt:lpstr>Current ILT Implementation</vt:lpstr>
      <vt:lpstr>How to use it</vt:lpstr>
      <vt:lpstr>Integrated Local GEM-CSC Trigger Plans</vt:lpstr>
      <vt:lpstr>ILT Plans: Factorized Models</vt:lpstr>
      <vt:lpstr>ILT Plans: Integrated Models –   Improving CLCT efficiency with GEM</vt:lpstr>
      <vt:lpstr>ILT Plans: Integration into CSCTF</vt:lpstr>
      <vt:lpstr>Plans for the GEM-CSCTF Path</vt:lpstr>
      <vt:lpstr>Plans for GEM use in HLT</vt:lpstr>
      <vt:lpstr>Summary</vt:lpstr>
      <vt:lpstr>Backup</vt:lpstr>
      <vt:lpstr>ILT Plans: Delta phi and eta matching</vt:lpstr>
      <vt:lpstr>ILT Plans: Ghost Resolution</vt:lpstr>
      <vt:lpstr>ILT Plans: Tuning of LCT Timing</vt:lpstr>
      <vt:lpstr>GEM as Redundancy for ME11 Failures</vt:lpstr>
      <vt:lpstr>ILT Plans: Integrated Models –   Improving CLCT efficiency with GEM</vt:lpstr>
      <vt:lpstr>ILT Plans: Integrated Models –   Improving CLCT efficiency with GEM</vt:lpstr>
    </vt:vector>
  </TitlesOfParts>
  <Company>TAMU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Vadim Khotilovich</dc:creator>
  <cp:lastModifiedBy>Vadim Khotilovich</cp:lastModifiedBy>
  <cp:revision>42</cp:revision>
  <dcterms:created xsi:type="dcterms:W3CDTF">2013-05-01T20:19:53Z</dcterms:created>
  <dcterms:modified xsi:type="dcterms:W3CDTF">2013-10-01T13:37:36Z</dcterms:modified>
</cp:coreProperties>
</file>