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2" r:id="rId2"/>
  </p:sldMasterIdLst>
  <p:notesMasterIdLst>
    <p:notesMasterId r:id="rId10"/>
  </p:notesMasterIdLst>
  <p:sldIdLst>
    <p:sldId id="256" r:id="rId3"/>
    <p:sldId id="257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4EF95D-A7C5-4356-8F98-8B4C359F3FFA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BEB56A-999C-4C15-8794-8A21E61996B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9/30/2013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701B52-BE4E-41FE-AD12-0DC8740F0BC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ME1/1 Upgrade Workshop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9/30/2013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ME1/1 Upgrade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01B52-BE4E-41FE-AD12-0DC8740F0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9/30/2013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ME1/1 Upgrade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01B52-BE4E-41FE-AD12-0DC8740F0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9/30/2013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ME1/1 Upgrade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01B52-BE4E-41FE-AD12-0DC8740F0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9/30/2013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ME1/1 Upgrade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01B52-BE4E-41FE-AD12-0DC8740F0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9/30/2013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ME1/1 Upgrade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50F02-D4D1-4C39-8486-1C366176E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9/30/2013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ME1/1 Upgrade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50F02-D4D1-4C39-8486-1C366176E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9/30/2013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ME1/1 Upgrade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50F02-D4D1-4C39-8486-1C366176E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9/30/2013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ME1/1 Upgrade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50F02-D4D1-4C39-8486-1C366176E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9/30/2013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ME1/1 Upgrade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50F02-D4D1-4C39-8486-1C366176E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9/30/2013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ME1/1 Upgrade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50F02-D4D1-4C39-8486-1C366176E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9/30/2013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ME1/1 Upgrade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01B52-BE4E-41FE-AD12-0DC8740F0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9/30/2013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ME1/1 Upgrade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50F02-D4D1-4C39-8486-1C366176E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9/30/2013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ME1/1 Upgrade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50F02-D4D1-4C39-8486-1C366176E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9/30/2013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ME1/1 Upgrade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50F02-D4D1-4C39-8486-1C366176E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9/30/2013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ME1/1 Upgrade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50F02-D4D1-4C39-8486-1C366176E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9/30/2013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ME1/1 Upgrade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50F02-D4D1-4C39-8486-1C366176E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9/30/2013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ME1/1 Upgrade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01B52-BE4E-41FE-AD12-0DC8740F0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9/30/2013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ME1/1 Upgrade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01B52-BE4E-41FE-AD12-0DC8740F0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9/30/2013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ME1/1 Upgrade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01B52-BE4E-41FE-AD12-0DC8740F0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9/30/2013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ME1/1 Upgrade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01B52-BE4E-41FE-AD12-0DC8740F0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9/30/2013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ME1/1 Upgrade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01B52-BE4E-41FE-AD12-0DC8740F0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9/30/2013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ME1/1 Upgrade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01B52-BE4E-41FE-AD12-0DC8740F0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9/30/2013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ME1/1 Upgrade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01B52-BE4E-41FE-AD12-0DC8740F0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9/30/2013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ME1/1 Upgrade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01B52-BE4E-41FE-AD12-0DC8740F0BC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9/30/2013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ME1/1 Upgrade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50F02-D4D1-4C39-8486-1C366176E65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857250"/>
          </a:xfrm>
        </p:spPr>
        <p:txBody>
          <a:bodyPr/>
          <a:lstStyle/>
          <a:p>
            <a:r>
              <a:rPr lang="en-US" dirty="0" smtClean="0"/>
              <a:t>DCFEB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791200"/>
            <a:ext cx="6400800" cy="685800"/>
          </a:xfrm>
        </p:spPr>
        <p:txBody>
          <a:bodyPr/>
          <a:lstStyle/>
          <a:p>
            <a:r>
              <a:rPr lang="en-US" dirty="0" smtClean="0"/>
              <a:t>Firmware Updates</a:t>
            </a:r>
            <a:endParaRPr lang="en-US" dirty="0"/>
          </a:p>
        </p:txBody>
      </p:sp>
      <p:pic>
        <p:nvPicPr>
          <p:cNvPr id="4" name="Picture 3" descr="DCFEB_r3b_top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1066800"/>
            <a:ext cx="7239000" cy="481316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Firmware Features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9/30/2013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ME1/1 Upgrade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01B52-BE4E-41FE-AD12-0DC8740F0BCE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1676400"/>
            <a:ext cx="8305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 Auto loading constants: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 Initializes firmware registers and DAC settings after hard reset from constants stored in the PROM.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Ring buffer to replace FIFO: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For L1A separated by less than 400nS.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Possible TMB communication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enhancments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Encoded BC0 for synchronization monitoring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SEU Mitigation: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Soft Error Mitigation in FPGA configuration memory.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ECC for data in stored in </a:t>
            </a:r>
            <a:r>
              <a:rPr lang="en-US" sz="2400" dirty="0" err="1" smtClean="0">
                <a:solidFill>
                  <a:schemeClr val="accent3">
                    <a:lumMod val="75000"/>
                  </a:schemeClr>
                </a:solidFill>
              </a:rPr>
              <a:t>BlockRAMs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Triple voting critical logic.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Ring Buffer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9/30/2013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ME1/1 Upgrade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01B52-BE4E-41FE-AD12-0DC8740F0BCE}" type="slidenum">
              <a:rPr lang="en-US" smtClean="0"/>
              <a:t>3</a:t>
            </a:fld>
            <a:endParaRPr lang="en-US"/>
          </a:p>
        </p:txBody>
      </p:sp>
      <p:sp>
        <p:nvSpPr>
          <p:cNvPr id="6" name="Donut 5"/>
          <p:cNvSpPr/>
          <p:nvPr/>
        </p:nvSpPr>
        <p:spPr>
          <a:xfrm>
            <a:off x="3276600" y="3733800"/>
            <a:ext cx="1600200" cy="1524000"/>
          </a:xfrm>
          <a:prstGeom prst="donu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1295400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Currently in firmware: Pipeline to FIFO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38200" y="1905000"/>
            <a:ext cx="16764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Pipeline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971800" y="1905000"/>
            <a:ext cx="1676400" cy="381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FIFO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8" idx="3"/>
            <a:endCxn id="9" idx="1"/>
          </p:cNvCxnSpPr>
          <p:nvPr/>
        </p:nvCxnSpPr>
        <p:spPr>
          <a:xfrm>
            <a:off x="2514600" y="2095500"/>
            <a:ext cx="45720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438400" y="1676400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L1A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2971800"/>
            <a:ext cx="861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Ring Buffer upgrade: Pipeline to Memory, write address to FIFO, handles event overlap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838200" y="3695700"/>
            <a:ext cx="16764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Pipeline</a:t>
            </a:r>
            <a:endParaRPr lang="en-US" dirty="0"/>
          </a:p>
        </p:txBody>
      </p:sp>
      <p:cxnSp>
        <p:nvCxnSpPr>
          <p:cNvPr id="16" name="Straight Arrow Connector 15"/>
          <p:cNvCxnSpPr>
            <a:stCxn id="15" idx="3"/>
          </p:cNvCxnSpPr>
          <p:nvPr/>
        </p:nvCxnSpPr>
        <p:spPr>
          <a:xfrm>
            <a:off x="2514600" y="3886200"/>
            <a:ext cx="838200" cy="4572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438400" y="3352800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L1A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3352800" y="4343400"/>
            <a:ext cx="304800" cy="762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962400" y="3733800"/>
            <a:ext cx="76200" cy="38100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429000" y="4038600"/>
            <a:ext cx="304800" cy="22860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581400" y="3886200"/>
            <a:ext cx="228600" cy="304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2514600" y="3886200"/>
            <a:ext cx="914400" cy="152400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438400" y="4267200"/>
            <a:ext cx="875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Event n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971800" y="3429000"/>
            <a:ext cx="1112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Event n+1</a:t>
            </a:r>
          </a:p>
          <a:p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3352800" y="5562600"/>
            <a:ext cx="1676400" cy="381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Address FIFO</a:t>
            </a:r>
            <a:endParaRPr lang="en-US" dirty="0"/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4648200" y="2057400"/>
            <a:ext cx="914400" cy="0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3581400" y="4800600"/>
            <a:ext cx="228600" cy="304800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 flipV="1">
            <a:off x="4114800" y="4876800"/>
            <a:ext cx="76200" cy="381000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Freeform 57"/>
          <p:cNvSpPr/>
          <p:nvPr/>
        </p:nvSpPr>
        <p:spPr>
          <a:xfrm>
            <a:off x="2410918" y="4347148"/>
            <a:ext cx="946879" cy="1431560"/>
          </a:xfrm>
          <a:custGeom>
            <a:avLst/>
            <a:gdLst>
              <a:gd name="connsiteX0" fmla="*/ 886918 w 946879"/>
              <a:gd name="connsiteY0" fmla="*/ 0 h 1431560"/>
              <a:gd name="connsiteX1" fmla="*/ 167390 w 946879"/>
              <a:gd name="connsiteY1" fmla="*/ 397239 h 1431560"/>
              <a:gd name="connsiteX2" fmla="*/ 129915 w 946879"/>
              <a:gd name="connsiteY2" fmla="*/ 1191718 h 1431560"/>
              <a:gd name="connsiteX3" fmla="*/ 946879 w 946879"/>
              <a:gd name="connsiteY3" fmla="*/ 1431560 h 1431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6879" h="1431560">
                <a:moveTo>
                  <a:pt x="886918" y="0"/>
                </a:moveTo>
                <a:cubicBezTo>
                  <a:pt x="590237" y="99309"/>
                  <a:pt x="293557" y="198619"/>
                  <a:pt x="167390" y="397239"/>
                </a:cubicBezTo>
                <a:cubicBezTo>
                  <a:pt x="41223" y="595859"/>
                  <a:pt x="0" y="1019331"/>
                  <a:pt x="129915" y="1191718"/>
                </a:cubicBezTo>
                <a:cubicBezTo>
                  <a:pt x="259830" y="1364105"/>
                  <a:pt x="603354" y="1397832"/>
                  <a:pt x="946879" y="1431560"/>
                </a:cubicBezTo>
              </a:path>
            </a:pathLst>
          </a:cu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58"/>
          <p:cNvSpPr/>
          <p:nvPr/>
        </p:nvSpPr>
        <p:spPr>
          <a:xfrm>
            <a:off x="2042410" y="4032354"/>
            <a:ext cx="1360357" cy="1746354"/>
          </a:xfrm>
          <a:custGeom>
            <a:avLst/>
            <a:gdLst>
              <a:gd name="connsiteX0" fmla="*/ 1360357 w 1360357"/>
              <a:gd name="connsiteY0" fmla="*/ 0 h 1746354"/>
              <a:gd name="connsiteX1" fmla="*/ 281065 w 1360357"/>
              <a:gd name="connsiteY1" fmla="*/ 427220 h 1746354"/>
              <a:gd name="connsiteX2" fmla="*/ 161144 w 1360357"/>
              <a:gd name="connsiteY2" fmla="*/ 1416571 h 1746354"/>
              <a:gd name="connsiteX3" fmla="*/ 1247931 w 1360357"/>
              <a:gd name="connsiteY3" fmla="*/ 1746354 h 1746354"/>
              <a:gd name="connsiteX4" fmla="*/ 1247931 w 1360357"/>
              <a:gd name="connsiteY4" fmla="*/ 1746354 h 1746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0357" h="1746354">
                <a:moveTo>
                  <a:pt x="1360357" y="0"/>
                </a:moveTo>
                <a:cubicBezTo>
                  <a:pt x="920645" y="95562"/>
                  <a:pt x="480934" y="191125"/>
                  <a:pt x="281065" y="427220"/>
                </a:cubicBezTo>
                <a:cubicBezTo>
                  <a:pt x="81196" y="663315"/>
                  <a:pt x="0" y="1196715"/>
                  <a:pt x="161144" y="1416571"/>
                </a:cubicBezTo>
                <a:cubicBezTo>
                  <a:pt x="322288" y="1636427"/>
                  <a:pt x="1247931" y="1746354"/>
                  <a:pt x="1247931" y="1746354"/>
                </a:cubicBezTo>
                <a:lnTo>
                  <a:pt x="1247931" y="1746354"/>
                </a:lnTo>
              </a:path>
            </a:pathLst>
          </a:custGeom>
          <a:ln w="1905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1981200" y="5791200"/>
            <a:ext cx="1215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Write </a:t>
            </a:r>
            <a:r>
              <a:rPr lang="en-US" dirty="0" err="1" smtClean="0"/>
              <a:t>Addr</a:t>
            </a:r>
            <a:endParaRPr lang="en-US" dirty="0"/>
          </a:p>
        </p:txBody>
      </p:sp>
      <p:sp>
        <p:nvSpPr>
          <p:cNvPr id="61" name="Freeform 60"/>
          <p:cNvSpPr/>
          <p:nvPr/>
        </p:nvSpPr>
        <p:spPr>
          <a:xfrm>
            <a:off x="4189751" y="5051685"/>
            <a:ext cx="1560226" cy="752007"/>
          </a:xfrm>
          <a:custGeom>
            <a:avLst/>
            <a:gdLst>
              <a:gd name="connsiteX0" fmla="*/ 854439 w 1560226"/>
              <a:gd name="connsiteY0" fmla="*/ 734518 h 752007"/>
              <a:gd name="connsiteX1" fmla="*/ 1379095 w 1560226"/>
              <a:gd name="connsiteY1" fmla="*/ 697043 h 752007"/>
              <a:gd name="connsiteX2" fmla="*/ 1558977 w 1560226"/>
              <a:gd name="connsiteY2" fmla="*/ 404735 h 752007"/>
              <a:gd name="connsiteX3" fmla="*/ 1386590 w 1560226"/>
              <a:gd name="connsiteY3" fmla="*/ 22485 h 752007"/>
              <a:gd name="connsiteX4" fmla="*/ 771993 w 1560226"/>
              <a:gd name="connsiteY4" fmla="*/ 269823 h 752007"/>
              <a:gd name="connsiteX5" fmla="*/ 172387 w 1560226"/>
              <a:gd name="connsiteY5" fmla="*/ 359764 h 752007"/>
              <a:gd name="connsiteX6" fmla="*/ 0 w 1560226"/>
              <a:gd name="connsiteY6" fmla="*/ 217358 h 752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60226" h="752007">
                <a:moveTo>
                  <a:pt x="854439" y="734518"/>
                </a:moveTo>
                <a:cubicBezTo>
                  <a:pt x="1058055" y="743262"/>
                  <a:pt x="1261672" y="752007"/>
                  <a:pt x="1379095" y="697043"/>
                </a:cubicBezTo>
                <a:cubicBezTo>
                  <a:pt x="1496518" y="642079"/>
                  <a:pt x="1557728" y="517161"/>
                  <a:pt x="1558977" y="404735"/>
                </a:cubicBezTo>
                <a:cubicBezTo>
                  <a:pt x="1560226" y="292309"/>
                  <a:pt x="1517754" y="44970"/>
                  <a:pt x="1386590" y="22485"/>
                </a:cubicBezTo>
                <a:cubicBezTo>
                  <a:pt x="1255426" y="0"/>
                  <a:pt x="974360" y="213610"/>
                  <a:pt x="771993" y="269823"/>
                </a:cubicBezTo>
                <a:cubicBezTo>
                  <a:pt x="569626" y="326036"/>
                  <a:pt x="301052" y="368508"/>
                  <a:pt x="172387" y="359764"/>
                </a:cubicBezTo>
                <a:cubicBezTo>
                  <a:pt x="43722" y="351020"/>
                  <a:pt x="21861" y="284189"/>
                  <a:pt x="0" y="217358"/>
                </a:cubicBezTo>
              </a:path>
            </a:pathLst>
          </a:custGeom>
          <a:ln w="190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5562600" y="1905000"/>
            <a:ext cx="1981200" cy="381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Transmission</a:t>
            </a:r>
          </a:p>
        </p:txBody>
      </p:sp>
      <p:sp>
        <p:nvSpPr>
          <p:cNvPr id="64" name="Rectangle 63"/>
          <p:cNvSpPr/>
          <p:nvPr/>
        </p:nvSpPr>
        <p:spPr>
          <a:xfrm>
            <a:off x="5715000" y="4495800"/>
            <a:ext cx="1981200" cy="381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Transmission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181600" y="5334000"/>
            <a:ext cx="1163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Read </a:t>
            </a:r>
            <a:r>
              <a:rPr lang="en-US" dirty="0" err="1" smtClean="0"/>
              <a:t>Addr</a:t>
            </a:r>
            <a:endParaRPr lang="en-US" dirty="0"/>
          </a:p>
        </p:txBody>
      </p:sp>
      <p:cxnSp>
        <p:nvCxnSpPr>
          <p:cNvPr id="67" name="Straight Arrow Connector 66"/>
          <p:cNvCxnSpPr>
            <a:endCxn id="64" idx="1"/>
          </p:cNvCxnSpPr>
          <p:nvPr/>
        </p:nvCxnSpPr>
        <p:spPr>
          <a:xfrm flipV="1">
            <a:off x="4191000" y="4686300"/>
            <a:ext cx="1524000" cy="571500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 Controller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9/30/2013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ME1/1 Upgrade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01B52-BE4E-41FE-AD12-0DC8740F0BCE}" type="slidenum">
              <a:rPr lang="en-US" smtClean="0"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1295400"/>
            <a:ext cx="8001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Xilinx </a:t>
            </a:r>
            <a:r>
              <a:rPr lang="en-US" sz="2400" dirty="0" err="1" smtClean="0">
                <a:solidFill>
                  <a:schemeClr val="accent2">
                    <a:lumMod val="75000"/>
                  </a:schemeClr>
                </a:solidFill>
              </a:rPr>
              <a:t>Virtex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 6 has built-in feature for Soft Error Mitigation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Continuously reads configuration memory and checks each frame for errors.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If single bit errors exist, it corrects the error and re-writes the frame.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But the built in feature has known issues.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Experts suggest using the SEM Controller IP core.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The SEM Controller: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Utilizes the built-in feature to do continuous </a:t>
            </a:r>
            <a:r>
              <a:rPr lang="en-US" sz="2400" dirty="0" err="1" smtClean="0">
                <a:solidFill>
                  <a:schemeClr val="accent3">
                    <a:lumMod val="75000"/>
                  </a:schemeClr>
                </a:solidFill>
              </a:rPr>
              <a:t>readback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 and CRC checking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Handles correcting single bit errors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Has port for injecting errors for testing</a:t>
            </a:r>
            <a:endParaRPr lang="en-US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 Controller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9/30/2013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ME1/1 Upgrade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01B52-BE4E-41FE-AD12-0DC8740F0BCE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286000" y="1338263"/>
          <a:ext cx="4572000" cy="4181475"/>
        </p:xfrm>
        <a:graphic>
          <a:graphicData uri="http://schemas.openxmlformats.org/presentationml/2006/ole">
            <p:oleObj spid="_x0000_s2050" name="Acrobat Document" r:id="rId3" imgW="4571429" imgH="4180952" progId="AcroExch.Document.7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895600" y="59436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Taken from Xilinx document PG036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 Controller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9/30/2013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ME1/1 Upgrade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01B52-BE4E-41FE-AD12-0DC8740F0BCE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685800" y="1524000"/>
          <a:ext cx="7313322" cy="3963709"/>
        </p:xfrm>
        <a:graphic>
          <a:graphicData uri="http://schemas.openxmlformats.org/presentationml/2006/ole">
            <p:oleObj spid="_x0000_s3075" name="Acrobat Document" r:id="rId3" imgW="4990476" imgH="2704762" progId="AcroExch.Document.7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895600" y="59436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Taken from Xilinx document PG036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 Controller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9/30/2013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ME1/1 Upgrade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01B52-BE4E-41FE-AD12-0DC8740F0BCE}" type="slidenum">
              <a:rPr lang="en-US" smtClean="0"/>
              <a:t>7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2000" y="1371600"/>
            <a:ext cx="7848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Expected sequence of events: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err="1" smtClean="0"/>
              <a:t>Goto</a:t>
            </a:r>
            <a:r>
              <a:rPr lang="en-US" dirty="0" smtClean="0"/>
              <a:t> Idle state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Inject error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Error recognized by Frame_ECC_Virtex6 </a:t>
            </a:r>
            <a:r>
              <a:rPr lang="en-US" dirty="0" err="1" smtClean="0"/>
              <a:t>primative</a:t>
            </a:r>
            <a:endParaRPr lang="en-US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dirty="0" err="1" smtClean="0"/>
              <a:t>Goto</a:t>
            </a:r>
            <a:r>
              <a:rPr lang="en-US" dirty="0" smtClean="0"/>
              <a:t> Observation state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Error detected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Goes to Correction state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Writes corrected frame through </a:t>
            </a:r>
            <a:r>
              <a:rPr lang="en-US" dirty="0" err="1" smtClean="0"/>
              <a:t>ICAP_Virtex</a:t>
            </a:r>
            <a:r>
              <a:rPr lang="en-US" dirty="0" smtClean="0"/>
              <a:t> 6 primitive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Passes through classification state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Back to Observation state.</a:t>
            </a:r>
          </a:p>
          <a:p>
            <a:pPr marL="342900" indent="-342900"/>
            <a:endParaRPr lang="en-US" dirty="0"/>
          </a:p>
          <a:p>
            <a:pPr marL="342900" indent="-342900"/>
            <a:r>
              <a:rPr lang="en-US" dirty="0" smtClean="0"/>
              <a:t>What we see:</a:t>
            </a:r>
          </a:p>
          <a:p>
            <a:pPr marL="800100" lvl="1" indent="-342900"/>
            <a:r>
              <a:rPr lang="en-US" dirty="0" smtClean="0"/>
              <a:t>In Correction state, “uncorrectable” bit set and goes back to Idle.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308</Words>
  <Application>Microsoft Office PowerPoint</Application>
  <PresentationFormat>On-screen Show (4:3)</PresentationFormat>
  <Paragraphs>74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Office Theme</vt:lpstr>
      <vt:lpstr>Custom Design</vt:lpstr>
      <vt:lpstr>Adobe Acrobat Document</vt:lpstr>
      <vt:lpstr>DCFEB</vt:lpstr>
      <vt:lpstr>Future Firmware Features</vt:lpstr>
      <vt:lpstr>Ring Buffer</vt:lpstr>
      <vt:lpstr>SEM Controller</vt:lpstr>
      <vt:lpstr>SEM Controller</vt:lpstr>
      <vt:lpstr>SEM Controller</vt:lpstr>
      <vt:lpstr>SEM Controller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DCFEB</dc:title>
  <dc:creator>bylsma</dc:creator>
  <cp:lastModifiedBy>bylsma</cp:lastModifiedBy>
  <cp:revision>20</cp:revision>
  <dcterms:created xsi:type="dcterms:W3CDTF">2013-09-27T17:27:03Z</dcterms:created>
  <dcterms:modified xsi:type="dcterms:W3CDTF">2013-09-27T20:40:43Z</dcterms:modified>
</cp:coreProperties>
</file>