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3" r:id="rId4"/>
    <p:sldId id="257" r:id="rId5"/>
    <p:sldId id="260" r:id="rId6"/>
    <p:sldId id="259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38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24399-A966-44EE-A381-147E331A8BC6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61E9B-1562-4F79-929D-FD88D1C8810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Font typeface="Wingdings" pitchFamily="2" charset="2"/>
              <a:buChar char="Ø"/>
              <a:defRPr>
                <a:solidFill>
                  <a:srgbClr val="002060"/>
                </a:solidFill>
              </a:defRPr>
            </a:lvl3pPr>
            <a:lvl4pPr>
              <a:buFont typeface="Wingdings" pitchFamily="2" charset="2"/>
              <a:buChar char="§"/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7030A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F7B99-12A1-40C1-A09A-1683C39430D3}" type="datetimeFigureOut">
              <a:rPr lang="en-US" smtClean="0"/>
              <a:pPr/>
              <a:t>9/29/2013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905001"/>
            <a:ext cx="7086600" cy="169545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DDUs and the FED Crates: Changes for LS1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30 Sept</a:t>
            </a:r>
            <a:r>
              <a:rPr lang="en-US" dirty="0" smtClean="0"/>
              <a:t> </a:t>
            </a:r>
            <a:r>
              <a:rPr lang="en-US" dirty="0" smtClean="0"/>
              <a:t>2013</a:t>
            </a:r>
          </a:p>
          <a:p>
            <a:r>
              <a:rPr lang="en-US" dirty="0" smtClean="0"/>
              <a:t>J. Gilmore</a:t>
            </a:r>
          </a:p>
          <a:p>
            <a:r>
              <a:rPr lang="en-US" dirty="0" smtClean="0"/>
              <a:t>Texas A&amp;M University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LS1 Changes for the FED Crates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6172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Physical changes…</a:t>
            </a:r>
          </a:p>
          <a:p>
            <a:pPr lvl="1"/>
            <a:r>
              <a:rPr lang="en-US" dirty="0" smtClean="0"/>
              <a:t>DCCs will no longer carry the CSC payload to the CMS DAQ</a:t>
            </a:r>
          </a:p>
          <a:p>
            <a:pPr lvl="2"/>
            <a:r>
              <a:rPr lang="en-US" dirty="0" smtClean="0"/>
              <a:t>The 8 S-Link cards and FMM links will be removed</a:t>
            </a:r>
          </a:p>
          <a:p>
            <a:pPr lvl="2"/>
            <a:r>
              <a:rPr lang="en-US" dirty="0" smtClean="0"/>
              <a:t>The DCC will continue to perform fast control functions as always</a:t>
            </a:r>
          </a:p>
          <a:p>
            <a:pPr lvl="3"/>
            <a:r>
              <a:rPr lang="en-US" dirty="0" smtClean="0"/>
              <a:t>Basically a “CCB” for the FED crates:  clocks, resets and triggers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Each DDU will have an S-Link card mounted to transmit data</a:t>
            </a:r>
          </a:p>
          <a:p>
            <a:pPr lvl="2"/>
            <a:r>
              <a:rPr lang="en-US" dirty="0" smtClean="0"/>
              <a:t>Expands </a:t>
            </a:r>
            <a:r>
              <a:rPr lang="en-US" dirty="0" smtClean="0"/>
              <a:t>CSC bandwidth </a:t>
            </a:r>
            <a:r>
              <a:rPr lang="en-US" dirty="0" smtClean="0"/>
              <a:t>(under 2 GB/s currently) to 7.2 GB/s</a:t>
            </a:r>
          </a:p>
          <a:p>
            <a:pPr lvl="2"/>
            <a:r>
              <a:rPr lang="en-US" dirty="0" smtClean="0"/>
              <a:t>CSCs will have 36 S-Link and readout cables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The original 8 from the DCCs will be reassigned for DDUs</a:t>
            </a:r>
          </a:p>
          <a:p>
            <a:pPr lvl="2"/>
            <a:r>
              <a:rPr lang="en-US" dirty="0" smtClean="0"/>
              <a:t>28 new S-Link cards and readout cables must be installed</a:t>
            </a:r>
            <a:endParaRPr lang="en-US" dirty="0" smtClean="0">
              <a:solidFill>
                <a:srgbClr val="00B050"/>
              </a:solidFill>
            </a:endParaRPr>
          </a:p>
          <a:p>
            <a:pPr lvl="2"/>
            <a:r>
              <a:rPr lang="en-US" dirty="0" smtClean="0"/>
              <a:t>DDUs need physical modifications for the S-Link connectors</a:t>
            </a:r>
          </a:p>
          <a:p>
            <a:pPr lvl="3"/>
            <a:r>
              <a:rPr lang="en-US" dirty="0" smtClean="0"/>
              <a:t>The connectors for S-Link </a:t>
            </a:r>
            <a:r>
              <a:rPr lang="en-US" dirty="0" smtClean="0"/>
              <a:t>c</a:t>
            </a:r>
            <a:r>
              <a:rPr lang="en-US" dirty="0" smtClean="0"/>
              <a:t>ards </a:t>
            </a:r>
            <a:r>
              <a:rPr lang="en-US" dirty="0" smtClean="0"/>
              <a:t>must be soldered onto the </a:t>
            </a:r>
            <a:r>
              <a:rPr lang="en-US" dirty="0" smtClean="0"/>
              <a:t>DDU boards</a:t>
            </a:r>
            <a:endParaRPr lang="en-US" dirty="0" smtClean="0"/>
          </a:p>
          <a:p>
            <a:pPr lvl="3"/>
            <a:r>
              <a:rPr lang="en-US" dirty="0" smtClean="0"/>
              <a:t>The </a:t>
            </a:r>
            <a:r>
              <a:rPr lang="en-US" dirty="0" smtClean="0"/>
              <a:t>DDU</a:t>
            </a:r>
            <a:r>
              <a:rPr lang="en-US" dirty="0" smtClean="0"/>
              <a:t> front </a:t>
            </a:r>
            <a:r>
              <a:rPr lang="en-US" dirty="0" smtClean="0"/>
              <a:t>panels must be replaced for the S-Link cable connection</a:t>
            </a:r>
          </a:p>
          <a:p>
            <a:r>
              <a:rPr lang="en-US" dirty="0" smtClean="0"/>
              <a:t>Logical (or programmable) changes…</a:t>
            </a:r>
          </a:p>
          <a:p>
            <a:pPr lvl="1"/>
            <a:r>
              <a:rPr lang="en-US" dirty="0" smtClean="0"/>
              <a:t>Each DDU must be programmed to be identified as a specific </a:t>
            </a:r>
            <a:r>
              <a:rPr lang="en-US" dirty="0" smtClean="0"/>
              <a:t>pre-defined </a:t>
            </a:r>
            <a:r>
              <a:rPr lang="en-US" dirty="0" err="1" smtClean="0">
                <a:solidFill>
                  <a:srgbClr val="7030A0"/>
                </a:solidFill>
              </a:rPr>
              <a:t>SourceID</a:t>
            </a:r>
            <a:r>
              <a:rPr lang="en-US" dirty="0" smtClean="0"/>
              <a:t> </a:t>
            </a:r>
            <a:r>
              <a:rPr lang="en-US" dirty="0" smtClean="0"/>
              <a:t>for the CMS DAQ</a:t>
            </a:r>
          </a:p>
          <a:p>
            <a:pPr lvl="1"/>
            <a:r>
              <a:rPr lang="en-US" dirty="0" smtClean="0"/>
              <a:t>DDU firmware must be modified for compatibility with the </a:t>
            </a:r>
            <a:r>
              <a:rPr lang="en-US" dirty="0" smtClean="0">
                <a:solidFill>
                  <a:srgbClr val="7030A0"/>
                </a:solidFill>
              </a:rPr>
              <a:t>new DMB data format</a:t>
            </a:r>
            <a:r>
              <a:rPr lang="en-US" dirty="0" smtClean="0"/>
              <a:t> (see following slides)</a:t>
            </a:r>
          </a:p>
          <a:p>
            <a:r>
              <a:rPr lang="en-US" dirty="0" smtClean="0"/>
              <a:t>This work must be coordinated with the CMS DAQ group</a:t>
            </a:r>
          </a:p>
          <a:p>
            <a:pPr lvl="1"/>
            <a:r>
              <a:rPr lang="en-US" dirty="0" smtClean="0"/>
              <a:t>A period of testing will be required at completion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Required DDU </a:t>
            </a:r>
            <a:r>
              <a:rPr lang="en-US" dirty="0" smtClean="0">
                <a:solidFill>
                  <a:schemeClr val="accent2"/>
                </a:solidFill>
              </a:rPr>
              <a:t>Modifications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 descr="FedCrate0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800100"/>
            <a:ext cx="5435600" cy="4076700"/>
          </a:xfrm>
          <a:prstGeom prst="rect">
            <a:avLst/>
          </a:prstGeom>
        </p:spPr>
      </p:pic>
      <p:pic>
        <p:nvPicPr>
          <p:cNvPr id="7" name="Content Placeholder 6" descr="ddu5_red44_ver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685800"/>
            <a:ext cx="3778380" cy="5943600"/>
          </a:xfrm>
        </p:spPr>
      </p:pic>
      <p:sp>
        <p:nvSpPr>
          <p:cNvPr id="10" name="Rounded Rectangle 9"/>
          <p:cNvSpPr/>
          <p:nvPr/>
        </p:nvSpPr>
        <p:spPr>
          <a:xfrm>
            <a:off x="990600" y="4953000"/>
            <a:ext cx="1600200" cy="1143000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438400" y="5562600"/>
            <a:ext cx="2209800" cy="152400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ontent Placeholder 2"/>
          <p:cNvSpPr txBox="1">
            <a:spLocks/>
          </p:cNvSpPr>
          <p:nvPr/>
        </p:nvSpPr>
        <p:spPr>
          <a:xfrm>
            <a:off x="3962400" y="4953000"/>
            <a:ext cx="49530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S-Link card installs here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Most DDUs need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have these board connectors soldered 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baseline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</a:t>
            </a: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DDUs need a new front panel for the S-Link cables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914400" y="5562600"/>
            <a:ext cx="3733800" cy="76200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DMB Data Format Changes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5638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We now have 7 DCFEBs per ME1/1 CSC</a:t>
            </a:r>
          </a:p>
          <a:p>
            <a:pPr lvl="1"/>
            <a:r>
              <a:rPr lang="en-US" dirty="0" smtClean="0"/>
              <a:t>Old standard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DMB data format was designed for 5 CFEBs</a:t>
            </a:r>
          </a:p>
          <a:p>
            <a:pPr lvl="2"/>
            <a:r>
              <a:rPr lang="en-US" dirty="0" smtClean="0"/>
              <a:t>Many</a:t>
            </a:r>
            <a:r>
              <a:rPr lang="en-US" dirty="0" smtClean="0">
                <a:solidFill>
                  <a:srgbClr val="002060"/>
                </a:solidFill>
              </a:rPr>
              <a:t> fields in event header and trailer have now been extended</a:t>
            </a:r>
          </a:p>
          <a:p>
            <a:pPr lvl="3"/>
            <a:r>
              <a:rPr lang="en-US" dirty="0" smtClean="0">
                <a:solidFill>
                  <a:srgbClr val="0070C0"/>
                </a:solidFill>
              </a:rPr>
              <a:t>E.g. CLCT/DAV </a:t>
            </a:r>
            <a:r>
              <a:rPr lang="en-US" dirty="0" smtClean="0"/>
              <a:t>and Timeout bits, FIFO status signals</a:t>
            </a:r>
            <a:endParaRPr lang="en-US" dirty="0" smtClean="0">
              <a:solidFill>
                <a:srgbClr val="0070C0"/>
              </a:solidFill>
            </a:endParaRPr>
          </a:p>
          <a:p>
            <a:pPr lvl="2"/>
            <a:r>
              <a:rPr lang="en-US" dirty="0" smtClean="0"/>
              <a:t>These changes were identified, discussed and approved over a year ago</a:t>
            </a:r>
            <a:endParaRPr lang="en-US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We have also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included a “Format Version” identifier in the header for reliable unpacking in software</a:t>
            </a:r>
          </a:p>
          <a:p>
            <a:pPr lvl="2"/>
            <a:r>
              <a:rPr lang="en-US" dirty="0" smtClean="0"/>
              <a:t>This identifier does not exist in the old data format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The format for </a:t>
            </a:r>
            <a:r>
              <a:rPr lang="en-US" b="1" dirty="0" smtClean="0">
                <a:solidFill>
                  <a:srgbClr val="00B050"/>
                </a:solidFill>
              </a:rPr>
              <a:t>all DMBs and ODMBs </a:t>
            </a:r>
            <a:r>
              <a:rPr lang="en-US" dirty="0" smtClean="0">
                <a:solidFill>
                  <a:srgbClr val="00B050"/>
                </a:solidFill>
              </a:rPr>
              <a:t>will be upgraded</a:t>
            </a:r>
          </a:p>
          <a:p>
            <a:pPr lvl="5"/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DMB format details can still be found here</a:t>
            </a:r>
          </a:p>
          <a:p>
            <a:pPr lvl="1"/>
            <a:r>
              <a:rPr lang="en-US" dirty="0" smtClean="0"/>
              <a:t>Old format </a:t>
            </a:r>
          </a:p>
          <a:p>
            <a:pPr lvl="2">
              <a:buNone/>
            </a:pPr>
            <a:r>
              <a:rPr lang="en-US" dirty="0" smtClean="0"/>
              <a:t>http://www.physics.ohio-state.edu/~cms/ddu/ddu_pro.html</a:t>
            </a:r>
          </a:p>
          <a:p>
            <a:pPr lvl="1"/>
            <a:r>
              <a:rPr lang="en-US" dirty="0" smtClean="0"/>
              <a:t>New format </a:t>
            </a:r>
          </a:p>
          <a:p>
            <a:pPr lvl="2">
              <a:buNone/>
            </a:pPr>
            <a:r>
              <a:rPr lang="en-US" dirty="0" smtClean="0"/>
              <a:t>http://www.physics.ohio-state.edu/~cms/ddu/ddu_new.html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820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Old DMB Data Format</a:t>
            </a:r>
            <a:endParaRPr lang="en-US" dirty="0">
              <a:solidFill>
                <a:schemeClr val="accent2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762000"/>
          <a:ext cx="8686800" cy="2764898"/>
        </p:xfrm>
        <a:graphic>
          <a:graphicData uri="http://schemas.openxmlformats.org/drawingml/2006/table">
            <a:tbl>
              <a:tblPr/>
              <a:tblGrid>
                <a:gridCol w="1085849"/>
                <a:gridCol w="1047751"/>
                <a:gridCol w="838200"/>
                <a:gridCol w="5715000"/>
              </a:tblGrid>
              <a:tr h="380999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Header Word</a:t>
                      </a:r>
                      <a:endParaRPr lang="en-U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Highest 4 bits</a:t>
                      </a:r>
                      <a:endParaRPr lang="en-U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DDU Code</a:t>
                      </a:r>
                      <a:endParaRPr lang="en-U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Lowest 12 bits [11:0]</a:t>
                      </a:r>
                      <a:endParaRPr lang="en-U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FF"/>
                    </a:solidFill>
                  </a:tcPr>
                </a:tc>
              </a:tr>
              <a:tr h="205022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DMB_L1A[11:0]   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05022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DMB_L1A[23:12]   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74713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TMB_DAV(1) + ALCT_DAV(1) + CFEB_CLCT_SENT(5:1) + CFEB_DAV(5:1)   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891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DMB_BXN[11:0]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709148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TMB_DAV(1) + CLCT-DAV-Mismatch(1) + ALCT_DAV(1) + 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CLCT-DAV-Mismatch(1) + TMB_DAV(1) + CLCT-DAV-Mismatch(1) + </a:t>
                      </a:r>
                      <a:br>
                        <a:rPr lang="en-US" sz="1400" dirty="0"/>
                      </a:br>
                      <a:r>
                        <a:rPr lang="en-US" sz="1400" dirty="0"/>
                        <a:t>ALCT_DAV(1) + CFEB_DAV(5:1)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05022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DMB_CRATE(8) + DMB_ID(4)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57430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CFEB_MOVLP(5:1) + DMB_BXN[6:0]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05022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DMB-CFEB-Sync[3:0] + DMB_L1A[7:0]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1" y="3657600"/>
          <a:ext cx="8686798" cy="2753716"/>
        </p:xfrm>
        <a:graphic>
          <a:graphicData uri="http://schemas.openxmlformats.org/drawingml/2006/table">
            <a:tbl>
              <a:tblPr/>
              <a:tblGrid>
                <a:gridCol w="1076239"/>
                <a:gridCol w="1038807"/>
                <a:gridCol w="830911"/>
                <a:gridCol w="5740841"/>
              </a:tblGrid>
              <a:tr h="3810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Trailer Word</a:t>
                      </a:r>
                      <a:endParaRPr lang="en-US" sz="1400" b="1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Highest </a:t>
                      </a:r>
                      <a:r>
                        <a:rPr lang="en-US" sz="1400" b="1" dirty="0" smtClean="0"/>
                        <a:t>4 </a:t>
                      </a:r>
                      <a:r>
                        <a:rPr lang="en-US" sz="1400" b="1" dirty="0"/>
                        <a:t>bits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DDU Code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Lowest 12 bits [11:0]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FF"/>
                    </a:solidFill>
                  </a:tcPr>
                </a:tc>
              </a:tr>
              <a:tr h="24938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DMB_BXN[3:0] + DMB_L1A[7:0]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4465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CFEB_MOVLP(5:1) + ALCT_HALF(1) + TMB_HALF(1) + CFEB_HALF(5:1)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88742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DMB_L1PIPE(8) + ALCT_EMPTY(1) + TMB_EMPTY(1) + ALCT_Start_Timeout(1) + TMB_Start_Timeout(1)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CFEB_End_Timeout</a:t>
                      </a:r>
                      <a:r>
                        <a:rPr lang="en-US" sz="1400" dirty="0"/>
                        <a:t>(5:1) + </a:t>
                      </a:r>
                      <a:r>
                        <a:rPr lang="en-US" sz="1400" dirty="0" err="1"/>
                        <a:t>ALCT_End_Timeout</a:t>
                      </a:r>
                      <a:r>
                        <a:rPr lang="en-US" sz="1400" dirty="0"/>
                        <a:t>(1) + </a:t>
                      </a:r>
                      <a:r>
                        <a:rPr lang="en-US" sz="1400" dirty="0" err="1"/>
                        <a:t>TMB_End_Timeout</a:t>
                      </a:r>
                      <a:r>
                        <a:rPr lang="en-US" sz="1400" dirty="0"/>
                        <a:t>(1) + </a:t>
                      </a:r>
                      <a:r>
                        <a:rPr lang="en-US" sz="1400" dirty="0" err="1"/>
                        <a:t>CFEB_Start_Timeout</a:t>
                      </a:r>
                      <a:r>
                        <a:rPr lang="en-US" sz="1400" dirty="0"/>
                        <a:t>(5:1)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56309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ALCT_FULL(1) + TMB_FULL(1) + CFEB_FULL(5:1) + CFEB_EMPTY(5:1)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56309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Duplicate Header 2b (DMB Crate &amp; ID)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56309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DMB_CRC_LowParity</a:t>
                      </a:r>
                      <a:r>
                        <a:rPr lang="en-US" sz="1400" dirty="0"/>
                        <a:t>(1) + DMB_CRC[10:0]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56309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DMB_CRC_HighParity</a:t>
                      </a:r>
                      <a:r>
                        <a:rPr lang="en-US" sz="1400" dirty="0"/>
                        <a:t>(1) + DMB_CRC[21:11]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3820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New DMB Data Format</a:t>
            </a:r>
            <a:endParaRPr lang="en-US" dirty="0">
              <a:solidFill>
                <a:schemeClr val="accent2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28600" y="777242"/>
          <a:ext cx="8686800" cy="2727959"/>
        </p:xfrm>
        <a:graphic>
          <a:graphicData uri="http://schemas.openxmlformats.org/drawingml/2006/table">
            <a:tbl>
              <a:tblPr/>
              <a:tblGrid>
                <a:gridCol w="1085849"/>
                <a:gridCol w="1047751"/>
                <a:gridCol w="838200"/>
                <a:gridCol w="5715000"/>
              </a:tblGrid>
              <a:tr h="316771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Header Word</a:t>
                      </a:r>
                      <a:endParaRPr lang="en-U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Highest 4 bits</a:t>
                      </a:r>
                      <a:endParaRPr lang="en-U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DDU Code</a:t>
                      </a:r>
                      <a:endParaRPr lang="en-U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Lowest 12 bits [11:0]</a:t>
                      </a:r>
                      <a:endParaRPr lang="en-US" sz="1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FF"/>
                    </a:solidFill>
                  </a:tcPr>
                </a:tc>
              </a:tr>
              <a:tr h="237732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DMB_L1A[11:0]   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07496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DMB_L1A[23:12]   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5076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ALCT_DAV(1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) +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TMB_DAV(1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)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400" dirty="0" err="1" smtClean="0">
                          <a:solidFill>
                            <a:srgbClr val="C00000"/>
                          </a:solidFill>
                        </a:rPr>
                        <a:t>Fmt_Vers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(1:0) + CLCT-DAV-Mismatch(1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)  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+ CFEB_CLCT_SENT(7:1) 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2884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DMB_BXN[11:0]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8124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ALCT_DAV(1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)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TMB_DAV(1)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400" dirty="0" err="1" smtClean="0">
                          <a:solidFill>
                            <a:srgbClr val="C00000"/>
                          </a:solidFill>
                        </a:rPr>
                        <a:t>Fmt_Vers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(1:0) +</a:t>
                      </a:r>
                      <a:r>
                        <a:rPr lang="en-US" sz="14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CLCT-DAV-Mismatch(1)  + CFEB_DAV(7:1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37732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DMB_CRATE(8) + DMB_ID(4)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173992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ALCT_DAV(1) + TMB_DAV(1) + CFEB_MOVLP(5:1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) +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DMB_BXN[4:0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DMB-CFEB-Sync[3:0]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400" dirty="0" err="1" smtClean="0">
                          <a:solidFill>
                            <a:srgbClr val="C00000"/>
                          </a:solidFill>
                        </a:rPr>
                        <a:t>Fmt_Vers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(1:0) +</a:t>
                      </a:r>
                      <a:r>
                        <a:rPr lang="en-US" sz="14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CLCT-DAV-Mismatch(1)  + DMB_L1A[4:0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1" y="3657601"/>
          <a:ext cx="8686798" cy="2743198"/>
        </p:xfrm>
        <a:graphic>
          <a:graphicData uri="http://schemas.openxmlformats.org/drawingml/2006/table">
            <a:tbl>
              <a:tblPr/>
              <a:tblGrid>
                <a:gridCol w="1076239"/>
                <a:gridCol w="1038807"/>
                <a:gridCol w="830911"/>
                <a:gridCol w="5740841"/>
              </a:tblGrid>
              <a:tr h="392293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Trailer Word</a:t>
                      </a:r>
                      <a:endParaRPr lang="en-US" sz="1400" b="1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Highest </a:t>
                      </a:r>
                      <a:r>
                        <a:rPr lang="en-US" sz="1400" b="1" dirty="0" smtClean="0"/>
                        <a:t>4 </a:t>
                      </a:r>
                      <a:r>
                        <a:rPr lang="en-US" sz="1400" b="1" dirty="0"/>
                        <a:t>bits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DDU Code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Lowest 12 bits [11:0]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FF"/>
                    </a:solidFill>
                  </a:tcPr>
                </a:tc>
              </a:tr>
              <a:tr h="25677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C00000"/>
                          </a:solidFill>
                        </a:rPr>
                        <a:t>ALCT_End_Timeout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(1) + DMB_BXN[4:0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] +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DMB_L1A[5:0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519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CFEB_MOVLP(5:1)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+ </a:t>
                      </a:r>
                      <a:r>
                        <a:rPr lang="en-US" sz="1400" dirty="0" err="1" smtClean="0">
                          <a:solidFill>
                            <a:srgbClr val="C00000"/>
                          </a:solidFill>
                        </a:rPr>
                        <a:t>CFEB_End_Timeout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(7:1)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97301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CFEB_FULL(3:1) + </a:t>
                      </a:r>
                      <a:r>
                        <a:rPr lang="en-US" sz="1400" dirty="0" err="1">
                          <a:solidFill>
                            <a:srgbClr val="C00000"/>
                          </a:solidFill>
                        </a:rPr>
                        <a:t>TMB_Start_Timeout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(1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) + DMB_L1PIPE(8) 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313834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C00000"/>
                          </a:solidFill>
                        </a:rPr>
                        <a:t>ALCT_Start_Timeout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(1) + </a:t>
                      </a:r>
                      <a:r>
                        <a:rPr lang="en-US" sz="1400" dirty="0" err="1" smtClean="0">
                          <a:solidFill>
                            <a:srgbClr val="C00000"/>
                          </a:solidFill>
                        </a:rPr>
                        <a:t>CFEB_Start_Timeout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(7:1) + CFEB_FULL(7:4)</a:t>
                      </a:r>
                      <a:endParaRPr 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43936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ALCT_FULL(1) + TMB_FULL(1) 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+ ALCT_HALF(1) + TMB_HALF(1) + </a:t>
                      </a:r>
                      <a:r>
                        <a:rPr lang="en-US" sz="1400" dirty="0" err="1" smtClean="0">
                          <a:solidFill>
                            <a:srgbClr val="C00000"/>
                          </a:solidFill>
                        </a:rPr>
                        <a:t>TMB_End_Timeout</a:t>
                      </a:r>
                      <a:r>
                        <a:rPr lang="en-US" sz="1400" dirty="0" smtClean="0">
                          <a:solidFill>
                            <a:srgbClr val="C00000"/>
                          </a:solidFill>
                        </a:rPr>
                        <a:t>(1) + CFEB_HALF(7:1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63906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2b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Duplicate Header 2b (DMB Crate &amp; ID)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63906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2c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DMB_CRC_LowParity</a:t>
                      </a:r>
                      <a:r>
                        <a:rPr lang="en-US" sz="1400" dirty="0"/>
                        <a:t>(1) + DMB_CRC[10:0]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  <a:tr h="263906"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2d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1110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388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DMB_CRC_HighParity</a:t>
                      </a:r>
                      <a:r>
                        <a:rPr lang="en-US" sz="1400" dirty="0"/>
                        <a:t>(1) + DMB_CRC[21:11]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10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FED Crate Plans &amp; Timeline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5943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</a:t>
            </a:r>
            <a:r>
              <a:rPr lang="en-US" dirty="0" smtClean="0"/>
              <a:t>onnectors &amp; front panels already </a:t>
            </a:r>
            <a:r>
              <a:rPr lang="en-US" dirty="0" smtClean="0"/>
              <a:t>ordered by OSU</a:t>
            </a:r>
          </a:p>
          <a:p>
            <a:pPr lvl="1"/>
            <a:r>
              <a:rPr lang="en-US" dirty="0" smtClean="0"/>
              <a:t>How &amp; where</a:t>
            </a:r>
            <a:r>
              <a:rPr lang="en-US" dirty="0" smtClean="0"/>
              <a:t> </a:t>
            </a:r>
            <a:r>
              <a:rPr lang="en-US" dirty="0" smtClean="0"/>
              <a:t>will we do the soldering work?</a:t>
            </a:r>
          </a:p>
          <a:p>
            <a:pPr lvl="2"/>
            <a:r>
              <a:rPr lang="en-US" dirty="0" smtClean="0"/>
              <a:t>We first have to extract the </a:t>
            </a:r>
            <a:r>
              <a:rPr lang="en-US" dirty="0" smtClean="0"/>
              <a:t>DDU, then </a:t>
            </a:r>
            <a:r>
              <a:rPr lang="en-US" dirty="0" smtClean="0"/>
              <a:t>put it back </a:t>
            </a:r>
            <a:r>
              <a:rPr lang="en-US" dirty="0" smtClean="0"/>
              <a:t>afterwards</a:t>
            </a:r>
            <a:endParaRPr lang="en-US" dirty="0" smtClean="0"/>
          </a:p>
          <a:p>
            <a:pPr lvl="3"/>
            <a:r>
              <a:rPr lang="en-US" dirty="0" smtClean="0"/>
              <a:t>There are a lot of fiber connections involved, so care is required</a:t>
            </a:r>
          </a:p>
          <a:p>
            <a:pPr lvl="3"/>
            <a:r>
              <a:rPr lang="en-US" dirty="0" smtClean="0"/>
              <a:t>In USC might be convenient, but we will make fumes…</a:t>
            </a:r>
          </a:p>
          <a:p>
            <a:pPr lvl="3"/>
            <a:r>
              <a:rPr lang="en-US" dirty="0" smtClean="0"/>
              <a:t>We could do just ~2 DDUs at a time this way</a:t>
            </a:r>
          </a:p>
          <a:p>
            <a:pPr lvl="4"/>
            <a:r>
              <a:rPr lang="en-US" dirty="0" smtClean="0"/>
              <a:t>Fewer loose fibers, easier to keep them organized</a:t>
            </a:r>
          </a:p>
          <a:p>
            <a:pPr lvl="2"/>
            <a:r>
              <a:rPr lang="en-US" dirty="0" smtClean="0"/>
              <a:t>When </a:t>
            </a:r>
            <a:r>
              <a:rPr lang="en-US" dirty="0" smtClean="0"/>
              <a:t>will we do it, who will do it, etc?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new front panels </a:t>
            </a:r>
            <a:r>
              <a:rPr lang="en-US" dirty="0" smtClean="0"/>
              <a:t>tak</a:t>
            </a:r>
            <a:r>
              <a:rPr lang="en-US" dirty="0" smtClean="0"/>
              <a:t>e </a:t>
            </a:r>
            <a:r>
              <a:rPr lang="en-US" dirty="0" smtClean="0"/>
              <a:t>just a few screws</a:t>
            </a:r>
          </a:p>
          <a:p>
            <a:pPr lvl="1"/>
            <a:r>
              <a:rPr lang="en-US" dirty="0" smtClean="0"/>
              <a:t>Relatively</a:t>
            </a:r>
            <a:r>
              <a:rPr lang="en-US" dirty="0" smtClean="0"/>
              <a:t> </a:t>
            </a:r>
            <a:r>
              <a:rPr lang="en-US" dirty="0" smtClean="0"/>
              <a:t>easy…</a:t>
            </a:r>
          </a:p>
          <a:p>
            <a:r>
              <a:rPr lang="en-US" dirty="0" smtClean="0"/>
              <a:t>Then we install the S-Link cards</a:t>
            </a:r>
          </a:p>
          <a:p>
            <a:pPr lvl="1"/>
            <a:r>
              <a:rPr lang="en-US" dirty="0" smtClean="0"/>
              <a:t>We need to get them from the CMS DAQ group</a:t>
            </a:r>
          </a:p>
          <a:p>
            <a:pPr lvl="2"/>
            <a:r>
              <a:rPr lang="en-US" dirty="0" smtClean="0"/>
              <a:t>Then we can plug in the FRL cables (installed by CMS DAQ)</a:t>
            </a:r>
          </a:p>
          <a:p>
            <a:pPr lvl="2"/>
            <a:r>
              <a:rPr lang="en-US" dirty="0" smtClean="0"/>
              <a:t>We must coordinate testing with CMS DAQ too</a:t>
            </a:r>
          </a:p>
          <a:p>
            <a:r>
              <a:rPr lang="en-US" dirty="0" smtClean="0"/>
              <a:t>Work on DDU firmware will begin this week</a:t>
            </a:r>
          </a:p>
          <a:p>
            <a:pPr lvl="1"/>
            <a:r>
              <a:rPr lang="en-US" dirty="0" smtClean="0"/>
              <a:t>I expect to have something to test by December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922</Words>
  <Application>Microsoft Office PowerPoint</Application>
  <PresentationFormat>On-screen Show (4:3)</PresentationFormat>
  <Paragraphs>211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DDUs and the FED Crates: Changes for LS1</vt:lpstr>
      <vt:lpstr>LS1 Changes for the FED Crates</vt:lpstr>
      <vt:lpstr>Required DDU Modifications</vt:lpstr>
      <vt:lpstr>DMB Data Format Changes</vt:lpstr>
      <vt:lpstr>Old DMB Data Format</vt:lpstr>
      <vt:lpstr>New DMB Data Format</vt:lpstr>
      <vt:lpstr>FED Crate Plans &amp; Timeline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DMB Data Format</dc:title>
  <dc:creator>jason</dc:creator>
  <cp:lastModifiedBy>gilmore</cp:lastModifiedBy>
  <cp:revision>82</cp:revision>
  <dcterms:created xsi:type="dcterms:W3CDTF">2012-05-07T14:40:04Z</dcterms:created>
  <dcterms:modified xsi:type="dcterms:W3CDTF">2013-09-30T04:27:18Z</dcterms:modified>
</cp:coreProperties>
</file>