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5" r:id="rId1"/>
    <p:sldMasterId id="2147483936" r:id="rId2"/>
    <p:sldMasterId id="2147483976" r:id="rId3"/>
    <p:sldMasterId id="2147483988" r:id="rId4"/>
  </p:sldMasterIdLst>
  <p:notesMasterIdLst>
    <p:notesMasterId r:id="rId10"/>
  </p:notesMasterIdLst>
  <p:handoutMasterIdLst>
    <p:handoutMasterId r:id="rId11"/>
  </p:handoutMasterIdLst>
  <p:sldIdLst>
    <p:sldId id="2623" r:id="rId5"/>
    <p:sldId id="2622" r:id="rId6"/>
    <p:sldId id="2527" r:id="rId7"/>
    <p:sldId id="2618" r:id="rId8"/>
    <p:sldId id="2624" r:id="rId9"/>
  </p:sldIdLst>
  <p:sldSz cx="9906000" cy="6858000" type="A4"/>
  <p:notesSz cx="6881813" cy="9296400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3pPr>
    <a:lvl4pPr marL="13684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4pPr>
    <a:lvl5pPr marL="18256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97FF5"/>
    <a:srgbClr val="FF7C80"/>
    <a:srgbClr val="FF5050"/>
    <a:srgbClr val="00CCFF"/>
    <a:srgbClr val="CCECFF"/>
    <a:srgbClr val="FFEAFF"/>
    <a:srgbClr val="00261C"/>
    <a:srgbClr val="00FF00"/>
    <a:srgbClr val="000000"/>
    <a:srgbClr val="522D61"/>
  </p:clrMru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32" autoAdjust="0"/>
    <p:restoredTop sz="86473" autoAdjust="0"/>
  </p:normalViewPr>
  <p:slideViewPr>
    <p:cSldViewPr>
      <p:cViewPr varScale="1">
        <p:scale>
          <a:sx n="54" d="100"/>
          <a:sy n="54" d="100"/>
        </p:scale>
        <p:origin x="-102" y="-2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219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480" y="-108"/>
      </p:cViewPr>
      <p:guideLst>
        <p:guide orient="horz" pos="2928"/>
        <p:guide pos="216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AF34AE8-F62F-4270-AFBF-54A4A7D4D6A3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7D1541B-990D-4861-AB5C-725804EF0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7CBEDB5-4EDF-4544-927A-BB60C50DCD96}" type="datetimeFigureOut">
              <a:rPr lang="en-US"/>
              <a:pPr>
                <a:defRPr/>
              </a:pPr>
              <a:t>9/30/2013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696913"/>
            <a:ext cx="503396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defTabSz="923269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270D24D-9CCC-4918-9455-BDAB25F766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684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56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3063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672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28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289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237CFA7-B37D-4816-8E99-39916DC907D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237CFA7-B37D-4816-8E99-39916DC907D5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61B80-7FDC-4C61-82D3-9CAEF40421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6" y="5551913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4"/>
          </p:nvPr>
        </p:nvSpPr>
        <p:spPr>
          <a:xfrm>
            <a:off x="9410700" y="0"/>
            <a:ext cx="4953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D1DA4-E20F-49E0-A213-FF8AB80EB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3C66D-A07C-4273-A2E7-4CB829FF4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Corbel"/>
              </a:defRPr>
            </a:lvl1pPr>
          </a:lstStyle>
          <a:p>
            <a:pPr>
              <a:defRPr/>
            </a:pPr>
            <a:fld id="{C49A9EF9-407F-4BBA-AA61-65ED9DE23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508750"/>
            <a:ext cx="2889250" cy="273050"/>
          </a:xfrm>
        </p:spPr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FB046DBF-C6E5-4C45-8054-522AF176F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0A582000-A32F-40E4-8E00-E022A8D24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C92752BE-46A4-4A3F-8F53-5826E1B63C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CA8D8079-0BE8-499C-8C3C-4F05DED20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447359C9-7DBA-458B-A58A-55ED47B4A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F2457FF4-ECE9-4CD5-9B52-D4DBB11C50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88A19-8A96-4583-A095-F2B1E26FC1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EF4496B1-01C6-4774-8F47-B4CCD4965D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47C83319-6B92-4854-8E28-A0C30C139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A4B42526-85BB-4650-95D4-CA874E51B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9AF50055-8F6D-4675-A6EF-EBC5E1D19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9905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3355848"/>
            <a:ext cx="87503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0" y="1828800"/>
            <a:ext cx="87503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9ED88-0726-4E58-AF8D-71865E84F96F}" type="datetime1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9/30/2013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276B-B0C0-43A4-9552-79453B4B5E35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906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5448"/>
            <a:ext cx="8915400" cy="1252728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1524001"/>
            <a:ext cx="9410700" cy="5181599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4F91-7566-4D6D-A2B1-F661A5EDAC64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276B-B0C0-43A4-9552-79453B4B5E35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906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906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292" y="118872"/>
            <a:ext cx="8680958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386" y="1828800"/>
            <a:ext cx="8690864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72BE-DAFB-4F81-97F8-CB1DD5DA6438}" type="datetime1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9/30/2013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276B-B0C0-43A4-9552-79453B4B5E35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650" y="1524000"/>
            <a:ext cx="4622800" cy="4953000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472184"/>
            <a:ext cx="4622800" cy="5004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6FF42-CC58-445B-A43C-0467396F341D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276B-B0C0-43A4-9552-79453B4B5E35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98988"/>
            <a:ext cx="437687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449512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698988"/>
            <a:ext cx="437859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449512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2AB3B-C9C1-4334-B63A-605B4F6C4828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276B-B0C0-43A4-9552-79453B4B5E35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B07E6-47B7-4613-8913-376E418A3404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276B-B0C0-43A4-9552-79453B4B5E35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29424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4077072"/>
            <a:ext cx="9410700" cy="278092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5330-3A73-4D98-8FDB-8D5CCFC1B3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DD67-C93B-4A70-8424-9694F724B21D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276B-B0C0-43A4-9552-79453B4B5E35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825" y="152400"/>
            <a:ext cx="2734056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992" y="1743134"/>
            <a:ext cx="641402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825" y="1730018"/>
            <a:ext cx="267462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24CF-9410-4006-9245-C3FE1029FBDE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276B-B0C0-43A4-9552-79453B4B5E35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093715" y="0"/>
            <a:ext cx="4953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093715" y="0"/>
            <a:ext cx="4953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08" y="155448"/>
            <a:ext cx="2735579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45790" y="1484808"/>
            <a:ext cx="676801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308" y="1728216"/>
            <a:ext cx="267462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8308" y="1170432"/>
            <a:ext cx="2734056" cy="201168"/>
          </a:xfrm>
        </p:spPr>
        <p:txBody>
          <a:bodyPr/>
          <a:lstStyle/>
          <a:p>
            <a:fld id="{71758170-440D-4043-8118-779FACCDE020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93715" y="0"/>
            <a:ext cx="4953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093715" y="0"/>
            <a:ext cx="4953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8792" y="1170432"/>
            <a:ext cx="5626608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34272" y="1170432"/>
            <a:ext cx="795019" cy="201168"/>
          </a:xfrm>
        </p:spPr>
        <p:txBody>
          <a:bodyPr/>
          <a:lstStyle/>
          <a:p>
            <a:fld id="{0CCC276B-B0C0-43A4-9552-79453B4B5E35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8CCC-971E-4B1E-AA6A-1893A5A7D6D8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276B-B0C0-43A4-9552-79453B4B5E35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7148830" y="0"/>
            <a:ext cx="4953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7201662" y="0"/>
            <a:ext cx="272415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274641"/>
            <a:ext cx="206375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304801"/>
            <a:ext cx="652145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39376-B1F5-400D-9B81-DBD937158434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9/30/2013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60647" y="6377460"/>
            <a:ext cx="4156104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276B-B0C0-43A4-9552-79453B4B5E35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61B80-7FDC-4C61-82D3-9CAEF404214D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88A19-8A96-4583-A095-F2B1E26FC105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29424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4077072"/>
            <a:ext cx="9410700" cy="278092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5330-3A73-4D98-8FDB-8D5CCFC1B362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065" y="990600"/>
            <a:ext cx="9410700" cy="20063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60065" y="3140968"/>
            <a:ext cx="94107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260065" y="5057800"/>
            <a:ext cx="94107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34980-BD15-40B4-85BD-DAD23122E52C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FE1A1-53BB-42D1-8922-DCC6DE87224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065" y="990600"/>
            <a:ext cx="9410700" cy="20063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60065" y="3140968"/>
            <a:ext cx="94107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260065" y="5057800"/>
            <a:ext cx="94107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34980-BD15-40B4-85BD-DAD23122E5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B87E6-62AC-41E2-B0F1-52D16922D1A9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B3527-D8A7-4A7B-BC1E-BE7AA6974F58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FFFFFF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/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2D2E4-33AC-4B39-BD46-5660942513FE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FFFFFF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3096344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980728"/>
            <a:ext cx="4705350" cy="3312368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025008" y="4581128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185756" y="4578920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5"/>
          </p:nvPr>
        </p:nvSpPr>
        <p:spPr>
          <a:xfrm>
            <a:off x="9410700" y="0"/>
            <a:ext cx="4953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3CE3C-F3E8-4008-8703-11935686777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FFFFFF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6" y="5551913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4"/>
          </p:nvPr>
        </p:nvSpPr>
        <p:spPr>
          <a:xfrm>
            <a:off x="9410700" y="0"/>
            <a:ext cx="4953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D1DA4-E20F-49E0-A213-FF8AB80EB387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3C66D-A07C-4273-A2E7-4CB829FF4B81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Corbel"/>
              </a:defRPr>
            </a:lvl1pPr>
          </a:lstStyle>
          <a:p>
            <a:pPr>
              <a:defRPr/>
            </a:pPr>
            <a:fld id="{C49A9EF9-407F-4BBA-AA61-65ED9DE23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FE1A1-53BB-42D1-8922-DCC6DE8722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B87E6-62AC-41E2-B0F1-52D16922D1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B3527-D8A7-4A7B-BC1E-BE7AA6974F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/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2D2E4-33AC-4B39-BD46-566094251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3096344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980728"/>
            <a:ext cx="4705350" cy="3312368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025008" y="4581128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185756" y="4578920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5"/>
          </p:nvPr>
        </p:nvSpPr>
        <p:spPr>
          <a:xfrm>
            <a:off x="9410700" y="0"/>
            <a:ext cx="4953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3CE3C-F3E8-4008-8703-119356867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247650" y="990600"/>
            <a:ext cx="94107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0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C2F86557-B369-48F2-8020-C1F994B83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155700" y="0"/>
            <a:ext cx="80899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>
              <a:defRPr/>
            </a:pPr>
            <a:r>
              <a:rPr lang="en-US" sz="900" i="1" kern="1200" baseline="0" dirty="0" smtClean="0">
                <a:solidFill>
                  <a:srgbClr val="7F7F7F"/>
                </a:solidFill>
                <a:latin typeface="Arial" charset="0"/>
                <a:ea typeface="ＭＳ Ｐゴシック" pitchFamily="34" charset="-128"/>
                <a:cs typeface="Arial" charset="0"/>
              </a:rPr>
              <a:t>US CMS Phase 2 R&amp;D Discussion</a:t>
            </a:r>
            <a:r>
              <a:rPr lang="en-US" sz="900" i="1" kern="1200" dirty="0" smtClean="0">
                <a:solidFill>
                  <a:srgbClr val="7F7F7F"/>
                </a:solidFill>
                <a:latin typeface="Arial" charset="0"/>
                <a:ea typeface="ＭＳ Ｐゴシック" pitchFamily="34" charset="-128"/>
                <a:cs typeface="Arial" charset="0"/>
              </a:rPr>
              <a:t>        30-July-2013        “Phase 2 muon</a:t>
            </a:r>
            <a:r>
              <a:rPr lang="en-US" sz="900" i="1" kern="1200" baseline="0" dirty="0" smtClean="0">
                <a:solidFill>
                  <a:srgbClr val="7F7F7F"/>
                </a:solidFill>
                <a:latin typeface="Arial" charset="0"/>
                <a:ea typeface="ＭＳ Ｐゴシック" pitchFamily="34" charset="-128"/>
                <a:cs typeface="Arial" charset="0"/>
              </a:rPr>
              <a:t> R&amp;D”</a:t>
            </a:r>
            <a:r>
              <a:rPr lang="en-US" sz="900" i="1" kern="1200" dirty="0" smtClean="0">
                <a:solidFill>
                  <a:srgbClr val="7F7F7F"/>
                </a:solidFill>
                <a:latin typeface="Arial" charset="0"/>
                <a:ea typeface="ＭＳ Ｐゴシック" pitchFamily="34" charset="-128"/>
                <a:cs typeface="Arial" charset="0"/>
              </a:rPr>
              <a:t>         J. Hauser, UCLA</a:t>
            </a:r>
            <a:endParaRPr lang="en-US" sz="900" i="1" kern="1200" dirty="0">
              <a:solidFill>
                <a:srgbClr val="7F7F7F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14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  <p:sldLayoutId id="2147483964" r:id="rId12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800" kern="1200" spc="-150">
          <a:solidFill>
            <a:srgbClr val="0D0D0D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9pPr>
    </p:titleStyle>
    <p:bodyStyle>
      <a:lvl1pPr marL="319088" indent="-338138" algn="l" rtl="0" eaLnBrk="0" fontAlgn="base" hangingPunct="0">
        <a:spcBef>
          <a:spcPts val="300"/>
        </a:spcBef>
        <a:spcAft>
          <a:spcPct val="0"/>
        </a:spcAft>
        <a:buSzPct val="95000"/>
        <a:buFont typeface="Wingdings" pitchFamily="2" charset="2"/>
        <a:buChar char=""/>
        <a:defRPr sz="30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82575" algn="l" rtl="0" eaLnBrk="0" fontAlgn="base" hangingPunct="0">
        <a:spcBef>
          <a:spcPts val="300"/>
        </a:spcBef>
        <a:spcAft>
          <a:spcPct val="0"/>
        </a:spcAft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13" indent="-227013" algn="l" rtl="0" eaLnBrk="0" fontAlgn="base" hangingPunct="0">
        <a:spcBef>
          <a:spcPts val="300"/>
        </a:spcBef>
        <a:spcAft>
          <a:spcPct val="0"/>
        </a:spcAft>
        <a:buFont typeface="Wingdings 2" pitchFamily="18" charset="2"/>
        <a:buChar char="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987425" indent="-227013" algn="l" rtl="0" eaLnBrk="0" fontAlgn="base" hangingPunct="0">
        <a:spcBef>
          <a:spcPts val="300"/>
        </a:spcBef>
        <a:spcAft>
          <a:spcPct val="0"/>
        </a:spcAft>
        <a:buFont typeface="Wingdings 3" pitchFamily="18" charset="2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475" indent="-209550" algn="l" rtl="0" eaLnBrk="0" fontAlgn="base" hangingPunct="0">
        <a:spcBef>
          <a:spcPts val="300"/>
        </a:spcBef>
        <a:spcAft>
          <a:spcPct val="0"/>
        </a:spcAft>
        <a:buFont typeface="Wingdings 2" pitchFamily="18" charset="2"/>
        <a:buChar char="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508750"/>
            <a:ext cx="297180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300" b="1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Feb 25-26,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6900" y="6508750"/>
            <a:ext cx="387985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300" b="1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2nd Workshop on CSC Planning for LS1 (AL UW)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508750"/>
            <a:ext cx="231140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300" b="1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6B68C011-A419-46E0-86DC-C3FF3C62C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247650" y="228600"/>
            <a:ext cx="1733550" cy="990600"/>
            <a:chOff x="2256" y="1670"/>
            <a:chExt cx="1200" cy="832"/>
          </a:xfrm>
        </p:grpSpPr>
        <p:pic>
          <p:nvPicPr>
            <p:cNvPr id="14345" name="Picture 8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256" y="1680"/>
              <a:ext cx="1152" cy="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688" y="1670"/>
              <a:ext cx="768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144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900" b="1" dirty="0" err="1">
                  <a:solidFill>
                    <a:prstClr val="white"/>
                  </a:solidFill>
                  <a:latin typeface="Italic" pitchFamily="2" charset="0"/>
                  <a:ea typeface="+mn-ea"/>
                  <a:cs typeface="+mn-cs"/>
                </a:rPr>
                <a:t>CSCfactory</a:t>
              </a:r>
              <a:endParaRPr lang="en-US" sz="900" b="1" dirty="0">
                <a:solidFill>
                  <a:prstClr val="white"/>
                </a:solidFill>
                <a:latin typeface="Italic" pitchFamily="2" charset="0"/>
                <a:ea typeface="+mn-ea"/>
                <a:cs typeface="+mn-cs"/>
              </a:endParaRPr>
            </a:p>
          </p:txBody>
        </p:sp>
      </p:grpSp>
      <p:cxnSp>
        <p:nvCxnSpPr>
          <p:cNvPr id="11" name="Straight Connector 10"/>
          <p:cNvCxnSpPr/>
          <p:nvPr userDrawn="1"/>
        </p:nvCxnSpPr>
        <p:spPr>
          <a:xfrm>
            <a:off x="247650" y="6477000"/>
            <a:ext cx="932815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906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9905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9154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775192"/>
            <a:ext cx="89154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76999"/>
            <a:ext cx="23114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99D726BB-E976-42DE-AAC3-70EC5B24D37A}" type="datetime1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9/30/2013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0646" y="6476999"/>
            <a:ext cx="5966696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88096" y="6476999"/>
            <a:ext cx="795019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0CCC276B-B0C0-43A4-9552-79453B4B5E35}" type="slidenum">
              <a:rPr lang="en-US" smtClean="0">
                <a:solidFill>
                  <a:prstClr val="black">
                    <a:tint val="95000"/>
                  </a:prstClr>
                </a:solidFill>
                <a:latin typeface="Corbel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95000"/>
                </a:prstClr>
              </a:solidFill>
              <a:latin typeface="Corbe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247650" y="990600"/>
            <a:ext cx="94107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0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C2F86557-B369-48F2-8020-C1F994B8304C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155700" y="0"/>
            <a:ext cx="80899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>
              <a:defRPr/>
            </a:pPr>
            <a:r>
              <a:rPr lang="en-US" sz="900" i="1" dirty="0" smtClean="0">
                <a:solidFill>
                  <a:srgbClr val="7F7F7F"/>
                </a:solidFill>
                <a:ea typeface="ＭＳ Ｐゴシック" pitchFamily="34" charset="-128"/>
              </a:rPr>
              <a:t>US CMS Phase 2 R&amp;D Discussion        30-July-2013        “Phase 2 muon R&amp;D”         J. Hauser, UCLA</a:t>
            </a:r>
            <a:endParaRPr lang="en-US" sz="900" i="1" dirty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14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  <p:sldLayoutId id="2147484000" r:id="rId12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800" kern="1200" spc="-150">
          <a:solidFill>
            <a:srgbClr val="0D0D0D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9pPr>
    </p:titleStyle>
    <p:bodyStyle>
      <a:lvl1pPr marL="319088" indent="-338138" algn="l" rtl="0" eaLnBrk="0" fontAlgn="base" hangingPunct="0">
        <a:spcBef>
          <a:spcPts val="300"/>
        </a:spcBef>
        <a:spcAft>
          <a:spcPct val="0"/>
        </a:spcAft>
        <a:buSzPct val="95000"/>
        <a:buFont typeface="Wingdings" pitchFamily="2" charset="2"/>
        <a:buChar char=""/>
        <a:defRPr sz="30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82575" algn="l" rtl="0" eaLnBrk="0" fontAlgn="base" hangingPunct="0">
        <a:spcBef>
          <a:spcPts val="300"/>
        </a:spcBef>
        <a:spcAft>
          <a:spcPct val="0"/>
        </a:spcAft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13" indent="-227013" algn="l" rtl="0" eaLnBrk="0" fontAlgn="base" hangingPunct="0">
        <a:spcBef>
          <a:spcPts val="300"/>
        </a:spcBef>
        <a:spcAft>
          <a:spcPct val="0"/>
        </a:spcAft>
        <a:buFont typeface="Wingdings 2" pitchFamily="18" charset="2"/>
        <a:buChar char="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987425" indent="-227013" algn="l" rtl="0" eaLnBrk="0" fontAlgn="base" hangingPunct="0">
        <a:spcBef>
          <a:spcPts val="300"/>
        </a:spcBef>
        <a:spcAft>
          <a:spcPct val="0"/>
        </a:spcAft>
        <a:buFont typeface="Wingdings 3" pitchFamily="18" charset="2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475" indent="-209550" algn="l" rtl="0" eaLnBrk="0" fontAlgn="base" hangingPunct="0">
        <a:spcBef>
          <a:spcPts val="300"/>
        </a:spcBef>
        <a:spcAft>
          <a:spcPct val="0"/>
        </a:spcAft>
        <a:buFont typeface="Wingdings 2" pitchFamily="18" charset="2"/>
        <a:buChar char="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650" y="1034752"/>
            <a:ext cx="9410700" cy="5562600"/>
          </a:xfrm>
        </p:spPr>
        <p:txBody>
          <a:bodyPr/>
          <a:lstStyle/>
          <a:p>
            <a:r>
              <a:rPr lang="en-US" sz="2800" dirty="0" smtClean="0"/>
              <a:t>CMS document to Resource Review Board will be presented Oct. 30, lays out our proposal and rough cost estimate for CMS Phase 2 upgrades</a:t>
            </a:r>
          </a:p>
          <a:p>
            <a:r>
              <a:rPr lang="en-US" sz="2800" dirty="0" smtClean="0"/>
              <a:t>First draft already circulated to CMS Management Board</a:t>
            </a:r>
          </a:p>
          <a:p>
            <a:pPr lvl="1"/>
            <a:r>
              <a:rPr lang="en-US" sz="2400" dirty="0" smtClean="0"/>
              <a:t>Tracker upgrade has top priority</a:t>
            </a:r>
          </a:p>
          <a:p>
            <a:pPr lvl="1"/>
            <a:r>
              <a:rPr lang="en-US" sz="2400" dirty="0" smtClean="0"/>
              <a:t>Endcap calorimetry has a very difficult road ahead (3 competitors)</a:t>
            </a:r>
          </a:p>
          <a:p>
            <a:r>
              <a:rPr lang="en-US" sz="2800" dirty="0" smtClean="0"/>
              <a:t>US-CMS R&amp;D for 2014</a:t>
            </a:r>
          </a:p>
          <a:p>
            <a:pPr lvl="1"/>
            <a:r>
              <a:rPr lang="en-US" sz="2400" dirty="0" smtClean="0"/>
              <a:t>July 30 presentations at Snowmass</a:t>
            </a:r>
          </a:p>
          <a:p>
            <a:pPr lvl="1"/>
            <a:r>
              <a:rPr lang="en-US" sz="2400" dirty="0" smtClean="0"/>
              <a:t>Sept 30 deadline for Letters of Intent</a:t>
            </a:r>
          </a:p>
          <a:p>
            <a:pPr lvl="1"/>
            <a:r>
              <a:rPr lang="en-US" sz="2400" dirty="0" smtClean="0"/>
              <a:t>NB funds very limited, and management transitions are occurring</a:t>
            </a:r>
          </a:p>
          <a:p>
            <a:r>
              <a:rPr lang="en-US" sz="2800" dirty="0" smtClean="0"/>
              <a:t>Today get feedback to incorporate into the muon upgrade LOI</a:t>
            </a:r>
          </a:p>
          <a:p>
            <a:pPr lvl="1"/>
            <a:r>
              <a:rPr lang="en-US" sz="2400" dirty="0" smtClean="0"/>
              <a:t>Don’t expect much funds (5-10%?), but  get a good plan on the table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8050" y="0"/>
            <a:ext cx="8997950" cy="914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Context for Phase 2 muon upgrade R&amp;D discussion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650" y="908720"/>
            <a:ext cx="9410700" cy="55626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Dear colleagues,</a:t>
            </a:r>
          </a:p>
          <a:p>
            <a:pPr marL="0" indent="0">
              <a:buNone/>
            </a:pPr>
            <a:r>
              <a:rPr lang="en-US" sz="1600" dirty="0" smtClean="0"/>
              <a:t> </a:t>
            </a:r>
          </a:p>
          <a:p>
            <a:pPr marL="0" indent="0">
              <a:buNone/>
            </a:pPr>
            <a:r>
              <a:rPr lang="en-US" sz="1600" dirty="0" smtClean="0"/>
              <a:t>With the Phase 1 projects moving towards construction we plan to start providing funds from the Operation Program to support Phase 2 Upgrade R&amp;D. We have started the processes to define the US-CMS phase 2 R&amp;D priorities with a meeting of the US CMS Upgrade Steering Committee in Vanderbilt. Two intense follow-up meetings took place at Snowmass on the Mississippi where we heard interesting presentations about possible R&amp;D directions. We are now calling for the submission of Letters of Intent for Phase2 R&amp;D by </a:t>
            </a:r>
            <a:r>
              <a:rPr lang="en-US" sz="1600" b="1" dirty="0" smtClean="0"/>
              <a:t>September 30, 2013</a:t>
            </a:r>
            <a:r>
              <a:rPr lang="en-US" sz="1600" dirty="0" smtClean="0"/>
              <a:t>. You can find guidelines for the preparation of the Letter of Intent below, but note that the document should be two pages long and should clearly convey:</a:t>
            </a:r>
          </a:p>
          <a:p>
            <a:pPr marL="0" indent="0">
              <a:buNone/>
            </a:pPr>
            <a:endParaRPr lang="en-US" sz="1600" dirty="0" smtClean="0"/>
          </a:p>
          <a:p>
            <a:pPr marL="520700" indent="-295275"/>
            <a:r>
              <a:rPr lang="en-US" sz="1600" dirty="0" smtClean="0"/>
              <a:t>Why the proposed R&amp;D is important to CMS</a:t>
            </a:r>
          </a:p>
          <a:p>
            <a:pPr marL="520700" indent="-295275"/>
            <a:r>
              <a:rPr lang="en-US" sz="1600" dirty="0" smtClean="0"/>
              <a:t>What are the technical challenges</a:t>
            </a:r>
          </a:p>
          <a:p>
            <a:pPr marL="520700" indent="-295275"/>
            <a:r>
              <a:rPr lang="en-US" sz="1600" dirty="0" smtClean="0"/>
              <a:t>What are the goals that you plan to achieve</a:t>
            </a:r>
          </a:p>
          <a:p>
            <a:pPr marL="520700" indent="-295275"/>
            <a:r>
              <a:rPr lang="en-US" sz="1600" dirty="0" smtClean="0"/>
              <a:t>What is the financial scale and duration of the proposed effort</a:t>
            </a:r>
          </a:p>
          <a:p>
            <a:pPr marL="0" indent="0">
              <a:buNone/>
            </a:pPr>
            <a:r>
              <a:rPr lang="en-US" sz="1600" dirty="0" smtClean="0"/>
              <a:t> </a:t>
            </a:r>
          </a:p>
          <a:p>
            <a:pPr marL="0" indent="0">
              <a:buNone/>
            </a:pPr>
            <a:r>
              <a:rPr lang="en-US" sz="1600" dirty="0" smtClean="0"/>
              <a:t>The Letters of Intent will be reviewed internally by the US CMS Upgrade R&amp;D steering Committee to evaluate the scope and to consolidate efforts if there are overlaps or redundancies. We will then ask the proponents who wish to continue with a request to submit more complete proposals that include technical details that will be read by us and, in some cases with comments, sent to CMS for their approval. </a:t>
            </a:r>
          </a:p>
          <a:p>
            <a:pPr marL="0" indent="0">
              <a:buNone/>
            </a:pPr>
            <a:r>
              <a:rPr lang="en-US" sz="1600" dirty="0" smtClean="0"/>
              <a:t> </a:t>
            </a:r>
          </a:p>
          <a:p>
            <a:pPr marL="0" indent="0">
              <a:buNone/>
            </a:pPr>
            <a:r>
              <a:rPr lang="en-US" sz="1600" dirty="0" smtClean="0"/>
              <a:t>						Thanks </a:t>
            </a:r>
          </a:p>
          <a:p>
            <a:pPr marL="0" indent="0">
              <a:buNone/>
            </a:pPr>
            <a:r>
              <a:rPr lang="en-US" sz="1600" dirty="0" smtClean="0"/>
              <a:t>                                                                                                                                      Daniela, Joel, and Patty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2014 *USCMS* R&amp;D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1"/>
          <p:cNvSpPr>
            <a:spLocks noGrp="1"/>
          </p:cNvSpPr>
          <p:nvPr>
            <p:ph idx="1"/>
          </p:nvPr>
        </p:nvSpPr>
        <p:spPr>
          <a:xfrm>
            <a:off x="200472" y="1008112"/>
            <a:ext cx="6192688" cy="5373216"/>
          </a:xfrm>
        </p:spPr>
        <p:txBody>
          <a:bodyPr/>
          <a:lstStyle/>
          <a:p>
            <a:r>
              <a:rPr lang="en-US" sz="2400" dirty="0" smtClean="0"/>
              <a:t>The CSC muon system as one of the U.S. flagship projects</a:t>
            </a:r>
          </a:p>
          <a:p>
            <a:pPr lvl="1"/>
            <a:r>
              <a:rPr lang="en-US" sz="2000" dirty="0" smtClean="0"/>
              <a:t>The first truly successful endcap muon detector in a </a:t>
            </a:r>
            <a:r>
              <a:rPr lang="en-US" sz="2000" dirty="0" err="1" smtClean="0"/>
              <a:t>hadron</a:t>
            </a:r>
            <a:r>
              <a:rPr lang="en-US" sz="2000" dirty="0" smtClean="0"/>
              <a:t> collider</a:t>
            </a:r>
          </a:p>
          <a:p>
            <a:pPr lvl="1"/>
            <a:r>
              <a:rPr lang="en-US" sz="2000" dirty="0" smtClean="0"/>
              <a:t>Wide coverage of 1.0 &lt; |</a:t>
            </a:r>
            <a:r>
              <a:rPr lang="en-US" sz="2000" dirty="0" smtClean="0">
                <a:latin typeface="Symbol" pitchFamily="18" charset="2"/>
              </a:rPr>
              <a:t>h</a:t>
            </a:r>
            <a:r>
              <a:rPr lang="en-US" sz="2000" dirty="0" smtClean="0"/>
              <a:t>| &lt; 2.4, provides trigger and precision pointing</a:t>
            </a:r>
          </a:p>
          <a:p>
            <a:pPr lvl="1"/>
            <a:r>
              <a:rPr lang="en-US" sz="2000" dirty="0" smtClean="0"/>
              <a:t>468 chambers, 2.5M wires, 0.5M channels, ~$40M construction cost</a:t>
            </a:r>
          </a:p>
          <a:p>
            <a:pPr lvl="1"/>
            <a:r>
              <a:rPr lang="en-US" sz="2000" dirty="0" smtClean="0"/>
              <a:t>Continuing commitment, for example, the 72 additional ME4/2 chambers and refurbishment of 72 ME1/1 chambers during LS1</a:t>
            </a:r>
          </a:p>
          <a:p>
            <a:r>
              <a:rPr lang="en-US" sz="2400" dirty="0" smtClean="0"/>
              <a:t>Phase 2 basic plan:</a:t>
            </a:r>
          </a:p>
          <a:p>
            <a:pPr lvl="1"/>
            <a:r>
              <a:rPr lang="en-US" sz="2000" dirty="0" smtClean="0"/>
              <a:t>Required: ensure that the CSC</a:t>
            </a:r>
            <a:r>
              <a:rPr lang="en-US" sz="2000" baseline="30000" dirty="0" smtClean="0"/>
              <a:t>++</a:t>
            </a:r>
            <a:r>
              <a:rPr lang="en-US" sz="2000" dirty="0" smtClean="0"/>
              <a:t> delivers muon triggering and ID under HL-LHC conditions</a:t>
            </a:r>
          </a:p>
          <a:p>
            <a:pPr lvl="1"/>
            <a:r>
              <a:rPr lang="en-US" sz="2000" dirty="0" smtClean="0"/>
              <a:t>Option: extend muon </a:t>
            </a:r>
            <a:r>
              <a:rPr lang="en-US" sz="2000" i="1" dirty="0" smtClean="0"/>
              <a:t>tagging</a:t>
            </a:r>
            <a:r>
              <a:rPr lang="en-US" sz="2000" dirty="0" smtClean="0"/>
              <a:t> coverage to as much as 2.4 &lt; |</a:t>
            </a:r>
            <a:r>
              <a:rPr lang="en-US" sz="2000" dirty="0" smtClean="0">
                <a:latin typeface="Symbol" pitchFamily="18" charset="2"/>
              </a:rPr>
              <a:t>h</a:t>
            </a:r>
            <a:r>
              <a:rPr lang="en-US" sz="2000" dirty="0" smtClean="0"/>
              <a:t>| &lt; 4.0  with new detectors, such as an ME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n-US" sz="2000" dirty="0" smtClean="0"/>
              <a:t> in the tail of a replacement HE</a:t>
            </a:r>
          </a:p>
          <a:p>
            <a:pPr lvl="1">
              <a:buNone/>
            </a:pPr>
            <a:endParaRPr lang="en-US" sz="2000" dirty="0" smtClean="0"/>
          </a:p>
          <a:p>
            <a:pPr eaLnBrk="1" hangingPunct="1">
              <a:buNone/>
            </a:pPr>
            <a:endParaRPr lang="en-US" sz="1800" dirty="0" smtClean="0">
              <a:solidFill>
                <a:srgbClr val="FF0000"/>
              </a:solidFill>
            </a:endParaRPr>
          </a:p>
          <a:p>
            <a:pPr lvl="1" eaLnBrk="1" hangingPunct="1"/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28676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992560" y="0"/>
            <a:ext cx="8640960" cy="9144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en-US" sz="4000" dirty="0" smtClean="0">
                <a:effectLst/>
              </a:rPr>
              <a:t>Phase 2 muon R&amp;D discussion</a:t>
            </a:r>
          </a:p>
        </p:txBody>
      </p:sp>
      <p:pic>
        <p:nvPicPr>
          <p:cNvPr id="4" name="Picture 4" descr="detector_ye1"/>
          <p:cNvPicPr>
            <a:picLocks noChangeAspect="1" noChangeArrowheads="1"/>
          </p:cNvPicPr>
          <p:nvPr/>
        </p:nvPicPr>
        <p:blipFill>
          <a:blip r:embed="rId3" cstate="print"/>
          <a:srcRect l="10882" r="47440"/>
          <a:stretch>
            <a:fillRect/>
          </a:stretch>
        </p:blipFill>
        <p:spPr bwMode="auto">
          <a:xfrm>
            <a:off x="6609184" y="1297763"/>
            <a:ext cx="3296816" cy="5255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/>
        </p:nvGrpSpPr>
        <p:grpSpPr>
          <a:xfrm>
            <a:off x="344488" y="164828"/>
            <a:ext cx="9217024" cy="6504532"/>
            <a:chOff x="776536" y="601419"/>
            <a:chExt cx="8064896" cy="5301694"/>
          </a:xfrm>
        </p:grpSpPr>
        <p:pic>
          <p:nvPicPr>
            <p:cNvPr id="32" name="Picture 31" descr="cms_upg_o_g_b_ni_gem_r_grid_130919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6536" y="601419"/>
              <a:ext cx="8064896" cy="5203846"/>
            </a:xfrm>
            <a:prstGeom prst="rect">
              <a:avLst/>
            </a:prstGeom>
          </p:spPr>
        </p:pic>
        <p:sp>
          <p:nvSpPr>
            <p:cNvPr id="33" name="Trapezoid 32"/>
            <p:cNvSpPr/>
            <p:nvPr/>
          </p:nvSpPr>
          <p:spPr>
            <a:xfrm rot="15942547">
              <a:off x="3706959" y="4649879"/>
              <a:ext cx="184299" cy="1450715"/>
            </a:xfrm>
            <a:prstGeom prst="trapezoid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en-US" sz="1400" dirty="0">
                <a:solidFill>
                  <a:prstClr val="white"/>
                </a:solidFill>
              </a:endParaRPr>
            </a:p>
          </p:txBody>
        </p:sp>
        <p:grpSp>
          <p:nvGrpSpPr>
            <p:cNvPr id="3" name="Group 25"/>
            <p:cNvGrpSpPr/>
            <p:nvPr/>
          </p:nvGrpSpPr>
          <p:grpSpPr>
            <a:xfrm>
              <a:off x="3944888" y="3573016"/>
              <a:ext cx="3693236" cy="2330097"/>
              <a:chOff x="3944888" y="3573016"/>
              <a:chExt cx="3693236" cy="2330097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6753200" y="3709998"/>
                <a:ext cx="45719" cy="907354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337483" y="4825873"/>
                <a:ext cx="86076" cy="5234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solidFill>
                    <a:prstClr val="black"/>
                  </a:solidFill>
                  <a:latin typeface="Symbol" pitchFamily="18" charset="2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 rot="16200000">
                <a:off x="4003693" y="4982139"/>
                <a:ext cx="398314" cy="17235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9144" tIns="9144" rIns="9144" bIns="9144" rtlCol="0">
                <a:spAutoFit/>
              </a:bodyPr>
              <a:lstStyle/>
              <a:p>
                <a:r>
                  <a:rPr lang="en-US" sz="1000" b="1" dirty="0" smtClean="0">
                    <a:solidFill>
                      <a:srgbClr val="FF0000"/>
                    </a:solidFill>
                  </a:rPr>
                  <a:t>  ME0</a:t>
                </a:r>
                <a:endParaRPr lang="en-US" sz="1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3944888" y="3573016"/>
                <a:ext cx="3672408" cy="188811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7233403" y="3660926"/>
                <a:ext cx="72008" cy="864096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rot="16200000">
                <a:off x="7077865" y="3975549"/>
                <a:ext cx="432046" cy="1384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900" b="1" dirty="0" smtClean="0">
                    <a:solidFill>
                      <a:srgbClr val="FF0000"/>
                    </a:solidFill>
                  </a:rPr>
                  <a:t>  RE4/1</a:t>
                </a:r>
                <a:endParaRPr lang="en-US" sz="9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rot="16200000">
                <a:off x="6596042" y="4023997"/>
                <a:ext cx="463851" cy="13850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900" b="1" dirty="0" smtClean="0">
                    <a:solidFill>
                      <a:srgbClr val="FF0000"/>
                    </a:solidFill>
                  </a:rPr>
                  <a:t>  RE3/1</a:t>
                </a:r>
                <a:endParaRPr lang="en-US" sz="9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4514646" y="4822376"/>
                <a:ext cx="45719" cy="216024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Right Brace 47"/>
              <p:cNvSpPr/>
              <p:nvPr/>
            </p:nvSpPr>
            <p:spPr>
              <a:xfrm rot="5400000">
                <a:off x="4484948" y="5121188"/>
                <a:ext cx="216024" cy="720080"/>
              </a:xfrm>
              <a:prstGeom prst="rightBrac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232920" y="5641503"/>
                <a:ext cx="74090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prstClr val="black"/>
                    </a:solidFill>
                  </a:rPr>
                  <a:t>Station 1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Right Brace 49"/>
              <p:cNvSpPr/>
              <p:nvPr/>
            </p:nvSpPr>
            <p:spPr>
              <a:xfrm rot="5400000">
                <a:off x="5824964" y="4689140"/>
                <a:ext cx="216024" cy="432048"/>
              </a:xfrm>
              <a:prstGeom prst="rightBrac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473433" y="5013176"/>
                <a:ext cx="74090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prstClr val="black"/>
                    </a:solidFill>
                  </a:rPr>
                  <a:t>Station 2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Right Brace 51"/>
              <p:cNvSpPr/>
              <p:nvPr/>
            </p:nvSpPr>
            <p:spPr>
              <a:xfrm rot="5400000">
                <a:off x="6507839" y="4689140"/>
                <a:ext cx="216024" cy="432048"/>
              </a:xfrm>
              <a:prstGeom prst="rightBrac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228316" y="5013176"/>
                <a:ext cx="74090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prstClr val="black"/>
                    </a:solidFill>
                  </a:rPr>
                  <a:t>Station 3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Right Brace 53"/>
              <p:cNvSpPr/>
              <p:nvPr/>
            </p:nvSpPr>
            <p:spPr>
              <a:xfrm rot="5400000">
                <a:off x="7032723" y="4689140"/>
                <a:ext cx="216024" cy="432048"/>
              </a:xfrm>
              <a:prstGeom prst="rightBrac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897216" y="5013176"/>
                <a:ext cx="74090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prstClr val="black"/>
                    </a:solidFill>
                  </a:rPr>
                  <a:t>Station 4</a:t>
                </a: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1"/>
          <p:cNvSpPr>
            <a:spLocks noGrp="1"/>
          </p:cNvSpPr>
          <p:nvPr>
            <p:ph idx="1"/>
          </p:nvPr>
        </p:nvSpPr>
        <p:spPr>
          <a:xfrm>
            <a:off x="416496" y="1152128"/>
            <a:ext cx="9345488" cy="5373216"/>
          </a:xfrm>
        </p:spPr>
        <p:txBody>
          <a:bodyPr/>
          <a:lstStyle/>
          <a:p>
            <a:r>
              <a:rPr lang="en-US" sz="2400" dirty="0" smtClean="0"/>
              <a:t>Items proposed during Snowmass (7/30) meeting:</a:t>
            </a:r>
          </a:p>
          <a:p>
            <a:endParaRPr lang="en-US" sz="2400" dirty="0" smtClean="0"/>
          </a:p>
          <a:p>
            <a:r>
              <a:rPr lang="en-US" sz="2400" dirty="0" smtClean="0"/>
              <a:t>Ensure that the CSC</a:t>
            </a:r>
            <a:r>
              <a:rPr lang="en-US" sz="2400" baseline="30000" dirty="0" smtClean="0"/>
              <a:t>++</a:t>
            </a:r>
            <a:r>
              <a:rPr lang="en-US" sz="2400" dirty="0" smtClean="0"/>
              <a:t> continues to deliver muon triggering and ID under HL-LHC conditions in 1.0 &lt; |</a:t>
            </a:r>
            <a:r>
              <a:rPr lang="en-US" sz="2400" dirty="0" smtClean="0">
                <a:latin typeface="Symbol" pitchFamily="18" charset="2"/>
              </a:rPr>
              <a:t>h</a:t>
            </a:r>
            <a:r>
              <a:rPr lang="en-US" sz="2400" dirty="0" smtClean="0"/>
              <a:t>| &lt; 2.4</a:t>
            </a:r>
          </a:p>
          <a:p>
            <a:pPr lvl="1"/>
            <a:r>
              <a:rPr lang="en-US" sz="2200" dirty="0" smtClean="0"/>
              <a:t>(1) Longevity of CSC – need high rate test beam studies</a:t>
            </a:r>
          </a:p>
          <a:p>
            <a:pPr lvl="1"/>
            <a:r>
              <a:rPr lang="en-US" sz="2200" dirty="0" smtClean="0"/>
              <a:t>(2) Local triggering development (e.g. combination with GE1/1)</a:t>
            </a:r>
          </a:p>
          <a:p>
            <a:endParaRPr lang="en-US" sz="2400" dirty="0" smtClean="0"/>
          </a:p>
          <a:p>
            <a:r>
              <a:rPr lang="en-US" sz="2400" dirty="0" smtClean="0"/>
              <a:t>(3) Develop commercialized GEM chambers and supply 25% of GE1/1</a:t>
            </a:r>
          </a:p>
          <a:p>
            <a:endParaRPr lang="en-US" sz="2400" dirty="0" smtClean="0"/>
          </a:p>
          <a:p>
            <a:r>
              <a:rPr lang="en-US" sz="2400" dirty="0" smtClean="0"/>
              <a:t>Possibly extend muon </a:t>
            </a:r>
            <a:r>
              <a:rPr lang="en-US" sz="2400" i="1" dirty="0" smtClean="0"/>
              <a:t>tagging</a:t>
            </a:r>
            <a:r>
              <a:rPr lang="en-US" sz="2400" dirty="0" smtClean="0"/>
              <a:t> coverage to as much as 2.4 &lt; |</a:t>
            </a:r>
            <a:r>
              <a:rPr lang="en-US" sz="2400" dirty="0" smtClean="0">
                <a:latin typeface="Symbol" pitchFamily="18" charset="2"/>
              </a:rPr>
              <a:t>h</a:t>
            </a:r>
            <a:r>
              <a:rPr lang="en-US" sz="2400" dirty="0" smtClean="0"/>
              <a:t>| &lt; 4.0  with new detectors, such as an ME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n-US" sz="2400" dirty="0" smtClean="0"/>
              <a:t> in the tail of a replacement HE</a:t>
            </a:r>
          </a:p>
          <a:p>
            <a:pPr lvl="1"/>
            <a:r>
              <a:rPr lang="en-US" sz="2200" dirty="0" smtClean="0"/>
              <a:t>(4) Test beam studies with a prototype can be anticipated</a:t>
            </a:r>
          </a:p>
          <a:p>
            <a:pPr lvl="1"/>
            <a:r>
              <a:rPr lang="en-US" sz="2200" dirty="0" smtClean="0"/>
              <a:t>Would an EE/HE/muon integrated detector be a U.S. flagship project??</a:t>
            </a:r>
            <a:endParaRPr lang="en-US" dirty="0" smtClean="0"/>
          </a:p>
          <a:p>
            <a:endParaRPr lang="en-US" sz="2400" dirty="0" smtClean="0"/>
          </a:p>
          <a:p>
            <a:pPr lvl="1">
              <a:buNone/>
            </a:pPr>
            <a:endParaRPr lang="en-US" sz="2000" dirty="0" smtClean="0"/>
          </a:p>
          <a:p>
            <a:pPr eaLnBrk="1" hangingPunct="1">
              <a:buNone/>
            </a:pPr>
            <a:endParaRPr lang="en-US" sz="1800" dirty="0" smtClean="0">
              <a:solidFill>
                <a:srgbClr val="FF0000"/>
              </a:solidFill>
            </a:endParaRPr>
          </a:p>
          <a:p>
            <a:pPr lvl="1" eaLnBrk="1" hangingPunct="1"/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28676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992560" y="0"/>
            <a:ext cx="8640960" cy="9144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en-US" sz="4000" dirty="0" smtClean="0">
                <a:effectLst/>
              </a:rPr>
              <a:t>Specific Phase 2 muon R&amp;D plans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27100</TotalTime>
  <Words>398</Words>
  <Application>Microsoft Office PowerPoint</Application>
  <PresentationFormat>A4 Paper (210x297 mm)</PresentationFormat>
  <Paragraphs>61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3_IntroducingPowerPoint2007</vt:lpstr>
      <vt:lpstr>Office Theme</vt:lpstr>
      <vt:lpstr>Module</vt:lpstr>
      <vt:lpstr>4_IntroducingPowerPoint2007</vt:lpstr>
      <vt:lpstr>Context for Phase 2 muon upgrade R&amp;D discussion</vt:lpstr>
      <vt:lpstr>For 2014 *USCMS* R&amp;D</vt:lpstr>
      <vt:lpstr>Phase 2 muon R&amp;D discussion</vt:lpstr>
      <vt:lpstr>Slide 4</vt:lpstr>
      <vt:lpstr>Specific Phase 2 muon R&amp;D plans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2 forward mu costing</dc:title>
  <dc:creator>JH</dc:creator>
  <cp:lastModifiedBy>Jay Hauser</cp:lastModifiedBy>
  <cp:revision>1344</cp:revision>
  <cp:lastPrinted>2012-08-27T11:33:03Z</cp:lastPrinted>
  <dcterms:created xsi:type="dcterms:W3CDTF">2012-07-23T13:35:26Z</dcterms:created>
  <dcterms:modified xsi:type="dcterms:W3CDTF">2013-09-30T14:58:33Z</dcterms:modified>
</cp:coreProperties>
</file>