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754" r:id="rId2"/>
    <p:sldId id="751" r:id="rId3"/>
    <p:sldId id="748" r:id="rId4"/>
    <p:sldId id="743" r:id="rId5"/>
    <p:sldId id="734" r:id="rId6"/>
    <p:sldId id="746" r:id="rId7"/>
    <p:sldId id="750" r:id="rId8"/>
    <p:sldId id="749" r:id="rId9"/>
    <p:sldId id="75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4" autoAdjust="0"/>
  </p:normalViewPr>
  <p:slideViewPr>
    <p:cSldViewPr snapToGrid="0" snapToObjects="1">
      <p:cViewPr varScale="1">
        <p:scale>
          <a:sx n="93" d="100"/>
          <a:sy n="93" d="100"/>
        </p:scale>
        <p:origin x="-38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97F6E-9CCF-014C-9E29-7729B2B4C388}" type="datetimeFigureOut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8707F-ACF2-A24F-8F5F-8CDBA36021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13232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5D614-58E9-A146-BDBB-968B5EECE336}" type="datetimeFigureOut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407BF-2279-AE40-9E52-5760141AD0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45568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407BF-2279-AE40-9E52-5760141AD04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C6AF-BBB5-4248-B9DA-9987DF51EAA7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DAEFD-2E33-40ED-91AB-4F9014650A31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1706-DFE0-475F-8A61-5C474F141029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 typeface="Wingdings" pitchFamily="2" charset="2"/>
              <a:buChar char="Ø"/>
              <a:defRPr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7030A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DDA9-BE2F-4A09-81B9-69A6669EE1B5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9BF5-FA13-4F75-9F6C-803DC647BD72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3E77-75A0-4422-8A9E-35F64D78C948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5900-07B5-405E-B8B5-D6FA9BE014AB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4F57-A08D-4E94-AD70-0C1C56EB38E6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2D94-8ADC-4D40-9648-AD16F62CF2E2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8580-2B9C-4980-AB24-8B3176FB5652}" type="datetime1">
              <a:rPr lang="en-US" smtClean="0"/>
              <a:pPr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7B99-12A1-40C1-A09A-1683C39430D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50F7-32D2-0E46-9193-996ABAF8C0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16" descr="Recycled paper"/>
          <p:cNvSpPr>
            <a:spLocks noChangeArrowheads="1"/>
          </p:cNvSpPr>
          <p:nvPr userDrawn="1"/>
        </p:nvSpPr>
        <p:spPr bwMode="auto">
          <a:xfrm>
            <a:off x="19020" y="6578210"/>
            <a:ext cx="9124980" cy="27979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8" name="Rectangle 14" descr="Recycled paper"/>
          <p:cNvSpPr>
            <a:spLocks noChangeArrowheads="1"/>
          </p:cNvSpPr>
          <p:nvPr userDrawn="1"/>
        </p:nvSpPr>
        <p:spPr bwMode="auto">
          <a:xfrm>
            <a:off x="0" y="0"/>
            <a:ext cx="9144000" cy="97155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169863" y="6583363"/>
            <a:ext cx="8397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003399"/>
                </a:solidFill>
                <a:latin typeface="Times" charset="0"/>
                <a:cs typeface="+mn-cs"/>
              </a:rPr>
              <a:t>P. </a:t>
            </a:r>
            <a:r>
              <a:rPr lang="en-US" sz="1200" b="1" i="1" dirty="0">
                <a:solidFill>
                  <a:srgbClr val="003399"/>
                </a:solidFill>
                <a:latin typeface="Times New Roman" charset="0"/>
                <a:cs typeface="+mn-cs"/>
              </a:rPr>
              <a:t>Aspell</a:t>
            </a:r>
            <a:r>
              <a:rPr lang="en-US" sz="1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cs typeface="+mn-cs"/>
              </a:rPr>
              <a:t>   </a:t>
            </a:r>
          </a:p>
        </p:txBody>
      </p:sp>
      <p:sp>
        <p:nvSpPr>
          <p:cNvPr id="10" name="Rectangle 22"/>
          <p:cNvSpPr>
            <a:spLocks noChangeArrowheads="1"/>
          </p:cNvSpPr>
          <p:nvPr userDrawn="1"/>
        </p:nvSpPr>
        <p:spPr bwMode="auto">
          <a:xfrm>
            <a:off x="1009650" y="6584950"/>
            <a:ext cx="6619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003399"/>
                </a:solidFill>
                <a:latin typeface="Times New Roman" charset="0"/>
                <a:cs typeface="+mn-cs"/>
              </a:rPr>
              <a:t>CERN</a:t>
            </a:r>
            <a:r>
              <a:rPr lang="en-US" sz="1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cs typeface="+mn-cs"/>
              </a:rPr>
              <a:t>  </a:t>
            </a:r>
          </a:p>
        </p:txBody>
      </p:sp>
      <p:sp>
        <p:nvSpPr>
          <p:cNvPr id="11" name="Rectangle 25"/>
          <p:cNvSpPr>
            <a:spLocks noChangeArrowheads="1"/>
          </p:cNvSpPr>
          <p:nvPr userDrawn="1"/>
        </p:nvSpPr>
        <p:spPr bwMode="auto">
          <a:xfrm>
            <a:off x="4453467" y="6591804"/>
            <a:ext cx="2882668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ctr">
              <a:defRPr/>
            </a:pPr>
            <a:r>
              <a:rPr lang="en-US" sz="1200" b="1" i="1" baseline="0" dirty="0" smtClean="0">
                <a:solidFill>
                  <a:srgbClr val="003399"/>
                </a:solidFill>
                <a:latin typeface="Times" charset="0"/>
                <a:cs typeface="+mn-cs"/>
              </a:rPr>
              <a:t>March </a:t>
            </a:r>
            <a:r>
              <a:rPr lang="en-US" sz="1200" b="1" i="1" dirty="0" smtClean="0">
                <a:solidFill>
                  <a:srgbClr val="003399"/>
                </a:solidFill>
                <a:latin typeface="Times" charset="0"/>
                <a:cs typeface="+mn-cs"/>
              </a:rPr>
              <a:t> 2013</a:t>
            </a:r>
            <a:endParaRPr lang="en-US" sz="1200" b="1" i="1" dirty="0">
              <a:solidFill>
                <a:srgbClr val="003399"/>
              </a:solidFill>
              <a:latin typeface="Times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GEM Design Plans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Jason Gilmore</a:t>
            </a:r>
          </a:p>
          <a:p>
            <a:r>
              <a:rPr lang="en-US" dirty="0" smtClean="0"/>
              <a:t>TAMU Workshop</a:t>
            </a:r>
          </a:p>
          <a:p>
            <a:r>
              <a:rPr lang="en-US" dirty="0" smtClean="0"/>
              <a:t>1 Oct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5258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The </a:t>
            </a:r>
            <a:r>
              <a:rPr lang="en-US" sz="4000" dirty="0"/>
              <a:t>CMS GEM project 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Global </a:t>
            </a:r>
            <a:r>
              <a:rPr lang="en-US" sz="4000" dirty="0"/>
              <a:t>Requirements on </a:t>
            </a:r>
            <a:r>
              <a:rPr lang="en-US" sz="4000" dirty="0" smtClean="0"/>
              <a:t>Electronics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0284" y="1978424"/>
            <a:ext cx="3516216" cy="41175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GEM detectors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Triggering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Tracking</a:t>
            </a:r>
          </a:p>
          <a:p>
            <a:pPr marL="0" indent="0">
              <a:buNone/>
            </a:pP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80498" y="4414633"/>
            <a:ext cx="4606302" cy="2089859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Provide full granularity tracking data on receipt of a </a:t>
            </a:r>
            <a:r>
              <a:rPr lang="en-US" sz="1800" dirty="0" smtClean="0">
                <a:solidFill>
                  <a:srgbClr val="FFFFFF"/>
                </a:solidFill>
              </a:rPr>
              <a:t>L1A</a:t>
            </a:r>
          </a:p>
          <a:p>
            <a:pPr lvl="1"/>
            <a:r>
              <a:rPr lang="en-US" sz="1400" i="1" dirty="0" smtClean="0">
                <a:solidFill>
                  <a:srgbClr val="92D050"/>
                </a:solidFill>
              </a:rPr>
              <a:t>Full resolution not available before L1A ?</a:t>
            </a:r>
            <a:endParaRPr lang="en-US" sz="1400" i="1" dirty="0">
              <a:solidFill>
                <a:srgbClr val="92D050"/>
              </a:solidFill>
            </a:endParaRPr>
          </a:p>
          <a:p>
            <a:r>
              <a:rPr lang="en-US" sz="1800" dirty="0" smtClean="0">
                <a:solidFill>
                  <a:srgbClr val="FFFFFF"/>
                </a:solidFill>
              </a:rPr>
              <a:t>Be compatible with CMS trigger upgrade possibilities 	</a:t>
            </a:r>
          </a:p>
          <a:p>
            <a:pPr lvl="1"/>
            <a:r>
              <a:rPr lang="en-US" sz="1400" dirty="0" smtClean="0">
                <a:solidFill>
                  <a:srgbClr val="FFFFFF"/>
                </a:solidFill>
              </a:rPr>
              <a:t> LV1A latency &lt; 20us</a:t>
            </a:r>
          </a:p>
          <a:p>
            <a:pPr lvl="1"/>
            <a:r>
              <a:rPr lang="en-US" sz="1400" dirty="0" smtClean="0">
                <a:solidFill>
                  <a:srgbClr val="FFFFFF"/>
                </a:solidFill>
              </a:rPr>
              <a:t>LV1A rate &lt; 1MHz </a:t>
            </a:r>
            <a:r>
              <a:rPr lang="en-US" sz="1400" dirty="0">
                <a:solidFill>
                  <a:srgbClr val="FFFFFF"/>
                </a:solidFill>
              </a:rPr>
              <a:t>P</a:t>
            </a:r>
            <a:r>
              <a:rPr lang="en-US" sz="1400" dirty="0" smtClean="0">
                <a:solidFill>
                  <a:srgbClr val="FFFFFF"/>
                </a:solidFill>
              </a:rPr>
              <a:t>oisson</a:t>
            </a:r>
            <a:endParaRPr lang="en-US" sz="1400" dirty="0">
              <a:solidFill>
                <a:srgbClr val="FFFFFF"/>
              </a:solidFill>
            </a:endParaRPr>
          </a:p>
          <a:p>
            <a:endParaRPr lang="en-US" sz="1800" dirty="0" smtClean="0">
              <a:solidFill>
                <a:srgbClr val="FFFFFF"/>
              </a:solidFill>
            </a:endParaRPr>
          </a:p>
          <a:p>
            <a:endParaRPr lang="en-US" sz="1800" dirty="0">
              <a:solidFill>
                <a:srgbClr val="FFFFFF"/>
              </a:solidFill>
            </a:endParaRPr>
          </a:p>
          <a:p>
            <a:endParaRPr lang="en-US" sz="1800" dirty="0" smtClean="0">
              <a:solidFill>
                <a:srgbClr val="FFFFFF"/>
              </a:solidFill>
            </a:endParaRPr>
          </a:p>
          <a:p>
            <a:endParaRPr lang="en-US" sz="18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FFFFFF"/>
              </a:solidFill>
            </a:endParaRPr>
          </a:p>
          <a:p>
            <a:endParaRPr lang="en-US" sz="1800" dirty="0">
              <a:solidFill>
                <a:srgbClr val="FFFFFF"/>
              </a:solidFill>
            </a:endParaRPr>
          </a:p>
          <a:p>
            <a:endParaRPr lang="en-US" sz="18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 </a:t>
            </a:r>
          </a:p>
          <a:p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3496" y="1127524"/>
            <a:ext cx="8518104" cy="72577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Provide Trigger &amp; Tracking data from all GE1/1 GEM Chambers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80498" y="2793318"/>
            <a:ext cx="4606302" cy="144001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Provide “Fast OR” trigger information with granularity of 2 or 4 channels to send locally to CSC TMB.</a:t>
            </a:r>
          </a:p>
          <a:p>
            <a:r>
              <a:rPr lang="en-US" sz="1800" dirty="0" smtClean="0">
                <a:solidFill>
                  <a:srgbClr val="FFFFFF"/>
                </a:solidFill>
              </a:rPr>
              <a:t>Timing resolution &lt;8ns.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80498" y="1853294"/>
            <a:ext cx="4606302" cy="88917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FFFFFF"/>
                </a:solidFill>
              </a:rPr>
              <a:t>Design optimized for GEM detectors</a:t>
            </a:r>
          </a:p>
          <a:p>
            <a:pPr lvl="1"/>
            <a:r>
              <a:rPr lang="en-US" sz="1400" dirty="0" smtClean="0">
                <a:solidFill>
                  <a:srgbClr val="FFFFFF"/>
                </a:solidFill>
              </a:rPr>
              <a:t>Use CERN common Projects where possible (GBTs &amp; Versatile Link)</a:t>
            </a:r>
          </a:p>
          <a:p>
            <a:pPr lvl="1"/>
            <a:endParaRPr lang="en-US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5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18"/>
            <a:ext cx="8229600" cy="7312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GEM Front-End Electronics Geometry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60020" y="996043"/>
            <a:ext cx="8793480" cy="133365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GEMs are logically divided by columns in phi and partitions in eta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Each region is 128 strips wide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Read out with a VFAT3 chip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504492"/>
            <a:ext cx="2133600" cy="365125"/>
          </a:xfrm>
        </p:spPr>
        <p:txBody>
          <a:bodyPr/>
          <a:lstStyle/>
          <a:p>
            <a:fld id="{CF97B0D4-14F8-4E31-9809-1443E3F5887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40" y="2834948"/>
            <a:ext cx="2590800" cy="361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05568" y="6488668"/>
            <a:ext cx="129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columns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2819400" y="2895599"/>
            <a:ext cx="304800" cy="3557783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3535" y="3898580"/>
            <a:ext cx="461665" cy="174022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6, 8, 10 partitions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045146" y="2699028"/>
            <a:ext cx="802294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74864" y="2329696"/>
            <a:ext cx="128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VFAT3 chips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9020" y="2329696"/>
            <a:ext cx="5326380" cy="178510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GEM </a:t>
            </a:r>
            <a:r>
              <a:rPr lang="en-US" sz="2200" dirty="0"/>
              <a:t>hit </a:t>
            </a:r>
            <a:r>
              <a:rPr lang="en-US" sz="2200" dirty="0" smtClean="0"/>
              <a:t>location encoding: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Column (</a:t>
            </a:r>
            <a:r>
              <a:rPr lang="en-US" sz="2200" b="1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 bits)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Partition (</a:t>
            </a:r>
            <a:r>
              <a:rPr lang="en-US" sz="2200" b="1" dirty="0" smtClean="0">
                <a:solidFill>
                  <a:srgbClr val="FF0000"/>
                </a:solidFill>
              </a:rPr>
              <a:t>3</a:t>
            </a:r>
            <a:r>
              <a:rPr lang="en-US" sz="2200" dirty="0" smtClean="0"/>
              <a:t>-4 bits)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Trigger Pad ID (</a:t>
            </a:r>
            <a:r>
              <a:rPr lang="en-US" sz="2200" b="1" dirty="0" smtClean="0">
                <a:solidFill>
                  <a:srgbClr val="FF0000"/>
                </a:solidFill>
              </a:rPr>
              <a:t>5</a:t>
            </a:r>
            <a:r>
              <a:rPr lang="en-US" sz="2200" dirty="0" smtClean="0"/>
              <a:t>-6 bits)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Total: </a:t>
            </a:r>
            <a:r>
              <a:rPr lang="en-US" sz="2200" b="1" dirty="0" smtClean="0">
                <a:solidFill>
                  <a:srgbClr val="FF0000"/>
                </a:solidFill>
              </a:rPr>
              <a:t>10</a:t>
            </a:r>
            <a:r>
              <a:rPr lang="en-US" sz="2200" dirty="0" smtClean="0"/>
              <a:t>-12 bits (most likely 10 bits)</a:t>
            </a:r>
            <a:endParaRPr lang="en-US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3589020" y="4463296"/>
            <a:ext cx="5326380" cy="178510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GEM data to OTMB over 2 fiber links: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96 bits/BX using DCFEB fiber protocol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Encode up to 9 GEM pad hits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Negligible probability to have more than 9 hits in a GEM chamber</a:t>
            </a:r>
          </a:p>
        </p:txBody>
      </p:sp>
    </p:spTree>
    <p:extLst>
      <p:ext uri="{BB962C8B-B14F-4D97-AF65-F5344CB8AC3E}">
        <p14:creationId xmlns="" xmlns:p14="http://schemas.microsoft.com/office/powerpoint/2010/main" val="207354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 descr="VFAT3bloc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31" y="1469764"/>
            <a:ext cx="8209297" cy="4257935"/>
          </a:xfrm>
          <a:prstGeom prst="rect">
            <a:avLst/>
          </a:prstGeom>
        </p:spPr>
      </p:pic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1775" y="152400"/>
            <a:ext cx="8718550" cy="685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VFAT3 Front-End Chip</a:t>
            </a:r>
            <a:br>
              <a:rPr lang="en-US" sz="3600" dirty="0" smtClean="0"/>
            </a:br>
            <a:r>
              <a:rPr lang="en-US" sz="3600" dirty="0"/>
              <a:t>Separated Trigger &amp; Tacking (STT)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4" name="Text Box 76"/>
          <p:cNvSpPr txBox="1">
            <a:spLocks noChangeArrowheads="1"/>
          </p:cNvSpPr>
          <p:nvPr/>
        </p:nvSpPr>
        <p:spPr bwMode="auto">
          <a:xfrm>
            <a:off x="4830234" y="2168264"/>
            <a:ext cx="2368534" cy="2769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 smtClean="0">
                <a:solidFill>
                  <a:srgbClr val="FF0000"/>
                </a:solidFill>
              </a:rPr>
              <a:t>Fixed Latency trigger path:  “S” bits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16" name="Text Box 76"/>
          <p:cNvSpPr txBox="1">
            <a:spLocks noChangeArrowheads="1"/>
          </p:cNvSpPr>
          <p:nvPr/>
        </p:nvSpPr>
        <p:spPr bwMode="auto">
          <a:xfrm>
            <a:off x="7307036" y="5068931"/>
            <a:ext cx="1167493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200" i="1" dirty="0" smtClean="0">
                <a:solidFill>
                  <a:srgbClr val="FF0000"/>
                </a:solidFill>
              </a:rPr>
              <a:t>Tracking path,</a:t>
            </a:r>
          </a:p>
          <a:p>
            <a:pPr algn="r">
              <a:defRPr/>
            </a:pPr>
            <a:r>
              <a:rPr lang="en-US" sz="1200" i="1" dirty="0" smtClean="0">
                <a:solidFill>
                  <a:srgbClr val="FF0000"/>
                </a:solidFill>
              </a:rPr>
              <a:t>After L1A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124" name="Straight Arrow Connector 123"/>
          <p:cNvCxnSpPr/>
          <p:nvPr/>
        </p:nvCxnSpPr>
        <p:spPr>
          <a:xfrm flipV="1">
            <a:off x="7962898" y="5021579"/>
            <a:ext cx="987427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Content Placeholder 2"/>
          <p:cNvSpPr txBox="1">
            <a:spLocks/>
          </p:cNvSpPr>
          <p:nvPr/>
        </p:nvSpPr>
        <p:spPr>
          <a:xfrm>
            <a:off x="551751" y="5924550"/>
            <a:ext cx="5549178" cy="516633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This is the favorite architecture for CMS</a:t>
            </a:r>
            <a:r>
              <a:rPr lang="en-US" sz="2400" dirty="0">
                <a:solidFill>
                  <a:srgbClr val="FFFF00"/>
                </a:solidFill>
              </a:rPr>
              <a:t>		</a:t>
            </a:r>
            <a:r>
              <a:rPr lang="en-US" sz="2400" dirty="0" smtClean="0">
                <a:solidFill>
                  <a:srgbClr val="FFFF00"/>
                </a:solidFill>
              </a:rPr>
              <a:t>					</a:t>
            </a:r>
          </a:p>
        </p:txBody>
      </p:sp>
    </p:spTree>
    <p:extLst>
      <p:ext uri="{BB962C8B-B14F-4D97-AF65-F5344CB8AC3E}">
        <p14:creationId xmlns="" xmlns:p14="http://schemas.microsoft.com/office/powerpoint/2010/main" val="110969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81504"/>
            <a:ext cx="8229600" cy="5525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Trig Unit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504492"/>
            <a:ext cx="2133600" cy="365125"/>
          </a:xfrm>
        </p:spPr>
        <p:txBody>
          <a:bodyPr/>
          <a:lstStyle/>
          <a:p>
            <a:fld id="{88A650F7-32D2-0E46-9193-996ABAF8C02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44332" y="1002182"/>
            <a:ext cx="5401734" cy="454687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Synchronous to LHC </a:t>
            </a:r>
            <a:r>
              <a:rPr lang="en-US" sz="1600" dirty="0" err="1" smtClean="0">
                <a:solidFill>
                  <a:schemeClr val="bg1"/>
                </a:solidFill>
              </a:rPr>
              <a:t>Bx</a:t>
            </a:r>
            <a:r>
              <a:rPr lang="en-US" sz="1600" dirty="0" smtClean="0">
                <a:solidFill>
                  <a:schemeClr val="bg1"/>
                </a:solidFill>
              </a:rPr>
              <a:t>, Reduced granularity to 2 or 4 strips</a:t>
            </a:r>
            <a:r>
              <a:rPr lang="en-US" sz="2000" dirty="0" smtClean="0">
                <a:solidFill>
                  <a:srgbClr val="FFFF00"/>
                </a:solidFill>
              </a:rPr>
              <a:t>				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606800" y="1471503"/>
            <a:ext cx="2319867" cy="1856194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rgbClr val="FAC090"/>
                </a:solidFill>
              </a:rPr>
              <a:t>Example 1: (</a:t>
            </a:r>
            <a:r>
              <a:rPr lang="en-US" sz="1200" b="1" dirty="0" smtClean="0">
                <a:solidFill>
                  <a:srgbClr val="FAC090"/>
                </a:solidFill>
              </a:rPr>
              <a:t>1 bit per 2 channels</a:t>
            </a:r>
            <a:r>
              <a:rPr lang="en-US" sz="1200" dirty="0" smtClean="0">
                <a:solidFill>
                  <a:srgbClr val="FAC09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FAC090"/>
                </a:solidFill>
              </a:rPr>
              <a:t>Trigger granularity = 2 strips,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AC090"/>
                </a:solidFill>
              </a:rPr>
              <a:t>Frequency = 320Mbps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send 64 bits per </a:t>
            </a:r>
            <a:r>
              <a:rPr lang="en-US" sz="1200" dirty="0" err="1" smtClean="0">
                <a:solidFill>
                  <a:srgbClr val="FAC090"/>
                </a:solidFill>
              </a:rPr>
              <a:t>Bx</a:t>
            </a:r>
            <a:endParaRPr lang="en-US" sz="1200" dirty="0" smtClean="0">
              <a:solidFill>
                <a:srgbClr val="FAC090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7/8 bit encoding ?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10 </a:t>
            </a:r>
            <a:r>
              <a:rPr lang="en-US" sz="1200" dirty="0" err="1" smtClean="0">
                <a:solidFill>
                  <a:srgbClr val="FAC090"/>
                </a:solidFill>
              </a:rPr>
              <a:t>slvds</a:t>
            </a:r>
            <a:r>
              <a:rPr lang="en-US" sz="1200" dirty="0" smtClean="0">
                <a:solidFill>
                  <a:srgbClr val="FAC090"/>
                </a:solidFill>
              </a:rPr>
              <a:t> O/Ps = 70 bits / </a:t>
            </a:r>
            <a:r>
              <a:rPr lang="en-US" sz="1200" dirty="0" err="1" smtClean="0">
                <a:solidFill>
                  <a:srgbClr val="FAC090"/>
                </a:solidFill>
              </a:rPr>
              <a:t>bx</a:t>
            </a:r>
            <a:r>
              <a:rPr lang="en-US" sz="1200" dirty="0" smtClean="0">
                <a:solidFill>
                  <a:srgbClr val="FAC09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1 bit for clock tick (sync)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5 bits spare				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11333" y="1468892"/>
            <a:ext cx="2523067" cy="1858805"/>
          </a:xfrm>
          <a:prstGeom prst="rect">
            <a:avLst/>
          </a:prstGeom>
          <a:ln>
            <a:solidFill>
              <a:srgbClr val="EEECE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rgbClr val="FAC090"/>
                </a:solidFill>
              </a:rPr>
              <a:t>(Example 1.2): </a:t>
            </a:r>
            <a:r>
              <a:rPr lang="en-US" sz="1200" dirty="0">
                <a:solidFill>
                  <a:srgbClr val="FAC090"/>
                </a:solidFill>
              </a:rPr>
              <a:t>(</a:t>
            </a:r>
            <a:r>
              <a:rPr lang="en-US" sz="1200" b="1" dirty="0">
                <a:solidFill>
                  <a:srgbClr val="FAC090"/>
                </a:solidFill>
              </a:rPr>
              <a:t>1 bit per </a:t>
            </a:r>
            <a:r>
              <a:rPr lang="en-US" sz="1200" b="1" dirty="0" smtClean="0">
                <a:solidFill>
                  <a:srgbClr val="FAC090"/>
                </a:solidFill>
              </a:rPr>
              <a:t>4 channels</a:t>
            </a:r>
            <a:r>
              <a:rPr lang="en-US" sz="1200" dirty="0" smtClean="0">
                <a:solidFill>
                  <a:srgbClr val="FAC09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FAC090"/>
                </a:solidFill>
              </a:rPr>
              <a:t>Trigger granularity = 4 strips,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AC090"/>
                </a:solidFill>
              </a:rPr>
              <a:t>Frequency = 320Mbps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send 32 bits per </a:t>
            </a:r>
            <a:r>
              <a:rPr lang="en-US" sz="1200" dirty="0" err="1" smtClean="0">
                <a:solidFill>
                  <a:srgbClr val="FAC090"/>
                </a:solidFill>
              </a:rPr>
              <a:t>Bx</a:t>
            </a:r>
            <a:endParaRPr lang="en-US" sz="1200" dirty="0" smtClean="0">
              <a:solidFill>
                <a:srgbClr val="FAC090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7/8 bit encoding ?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5 </a:t>
            </a:r>
            <a:r>
              <a:rPr lang="en-US" sz="1200" dirty="0" err="1" smtClean="0">
                <a:solidFill>
                  <a:srgbClr val="FAC090"/>
                </a:solidFill>
              </a:rPr>
              <a:t>slvds</a:t>
            </a:r>
            <a:r>
              <a:rPr lang="en-US" sz="1200" dirty="0" smtClean="0">
                <a:solidFill>
                  <a:srgbClr val="FAC090"/>
                </a:solidFill>
              </a:rPr>
              <a:t> O/Ps = 35 bits / </a:t>
            </a:r>
            <a:r>
              <a:rPr lang="en-US" sz="1200" dirty="0" err="1" smtClean="0">
                <a:solidFill>
                  <a:srgbClr val="FAC090"/>
                </a:solidFill>
              </a:rPr>
              <a:t>bx</a:t>
            </a:r>
            <a:r>
              <a:rPr lang="en-US" sz="1200" dirty="0" smtClean="0">
                <a:solidFill>
                  <a:srgbClr val="FAC09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1 bit for clock tick (sync)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2 bits spare				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346716" y="5349164"/>
            <a:ext cx="4579951" cy="1155328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Both require Data Concentrator ASIC or FPGA to :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Gather Trigger signals from 24 VFAT3s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Encode addresses of hits to include chip location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Transmit to dedicated trigger GBT or optical </a:t>
            </a:r>
            <a:r>
              <a:rPr lang="en-US" sz="1400" dirty="0" err="1" smtClean="0">
                <a:solidFill>
                  <a:schemeClr val="bg1"/>
                </a:solidFill>
              </a:rPr>
              <a:t>Tx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083983" y="3385818"/>
            <a:ext cx="2861733" cy="1567182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Example 2: Encode (7 bits) + next ch</a:t>
            </a:r>
          </a:p>
          <a:p>
            <a:pPr marL="0" indent="0">
              <a:buNone/>
            </a:pPr>
            <a:r>
              <a:rPr lang="en-US" sz="1200" b="1" dirty="0" smtClean="0">
                <a:solidFill>
                  <a:srgbClr val="FFFF00"/>
                </a:solidFill>
              </a:rPr>
              <a:t>Trigger granularity = 1 strip,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Max 8 hit channel addresses + neighbor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Frequency = 320Mbps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</a:t>
            </a:r>
            <a:r>
              <a:rPr lang="en-US" sz="1200" dirty="0" smtClean="0">
                <a:solidFill>
                  <a:srgbClr val="FFFF00"/>
                </a:solidFill>
              </a:rPr>
              <a:t>No 7/8 bit encoding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8</a:t>
            </a:r>
            <a:r>
              <a:rPr lang="en-US" sz="1200" dirty="0" smtClean="0">
                <a:solidFill>
                  <a:srgbClr val="FFFF00"/>
                </a:solidFill>
              </a:rPr>
              <a:t> </a:t>
            </a:r>
            <a:r>
              <a:rPr lang="en-US" sz="1200" dirty="0" err="1" smtClean="0">
                <a:solidFill>
                  <a:srgbClr val="FFFF00"/>
                </a:solidFill>
              </a:rPr>
              <a:t>slvds</a:t>
            </a:r>
            <a:r>
              <a:rPr lang="en-US" sz="1200" dirty="0" smtClean="0">
                <a:solidFill>
                  <a:srgbClr val="FFFF00"/>
                </a:solidFill>
              </a:rPr>
              <a:t> O/Ps = 80 bits / </a:t>
            </a:r>
            <a:r>
              <a:rPr lang="en-US" sz="1200" dirty="0" err="1" smtClean="0">
                <a:solidFill>
                  <a:srgbClr val="FFFF00"/>
                </a:solidFill>
              </a:rPr>
              <a:t>bx</a:t>
            </a:r>
            <a:r>
              <a:rPr lang="en-US" sz="12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</a:t>
            </a:r>
            <a:r>
              <a:rPr lang="en-US" sz="1200" dirty="0" smtClean="0">
                <a:solidFill>
                  <a:srgbClr val="FFFF00"/>
                </a:solidFill>
              </a:rPr>
              <a:t>1 </a:t>
            </a:r>
            <a:r>
              <a:rPr lang="en-US" sz="1200" dirty="0" err="1" smtClean="0">
                <a:solidFill>
                  <a:srgbClr val="FFFF00"/>
                </a:solidFill>
              </a:rPr>
              <a:t>slvds</a:t>
            </a:r>
            <a:r>
              <a:rPr lang="en-US" sz="1200" dirty="0" smtClean="0">
                <a:solidFill>
                  <a:srgbClr val="FFFF00"/>
                </a:solidFill>
              </a:rPr>
              <a:t> O/P for clock sync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				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11333" y="3385818"/>
            <a:ext cx="2980267" cy="1584115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Example 2.2: Encode (6 bits) + next ch</a:t>
            </a:r>
          </a:p>
          <a:p>
            <a:pPr marL="0" indent="0">
              <a:buNone/>
            </a:pPr>
            <a:r>
              <a:rPr lang="en-US" sz="1200" b="1" dirty="0" smtClean="0">
                <a:solidFill>
                  <a:srgbClr val="FFFF00"/>
                </a:solidFill>
              </a:rPr>
              <a:t>Trigger granularity = 2 strips,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Max </a:t>
            </a:r>
            <a:r>
              <a:rPr lang="en-US" sz="1200" dirty="0">
                <a:solidFill>
                  <a:srgbClr val="FFFF00"/>
                </a:solidFill>
              </a:rPr>
              <a:t>8 hit channel addresses + </a:t>
            </a:r>
            <a:r>
              <a:rPr lang="en-US" sz="1200" dirty="0" smtClean="0">
                <a:solidFill>
                  <a:srgbClr val="FFFF00"/>
                </a:solidFill>
              </a:rPr>
              <a:t>neighbor</a:t>
            </a:r>
            <a:endParaRPr lang="en-US" sz="12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FFFF00"/>
                </a:solidFill>
              </a:rPr>
              <a:t> Frequency = 320Mbps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</a:t>
            </a:r>
            <a:r>
              <a:rPr lang="en-US" sz="1200" dirty="0" smtClean="0">
                <a:solidFill>
                  <a:srgbClr val="FFFF00"/>
                </a:solidFill>
              </a:rPr>
              <a:t>7/8 bit encoding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8</a:t>
            </a:r>
            <a:r>
              <a:rPr lang="en-US" sz="1200" dirty="0" smtClean="0">
                <a:solidFill>
                  <a:srgbClr val="FFFF00"/>
                </a:solidFill>
              </a:rPr>
              <a:t> </a:t>
            </a:r>
            <a:r>
              <a:rPr lang="en-US" sz="1200" dirty="0" err="1" smtClean="0">
                <a:solidFill>
                  <a:srgbClr val="FFFF00"/>
                </a:solidFill>
              </a:rPr>
              <a:t>slvds</a:t>
            </a:r>
            <a:r>
              <a:rPr lang="en-US" sz="1200" dirty="0" smtClean="0">
                <a:solidFill>
                  <a:srgbClr val="FFFF00"/>
                </a:solidFill>
              </a:rPr>
              <a:t> O/Ps = 80 bits / </a:t>
            </a:r>
            <a:r>
              <a:rPr lang="en-US" sz="1200" dirty="0" err="1" smtClean="0">
                <a:solidFill>
                  <a:srgbClr val="FFFF00"/>
                </a:solidFill>
              </a:rPr>
              <a:t>bx</a:t>
            </a:r>
            <a:r>
              <a:rPr lang="en-US" sz="12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FF00"/>
                </a:solidFill>
              </a:rPr>
              <a:t>	</a:t>
            </a:r>
            <a:r>
              <a:rPr lang="en-US" sz="1200" dirty="0" smtClean="0">
                <a:solidFill>
                  <a:srgbClr val="FFFF00"/>
                </a:solidFill>
              </a:rPr>
              <a:t>1 </a:t>
            </a:r>
            <a:r>
              <a:rPr lang="en-US" sz="1200" dirty="0" err="1" smtClean="0">
                <a:solidFill>
                  <a:srgbClr val="FFFF00"/>
                </a:solidFill>
              </a:rPr>
              <a:t>slvds</a:t>
            </a:r>
            <a:r>
              <a:rPr lang="en-US" sz="1200" dirty="0" smtClean="0">
                <a:solidFill>
                  <a:srgbClr val="FFFF00"/>
                </a:solidFill>
              </a:rPr>
              <a:t> O/P for clock sync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AC090"/>
                </a:solidFill>
              </a:rPr>
              <a:t>	</a:t>
            </a:r>
            <a:r>
              <a:rPr lang="en-US" sz="1200" dirty="0" smtClean="0">
                <a:solidFill>
                  <a:srgbClr val="FAC090"/>
                </a:solidFill>
              </a:rPr>
              <a:t>				</a:t>
            </a:r>
          </a:p>
        </p:txBody>
      </p:sp>
      <p:sp>
        <p:nvSpPr>
          <p:cNvPr id="35" name="Rectangle 46"/>
          <p:cNvSpPr>
            <a:spLocks noChangeArrowheads="1"/>
          </p:cNvSpPr>
          <p:nvPr/>
        </p:nvSpPr>
        <p:spPr bwMode="auto">
          <a:xfrm>
            <a:off x="698826" y="3918536"/>
            <a:ext cx="2000749" cy="23821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6" name="Rectangle 46"/>
          <p:cNvSpPr>
            <a:spLocks noChangeArrowheads="1"/>
          </p:cNvSpPr>
          <p:nvPr/>
        </p:nvSpPr>
        <p:spPr bwMode="auto">
          <a:xfrm>
            <a:off x="2470977" y="3918536"/>
            <a:ext cx="220132" cy="23821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7" name="Text Box 62"/>
          <p:cNvSpPr txBox="1">
            <a:spLocks noChangeArrowheads="1"/>
          </p:cNvSpPr>
          <p:nvPr/>
        </p:nvSpPr>
        <p:spPr bwMode="auto">
          <a:xfrm>
            <a:off x="942485" y="3884349"/>
            <a:ext cx="14181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FFFF66"/>
                </a:solidFill>
              </a:rPr>
              <a:t>Channel address hit</a:t>
            </a:r>
            <a:endParaRPr lang="en-US" sz="1200" dirty="0">
              <a:solidFill>
                <a:srgbClr val="FFFF66"/>
              </a:solidFill>
            </a:endParaRPr>
          </a:p>
        </p:txBody>
      </p:sp>
      <p:sp>
        <p:nvSpPr>
          <p:cNvPr id="38" name="Text Box 62"/>
          <p:cNvSpPr txBox="1">
            <a:spLocks noChangeArrowheads="1"/>
          </p:cNvSpPr>
          <p:nvPr/>
        </p:nvSpPr>
        <p:spPr bwMode="auto">
          <a:xfrm>
            <a:off x="1946885" y="4313747"/>
            <a:ext cx="96532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FFFF66"/>
                </a:solidFill>
              </a:rPr>
              <a:t>Neighbor hit</a:t>
            </a:r>
            <a:endParaRPr lang="en-US" sz="1200" dirty="0">
              <a:solidFill>
                <a:srgbClr val="FFFF66"/>
              </a:solidFill>
            </a:endParaRPr>
          </a:p>
        </p:txBody>
      </p:sp>
      <p:sp>
        <p:nvSpPr>
          <p:cNvPr id="39" name="Line 73"/>
          <p:cNvSpPr>
            <a:spLocks noChangeShapeType="1"/>
          </p:cNvSpPr>
          <p:nvPr/>
        </p:nvSpPr>
        <p:spPr bwMode="auto">
          <a:xfrm flipV="1">
            <a:off x="2577867" y="4161348"/>
            <a:ext cx="0" cy="2301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711201" y="2895934"/>
            <a:ext cx="2000749" cy="23821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2" name="Text Box 62"/>
          <p:cNvSpPr txBox="1">
            <a:spLocks noChangeArrowheads="1"/>
          </p:cNvSpPr>
          <p:nvPr/>
        </p:nvSpPr>
        <p:spPr bwMode="auto">
          <a:xfrm>
            <a:off x="1326370" y="2861747"/>
            <a:ext cx="9156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bit per hit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 Box 62"/>
          <p:cNvSpPr txBox="1">
            <a:spLocks noChangeArrowheads="1"/>
          </p:cNvSpPr>
          <p:nvPr/>
        </p:nvSpPr>
        <p:spPr bwMode="auto">
          <a:xfrm>
            <a:off x="202582" y="2888626"/>
            <a:ext cx="3093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FAC090"/>
                </a:solidFill>
              </a:rPr>
              <a:t>1)</a:t>
            </a:r>
            <a:endParaRPr lang="en-US" sz="1200" dirty="0">
              <a:solidFill>
                <a:srgbClr val="FAC090"/>
              </a:solidFill>
            </a:endParaRPr>
          </a:p>
        </p:txBody>
      </p:sp>
      <p:sp>
        <p:nvSpPr>
          <p:cNvPr id="46" name="Text Box 62"/>
          <p:cNvSpPr txBox="1">
            <a:spLocks noChangeArrowheads="1"/>
          </p:cNvSpPr>
          <p:nvPr/>
        </p:nvSpPr>
        <p:spPr bwMode="auto">
          <a:xfrm>
            <a:off x="227061" y="3884349"/>
            <a:ext cx="3093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FFFF66"/>
                </a:solidFill>
              </a:rPr>
              <a:t>2</a:t>
            </a:r>
            <a:r>
              <a:rPr lang="en-US" sz="1200" dirty="0" smtClean="0">
                <a:solidFill>
                  <a:srgbClr val="FFFF66"/>
                </a:solidFill>
              </a:rPr>
              <a:t>)</a:t>
            </a:r>
            <a:endParaRPr lang="en-US" sz="1200" dirty="0">
              <a:solidFill>
                <a:srgbClr val="FFFF66"/>
              </a:solidFill>
            </a:endParaRPr>
          </a:p>
        </p:txBody>
      </p:sp>
      <p:sp>
        <p:nvSpPr>
          <p:cNvPr id="47" name="Text Box 62"/>
          <p:cNvSpPr txBox="1">
            <a:spLocks noChangeArrowheads="1"/>
          </p:cNvSpPr>
          <p:nvPr/>
        </p:nvSpPr>
        <p:spPr bwMode="auto">
          <a:xfrm>
            <a:off x="1015493" y="4603426"/>
            <a:ext cx="12735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FFFF66"/>
                </a:solidFill>
              </a:rPr>
              <a:t>(Can incur losses)</a:t>
            </a:r>
            <a:endParaRPr lang="en-US" sz="1200" dirty="0">
              <a:solidFill>
                <a:srgbClr val="FFFF66"/>
              </a:solidFill>
            </a:endParaRPr>
          </a:p>
        </p:txBody>
      </p:sp>
      <p:sp>
        <p:nvSpPr>
          <p:cNvPr id="48" name="Text Box 62"/>
          <p:cNvSpPr txBox="1">
            <a:spLocks noChangeArrowheads="1"/>
          </p:cNvSpPr>
          <p:nvPr/>
        </p:nvSpPr>
        <p:spPr bwMode="auto">
          <a:xfrm>
            <a:off x="1946885" y="3108819"/>
            <a:ext cx="747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(lossless)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" name="Picture 40" descr="VFAT3bloc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" y="1036312"/>
            <a:ext cx="3339851" cy="173228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754282" y="1295400"/>
            <a:ext cx="685799" cy="482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74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0429"/>
          </a:xfrm>
        </p:spPr>
        <p:txBody>
          <a:bodyPr>
            <a:noAutofit/>
          </a:bodyPr>
          <a:lstStyle/>
          <a:p>
            <a:r>
              <a:rPr lang="en-US" sz="3600" dirty="0" smtClean="0"/>
              <a:t>Separated Trigger &amp; Tracking Plan </a:t>
            </a:r>
            <a:br>
              <a:rPr lang="en-US" sz="3600" dirty="0" smtClean="0"/>
            </a:br>
            <a:r>
              <a:rPr lang="en-US" sz="3600" dirty="0" smtClean="0"/>
              <a:t>[Fixed Latency Trigger ASIC (FPGA)]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504492"/>
            <a:ext cx="2133600" cy="365125"/>
          </a:xfrm>
        </p:spPr>
        <p:txBody>
          <a:bodyPr/>
          <a:lstStyle/>
          <a:p>
            <a:fld id="{88A650F7-32D2-0E46-9193-996ABAF8C02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31079" y="3074826"/>
            <a:ext cx="1115520" cy="7025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698963" y="4453018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20498" y="4596952"/>
            <a:ext cx="1128799" cy="0"/>
          </a:xfrm>
          <a:prstGeom prst="straightConnector1">
            <a:avLst/>
          </a:prstGeom>
          <a:ln w="12700">
            <a:solidFill>
              <a:srgbClr val="FFFF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249297" y="4349301"/>
            <a:ext cx="728311" cy="4164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705388" y="4246664"/>
            <a:ext cx="0" cy="1058335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705388" y="4737735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190677" y="4238197"/>
            <a:ext cx="0" cy="1058336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190677" y="4729268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29734" y="5304999"/>
            <a:ext cx="3187442" cy="7238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84334" y="4642605"/>
            <a:ext cx="120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Trig data</a:t>
            </a:r>
          </a:p>
          <a:p>
            <a:r>
              <a:rPr lang="en-US" sz="1000" dirty="0" smtClean="0">
                <a:solidFill>
                  <a:srgbClr val="FFFF00"/>
                </a:solidFill>
              </a:rPr>
              <a:t>(encoded S-bits)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4140" y="4452270"/>
            <a:ext cx="573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TMB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81753" y="5542291"/>
            <a:ext cx="573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uTCA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31079" y="3074827"/>
            <a:ext cx="1237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Concentrator  &amp; Encoding: FPGA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8" name="Down Arrow 37"/>
          <p:cNvSpPr/>
          <p:nvPr/>
        </p:nvSpPr>
        <p:spPr>
          <a:xfrm>
            <a:off x="1055083" y="3536492"/>
            <a:ext cx="1076746" cy="1884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2940430" y="2886407"/>
            <a:ext cx="1076746" cy="1884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169413" y="3143803"/>
            <a:ext cx="96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24*DataOut </a:t>
            </a:r>
          </a:p>
          <a:p>
            <a:r>
              <a:rPr lang="en-US" sz="1000" dirty="0" smtClean="0">
                <a:solidFill>
                  <a:srgbClr val="FFFF00"/>
                </a:solidFill>
              </a:rPr>
              <a:t>@ 320Mbps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723" y="2639077"/>
            <a:ext cx="14311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“S” </a:t>
            </a:r>
            <a:r>
              <a:rPr lang="en-US" sz="1000" dirty="0" smtClean="0">
                <a:solidFill>
                  <a:srgbClr val="FFFF00"/>
                </a:solidFill>
              </a:rPr>
              <a:t>signals</a:t>
            </a:r>
            <a:r>
              <a:rPr lang="en-US" sz="1000" dirty="0">
                <a:solidFill>
                  <a:srgbClr val="FFFF00"/>
                </a:solidFill>
              </a:rPr>
              <a:t> </a:t>
            </a:r>
            <a:r>
              <a:rPr lang="en-US" sz="1000" dirty="0" smtClean="0">
                <a:solidFill>
                  <a:srgbClr val="FFFF00"/>
                </a:solidFill>
              </a:rPr>
              <a:t>@ 320Mbps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29978" y="5304999"/>
            <a:ext cx="1408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Bandwidth = 3.2Gbps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3" name="Trapezoid 2"/>
          <p:cNvSpPr/>
          <p:nvPr/>
        </p:nvSpPr>
        <p:spPr>
          <a:xfrm>
            <a:off x="643467" y="1075267"/>
            <a:ext cx="3983327" cy="3274034"/>
          </a:xfrm>
          <a:prstGeom prst="trapezoid">
            <a:avLst/>
          </a:prstGeom>
          <a:noFill/>
          <a:ln>
            <a:solidFill>
              <a:srgbClr val="EEECE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249297" y="1115583"/>
            <a:ext cx="32700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24 VFAT3 (STTP version)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TRIGGER PATH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Fixed Latency Trigger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If granularity = 2 strips &gt; 1536 addresses (11 bit address)</a:t>
            </a:r>
          </a:p>
          <a:p>
            <a:r>
              <a:rPr lang="en-US" sz="1600" dirty="0">
                <a:solidFill>
                  <a:srgbClr val="FFFF00"/>
                </a:solidFill>
              </a:rPr>
              <a:t>If granularity = </a:t>
            </a:r>
            <a:r>
              <a:rPr lang="en-US" sz="1600" dirty="0" smtClean="0">
                <a:solidFill>
                  <a:srgbClr val="FFFF00"/>
                </a:solidFill>
              </a:rPr>
              <a:t>4 </a:t>
            </a:r>
            <a:r>
              <a:rPr lang="en-US" sz="1600" dirty="0">
                <a:solidFill>
                  <a:srgbClr val="FFFF00"/>
                </a:solidFill>
              </a:rPr>
              <a:t>strips &gt; </a:t>
            </a:r>
            <a:r>
              <a:rPr lang="en-US" sz="1600" dirty="0" smtClean="0">
                <a:solidFill>
                  <a:srgbClr val="FFFF00"/>
                </a:solidFill>
              </a:rPr>
              <a:t>768 </a:t>
            </a:r>
            <a:r>
              <a:rPr lang="en-US" sz="1600" dirty="0">
                <a:solidFill>
                  <a:srgbClr val="FFFF00"/>
                </a:solidFill>
              </a:rPr>
              <a:t>addresses (</a:t>
            </a:r>
            <a:r>
              <a:rPr lang="en-US" sz="1600" dirty="0" smtClean="0">
                <a:solidFill>
                  <a:srgbClr val="FFFF00"/>
                </a:solidFill>
              </a:rPr>
              <a:t>10 bit address)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Aim : Keep complexity of concentrator chip low</a:t>
            </a:r>
            <a:endParaRPr lang="en-US" sz="1600" dirty="0">
              <a:solidFill>
                <a:srgbClr val="FFFF00"/>
              </a:solidFill>
            </a:endParaRPr>
          </a:p>
          <a:p>
            <a:endParaRPr lang="en-US" sz="1600" dirty="0">
              <a:solidFill>
                <a:srgbClr val="FFFF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462575" y="3952447"/>
            <a:ext cx="573128" cy="276999"/>
            <a:chOff x="3462575" y="3977847"/>
            <a:chExt cx="573128" cy="276999"/>
          </a:xfrm>
        </p:grpSpPr>
        <p:sp>
          <p:nvSpPr>
            <p:cNvPr id="48" name="Rectangle 47"/>
            <p:cNvSpPr/>
            <p:nvPr/>
          </p:nvSpPr>
          <p:spPr>
            <a:xfrm>
              <a:off x="3462575" y="3977847"/>
              <a:ext cx="421759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62575" y="3977847"/>
              <a:ext cx="573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GBT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50" name="Straight Arrow Connector 49"/>
          <p:cNvCxnSpPr>
            <a:endCxn id="48" idx="0"/>
          </p:cNvCxnSpPr>
          <p:nvPr/>
        </p:nvCxnSpPr>
        <p:spPr>
          <a:xfrm>
            <a:off x="3673455" y="3751992"/>
            <a:ext cx="0" cy="200455"/>
          </a:xfrm>
          <a:prstGeom prst="straightConnector1">
            <a:avLst/>
          </a:prstGeom>
          <a:ln w="12700">
            <a:solidFill>
              <a:srgbClr val="FFFF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1798287" y="3957312"/>
            <a:ext cx="573128" cy="276999"/>
            <a:chOff x="3462575" y="3977847"/>
            <a:chExt cx="573128" cy="276999"/>
          </a:xfrm>
        </p:grpSpPr>
        <p:sp>
          <p:nvSpPr>
            <p:cNvPr id="52" name="Rectangle 51"/>
            <p:cNvSpPr/>
            <p:nvPr/>
          </p:nvSpPr>
          <p:spPr>
            <a:xfrm>
              <a:off x="3462575" y="3977847"/>
              <a:ext cx="421759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62575" y="3977847"/>
              <a:ext cx="573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GBT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386668" y="3961199"/>
            <a:ext cx="573128" cy="276999"/>
            <a:chOff x="3462575" y="3977847"/>
            <a:chExt cx="573128" cy="276999"/>
          </a:xfrm>
        </p:grpSpPr>
        <p:sp>
          <p:nvSpPr>
            <p:cNvPr id="55" name="Rectangle 54"/>
            <p:cNvSpPr/>
            <p:nvPr/>
          </p:nvSpPr>
          <p:spPr>
            <a:xfrm>
              <a:off x="3462575" y="3977847"/>
              <a:ext cx="421759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62575" y="3977847"/>
              <a:ext cx="573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GBT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964909" y="3961199"/>
            <a:ext cx="573128" cy="276999"/>
            <a:chOff x="3462575" y="3977847"/>
            <a:chExt cx="573128" cy="276999"/>
          </a:xfrm>
        </p:grpSpPr>
        <p:sp>
          <p:nvSpPr>
            <p:cNvPr id="58" name="Rectangle 57"/>
            <p:cNvSpPr/>
            <p:nvPr/>
          </p:nvSpPr>
          <p:spPr>
            <a:xfrm>
              <a:off x="3462575" y="3977847"/>
              <a:ext cx="421759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62575" y="3977847"/>
              <a:ext cx="573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GBT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60" name="Straight Arrow Connector 59"/>
          <p:cNvCxnSpPr/>
          <p:nvPr/>
        </p:nvCxnSpPr>
        <p:spPr>
          <a:xfrm flipV="1">
            <a:off x="1538280" y="4234311"/>
            <a:ext cx="0" cy="1058336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1538280" y="4725382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979252" y="4234311"/>
            <a:ext cx="0" cy="1058336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1979252" y="4725382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2526" y="2366940"/>
            <a:ext cx="1534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Data PATH</a:t>
            </a:r>
          </a:p>
          <a:p>
            <a:r>
              <a:rPr lang="en-US" sz="1000" dirty="0" smtClean="0">
                <a:solidFill>
                  <a:srgbClr val="FFFF00"/>
                </a:solidFill>
              </a:rPr>
              <a:t>Full granularity</a:t>
            </a:r>
          </a:p>
          <a:p>
            <a:r>
              <a:rPr lang="en-US" sz="1000" dirty="0" smtClean="0">
                <a:solidFill>
                  <a:srgbClr val="FFFF00"/>
                </a:solidFill>
              </a:rPr>
              <a:t>(non zero suppressed)</a:t>
            </a:r>
          </a:p>
          <a:p>
            <a:r>
              <a:rPr lang="en-US" sz="1000" dirty="0" smtClean="0">
                <a:solidFill>
                  <a:srgbClr val="FFFF00"/>
                </a:solidFill>
              </a:rPr>
              <a:t>1GBT for 8 VFATs</a:t>
            </a:r>
            <a:endParaRPr lang="en-US" sz="1000" dirty="0">
              <a:solidFill>
                <a:srgbClr val="FFFF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017176" y="3777392"/>
            <a:ext cx="0" cy="200455"/>
          </a:xfrm>
          <a:prstGeom prst="straightConnector1">
            <a:avLst/>
          </a:prstGeom>
          <a:ln w="12700">
            <a:solidFill>
              <a:srgbClr val="FFFF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954657" y="1506208"/>
            <a:ext cx="1012714" cy="576592"/>
            <a:chOff x="1954657" y="1506208"/>
            <a:chExt cx="1012714" cy="576592"/>
          </a:xfrm>
        </p:grpSpPr>
        <p:sp>
          <p:nvSpPr>
            <p:cNvPr id="45" name="Rectangle 44"/>
            <p:cNvSpPr/>
            <p:nvPr/>
          </p:nvSpPr>
          <p:spPr>
            <a:xfrm>
              <a:off x="1954657" y="1506208"/>
              <a:ext cx="1012714" cy="57659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021416" y="1506208"/>
              <a:ext cx="9096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VFAT3</a:t>
              </a:r>
            </a:p>
            <a:p>
              <a:r>
                <a:rPr lang="en-US" sz="1200" dirty="0" smtClean="0">
                  <a:solidFill>
                    <a:srgbClr val="FFFFFF"/>
                  </a:solidFill>
                </a:rPr>
                <a:t>STT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901539" y="3952447"/>
            <a:ext cx="573128" cy="276999"/>
            <a:chOff x="3462575" y="3977847"/>
            <a:chExt cx="573128" cy="276999"/>
          </a:xfrm>
        </p:grpSpPr>
        <p:sp>
          <p:nvSpPr>
            <p:cNvPr id="66" name="Rectangle 65"/>
            <p:cNvSpPr/>
            <p:nvPr/>
          </p:nvSpPr>
          <p:spPr>
            <a:xfrm>
              <a:off x="3462575" y="3977847"/>
              <a:ext cx="421759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62575" y="3977847"/>
              <a:ext cx="573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68" name="Straight Arrow Connector 67"/>
          <p:cNvCxnSpPr/>
          <p:nvPr/>
        </p:nvCxnSpPr>
        <p:spPr>
          <a:xfrm>
            <a:off x="4120498" y="4278593"/>
            <a:ext cx="0" cy="318359"/>
          </a:xfrm>
          <a:prstGeom prst="straightConnector1">
            <a:avLst/>
          </a:prstGeom>
          <a:ln w="12700">
            <a:solidFill>
              <a:srgbClr val="FFFF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964908" y="3074826"/>
            <a:ext cx="3358389" cy="1159485"/>
          </a:xfrm>
          <a:prstGeom prst="rect">
            <a:avLst/>
          </a:prstGeom>
          <a:noFill/>
          <a:ln>
            <a:solidFill>
              <a:schemeClr val="bg1">
                <a:alpha val="49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3698855" y="4596504"/>
            <a:ext cx="1128799" cy="0"/>
          </a:xfrm>
          <a:prstGeom prst="straightConnector1">
            <a:avLst/>
          </a:prstGeom>
          <a:ln w="12700">
            <a:solidFill>
              <a:srgbClr val="FFFFFF">
                <a:alpha val="67000"/>
              </a:srgbClr>
            </a:solidFill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637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8" y="176038"/>
            <a:ext cx="8716962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CMS GEM Electronics Overview</a:t>
            </a:r>
            <a:endParaRPr lang="en-US" dirty="0" smtClean="0"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5691285" y="4647117"/>
            <a:ext cx="3300315" cy="2082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0090"/>
                </a:solidFill>
              </a:rPr>
              <a:t>GBT readout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Direct e-link communication between front-ends and GBT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No Separate path for trigger.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Trigger path to external systems at uTCA level.</a:t>
            </a:r>
          </a:p>
        </p:txBody>
      </p:sp>
      <p:pic>
        <p:nvPicPr>
          <p:cNvPr id="4" name="Picture 3" descr="System LS2 Feb20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1130300"/>
            <a:ext cx="7962900" cy="45847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 Box 76"/>
          <p:cNvSpPr txBox="1">
            <a:spLocks noChangeArrowheads="1"/>
          </p:cNvSpPr>
          <p:nvPr/>
        </p:nvSpPr>
        <p:spPr bwMode="auto">
          <a:xfrm>
            <a:off x="1943109" y="3962400"/>
            <a:ext cx="3394134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 smtClean="0">
                <a:solidFill>
                  <a:srgbClr val="FF0000"/>
                </a:solidFill>
              </a:rPr>
              <a:t>Optical path to </a:t>
            </a:r>
            <a:r>
              <a:rPr lang="en-US" sz="1200" i="1" dirty="0" err="1" smtClean="0">
                <a:solidFill>
                  <a:srgbClr val="FF0000"/>
                </a:solidFill>
              </a:rPr>
              <a:t>uTCA</a:t>
            </a:r>
            <a:r>
              <a:rPr lang="en-US" sz="1200" i="1" dirty="0" smtClean="0">
                <a:solidFill>
                  <a:srgbClr val="FF0000"/>
                </a:solidFill>
              </a:rPr>
              <a:t> relies n GBT ASIC development</a:t>
            </a:r>
            <a:endParaRPr lang="en-US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3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ystem LS2 Feb20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50" y="1348048"/>
            <a:ext cx="6766984" cy="38961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8" y="176038"/>
            <a:ext cx="8716962" cy="68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CMS GEM Electronics System Development</a:t>
            </a:r>
            <a:endParaRPr lang="en-US" sz="3600" dirty="0" smtClean="0"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84867" y="1610099"/>
            <a:ext cx="453230" cy="1539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8587" y="1188973"/>
            <a:ext cx="1899546" cy="40011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VFAT3 under design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Hybrid development underway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09520" y="992364"/>
            <a:ext cx="1899546" cy="40011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GEM_PCB (CERN)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Development underway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980267" y="1392474"/>
            <a:ext cx="609600" cy="78897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8587" y="2599373"/>
            <a:ext cx="1899546" cy="1169551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err="1" smtClean="0">
                <a:solidFill>
                  <a:srgbClr val="FF0000"/>
                </a:solidFill>
                <a:latin typeface="Arial"/>
                <a:cs typeface="Arial"/>
              </a:rPr>
              <a:t>Opto</a:t>
            </a:r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 hybrid (ULB):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Hardware design started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Using CERN common Projects</a:t>
            </a:r>
          </a:p>
          <a:p>
            <a:r>
              <a:rPr lang="en-US" sz="1000" dirty="0">
                <a:solidFill>
                  <a:srgbClr val="FF0000"/>
                </a:solidFill>
                <a:latin typeface="Arial"/>
                <a:cs typeface="Arial"/>
              </a:rPr>
              <a:t>(</a:t>
            </a:r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GBTs &amp; Versatile Link)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&amp; collaboration with TAMU &amp; TAMUQ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610652" y="3242672"/>
            <a:ext cx="641481" cy="1539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41720" y="1589083"/>
            <a:ext cx="1044413" cy="707886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GLIBs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Common CERN development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16326" y="2599373"/>
            <a:ext cx="1044413" cy="40011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AMC13 from Boston Uni.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825067" y="2493140"/>
            <a:ext cx="972711" cy="100064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729971" y="2999483"/>
            <a:ext cx="486355" cy="50729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34840" y="2200083"/>
            <a:ext cx="1196813" cy="861774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uTCA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CMS standard for upgrades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Development (ULB)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58660" y="3493782"/>
            <a:ext cx="1044413" cy="40011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Interface to CMS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87240" y="4726603"/>
            <a:ext cx="1044413" cy="40011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 anchor="t" anchorCtr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Arial"/>
                <a:cs typeface="Arial"/>
              </a:rPr>
              <a:t>CAEN power supplies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1138" y="5399803"/>
            <a:ext cx="7906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Initial prototype : Using VFAT2 + </a:t>
            </a:r>
            <a:r>
              <a:rPr lang="en-US" dirty="0" err="1" smtClean="0">
                <a:solidFill>
                  <a:srgbClr val="FFFF00"/>
                </a:solidFill>
              </a:rPr>
              <a:t>Opto</a:t>
            </a:r>
            <a:r>
              <a:rPr lang="en-US" dirty="0" smtClean="0">
                <a:solidFill>
                  <a:srgbClr val="FFFF00"/>
                </a:solidFill>
              </a:rPr>
              <a:t> hybrid (without GBT) + uTCA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Final prototype : VFAT3 + </a:t>
            </a:r>
            <a:r>
              <a:rPr lang="en-US" dirty="0" err="1" smtClean="0">
                <a:solidFill>
                  <a:srgbClr val="FFFF00"/>
                </a:solidFill>
              </a:rPr>
              <a:t>Opto</a:t>
            </a:r>
            <a:r>
              <a:rPr lang="en-US" dirty="0" smtClean="0">
                <a:solidFill>
                  <a:srgbClr val="FFFF00"/>
                </a:solidFill>
              </a:rPr>
              <a:t> hybrid with GBT + uTCA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41720" y="5421672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 ……. Under development</a:t>
            </a:r>
          </a:p>
          <a:p>
            <a:endParaRPr lang="en-US" sz="1400" dirty="0" smtClean="0">
              <a:solidFill>
                <a:schemeClr val="bg2"/>
              </a:solidFill>
            </a:endParaRPr>
          </a:p>
          <a:p>
            <a:endParaRPr lang="en-US" sz="1400" dirty="0" smtClean="0">
              <a:solidFill>
                <a:schemeClr val="bg2"/>
              </a:solidFill>
            </a:endParaRPr>
          </a:p>
          <a:p>
            <a:r>
              <a:rPr lang="en-US" sz="1400" dirty="0" smtClean="0">
                <a:solidFill>
                  <a:schemeClr val="bg2"/>
                </a:solidFill>
              </a:rPr>
              <a:t> ……. Foreseen for 2016</a:t>
            </a:r>
          </a:p>
        </p:txBody>
      </p:sp>
    </p:spTree>
    <p:extLst>
      <p:ext uri="{BB962C8B-B14F-4D97-AF65-F5344CB8AC3E}">
        <p14:creationId xmlns="" xmlns:p14="http://schemas.microsoft.com/office/powerpoint/2010/main" val="2515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25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Prototype Development </a:t>
            </a:r>
            <a:r>
              <a:rPr lang="en-US" dirty="0"/>
              <a:t>P</a:t>
            </a:r>
            <a:r>
              <a:rPr lang="en-US" dirty="0" smtClean="0"/>
              <a:t>lan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0F7-32D2-0E46-9193-996ABAF8C02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87400" y="1367812"/>
            <a:ext cx="1136972" cy="45819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 smtClean="0">
                <a:solidFill>
                  <a:srgbClr val="FFFF00"/>
                </a:solidFill>
              </a:rPr>
              <a:t>30x30</a:t>
            </a:r>
            <a:endParaRPr lang="en-US" sz="16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				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87400" y="3250652"/>
            <a:ext cx="2343472" cy="49629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 smtClean="0">
                <a:solidFill>
                  <a:srgbClr val="FFFF00"/>
                </a:solidFill>
              </a:rPr>
              <a:t>Full size prototype</a:t>
            </a:r>
          </a:p>
          <a:p>
            <a:pPr marL="0" indent="0">
              <a:buNone/>
            </a:pPr>
            <a:endParaRPr lang="en-US" sz="16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				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609456" y="1837257"/>
            <a:ext cx="4077344" cy="64548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 evaluate GEB (GEM Electronic Board), VFAT hybrid, cooling mechanics.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126964" y="1766747"/>
            <a:ext cx="1225872" cy="62279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VFAT2</a:t>
            </a:r>
          </a:p>
          <a:p>
            <a:pPr marL="0" indent="0">
              <a:buNone/>
            </a:pPr>
            <a:r>
              <a:rPr lang="en-US" sz="1600" i="1" dirty="0" err="1" smtClean="0">
                <a:solidFill>
                  <a:schemeClr val="bg1"/>
                </a:solidFill>
              </a:rPr>
              <a:t>Erni</a:t>
            </a:r>
            <a:r>
              <a:rPr lang="en-US" sz="1600" i="1" dirty="0" smtClean="0">
                <a:solidFill>
                  <a:schemeClr val="bg1"/>
                </a:solidFill>
              </a:rPr>
              <a:t> to </a:t>
            </a:r>
            <a:r>
              <a:rPr lang="en-US" sz="1600" i="1" dirty="0" err="1" smtClean="0">
                <a:solidFill>
                  <a:schemeClr val="bg1"/>
                </a:solidFill>
              </a:rPr>
              <a:t>Erni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52564" y="1944795"/>
            <a:ext cx="866936" cy="40590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Turbo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26964" y="2555139"/>
            <a:ext cx="1225872" cy="62279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VFAT2</a:t>
            </a:r>
          </a:p>
          <a:p>
            <a:pPr marL="0" indent="0">
              <a:buNone/>
            </a:pPr>
            <a:r>
              <a:rPr lang="en-US" sz="1600" i="1" dirty="0" err="1" smtClean="0">
                <a:solidFill>
                  <a:schemeClr val="bg1"/>
                </a:solidFill>
              </a:rPr>
              <a:t>Opto</a:t>
            </a:r>
            <a:r>
              <a:rPr lang="en-US" sz="1600" i="1" dirty="0" smtClean="0">
                <a:solidFill>
                  <a:schemeClr val="bg1"/>
                </a:solidFill>
              </a:rPr>
              <a:t> hybrid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771255" y="2690397"/>
            <a:ext cx="609600" cy="39196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uTCA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26964" y="3728897"/>
            <a:ext cx="1225872" cy="62279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VFAT2</a:t>
            </a:r>
          </a:p>
          <a:p>
            <a:pPr marL="0" indent="0">
              <a:buNone/>
            </a:pPr>
            <a:r>
              <a:rPr lang="en-US" sz="1600" i="1" dirty="0" err="1" smtClean="0">
                <a:solidFill>
                  <a:schemeClr val="bg1"/>
                </a:solidFill>
              </a:rPr>
              <a:t>Opto</a:t>
            </a:r>
            <a:r>
              <a:rPr lang="en-US" sz="1600" i="1" dirty="0" smtClean="0">
                <a:solidFill>
                  <a:schemeClr val="bg1"/>
                </a:solidFill>
              </a:rPr>
              <a:t> hybrid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126750" y="4611530"/>
            <a:ext cx="1358900" cy="62279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VFAT3</a:t>
            </a:r>
          </a:p>
          <a:p>
            <a:pPr marL="0" indent="0">
              <a:buNone/>
            </a:pPr>
            <a:r>
              <a:rPr lang="en-US" sz="1600" i="1" dirty="0" err="1" smtClean="0">
                <a:solidFill>
                  <a:schemeClr val="bg1"/>
                </a:solidFill>
              </a:rPr>
              <a:t>Opto</a:t>
            </a:r>
            <a:r>
              <a:rPr lang="en-US" sz="1600" i="1" dirty="0" smtClean="0">
                <a:solidFill>
                  <a:schemeClr val="bg1"/>
                </a:solidFill>
              </a:rPr>
              <a:t> hybrid 2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126964" y="5416457"/>
            <a:ext cx="1358900" cy="113134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bg1"/>
                </a:solidFill>
              </a:rPr>
              <a:t>VFAT3 + Final </a:t>
            </a:r>
            <a:r>
              <a:rPr lang="en-US" sz="1600" i="1" dirty="0" err="1" smtClean="0">
                <a:solidFill>
                  <a:schemeClr val="bg1"/>
                </a:solidFill>
              </a:rPr>
              <a:t>Optohybrid</a:t>
            </a:r>
            <a:r>
              <a:rPr lang="en-US" sz="1600" i="1" dirty="0" smtClean="0">
                <a:solidFill>
                  <a:schemeClr val="bg1"/>
                </a:solidFill>
              </a:rPr>
              <a:t> with FPGA +  GBT</a:t>
            </a:r>
          </a:p>
        </p:txBody>
      </p:sp>
      <p:sp>
        <p:nvSpPr>
          <p:cNvPr id="22" name="Oval 21"/>
          <p:cNvSpPr/>
          <p:nvPr/>
        </p:nvSpPr>
        <p:spPr>
          <a:xfrm>
            <a:off x="2485650" y="2742445"/>
            <a:ext cx="152577" cy="1439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/>
          <p:cNvCxnSpPr>
            <a:endCxn id="9" idx="1"/>
          </p:cNvCxnSpPr>
          <p:nvPr/>
        </p:nvCxnSpPr>
        <p:spPr>
          <a:xfrm flipV="1">
            <a:off x="2352836" y="2147747"/>
            <a:ext cx="399728" cy="12252"/>
          </a:xfrm>
          <a:prstGeom prst="straightConnector1">
            <a:avLst/>
          </a:prstGeom>
          <a:ln w="12700">
            <a:solidFill>
              <a:srgbClr val="FFFF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352836" y="2874871"/>
            <a:ext cx="399728" cy="11508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2352836" y="3667629"/>
            <a:ext cx="1009328" cy="696516"/>
            <a:chOff x="6331272" y="1526728"/>
            <a:chExt cx="1009328" cy="696516"/>
          </a:xfrm>
        </p:grpSpPr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6731000" y="1843236"/>
              <a:ext cx="609600" cy="3800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i="1" dirty="0" smtClean="0">
                  <a:solidFill>
                    <a:schemeClr val="bg1"/>
                  </a:solidFill>
                </a:rPr>
                <a:t>uTCA</a:t>
              </a:r>
              <a:endParaRPr lang="en-US" sz="2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731000" y="1526728"/>
              <a:ext cx="469900" cy="27692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i="1" dirty="0" smtClean="0">
                  <a:solidFill>
                    <a:schemeClr val="bg1"/>
                  </a:solidFill>
                </a:rPr>
                <a:t>TMB</a:t>
              </a:r>
              <a:endParaRPr lang="en-US" sz="120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6" name="Group 35"/>
            <p:cNvGrpSpPr/>
            <p:nvPr/>
          </p:nvGrpSpPr>
          <p:grpSpPr>
            <a:xfrm>
              <a:off x="6331272" y="1883385"/>
              <a:ext cx="399728" cy="143934"/>
              <a:chOff x="2810036" y="2994998"/>
              <a:chExt cx="399728" cy="14393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942850" y="2994998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H="1">
                <a:off x="2810036" y="3127424"/>
                <a:ext cx="399728" cy="11508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43"/>
            <p:cNvGrpSpPr/>
            <p:nvPr/>
          </p:nvGrpSpPr>
          <p:grpSpPr>
            <a:xfrm>
              <a:off x="6331272" y="1585546"/>
              <a:ext cx="399728" cy="154602"/>
              <a:chOff x="6331272" y="1585546"/>
              <a:chExt cx="399728" cy="154602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 flipV="1">
                <a:off x="6331272" y="1727896"/>
                <a:ext cx="399728" cy="12252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42"/>
              <p:cNvSpPr/>
              <p:nvPr/>
            </p:nvSpPr>
            <p:spPr>
              <a:xfrm>
                <a:off x="6438509" y="1585546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" name="Group 48"/>
          <p:cNvGrpSpPr/>
          <p:nvPr/>
        </p:nvGrpSpPr>
        <p:grpSpPr>
          <a:xfrm>
            <a:off x="2485650" y="4540042"/>
            <a:ext cx="1009328" cy="696516"/>
            <a:chOff x="6331272" y="1526728"/>
            <a:chExt cx="1009328" cy="696516"/>
          </a:xfrm>
        </p:grpSpPr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6731000" y="1843236"/>
              <a:ext cx="609600" cy="3800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i="1" dirty="0" smtClean="0">
                  <a:solidFill>
                    <a:schemeClr val="bg1"/>
                  </a:solidFill>
                </a:rPr>
                <a:t>uTCA</a:t>
              </a:r>
              <a:endParaRPr lang="en-US" sz="2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1" name="Content Placeholder 2"/>
            <p:cNvSpPr txBox="1">
              <a:spLocks/>
            </p:cNvSpPr>
            <p:nvPr/>
          </p:nvSpPr>
          <p:spPr>
            <a:xfrm>
              <a:off x="6731000" y="1526728"/>
              <a:ext cx="469900" cy="27692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i="1" dirty="0" smtClean="0">
                  <a:solidFill>
                    <a:schemeClr val="bg1"/>
                  </a:solidFill>
                </a:rPr>
                <a:t>TMB</a:t>
              </a:r>
              <a:endParaRPr lang="en-US" sz="120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18" name="Group 51"/>
            <p:cNvGrpSpPr/>
            <p:nvPr/>
          </p:nvGrpSpPr>
          <p:grpSpPr>
            <a:xfrm>
              <a:off x="6331272" y="1883385"/>
              <a:ext cx="399728" cy="143934"/>
              <a:chOff x="2810036" y="2994998"/>
              <a:chExt cx="399728" cy="143934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2942850" y="2994998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 flipH="1">
                <a:off x="2810036" y="3127424"/>
                <a:ext cx="399728" cy="11508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52"/>
            <p:cNvGrpSpPr/>
            <p:nvPr/>
          </p:nvGrpSpPr>
          <p:grpSpPr>
            <a:xfrm>
              <a:off x="6331272" y="1585546"/>
              <a:ext cx="399728" cy="154602"/>
              <a:chOff x="6331272" y="1585546"/>
              <a:chExt cx="399728" cy="154602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V="1">
                <a:off x="6331272" y="1727896"/>
                <a:ext cx="399728" cy="12252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Oval 54"/>
              <p:cNvSpPr/>
              <p:nvPr/>
            </p:nvSpPr>
            <p:spPr>
              <a:xfrm>
                <a:off x="6438509" y="1585546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4" name="Group 57"/>
          <p:cNvGrpSpPr/>
          <p:nvPr/>
        </p:nvGrpSpPr>
        <p:grpSpPr>
          <a:xfrm>
            <a:off x="2485650" y="5585329"/>
            <a:ext cx="1009328" cy="696516"/>
            <a:chOff x="6331272" y="1526728"/>
            <a:chExt cx="1009328" cy="696516"/>
          </a:xfrm>
        </p:grpSpPr>
        <p:sp>
          <p:nvSpPr>
            <p:cNvPr id="59" name="Content Placeholder 2"/>
            <p:cNvSpPr txBox="1">
              <a:spLocks/>
            </p:cNvSpPr>
            <p:nvPr/>
          </p:nvSpPr>
          <p:spPr>
            <a:xfrm>
              <a:off x="6731000" y="1843236"/>
              <a:ext cx="609600" cy="3800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i="1" dirty="0" smtClean="0">
                  <a:solidFill>
                    <a:schemeClr val="bg1"/>
                  </a:solidFill>
                </a:rPr>
                <a:t>uTCA</a:t>
              </a:r>
              <a:endParaRPr lang="en-US" sz="2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0" name="Content Placeholder 2"/>
            <p:cNvSpPr txBox="1">
              <a:spLocks/>
            </p:cNvSpPr>
            <p:nvPr/>
          </p:nvSpPr>
          <p:spPr>
            <a:xfrm>
              <a:off x="6731000" y="1526728"/>
              <a:ext cx="469900" cy="27692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i="1" dirty="0" smtClean="0">
                  <a:solidFill>
                    <a:schemeClr val="bg1"/>
                  </a:solidFill>
                </a:rPr>
                <a:t>TMB</a:t>
              </a:r>
              <a:endParaRPr lang="en-US" sz="120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60"/>
            <p:cNvGrpSpPr/>
            <p:nvPr/>
          </p:nvGrpSpPr>
          <p:grpSpPr>
            <a:xfrm>
              <a:off x="6331272" y="1883385"/>
              <a:ext cx="399728" cy="143934"/>
              <a:chOff x="2810036" y="2994998"/>
              <a:chExt cx="399728" cy="143934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2942850" y="2994998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flipH="1">
                <a:off x="2810036" y="3127424"/>
                <a:ext cx="399728" cy="11508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61"/>
            <p:cNvGrpSpPr/>
            <p:nvPr/>
          </p:nvGrpSpPr>
          <p:grpSpPr>
            <a:xfrm>
              <a:off x="6331272" y="1585546"/>
              <a:ext cx="399728" cy="154602"/>
              <a:chOff x="6331272" y="1585546"/>
              <a:chExt cx="399728" cy="154602"/>
            </a:xfrm>
          </p:grpSpPr>
          <p:cxnSp>
            <p:nvCxnSpPr>
              <p:cNvPr id="63" name="Straight Arrow Connector 62"/>
              <p:cNvCxnSpPr/>
              <p:nvPr/>
            </p:nvCxnSpPr>
            <p:spPr>
              <a:xfrm flipV="1">
                <a:off x="6331272" y="1727896"/>
                <a:ext cx="399728" cy="12252"/>
              </a:xfrm>
              <a:prstGeom prst="straightConnector1">
                <a:avLst/>
              </a:prstGeom>
              <a:ln w="12700">
                <a:solidFill>
                  <a:srgbClr val="FFFFFF"/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Oval 63"/>
              <p:cNvSpPr/>
              <p:nvPr/>
            </p:nvSpPr>
            <p:spPr>
              <a:xfrm>
                <a:off x="6438509" y="1585546"/>
                <a:ext cx="152577" cy="14393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7" name="Content Placeholder 2"/>
          <p:cNvSpPr txBox="1">
            <a:spLocks/>
          </p:cNvSpPr>
          <p:nvPr/>
        </p:nvSpPr>
        <p:spPr>
          <a:xfrm>
            <a:off x="4609456" y="2628739"/>
            <a:ext cx="4077344" cy="64548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rgbClr val="FFFFFF"/>
                </a:solidFill>
              </a:rPr>
              <a:t>Optional step :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Small uTCA setup, allows </a:t>
            </a:r>
            <a:r>
              <a:rPr lang="en-US" sz="16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opto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hybrid, uTCA and DAQ software development</a:t>
            </a: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609456" y="3740321"/>
            <a:ext cx="4077344" cy="64548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Full size setup, allows </a:t>
            </a:r>
            <a:r>
              <a:rPr lang="en-US" sz="16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opto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hybrid, uTCA, DAQ software and link to CSC TMB</a:t>
            </a: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4609242" y="4611530"/>
            <a:ext cx="4077344" cy="64548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rgbClr val="FFFFFF"/>
                </a:solidFill>
              </a:rPr>
              <a:t>Optional step :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If GBT project is delayed</a:t>
            </a: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4609456" y="5579095"/>
            <a:ext cx="4077344" cy="64548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Final setup with VFAT3 and GBT</a:t>
            </a:r>
          </a:p>
        </p:txBody>
      </p:sp>
      <p:cxnSp>
        <p:nvCxnSpPr>
          <p:cNvPr id="72" name="Straight Connector 71"/>
          <p:cNvCxnSpPr/>
          <p:nvPr/>
        </p:nvCxnSpPr>
        <p:spPr>
          <a:xfrm>
            <a:off x="457200" y="2481005"/>
            <a:ext cx="8229600" cy="0"/>
          </a:xfrm>
          <a:prstGeom prst="line">
            <a:avLst/>
          </a:prstGeom>
          <a:ln>
            <a:solidFill>
              <a:schemeClr val="bg2">
                <a:alpha val="52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56986" y="4481616"/>
            <a:ext cx="8229600" cy="0"/>
          </a:xfrm>
          <a:prstGeom prst="line">
            <a:avLst/>
          </a:prstGeom>
          <a:ln>
            <a:solidFill>
              <a:schemeClr val="bg2">
                <a:alpha val="52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457200" y="5327919"/>
            <a:ext cx="8229600" cy="0"/>
          </a:xfrm>
          <a:prstGeom prst="line">
            <a:avLst/>
          </a:prstGeom>
          <a:ln>
            <a:solidFill>
              <a:schemeClr val="bg2">
                <a:alpha val="52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57200" y="3278651"/>
            <a:ext cx="8229600" cy="0"/>
          </a:xfrm>
          <a:prstGeom prst="line">
            <a:avLst/>
          </a:prstGeom>
          <a:ln>
            <a:solidFill>
              <a:schemeClr val="bg2">
                <a:alpha val="52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57200" y="1431312"/>
            <a:ext cx="8229600" cy="0"/>
          </a:xfrm>
          <a:prstGeom prst="line">
            <a:avLst/>
          </a:prstGeom>
          <a:ln>
            <a:solidFill>
              <a:schemeClr val="bg2">
                <a:alpha val="52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ontent Placeholder 2"/>
          <p:cNvSpPr txBox="1">
            <a:spLocks/>
          </p:cNvSpPr>
          <p:nvPr/>
        </p:nvSpPr>
        <p:spPr>
          <a:xfrm>
            <a:off x="1146014" y="1006194"/>
            <a:ext cx="705563" cy="34000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smtClean="0">
                <a:solidFill>
                  <a:schemeClr val="bg1"/>
                </a:solidFill>
              </a:rPr>
              <a:t>VFAT2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1851577" y="1131747"/>
            <a:ext cx="399728" cy="12252"/>
          </a:xfrm>
          <a:prstGeom prst="straightConnector1">
            <a:avLst/>
          </a:prstGeom>
          <a:ln w="12700">
            <a:solidFill>
              <a:srgbClr val="FFFF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Content Placeholder 2"/>
          <p:cNvSpPr txBox="1">
            <a:spLocks/>
          </p:cNvSpPr>
          <p:nvPr/>
        </p:nvSpPr>
        <p:spPr>
          <a:xfrm>
            <a:off x="2251305" y="1006194"/>
            <a:ext cx="609600" cy="39196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smtClean="0">
                <a:solidFill>
                  <a:schemeClr val="bg1"/>
                </a:solidFill>
              </a:rPr>
              <a:t>uTCA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4419600" y="999735"/>
            <a:ext cx="4724400" cy="3652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ULB: Software communication to VFAT2 through uTCA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22300" y="1131747"/>
            <a:ext cx="0" cy="537274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0" y="3879713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rd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q 14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5440595"/>
            <a:ext cx="693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rd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 q 15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0" y="1088017"/>
            <a:ext cx="676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nd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q 13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0970" y="1911047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rd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q 13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4758" y="2736371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q 13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25" y="4678462"/>
            <a:ext cx="693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sz="1200" baseline="30000" dirty="0" smtClean="0">
                <a:solidFill>
                  <a:schemeClr val="bg1">
                    <a:lumMod val="95000"/>
                  </a:schemeClr>
                </a:solidFill>
              </a:rPr>
              <a:t>rd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  q 15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371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gde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jgdef</Template>
  <TotalTime>17747</TotalTime>
  <Words>728</Words>
  <Application>Microsoft Office PowerPoint</Application>
  <PresentationFormat>On-screen Show (4:3)</PresentationFormat>
  <Paragraphs>203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jgdef</vt:lpstr>
      <vt:lpstr>GEM Design Plans</vt:lpstr>
      <vt:lpstr>The CMS GEM project :  Global Requirements on Electronics </vt:lpstr>
      <vt:lpstr>GEM Front-End Electronics Geometry</vt:lpstr>
      <vt:lpstr>VFAT3 Front-End Chip Separated Trigger &amp; Tacking (STT)</vt:lpstr>
      <vt:lpstr>Trig Unit</vt:lpstr>
      <vt:lpstr>Separated Trigger &amp; Tracking Plan  [Fixed Latency Trigger ASIC (FPGA)]</vt:lpstr>
      <vt:lpstr>CMS GEM Electronics Overview</vt:lpstr>
      <vt:lpstr>CMS GEM Electronics System Development</vt:lpstr>
      <vt:lpstr>Prototype Development Plan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this electronics meeting. </dc:title>
  <dc:creator>paul aspell</dc:creator>
  <cp:lastModifiedBy>gilmore</cp:lastModifiedBy>
  <cp:revision>679</cp:revision>
  <dcterms:created xsi:type="dcterms:W3CDTF">2011-04-06T09:23:04Z</dcterms:created>
  <dcterms:modified xsi:type="dcterms:W3CDTF">2013-10-01T17:12:33Z</dcterms:modified>
</cp:coreProperties>
</file>