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sldIdLst>
    <p:sldId id="256" r:id="rId2"/>
    <p:sldId id="263" r:id="rId3"/>
    <p:sldId id="257" r:id="rId4"/>
    <p:sldId id="268" r:id="rId5"/>
    <p:sldId id="258" r:id="rId6"/>
    <p:sldId id="259" r:id="rId7"/>
    <p:sldId id="260" r:id="rId8"/>
    <p:sldId id="267" r:id="rId9"/>
    <p:sldId id="262"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03B7"/>
    <a:srgbClr val="CC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294" y="4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031B02-CA00-4D1D-9BB7-0EE67866C039}" type="datetimeFigureOut">
              <a:rPr lang="en-US" smtClean="0"/>
              <a:pPr/>
              <a:t>1/15/2014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B26E09-363A-4222-B4D3-92EC174FAEF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676A4DC-DD0B-4A1B-BE3C-A36DD6BB2152}" type="datetime1">
              <a:rPr lang="en-US" smtClean="0"/>
              <a:pPr/>
              <a:t>1/15/2014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t>ICMEC-2014 (PGR)</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5775069-4951-415D-B7C5-BA165C7736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8E7A4C-DF3D-470D-BE47-6C5072B3283A}" type="datetime1">
              <a:rPr lang="en-US" smtClean="0"/>
              <a:pPr/>
              <a:t>1/15/2014</a:t>
            </a:fld>
            <a:endParaRPr lang="en-US"/>
          </a:p>
        </p:txBody>
      </p:sp>
      <p:sp>
        <p:nvSpPr>
          <p:cNvPr id="5" name="Footer Placeholder 4"/>
          <p:cNvSpPr>
            <a:spLocks noGrp="1"/>
          </p:cNvSpPr>
          <p:nvPr>
            <p:ph type="ftr" sz="quarter" idx="11"/>
          </p:nvPr>
        </p:nvSpPr>
        <p:spPr/>
        <p:txBody>
          <a:bodyPr/>
          <a:lstStyle>
            <a:extLst/>
          </a:lstStyle>
          <a:p>
            <a:r>
              <a:rPr lang="en-US" smtClean="0"/>
              <a:t>ICMEC-2014 (PGR)</a:t>
            </a:r>
            <a:endParaRPr lang="en-US"/>
          </a:p>
        </p:txBody>
      </p:sp>
      <p:sp>
        <p:nvSpPr>
          <p:cNvPr id="6" name="Slide Number Placeholder 5"/>
          <p:cNvSpPr>
            <a:spLocks noGrp="1"/>
          </p:cNvSpPr>
          <p:nvPr>
            <p:ph type="sldNum" sz="quarter" idx="12"/>
          </p:nvPr>
        </p:nvSpPr>
        <p:spPr/>
        <p:txBody>
          <a:bodyPr/>
          <a:lstStyle>
            <a:extLst/>
          </a:lstStyle>
          <a:p>
            <a:fld id="{35775069-4951-415D-B7C5-BA165C7736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D2216F-CD8B-4A06-9114-A5F2E7C5298B}" type="datetime1">
              <a:rPr lang="en-US" smtClean="0"/>
              <a:pPr/>
              <a:t>1/15/2014</a:t>
            </a:fld>
            <a:endParaRPr lang="en-US"/>
          </a:p>
        </p:txBody>
      </p:sp>
      <p:sp>
        <p:nvSpPr>
          <p:cNvPr id="5" name="Footer Placeholder 4"/>
          <p:cNvSpPr>
            <a:spLocks noGrp="1"/>
          </p:cNvSpPr>
          <p:nvPr>
            <p:ph type="ftr" sz="quarter" idx="11"/>
          </p:nvPr>
        </p:nvSpPr>
        <p:spPr/>
        <p:txBody>
          <a:bodyPr/>
          <a:lstStyle>
            <a:extLst/>
          </a:lstStyle>
          <a:p>
            <a:r>
              <a:rPr lang="en-US" smtClean="0"/>
              <a:t>ICMEC-2014 (PGR)</a:t>
            </a:r>
            <a:endParaRPr lang="en-US"/>
          </a:p>
        </p:txBody>
      </p:sp>
      <p:sp>
        <p:nvSpPr>
          <p:cNvPr id="6" name="Slide Number Placeholder 5"/>
          <p:cNvSpPr>
            <a:spLocks noGrp="1"/>
          </p:cNvSpPr>
          <p:nvPr>
            <p:ph type="sldNum" sz="quarter" idx="12"/>
          </p:nvPr>
        </p:nvSpPr>
        <p:spPr/>
        <p:txBody>
          <a:bodyPr/>
          <a:lstStyle>
            <a:extLst/>
          </a:lstStyle>
          <a:p>
            <a:fld id="{35775069-4951-415D-B7C5-BA165C7736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FE50DDE-D4CA-4EE3-89A2-031C0B9D0335}" type="datetime1">
              <a:rPr lang="en-US" smtClean="0"/>
              <a:pPr/>
              <a:t>1/15/2014</a:t>
            </a:fld>
            <a:endParaRPr lang="en-US"/>
          </a:p>
        </p:txBody>
      </p:sp>
      <p:sp>
        <p:nvSpPr>
          <p:cNvPr id="5" name="Footer Placeholder 4"/>
          <p:cNvSpPr>
            <a:spLocks noGrp="1"/>
          </p:cNvSpPr>
          <p:nvPr>
            <p:ph type="ftr" sz="quarter" idx="11"/>
          </p:nvPr>
        </p:nvSpPr>
        <p:spPr/>
        <p:txBody>
          <a:bodyPr/>
          <a:lstStyle>
            <a:extLst/>
          </a:lstStyle>
          <a:p>
            <a:r>
              <a:rPr lang="en-US" smtClean="0"/>
              <a:t>ICMEC-2014 (PGR)</a:t>
            </a:r>
            <a:endParaRPr lang="en-US"/>
          </a:p>
        </p:txBody>
      </p:sp>
      <p:sp>
        <p:nvSpPr>
          <p:cNvPr id="6" name="Slide Number Placeholder 5"/>
          <p:cNvSpPr>
            <a:spLocks noGrp="1"/>
          </p:cNvSpPr>
          <p:nvPr>
            <p:ph type="sldNum" sz="quarter" idx="12"/>
          </p:nvPr>
        </p:nvSpPr>
        <p:spPr/>
        <p:txBody>
          <a:bodyPr/>
          <a:lstStyle>
            <a:extLst/>
          </a:lstStyle>
          <a:p>
            <a:fld id="{35775069-4951-415D-B7C5-BA165C77360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B04C6FD-0F96-4A9C-BC45-9FB61F4AA5AE}" type="datetime1">
              <a:rPr lang="en-US" smtClean="0"/>
              <a:pPr/>
              <a:t>1/15/2014</a:t>
            </a:fld>
            <a:endParaRPr lang="en-US"/>
          </a:p>
        </p:txBody>
      </p:sp>
      <p:sp>
        <p:nvSpPr>
          <p:cNvPr id="5" name="Footer Placeholder 4"/>
          <p:cNvSpPr>
            <a:spLocks noGrp="1"/>
          </p:cNvSpPr>
          <p:nvPr>
            <p:ph type="ftr" sz="quarter" idx="11"/>
          </p:nvPr>
        </p:nvSpPr>
        <p:spPr/>
        <p:txBody>
          <a:bodyPr/>
          <a:lstStyle>
            <a:extLst/>
          </a:lstStyle>
          <a:p>
            <a:r>
              <a:rPr lang="en-US" smtClean="0"/>
              <a:t>ICMEC-2014 (PGR)</a:t>
            </a:r>
            <a:endParaRPr lang="en-US"/>
          </a:p>
        </p:txBody>
      </p:sp>
      <p:sp>
        <p:nvSpPr>
          <p:cNvPr id="6" name="Slide Number Placeholder 5"/>
          <p:cNvSpPr>
            <a:spLocks noGrp="1"/>
          </p:cNvSpPr>
          <p:nvPr>
            <p:ph type="sldNum" sz="quarter" idx="12"/>
          </p:nvPr>
        </p:nvSpPr>
        <p:spPr/>
        <p:txBody>
          <a:bodyPr/>
          <a:lstStyle>
            <a:extLst/>
          </a:lstStyle>
          <a:p>
            <a:fld id="{35775069-4951-415D-B7C5-BA165C77360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8F4ED82-29CD-44D9-B992-BAFD442B212B}" type="datetime1">
              <a:rPr lang="en-US" smtClean="0"/>
              <a:pPr/>
              <a:t>1/15/2014</a:t>
            </a:fld>
            <a:endParaRPr lang="en-US"/>
          </a:p>
        </p:txBody>
      </p:sp>
      <p:sp>
        <p:nvSpPr>
          <p:cNvPr id="6" name="Footer Placeholder 5"/>
          <p:cNvSpPr>
            <a:spLocks noGrp="1"/>
          </p:cNvSpPr>
          <p:nvPr>
            <p:ph type="ftr" sz="quarter" idx="11"/>
          </p:nvPr>
        </p:nvSpPr>
        <p:spPr/>
        <p:txBody>
          <a:bodyPr/>
          <a:lstStyle>
            <a:extLst/>
          </a:lstStyle>
          <a:p>
            <a:r>
              <a:rPr lang="en-US" smtClean="0"/>
              <a:t>ICMEC-2014 (PGR)</a:t>
            </a:r>
            <a:endParaRPr lang="en-US"/>
          </a:p>
        </p:txBody>
      </p:sp>
      <p:sp>
        <p:nvSpPr>
          <p:cNvPr id="7" name="Slide Number Placeholder 6"/>
          <p:cNvSpPr>
            <a:spLocks noGrp="1"/>
          </p:cNvSpPr>
          <p:nvPr>
            <p:ph type="sldNum" sz="quarter" idx="12"/>
          </p:nvPr>
        </p:nvSpPr>
        <p:spPr/>
        <p:txBody>
          <a:bodyPr/>
          <a:lstStyle>
            <a:extLst/>
          </a:lstStyle>
          <a:p>
            <a:fld id="{35775069-4951-415D-B7C5-BA165C77360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7CEC10A-B337-4AAB-9700-D5A44AFF4EB0}" type="datetime1">
              <a:rPr lang="en-US" smtClean="0"/>
              <a:pPr/>
              <a:t>1/15/2014</a:t>
            </a:fld>
            <a:endParaRPr lang="en-US"/>
          </a:p>
        </p:txBody>
      </p:sp>
      <p:sp>
        <p:nvSpPr>
          <p:cNvPr id="8" name="Footer Placeholder 7"/>
          <p:cNvSpPr>
            <a:spLocks noGrp="1"/>
          </p:cNvSpPr>
          <p:nvPr>
            <p:ph type="ftr" sz="quarter" idx="11"/>
          </p:nvPr>
        </p:nvSpPr>
        <p:spPr/>
        <p:txBody>
          <a:bodyPr/>
          <a:lstStyle>
            <a:extLst/>
          </a:lstStyle>
          <a:p>
            <a:r>
              <a:rPr lang="en-US" smtClean="0"/>
              <a:t>ICMEC-2014 (PGR)</a:t>
            </a:r>
            <a:endParaRPr lang="en-US"/>
          </a:p>
        </p:txBody>
      </p:sp>
      <p:sp>
        <p:nvSpPr>
          <p:cNvPr id="9" name="Slide Number Placeholder 8"/>
          <p:cNvSpPr>
            <a:spLocks noGrp="1"/>
          </p:cNvSpPr>
          <p:nvPr>
            <p:ph type="sldNum" sz="quarter" idx="12"/>
          </p:nvPr>
        </p:nvSpPr>
        <p:spPr/>
        <p:txBody>
          <a:bodyPr/>
          <a:lstStyle>
            <a:extLst/>
          </a:lstStyle>
          <a:p>
            <a:fld id="{35775069-4951-415D-B7C5-BA165C7736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1F82FBF-FFDA-4428-AF48-D64A5E2B6B53}" type="datetime1">
              <a:rPr lang="en-US" smtClean="0"/>
              <a:pPr/>
              <a:t>1/15/2014</a:t>
            </a:fld>
            <a:endParaRPr lang="en-US"/>
          </a:p>
        </p:txBody>
      </p:sp>
      <p:sp>
        <p:nvSpPr>
          <p:cNvPr id="4" name="Footer Placeholder 3"/>
          <p:cNvSpPr>
            <a:spLocks noGrp="1"/>
          </p:cNvSpPr>
          <p:nvPr>
            <p:ph type="ftr" sz="quarter" idx="11"/>
          </p:nvPr>
        </p:nvSpPr>
        <p:spPr/>
        <p:txBody>
          <a:bodyPr/>
          <a:lstStyle>
            <a:extLst/>
          </a:lstStyle>
          <a:p>
            <a:r>
              <a:rPr lang="en-US" smtClean="0"/>
              <a:t>ICMEC-2014 (PGR)</a:t>
            </a:r>
            <a:endParaRPr lang="en-US"/>
          </a:p>
        </p:txBody>
      </p:sp>
      <p:sp>
        <p:nvSpPr>
          <p:cNvPr id="5" name="Slide Number Placeholder 4"/>
          <p:cNvSpPr>
            <a:spLocks noGrp="1"/>
          </p:cNvSpPr>
          <p:nvPr>
            <p:ph type="sldNum" sz="quarter" idx="12"/>
          </p:nvPr>
        </p:nvSpPr>
        <p:spPr/>
        <p:txBody>
          <a:bodyPr/>
          <a:lstStyle>
            <a:extLst/>
          </a:lstStyle>
          <a:p>
            <a:fld id="{35775069-4951-415D-B7C5-BA165C77360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582E890-B195-4555-A1F1-B4047E63F900}" type="datetime1">
              <a:rPr lang="en-US" smtClean="0"/>
              <a:pPr/>
              <a:t>1/15/2014</a:t>
            </a:fld>
            <a:endParaRPr lang="en-US"/>
          </a:p>
        </p:txBody>
      </p:sp>
      <p:sp>
        <p:nvSpPr>
          <p:cNvPr id="3" name="Footer Placeholder 2"/>
          <p:cNvSpPr>
            <a:spLocks noGrp="1"/>
          </p:cNvSpPr>
          <p:nvPr>
            <p:ph type="ftr" sz="quarter" idx="11"/>
          </p:nvPr>
        </p:nvSpPr>
        <p:spPr/>
        <p:txBody>
          <a:bodyPr/>
          <a:lstStyle>
            <a:extLst/>
          </a:lstStyle>
          <a:p>
            <a:r>
              <a:rPr lang="en-US" smtClean="0"/>
              <a:t>ICMEC-2014 (PGR)</a:t>
            </a:r>
            <a:endParaRPr lang="en-US"/>
          </a:p>
        </p:txBody>
      </p:sp>
      <p:sp>
        <p:nvSpPr>
          <p:cNvPr id="4" name="Slide Number Placeholder 3"/>
          <p:cNvSpPr>
            <a:spLocks noGrp="1"/>
          </p:cNvSpPr>
          <p:nvPr>
            <p:ph type="sldNum" sz="quarter" idx="12"/>
          </p:nvPr>
        </p:nvSpPr>
        <p:spPr/>
        <p:txBody>
          <a:bodyPr/>
          <a:lstStyle>
            <a:extLst/>
          </a:lstStyle>
          <a:p>
            <a:fld id="{35775069-4951-415D-B7C5-BA165C7736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AE24434-8B17-4EAE-92C7-70E6A1E69B49}" type="datetime1">
              <a:rPr lang="en-US" smtClean="0"/>
              <a:pPr/>
              <a:t>1/15/2014</a:t>
            </a:fld>
            <a:endParaRPr lang="en-US"/>
          </a:p>
        </p:txBody>
      </p:sp>
      <p:sp>
        <p:nvSpPr>
          <p:cNvPr id="6" name="Footer Placeholder 5"/>
          <p:cNvSpPr>
            <a:spLocks noGrp="1"/>
          </p:cNvSpPr>
          <p:nvPr>
            <p:ph type="ftr" sz="quarter" idx="11"/>
          </p:nvPr>
        </p:nvSpPr>
        <p:spPr/>
        <p:txBody>
          <a:bodyPr/>
          <a:lstStyle>
            <a:extLst/>
          </a:lstStyle>
          <a:p>
            <a:r>
              <a:rPr lang="en-US" smtClean="0"/>
              <a:t>ICMEC-2014 (PGR)</a:t>
            </a:r>
            <a:endParaRPr lang="en-US"/>
          </a:p>
        </p:txBody>
      </p:sp>
      <p:sp>
        <p:nvSpPr>
          <p:cNvPr id="7" name="Slide Number Placeholder 6"/>
          <p:cNvSpPr>
            <a:spLocks noGrp="1"/>
          </p:cNvSpPr>
          <p:nvPr>
            <p:ph type="sldNum" sz="quarter" idx="12"/>
          </p:nvPr>
        </p:nvSpPr>
        <p:spPr/>
        <p:txBody>
          <a:bodyPr/>
          <a:lstStyle>
            <a:extLst/>
          </a:lstStyle>
          <a:p>
            <a:fld id="{35775069-4951-415D-B7C5-BA165C7736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CE24CED-D896-4E4D-A0F0-D97AA54775AF}" type="datetime1">
              <a:rPr lang="en-US" smtClean="0"/>
              <a:pPr/>
              <a:t>1/15/2014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t>ICMEC-2014 (PGR)</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5775069-4951-415D-B7C5-BA165C77360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3C5C492-D711-4A5C-813B-EC5C7A54170F}" type="datetime1">
              <a:rPr lang="en-US" smtClean="0"/>
              <a:pPr/>
              <a:t>1/15/2014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ICMEC-2014 (PGR)</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5775069-4951-415D-B7C5-BA165C7736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04800"/>
            <a:ext cx="8458200" cy="1905000"/>
          </a:xfrm>
        </p:spPr>
        <p:txBody>
          <a:bodyPr>
            <a:normAutofit/>
          </a:bodyPr>
          <a:lstStyle/>
          <a:p>
            <a:pPr algn="ctr"/>
            <a:r>
              <a:rPr lang="en-US" sz="3600" dirty="0">
                <a:solidFill>
                  <a:schemeClr val="accent2"/>
                </a:solidFill>
                <a:latin typeface="Lucida Handwriting" pitchFamily="66" charset="0"/>
                <a:ea typeface="Tahoma" pitchFamily="34" charset="0"/>
                <a:cs typeface="Tahoma" pitchFamily="34" charset="0"/>
              </a:rPr>
              <a:t>On Direct </a:t>
            </a:r>
            <a:r>
              <a:rPr lang="en-US" sz="3600" dirty="0" smtClean="0">
                <a:solidFill>
                  <a:schemeClr val="accent2"/>
                </a:solidFill>
                <a:latin typeface="Lucida Handwriting" pitchFamily="66" charset="0"/>
                <a:ea typeface="Tahoma" pitchFamily="34" charset="0"/>
                <a:cs typeface="Tahoma" pitchFamily="34" charset="0"/>
              </a:rPr>
              <a:t>Photon </a:t>
            </a:r>
            <a:r>
              <a:rPr lang="en-US" sz="3600" dirty="0">
                <a:solidFill>
                  <a:schemeClr val="accent2"/>
                </a:solidFill>
                <a:latin typeface="Lucida Handwriting" pitchFamily="66" charset="0"/>
                <a:ea typeface="Tahoma" pitchFamily="34" charset="0"/>
                <a:cs typeface="Tahoma" pitchFamily="34" charset="0"/>
              </a:rPr>
              <a:t>Production at RHIC </a:t>
            </a:r>
            <a:r>
              <a:rPr lang="en-US" sz="3600" dirty="0" smtClean="0">
                <a:solidFill>
                  <a:schemeClr val="accent2"/>
                </a:solidFill>
                <a:latin typeface="Lucida Handwriting" pitchFamily="66" charset="0"/>
                <a:ea typeface="Tahoma" pitchFamily="34" charset="0"/>
                <a:cs typeface="Tahoma" pitchFamily="34" charset="0"/>
              </a:rPr>
              <a:t>and LHC-energies: </a:t>
            </a:r>
            <a:r>
              <a:rPr lang="en-US" sz="3600" dirty="0">
                <a:solidFill>
                  <a:schemeClr val="accent2"/>
                </a:solidFill>
                <a:latin typeface="Lucida Handwriting" pitchFamily="66" charset="0"/>
                <a:ea typeface="Tahoma" pitchFamily="34" charset="0"/>
                <a:cs typeface="Tahoma" pitchFamily="34" charset="0"/>
              </a:rPr>
              <a:t>A Theoretical Approach</a:t>
            </a:r>
          </a:p>
        </p:txBody>
      </p:sp>
      <p:sp>
        <p:nvSpPr>
          <p:cNvPr id="3" name="Subtitle 2"/>
          <p:cNvSpPr>
            <a:spLocks noGrp="1"/>
          </p:cNvSpPr>
          <p:nvPr>
            <p:ph type="subTitle" idx="1"/>
          </p:nvPr>
        </p:nvSpPr>
        <p:spPr>
          <a:xfrm>
            <a:off x="2057400" y="3124200"/>
            <a:ext cx="6400800" cy="1447800"/>
          </a:xfrm>
        </p:spPr>
        <p:txBody>
          <a:bodyPr>
            <a:normAutofit fontScale="85000" lnSpcReduction="20000"/>
          </a:bodyPr>
          <a:lstStyle/>
          <a:p>
            <a:r>
              <a:rPr lang="en-US" dirty="0" err="1" smtClean="0">
                <a:solidFill>
                  <a:srgbClr val="CC00FF"/>
                </a:solidFill>
                <a:effectLst>
                  <a:outerShdw blurRad="38100" dist="38100" dir="2700000" algn="tl">
                    <a:srgbClr val="000000">
                      <a:alpha val="43137"/>
                    </a:srgbClr>
                  </a:outerShdw>
                </a:effectLst>
                <a:latin typeface="Arial Rounded MT Bold" pitchFamily="34" charset="0"/>
              </a:rPr>
              <a:t>Pradeepta</a:t>
            </a:r>
            <a:r>
              <a:rPr lang="en-US" dirty="0" smtClean="0">
                <a:solidFill>
                  <a:srgbClr val="CC00FF"/>
                </a:solidFill>
                <a:effectLst>
                  <a:outerShdw blurRad="38100" dist="38100" dir="2700000" algn="tl">
                    <a:srgbClr val="000000">
                      <a:alpha val="43137"/>
                    </a:srgbClr>
                  </a:outerShdw>
                </a:effectLst>
                <a:latin typeface="Arial Rounded MT Bold" pitchFamily="34" charset="0"/>
              </a:rPr>
              <a:t> </a:t>
            </a:r>
            <a:r>
              <a:rPr lang="en-US" dirty="0" err="1" smtClean="0">
                <a:solidFill>
                  <a:srgbClr val="CC00FF"/>
                </a:solidFill>
                <a:effectLst>
                  <a:outerShdw blurRad="38100" dist="38100" dir="2700000" algn="tl">
                    <a:srgbClr val="000000">
                      <a:alpha val="43137"/>
                    </a:srgbClr>
                  </a:outerShdw>
                </a:effectLst>
                <a:latin typeface="Arial Rounded MT Bold" pitchFamily="34" charset="0"/>
              </a:rPr>
              <a:t>Guptaroy</a:t>
            </a:r>
            <a:endParaRPr lang="en-US" dirty="0" smtClean="0">
              <a:solidFill>
                <a:srgbClr val="CC00FF"/>
              </a:solidFill>
              <a:effectLst>
                <a:outerShdw blurRad="38100" dist="38100" dir="2700000" algn="tl">
                  <a:srgbClr val="000000">
                    <a:alpha val="43137"/>
                  </a:srgbClr>
                </a:outerShdw>
              </a:effectLst>
              <a:latin typeface="Arial Rounded MT Bold" pitchFamily="34" charset="0"/>
            </a:endParaRPr>
          </a:p>
          <a:p>
            <a:r>
              <a:rPr lang="en-US" dirty="0" smtClean="0">
                <a:solidFill>
                  <a:srgbClr val="CC00FF"/>
                </a:solidFill>
                <a:effectLst>
                  <a:outerShdw blurRad="38100" dist="38100" dir="2700000" algn="tl">
                    <a:srgbClr val="000000">
                      <a:alpha val="43137"/>
                    </a:srgbClr>
                  </a:outerShdw>
                </a:effectLst>
                <a:latin typeface="Arial Rounded MT Bold" pitchFamily="34" charset="0"/>
              </a:rPr>
              <a:t>Department of Physics,</a:t>
            </a:r>
          </a:p>
          <a:p>
            <a:r>
              <a:rPr lang="en-US" dirty="0" err="1" smtClean="0">
                <a:solidFill>
                  <a:srgbClr val="CC00FF"/>
                </a:solidFill>
                <a:effectLst>
                  <a:outerShdw blurRad="38100" dist="38100" dir="2700000" algn="tl">
                    <a:srgbClr val="000000">
                      <a:alpha val="43137"/>
                    </a:srgbClr>
                  </a:outerShdw>
                </a:effectLst>
                <a:latin typeface="Arial Rounded MT Bold" pitchFamily="34" charset="0"/>
              </a:rPr>
              <a:t>Raghunathpur</a:t>
            </a:r>
            <a:r>
              <a:rPr lang="en-US" dirty="0" smtClean="0">
                <a:solidFill>
                  <a:srgbClr val="CC00FF"/>
                </a:solidFill>
                <a:effectLst>
                  <a:outerShdw blurRad="38100" dist="38100" dir="2700000" algn="tl">
                    <a:srgbClr val="000000">
                      <a:alpha val="43137"/>
                    </a:srgbClr>
                  </a:outerShdw>
                </a:effectLst>
                <a:latin typeface="Arial Rounded MT Bold" pitchFamily="34" charset="0"/>
              </a:rPr>
              <a:t> College,</a:t>
            </a:r>
          </a:p>
          <a:p>
            <a:r>
              <a:rPr lang="en-US" dirty="0" err="1" smtClean="0">
                <a:solidFill>
                  <a:srgbClr val="CC00FF"/>
                </a:solidFill>
                <a:effectLst>
                  <a:outerShdw blurRad="38100" dist="38100" dir="2700000" algn="tl">
                    <a:srgbClr val="000000">
                      <a:alpha val="43137"/>
                    </a:srgbClr>
                  </a:outerShdw>
                </a:effectLst>
                <a:latin typeface="Arial Rounded MT Bold" pitchFamily="34" charset="0"/>
              </a:rPr>
              <a:t>Purulia</a:t>
            </a:r>
            <a:r>
              <a:rPr lang="en-US" dirty="0" smtClean="0">
                <a:solidFill>
                  <a:srgbClr val="CC00FF"/>
                </a:solidFill>
                <a:effectLst>
                  <a:outerShdw blurRad="38100" dist="38100" dir="2700000" algn="tl">
                    <a:srgbClr val="000000">
                      <a:alpha val="43137"/>
                    </a:srgbClr>
                  </a:outerShdw>
                </a:effectLst>
                <a:latin typeface="Arial Rounded MT Bold" pitchFamily="34" charset="0"/>
              </a:rPr>
              <a:t> (West Bengal)</a:t>
            </a:r>
          </a:p>
          <a:p>
            <a:endParaRPr lang="en-US" dirty="0"/>
          </a:p>
        </p:txBody>
      </p:sp>
      <p:pic>
        <p:nvPicPr>
          <p:cNvPr id="1026" name="Picture 2" descr="D:\Phys.seminar11\flex\logo.gif"/>
          <p:cNvPicPr>
            <a:picLocks noChangeAspect="1" noChangeArrowheads="1"/>
          </p:cNvPicPr>
          <p:nvPr/>
        </p:nvPicPr>
        <p:blipFill>
          <a:blip r:embed="rId2"/>
          <a:srcRect/>
          <a:stretch>
            <a:fillRect/>
          </a:stretch>
        </p:blipFill>
        <p:spPr bwMode="auto">
          <a:xfrm>
            <a:off x="304800" y="5181600"/>
            <a:ext cx="1524001" cy="1447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fade">
                                      <p:cBhvr>
                                        <p:cTn id="32" dur="1000"/>
                                        <p:tgtEl>
                                          <p:spTgt spid="1026"/>
                                        </p:tgtEl>
                                      </p:cBhvr>
                                    </p:animEffect>
                                    <p:anim calcmode="lin" valueType="num">
                                      <p:cBhvr>
                                        <p:cTn id="33" dur="1000" fill="hold"/>
                                        <p:tgtEl>
                                          <p:spTgt spid="1026"/>
                                        </p:tgtEl>
                                        <p:attrNameLst>
                                          <p:attrName>ppt_x</p:attrName>
                                        </p:attrNameLst>
                                      </p:cBhvr>
                                      <p:tavLst>
                                        <p:tav tm="0">
                                          <p:val>
                                            <p:strVal val="#ppt_x"/>
                                          </p:val>
                                        </p:tav>
                                        <p:tav tm="100000">
                                          <p:val>
                                            <p:strVal val="#ppt_x"/>
                                          </p:val>
                                        </p:tav>
                                      </p:tavLst>
                                    </p:anim>
                                    <p:anim calcmode="lin" valueType="num">
                                      <p:cBhvr>
                                        <p:cTn id="3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228600"/>
            <a:ext cx="9144000" cy="5778691"/>
          </a:xfrm>
        </p:spPr>
        <p:txBody>
          <a:bodyPr>
            <a:normAutofit lnSpcReduction="10000"/>
          </a:bodyPr>
          <a:lstStyle/>
          <a:p>
            <a:pPr>
              <a:buNone/>
            </a:pPr>
            <a:r>
              <a:rPr lang="en-US" sz="2600" b="1" dirty="0" smtClean="0">
                <a:solidFill>
                  <a:srgbClr val="C00000"/>
                </a:solidFill>
                <a:effectLst>
                  <a:outerShdw blurRad="38100" dist="38100" dir="2700000" algn="tl">
                    <a:srgbClr val="000000">
                      <a:alpha val="43137"/>
                    </a:srgbClr>
                  </a:outerShdw>
                </a:effectLst>
              </a:rPr>
              <a:t>Final Remarks:</a:t>
            </a:r>
          </a:p>
          <a:p>
            <a:pPr marL="681228" indent="-571500">
              <a:buAutoNum type="romanLcParenR"/>
            </a:pPr>
            <a:r>
              <a:rPr lang="en-US" sz="2500" dirty="0" smtClean="0">
                <a:solidFill>
                  <a:schemeClr val="accent2">
                    <a:lumMod val="75000"/>
                  </a:schemeClr>
                </a:solidFill>
                <a:effectLst>
                  <a:outerShdw blurRad="38100" dist="38100" dir="2700000" algn="tl">
                    <a:srgbClr val="000000">
                      <a:alpha val="43137"/>
                    </a:srgbClr>
                  </a:outerShdw>
                </a:effectLst>
              </a:rPr>
              <a:t>The model, presented here, works modestly satisfactorily for central and non-central collisions.</a:t>
            </a:r>
          </a:p>
          <a:p>
            <a:pPr marL="681228" indent="-571500">
              <a:buAutoNum type="romanLcParenR"/>
            </a:pPr>
            <a:r>
              <a:rPr lang="en-US" sz="2500" dirty="0" smtClean="0">
                <a:solidFill>
                  <a:schemeClr val="accent2">
                    <a:lumMod val="75000"/>
                  </a:schemeClr>
                </a:solidFill>
                <a:effectLst>
                  <a:outerShdw blurRad="38100" dist="38100" dir="2700000" algn="tl">
                    <a:srgbClr val="000000">
                      <a:alpha val="43137"/>
                    </a:srgbClr>
                  </a:outerShdw>
                </a:effectLst>
              </a:rPr>
              <a:t>Selected comparisons of our model-based </a:t>
            </a:r>
            <a:r>
              <a:rPr lang="en-US" sz="2500" dirty="0" smtClean="0">
                <a:solidFill>
                  <a:schemeClr val="accent2">
                    <a:lumMod val="75000"/>
                  </a:schemeClr>
                </a:solidFill>
                <a:effectLst>
                  <a:outerShdw blurRad="38100" dist="38100" dir="2700000" algn="tl">
                    <a:srgbClr val="000000">
                      <a:alpha val="43137"/>
                    </a:srgbClr>
                  </a:outerShdw>
                </a:effectLst>
              </a:rPr>
              <a:t>results with other models </a:t>
            </a:r>
            <a:r>
              <a:rPr lang="en-US" sz="2500" dirty="0" smtClean="0">
                <a:solidFill>
                  <a:schemeClr val="accent2">
                    <a:lumMod val="75000"/>
                  </a:schemeClr>
                </a:solidFill>
                <a:effectLst>
                  <a:outerShdw blurRad="38100" dist="38100" dir="2700000" algn="tl">
                    <a:srgbClr val="000000">
                      <a:alpha val="43137"/>
                    </a:srgbClr>
                  </a:outerShdw>
                </a:effectLst>
              </a:rPr>
              <a:t>reveal neither sharp disagreement with any of them.</a:t>
            </a:r>
          </a:p>
          <a:p>
            <a:pPr marL="681228" indent="-571500">
              <a:buAutoNum type="romanLcParenR"/>
            </a:pPr>
            <a:r>
              <a:rPr lang="en-US" sz="2500" dirty="0" smtClean="0">
                <a:solidFill>
                  <a:schemeClr val="accent2">
                    <a:lumMod val="75000"/>
                  </a:schemeClr>
                </a:solidFill>
                <a:effectLst>
                  <a:outerShdw blurRad="38100" dist="38100" dir="2700000" algn="tl">
                    <a:srgbClr val="000000">
                      <a:alpha val="43137"/>
                    </a:srgbClr>
                  </a:outerShdw>
                </a:effectLst>
              </a:rPr>
              <a:t>The issue of direct photon yields could be tackled even by such non-</a:t>
            </a:r>
            <a:r>
              <a:rPr lang="en-US" sz="2500" dirty="0" err="1" smtClean="0">
                <a:solidFill>
                  <a:schemeClr val="accent2">
                    <a:lumMod val="75000"/>
                  </a:schemeClr>
                </a:solidFill>
                <a:effectLst>
                  <a:outerShdw blurRad="38100" dist="38100" dir="2700000" algn="tl">
                    <a:srgbClr val="000000">
                      <a:alpha val="43137"/>
                    </a:srgbClr>
                  </a:outerShdw>
                </a:effectLst>
              </a:rPr>
              <a:t>gluonization</a:t>
            </a:r>
            <a:r>
              <a:rPr lang="en-US" sz="2500" dirty="0" smtClean="0">
                <a:solidFill>
                  <a:schemeClr val="accent2">
                    <a:lumMod val="75000"/>
                  </a:schemeClr>
                </a:solidFill>
                <a:effectLst>
                  <a:outerShdw blurRad="38100" dist="38100" dir="2700000" algn="tl">
                    <a:srgbClr val="000000">
                      <a:alpha val="43137"/>
                    </a:srgbClr>
                  </a:outerShdw>
                </a:effectLst>
              </a:rPr>
              <a:t> physics-approach.</a:t>
            </a:r>
          </a:p>
          <a:p>
            <a:pPr marL="681228" indent="-571500">
              <a:buNone/>
            </a:pPr>
            <a:r>
              <a:rPr lang="en-US" sz="2500" b="1" dirty="0" err="1" smtClean="0">
                <a:solidFill>
                  <a:srgbClr val="C00000"/>
                </a:solidFill>
                <a:effectLst>
                  <a:outerShdw blurRad="38100" dist="38100" dir="2700000" algn="tl">
                    <a:srgbClr val="000000">
                      <a:alpha val="43137"/>
                    </a:srgbClr>
                  </a:outerShdw>
                </a:effectLst>
              </a:rPr>
              <a:t>Acknowledment</a:t>
            </a:r>
            <a:r>
              <a:rPr lang="en-US" sz="2500" b="1" dirty="0" smtClean="0">
                <a:solidFill>
                  <a:srgbClr val="C00000"/>
                </a:solidFill>
                <a:effectLst>
                  <a:outerShdw blurRad="38100" dist="38100" dir="2700000" algn="tl">
                    <a:srgbClr val="000000">
                      <a:alpha val="43137"/>
                    </a:srgbClr>
                  </a:outerShdw>
                </a:effectLst>
              </a:rPr>
              <a:t>: </a:t>
            </a:r>
            <a:endParaRPr lang="en-US" sz="2500" b="1" dirty="0" smtClean="0">
              <a:solidFill>
                <a:srgbClr val="C00000"/>
              </a:solidFill>
              <a:effectLst>
                <a:outerShdw blurRad="38100" dist="38100" dir="2700000" algn="tl">
                  <a:srgbClr val="000000">
                    <a:alpha val="43137"/>
                  </a:srgbClr>
                </a:outerShdw>
              </a:effectLst>
            </a:endParaRPr>
          </a:p>
          <a:p>
            <a:pPr marL="681228" indent="-571500">
              <a:buNone/>
            </a:pPr>
            <a:r>
              <a:rPr lang="en-US" sz="2500" dirty="0" err="1" smtClean="0">
                <a:solidFill>
                  <a:srgbClr val="C00000"/>
                </a:solidFill>
                <a:effectLst>
                  <a:outerShdw blurRad="38100" dist="38100" dir="2700000" algn="tl">
                    <a:srgbClr val="000000">
                      <a:alpha val="43137"/>
                    </a:srgbClr>
                  </a:outerShdw>
                </a:effectLst>
              </a:rPr>
              <a:t>Organising</a:t>
            </a:r>
            <a:r>
              <a:rPr lang="en-US" sz="2500" dirty="0" smtClean="0">
                <a:solidFill>
                  <a:srgbClr val="C00000"/>
                </a:solidFill>
                <a:effectLst>
                  <a:outerShdw blurRad="38100" dist="38100" dir="2700000" algn="tl">
                    <a:srgbClr val="000000">
                      <a:alpha val="43137"/>
                    </a:srgbClr>
                  </a:outerShdw>
                </a:effectLst>
              </a:rPr>
              <a:t> Committee, </a:t>
            </a:r>
            <a:r>
              <a:rPr lang="en-US" sz="2500" dirty="0" smtClean="0">
                <a:solidFill>
                  <a:srgbClr val="C00000"/>
                </a:solidFill>
                <a:effectLst>
                  <a:outerShdw blurRad="38100" dist="38100" dir="2700000" algn="tl">
                    <a:srgbClr val="000000">
                      <a:alpha val="43137"/>
                    </a:srgbClr>
                  </a:outerShdw>
                </a:effectLst>
              </a:rPr>
              <a:t>ICMEC, 2014.</a:t>
            </a:r>
            <a:endParaRPr lang="en-US" sz="2500" dirty="0" smtClean="0">
              <a:solidFill>
                <a:srgbClr val="C00000"/>
              </a:solidFill>
              <a:effectLst>
                <a:outerShdw blurRad="38100" dist="38100" dir="2700000" algn="tl">
                  <a:srgbClr val="000000">
                    <a:alpha val="43137"/>
                  </a:srgbClr>
                </a:outerShdw>
              </a:effectLst>
            </a:endParaRPr>
          </a:p>
          <a:p>
            <a:pPr marL="681228" indent="-571500">
              <a:buNone/>
            </a:pPr>
            <a:r>
              <a:rPr lang="en-US" sz="2500" b="1" dirty="0" smtClean="0">
                <a:solidFill>
                  <a:srgbClr val="C00000"/>
                </a:solidFill>
                <a:effectLst>
                  <a:outerShdw blurRad="38100" dist="38100" dir="2700000" algn="tl">
                    <a:srgbClr val="000000">
                      <a:alpha val="43137"/>
                    </a:srgbClr>
                  </a:outerShdw>
                </a:effectLst>
              </a:rPr>
              <a:t>References: </a:t>
            </a:r>
          </a:p>
          <a:p>
            <a:pPr marL="681228" indent="-571500">
              <a:buNone/>
            </a:pPr>
            <a:r>
              <a:rPr lang="en-US" sz="2500" dirty="0" smtClean="0">
                <a:solidFill>
                  <a:schemeClr val="accent2">
                    <a:lumMod val="75000"/>
                  </a:schemeClr>
                </a:solidFill>
                <a:effectLst>
                  <a:outerShdw blurRad="38100" dist="38100" dir="2700000" algn="tl">
                    <a:srgbClr val="000000">
                      <a:alpha val="43137"/>
                    </a:srgbClr>
                  </a:outerShdw>
                </a:effectLst>
              </a:rPr>
              <a:t>P. </a:t>
            </a:r>
            <a:r>
              <a:rPr lang="en-US" sz="2500" dirty="0" err="1" smtClean="0">
                <a:solidFill>
                  <a:schemeClr val="accent2">
                    <a:lumMod val="75000"/>
                  </a:schemeClr>
                </a:solidFill>
                <a:effectLst>
                  <a:outerShdw blurRad="38100" dist="38100" dir="2700000" algn="tl">
                    <a:srgbClr val="000000">
                      <a:alpha val="43137"/>
                    </a:srgbClr>
                  </a:outerShdw>
                </a:effectLst>
              </a:rPr>
              <a:t>Guptaroy</a:t>
            </a:r>
            <a:r>
              <a:rPr lang="en-US" sz="2500" dirty="0" smtClean="0">
                <a:solidFill>
                  <a:schemeClr val="accent2">
                    <a:lumMod val="75000"/>
                  </a:schemeClr>
                </a:solidFill>
                <a:effectLst>
                  <a:outerShdw blurRad="38100" dist="38100" dir="2700000" algn="tl">
                    <a:srgbClr val="000000">
                      <a:alpha val="43137"/>
                    </a:srgbClr>
                  </a:outerShdw>
                </a:effectLst>
              </a:rPr>
              <a:t> et. al., Chin. Phys. </a:t>
            </a:r>
            <a:r>
              <a:rPr lang="en-US" sz="2500" dirty="0" err="1" smtClean="0">
                <a:solidFill>
                  <a:schemeClr val="accent2">
                    <a:lumMod val="75000"/>
                  </a:schemeClr>
                </a:solidFill>
                <a:effectLst>
                  <a:outerShdw blurRad="38100" dist="38100" dir="2700000" algn="tl">
                    <a:srgbClr val="000000">
                      <a:alpha val="43137"/>
                    </a:srgbClr>
                  </a:outerShdw>
                </a:effectLst>
              </a:rPr>
              <a:t>Lett</a:t>
            </a:r>
            <a:r>
              <a:rPr lang="en-US" sz="2500" dirty="0" smtClean="0">
                <a:solidFill>
                  <a:schemeClr val="accent2">
                    <a:lumMod val="75000"/>
                  </a:schemeClr>
                </a:solidFill>
                <a:effectLst>
                  <a:outerShdw blurRad="38100" dist="38100" dir="2700000" algn="tl">
                    <a:srgbClr val="000000">
                      <a:alpha val="43137"/>
                    </a:srgbClr>
                  </a:outerShdw>
                </a:effectLst>
              </a:rPr>
              <a:t>. (2013) </a:t>
            </a:r>
            <a:r>
              <a:rPr lang="en-US" sz="2500" b="1" dirty="0" smtClean="0">
                <a:solidFill>
                  <a:schemeClr val="accent2">
                    <a:lumMod val="75000"/>
                  </a:schemeClr>
                </a:solidFill>
                <a:effectLst>
                  <a:outerShdw blurRad="38100" dist="38100" dir="2700000" algn="tl">
                    <a:srgbClr val="000000">
                      <a:alpha val="43137"/>
                    </a:srgbClr>
                  </a:outerShdw>
                </a:effectLst>
              </a:rPr>
              <a:t>30,</a:t>
            </a:r>
            <a:r>
              <a:rPr lang="en-US" sz="2500" dirty="0" smtClean="0">
                <a:solidFill>
                  <a:schemeClr val="accent2">
                    <a:lumMod val="75000"/>
                  </a:schemeClr>
                </a:solidFill>
                <a:effectLst>
                  <a:outerShdw blurRad="38100" dist="38100" dir="2700000" algn="tl">
                    <a:srgbClr val="000000">
                      <a:alpha val="43137"/>
                    </a:srgbClr>
                  </a:outerShdw>
                </a:effectLst>
              </a:rPr>
              <a:t> 062502;</a:t>
            </a:r>
          </a:p>
          <a:p>
            <a:pPr marL="681228" indent="-571500">
              <a:buNone/>
            </a:pPr>
            <a:r>
              <a:rPr lang="en-US" sz="2500" dirty="0" smtClean="0">
                <a:solidFill>
                  <a:schemeClr val="accent2">
                    <a:lumMod val="75000"/>
                  </a:schemeClr>
                </a:solidFill>
                <a:effectLst>
                  <a:outerShdw blurRad="38100" dist="38100" dir="2700000" algn="tl">
                    <a:srgbClr val="000000">
                      <a:alpha val="43137"/>
                    </a:srgbClr>
                  </a:outerShdw>
                </a:effectLst>
              </a:rPr>
              <a:t>P. </a:t>
            </a:r>
            <a:r>
              <a:rPr lang="en-US" sz="2500" dirty="0" err="1" smtClean="0">
                <a:solidFill>
                  <a:schemeClr val="accent2">
                    <a:lumMod val="75000"/>
                  </a:schemeClr>
                </a:solidFill>
                <a:effectLst>
                  <a:outerShdw blurRad="38100" dist="38100" dir="2700000" algn="tl">
                    <a:srgbClr val="000000">
                      <a:alpha val="43137"/>
                    </a:srgbClr>
                  </a:outerShdw>
                </a:effectLst>
              </a:rPr>
              <a:t>Guptaroy</a:t>
            </a:r>
            <a:r>
              <a:rPr lang="en-US" sz="2500" dirty="0" smtClean="0">
                <a:solidFill>
                  <a:schemeClr val="accent2">
                    <a:lumMod val="75000"/>
                  </a:schemeClr>
                </a:solidFill>
                <a:effectLst>
                  <a:outerShdw blurRad="38100" dist="38100" dir="2700000" algn="tl">
                    <a:srgbClr val="000000">
                      <a:alpha val="43137"/>
                    </a:srgbClr>
                  </a:outerShdw>
                </a:effectLst>
              </a:rPr>
              <a:t> et. al., Mod. Phys. </a:t>
            </a:r>
            <a:r>
              <a:rPr lang="en-US" sz="2500" dirty="0" err="1" smtClean="0">
                <a:solidFill>
                  <a:schemeClr val="accent2">
                    <a:lumMod val="75000"/>
                  </a:schemeClr>
                </a:solidFill>
                <a:effectLst>
                  <a:outerShdw blurRad="38100" dist="38100" dir="2700000" algn="tl">
                    <a:srgbClr val="000000">
                      <a:alpha val="43137"/>
                    </a:srgbClr>
                  </a:outerShdw>
                </a:effectLst>
              </a:rPr>
              <a:t>Lett</a:t>
            </a:r>
            <a:r>
              <a:rPr lang="en-US" sz="2500" dirty="0" smtClean="0">
                <a:solidFill>
                  <a:schemeClr val="accent2">
                    <a:lumMod val="75000"/>
                  </a:schemeClr>
                </a:solidFill>
                <a:effectLst>
                  <a:outerShdw blurRad="38100" dist="38100" dir="2700000" algn="tl">
                    <a:srgbClr val="000000">
                      <a:alpha val="43137"/>
                    </a:srgbClr>
                  </a:outerShdw>
                </a:effectLst>
              </a:rPr>
              <a:t>. A (2008)</a:t>
            </a:r>
            <a:r>
              <a:rPr lang="en-US" sz="2500" b="1" dirty="0" smtClean="0">
                <a:solidFill>
                  <a:schemeClr val="accent2">
                    <a:lumMod val="75000"/>
                  </a:schemeClr>
                </a:solidFill>
                <a:effectLst>
                  <a:outerShdw blurRad="38100" dist="38100" dir="2700000" algn="tl">
                    <a:srgbClr val="000000">
                      <a:alpha val="43137"/>
                    </a:srgbClr>
                  </a:outerShdw>
                </a:effectLst>
              </a:rPr>
              <a:t> 23</a:t>
            </a:r>
            <a:r>
              <a:rPr lang="en-US" sz="2500" dirty="0" smtClean="0">
                <a:solidFill>
                  <a:schemeClr val="accent2">
                    <a:lumMod val="75000"/>
                  </a:schemeClr>
                </a:solidFill>
                <a:effectLst>
                  <a:outerShdw blurRad="38100" dist="38100" dir="2700000" algn="tl">
                    <a:srgbClr val="000000">
                      <a:alpha val="43137"/>
                    </a:srgbClr>
                  </a:outerShdw>
                </a:effectLst>
              </a:rPr>
              <a:t>, 1031;</a:t>
            </a:r>
          </a:p>
          <a:p>
            <a:pPr marL="681228" indent="-571500">
              <a:buNone/>
            </a:pPr>
            <a:r>
              <a:rPr lang="en-US" sz="2500" dirty="0" smtClean="0">
                <a:solidFill>
                  <a:schemeClr val="accent2">
                    <a:lumMod val="75000"/>
                  </a:schemeClr>
                </a:solidFill>
                <a:effectLst>
                  <a:outerShdw blurRad="38100" dist="38100" dir="2700000" algn="tl">
                    <a:srgbClr val="000000">
                      <a:alpha val="43137"/>
                    </a:srgbClr>
                  </a:outerShdw>
                </a:effectLst>
              </a:rPr>
              <a:t>P. </a:t>
            </a:r>
            <a:r>
              <a:rPr lang="en-US" sz="2500" dirty="0" err="1" smtClean="0">
                <a:solidFill>
                  <a:schemeClr val="accent2">
                    <a:lumMod val="75000"/>
                  </a:schemeClr>
                </a:solidFill>
                <a:effectLst>
                  <a:outerShdw blurRad="38100" dist="38100" dir="2700000" algn="tl">
                    <a:srgbClr val="000000">
                      <a:alpha val="43137"/>
                    </a:srgbClr>
                  </a:outerShdw>
                </a:effectLst>
              </a:rPr>
              <a:t>Guptaroy</a:t>
            </a:r>
            <a:r>
              <a:rPr lang="en-US" sz="2500" dirty="0" smtClean="0">
                <a:solidFill>
                  <a:schemeClr val="accent2">
                    <a:lumMod val="75000"/>
                  </a:schemeClr>
                </a:solidFill>
                <a:effectLst>
                  <a:outerShdw blurRad="38100" dist="38100" dir="2700000" algn="tl">
                    <a:srgbClr val="000000">
                      <a:alpha val="43137"/>
                    </a:srgbClr>
                  </a:outerShdw>
                </a:effectLst>
              </a:rPr>
              <a:t> et. al., Int. J. Mod. Phys. A (2003)</a:t>
            </a:r>
            <a:r>
              <a:rPr lang="en-US" sz="2500" b="1" dirty="0" smtClean="0">
                <a:solidFill>
                  <a:schemeClr val="accent2">
                    <a:lumMod val="75000"/>
                  </a:schemeClr>
                </a:solidFill>
                <a:effectLst>
                  <a:outerShdw blurRad="38100" dist="38100" dir="2700000" algn="tl">
                    <a:srgbClr val="000000">
                      <a:alpha val="43137"/>
                    </a:srgbClr>
                  </a:outerShdw>
                </a:effectLst>
              </a:rPr>
              <a:t> 18</a:t>
            </a:r>
            <a:r>
              <a:rPr lang="en-US" sz="2500" dirty="0" smtClean="0">
                <a:solidFill>
                  <a:schemeClr val="accent2">
                    <a:lumMod val="75000"/>
                  </a:schemeClr>
                </a:solidFill>
                <a:effectLst>
                  <a:outerShdw blurRad="38100" dist="38100" dir="2700000" algn="tl">
                    <a:srgbClr val="000000">
                      <a:alpha val="43137"/>
                    </a:srgbClr>
                  </a:outerShdw>
                </a:effectLst>
              </a:rPr>
              <a:t>, 5047;</a:t>
            </a:r>
          </a:p>
        </p:txBody>
      </p:sp>
      <p:sp>
        <p:nvSpPr>
          <p:cNvPr id="4" name="Slide Number Placeholder 3"/>
          <p:cNvSpPr>
            <a:spLocks noGrp="1"/>
          </p:cNvSpPr>
          <p:nvPr>
            <p:ph type="sldNum" sz="quarter" idx="12"/>
          </p:nvPr>
        </p:nvSpPr>
        <p:spPr/>
        <p:txBody>
          <a:bodyPr/>
          <a:lstStyle/>
          <a:p>
            <a:fld id="{35775069-4951-415D-B7C5-BA165C773609}"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ICMEC-2014 (PGR)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Effect transition="in" filter="fade">
                                      <p:cBhvr>
                                        <p:cTn id="40" dur="1000"/>
                                        <p:tgtEl>
                                          <p:spTgt spid="2">
                                            <p:txEl>
                                              <p:pRg st="5" end="5"/>
                                            </p:txEl>
                                          </p:spTgt>
                                        </p:tgtEl>
                                      </p:cBhvr>
                                    </p:animEffect>
                                    <p:anim calcmode="lin" valueType="num">
                                      <p:cBhvr>
                                        <p:cTn id="4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
                                            <p:txEl>
                                              <p:pRg st="6" end="6"/>
                                            </p:txEl>
                                          </p:spTgt>
                                        </p:tgtEl>
                                        <p:attrNameLst>
                                          <p:attrName>style.visibility</p:attrName>
                                        </p:attrNameLst>
                                      </p:cBhvr>
                                      <p:to>
                                        <p:strVal val="visible"/>
                                      </p:to>
                                    </p:set>
                                    <p:animEffect transition="in" filter="fade">
                                      <p:cBhvr>
                                        <p:cTn id="47" dur="1000"/>
                                        <p:tgtEl>
                                          <p:spTgt spid="2">
                                            <p:txEl>
                                              <p:pRg st="6" end="6"/>
                                            </p:txEl>
                                          </p:spTgt>
                                        </p:tgtEl>
                                      </p:cBhvr>
                                    </p:animEffect>
                                    <p:anim calcmode="lin" valueType="num">
                                      <p:cBhvr>
                                        <p:cTn id="4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
                                            <p:txEl>
                                              <p:pRg st="7" end="7"/>
                                            </p:txEl>
                                          </p:spTgt>
                                        </p:tgtEl>
                                        <p:attrNameLst>
                                          <p:attrName>style.visibility</p:attrName>
                                        </p:attrNameLst>
                                      </p:cBhvr>
                                      <p:to>
                                        <p:strVal val="visible"/>
                                      </p:to>
                                    </p:set>
                                    <p:animEffect transition="in" filter="fade">
                                      <p:cBhvr>
                                        <p:cTn id="52" dur="1000"/>
                                        <p:tgtEl>
                                          <p:spTgt spid="2">
                                            <p:txEl>
                                              <p:pRg st="7" end="7"/>
                                            </p:txEl>
                                          </p:spTgt>
                                        </p:tgtEl>
                                      </p:cBhvr>
                                    </p:animEffect>
                                    <p:anim calcmode="lin" valueType="num">
                                      <p:cBhvr>
                                        <p:cTn id="5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7" end="7"/>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
                                            <p:txEl>
                                              <p:pRg st="8" end="8"/>
                                            </p:txEl>
                                          </p:spTgt>
                                        </p:tgtEl>
                                        <p:attrNameLst>
                                          <p:attrName>style.visibility</p:attrName>
                                        </p:attrNameLst>
                                      </p:cBhvr>
                                      <p:to>
                                        <p:strVal val="visible"/>
                                      </p:to>
                                    </p:set>
                                    <p:animEffect transition="in" filter="fade">
                                      <p:cBhvr>
                                        <p:cTn id="57" dur="1000"/>
                                        <p:tgtEl>
                                          <p:spTgt spid="2">
                                            <p:txEl>
                                              <p:pRg st="8" end="8"/>
                                            </p:txEl>
                                          </p:spTgt>
                                        </p:tgtEl>
                                      </p:cBhvr>
                                    </p:animEffect>
                                    <p:anim calcmode="lin" valueType="num">
                                      <p:cBhvr>
                                        <p:cTn id="58"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8" end="8"/>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
                                            <p:txEl>
                                              <p:pRg st="9" end="9"/>
                                            </p:txEl>
                                          </p:spTgt>
                                        </p:tgtEl>
                                        <p:attrNameLst>
                                          <p:attrName>style.visibility</p:attrName>
                                        </p:attrNameLst>
                                      </p:cBhvr>
                                      <p:to>
                                        <p:strVal val="visible"/>
                                      </p:to>
                                    </p:set>
                                    <p:animEffect transition="in" filter="fade">
                                      <p:cBhvr>
                                        <p:cTn id="62" dur="1000"/>
                                        <p:tgtEl>
                                          <p:spTgt spid="2">
                                            <p:txEl>
                                              <p:pRg st="9" end="9"/>
                                            </p:txEl>
                                          </p:spTgt>
                                        </p:tgtEl>
                                      </p:cBhvr>
                                    </p:animEffect>
                                    <p:anim calcmode="lin" valueType="num">
                                      <p:cBhvr>
                                        <p:cTn id="63"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64"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6717.JPG"/>
          <p:cNvPicPr>
            <a:picLocks noGrp="1" noChangeAspect="1"/>
          </p:cNvPicPr>
          <p:nvPr>
            <p:ph idx="1"/>
          </p:nvPr>
        </p:nvPicPr>
        <p:blipFill>
          <a:blip r:embed="rId2" cstate="print"/>
          <a:stretch>
            <a:fillRect/>
          </a:stretch>
        </p:blipFill>
        <p:spPr>
          <a:xfrm>
            <a:off x="0" y="0"/>
            <a:ext cx="9144000" cy="6858000"/>
          </a:xfrm>
        </p:spPr>
      </p:pic>
      <p:sp>
        <p:nvSpPr>
          <p:cNvPr id="5" name="TextBox 4"/>
          <p:cNvSpPr txBox="1"/>
          <p:nvPr/>
        </p:nvSpPr>
        <p:spPr>
          <a:xfrm>
            <a:off x="2362200" y="3352800"/>
            <a:ext cx="5715000" cy="646331"/>
          </a:xfrm>
          <a:prstGeom prst="rect">
            <a:avLst/>
          </a:prstGeom>
          <a:noFill/>
        </p:spPr>
        <p:txBody>
          <a:bodyPr wrap="square" rtlCol="0">
            <a:spAutoFit/>
          </a:bodyPr>
          <a:lstStyle/>
          <a:p>
            <a:pPr algn="ctr"/>
            <a:r>
              <a:rPr lang="en-US" sz="3600" dirty="0" smtClean="0">
                <a:solidFill>
                  <a:schemeClr val="bg1">
                    <a:lumMod val="95000"/>
                  </a:schemeClr>
                </a:solidFill>
              </a:rPr>
              <a:t>THANK YOU</a:t>
            </a:r>
            <a:endParaRPr lang="en-US" sz="3600" dirty="0">
              <a:solidFill>
                <a:schemeClr val="bg1">
                  <a:lumMod val="95000"/>
                </a:schemeClr>
              </a:solidFill>
            </a:endParaRPr>
          </a:p>
        </p:txBody>
      </p:sp>
      <p:sp>
        <p:nvSpPr>
          <p:cNvPr id="6" name="Slide Number Placeholder 5"/>
          <p:cNvSpPr>
            <a:spLocks noGrp="1"/>
          </p:cNvSpPr>
          <p:nvPr>
            <p:ph type="sldNum" sz="quarter" idx="12"/>
          </p:nvPr>
        </p:nvSpPr>
        <p:spPr/>
        <p:txBody>
          <a:bodyPr/>
          <a:lstStyle/>
          <a:p>
            <a:fld id="{35775069-4951-415D-B7C5-BA165C773609}"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ICMEC-2014 (PGR)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par>
                                <p:cTn id="8" presetID="4" presetClass="emph" presetSubtype="2" fill="hold" grpId="0" nodeType="withEffect">
                                  <p:stCondLst>
                                    <p:cond delay="0"/>
                                  </p:stCondLst>
                                  <p:childTnLst>
                                    <p:anim to="1.5" calcmode="lin" valueType="num">
                                      <p:cBhvr override="childStyle">
                                        <p:cTn id="9" dur="2000" fill="hold"/>
                                        <p:tgtEl>
                                          <p:spTgt spid="5"/>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
            <a:ext cx="8991600" cy="6019800"/>
          </a:xfrm>
        </p:spPr>
        <p:txBody>
          <a:bodyPr>
            <a:noAutofit/>
          </a:bodyPr>
          <a:lstStyle/>
          <a:p>
            <a:pPr marL="624078" indent="-514350" algn="just">
              <a:buNone/>
            </a:pPr>
            <a:r>
              <a:rPr lang="en-US" sz="2000" b="1" dirty="0" smtClean="0">
                <a:solidFill>
                  <a:schemeClr val="accent2">
                    <a:lumMod val="75000"/>
                  </a:schemeClr>
                </a:solidFill>
                <a:effectLst>
                  <a:outerShdw blurRad="38100" dist="38100" dir="2700000" algn="tl">
                    <a:srgbClr val="000000">
                      <a:alpha val="43137"/>
                    </a:srgbClr>
                  </a:outerShdw>
                </a:effectLst>
                <a:latin typeface="Bradley Hand ITC" pitchFamily="66" charset="0"/>
              </a:rPr>
              <a:t>Direct photon production has long been considered to constitute an interesting penetrating probe for investigations of </a:t>
            </a:r>
            <a:r>
              <a:rPr lang="en-US" sz="2000" b="1" dirty="0" smtClean="0">
                <a:solidFill>
                  <a:schemeClr val="accent2">
                    <a:lumMod val="75000"/>
                  </a:schemeClr>
                </a:solidFill>
                <a:effectLst>
                  <a:outerShdw blurRad="38100" dist="38100" dir="2700000" algn="tl">
                    <a:srgbClr val="000000">
                      <a:alpha val="43137"/>
                    </a:srgbClr>
                  </a:outerShdw>
                </a:effectLst>
                <a:latin typeface="Bradley Hand ITC" pitchFamily="66" charset="0"/>
              </a:rPr>
              <a:t>the proposed Quark-Gluon Plasma.</a:t>
            </a:r>
            <a:endParaRPr lang="en-US" sz="2000" b="1" dirty="0" smtClean="0">
              <a:solidFill>
                <a:schemeClr val="accent2">
                  <a:lumMod val="75000"/>
                </a:schemeClr>
              </a:solidFill>
              <a:effectLst>
                <a:outerShdw blurRad="38100" dist="38100" dir="2700000" algn="tl">
                  <a:srgbClr val="000000">
                    <a:alpha val="43137"/>
                  </a:srgbClr>
                </a:outerShdw>
              </a:effectLst>
              <a:latin typeface="Bradley Hand ITC" pitchFamily="66" charset="0"/>
            </a:endParaRPr>
          </a:p>
          <a:p>
            <a:pPr marL="624078" indent="-514350" algn="just">
              <a:buNone/>
            </a:pPr>
            <a:r>
              <a:rPr lang="en-US" sz="2000" b="1" dirty="0" smtClean="0">
                <a:solidFill>
                  <a:srgbClr val="FF0000"/>
                </a:solidFill>
                <a:effectLst>
                  <a:outerShdw blurRad="38100" dist="38100" dir="2700000" algn="tl">
                    <a:srgbClr val="000000">
                      <a:alpha val="43137"/>
                    </a:srgbClr>
                  </a:outerShdw>
                </a:effectLst>
                <a:latin typeface="Bradley Hand ITC" pitchFamily="66" charset="0"/>
              </a:rPr>
              <a:t>Reasons:</a:t>
            </a:r>
            <a:r>
              <a:rPr lang="en-US" sz="2000" b="1" dirty="0" smtClean="0">
                <a:effectLst>
                  <a:outerShdw blurRad="38100" dist="38100" dir="2700000" algn="tl">
                    <a:srgbClr val="000000">
                      <a:alpha val="43137"/>
                    </a:srgbClr>
                  </a:outerShdw>
                </a:effectLst>
                <a:latin typeface="Bradley Hand ITC" pitchFamily="66" charset="0"/>
              </a:rPr>
              <a:t> </a:t>
            </a:r>
          </a:p>
          <a:p>
            <a:pPr marL="624078" indent="-514350" algn="just">
              <a:buNone/>
            </a:pPr>
            <a:r>
              <a:rPr lang="en-US" sz="2000" b="1" dirty="0" err="1" smtClean="0">
                <a:solidFill>
                  <a:schemeClr val="accent2">
                    <a:lumMod val="50000"/>
                  </a:schemeClr>
                </a:solidFill>
                <a:effectLst>
                  <a:outerShdw blurRad="38100" dist="38100" dir="2700000" algn="tl">
                    <a:srgbClr val="000000">
                      <a:alpha val="43137"/>
                    </a:srgbClr>
                  </a:outerShdw>
                </a:effectLst>
                <a:latin typeface="Bradley Hand ITC" pitchFamily="66" charset="0"/>
              </a:rPr>
              <a:t>i</a:t>
            </a:r>
            <a:r>
              <a:rPr lang="en-US" sz="2000" b="1" dirty="0" smtClean="0">
                <a:solidFill>
                  <a:schemeClr val="accent2">
                    <a:lumMod val="50000"/>
                  </a:schemeClr>
                </a:solidFill>
                <a:effectLst>
                  <a:outerShdw blurRad="38100" dist="38100" dir="2700000" algn="tl">
                    <a:srgbClr val="000000">
                      <a:alpha val="43137"/>
                    </a:srgbClr>
                  </a:outerShdw>
                </a:effectLst>
                <a:latin typeface="Bradley Hand ITC" pitchFamily="66" charset="0"/>
              </a:rPr>
              <a:t>) By ascription and by definition, direct photons are not produced by decays of either neutral </a:t>
            </a:r>
            <a:r>
              <a:rPr lang="en-US" sz="2000" b="1" dirty="0" err="1" smtClean="0">
                <a:solidFill>
                  <a:schemeClr val="accent2">
                    <a:lumMod val="50000"/>
                  </a:schemeClr>
                </a:solidFill>
                <a:effectLst>
                  <a:outerShdw blurRad="38100" dist="38100" dir="2700000" algn="tl">
                    <a:srgbClr val="000000">
                      <a:alpha val="43137"/>
                    </a:srgbClr>
                  </a:outerShdw>
                </a:effectLst>
                <a:latin typeface="Bradley Hand ITC" pitchFamily="66" charset="0"/>
              </a:rPr>
              <a:t>pions</a:t>
            </a:r>
            <a:r>
              <a:rPr lang="en-US" sz="2000" b="1" dirty="0" smtClean="0">
                <a:solidFill>
                  <a:schemeClr val="accent2">
                    <a:lumMod val="50000"/>
                  </a:schemeClr>
                </a:solidFill>
                <a:effectLst>
                  <a:outerShdw blurRad="38100" dist="38100" dir="2700000" algn="tl">
                    <a:srgbClr val="000000">
                      <a:alpha val="43137"/>
                    </a:srgbClr>
                  </a:outerShdw>
                </a:effectLst>
                <a:latin typeface="Bradley Hand ITC" pitchFamily="66" charset="0"/>
              </a:rPr>
              <a:t> or eta-mesons.</a:t>
            </a:r>
          </a:p>
          <a:p>
            <a:pPr marL="624078" indent="-514350" algn="just">
              <a:buNone/>
            </a:pPr>
            <a:r>
              <a:rPr lang="en-US" sz="2000" b="1" dirty="0" smtClean="0">
                <a:solidFill>
                  <a:schemeClr val="accent2">
                    <a:lumMod val="50000"/>
                  </a:schemeClr>
                </a:solidFill>
                <a:effectLst>
                  <a:outerShdw blurRad="38100" dist="38100" dir="2700000" algn="tl">
                    <a:srgbClr val="000000">
                      <a:alpha val="43137"/>
                    </a:srgbClr>
                  </a:outerShdw>
                </a:effectLst>
                <a:latin typeface="Bradley Hand ITC" pitchFamily="66" charset="0"/>
              </a:rPr>
              <a:t>ii) Once produced they hardly ever interact, thus they leave the system with their energy and momentum unaltered</a:t>
            </a:r>
            <a:r>
              <a:rPr lang="en-US" sz="2000" b="1" dirty="0" smtClean="0">
                <a:solidFill>
                  <a:schemeClr val="accent2">
                    <a:lumMod val="50000"/>
                  </a:schemeClr>
                </a:solidFill>
                <a:effectLst>
                  <a:outerShdw blurRad="38100" dist="38100" dir="2700000" algn="tl">
                    <a:srgbClr val="000000">
                      <a:alpha val="43137"/>
                    </a:srgbClr>
                  </a:outerShdw>
                </a:effectLst>
                <a:latin typeface="Bradley Hand ITC" pitchFamily="66" charset="0"/>
              </a:rPr>
              <a:t>. The mean free path of the produced photons are considerably larger than the size of the nuclear volume. Photons produced throughout all stages of the collisions will remain observable in the final stage, and are considered to be the best marker of the entire space-time evolution of the collisions. </a:t>
            </a:r>
          </a:p>
          <a:p>
            <a:pPr marL="624078" indent="-514350" algn="just">
              <a:buNone/>
            </a:pPr>
            <a:endParaRPr lang="en-US" sz="2000" b="1" dirty="0" smtClean="0">
              <a:solidFill>
                <a:schemeClr val="accent2">
                  <a:lumMod val="50000"/>
                </a:schemeClr>
              </a:solidFill>
              <a:effectLst>
                <a:outerShdw blurRad="38100" dist="38100" dir="2700000" algn="tl">
                  <a:srgbClr val="000000">
                    <a:alpha val="43137"/>
                  </a:srgbClr>
                </a:outerShdw>
              </a:effectLst>
              <a:latin typeface="Bradley Hand ITC" pitchFamily="66" charset="0"/>
            </a:endParaRPr>
          </a:p>
          <a:p>
            <a:pPr marL="624078" indent="-514350" algn="just">
              <a:buNone/>
            </a:pPr>
            <a:r>
              <a:rPr lang="en-US" sz="2000" b="1" dirty="0" smtClean="0">
                <a:solidFill>
                  <a:schemeClr val="accent3">
                    <a:lumMod val="75000"/>
                  </a:schemeClr>
                </a:solidFill>
                <a:effectLst>
                  <a:outerShdw blurRad="38100" dist="38100" dir="2700000" algn="tl">
                    <a:srgbClr val="000000">
                      <a:alpha val="43137"/>
                    </a:srgbClr>
                  </a:outerShdw>
                </a:effectLst>
                <a:latin typeface="Bradley Hand ITC" pitchFamily="66" charset="0"/>
              </a:rPr>
              <a:t>In Standard Model-based approaches direct photons are produced either by Compton process or by annihilation process. </a:t>
            </a:r>
            <a:r>
              <a:rPr lang="en-US" sz="2000" b="1" dirty="0" smtClean="0">
                <a:solidFill>
                  <a:srgbClr val="002060"/>
                </a:solidFill>
                <a:effectLst>
                  <a:outerShdw blurRad="38100" dist="38100" dir="2700000" algn="tl">
                    <a:srgbClr val="000000">
                      <a:alpha val="43137"/>
                    </a:srgbClr>
                  </a:outerShdw>
                </a:effectLst>
                <a:latin typeface="Bradley Hand ITC" pitchFamily="66" charset="0"/>
              </a:rPr>
              <a:t>But till date, the exact nature of apparent QGP-</a:t>
            </a:r>
            <a:r>
              <a:rPr lang="en-US" sz="2000" b="1" dirty="0" err="1" smtClean="0">
                <a:solidFill>
                  <a:srgbClr val="002060"/>
                </a:solidFill>
                <a:effectLst>
                  <a:outerShdw blurRad="38100" dist="38100" dir="2700000" algn="tl">
                    <a:srgbClr val="000000">
                      <a:alpha val="43137"/>
                    </a:srgbClr>
                  </a:outerShdw>
                </a:effectLst>
                <a:latin typeface="Bradley Hand ITC" pitchFamily="66" charset="0"/>
              </a:rPr>
              <a:t>hadron</a:t>
            </a:r>
            <a:r>
              <a:rPr lang="en-US" sz="2000" b="1" dirty="0" smtClean="0">
                <a:solidFill>
                  <a:srgbClr val="002060"/>
                </a:solidFill>
                <a:effectLst>
                  <a:outerShdw blurRad="38100" dist="38100" dir="2700000" algn="tl">
                    <a:srgbClr val="000000">
                      <a:alpha val="43137"/>
                    </a:srgbClr>
                  </a:outerShdw>
                </a:effectLst>
                <a:latin typeface="Bradley Hand ITC" pitchFamily="66" charset="0"/>
              </a:rPr>
              <a:t> phase transition is still plagued by uncertainties.</a:t>
            </a:r>
          </a:p>
          <a:p>
            <a:pPr marL="624078" indent="-514350" algn="just">
              <a:buNone/>
            </a:pPr>
            <a:endParaRPr lang="en-US" sz="2000" b="1" dirty="0" smtClean="0">
              <a:solidFill>
                <a:srgbClr val="002060"/>
              </a:solidFill>
              <a:effectLst>
                <a:outerShdw blurRad="38100" dist="38100" dir="2700000" algn="tl">
                  <a:srgbClr val="000000">
                    <a:alpha val="43137"/>
                  </a:srgbClr>
                </a:outerShdw>
              </a:effectLst>
              <a:latin typeface="Bradley Hand ITC" pitchFamily="66" charset="0"/>
            </a:endParaRPr>
          </a:p>
          <a:p>
            <a:pPr marL="624078" indent="-514350" algn="just">
              <a:buNone/>
            </a:pPr>
            <a:r>
              <a:rPr lang="en-US" sz="2000" b="1" dirty="0" smtClean="0">
                <a:solidFill>
                  <a:srgbClr val="C00000"/>
                </a:solidFill>
                <a:effectLst>
                  <a:outerShdw blurRad="38100" dist="38100" dir="2700000" algn="tl">
                    <a:srgbClr val="000000">
                      <a:alpha val="43137"/>
                    </a:srgbClr>
                  </a:outerShdw>
                </a:effectLst>
                <a:latin typeface="Bradley Hand ITC" pitchFamily="66" charset="0"/>
              </a:rPr>
              <a:t>Here</a:t>
            </a:r>
            <a:r>
              <a:rPr lang="en-US" sz="2000" b="1" dirty="0" smtClean="0">
                <a:solidFill>
                  <a:srgbClr val="C00000"/>
                </a:solidFill>
                <a:effectLst>
                  <a:outerShdw blurRad="38100" dist="38100" dir="2700000" algn="tl">
                    <a:srgbClr val="000000">
                      <a:alpha val="43137"/>
                    </a:srgbClr>
                  </a:outerShdw>
                </a:effectLst>
                <a:latin typeface="Bradley Hand ITC" pitchFamily="66" charset="0"/>
              </a:rPr>
              <a:t>, </a:t>
            </a:r>
            <a:r>
              <a:rPr lang="en-US" sz="2000" b="1" dirty="0" smtClean="0">
                <a:solidFill>
                  <a:srgbClr val="C00000"/>
                </a:solidFill>
                <a:effectLst>
                  <a:outerShdw blurRad="38100" dist="38100" dir="2700000" algn="tl">
                    <a:srgbClr val="000000">
                      <a:alpha val="43137"/>
                    </a:srgbClr>
                  </a:outerShdw>
                </a:effectLst>
                <a:latin typeface="Bradley Hand ITC" pitchFamily="66" charset="0"/>
              </a:rPr>
              <a:t>instead of using SM-based approaches, we </a:t>
            </a:r>
            <a:r>
              <a:rPr lang="en-US" sz="2000" b="1" dirty="0" smtClean="0">
                <a:solidFill>
                  <a:srgbClr val="C00000"/>
                </a:solidFill>
                <a:effectLst>
                  <a:outerShdw blurRad="38100" dist="38100" dir="2700000" algn="tl">
                    <a:srgbClr val="000000">
                      <a:alpha val="43137"/>
                    </a:srgbClr>
                  </a:outerShdw>
                </a:effectLst>
                <a:latin typeface="Bradley Hand ITC" pitchFamily="66" charset="0"/>
              </a:rPr>
              <a:t>try to use an alternative </a:t>
            </a:r>
            <a:r>
              <a:rPr lang="en-US" sz="2000" b="1" dirty="0" smtClean="0">
                <a:solidFill>
                  <a:srgbClr val="C00000"/>
                </a:solidFill>
                <a:effectLst>
                  <a:outerShdw blurRad="38100" dist="38100" dir="2700000" algn="tl">
                    <a:srgbClr val="000000">
                      <a:alpha val="43137"/>
                    </a:srgbClr>
                  </a:outerShdw>
                </a:effectLst>
                <a:latin typeface="Bradley Hand ITC" pitchFamily="66" charset="0"/>
              </a:rPr>
              <a:t>approach to interpret the latest data of the direct photon production at RHIC and LHC.</a:t>
            </a:r>
            <a:endParaRPr lang="en-US" sz="2000" b="1" dirty="0">
              <a:solidFill>
                <a:srgbClr val="C00000"/>
              </a:solidFill>
              <a:effectLst>
                <a:outerShdw blurRad="38100" dist="38100" dir="2700000" algn="tl">
                  <a:srgbClr val="000000">
                    <a:alpha val="43137"/>
                  </a:srgbClr>
                </a:outerShdw>
              </a:effectLst>
              <a:latin typeface="Bradley Hand ITC" pitchFamily="66" charset="0"/>
            </a:endParaRPr>
          </a:p>
        </p:txBody>
      </p:sp>
      <p:sp>
        <p:nvSpPr>
          <p:cNvPr id="102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43" name="Rectangle 3"/>
          <p:cNvSpPr>
            <a:spLocks noChangeArrowheads="1"/>
          </p:cNvSpPr>
          <p:nvPr/>
        </p:nvSpPr>
        <p:spPr bwMode="auto">
          <a:xfrm>
            <a:off x="0" y="6667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46" name="Rectangle 6"/>
          <p:cNvSpPr>
            <a:spLocks noChangeArrowheads="1"/>
          </p:cNvSpPr>
          <p:nvPr/>
        </p:nvSpPr>
        <p:spPr bwMode="auto">
          <a:xfrm>
            <a:off x="0" y="6667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02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49"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5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 name="Slide Number Placeholder 22"/>
          <p:cNvSpPr>
            <a:spLocks noGrp="1"/>
          </p:cNvSpPr>
          <p:nvPr>
            <p:ph type="sldNum" sz="quarter" idx="12"/>
          </p:nvPr>
        </p:nvSpPr>
        <p:spPr/>
        <p:txBody>
          <a:bodyPr/>
          <a:lstStyle/>
          <a:p>
            <a:fld id="{35775069-4951-415D-B7C5-BA165C773609}" type="slidenum">
              <a:rPr lang="en-US" smtClean="0"/>
              <a:pPr/>
              <a:t>2</a:t>
            </a:fld>
            <a:endParaRPr lang="en-US"/>
          </a:p>
        </p:txBody>
      </p:sp>
      <p:sp>
        <p:nvSpPr>
          <p:cNvPr id="24" name="Footer Placeholder 23"/>
          <p:cNvSpPr>
            <a:spLocks noGrp="1"/>
          </p:cNvSpPr>
          <p:nvPr>
            <p:ph type="ftr" sz="quarter" idx="11"/>
          </p:nvPr>
        </p:nvSpPr>
        <p:spPr/>
        <p:txBody>
          <a:bodyPr/>
          <a:lstStyle/>
          <a:p>
            <a:r>
              <a:rPr lang="en-US" smtClean="0"/>
              <a:t>ICMEC-2014 (PGR)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1000"/>
                                        <p:tgtEl>
                                          <p:spTgt spid="2">
                                            <p:txEl>
                                              <p:pRg st="5" end="5"/>
                                            </p:txEl>
                                          </p:spTgt>
                                        </p:tgtEl>
                                      </p:cBhvr>
                                    </p:animEffect>
                                    <p:anim calcmode="lin" valueType="num">
                                      <p:cBhvr>
                                        <p:cTn id="3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1000"/>
                                        <p:tgtEl>
                                          <p:spTgt spid="2">
                                            <p:txEl>
                                              <p:pRg st="7" end="7"/>
                                            </p:txEl>
                                          </p:spTgt>
                                        </p:tgtEl>
                                      </p:cBhvr>
                                    </p:animEffect>
                                    <p:anim calcmode="lin" valueType="num">
                                      <p:cBhvr>
                                        <p:cTn id="4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ton-1.jpg"/>
          <p:cNvPicPr>
            <a:picLocks noGrp="1" noChangeAspect="1"/>
          </p:cNvPicPr>
          <p:nvPr>
            <p:ph idx="1"/>
          </p:nvPr>
        </p:nvPicPr>
        <p:blipFill>
          <a:blip r:embed="rId2" cstate="print"/>
          <a:stretch>
            <a:fillRect/>
          </a:stretch>
        </p:blipFill>
        <p:spPr>
          <a:xfrm>
            <a:off x="76200" y="1524000"/>
            <a:ext cx="8839200" cy="4191000"/>
          </a:xfrm>
        </p:spPr>
      </p:pic>
      <p:sp>
        <p:nvSpPr>
          <p:cNvPr id="3" name="Title 2"/>
          <p:cNvSpPr>
            <a:spLocks noGrp="1"/>
          </p:cNvSpPr>
          <p:nvPr>
            <p:ph type="title"/>
          </p:nvPr>
        </p:nvSpPr>
        <p:spPr>
          <a:xfrm>
            <a:off x="152400" y="274638"/>
            <a:ext cx="8686800" cy="1143000"/>
          </a:xfrm>
        </p:spPr>
        <p:txBody>
          <a:bodyPr>
            <a:normAutofit fontScale="90000"/>
          </a:bodyPr>
          <a:lstStyle/>
          <a:p>
            <a:r>
              <a:rPr lang="en-US" dirty="0" smtClean="0">
                <a:solidFill>
                  <a:srgbClr val="7030A0"/>
                </a:solidFill>
              </a:rPr>
              <a:t>The Model (Sequential Chain Model)</a:t>
            </a:r>
            <a:endParaRPr lang="en-US" dirty="0">
              <a:solidFill>
                <a:srgbClr val="7030A0"/>
              </a:solidFill>
            </a:endParaRPr>
          </a:p>
        </p:txBody>
      </p:sp>
      <p:sp>
        <p:nvSpPr>
          <p:cNvPr id="5" name="Slide Number Placeholder 4"/>
          <p:cNvSpPr>
            <a:spLocks noGrp="1"/>
          </p:cNvSpPr>
          <p:nvPr>
            <p:ph type="sldNum" sz="quarter" idx="12"/>
          </p:nvPr>
        </p:nvSpPr>
        <p:spPr/>
        <p:txBody>
          <a:bodyPr/>
          <a:lstStyle/>
          <a:p>
            <a:fld id="{35775069-4951-415D-B7C5-BA165C773609}" type="slidenum">
              <a:rPr lang="en-US" smtClean="0"/>
              <a:pPr/>
              <a:t>3</a:t>
            </a:fld>
            <a:endParaRPr lang="en-US"/>
          </a:p>
        </p:txBody>
      </p:sp>
      <p:sp>
        <p:nvSpPr>
          <p:cNvPr id="6" name="Footer Placeholder 5"/>
          <p:cNvSpPr>
            <a:spLocks noGrp="1"/>
          </p:cNvSpPr>
          <p:nvPr>
            <p:ph type="ftr" sz="quarter" idx="11"/>
          </p:nvPr>
        </p:nvSpPr>
        <p:spPr/>
        <p:txBody>
          <a:bodyPr/>
          <a:lstStyle/>
          <a:p>
            <a:r>
              <a:rPr lang="en-US" smtClean="0"/>
              <a:t>ICMEC-2014 (PGR)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62000"/>
            <a:ext cx="8991600" cy="5245291"/>
          </a:xfrm>
        </p:spPr>
        <p:txBody>
          <a:bodyPr>
            <a:normAutofit/>
          </a:bodyPr>
          <a:lstStyle/>
          <a:p>
            <a:pPr>
              <a:buNone/>
            </a:pPr>
            <a:r>
              <a:rPr lang="en-US" dirty="0" smtClean="0">
                <a:solidFill>
                  <a:schemeClr val="accent2">
                    <a:lumMod val="75000"/>
                  </a:schemeClr>
                </a:solidFill>
                <a:effectLst>
                  <a:outerShdw blurRad="38100" dist="38100" dir="2700000" algn="tl">
                    <a:srgbClr val="000000">
                      <a:alpha val="43137"/>
                    </a:srgbClr>
                  </a:outerShdw>
                </a:effectLst>
              </a:rPr>
              <a:t>The inclusive cross-section for</a:t>
            </a:r>
          </a:p>
          <a:p>
            <a:pPr>
              <a:buNone/>
            </a:pPr>
            <a:endParaRPr lang="en-US" dirty="0" smtClean="0"/>
          </a:p>
          <a:p>
            <a:pPr>
              <a:buNone/>
            </a:pPr>
            <a:endParaRPr lang="en-US" dirty="0" smtClean="0"/>
          </a:p>
          <a:p>
            <a:pPr>
              <a:buNone/>
            </a:pPr>
            <a:r>
              <a:rPr lang="en-US" dirty="0" smtClean="0">
                <a:solidFill>
                  <a:schemeClr val="accent2">
                    <a:lumMod val="75000"/>
                  </a:schemeClr>
                </a:solidFill>
                <a:effectLst>
                  <a:outerShdw blurRad="38100" dist="38100" dir="2700000" algn="tl">
                    <a:srgbClr val="000000">
                      <a:alpha val="43137"/>
                    </a:srgbClr>
                  </a:outerShdw>
                </a:effectLst>
              </a:rPr>
              <a:t>With</a:t>
            </a:r>
          </a:p>
          <a:p>
            <a:pPr>
              <a:buNone/>
            </a:pPr>
            <a:endParaRPr lang="en-US" dirty="0" smtClean="0"/>
          </a:p>
          <a:p>
            <a:pPr>
              <a:buNone/>
            </a:pPr>
            <a:endParaRPr lang="en-US" dirty="0" smtClean="0">
              <a:solidFill>
                <a:schemeClr val="accent2">
                  <a:lumMod val="75000"/>
                </a:schemeClr>
              </a:solidFill>
              <a:effectLst>
                <a:outerShdw blurRad="38100" dist="38100" dir="2700000" algn="tl">
                  <a:srgbClr val="000000">
                    <a:alpha val="43137"/>
                  </a:srgbClr>
                </a:outerShdw>
              </a:effectLst>
            </a:endParaRPr>
          </a:p>
          <a:p>
            <a:pPr>
              <a:buNone/>
            </a:pPr>
            <a:r>
              <a:rPr lang="en-US" dirty="0" smtClean="0">
                <a:solidFill>
                  <a:schemeClr val="accent2">
                    <a:lumMod val="75000"/>
                  </a:schemeClr>
                </a:solidFill>
                <a:effectLst>
                  <a:outerShdw blurRad="38100" dist="38100" dir="2700000" algn="tl">
                    <a:srgbClr val="000000">
                      <a:alpha val="43137"/>
                    </a:srgbClr>
                  </a:outerShdw>
                </a:effectLst>
              </a:rPr>
              <a:t>And</a:t>
            </a:r>
          </a:p>
          <a:p>
            <a:pPr>
              <a:buNone/>
            </a:pPr>
            <a:endParaRPr lang="en-US" dirty="0" smtClean="0"/>
          </a:p>
        </p:txBody>
      </p:sp>
      <p:sp>
        <p:nvSpPr>
          <p:cNvPr id="3" name="Title 2"/>
          <p:cNvSpPr>
            <a:spLocks noGrp="1"/>
          </p:cNvSpPr>
          <p:nvPr>
            <p:ph type="title"/>
          </p:nvPr>
        </p:nvSpPr>
        <p:spPr>
          <a:xfrm>
            <a:off x="0" y="76200"/>
            <a:ext cx="8229600" cy="685800"/>
          </a:xfrm>
        </p:spPr>
        <p:txBody>
          <a:bodyPr>
            <a:normAutofit fontScale="90000"/>
          </a:bodyPr>
          <a:lstStyle/>
          <a:p>
            <a:r>
              <a:rPr lang="en-US" dirty="0" smtClean="0">
                <a:solidFill>
                  <a:srgbClr val="7030A0"/>
                </a:solidFill>
              </a:rPr>
              <a:t>The Working Formulae…</a:t>
            </a:r>
            <a:endParaRPr lang="en-US" dirty="0">
              <a:solidFill>
                <a:srgbClr val="7030A0"/>
              </a:solidFill>
            </a:endParaRPr>
          </a:p>
        </p:txBody>
      </p:sp>
      <p:sp>
        <p:nvSpPr>
          <p:cNvPr id="4" name="Slide Number Placeholder 3"/>
          <p:cNvSpPr>
            <a:spLocks noGrp="1"/>
          </p:cNvSpPr>
          <p:nvPr>
            <p:ph type="sldNum" sz="quarter" idx="12"/>
          </p:nvPr>
        </p:nvSpPr>
        <p:spPr/>
        <p:txBody>
          <a:bodyPr/>
          <a:lstStyle/>
          <a:p>
            <a:fld id="{35775069-4951-415D-B7C5-BA165C773609}"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ICMEC-2014 (PGR)</a:t>
            </a:r>
            <a:endParaRPr lang="en-US"/>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638800" y="762000"/>
            <a:ext cx="2409825" cy="476250"/>
          </a:xfrm>
          <a:prstGeom prst="rect">
            <a:avLst/>
          </a:prstGeom>
          <a:noFill/>
        </p:spPr>
      </p:pic>
      <p:sp>
        <p:nvSpPr>
          <p:cNvPr id="8195"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8" name="Rectangle 6"/>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2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9"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19200" y="1295400"/>
            <a:ext cx="6604000" cy="990600"/>
          </a:xfrm>
          <a:prstGeom prst="rect">
            <a:avLst/>
          </a:prstGeom>
          <a:noFill/>
        </p:spPr>
      </p:pic>
      <p:sp>
        <p:nvSpPr>
          <p:cNvPr id="8201"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20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202" name="Picture 1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990600" y="2590800"/>
            <a:ext cx="6781800" cy="990600"/>
          </a:xfrm>
          <a:prstGeom prst="rect">
            <a:avLst/>
          </a:prstGeom>
          <a:noFill/>
        </p:spPr>
      </p:pic>
      <p:sp>
        <p:nvSpPr>
          <p:cNvPr id="8204" name="Rectangle 12"/>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2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07" name="Rectangle 15"/>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209"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208" name="Picture 1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971800" y="3810000"/>
            <a:ext cx="2590800" cy="533400"/>
          </a:xfrm>
          <a:prstGeom prst="rect">
            <a:avLst/>
          </a:prstGeom>
          <a:noFill/>
        </p:spPr>
      </p:pic>
      <p:sp>
        <p:nvSpPr>
          <p:cNvPr id="8210" name="Rectangle 18"/>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21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13" name="Rectangle 21"/>
          <p:cNvSpPr>
            <a:spLocks noChangeArrowheads="1"/>
          </p:cNvSpPr>
          <p:nvPr/>
        </p:nvSpPr>
        <p:spPr bwMode="auto">
          <a:xfrm>
            <a:off x="0" y="1333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143000" y="4571999"/>
            <a:ext cx="4099560" cy="62114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193"/>
                                        </p:tgtEl>
                                        <p:attrNameLst>
                                          <p:attrName>style.visibility</p:attrName>
                                        </p:attrNameLst>
                                      </p:cBhvr>
                                      <p:to>
                                        <p:strVal val="visible"/>
                                      </p:to>
                                    </p:set>
                                    <p:animEffect transition="in" filter="fade">
                                      <p:cBhvr>
                                        <p:cTn id="19" dur="1000"/>
                                        <p:tgtEl>
                                          <p:spTgt spid="8193"/>
                                        </p:tgtEl>
                                      </p:cBhvr>
                                    </p:animEffect>
                                    <p:anim calcmode="lin" valueType="num">
                                      <p:cBhvr>
                                        <p:cTn id="20" dur="1000" fill="hold"/>
                                        <p:tgtEl>
                                          <p:spTgt spid="8193"/>
                                        </p:tgtEl>
                                        <p:attrNameLst>
                                          <p:attrName>ppt_x</p:attrName>
                                        </p:attrNameLst>
                                      </p:cBhvr>
                                      <p:tavLst>
                                        <p:tav tm="0">
                                          <p:val>
                                            <p:strVal val="#ppt_x"/>
                                          </p:val>
                                        </p:tav>
                                        <p:tav tm="100000">
                                          <p:val>
                                            <p:strVal val="#ppt_x"/>
                                          </p:val>
                                        </p:tav>
                                      </p:tavLst>
                                    </p:anim>
                                    <p:anim calcmode="lin" valueType="num">
                                      <p:cBhvr>
                                        <p:cTn id="21" dur="1000" fill="hold"/>
                                        <p:tgtEl>
                                          <p:spTgt spid="819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199"/>
                                        </p:tgtEl>
                                        <p:attrNameLst>
                                          <p:attrName>style.visibility</p:attrName>
                                        </p:attrNameLst>
                                      </p:cBhvr>
                                      <p:to>
                                        <p:strVal val="visible"/>
                                      </p:to>
                                    </p:set>
                                    <p:animEffect transition="in" filter="fade">
                                      <p:cBhvr>
                                        <p:cTn id="26" dur="1000"/>
                                        <p:tgtEl>
                                          <p:spTgt spid="8199"/>
                                        </p:tgtEl>
                                      </p:cBhvr>
                                    </p:animEffect>
                                    <p:anim calcmode="lin" valueType="num">
                                      <p:cBhvr>
                                        <p:cTn id="27" dur="1000" fill="hold"/>
                                        <p:tgtEl>
                                          <p:spTgt spid="8199"/>
                                        </p:tgtEl>
                                        <p:attrNameLst>
                                          <p:attrName>ppt_x</p:attrName>
                                        </p:attrNameLst>
                                      </p:cBhvr>
                                      <p:tavLst>
                                        <p:tav tm="0">
                                          <p:val>
                                            <p:strVal val="#ppt_x"/>
                                          </p:val>
                                        </p:tav>
                                        <p:tav tm="100000">
                                          <p:val>
                                            <p:strVal val="#ppt_x"/>
                                          </p:val>
                                        </p:tav>
                                      </p:tavLst>
                                    </p:anim>
                                    <p:anim calcmode="lin" valueType="num">
                                      <p:cBhvr>
                                        <p:cTn id="28" dur="1000" fill="hold"/>
                                        <p:tgtEl>
                                          <p:spTgt spid="819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3" end="3"/>
                                            </p:txEl>
                                          </p:spTgt>
                                        </p:tgtEl>
                                        <p:attrNameLst>
                                          <p:attrName>style.visibility</p:attrName>
                                        </p:attrNameLst>
                                      </p:cBhvr>
                                      <p:to>
                                        <p:strVal val="visible"/>
                                      </p:to>
                                    </p:set>
                                    <p:animEffect transition="in" filter="fade">
                                      <p:cBhvr>
                                        <p:cTn id="40" dur="1000"/>
                                        <p:tgtEl>
                                          <p:spTgt spid="2">
                                            <p:txEl>
                                              <p:pRg st="3" end="3"/>
                                            </p:txEl>
                                          </p:spTgt>
                                        </p:tgtEl>
                                      </p:cBhvr>
                                    </p:animEffect>
                                    <p:anim calcmode="lin" valueType="num">
                                      <p:cBhvr>
                                        <p:cTn id="4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3" end="3"/>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8202"/>
                                        </p:tgtEl>
                                        <p:attrNameLst>
                                          <p:attrName>style.visibility</p:attrName>
                                        </p:attrNameLst>
                                      </p:cBhvr>
                                      <p:to>
                                        <p:strVal val="visible"/>
                                      </p:to>
                                    </p:set>
                                    <p:animEffect transition="in" filter="fade">
                                      <p:cBhvr>
                                        <p:cTn id="45" dur="1000"/>
                                        <p:tgtEl>
                                          <p:spTgt spid="8202"/>
                                        </p:tgtEl>
                                      </p:cBhvr>
                                    </p:animEffect>
                                    <p:anim calcmode="lin" valueType="num">
                                      <p:cBhvr>
                                        <p:cTn id="46" dur="1000" fill="hold"/>
                                        <p:tgtEl>
                                          <p:spTgt spid="8202"/>
                                        </p:tgtEl>
                                        <p:attrNameLst>
                                          <p:attrName>ppt_x</p:attrName>
                                        </p:attrNameLst>
                                      </p:cBhvr>
                                      <p:tavLst>
                                        <p:tav tm="0">
                                          <p:val>
                                            <p:strVal val="#ppt_x"/>
                                          </p:val>
                                        </p:tav>
                                        <p:tav tm="100000">
                                          <p:val>
                                            <p:strVal val="#ppt_x"/>
                                          </p:val>
                                        </p:tav>
                                      </p:tavLst>
                                    </p:anim>
                                    <p:anim calcmode="lin" valueType="num">
                                      <p:cBhvr>
                                        <p:cTn id="47" dur="1000" fill="hold"/>
                                        <p:tgtEl>
                                          <p:spTgt spid="820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
                                            <p:txEl>
                                              <p:pRg st="6" end="6"/>
                                            </p:txEl>
                                          </p:spTgt>
                                        </p:tgtEl>
                                        <p:attrNameLst>
                                          <p:attrName>style.visibility</p:attrName>
                                        </p:attrNameLst>
                                      </p:cBhvr>
                                      <p:to>
                                        <p:strVal val="visible"/>
                                      </p:to>
                                    </p:set>
                                    <p:animEffect transition="in" filter="fade">
                                      <p:cBhvr>
                                        <p:cTn id="52" dur="1000"/>
                                        <p:tgtEl>
                                          <p:spTgt spid="2">
                                            <p:txEl>
                                              <p:pRg st="6" end="6"/>
                                            </p:txEl>
                                          </p:spTgt>
                                        </p:tgtEl>
                                      </p:cBhvr>
                                    </p:animEffect>
                                    <p:anim calcmode="lin" valueType="num">
                                      <p:cBhvr>
                                        <p:cTn id="5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6" end="6"/>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208"/>
                                        </p:tgtEl>
                                        <p:attrNameLst>
                                          <p:attrName>style.visibility</p:attrName>
                                        </p:attrNameLst>
                                      </p:cBhvr>
                                      <p:to>
                                        <p:strVal val="visible"/>
                                      </p:to>
                                    </p:set>
                                    <p:animEffect transition="in" filter="fade">
                                      <p:cBhvr>
                                        <p:cTn id="57" dur="1000"/>
                                        <p:tgtEl>
                                          <p:spTgt spid="8208"/>
                                        </p:tgtEl>
                                      </p:cBhvr>
                                    </p:animEffect>
                                    <p:anim calcmode="lin" valueType="num">
                                      <p:cBhvr>
                                        <p:cTn id="58" dur="1000" fill="hold"/>
                                        <p:tgtEl>
                                          <p:spTgt spid="8208"/>
                                        </p:tgtEl>
                                        <p:attrNameLst>
                                          <p:attrName>ppt_x</p:attrName>
                                        </p:attrNameLst>
                                      </p:cBhvr>
                                      <p:tavLst>
                                        <p:tav tm="0">
                                          <p:val>
                                            <p:strVal val="#ppt_x"/>
                                          </p:val>
                                        </p:tav>
                                        <p:tav tm="100000">
                                          <p:val>
                                            <p:strVal val="#ppt_x"/>
                                          </p:val>
                                        </p:tav>
                                      </p:tavLst>
                                    </p:anim>
                                    <p:anim calcmode="lin" valueType="num">
                                      <p:cBhvr>
                                        <p:cTn id="59" dur="1000" fill="hold"/>
                                        <p:tgtEl>
                                          <p:spTgt spid="82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15962"/>
          </a:xfrm>
        </p:spPr>
        <p:txBody>
          <a:bodyPr>
            <a:normAutofit fontScale="90000"/>
          </a:bodyPr>
          <a:lstStyle/>
          <a:p>
            <a:r>
              <a:rPr lang="en-US" dirty="0" smtClean="0">
                <a:solidFill>
                  <a:srgbClr val="00B050"/>
                </a:solidFill>
              </a:rPr>
              <a:t>Results…</a:t>
            </a:r>
            <a:endParaRPr lang="en-US" dirty="0">
              <a:solidFill>
                <a:srgbClr val="00B050"/>
              </a:solidFill>
            </a:endParaRPr>
          </a:p>
        </p:txBody>
      </p:sp>
      <p:pic>
        <p:nvPicPr>
          <p:cNvPr id="6" name="Content Placeholder 5" descr="dau.png"/>
          <p:cNvPicPr>
            <a:picLocks noGrp="1" noChangeAspect="1"/>
          </p:cNvPicPr>
          <p:nvPr>
            <p:ph idx="1"/>
          </p:nvPr>
        </p:nvPicPr>
        <p:blipFill>
          <a:blip r:embed="rId2"/>
          <a:srcRect l="8599" t="50263" r="25504" b="6535"/>
          <a:stretch>
            <a:fillRect/>
          </a:stretch>
        </p:blipFill>
        <p:spPr>
          <a:xfrm>
            <a:off x="1371600" y="838200"/>
            <a:ext cx="6172200" cy="4800600"/>
          </a:xfrm>
        </p:spPr>
      </p:pic>
      <p:sp>
        <p:nvSpPr>
          <p:cNvPr id="4" name="Slide Number Placeholder 3"/>
          <p:cNvSpPr>
            <a:spLocks noGrp="1"/>
          </p:cNvSpPr>
          <p:nvPr>
            <p:ph type="sldNum" sz="quarter" idx="12"/>
          </p:nvPr>
        </p:nvSpPr>
        <p:spPr/>
        <p:txBody>
          <a:bodyPr/>
          <a:lstStyle/>
          <a:p>
            <a:fld id="{35775069-4951-415D-B7C5-BA165C773609}"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ICMEC-2014 (PGR)</a:t>
            </a:r>
            <a:endParaRPr lang="en-US"/>
          </a:p>
        </p:txBody>
      </p:sp>
      <p:sp>
        <p:nvSpPr>
          <p:cNvPr id="7" name="TextBox 6"/>
          <p:cNvSpPr txBox="1"/>
          <p:nvPr/>
        </p:nvSpPr>
        <p:spPr>
          <a:xfrm>
            <a:off x="1600200" y="5879068"/>
            <a:ext cx="7467600" cy="369332"/>
          </a:xfrm>
          <a:prstGeom prst="rect">
            <a:avLst/>
          </a:prstGeom>
          <a:noFill/>
        </p:spPr>
        <p:txBody>
          <a:bodyPr wrap="square" rtlCol="0">
            <a:spAutoFit/>
          </a:bodyPr>
          <a:lstStyle/>
          <a:p>
            <a:pPr algn="r"/>
            <a:r>
              <a:rPr lang="en-US" sz="1600" dirty="0" smtClean="0">
                <a:solidFill>
                  <a:schemeClr val="accent2">
                    <a:lumMod val="75000"/>
                  </a:schemeClr>
                </a:solidFill>
                <a:effectLst>
                  <a:outerShdw blurRad="38100" dist="38100" dir="2700000" algn="tl">
                    <a:srgbClr val="000000">
                      <a:alpha val="43137"/>
                    </a:srgbClr>
                  </a:outerShdw>
                </a:effectLst>
              </a:rPr>
              <a:t>Data Ref</a:t>
            </a:r>
            <a:r>
              <a:rPr lang="en-US" sz="1600" dirty="0" smtClean="0">
                <a:solidFill>
                  <a:schemeClr val="accent2">
                    <a:lumMod val="75000"/>
                  </a:schemeClr>
                </a:solidFill>
                <a:effectLst>
                  <a:outerShdw blurRad="38100" dist="38100" dir="2700000" algn="tl">
                    <a:srgbClr val="000000">
                      <a:alpha val="43137"/>
                    </a:srgbClr>
                  </a:outerShdw>
                </a:effectLst>
              </a:rPr>
              <a:t>: A. </a:t>
            </a:r>
            <a:r>
              <a:rPr lang="en-US" sz="1600" dirty="0" err="1" smtClean="0">
                <a:solidFill>
                  <a:schemeClr val="accent2">
                    <a:lumMod val="75000"/>
                  </a:schemeClr>
                </a:solidFill>
                <a:effectLst>
                  <a:outerShdw blurRad="38100" dist="38100" dir="2700000" algn="tl">
                    <a:srgbClr val="000000">
                      <a:alpha val="43137"/>
                    </a:srgbClr>
                  </a:outerShdw>
                </a:effectLst>
              </a:rPr>
              <a:t>Adare</a:t>
            </a:r>
            <a:r>
              <a:rPr lang="en-US" sz="1600" dirty="0" smtClean="0">
                <a:solidFill>
                  <a:schemeClr val="accent2">
                    <a:lumMod val="75000"/>
                  </a:schemeClr>
                </a:solidFill>
                <a:effectLst>
                  <a:outerShdw blurRad="38100" dist="38100" dir="2700000" algn="tl">
                    <a:srgbClr val="000000">
                      <a:alpha val="43137"/>
                    </a:srgbClr>
                  </a:outerShdw>
                </a:effectLst>
              </a:rPr>
              <a:t> et al., </a:t>
            </a:r>
            <a:r>
              <a:rPr lang="en-US" sz="1600" dirty="0" err="1" smtClean="0">
                <a:solidFill>
                  <a:schemeClr val="accent2">
                    <a:lumMod val="75000"/>
                  </a:schemeClr>
                </a:solidFill>
                <a:effectLst>
                  <a:outerShdw blurRad="38100" dist="38100" dir="2700000" algn="tl">
                    <a:srgbClr val="000000">
                      <a:alpha val="43137"/>
                    </a:srgbClr>
                  </a:outerShdw>
                </a:effectLst>
              </a:rPr>
              <a:t>arXiv</a:t>
            </a:r>
            <a:r>
              <a:rPr lang="en-US" sz="1600" dirty="0" smtClean="0">
                <a:solidFill>
                  <a:schemeClr val="accent2">
                    <a:lumMod val="75000"/>
                  </a:schemeClr>
                </a:solidFill>
                <a:effectLst>
                  <a:outerShdw blurRad="38100" dist="38100" dir="2700000" algn="tl">
                    <a:srgbClr val="000000">
                      <a:alpha val="43137"/>
                    </a:srgbClr>
                  </a:outerShdw>
                </a:effectLst>
              </a:rPr>
              <a:t>: 1208.1234v1 [</a:t>
            </a:r>
            <a:r>
              <a:rPr lang="en-US" sz="1600" dirty="0" err="1" smtClean="0">
                <a:solidFill>
                  <a:schemeClr val="accent2">
                    <a:lumMod val="75000"/>
                  </a:schemeClr>
                </a:solidFill>
                <a:effectLst>
                  <a:outerShdw blurRad="38100" dist="38100" dir="2700000" algn="tl">
                    <a:srgbClr val="000000">
                      <a:alpha val="43137"/>
                    </a:srgbClr>
                  </a:outerShdw>
                </a:effectLst>
              </a:rPr>
              <a:t>nucl.ex</a:t>
            </a:r>
            <a:r>
              <a:rPr lang="en-US" dirty="0" smtClean="0">
                <a:solidFill>
                  <a:schemeClr val="accent2">
                    <a:lumMod val="75000"/>
                  </a:schemeClr>
                </a:solidFill>
              </a:rPr>
              <a:t>]</a:t>
            </a:r>
            <a:endParaRPr lang="en-US"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uAu.png"/>
          <p:cNvPicPr>
            <a:picLocks noGrp="1" noChangeAspect="1"/>
          </p:cNvPicPr>
          <p:nvPr>
            <p:ph idx="1"/>
          </p:nvPr>
        </p:nvPicPr>
        <p:blipFill>
          <a:blip r:embed="rId2"/>
          <a:srcRect l="7114" t="7682" r="4732" b="4769"/>
          <a:stretch>
            <a:fillRect/>
          </a:stretch>
        </p:blipFill>
        <p:spPr>
          <a:xfrm>
            <a:off x="2882900" y="0"/>
            <a:ext cx="6261100" cy="6477000"/>
          </a:xfrm>
        </p:spPr>
      </p:pic>
      <p:sp>
        <p:nvSpPr>
          <p:cNvPr id="3" name="Slide Number Placeholder 2"/>
          <p:cNvSpPr>
            <a:spLocks noGrp="1"/>
          </p:cNvSpPr>
          <p:nvPr>
            <p:ph type="sldNum" sz="quarter" idx="12"/>
          </p:nvPr>
        </p:nvSpPr>
        <p:spPr/>
        <p:txBody>
          <a:bodyPr/>
          <a:lstStyle/>
          <a:p>
            <a:fld id="{35775069-4951-415D-B7C5-BA165C773609}"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ICMEC-2014 (PGR)</a:t>
            </a:r>
            <a:endParaRPr lang="en-US"/>
          </a:p>
        </p:txBody>
      </p:sp>
      <p:sp>
        <p:nvSpPr>
          <p:cNvPr id="6" name="TextBox 5"/>
          <p:cNvSpPr txBox="1"/>
          <p:nvPr/>
        </p:nvSpPr>
        <p:spPr>
          <a:xfrm>
            <a:off x="0" y="2209800"/>
            <a:ext cx="2438400" cy="1154162"/>
          </a:xfrm>
          <a:prstGeom prst="rect">
            <a:avLst/>
          </a:prstGeom>
          <a:noFill/>
        </p:spPr>
        <p:txBody>
          <a:bodyPr wrap="square" rtlCol="0">
            <a:spAutoFit/>
          </a:bodyPr>
          <a:lstStyle/>
          <a:p>
            <a:r>
              <a:rPr lang="en-US" sz="1700" dirty="0" smtClean="0">
                <a:solidFill>
                  <a:schemeClr val="accent2">
                    <a:lumMod val="75000"/>
                  </a:schemeClr>
                </a:solidFill>
                <a:effectLst>
                  <a:outerShdw blurRad="38100" dist="38100" dir="2700000" algn="tl">
                    <a:srgbClr val="000000">
                      <a:alpha val="43137"/>
                    </a:srgbClr>
                  </a:outerShdw>
                </a:effectLst>
              </a:rPr>
              <a:t>Data Ref</a:t>
            </a:r>
            <a:r>
              <a:rPr lang="en-US" sz="1700" dirty="0" smtClean="0">
                <a:solidFill>
                  <a:schemeClr val="accent2">
                    <a:lumMod val="75000"/>
                  </a:schemeClr>
                </a:solidFill>
                <a:effectLst>
                  <a:outerShdw blurRad="38100" dist="38100" dir="2700000" algn="tl">
                    <a:srgbClr val="000000">
                      <a:alpha val="43137"/>
                    </a:srgbClr>
                  </a:outerShdw>
                </a:effectLst>
              </a:rPr>
              <a:t>: A. </a:t>
            </a:r>
            <a:r>
              <a:rPr lang="en-US" sz="1700" dirty="0" err="1" smtClean="0">
                <a:solidFill>
                  <a:schemeClr val="accent2">
                    <a:lumMod val="75000"/>
                  </a:schemeClr>
                </a:solidFill>
                <a:effectLst>
                  <a:outerShdw blurRad="38100" dist="38100" dir="2700000" algn="tl">
                    <a:srgbClr val="000000">
                      <a:alpha val="43137"/>
                    </a:srgbClr>
                  </a:outerShdw>
                </a:effectLst>
              </a:rPr>
              <a:t>Adare</a:t>
            </a:r>
            <a:r>
              <a:rPr lang="en-US" sz="1700" dirty="0" smtClean="0">
                <a:solidFill>
                  <a:schemeClr val="accent2">
                    <a:lumMod val="75000"/>
                  </a:schemeClr>
                </a:solidFill>
                <a:effectLst>
                  <a:outerShdw blurRad="38100" dist="38100" dir="2700000" algn="tl">
                    <a:srgbClr val="000000">
                      <a:alpha val="43137"/>
                    </a:srgbClr>
                  </a:outerShdw>
                </a:effectLst>
              </a:rPr>
              <a:t> et al., </a:t>
            </a:r>
            <a:endParaRPr lang="en-US" sz="1700" dirty="0" smtClean="0">
              <a:solidFill>
                <a:schemeClr val="accent2">
                  <a:lumMod val="75000"/>
                </a:schemeClr>
              </a:solidFill>
              <a:effectLst>
                <a:outerShdw blurRad="38100" dist="38100" dir="2700000" algn="tl">
                  <a:srgbClr val="000000">
                    <a:alpha val="43137"/>
                  </a:srgbClr>
                </a:outerShdw>
              </a:effectLst>
            </a:endParaRPr>
          </a:p>
          <a:p>
            <a:r>
              <a:rPr lang="en-US" sz="1700" dirty="0" err="1" smtClean="0">
                <a:solidFill>
                  <a:schemeClr val="accent2">
                    <a:lumMod val="75000"/>
                  </a:schemeClr>
                </a:solidFill>
                <a:effectLst>
                  <a:outerShdw blurRad="38100" dist="38100" dir="2700000" algn="tl">
                    <a:srgbClr val="000000">
                      <a:alpha val="43137"/>
                    </a:srgbClr>
                  </a:outerShdw>
                </a:effectLst>
              </a:rPr>
              <a:t>arXiv</a:t>
            </a:r>
            <a:r>
              <a:rPr lang="en-US" sz="1700" dirty="0" smtClean="0">
                <a:solidFill>
                  <a:schemeClr val="accent2">
                    <a:lumMod val="75000"/>
                  </a:schemeClr>
                </a:solidFill>
                <a:effectLst>
                  <a:outerShdw blurRad="38100" dist="38100" dir="2700000" algn="tl">
                    <a:srgbClr val="000000">
                      <a:alpha val="43137"/>
                    </a:srgbClr>
                  </a:outerShdw>
                </a:effectLst>
              </a:rPr>
              <a:t>: 1205.5759v1 [</a:t>
            </a:r>
            <a:r>
              <a:rPr lang="en-US" sz="1700" dirty="0" err="1" smtClean="0">
                <a:solidFill>
                  <a:schemeClr val="accent2">
                    <a:lumMod val="75000"/>
                  </a:schemeClr>
                </a:solidFill>
                <a:effectLst>
                  <a:outerShdw blurRad="38100" dist="38100" dir="2700000" algn="tl">
                    <a:srgbClr val="000000">
                      <a:alpha val="43137"/>
                    </a:srgbClr>
                  </a:outerShdw>
                </a:effectLst>
              </a:rPr>
              <a:t>nucl</a:t>
            </a:r>
            <a:r>
              <a:rPr lang="en-US" sz="1700" dirty="0" smtClean="0">
                <a:solidFill>
                  <a:schemeClr val="accent2">
                    <a:lumMod val="75000"/>
                  </a:schemeClr>
                </a:solidFill>
                <a:effectLst>
                  <a:outerShdw blurRad="38100" dist="38100" dir="2700000" algn="tl">
                    <a:srgbClr val="000000">
                      <a:alpha val="43137"/>
                    </a:srgbClr>
                  </a:outerShdw>
                </a:effectLst>
              </a:rPr>
              <a:t>-ex</a:t>
            </a:r>
            <a:r>
              <a:rPr lang="en-US" dirty="0" smtClean="0">
                <a:solidFill>
                  <a:schemeClr val="accent2">
                    <a:lumMod val="75000"/>
                  </a:schemeClr>
                </a:solidFill>
                <a:effectLst>
                  <a:outerShdw blurRad="38100" dist="38100" dir="2700000" algn="tl">
                    <a:srgbClr val="000000">
                      <a:alpha val="43137"/>
                    </a:srgbClr>
                  </a:outerShdw>
                </a:effectLst>
              </a:rPr>
              <a:t>]</a:t>
            </a:r>
            <a:endParaRPr lang="en-US"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0.25834 5.82524E-7 L -3.33333E-6 5.82524E-7 " pathEditMode="relative" rAng="0" ptsTypes="AA">
                                      <p:cBhvr>
                                        <p:cTn id="8" dur="2000" fill="hold"/>
                                        <p:tgtEl>
                                          <p:spTgt spid="4"/>
                                        </p:tgtEl>
                                        <p:attrNameLst>
                                          <p:attrName>ppt_x</p:attrName>
                                          <p:attrName>ppt_y</p:attrName>
                                        </p:attrNameLst>
                                      </p:cBhvr>
                                      <p:rCtr x="-129" y="0"/>
                                    </p:animMotion>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bPb.png"/>
          <p:cNvPicPr>
            <a:picLocks noGrp="1" noChangeAspect="1"/>
          </p:cNvPicPr>
          <p:nvPr>
            <p:ph idx="1"/>
          </p:nvPr>
        </p:nvPicPr>
        <p:blipFill>
          <a:blip r:embed="rId2"/>
          <a:srcRect l="6497" t="49772" r="23792" b="6454"/>
          <a:stretch>
            <a:fillRect/>
          </a:stretch>
        </p:blipFill>
        <p:spPr>
          <a:xfrm>
            <a:off x="3124200" y="0"/>
            <a:ext cx="6019800" cy="6477000"/>
          </a:xfrm>
        </p:spPr>
      </p:pic>
      <p:sp>
        <p:nvSpPr>
          <p:cNvPr id="3" name="Slide Number Placeholder 2"/>
          <p:cNvSpPr>
            <a:spLocks noGrp="1"/>
          </p:cNvSpPr>
          <p:nvPr>
            <p:ph type="sldNum" sz="quarter" idx="12"/>
          </p:nvPr>
        </p:nvSpPr>
        <p:spPr/>
        <p:txBody>
          <a:bodyPr/>
          <a:lstStyle/>
          <a:p>
            <a:fld id="{35775069-4951-415D-B7C5-BA165C773609}"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ICMEC-2014 (PGR)</a:t>
            </a:r>
            <a:endParaRPr lang="en-US"/>
          </a:p>
        </p:txBody>
      </p:sp>
      <p:sp>
        <p:nvSpPr>
          <p:cNvPr id="6" name="TextBox 5"/>
          <p:cNvSpPr txBox="1"/>
          <p:nvPr/>
        </p:nvSpPr>
        <p:spPr>
          <a:xfrm>
            <a:off x="381000" y="2209800"/>
            <a:ext cx="2514600" cy="1754326"/>
          </a:xfrm>
          <a:prstGeom prst="rect">
            <a:avLst/>
          </a:prstGeom>
          <a:noFill/>
        </p:spPr>
        <p:txBody>
          <a:bodyPr wrap="square" rtlCol="0">
            <a:spAutoFit/>
          </a:bodyPr>
          <a:lstStyle/>
          <a:p>
            <a:r>
              <a:rPr lang="en-US" dirty="0" smtClean="0">
                <a:solidFill>
                  <a:schemeClr val="accent2">
                    <a:lumMod val="75000"/>
                  </a:schemeClr>
                </a:solidFill>
                <a:effectLst>
                  <a:outerShdw blurRad="38100" dist="38100" dir="2700000" algn="tl">
                    <a:srgbClr val="000000">
                      <a:alpha val="43137"/>
                    </a:srgbClr>
                  </a:outerShdw>
                </a:effectLst>
              </a:rPr>
              <a:t>Ref.: M. Wilde et al., </a:t>
            </a:r>
            <a:r>
              <a:rPr lang="en-US" dirty="0" err="1" smtClean="0">
                <a:solidFill>
                  <a:schemeClr val="accent2">
                    <a:lumMod val="75000"/>
                  </a:schemeClr>
                </a:solidFill>
                <a:effectLst>
                  <a:outerShdw blurRad="38100" dist="38100" dir="2700000" algn="tl">
                    <a:srgbClr val="000000">
                      <a:alpha val="43137"/>
                    </a:srgbClr>
                  </a:outerShdw>
                </a:effectLst>
              </a:rPr>
              <a:t>arXiv</a:t>
            </a:r>
            <a:r>
              <a:rPr lang="en-US" dirty="0" smtClean="0">
                <a:solidFill>
                  <a:schemeClr val="accent2">
                    <a:lumMod val="75000"/>
                  </a:schemeClr>
                </a:solidFill>
                <a:effectLst>
                  <a:outerShdw blurRad="38100" dist="38100" dir="2700000" algn="tl">
                    <a:srgbClr val="000000">
                      <a:alpha val="43137"/>
                    </a:srgbClr>
                  </a:outerShdw>
                </a:effectLst>
              </a:rPr>
              <a:t>: 1210.5958 v2 [</a:t>
            </a:r>
            <a:r>
              <a:rPr lang="en-US" dirty="0" err="1" smtClean="0">
                <a:solidFill>
                  <a:schemeClr val="accent2">
                    <a:lumMod val="75000"/>
                  </a:schemeClr>
                </a:solidFill>
                <a:effectLst>
                  <a:outerShdw blurRad="38100" dist="38100" dir="2700000" algn="tl">
                    <a:srgbClr val="000000">
                      <a:alpha val="43137"/>
                    </a:srgbClr>
                  </a:outerShdw>
                </a:effectLst>
              </a:rPr>
              <a:t>hep</a:t>
            </a:r>
            <a:r>
              <a:rPr lang="en-US" dirty="0" smtClean="0">
                <a:solidFill>
                  <a:schemeClr val="accent2">
                    <a:lumMod val="75000"/>
                  </a:schemeClr>
                </a:solidFill>
                <a:effectLst>
                  <a:outerShdw blurRad="38100" dist="38100" dir="2700000" algn="tl">
                    <a:srgbClr val="000000">
                      <a:alpha val="43137"/>
                    </a:srgbClr>
                  </a:outerShdw>
                </a:effectLst>
              </a:rPr>
              <a:t>-ex]</a:t>
            </a:r>
          </a:p>
          <a:p>
            <a:r>
              <a:rPr lang="en-US" dirty="0" smtClean="0">
                <a:solidFill>
                  <a:schemeClr val="accent2">
                    <a:lumMod val="75000"/>
                  </a:schemeClr>
                </a:solidFill>
                <a:effectLst>
                  <a:outerShdw blurRad="38100" dist="38100" dir="2700000" algn="tl">
                    <a:srgbClr val="000000">
                      <a:alpha val="43137"/>
                    </a:srgbClr>
                  </a:outerShdw>
                </a:effectLst>
              </a:rPr>
              <a:t>J. </a:t>
            </a:r>
            <a:r>
              <a:rPr lang="en-US" dirty="0" err="1" smtClean="0">
                <a:solidFill>
                  <a:schemeClr val="accent2">
                    <a:lumMod val="75000"/>
                  </a:schemeClr>
                </a:solidFill>
                <a:effectLst>
                  <a:outerShdw blurRad="38100" dist="38100" dir="2700000" algn="tl">
                    <a:srgbClr val="000000">
                      <a:alpha val="43137"/>
                    </a:srgbClr>
                  </a:outerShdw>
                </a:effectLst>
              </a:rPr>
              <a:t>Nayak</a:t>
            </a:r>
            <a:r>
              <a:rPr lang="en-US" dirty="0" smtClean="0">
                <a:solidFill>
                  <a:schemeClr val="accent2">
                    <a:lumMod val="75000"/>
                  </a:schemeClr>
                </a:solidFill>
                <a:effectLst>
                  <a:outerShdw blurRad="38100" dist="38100" dir="2700000" algn="tl">
                    <a:srgbClr val="000000">
                      <a:alpha val="43137"/>
                    </a:srgbClr>
                  </a:outerShdw>
                </a:effectLst>
              </a:rPr>
              <a:t>, B. </a:t>
            </a:r>
            <a:r>
              <a:rPr lang="en-US" dirty="0" err="1" smtClean="0">
                <a:solidFill>
                  <a:schemeClr val="accent2">
                    <a:lumMod val="75000"/>
                  </a:schemeClr>
                </a:solidFill>
                <a:effectLst>
                  <a:outerShdw blurRad="38100" dist="38100" dir="2700000" algn="tl">
                    <a:srgbClr val="000000">
                      <a:alpha val="43137"/>
                    </a:srgbClr>
                  </a:outerShdw>
                </a:effectLst>
              </a:rPr>
              <a:t>Sinha</a:t>
            </a:r>
            <a:r>
              <a:rPr lang="en-US" dirty="0" smtClean="0">
                <a:solidFill>
                  <a:schemeClr val="accent2">
                    <a:lumMod val="75000"/>
                  </a:schemeClr>
                </a:solidFill>
                <a:effectLst>
                  <a:outerShdw blurRad="38100" dist="38100" dir="2700000" algn="tl">
                    <a:srgbClr val="000000">
                      <a:alpha val="43137"/>
                    </a:srgbClr>
                  </a:outerShdw>
                </a:effectLst>
              </a:rPr>
              <a:t>, </a:t>
            </a:r>
            <a:r>
              <a:rPr lang="en-US" dirty="0" err="1" smtClean="0">
                <a:solidFill>
                  <a:schemeClr val="accent2">
                    <a:lumMod val="75000"/>
                  </a:schemeClr>
                </a:solidFill>
                <a:effectLst>
                  <a:outerShdw blurRad="38100" dist="38100" dir="2700000" algn="tl">
                    <a:srgbClr val="000000">
                      <a:alpha val="43137"/>
                    </a:srgbClr>
                  </a:outerShdw>
                </a:effectLst>
              </a:rPr>
              <a:t>arXiv</a:t>
            </a:r>
            <a:r>
              <a:rPr lang="en-US" dirty="0" smtClean="0">
                <a:solidFill>
                  <a:schemeClr val="accent2">
                    <a:lumMod val="75000"/>
                  </a:schemeClr>
                </a:solidFill>
                <a:effectLst>
                  <a:outerShdw blurRad="38100" dist="38100" dir="2700000" algn="tl">
                    <a:srgbClr val="000000">
                      <a:alpha val="43137"/>
                    </a:srgbClr>
                  </a:outerShdw>
                </a:effectLst>
              </a:rPr>
              <a:t>: 1210.3993v1 [</a:t>
            </a:r>
            <a:r>
              <a:rPr lang="en-US" dirty="0" err="1" smtClean="0">
                <a:solidFill>
                  <a:schemeClr val="accent2">
                    <a:lumMod val="75000"/>
                  </a:schemeClr>
                </a:solidFill>
                <a:effectLst>
                  <a:outerShdw blurRad="38100" dist="38100" dir="2700000" algn="tl">
                    <a:srgbClr val="000000">
                      <a:alpha val="43137"/>
                    </a:srgbClr>
                  </a:outerShdw>
                </a:effectLst>
              </a:rPr>
              <a:t>nucl-th</a:t>
            </a:r>
            <a:r>
              <a:rPr lang="en-US" dirty="0" smtClean="0">
                <a:solidFill>
                  <a:schemeClr val="accent2">
                    <a:lumMod val="75000"/>
                  </a:schemeClr>
                </a:solidFill>
                <a:effectLst>
                  <a:outerShdw blurRad="38100" dist="38100" dir="2700000" algn="tl">
                    <a:srgbClr val="000000">
                      <a:alpha val="43137"/>
                    </a:srgbClr>
                  </a:outerShdw>
                </a:effectLst>
              </a:rPr>
              <a:t>] </a:t>
            </a:r>
            <a:endParaRPr lang="en-US"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0.25 5.82524E-7 L 1.11022E-16 5.82524E-7 " pathEditMode="relative" rAng="0" ptsTypes="AA">
                                      <p:cBhvr>
                                        <p:cTn id="8" dur="2000" fill="hold"/>
                                        <p:tgtEl>
                                          <p:spTgt spid="4"/>
                                        </p:tgtEl>
                                        <p:attrNameLst>
                                          <p:attrName>ppt_x</p:attrName>
                                          <p:attrName>ppt_y</p:attrName>
                                        </p:attrNameLst>
                                      </p:cBhvr>
                                      <p:rCtr x="-125" y="0"/>
                                    </p:animMotion>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1000"/>
                                        <p:tgtEl>
                                          <p:spTgt spid="6">
                                            <p:txEl>
                                              <p:pRg st="1" end="1"/>
                                            </p:txEl>
                                          </p:spTgt>
                                        </p:tgtEl>
                                      </p:cBhvr>
                                    </p:animEffect>
                                    <p:anim calcmode="lin" valueType="num">
                                      <p:cBhvr>
                                        <p:cTn id="19"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838200"/>
          </a:xfrm>
        </p:spPr>
        <p:txBody>
          <a:bodyPr/>
          <a:lstStyle/>
          <a:p>
            <a:pPr algn="ctr"/>
            <a:r>
              <a:rPr lang="en-US" dirty="0" smtClean="0"/>
              <a:t>             </a:t>
            </a:r>
            <a:endParaRPr lang="en-US" dirty="0"/>
          </a:p>
        </p:txBody>
      </p:sp>
      <p:sp>
        <p:nvSpPr>
          <p:cNvPr id="1028" name="Rectangle 4"/>
          <p:cNvSpPr>
            <a:spLocks noChangeArrowheads="1"/>
          </p:cNvSpPr>
          <p:nvPr/>
        </p:nvSpPr>
        <p:spPr bwMode="auto">
          <a:xfrm>
            <a:off x="0" y="457200"/>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2819400" y="533401"/>
            <a:ext cx="3810000" cy="584775"/>
          </a:xfrm>
          <a:prstGeom prst="rect">
            <a:avLst/>
          </a:prstGeom>
          <a:noFill/>
        </p:spPr>
        <p:txBody>
          <a:bodyPr wrap="square" rtlCol="0">
            <a:spAutoFit/>
          </a:bodyPr>
          <a:lstStyle/>
          <a:p>
            <a:pPr algn="ctr"/>
            <a:r>
              <a:rPr lang="en-US" sz="3200" dirty="0" err="1" smtClean="0">
                <a:solidFill>
                  <a:srgbClr val="0070C0"/>
                </a:solidFill>
              </a:rPr>
              <a:t>γ</a:t>
            </a:r>
            <a:r>
              <a:rPr lang="en-US" sz="3200" baseline="-25000" dirty="0" err="1" smtClean="0">
                <a:solidFill>
                  <a:srgbClr val="0070C0"/>
                </a:solidFill>
              </a:rPr>
              <a:t>d</a:t>
            </a:r>
            <a:r>
              <a:rPr lang="en-US" sz="3200" baseline="-25000" dirty="0" smtClean="0">
                <a:solidFill>
                  <a:srgbClr val="0070C0"/>
                </a:solidFill>
              </a:rPr>
              <a:t> </a:t>
            </a:r>
            <a:r>
              <a:rPr lang="en-US" sz="3200" dirty="0" smtClean="0">
                <a:solidFill>
                  <a:srgbClr val="0070C0"/>
                </a:solidFill>
              </a:rPr>
              <a:t>/π</a:t>
            </a:r>
            <a:r>
              <a:rPr lang="en-US" sz="3200" baseline="30000" dirty="0" smtClean="0">
                <a:solidFill>
                  <a:srgbClr val="0070C0"/>
                </a:solidFill>
              </a:rPr>
              <a:t>0</a:t>
            </a:r>
            <a:r>
              <a:rPr lang="en-US" sz="3200" dirty="0" smtClean="0">
                <a:solidFill>
                  <a:srgbClr val="0070C0"/>
                </a:solidFill>
              </a:rPr>
              <a:t> Ratio</a:t>
            </a:r>
            <a:endParaRPr lang="en-US" sz="3200" dirty="0">
              <a:solidFill>
                <a:srgbClr val="0070C0"/>
              </a:solidFill>
            </a:endParaRPr>
          </a:p>
        </p:txBody>
      </p:sp>
      <p:sp>
        <p:nvSpPr>
          <p:cNvPr id="7" name="Slide Number Placeholder 6"/>
          <p:cNvSpPr>
            <a:spLocks noGrp="1"/>
          </p:cNvSpPr>
          <p:nvPr>
            <p:ph type="sldNum" sz="quarter" idx="12"/>
          </p:nvPr>
        </p:nvSpPr>
        <p:spPr/>
        <p:txBody>
          <a:bodyPr/>
          <a:lstStyle/>
          <a:p>
            <a:fld id="{35775069-4951-415D-B7C5-BA165C773609}" type="slidenum">
              <a:rPr lang="en-US" smtClean="0"/>
              <a:pPr/>
              <a:t>8</a:t>
            </a:fld>
            <a:endParaRPr lang="en-US"/>
          </a:p>
        </p:txBody>
      </p:sp>
      <p:sp>
        <p:nvSpPr>
          <p:cNvPr id="9" name="Footer Placeholder 8"/>
          <p:cNvSpPr>
            <a:spLocks noGrp="1"/>
          </p:cNvSpPr>
          <p:nvPr>
            <p:ph type="ftr" sz="quarter" idx="11"/>
          </p:nvPr>
        </p:nvSpPr>
        <p:spPr/>
        <p:txBody>
          <a:bodyPr/>
          <a:lstStyle/>
          <a:p>
            <a:r>
              <a:rPr lang="en-US" smtClean="0"/>
              <a:t>ICMEC-2014 (PGR)</a:t>
            </a:r>
            <a:endParaRPr lang="en-US"/>
          </a:p>
        </p:txBody>
      </p:sp>
      <p:sp>
        <p:nvSpPr>
          <p:cNvPr id="10" name="TextBox 9"/>
          <p:cNvSpPr txBox="1"/>
          <p:nvPr/>
        </p:nvSpPr>
        <p:spPr>
          <a:xfrm>
            <a:off x="1219200" y="5715000"/>
            <a:ext cx="7315200" cy="323165"/>
          </a:xfrm>
          <a:prstGeom prst="rect">
            <a:avLst/>
          </a:prstGeom>
          <a:noFill/>
        </p:spPr>
        <p:txBody>
          <a:bodyPr wrap="square" rtlCol="0">
            <a:spAutoFit/>
          </a:bodyPr>
          <a:lstStyle/>
          <a:p>
            <a:r>
              <a:rPr lang="en-US" sz="1500" dirty="0" smtClean="0">
                <a:solidFill>
                  <a:schemeClr val="accent2">
                    <a:lumMod val="75000"/>
                  </a:schemeClr>
                </a:solidFill>
                <a:effectLst>
                  <a:outerShdw blurRad="38100" dist="38100" dir="2700000" algn="tl">
                    <a:srgbClr val="000000">
                      <a:alpha val="43137"/>
                    </a:srgbClr>
                  </a:outerShdw>
                </a:effectLst>
              </a:rPr>
              <a:t>Ref.: http://www.phenix.bnl.gov/phenix/WWW/info/data/ppg042_data.html</a:t>
            </a:r>
            <a:endParaRPr lang="en-US" sz="1500" dirty="0">
              <a:solidFill>
                <a:schemeClr val="accent2">
                  <a:lumMod val="75000"/>
                </a:schemeClr>
              </a:solidFill>
              <a:effectLst>
                <a:outerShdw blurRad="38100" dist="38100" dir="2700000" algn="tl">
                  <a:srgbClr val="000000">
                    <a:alpha val="43137"/>
                  </a:srgbClr>
                </a:outerShdw>
              </a:effectLst>
            </a:endParaRPr>
          </a:p>
        </p:txBody>
      </p:sp>
      <p:pic>
        <p:nvPicPr>
          <p:cNvPr id="2" name="Picture 2"/>
          <p:cNvPicPr>
            <a:picLocks noChangeAspect="1" noChangeArrowheads="1"/>
          </p:cNvPicPr>
          <p:nvPr/>
        </p:nvPicPr>
        <p:blipFill>
          <a:blip r:embed="rId2"/>
          <a:srcRect/>
          <a:stretch>
            <a:fillRect/>
          </a:stretch>
        </p:blipFill>
        <p:spPr bwMode="auto">
          <a:xfrm>
            <a:off x="228600" y="1251369"/>
            <a:ext cx="4343400" cy="397669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495800" y="1266308"/>
            <a:ext cx="4343400" cy="391529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63" presetClass="path" presetSubtype="0" accel="50000" decel="50000" fill="hold" nodeType="withEffect">
                                  <p:stCondLst>
                                    <p:cond delay="0"/>
                                  </p:stCondLst>
                                  <p:childTnLst>
                                    <p:animMotion origin="layout" path="M -0.25 3.33333E-6 L 3.33333E-6 3.33333E-6 " pathEditMode="relative" rAng="0" ptsTypes="AA">
                                      <p:cBhvr>
                                        <p:cTn id="15" dur="1000" fill="hold"/>
                                        <p:tgtEl>
                                          <p:spTgt spid="2"/>
                                        </p:tgtEl>
                                        <p:attrNameLst>
                                          <p:attrName>ppt_x</p:attrName>
                                          <p:attrName>ppt_y</p:attrName>
                                        </p:attrNameLst>
                                      </p:cBhvr>
                                      <p:rCtr x="125" y="0"/>
                                    </p:animMotion>
                                  </p:childTnLst>
                                </p:cTn>
                              </p:par>
                              <p:par>
                                <p:cTn id="16" presetID="1" presetClass="entr" presetSubtype="0" fill="hold" nodeType="withEffect">
                                  <p:stCondLst>
                                    <p:cond delay="0"/>
                                  </p:stCondLst>
                                  <p:childTnLst>
                                    <p:set>
                                      <p:cBhvr>
                                        <p:cTn id="17" dur="1" fill="hold">
                                          <p:stCondLst>
                                            <p:cond delay="0"/>
                                          </p:stCondLst>
                                        </p:cTn>
                                        <p:tgtEl>
                                          <p:spTgt spid="1027"/>
                                        </p:tgtEl>
                                        <p:attrNameLst>
                                          <p:attrName>style.visibility</p:attrName>
                                        </p:attrNameLst>
                                      </p:cBhvr>
                                      <p:to>
                                        <p:strVal val="visible"/>
                                      </p:to>
                                    </p:set>
                                  </p:childTnLst>
                                </p:cTn>
                              </p:par>
                              <p:par>
                                <p:cTn id="18" presetID="35" presetClass="path" presetSubtype="0" accel="50000" decel="50000" fill="hold" nodeType="withEffect">
                                  <p:stCondLst>
                                    <p:cond delay="0"/>
                                  </p:stCondLst>
                                  <p:childTnLst>
                                    <p:animMotion origin="layout" path="M 0.25 3.33333E-6 L 1.11022E-16 3.33333E-6 " pathEditMode="relative" rAng="0" ptsTypes="AA">
                                      <p:cBhvr>
                                        <p:cTn id="19" dur="1000" fill="hold"/>
                                        <p:tgtEl>
                                          <p:spTgt spid="1027"/>
                                        </p:tgtEl>
                                        <p:attrNameLst>
                                          <p:attrName>ppt_x</p:attrName>
                                          <p:attrName>ppt_y</p:attrName>
                                        </p:attrNameLst>
                                      </p:cBhvr>
                                      <p:rCtr x="-125" y="0"/>
                                    </p:animMotion>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AuAu.png"/>
          <p:cNvPicPr>
            <a:picLocks noGrp="1" noChangeAspect="1"/>
          </p:cNvPicPr>
          <p:nvPr>
            <p:ph idx="1"/>
          </p:nvPr>
        </p:nvPicPr>
        <p:blipFill>
          <a:blip r:embed="rId2"/>
          <a:srcRect l="8370" t="51162" r="26305" b="6454"/>
          <a:stretch>
            <a:fillRect/>
          </a:stretch>
        </p:blipFill>
        <p:spPr>
          <a:xfrm>
            <a:off x="1828800" y="2286000"/>
            <a:ext cx="6934200" cy="3962400"/>
          </a:xfrm>
        </p:spPr>
      </p:pic>
      <p:sp>
        <p:nvSpPr>
          <p:cNvPr id="3" name="Title 2"/>
          <p:cNvSpPr>
            <a:spLocks noGrp="1"/>
          </p:cNvSpPr>
          <p:nvPr>
            <p:ph type="title"/>
          </p:nvPr>
        </p:nvSpPr>
        <p:spPr>
          <a:xfrm>
            <a:off x="457200" y="274638"/>
            <a:ext cx="8229600" cy="715962"/>
          </a:xfrm>
        </p:spPr>
        <p:txBody>
          <a:bodyPr>
            <a:normAutofit fontScale="90000"/>
          </a:bodyPr>
          <a:lstStyle/>
          <a:p>
            <a:r>
              <a:rPr lang="en-US" dirty="0" smtClean="0">
                <a:solidFill>
                  <a:srgbClr val="0070C0"/>
                </a:solidFill>
              </a:rPr>
              <a:t>Nuclear Modification Factor</a:t>
            </a:r>
            <a:endParaRPr lang="en-US" dirty="0">
              <a:solidFill>
                <a:srgbClr val="0070C0"/>
              </a:solidFill>
            </a:endParaRPr>
          </a:p>
        </p:txBody>
      </p:sp>
      <p:sp>
        <p:nvSpPr>
          <p:cNvPr id="5" name="Slide Number Placeholder 4"/>
          <p:cNvSpPr>
            <a:spLocks noGrp="1"/>
          </p:cNvSpPr>
          <p:nvPr>
            <p:ph type="sldNum" sz="quarter" idx="12"/>
          </p:nvPr>
        </p:nvSpPr>
        <p:spPr/>
        <p:txBody>
          <a:bodyPr/>
          <a:lstStyle/>
          <a:p>
            <a:fld id="{35775069-4951-415D-B7C5-BA165C773609}" type="slidenum">
              <a:rPr lang="en-US" smtClean="0"/>
              <a:pPr/>
              <a:t>9</a:t>
            </a:fld>
            <a:endParaRPr lang="en-US"/>
          </a:p>
        </p:txBody>
      </p:sp>
      <p:sp>
        <p:nvSpPr>
          <p:cNvPr id="6" name="Footer Placeholder 5"/>
          <p:cNvSpPr>
            <a:spLocks noGrp="1"/>
          </p:cNvSpPr>
          <p:nvPr>
            <p:ph type="ftr" sz="quarter" idx="11"/>
          </p:nvPr>
        </p:nvSpPr>
        <p:spPr/>
        <p:txBody>
          <a:bodyPr/>
          <a:lstStyle/>
          <a:p>
            <a:r>
              <a:rPr lang="en-US" smtClean="0"/>
              <a:t>ICMEC-2014 (PGR)</a:t>
            </a:r>
            <a:endParaRPr lang="en-US"/>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286000" y="1143000"/>
            <a:ext cx="4572000" cy="914400"/>
          </a:xfrm>
          <a:prstGeom prst="rect">
            <a:avLst/>
          </a:prstGeom>
          <a:noFill/>
        </p:spPr>
      </p:pic>
      <p:sp>
        <p:nvSpPr>
          <p:cNvPr id="3075" name="Rectangle 3"/>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73"/>
                                        </p:tgtEl>
                                        <p:attrNameLst>
                                          <p:attrName>style.visibility</p:attrName>
                                        </p:attrNameLst>
                                      </p:cBhvr>
                                      <p:to>
                                        <p:strVal val="visible"/>
                                      </p:to>
                                    </p:set>
                                    <p:animEffect transition="in" filter="fade">
                                      <p:cBhvr>
                                        <p:cTn id="14" dur="1000"/>
                                        <p:tgtEl>
                                          <p:spTgt spid="3073"/>
                                        </p:tgtEl>
                                      </p:cBhvr>
                                    </p:animEffect>
                                    <p:anim calcmode="lin" valueType="num">
                                      <p:cBhvr>
                                        <p:cTn id="15" dur="1000" fill="hold"/>
                                        <p:tgtEl>
                                          <p:spTgt spid="3073"/>
                                        </p:tgtEl>
                                        <p:attrNameLst>
                                          <p:attrName>ppt_x</p:attrName>
                                        </p:attrNameLst>
                                      </p:cBhvr>
                                      <p:tavLst>
                                        <p:tav tm="0">
                                          <p:val>
                                            <p:strVal val="#ppt_x"/>
                                          </p:val>
                                        </p:tav>
                                        <p:tav tm="100000">
                                          <p:val>
                                            <p:strVal val="#ppt_x"/>
                                          </p:val>
                                        </p:tav>
                                      </p:tavLst>
                                    </p:anim>
                                    <p:anim calcmode="lin" valueType="num">
                                      <p:cBhvr>
                                        <p:cTn id="16" dur="1000" fill="hold"/>
                                        <p:tgtEl>
                                          <p:spTgt spid="307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532</TotalTime>
  <Words>478</Words>
  <Application>Microsoft Office PowerPoint</Application>
  <PresentationFormat>On-screen Show (4:3)</PresentationFormat>
  <Paragraphs>63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On Direct Photon Production at RHIC and LHC-energies: A Theoretical Approach</vt:lpstr>
      <vt:lpstr>Slide 2</vt:lpstr>
      <vt:lpstr>The Model (Sequential Chain Model)</vt:lpstr>
      <vt:lpstr>The Working Formulae…</vt:lpstr>
      <vt:lpstr>Results…</vt:lpstr>
      <vt:lpstr>Slide 6</vt:lpstr>
      <vt:lpstr>Slide 7</vt:lpstr>
      <vt:lpstr>             </vt:lpstr>
      <vt:lpstr>Nuclear Modification Factor</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Direct Photon Production at RHIC and LHC-energies: A Theoretical Approach</dc:title>
  <dc:creator>PRADIPTA</dc:creator>
  <cp:lastModifiedBy>PRADIPTA</cp:lastModifiedBy>
  <cp:revision>62</cp:revision>
  <dcterms:created xsi:type="dcterms:W3CDTF">2014-01-08T02:26:50Z</dcterms:created>
  <dcterms:modified xsi:type="dcterms:W3CDTF">2014-01-15T14:38:16Z</dcterms:modified>
</cp:coreProperties>
</file>