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265" r:id="rId2"/>
    <p:sldId id="343" r:id="rId3"/>
    <p:sldId id="298" r:id="rId4"/>
    <p:sldId id="324" r:id="rId5"/>
    <p:sldId id="326" r:id="rId6"/>
    <p:sldId id="313" r:id="rId7"/>
    <p:sldId id="327" r:id="rId8"/>
    <p:sldId id="339" r:id="rId9"/>
    <p:sldId id="314" r:id="rId10"/>
    <p:sldId id="328" r:id="rId11"/>
    <p:sldId id="306" r:id="rId12"/>
    <p:sldId id="342" r:id="rId13"/>
    <p:sldId id="308" r:id="rId14"/>
    <p:sldId id="257" r:id="rId15"/>
    <p:sldId id="291" r:id="rId16"/>
    <p:sldId id="260" r:id="rId17"/>
    <p:sldId id="287" r:id="rId18"/>
    <p:sldId id="292" r:id="rId19"/>
    <p:sldId id="293" r:id="rId20"/>
    <p:sldId id="263" r:id="rId21"/>
    <p:sldId id="303" r:id="rId22"/>
    <p:sldId id="301" r:id="rId23"/>
    <p:sldId id="311" r:id="rId24"/>
    <p:sldId id="309" r:id="rId25"/>
    <p:sldId id="28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33CC"/>
    <a:srgbClr val="FF33CC"/>
    <a:srgbClr val="096309"/>
    <a:srgbClr val="FAD706"/>
    <a:srgbClr val="F2C10E"/>
    <a:srgbClr val="EDDD13"/>
    <a:srgbClr val="E8CA18"/>
    <a:srgbClr val="90F03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115" autoAdjust="0"/>
  </p:normalViewPr>
  <p:slideViewPr>
    <p:cSldViewPr>
      <p:cViewPr>
        <p:scale>
          <a:sx n="66" d="100"/>
          <a:sy n="66" d="100"/>
        </p:scale>
        <p:origin x="-150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4" Type="http://schemas.openxmlformats.org/officeDocument/2006/relationships/image" Target="../media/image35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4" Type="http://schemas.openxmlformats.org/officeDocument/2006/relationships/image" Target="../media/image39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4A2C2-E159-473D-BAD6-70B5BF81248C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71A936-C1F7-4754-83DF-C3ECBF371F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71A936-C1F7-4754-83DF-C3ECBF371F8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214A35B-5AB8-4944-A413-74DF198C3EA2}" type="slidenum">
              <a:rPr lang="zh-CN" altLang="en-US" smtClean="0"/>
              <a:pPr/>
              <a:t>5</a:t>
            </a:fld>
            <a:endParaRPr lang="en-US" altLang="zh-CN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E36DE-B012-4359-94CC-7BF9C97FFAA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E36DE-B012-4359-94CC-7BF9C97FFAA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3B8E36-6CB1-4290-90DF-DA535223E20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721A6-EE5B-4A6F-9766-043288A4F4F7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CC25878-D033-407C-ADBE-7CC0010E2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721A6-EE5B-4A6F-9766-043288A4F4F7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25878-D033-407C-ADBE-7CC0010E2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721A6-EE5B-4A6F-9766-043288A4F4F7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25878-D033-407C-ADBE-7CC0010E2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721A6-EE5B-4A6F-9766-043288A4F4F7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25878-D033-407C-ADBE-7CC0010E2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721A6-EE5B-4A6F-9766-043288A4F4F7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CC25878-D033-407C-ADBE-7CC0010E2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721A6-EE5B-4A6F-9766-043288A4F4F7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25878-D033-407C-ADBE-7CC0010E2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721A6-EE5B-4A6F-9766-043288A4F4F7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25878-D033-407C-ADBE-7CC0010E2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721A6-EE5B-4A6F-9766-043288A4F4F7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25878-D033-407C-ADBE-7CC0010E2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721A6-EE5B-4A6F-9766-043288A4F4F7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25878-D033-407C-ADBE-7CC0010E2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721A6-EE5B-4A6F-9766-043288A4F4F7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25878-D033-407C-ADBE-7CC0010E2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721A6-EE5B-4A6F-9766-043288A4F4F7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CC25878-D033-407C-ADBE-7CC0010E2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5D721A6-EE5B-4A6F-9766-043288A4F4F7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CC25878-D033-407C-ADBE-7CC0010E2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5.bin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37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>
            <a:spLocks noGrp="1" noChangeArrowheads="1"/>
          </p:cNvSpPr>
          <p:nvPr>
            <p:ph type="subTitle" idx="1"/>
          </p:nvPr>
        </p:nvSpPr>
        <p:spPr>
          <a:xfrm>
            <a:off x="2980079" y="3429000"/>
            <a:ext cx="3039721" cy="1910973"/>
          </a:xfrm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112000"/>
              </a:lnSpc>
              <a:buClr>
                <a:srgbClr val="000000"/>
              </a:buClr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Mayuri</a:t>
            </a:r>
            <a:r>
              <a:rPr lang="en-GB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Devee</a:t>
            </a:r>
            <a:r>
              <a:rPr lang="en-GB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112000"/>
              </a:lnSpc>
              <a:buClr>
                <a:srgbClr val="000000"/>
              </a:buClr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</a:p>
          <a:p>
            <a:pPr eaLnBrk="1" hangingPunct="1">
              <a:lnSpc>
                <a:spcPct val="112000"/>
              </a:lnSpc>
              <a:buClr>
                <a:srgbClr val="000000"/>
              </a:buClr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J. K. </a:t>
            </a:r>
            <a:r>
              <a:rPr lang="en-GB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Sarma</a:t>
            </a:r>
            <a:endParaRPr lang="en-GB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12000"/>
              </a:lnSpc>
              <a:buClr>
                <a:srgbClr val="000000"/>
              </a:buClr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Tezpur</a:t>
            </a:r>
            <a:r>
              <a:rPr lang="en-GB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University, Assam</a:t>
            </a: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1447800" y="6229290"/>
            <a:ext cx="6324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  <a:buClr>
                <a:srgbClr val="000000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ICMEC:TN, Bose Institute, January 15-17, 2014</a:t>
            </a:r>
            <a:endParaRPr lang="en-GB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" y="1371600"/>
            <a:ext cx="9067800" cy="181588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ln w="6350">
                  <a:noFill/>
                </a:ln>
                <a:solidFill>
                  <a:srgbClr val="90F030"/>
                </a:solidFill>
                <a:latin typeface="Comic Sans MS" pitchFamily="66" charset="0"/>
              </a:rPr>
              <a:t>Approximate Approach For The Solution Of Gluon Distribution Function With Respect To Nonlinear GLR-MQ Evolution Equation At Small-x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solidFill>
                <a:srgbClr val="90F03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0"/>
          <p:cNvSpPr>
            <a:spLocks noChangeArrowheads="1"/>
          </p:cNvSpPr>
          <p:nvPr/>
        </p:nvSpPr>
        <p:spPr bwMode="auto">
          <a:xfrm>
            <a:off x="152400" y="533400"/>
            <a:ext cx="8534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Gribov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-Levin-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Ryskin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Mueller-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Qiu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first studied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these non-linear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ffects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752600" y="1447800"/>
            <a:ext cx="5758115" cy="1600200"/>
          </a:xfrm>
          <a:prstGeom prst="roundRect">
            <a:avLst/>
          </a:prstGeom>
          <a:solidFill>
            <a:srgbClr val="21017D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981200" y="1600200"/>
            <a:ext cx="1673933" cy="1143000"/>
            <a:chOff x="385" y="890"/>
            <a:chExt cx="1631" cy="1190"/>
          </a:xfrm>
          <a:noFill/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" y="1389"/>
              <a:ext cx="588" cy="28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-1961216">
              <a:off x="884" y="1207"/>
              <a:ext cx="588" cy="28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-1961216">
              <a:off x="1337" y="890"/>
              <a:ext cx="588" cy="28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1518461">
              <a:off x="929" y="1525"/>
              <a:ext cx="588" cy="28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1349131">
              <a:off x="1383" y="1162"/>
              <a:ext cx="588" cy="28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-1255336">
              <a:off x="1428" y="1525"/>
              <a:ext cx="588" cy="28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-9062406">
              <a:off x="1428" y="1797"/>
              <a:ext cx="588" cy="28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TextBox 28"/>
          <p:cNvSpPr txBox="1">
            <a:spLocks noChangeArrowheads="1"/>
          </p:cNvSpPr>
          <p:nvPr/>
        </p:nvSpPr>
        <p:spPr bwMode="auto">
          <a:xfrm>
            <a:off x="3505200" y="1902023"/>
            <a:ext cx="113540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x    </a:t>
            </a:r>
            <a:r>
              <a:rPr lang="en-US" sz="1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191000" y="2057400"/>
            <a:ext cx="228600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886200" y="2209800"/>
            <a:ext cx="811002" cy="1588"/>
          </a:xfrm>
          <a:prstGeom prst="straightConnector1">
            <a:avLst/>
          </a:prstGeom>
          <a:ln w="28575">
            <a:solidFill>
              <a:srgbClr val="66FF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4800600" y="1524000"/>
            <a:ext cx="2368581" cy="1219200"/>
            <a:chOff x="3243" y="981"/>
            <a:chExt cx="2130" cy="1190"/>
          </a:xfrm>
        </p:grpSpPr>
        <p:pic>
          <p:nvPicPr>
            <p:cNvPr id="20" name="Picture 1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243" y="1480"/>
              <a:ext cx="588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0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-1961216">
              <a:off x="3742" y="1298"/>
              <a:ext cx="588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-1961216">
              <a:off x="4195" y="981"/>
              <a:ext cx="588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1518461">
              <a:off x="3787" y="1616"/>
              <a:ext cx="588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1518461">
              <a:off x="4241" y="1253"/>
              <a:ext cx="588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4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-2270823">
              <a:off x="4285" y="1570"/>
              <a:ext cx="590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-9062406">
              <a:off x="4286" y="1888"/>
              <a:ext cx="588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785" y="1389"/>
              <a:ext cx="588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8" name="Oval 27"/>
          <p:cNvSpPr>
            <a:spLocks noChangeArrowheads="1"/>
          </p:cNvSpPr>
          <p:nvPr/>
        </p:nvSpPr>
        <p:spPr bwMode="auto">
          <a:xfrm>
            <a:off x="6248400" y="1828800"/>
            <a:ext cx="486601" cy="457200"/>
          </a:xfrm>
          <a:prstGeom prst="ellipse">
            <a:avLst/>
          </a:prstGeom>
          <a:solidFill>
            <a:srgbClr val="FFFFFF">
              <a:alpha val="32157"/>
            </a:srgbClr>
          </a:solidFill>
          <a:ln w="19050">
            <a:solidFill>
              <a:srgbClr val="90F03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Book Antiqua" pitchFamily="18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912597" y="2743200"/>
            <a:ext cx="113540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DGLAP</a:t>
            </a:r>
            <a:endParaRPr lang="en-US" sz="14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8"/>
          <p:cNvSpPr txBox="1">
            <a:spLocks noChangeArrowheads="1"/>
          </p:cNvSpPr>
          <p:nvPr/>
        </p:nvSpPr>
        <p:spPr bwMode="auto">
          <a:xfrm>
            <a:off x="3980291" y="2664023"/>
            <a:ext cx="348730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4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Corrections of gluon </a:t>
            </a:r>
            <a:r>
              <a:rPr lang="en-US" sz="1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recombination</a:t>
            </a:r>
            <a:endParaRPr lang="en-US" sz="14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Down Arrow 30"/>
          <p:cNvSpPr/>
          <p:nvPr/>
        </p:nvSpPr>
        <p:spPr>
          <a:xfrm flipH="1">
            <a:off x="4419600" y="3200400"/>
            <a:ext cx="121918" cy="381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8"/>
          <p:cNvSpPr>
            <a:spLocks noChangeArrowheads="1"/>
          </p:cNvSpPr>
          <p:nvPr/>
        </p:nvSpPr>
        <p:spPr bwMode="auto">
          <a:xfrm>
            <a:off x="2057400" y="3657600"/>
            <a:ext cx="5105400" cy="386902"/>
          </a:xfrm>
          <a:prstGeom prst="rect">
            <a:avLst/>
          </a:prstGeom>
          <a:solidFill>
            <a:srgbClr val="F187E2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GLR-MQ=</a:t>
            </a:r>
            <a:r>
              <a:rPr lang="en-GB" sz="20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DGLAP+gluon</a:t>
            </a:r>
            <a:r>
              <a:rPr lang="en-GB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recombination</a:t>
            </a:r>
            <a:endParaRPr lang="en-GB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133600" y="4725448"/>
            <a:ext cx="8458200" cy="83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altLang="zh-CN" sz="2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(L.V</a:t>
            </a:r>
            <a:r>
              <a:rPr lang="en-US" altLang="zh-CN" sz="2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2200" dirty="0" err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Gribov</a:t>
            </a:r>
            <a:r>
              <a:rPr lang="en-US" altLang="zh-CN" sz="2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, E.M. </a:t>
            </a:r>
            <a:r>
              <a:rPr lang="en-US" altLang="zh-CN" sz="2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Levin and </a:t>
            </a:r>
            <a:r>
              <a:rPr lang="en-US" altLang="zh-CN" sz="2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M.G. </a:t>
            </a:r>
            <a:r>
              <a:rPr lang="en-US" altLang="zh-CN" sz="2200" dirty="0" err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Ryskin</a:t>
            </a:r>
            <a:r>
              <a:rPr lang="en-US" altLang="zh-CN" sz="2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en-US" altLang="zh-CN" sz="2200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en-US" altLang="zh-CN" sz="2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Phys. Rep.100 </a:t>
            </a:r>
            <a:r>
              <a:rPr lang="en-US" altLang="zh-CN" sz="2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(1983) </a:t>
            </a:r>
            <a:r>
              <a:rPr lang="en-US" altLang="zh-CN" sz="2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1)</a:t>
            </a:r>
            <a:endParaRPr lang="zh-CN" altLang="en-US" sz="22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057400" y="5741313"/>
            <a:ext cx="6629400" cy="83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altLang="zh-CN" sz="2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(A.H</a:t>
            </a:r>
            <a:r>
              <a:rPr lang="en-US" altLang="zh-CN" sz="2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. Mueller and J. </a:t>
            </a:r>
            <a:r>
              <a:rPr lang="en-US" altLang="zh-CN" sz="2200" dirty="0" err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Qiu</a:t>
            </a:r>
            <a:r>
              <a:rPr lang="en-US" altLang="zh-CN" sz="2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22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Nucl</a:t>
            </a:r>
            <a:r>
              <a:rPr lang="en-US" altLang="zh-CN" sz="2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. Phys. </a:t>
            </a:r>
            <a:r>
              <a:rPr lang="en-US" altLang="zh-CN" sz="2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B268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altLang="zh-CN" sz="2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1986) </a:t>
            </a:r>
            <a:r>
              <a:rPr lang="en-US" altLang="zh-CN" sz="2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427)</a:t>
            </a:r>
            <a:endParaRPr lang="zh-CN" altLang="en-US" sz="22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04800" y="685800"/>
            <a:ext cx="8534400" cy="2548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buClr>
                <a:srgbClr val="F04AD8"/>
              </a:buClr>
              <a:buSzPct val="100000"/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smtClean="0">
                <a:latin typeface="Times New Roman" pitchFamily="18" charset="0"/>
              </a:rPr>
              <a:t>The </a:t>
            </a:r>
            <a:r>
              <a:rPr lang="en-GB" sz="2400" dirty="0">
                <a:latin typeface="Times New Roman" pitchFamily="18" charset="0"/>
              </a:rPr>
              <a:t>emission induced by the QCD vertex</a:t>
            </a:r>
            <a:r>
              <a:rPr lang="en-GB" sz="2400" dirty="0" smtClean="0">
                <a:latin typeface="Times New Roman" pitchFamily="18" charset="0"/>
              </a:rPr>
              <a:t>:  G </a:t>
            </a:r>
            <a:r>
              <a:rPr lang="en-GB" sz="2400" dirty="0">
                <a:latin typeface="Times New Roman" pitchFamily="18" charset="0"/>
              </a:rPr>
              <a:t>→ G + </a:t>
            </a:r>
            <a:r>
              <a:rPr lang="en-GB" sz="2400" dirty="0" smtClean="0">
                <a:latin typeface="Times New Roman" pitchFamily="18" charset="0"/>
              </a:rPr>
              <a:t>G  (</a:t>
            </a:r>
            <a:r>
              <a:rPr lang="en-GB" sz="2400" dirty="0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At x~1)</a:t>
            </a:r>
          </a:p>
          <a:p>
            <a:pPr>
              <a:lnSpc>
                <a:spcPct val="95000"/>
              </a:lnSpc>
              <a:buClr>
                <a:srgbClr val="F04AD8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             emission probability </a:t>
            </a:r>
          </a:p>
          <a:p>
            <a:pPr>
              <a:lnSpc>
                <a:spcPct val="95000"/>
              </a:lnSpc>
              <a:buClr>
                <a:srgbClr val="F04AD8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400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>
              <a:lnSpc>
                <a:spcPct val="95000"/>
              </a:lnSpc>
              <a:buClr>
                <a:srgbClr val="F04AD8"/>
              </a:buClr>
              <a:buSzPct val="100000"/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smtClean="0">
                <a:latin typeface="Times New Roman" pitchFamily="18" charset="0"/>
              </a:rPr>
              <a:t>The recombination by the same vertex:  G + G → G </a:t>
            </a:r>
            <a:r>
              <a:rPr lang="en-GB" sz="2400" dirty="0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(At x →0)</a:t>
            </a:r>
            <a:r>
              <a:rPr lang="en-GB" sz="2400" dirty="0" smtClean="0">
                <a:latin typeface="Times New Roman" pitchFamily="18" charset="0"/>
              </a:rPr>
              <a:t> </a:t>
            </a:r>
          </a:p>
          <a:p>
            <a:pPr>
              <a:lnSpc>
                <a:spcPct val="95000"/>
              </a:lnSpc>
              <a:buClr>
                <a:srgbClr val="F04AD8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smtClean="0">
                <a:latin typeface="Times New Roman" pitchFamily="18" charset="0"/>
              </a:rPr>
              <a:t>                         </a:t>
            </a:r>
          </a:p>
          <a:p>
            <a:pPr>
              <a:lnSpc>
                <a:spcPct val="95000"/>
              </a:lnSpc>
              <a:buClr>
                <a:srgbClr val="F04AD8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smtClean="0">
                <a:latin typeface="Times New Roman" pitchFamily="18" charset="0"/>
              </a:rPr>
              <a:t>                 recombination probability                </a:t>
            </a:r>
            <a:endParaRPr lang="en-US" sz="2400" dirty="0" smtClean="0">
              <a:latin typeface="Book Antiqua" pitchFamily="18" charset="0"/>
            </a:endParaRPr>
          </a:p>
          <a:p>
            <a:pPr>
              <a:lnSpc>
                <a:spcPct val="95000"/>
              </a:lnSpc>
              <a:buClr>
                <a:srgbClr val="F04AD8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</a:rPr>
              <a:t>                 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81000" y="3048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 pitchFamily="18" charset="0"/>
              </a:rPr>
              <a:t>The GLR-MQ equation is based on two processes:</a:t>
            </a:r>
            <a:endParaRPr lang="en-US" sz="2400" dirty="0">
              <a:solidFill>
                <a:srgbClr val="0000FF"/>
              </a:solidFill>
            </a:endParaRPr>
          </a:p>
        </p:txBody>
      </p:sp>
      <p:graphicFrame>
        <p:nvGraphicFramePr>
          <p:cNvPr id="105476" name="Object 6"/>
          <p:cNvGraphicFramePr>
            <a:graphicFrameLocks noChangeAspect="1"/>
          </p:cNvGraphicFramePr>
          <p:nvPr/>
        </p:nvGraphicFramePr>
        <p:xfrm>
          <a:off x="4267200" y="1066800"/>
          <a:ext cx="840142" cy="457200"/>
        </p:xfrm>
        <a:graphic>
          <a:graphicData uri="http://schemas.openxmlformats.org/presentationml/2006/ole">
            <p:oleObj spid="_x0000_s105476" name="Equation" r:id="rId4" imgW="419040" imgH="228600" progId="Equation.3">
              <p:embed/>
            </p:oleObj>
          </a:graphicData>
        </a:graphic>
      </p:graphicFrame>
      <p:graphicFrame>
        <p:nvGraphicFramePr>
          <p:cNvPr id="105477" name="Object 6"/>
          <p:cNvGraphicFramePr>
            <a:graphicFrameLocks noChangeAspect="1"/>
          </p:cNvGraphicFramePr>
          <p:nvPr/>
        </p:nvGraphicFramePr>
        <p:xfrm>
          <a:off x="4953000" y="2286000"/>
          <a:ext cx="2667000" cy="795397"/>
        </p:xfrm>
        <a:graphic>
          <a:graphicData uri="http://schemas.openxmlformats.org/presentationml/2006/ole">
            <p:oleObj spid="_x0000_s105477" name="Equation" r:id="rId5" imgW="1358640" imgH="406080" progId="Equation.3">
              <p:embed/>
            </p:oleObj>
          </a:graphicData>
        </a:graphic>
      </p:graphicFrame>
      <p:sp>
        <p:nvSpPr>
          <p:cNvPr id="14" name="Rectangle 13"/>
          <p:cNvSpPr/>
          <p:nvPr/>
        </p:nvSpPr>
        <p:spPr>
          <a:xfrm>
            <a:off x="1731902" y="4038600"/>
            <a:ext cx="27638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latin typeface="Times New Roman" pitchFamily="18" charset="0"/>
              </a:rPr>
              <a:t>       size of the gluon</a:t>
            </a:r>
            <a:endParaRPr lang="en-US" sz="2400" dirty="0"/>
          </a:p>
        </p:txBody>
      </p:sp>
      <p:sp>
        <p:nvSpPr>
          <p:cNvPr id="18" name="Rectangle 17"/>
          <p:cNvSpPr/>
          <p:nvPr/>
        </p:nvSpPr>
        <p:spPr>
          <a:xfrm>
            <a:off x="685800" y="3657600"/>
            <a:ext cx="21387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DIS: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~ 1/Q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828801" y="4038600"/>
            <a:ext cx="457201" cy="228602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533400" y="3124200"/>
            <a:ext cx="4495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Number </a:t>
            </a:r>
            <a:r>
              <a:rPr lang="en-US" sz="2400" dirty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of gluons per unit area: </a:t>
            </a:r>
          </a:p>
        </p:txBody>
      </p:sp>
      <p:graphicFrame>
        <p:nvGraphicFramePr>
          <p:cNvPr id="105478" name="Object 7"/>
          <p:cNvGraphicFramePr>
            <a:graphicFrameLocks noChangeAspect="1"/>
          </p:cNvGraphicFramePr>
          <p:nvPr/>
        </p:nvGraphicFramePr>
        <p:xfrm>
          <a:off x="4648200" y="2895600"/>
          <a:ext cx="1638300" cy="879475"/>
        </p:xfrm>
        <a:graphic>
          <a:graphicData uri="http://schemas.openxmlformats.org/presentationml/2006/ole">
            <p:oleObj spid="_x0000_s105478" name="Equation" r:id="rId6" imgW="850680" imgH="457200" progId="Equation.3">
              <p:embed/>
            </p:oleObj>
          </a:graphicData>
        </a:graphic>
      </p:graphicFrame>
      <p:sp>
        <p:nvSpPr>
          <p:cNvPr id="23" name="Rectangle 22"/>
          <p:cNvSpPr/>
          <p:nvPr/>
        </p:nvSpPr>
        <p:spPr>
          <a:xfrm>
            <a:off x="762000" y="44196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         the correlation radius between two gluons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143000" y="4648200"/>
            <a:ext cx="457200" cy="1588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990600" y="5029200"/>
            <a:ext cx="626806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latin typeface="Times New Roman" pitchFamily="18" charset="0"/>
              </a:rPr>
              <a:t>At x ≈ 1, </a:t>
            </a:r>
            <a:r>
              <a:rPr lang="en-GB" sz="2400" dirty="0" smtClean="0">
                <a:solidFill>
                  <a:srgbClr val="0000FF"/>
                </a:solidFill>
                <a:latin typeface="Times New Roman" pitchFamily="18" charset="0"/>
              </a:rPr>
              <a:t>only emission is essential</a:t>
            </a:r>
            <a:r>
              <a:rPr lang="en-GB" sz="2400" dirty="0" smtClean="0">
                <a:latin typeface="Times New Roman" pitchFamily="18" charset="0"/>
              </a:rPr>
              <a:t> because </a:t>
            </a:r>
            <a:r>
              <a:rPr lang="el-GR" sz="2400" dirty="0" smtClean="0">
                <a:latin typeface="Times New Roman" pitchFamily="18" charset="0"/>
              </a:rPr>
              <a:t>ρ</a:t>
            </a:r>
            <a:r>
              <a:rPr lang="en-US" sz="2400" dirty="0" smtClean="0">
                <a:latin typeface="Times New Roman" pitchFamily="18" charset="0"/>
              </a:rPr>
              <a:t>&lt;&lt;1</a:t>
            </a:r>
          </a:p>
          <a:p>
            <a:r>
              <a:rPr lang="en-GB" sz="2400" dirty="0" smtClean="0">
                <a:latin typeface="Times New Roman" pitchFamily="18" charset="0"/>
              </a:rPr>
              <a:t> At x        0 , </a:t>
            </a:r>
            <a:r>
              <a:rPr lang="el-GR" sz="2400" dirty="0" smtClean="0">
                <a:latin typeface="Times New Roman" pitchFamily="18" charset="0"/>
              </a:rPr>
              <a:t>ρ</a:t>
            </a:r>
            <a:r>
              <a:rPr lang="en-US" sz="2400" dirty="0" smtClean="0">
                <a:latin typeface="Times New Roman" pitchFamily="18" charset="0"/>
              </a:rPr>
              <a:t> becomes very large</a:t>
            </a:r>
            <a:endParaRPr lang="en-GB" sz="2400" dirty="0" smtClean="0">
              <a:latin typeface="Times New Roman" pitchFamily="18" charset="0"/>
            </a:endParaRPr>
          </a:p>
          <a:p>
            <a:endParaRPr lang="en-GB" sz="2400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GB" sz="2400" dirty="0" smtClean="0">
                <a:solidFill>
                  <a:srgbClr val="FF0000"/>
                </a:solidFill>
                <a:latin typeface="Times New Roman" pitchFamily="18" charset="0"/>
              </a:rPr>
              <a:t>     </a:t>
            </a:r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</a:rPr>
              <a:t>   gluon recombination becomes important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752600" y="5638800"/>
            <a:ext cx="457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rved Left Arrow 15"/>
          <p:cNvSpPr/>
          <p:nvPr/>
        </p:nvSpPr>
        <p:spPr>
          <a:xfrm>
            <a:off x="5410200" y="5638800"/>
            <a:ext cx="228600" cy="533400"/>
          </a:xfrm>
          <a:prstGeom prst="curvedLeftArrow">
            <a:avLst/>
          </a:prstGeom>
          <a:solidFill>
            <a:srgbClr val="00CC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533400" y="167856"/>
            <a:ext cx="7983629" cy="441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>
                <a:latin typeface="Times New Roman" pitchFamily="18" charset="0"/>
              </a:rPr>
              <a:t>The </a:t>
            </a:r>
            <a:r>
              <a:rPr lang="en-GB" sz="2400" dirty="0" smtClean="0">
                <a:latin typeface="Times New Roman" pitchFamily="18" charset="0"/>
              </a:rPr>
              <a:t>GLR-MQ equation is:</a:t>
            </a:r>
            <a:endParaRPr lang="en-GB" sz="2400" dirty="0">
              <a:latin typeface="Times New Roman" pitchFamily="18" charset="0"/>
            </a:endParaRPr>
          </a:p>
        </p:txBody>
      </p:sp>
      <p:graphicFrame>
        <p:nvGraphicFramePr>
          <p:cNvPr id="232450" name="Object 2"/>
          <p:cNvGraphicFramePr>
            <a:graphicFrameLocks noChangeAspect="1"/>
          </p:cNvGraphicFramePr>
          <p:nvPr/>
        </p:nvGraphicFramePr>
        <p:xfrm>
          <a:off x="2068513" y="548856"/>
          <a:ext cx="4713287" cy="795337"/>
        </p:xfrm>
        <a:graphic>
          <a:graphicData uri="http://schemas.openxmlformats.org/presentationml/2006/ole">
            <p:oleObj spid="_x0000_s232450" name="Equation" r:id="rId3" imgW="2565360" imgH="457200" progId="Equation.3">
              <p:embed/>
            </p:oleObj>
          </a:graphicData>
        </a:graphic>
      </p:graphicFrame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474571" y="1524000"/>
            <a:ext cx="7983629" cy="441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smtClean="0">
                <a:latin typeface="Times New Roman" pitchFamily="18" charset="0"/>
              </a:rPr>
              <a:t>In terms of gluon distribution function:</a:t>
            </a:r>
            <a:endParaRPr lang="en-GB" sz="2400" dirty="0">
              <a:latin typeface="Times New Roman" pitchFamily="18" charset="0"/>
            </a:endParaRPr>
          </a:p>
        </p:txBody>
      </p:sp>
      <p:graphicFrame>
        <p:nvGraphicFramePr>
          <p:cNvPr id="232452" name="Object 4"/>
          <p:cNvGraphicFramePr>
            <a:graphicFrameLocks noChangeAspect="1"/>
          </p:cNvGraphicFramePr>
          <p:nvPr/>
        </p:nvGraphicFramePr>
        <p:xfrm>
          <a:off x="1342934" y="2057400"/>
          <a:ext cx="6904037" cy="838200"/>
        </p:xfrm>
        <a:graphic>
          <a:graphicData uri="http://schemas.openxmlformats.org/presentationml/2006/ole">
            <p:oleObj spid="_x0000_s232452" name="Equation" r:id="rId4" imgW="3619440" imgH="457200" progId="Equation.3">
              <p:embed/>
            </p:oleObj>
          </a:graphicData>
        </a:graphic>
      </p:graphicFrame>
      <p:graphicFrame>
        <p:nvGraphicFramePr>
          <p:cNvPr id="232453" name="Object 8"/>
          <p:cNvGraphicFramePr>
            <a:graphicFrameLocks noChangeAspect="1"/>
          </p:cNvGraphicFramePr>
          <p:nvPr/>
        </p:nvGraphicFramePr>
        <p:xfrm>
          <a:off x="1312771" y="4784726"/>
          <a:ext cx="2286000" cy="410418"/>
        </p:xfrm>
        <a:graphic>
          <a:graphicData uri="http://schemas.openxmlformats.org/presentationml/2006/ole">
            <p:oleObj spid="_x0000_s232453" name="Equation" r:id="rId5" imgW="1269720" imgH="228600" progId="Equation.3">
              <p:embed/>
            </p:oleObj>
          </a:graphicData>
        </a:graphic>
      </p:graphicFrame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038600" y="4644606"/>
            <a:ext cx="49180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gluon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distribution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function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3674971" y="4857750"/>
            <a:ext cx="381000" cy="15240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007971" y="5695950"/>
            <a:ext cx="49180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32454" name="Object 6"/>
          <p:cNvGraphicFramePr>
            <a:graphicFrameLocks noChangeAspect="1"/>
          </p:cNvGraphicFramePr>
          <p:nvPr/>
        </p:nvGraphicFramePr>
        <p:xfrm>
          <a:off x="1312771" y="5467350"/>
          <a:ext cx="1016223" cy="704850"/>
        </p:xfrm>
        <a:graphic>
          <a:graphicData uri="http://schemas.openxmlformats.org/presentationml/2006/ole">
            <p:oleObj spid="_x0000_s232454" name="Equation" r:id="rId6" imgW="545760" imgH="393480" progId="Equation.3">
              <p:embed/>
            </p:oleObj>
          </a:graphicData>
        </a:graphic>
      </p:graphicFrame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150971" y="5539085"/>
            <a:ext cx="6248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for N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3, as calculated by Mueller and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Qiu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371600" y="3988713"/>
            <a:ext cx="75438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altLang="zh-CN" sz="2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(A.H</a:t>
            </a:r>
            <a:r>
              <a:rPr lang="en-US" altLang="zh-CN" sz="2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. Mueller and J. </a:t>
            </a:r>
            <a:r>
              <a:rPr lang="en-US" altLang="zh-CN" sz="2200" dirty="0" err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Qiu</a:t>
            </a:r>
            <a:r>
              <a:rPr lang="en-US" altLang="zh-CN" sz="2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22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Nucl</a:t>
            </a:r>
            <a:r>
              <a:rPr lang="en-US" altLang="zh-CN" sz="2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. Phys. </a:t>
            </a:r>
            <a:r>
              <a:rPr lang="en-US" altLang="zh-CN" sz="2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B268 (</a:t>
            </a:r>
            <a:r>
              <a:rPr lang="en-US" altLang="zh-CN" sz="2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1986) </a:t>
            </a:r>
            <a:r>
              <a:rPr lang="en-US" altLang="zh-CN" sz="2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427)</a:t>
            </a:r>
            <a:endParaRPr lang="zh-CN" altLang="en-US" sz="22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371600" y="3124200"/>
            <a:ext cx="6781800" cy="83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altLang="zh-CN" sz="2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(L.V</a:t>
            </a:r>
            <a:r>
              <a:rPr lang="en-US" altLang="zh-CN" sz="2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2200" dirty="0" err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Gribov</a:t>
            </a:r>
            <a:r>
              <a:rPr lang="en-US" altLang="zh-CN" sz="2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, E.M. </a:t>
            </a:r>
            <a:r>
              <a:rPr lang="en-US" altLang="zh-CN" sz="2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Levin and M.G</a:t>
            </a:r>
            <a:r>
              <a:rPr lang="en-US" altLang="zh-CN" sz="2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2200" dirty="0" err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Ryskin</a:t>
            </a:r>
            <a:r>
              <a:rPr lang="en-US" altLang="zh-CN" sz="2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2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Phys. Rep.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altLang="zh-CN" sz="2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en-US" altLang="zh-CN" sz="2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(1983) </a:t>
            </a:r>
            <a:r>
              <a:rPr lang="en-US" altLang="zh-CN" sz="2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1)</a:t>
            </a:r>
            <a:endParaRPr lang="zh-CN" altLang="en-US" sz="22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533400"/>
            <a:ext cx="85344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00"/>
              </a:buClr>
              <a:buSzPct val="70000"/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predicts saturation of gluon distribution at very small-x.</a:t>
            </a:r>
          </a:p>
          <a:p>
            <a:pPr>
              <a:buClr>
                <a:srgbClr val="00CC00"/>
              </a:buClr>
              <a:buSzPct val="70000"/>
              <a:buFont typeface="Wingdings" pitchFamily="2" charset="2"/>
              <a:buChar char="q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CC00"/>
              </a:buClr>
              <a:buSzPct val="70000"/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It predicts a critical line separating the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perturbative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regime from the saturation regime.</a:t>
            </a:r>
          </a:p>
          <a:p>
            <a:pPr>
              <a:buClr>
                <a:srgbClr val="00CC00"/>
              </a:buClr>
              <a:buSzPct val="70000"/>
              <a:buFont typeface="Wingdings" pitchFamily="2" charset="2"/>
              <a:buChar char="q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CC00"/>
              </a:buClr>
              <a:buSzPct val="70000"/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is only valid in the border of this critical line.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152400"/>
            <a:ext cx="4332468" cy="461665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Features of GLR-MQ equation </a:t>
            </a:r>
            <a:endParaRPr lang="en-US" sz="2400" b="1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9526" y="3810000"/>
            <a:ext cx="20102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fr-FR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(A. M. </a:t>
            </a:r>
            <a:r>
              <a:rPr lang="fr-FR" sz="24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Statso</a:t>
            </a:r>
            <a:r>
              <a:rPr lang="fr-FR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342900" indent="-342900"/>
            <a:r>
              <a:rPr lang="fr-FR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Acta Phys.</a:t>
            </a:r>
          </a:p>
          <a:p>
            <a:pPr marL="342900" indent="-342900"/>
            <a:r>
              <a:rPr lang="fr-FR" sz="24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Polon</a:t>
            </a:r>
            <a:r>
              <a:rPr lang="fr-FR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. B35</a:t>
            </a:r>
          </a:p>
          <a:p>
            <a:pPr marL="342900" indent="-342900"/>
            <a:r>
              <a:rPr lang="fr-FR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(2004))</a:t>
            </a:r>
            <a:endParaRPr lang="en-US" sz="24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674" y="4204912"/>
            <a:ext cx="5334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18"/>
          <p:cNvGraphicFramePr>
            <a:graphicFrameLocks noChangeAspect="1"/>
          </p:cNvGraphicFramePr>
          <p:nvPr/>
        </p:nvGraphicFramePr>
        <p:xfrm>
          <a:off x="4080374" y="4204912"/>
          <a:ext cx="914400" cy="425450"/>
        </p:xfrm>
        <a:graphic>
          <a:graphicData uri="http://schemas.openxmlformats.org/presentationml/2006/ole">
            <p:oleObj spid="_x0000_s238593" name="Equation" r:id="rId3" imgW="927000" imgH="419040" progId="Equation.3">
              <p:embed/>
            </p:oleObj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45298" y="2833312"/>
            <a:ext cx="7122502" cy="356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09600" y="6172200"/>
            <a:ext cx="8534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Larger the size of the </a:t>
            </a:r>
            <a:r>
              <a:rPr lang="en-US" sz="24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parton</a:t>
            </a:r>
            <a:r>
              <a:rPr lang="en-US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(r </a:t>
            </a:r>
            <a:r>
              <a:rPr lang="el-GR" sz="2400" baseline="-25000" dirty="0" smtClean="0">
                <a:solidFill>
                  <a:srgbClr val="006600"/>
                </a:solidFill>
                <a:latin typeface="Times New Roman"/>
                <a:cs typeface="Times New Roman"/>
              </a:rPr>
              <a:t>῀</a:t>
            </a:r>
            <a:r>
              <a:rPr lang="en-US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1/Q), earlier gluons gets saturated</a:t>
            </a:r>
            <a:r>
              <a:rPr lang="en-US" sz="24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en-US" sz="2400" dirty="0" smtClean="0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en-US" sz="2400" dirty="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Arrow Connector 12"/>
          <p:cNvCxnSpPr/>
          <p:nvPr/>
        </p:nvCxnSpPr>
        <p:spPr>
          <a:xfrm>
            <a:off x="7696200" y="1223665"/>
            <a:ext cx="381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8153400" y="990600"/>
            <a:ext cx="685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</a:rPr>
              <a:t>(1)</a:t>
            </a:r>
            <a:endParaRPr lang="en-US" sz="2400" dirty="0">
              <a:latin typeface="Book Antiqua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81000" y="2819400"/>
            <a:ext cx="8458200" cy="1495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5000"/>
              </a:lnSpc>
              <a:buClr>
                <a:srgbClr val="000000"/>
              </a:buClr>
              <a:buSzPct val="80000"/>
              <a:buFont typeface="Wingdings" pitchFamily="2" charset="2"/>
              <a:buChar char="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The negative sign in front of the nonlinear term is responsible    for the gluon recombination.</a:t>
            </a:r>
          </a:p>
          <a:p>
            <a:pPr algn="just">
              <a:lnSpc>
                <a:spcPct val="95000"/>
              </a:lnSpc>
              <a:buClr>
                <a:srgbClr val="000000"/>
              </a:buClr>
              <a:buSzPct val="80000"/>
              <a:buFont typeface="Wingdings" pitchFamily="2" charset="2"/>
              <a:buChar char="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At small-x the strong growth generated by the linear term is damped whenever gluon density becomes large.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1682750" y="1985665"/>
            <a:ext cx="57086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nonlinear (quadratic)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correction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has “–”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sign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200" i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evolution is </a:t>
            </a:r>
            <a:r>
              <a:rPr lang="en-US" sz="22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slower</a:t>
            </a:r>
            <a:endParaRPr lang="en-US" b="1" i="1" u="sng" dirty="0">
              <a:solidFill>
                <a:srgbClr val="FF0000"/>
              </a:solidFill>
            </a:endParaRPr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 flipH="1">
            <a:off x="4191000" y="1757065"/>
            <a:ext cx="533400" cy="304800"/>
          </a:xfrm>
          <a:prstGeom prst="line">
            <a:avLst/>
          </a:prstGeom>
          <a:noFill/>
          <a:ln w="57150">
            <a:solidFill>
              <a:srgbClr val="A7298C"/>
            </a:solidFill>
            <a:round/>
            <a:headEnd/>
            <a:tailEnd type="arrow" w="med" len="med"/>
          </a:ln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685800" y="887413"/>
          <a:ext cx="6975475" cy="865187"/>
        </p:xfrm>
        <a:graphic>
          <a:graphicData uri="http://schemas.openxmlformats.org/presentationml/2006/ole">
            <p:oleObj spid="_x0000_s1029" name="Equation" r:id="rId4" imgW="3987720" imgH="495000" progId="Equation.3">
              <p:embed/>
            </p:oleObj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990600" y="177225"/>
            <a:ext cx="72699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Solution of GLR-MQ evolution equation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28600" y="4453116"/>
            <a:ext cx="86106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Non-linearity depends on R        </a:t>
            </a:r>
            <a:r>
              <a:rPr lang="en-GB" sz="2400" dirty="0" err="1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R</a:t>
            </a:r>
            <a:r>
              <a:rPr lang="en-GB" sz="2400" dirty="0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= </a:t>
            </a:r>
            <a:r>
              <a:rPr lang="en-GB" sz="2400" dirty="0" err="1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R</a:t>
            </a:r>
            <a:r>
              <a:rPr lang="en-GB" sz="2400" baseline="-25000" dirty="0" err="1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h</a:t>
            </a:r>
            <a:r>
              <a:rPr lang="en-GB" sz="2400" dirty="0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→ SC is negligibly small</a:t>
            </a:r>
          </a:p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                                                   R &lt;&lt; </a:t>
            </a:r>
            <a:r>
              <a:rPr lang="en-GB" sz="2400" dirty="0" err="1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R</a:t>
            </a:r>
            <a:r>
              <a:rPr lang="en-GB" sz="2400" baseline="-25000" dirty="0" err="1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h</a:t>
            </a:r>
            <a:r>
              <a:rPr lang="en-GB" sz="2400" dirty="0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→ SC could be large </a:t>
            </a:r>
          </a:p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400" baseline="30000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400" baseline="30000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09600" y="5348002"/>
            <a:ext cx="7462299" cy="4431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err="1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R</a:t>
            </a:r>
            <a:r>
              <a:rPr lang="en-GB" sz="2400" baseline="-25000" dirty="0" err="1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h</a:t>
            </a:r>
            <a:r>
              <a:rPr lang="en-GB" sz="2400" baseline="-25000" dirty="0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          </a:t>
            </a:r>
            <a:r>
              <a:rPr lang="en-GB" sz="2400" dirty="0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radius of the </a:t>
            </a:r>
            <a:r>
              <a:rPr lang="en-GB" sz="2400" dirty="0" err="1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hadron</a:t>
            </a:r>
            <a:r>
              <a:rPr lang="en-GB" sz="2400" dirty="0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in which gluons are populated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143000" y="5562600"/>
            <a:ext cx="381000" cy="1588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ight Arrow 26"/>
          <p:cNvSpPr/>
          <p:nvPr/>
        </p:nvSpPr>
        <p:spPr>
          <a:xfrm>
            <a:off x="3962400" y="4648200"/>
            <a:ext cx="3810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Object 3"/>
          <p:cNvGraphicFramePr>
            <a:graphicFrameLocks noChangeAspect="1"/>
          </p:cNvGraphicFramePr>
          <p:nvPr/>
        </p:nvGraphicFramePr>
        <p:xfrm>
          <a:off x="381000" y="685801"/>
          <a:ext cx="7239000" cy="948438"/>
        </p:xfrm>
        <a:graphic>
          <a:graphicData uri="http://schemas.openxmlformats.org/presentationml/2006/ole">
            <p:oleObj spid="_x0000_s69638" name="Equation" r:id="rId4" imgW="3543120" imgH="469800" progId="Equation.3">
              <p:embed/>
            </p:oleObj>
          </a:graphicData>
        </a:graphic>
      </p:graphicFrame>
      <p:sp>
        <p:nvSpPr>
          <p:cNvPr id="29" name="Rectangle 28"/>
          <p:cNvSpPr/>
          <p:nvPr/>
        </p:nvSpPr>
        <p:spPr>
          <a:xfrm>
            <a:off x="228600" y="228600"/>
            <a:ext cx="320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consider a variable, </a:t>
            </a:r>
            <a:endParaRPr lang="en-US" sz="2400" dirty="0"/>
          </a:p>
        </p:txBody>
      </p:sp>
      <p:graphicFrame>
        <p:nvGraphicFramePr>
          <p:cNvPr id="31" name="Object 5"/>
          <p:cNvGraphicFramePr>
            <a:graphicFrameLocks noChangeAspect="1"/>
          </p:cNvGraphicFramePr>
          <p:nvPr/>
        </p:nvGraphicFramePr>
        <p:xfrm>
          <a:off x="3352800" y="273023"/>
          <a:ext cx="1905000" cy="412777"/>
        </p:xfrm>
        <a:graphic>
          <a:graphicData uri="http://schemas.openxmlformats.org/presentationml/2006/ole">
            <p:oleObj spid="_x0000_s69639" name="Equation" r:id="rId5" imgW="876240" imgH="228600" progId="Equation.3">
              <p:embed/>
            </p:oleObj>
          </a:graphicData>
        </a:graphic>
      </p:graphicFrame>
      <p:cxnSp>
        <p:nvCxnSpPr>
          <p:cNvPr id="32" name="Straight Arrow Connector 31"/>
          <p:cNvCxnSpPr/>
          <p:nvPr/>
        </p:nvCxnSpPr>
        <p:spPr>
          <a:xfrm>
            <a:off x="7772400" y="1141412"/>
            <a:ext cx="381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6"/>
          <p:cNvSpPr>
            <a:spLocks noChangeArrowheads="1"/>
          </p:cNvSpPr>
          <p:nvPr/>
        </p:nvSpPr>
        <p:spPr bwMode="auto">
          <a:xfrm>
            <a:off x="8153400" y="909935"/>
            <a:ext cx="685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</a:rPr>
              <a:t>(2)</a:t>
            </a:r>
            <a:endParaRPr lang="en-US" sz="2400" dirty="0">
              <a:latin typeface="Book Antiqua" pitchFamily="18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162800" y="5486400"/>
            <a:ext cx="381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6"/>
          <p:cNvSpPr>
            <a:spLocks noChangeArrowheads="1"/>
          </p:cNvSpPr>
          <p:nvPr/>
        </p:nvSpPr>
        <p:spPr bwMode="auto">
          <a:xfrm>
            <a:off x="7772400" y="5253335"/>
            <a:ext cx="685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</a:rPr>
              <a:t>(3)</a:t>
            </a:r>
            <a:endParaRPr lang="en-US" sz="2400" dirty="0">
              <a:latin typeface="Book Antiqua" pitchFamily="18" charset="0"/>
            </a:endParaRPr>
          </a:p>
        </p:txBody>
      </p:sp>
      <p:graphicFrame>
        <p:nvGraphicFramePr>
          <p:cNvPr id="36" name="Object 6"/>
          <p:cNvGraphicFramePr>
            <a:graphicFrameLocks noChangeAspect="1"/>
          </p:cNvGraphicFramePr>
          <p:nvPr/>
        </p:nvGraphicFramePr>
        <p:xfrm>
          <a:off x="152400" y="2895600"/>
          <a:ext cx="8883812" cy="2435225"/>
        </p:xfrm>
        <a:graphic>
          <a:graphicData uri="http://schemas.openxmlformats.org/presentationml/2006/ole">
            <p:oleObj spid="_x0000_s69640" name="Equation" r:id="rId6" imgW="5244840" imgH="1422360" progId="Equation.3">
              <p:embed/>
            </p:oleObj>
          </a:graphicData>
        </a:graphic>
      </p:graphicFrame>
      <p:sp>
        <p:nvSpPr>
          <p:cNvPr id="37" name="Down Arrow 36"/>
          <p:cNvSpPr/>
          <p:nvPr/>
        </p:nvSpPr>
        <p:spPr>
          <a:xfrm>
            <a:off x="2819401" y="1981200"/>
            <a:ext cx="228599" cy="762000"/>
          </a:xfrm>
          <a:prstGeom prst="downArrow">
            <a:avLst/>
          </a:prstGeom>
          <a:solidFill>
            <a:srgbClr val="F187E2"/>
          </a:solidFill>
          <a:ln>
            <a:solidFill>
              <a:srgbClr val="BB48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3124200" y="2133600"/>
            <a:ext cx="2477108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429000" y="214526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 LO at small-x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219200" y="5638800"/>
            <a:ext cx="4800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(L.F. </a:t>
            </a:r>
            <a:r>
              <a:rPr lang="en-US" sz="24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Abott</a:t>
            </a:r>
            <a:r>
              <a:rPr lang="en-US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et al., </a:t>
            </a:r>
            <a:r>
              <a:rPr lang="en-US" sz="24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Pys</a:t>
            </a:r>
            <a:r>
              <a:rPr lang="en-US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. Rev. D</a:t>
            </a:r>
          </a:p>
          <a:p>
            <a:r>
              <a:rPr lang="en-US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22  582 (1980))</a:t>
            </a:r>
            <a:endParaRPr lang="en-US" sz="24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228600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solve the GLR-MQ equation we consider a well known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Regge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like behavior of the gluon distribution function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2706" name="Object 2"/>
          <p:cNvGraphicFramePr>
            <a:graphicFrameLocks noChangeAspect="1"/>
          </p:cNvGraphicFramePr>
          <p:nvPr/>
        </p:nvGraphicFramePr>
        <p:xfrm>
          <a:off x="1666875" y="1708150"/>
          <a:ext cx="4305300" cy="806450"/>
        </p:xfrm>
        <a:graphic>
          <a:graphicData uri="http://schemas.openxmlformats.org/presentationml/2006/ole">
            <p:oleObj spid="_x0000_s4098" name="Equation" r:id="rId3" imgW="2298600" imgH="431640" progId="Equation.3">
              <p:embed/>
            </p:oleObj>
          </a:graphicData>
        </a:graphic>
      </p:graphicFrame>
      <p:graphicFrame>
        <p:nvGraphicFramePr>
          <p:cNvPr id="72707" name="Object 3"/>
          <p:cNvGraphicFramePr>
            <a:graphicFrameLocks noChangeAspect="1"/>
          </p:cNvGraphicFramePr>
          <p:nvPr/>
        </p:nvGraphicFramePr>
        <p:xfrm>
          <a:off x="1647825" y="1219200"/>
          <a:ext cx="1965325" cy="427038"/>
        </p:xfrm>
        <a:graphic>
          <a:graphicData uri="http://schemas.openxmlformats.org/presentationml/2006/ole">
            <p:oleObj spid="_x0000_s4099" name="Equation" r:id="rId4" imgW="1130040" imgH="241200" progId="Equation.3">
              <p:embed/>
            </p:oleObj>
          </a:graphicData>
        </a:graphic>
      </p:graphicFrame>
      <p:cxnSp>
        <p:nvCxnSpPr>
          <p:cNvPr id="11" name="Straight Arrow Connector 10"/>
          <p:cNvCxnSpPr/>
          <p:nvPr/>
        </p:nvCxnSpPr>
        <p:spPr>
          <a:xfrm>
            <a:off x="3886200" y="1447800"/>
            <a:ext cx="457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4419600" y="1219200"/>
            <a:ext cx="685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</a:rPr>
              <a:t>(4)</a:t>
            </a:r>
            <a:endParaRPr lang="en-US" sz="2400" dirty="0">
              <a:latin typeface="Book Antiqua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248400" y="2133600"/>
            <a:ext cx="457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6705600" y="1905000"/>
            <a:ext cx="685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</a:rPr>
              <a:t>(5)</a:t>
            </a:r>
            <a:endParaRPr lang="en-US" sz="2400" dirty="0">
              <a:latin typeface="Book Antiqua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9600" y="2667000"/>
            <a:ext cx="83058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G   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Regge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intercept for gluon distribution function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values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Regge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intercepts for all the spin-independent singlet, non-singlet and gluon structure functions should be close to 0.5 in quite a broad range of small-x.</a:t>
            </a:r>
          </a:p>
          <a:p>
            <a:r>
              <a:rPr lang="en-US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J. </a:t>
            </a:r>
            <a:r>
              <a:rPr lang="en-US" sz="20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Soffer</a:t>
            </a:r>
            <a:r>
              <a:rPr lang="en-US" sz="20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et al. </a:t>
            </a:r>
            <a:r>
              <a:rPr lang="en-US" sz="2000" i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PhysRev</a:t>
            </a:r>
            <a:r>
              <a:rPr lang="en-US" sz="20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D.</a:t>
            </a:r>
            <a:r>
              <a:rPr lang="en-US" sz="20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56 1549 (1997)</a:t>
            </a:r>
            <a:r>
              <a:rPr lang="en-US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US" sz="24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have chosen,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≈ 0.5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676400" y="2895600"/>
            <a:ext cx="304800" cy="158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81000" y="464403"/>
            <a:ext cx="822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Substituting equations (3), (4) and (5) in equation (2) the GLR-MQ equation becomes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5299" name="Object 3"/>
          <p:cNvGraphicFramePr>
            <a:graphicFrameLocks noChangeAspect="1"/>
          </p:cNvGraphicFramePr>
          <p:nvPr/>
        </p:nvGraphicFramePr>
        <p:xfrm>
          <a:off x="257175" y="1598612"/>
          <a:ext cx="8096250" cy="2744788"/>
        </p:xfrm>
        <a:graphic>
          <a:graphicData uri="http://schemas.openxmlformats.org/presentationml/2006/ole">
            <p:oleObj spid="_x0000_s55299" name="Equation" r:id="rId3" imgW="4305240" imgH="1473120" progId="Equation.3">
              <p:embed/>
            </p:oleObj>
          </a:graphicData>
        </a:graphic>
      </p:graphicFrame>
      <p:cxnSp>
        <p:nvCxnSpPr>
          <p:cNvPr id="4" name="Straight Arrow Connector 3"/>
          <p:cNvCxnSpPr/>
          <p:nvPr/>
        </p:nvCxnSpPr>
        <p:spPr>
          <a:xfrm>
            <a:off x="7620000" y="4267200"/>
            <a:ext cx="457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8229600" y="4038600"/>
            <a:ext cx="685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</a:rPr>
              <a:t>(6)</a:t>
            </a:r>
            <a:endParaRPr lang="en-US" sz="2400" dirty="0">
              <a:latin typeface="Book Antiqua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33400" y="4641850"/>
            <a:ext cx="8001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Performing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integrations and rearranging the terms, equation (6) takes the form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1870075" y="5426075"/>
          <a:ext cx="4122738" cy="746125"/>
        </p:xfrm>
        <a:graphic>
          <a:graphicData uri="http://schemas.openxmlformats.org/presentationml/2006/ole">
            <p:oleObj spid="_x0000_s55300" name="Equation" r:id="rId4" imgW="2412720" imgH="419040" progId="Equation.3">
              <p:embed/>
            </p:oleObj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6629400" y="5859462"/>
            <a:ext cx="381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010400" y="5627985"/>
            <a:ext cx="83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</a:rPr>
              <a:t>(7)</a:t>
            </a:r>
            <a:endParaRPr lang="en-US" sz="24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304800" y="147935"/>
            <a:ext cx="5791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Solution of equation (7) is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3734" name="Object 6"/>
          <p:cNvGraphicFramePr>
            <a:graphicFrameLocks noChangeAspect="1"/>
          </p:cNvGraphicFramePr>
          <p:nvPr/>
        </p:nvGraphicFramePr>
        <p:xfrm>
          <a:off x="2819399" y="609600"/>
          <a:ext cx="3552825" cy="809813"/>
        </p:xfrm>
        <a:graphic>
          <a:graphicData uri="http://schemas.openxmlformats.org/presentationml/2006/ole">
            <p:oleObj spid="_x0000_s71685" name="Equation" r:id="rId3" imgW="2031840" imgH="444240" progId="Equation.3">
              <p:embed/>
            </p:oleObj>
          </a:graphicData>
        </a:graphic>
      </p:graphicFrame>
      <p:cxnSp>
        <p:nvCxnSpPr>
          <p:cNvPr id="21" name="Straight Arrow Connector 20"/>
          <p:cNvCxnSpPr/>
          <p:nvPr/>
        </p:nvCxnSpPr>
        <p:spPr>
          <a:xfrm>
            <a:off x="6781800" y="990600"/>
            <a:ext cx="381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7391400" y="762000"/>
            <a:ext cx="762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</a:rPr>
              <a:t>(8)</a:t>
            </a:r>
            <a:endParaRPr lang="en-US" sz="2400" dirty="0">
              <a:latin typeface="Book Antiqua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04800" y="1676400"/>
            <a:ext cx="87630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At large t (t &gt;&gt;1) equation (8) takes the form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Again at large x (x</a:t>
            </a:r>
            <a:r>
              <a:rPr lang="en-GB" sz="2400" dirty="0" smtClean="0">
                <a:latin typeface="Times New Roman" pitchFamily="18" charset="0"/>
              </a:rPr>
              <a:t> ≈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1)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 we expect that the solution given by Eq. (8) is only valid in the region of small-x and intermediate values of Q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(or t).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" name="Object 3"/>
          <p:cNvGraphicFramePr>
            <a:graphicFrameLocks noChangeAspect="1"/>
          </p:cNvGraphicFramePr>
          <p:nvPr/>
        </p:nvGraphicFramePr>
        <p:xfrm>
          <a:off x="2154238" y="2823253"/>
          <a:ext cx="5008562" cy="920750"/>
        </p:xfrm>
        <a:graphic>
          <a:graphicData uri="http://schemas.openxmlformats.org/presentationml/2006/ole">
            <p:oleObj spid="_x0000_s71690" name="Equation" r:id="rId4" imgW="2730240" imgH="507960" progId="Equation.3">
              <p:embed/>
            </p:oleObj>
          </a:graphicData>
        </a:graphic>
      </p:graphicFrame>
      <p:sp>
        <p:nvSpPr>
          <p:cNvPr id="24" name="Rectangle 23"/>
          <p:cNvSpPr/>
          <p:nvPr/>
        </p:nvSpPr>
        <p:spPr>
          <a:xfrm>
            <a:off x="457200" y="1790819"/>
            <a:ext cx="4572000" cy="461665"/>
          </a:xfrm>
          <a:prstGeom prst="rect">
            <a:avLst/>
          </a:prstGeom>
          <a:solidFill>
            <a:srgbClr val="90F03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Region of validity of our solution</a:t>
            </a:r>
          </a:p>
        </p:txBody>
      </p:sp>
      <p:graphicFrame>
        <p:nvGraphicFramePr>
          <p:cNvPr id="25" name="Object 3"/>
          <p:cNvGraphicFramePr>
            <a:graphicFrameLocks noChangeAspect="1"/>
          </p:cNvGraphicFramePr>
          <p:nvPr/>
        </p:nvGraphicFramePr>
        <p:xfrm>
          <a:off x="2166938" y="4267200"/>
          <a:ext cx="4787900" cy="892175"/>
        </p:xfrm>
        <a:graphic>
          <a:graphicData uri="http://schemas.openxmlformats.org/presentationml/2006/ole">
            <p:oleObj spid="_x0000_s71691" name="Equation" r:id="rId5" imgW="2692080" imgH="507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304800" y="914400"/>
            <a:ext cx="845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Defining                            for any lower value of Q = Q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, we get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2706" name="Object 2"/>
          <p:cNvGraphicFramePr>
            <a:graphicFrameLocks noChangeAspect="1"/>
          </p:cNvGraphicFramePr>
          <p:nvPr/>
        </p:nvGraphicFramePr>
        <p:xfrm>
          <a:off x="1600200" y="884237"/>
          <a:ext cx="1920875" cy="487363"/>
        </p:xfrm>
        <a:graphic>
          <a:graphicData uri="http://schemas.openxmlformats.org/presentationml/2006/ole">
            <p:oleObj spid="_x0000_s72706" name="Equation" r:id="rId3" imgW="952200" imgH="241200" progId="Equation.3">
              <p:embed/>
            </p:oleObj>
          </a:graphicData>
        </a:graphic>
      </p:graphicFrame>
      <p:graphicFrame>
        <p:nvGraphicFramePr>
          <p:cNvPr id="72707" name="Object 3"/>
          <p:cNvGraphicFramePr>
            <a:graphicFrameLocks noChangeAspect="1"/>
          </p:cNvGraphicFramePr>
          <p:nvPr/>
        </p:nvGraphicFramePr>
        <p:xfrm>
          <a:off x="2222500" y="1489075"/>
          <a:ext cx="3873500" cy="796925"/>
        </p:xfrm>
        <a:graphic>
          <a:graphicData uri="http://schemas.openxmlformats.org/presentationml/2006/ole">
            <p:oleObj spid="_x0000_s72707" name="Equation" r:id="rId4" imgW="2311200" imgH="457200" progId="Equation.3">
              <p:embed/>
            </p:oleObj>
          </a:graphicData>
        </a:graphic>
      </p:graphicFrame>
      <p:cxnSp>
        <p:nvCxnSpPr>
          <p:cNvPr id="5" name="Straight Arrow Connector 4"/>
          <p:cNvCxnSpPr/>
          <p:nvPr/>
        </p:nvCxnSpPr>
        <p:spPr>
          <a:xfrm>
            <a:off x="6934200" y="1903412"/>
            <a:ext cx="381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7467600" y="1595735"/>
            <a:ext cx="1066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</a:rPr>
              <a:t>(9)</a:t>
            </a:r>
            <a:endParaRPr lang="en-US" sz="2400" dirty="0">
              <a:latin typeface="Book Antiqua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81000" y="2662535"/>
            <a:ext cx="845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which yields,</a:t>
            </a:r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2708" name="Object 4"/>
          <p:cNvGraphicFramePr>
            <a:graphicFrameLocks noChangeAspect="1"/>
          </p:cNvGraphicFramePr>
          <p:nvPr/>
        </p:nvGraphicFramePr>
        <p:xfrm>
          <a:off x="2390775" y="2528888"/>
          <a:ext cx="4813300" cy="823912"/>
        </p:xfrm>
        <a:graphic>
          <a:graphicData uri="http://schemas.openxmlformats.org/presentationml/2006/ole">
            <p:oleObj spid="_x0000_s72708" name="Equation" r:id="rId5" imgW="2692080" imgH="469800" progId="Equation.3">
              <p:embed/>
            </p:oleObj>
          </a:graphicData>
        </a:graphic>
      </p:graphicFrame>
      <p:sp>
        <p:nvSpPr>
          <p:cNvPr id="9" name="Rectangle 8"/>
          <p:cNvSpPr/>
          <p:nvPr/>
        </p:nvSpPr>
        <p:spPr>
          <a:xfrm>
            <a:off x="457200" y="3348335"/>
            <a:ext cx="441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Substituting C in equation (11),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2709" name="Object 5"/>
          <p:cNvGraphicFramePr>
            <a:graphicFrameLocks noChangeAspect="1"/>
          </p:cNvGraphicFramePr>
          <p:nvPr/>
        </p:nvGraphicFramePr>
        <p:xfrm>
          <a:off x="771525" y="4181475"/>
          <a:ext cx="7397750" cy="923925"/>
        </p:xfrm>
        <a:graphic>
          <a:graphicData uri="http://schemas.openxmlformats.org/presentationml/2006/ole">
            <p:oleObj spid="_x0000_s72709" name="Equation" r:id="rId6" imgW="4025880" imgH="482400" progId="Equation.3">
              <p:embed/>
            </p:oleObj>
          </a:graphicData>
        </a:graphic>
      </p:graphicFrame>
      <p:sp>
        <p:nvSpPr>
          <p:cNvPr id="11" name="Down Arrow 10"/>
          <p:cNvSpPr/>
          <p:nvPr/>
        </p:nvSpPr>
        <p:spPr>
          <a:xfrm>
            <a:off x="4343400" y="5257800"/>
            <a:ext cx="152400" cy="533400"/>
          </a:xfrm>
          <a:prstGeom prst="downArrow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71600" y="5786735"/>
            <a:ext cx="6705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96309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400" baseline="30000" dirty="0" smtClean="0">
                <a:solidFill>
                  <a:srgbClr val="09630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rgbClr val="096309"/>
                </a:solidFill>
                <a:latin typeface="Times New Roman" pitchFamily="18" charset="0"/>
                <a:cs typeface="Times New Roman" pitchFamily="18" charset="0"/>
              </a:rPr>
              <a:t>-dependence of gluon distribution function in LO.  </a:t>
            </a:r>
            <a:endParaRPr lang="en-US" sz="2400" dirty="0">
              <a:solidFill>
                <a:srgbClr val="09630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7391400" y="2970212"/>
            <a:ext cx="381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7848600" y="2662535"/>
            <a:ext cx="1066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</a:rPr>
              <a:t>(10)</a:t>
            </a:r>
            <a:endParaRPr lang="en-US" sz="2400" dirty="0">
              <a:latin typeface="Book Antiqua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620000" y="5332412"/>
            <a:ext cx="381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8077200" y="5024735"/>
            <a:ext cx="1066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</a:rPr>
              <a:t>(11)</a:t>
            </a:r>
            <a:endParaRPr lang="en-US" sz="2400" dirty="0">
              <a:latin typeface="Book Antiqua" pitchFamily="18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7543403" y="5257403"/>
            <a:ext cx="152400" cy="794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83287" y="304800"/>
            <a:ext cx="5479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u="sng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400" u="sng" baseline="30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u="sng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-evolution of gluon distribution function</a:t>
            </a:r>
            <a:endParaRPr lang="en-US" sz="2400" u="sng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76188" y="253425"/>
            <a:ext cx="15055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Outline</a:t>
            </a:r>
            <a:endParaRPr lang="en-US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1295400"/>
            <a:ext cx="8001000" cy="3448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00"/>
              </a:buClr>
              <a:buFont typeface="Wingdings" pitchFamily="2" charset="2"/>
              <a:buChar char="§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buClr>
                <a:srgbClr val="00CC00"/>
              </a:buCl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CC00"/>
              </a:buClr>
              <a:buFont typeface="Wingdings" pitchFamily="2" charset="2"/>
              <a:buChar char="§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Solution of GLR-MQ equation </a:t>
            </a:r>
          </a:p>
          <a:p>
            <a:pPr>
              <a:buClr>
                <a:srgbClr val="00CC00"/>
              </a:buClr>
              <a:buFont typeface="Wingdings" pitchFamily="2" charset="2"/>
              <a:buChar char="§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CC00"/>
              </a:buClr>
              <a:buFont typeface="Wingdings" pitchFamily="2" charset="2"/>
              <a:buChar char="§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Results</a:t>
            </a:r>
          </a:p>
          <a:p>
            <a:pPr>
              <a:buClr>
                <a:srgbClr val="00CC00"/>
              </a:buCl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CC00"/>
              </a:buClr>
              <a:buFont typeface="Wingdings" pitchFamily="2" charset="2"/>
              <a:buChar char="§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Summery</a:t>
            </a:r>
          </a:p>
          <a:p>
            <a:pPr algn="just">
              <a:lnSpc>
                <a:spcPct val="95000"/>
              </a:lnSpc>
              <a:spcBef>
                <a:spcPts val="600"/>
              </a:spcBef>
              <a:buClr>
                <a:srgbClr val="A7298C"/>
              </a:buClr>
              <a:buSzPct val="9000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dirty="0" smtClean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304800" y="762000"/>
            <a:ext cx="845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Again, defining at  x=x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4386" name="Object 2"/>
          <p:cNvGraphicFramePr>
            <a:graphicFrameLocks noChangeAspect="1"/>
          </p:cNvGraphicFramePr>
          <p:nvPr/>
        </p:nvGraphicFramePr>
        <p:xfrm>
          <a:off x="1965325" y="1447800"/>
          <a:ext cx="3967163" cy="788988"/>
        </p:xfrm>
        <a:graphic>
          <a:graphicData uri="http://schemas.openxmlformats.org/presentationml/2006/ole">
            <p:oleObj spid="_x0000_s7170" name="Equation" r:id="rId3" imgW="2387520" imgH="457200" progId="Equation.3">
              <p:embed/>
            </p:oleObj>
          </a:graphicData>
        </a:graphic>
      </p:graphicFrame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609600" y="2662535"/>
            <a:ext cx="1219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get,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4389" name="Object 5"/>
          <p:cNvGraphicFramePr>
            <a:graphicFrameLocks noChangeAspect="1"/>
          </p:cNvGraphicFramePr>
          <p:nvPr/>
        </p:nvGraphicFramePr>
        <p:xfrm>
          <a:off x="2006600" y="2622550"/>
          <a:ext cx="4827588" cy="806450"/>
        </p:xfrm>
        <a:graphic>
          <a:graphicData uri="http://schemas.openxmlformats.org/presentationml/2006/ole">
            <p:oleObj spid="_x0000_s7173" name="Equation" r:id="rId4" imgW="2755800" imgH="469800" progId="Equation.3">
              <p:embed/>
            </p:oleObj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467600" y="1443335"/>
            <a:ext cx="83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</a:rPr>
              <a:t>(12)</a:t>
            </a:r>
            <a:endParaRPr lang="en-US" sz="2400" dirty="0">
              <a:latin typeface="Book Antiqua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934200" y="1827212"/>
            <a:ext cx="381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239000" y="2970212"/>
            <a:ext cx="381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7696200" y="2662535"/>
            <a:ext cx="83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</a:rPr>
              <a:t>(13)</a:t>
            </a:r>
            <a:endParaRPr lang="en-US" sz="2400" dirty="0">
              <a:latin typeface="Book Antiqua" pitchFamily="18" charset="0"/>
            </a:endParaRPr>
          </a:p>
        </p:txBody>
      </p:sp>
      <p:graphicFrame>
        <p:nvGraphicFramePr>
          <p:cNvPr id="7180" name="Object 12"/>
          <p:cNvGraphicFramePr>
            <a:graphicFrameLocks noChangeAspect="1"/>
          </p:cNvGraphicFramePr>
          <p:nvPr/>
        </p:nvGraphicFramePr>
        <p:xfrm>
          <a:off x="533400" y="4357687"/>
          <a:ext cx="8099425" cy="900113"/>
        </p:xfrm>
        <a:graphic>
          <a:graphicData uri="http://schemas.openxmlformats.org/presentationml/2006/ole">
            <p:oleObj spid="_x0000_s7180" name="Equation" r:id="rId5" imgW="4457520" imgH="469800" progId="Equation.3">
              <p:embed/>
            </p:oleObj>
          </a:graphicData>
        </a:graphic>
      </p:graphicFrame>
      <p:sp>
        <p:nvSpPr>
          <p:cNvPr id="22" name="Rectangle 21"/>
          <p:cNvSpPr/>
          <p:nvPr/>
        </p:nvSpPr>
        <p:spPr>
          <a:xfrm>
            <a:off x="304800" y="3576935"/>
            <a:ext cx="5867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Substituting C from eq. (16)  in eq. (11),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47800" y="5939135"/>
            <a:ext cx="6705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96309"/>
                </a:solidFill>
                <a:latin typeface="Times New Roman" pitchFamily="18" charset="0"/>
                <a:cs typeface="Times New Roman" pitchFamily="18" charset="0"/>
              </a:rPr>
              <a:t>x-dependence of gluon distribution function in LO.  </a:t>
            </a:r>
            <a:endParaRPr lang="en-US" sz="2400" dirty="0">
              <a:solidFill>
                <a:srgbClr val="09630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4114800" y="5486400"/>
            <a:ext cx="152400" cy="457200"/>
          </a:xfrm>
          <a:prstGeom prst="downArrow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7620000" y="5713412"/>
            <a:ext cx="457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7505303" y="5600303"/>
            <a:ext cx="228600" cy="794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6"/>
          <p:cNvSpPr>
            <a:spLocks noChangeArrowheads="1"/>
          </p:cNvSpPr>
          <p:nvPr/>
        </p:nvSpPr>
        <p:spPr bwMode="auto">
          <a:xfrm>
            <a:off x="8077200" y="5405735"/>
            <a:ext cx="1066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</a:rPr>
              <a:t>(14)</a:t>
            </a:r>
            <a:endParaRPr lang="en-US" sz="2400" dirty="0">
              <a:latin typeface="Book Antiqua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81000" y="228600"/>
            <a:ext cx="6705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x-evolution of gluon distribution function   </a:t>
            </a:r>
            <a:endParaRPr lang="en-US" sz="2400" u="sng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102513"/>
            <a:ext cx="5029200" cy="430887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200" baseline="30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-evolution of gluon distribution function  </a:t>
            </a:r>
            <a:endParaRPr lang="en-US" sz="22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1382" name="Object 6"/>
          <p:cNvGraphicFramePr>
            <a:graphicFrameLocks noChangeAspect="1"/>
          </p:cNvGraphicFramePr>
          <p:nvPr/>
        </p:nvGraphicFramePr>
        <p:xfrm>
          <a:off x="431929" y="381000"/>
          <a:ext cx="3759071" cy="3577830"/>
        </p:xfrm>
        <a:graphic>
          <a:graphicData uri="http://schemas.openxmlformats.org/presentationml/2006/ole">
            <p:oleObj spid="_x0000_s101382" r:id="rId3" imgW="2805120" imgH="2895840" progId="">
              <p:embed/>
            </p:oleObj>
          </a:graphicData>
        </a:graphic>
      </p:graphicFrame>
      <p:graphicFrame>
        <p:nvGraphicFramePr>
          <p:cNvPr id="101383" name="Object 7"/>
          <p:cNvGraphicFramePr>
            <a:graphicFrameLocks noChangeAspect="1"/>
          </p:cNvGraphicFramePr>
          <p:nvPr/>
        </p:nvGraphicFramePr>
        <p:xfrm>
          <a:off x="4783068" y="288456"/>
          <a:ext cx="3903732" cy="3673944"/>
        </p:xfrm>
        <a:graphic>
          <a:graphicData uri="http://schemas.openxmlformats.org/presentationml/2006/ole">
            <p:oleObj spid="_x0000_s101383" r:id="rId4" imgW="2913120" imgH="2973600" progId="">
              <p:embed/>
            </p:oleObj>
          </a:graphicData>
        </a:graphic>
      </p:graphicFrame>
      <p:graphicFrame>
        <p:nvGraphicFramePr>
          <p:cNvPr id="101384" name="Object 8"/>
          <p:cNvGraphicFramePr>
            <a:graphicFrameLocks noChangeAspect="1"/>
          </p:cNvGraphicFramePr>
          <p:nvPr/>
        </p:nvGraphicFramePr>
        <p:xfrm>
          <a:off x="374240" y="3512693"/>
          <a:ext cx="3890967" cy="3573907"/>
        </p:xfrm>
        <a:graphic>
          <a:graphicData uri="http://schemas.openxmlformats.org/presentationml/2006/ole">
            <p:oleObj spid="_x0000_s101384" r:id="rId5" imgW="2903040" imgH="2892960" progId="">
              <p:embed/>
            </p:oleObj>
          </a:graphicData>
        </a:graphic>
      </p:graphicFrame>
      <p:graphicFrame>
        <p:nvGraphicFramePr>
          <p:cNvPr id="101385" name="Object 9"/>
          <p:cNvGraphicFramePr>
            <a:graphicFrameLocks noChangeAspect="1"/>
          </p:cNvGraphicFramePr>
          <p:nvPr/>
        </p:nvGraphicFramePr>
        <p:xfrm>
          <a:off x="4719971" y="3414918"/>
          <a:ext cx="3948406" cy="3595482"/>
        </p:xfrm>
        <a:graphic>
          <a:graphicData uri="http://schemas.openxmlformats.org/presentationml/2006/ole">
            <p:oleObj spid="_x0000_s101385" r:id="rId6" imgW="2946240" imgH="29102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330" name="Object 2"/>
          <p:cNvGraphicFramePr>
            <a:graphicFrameLocks noChangeAspect="1"/>
          </p:cNvGraphicFramePr>
          <p:nvPr>
            <p:ph sz="quarter" idx="1"/>
          </p:nvPr>
        </p:nvGraphicFramePr>
        <p:xfrm>
          <a:off x="4724400" y="381001"/>
          <a:ext cx="3733800" cy="3505199"/>
        </p:xfrm>
        <a:graphic>
          <a:graphicData uri="http://schemas.openxmlformats.org/presentationml/2006/ole">
            <p:oleObj spid="_x0000_s99330" r:id="rId3" imgW="2926080" imgH="2969280" progId="">
              <p:embed/>
            </p:oleObj>
          </a:graphicData>
        </a:graphic>
      </p:graphicFrame>
      <p:graphicFrame>
        <p:nvGraphicFramePr>
          <p:cNvPr id="99331" name="Object 3"/>
          <p:cNvGraphicFramePr>
            <a:graphicFrameLocks noChangeAspect="1"/>
          </p:cNvGraphicFramePr>
          <p:nvPr/>
        </p:nvGraphicFramePr>
        <p:xfrm>
          <a:off x="457200" y="377390"/>
          <a:ext cx="3810000" cy="3585010"/>
        </p:xfrm>
        <a:graphic>
          <a:graphicData uri="http://schemas.openxmlformats.org/presentationml/2006/ole">
            <p:oleObj spid="_x0000_s99331" r:id="rId4" imgW="2996640" imgH="2851200" progId="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152400" y="71735"/>
            <a:ext cx="5257800" cy="461665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x-evolution of gluon distribution function  </a:t>
            </a:r>
            <a:endParaRPr lang="en-US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9332" name="Object 4"/>
          <p:cNvGraphicFramePr>
            <a:graphicFrameLocks noChangeAspect="1"/>
          </p:cNvGraphicFramePr>
          <p:nvPr/>
        </p:nvGraphicFramePr>
        <p:xfrm>
          <a:off x="513008" y="3428999"/>
          <a:ext cx="3754192" cy="3594833"/>
        </p:xfrm>
        <a:graphic>
          <a:graphicData uri="http://schemas.openxmlformats.org/presentationml/2006/ole">
            <p:oleObj spid="_x0000_s99332" r:id="rId5" imgW="3057120" imgH="3031200" progId="">
              <p:embed/>
            </p:oleObj>
          </a:graphicData>
        </a:graphic>
      </p:graphicFrame>
      <p:graphicFrame>
        <p:nvGraphicFramePr>
          <p:cNvPr id="99333" name="Object 5"/>
          <p:cNvGraphicFramePr>
            <a:graphicFrameLocks noChangeAspect="1"/>
          </p:cNvGraphicFramePr>
          <p:nvPr/>
        </p:nvGraphicFramePr>
        <p:xfrm>
          <a:off x="4724400" y="3276600"/>
          <a:ext cx="3733800" cy="3709115"/>
        </p:xfrm>
        <a:graphic>
          <a:graphicData uri="http://schemas.openxmlformats.org/presentationml/2006/ole">
            <p:oleObj spid="_x0000_s99333" r:id="rId6" imgW="2983680" imgH="29289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9027" name="Object 3"/>
          <p:cNvGraphicFramePr>
            <a:graphicFrameLocks noChangeAspect="1"/>
          </p:cNvGraphicFramePr>
          <p:nvPr/>
        </p:nvGraphicFramePr>
        <p:xfrm>
          <a:off x="4419600" y="1226345"/>
          <a:ext cx="4724401" cy="4643661"/>
        </p:xfrm>
        <a:graphic>
          <a:graphicData uri="http://schemas.openxmlformats.org/presentationml/2006/ole">
            <p:oleObj spid="_x0000_s129027" r:id="rId3" imgW="2820960" imgH="2723040" progId="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3200400" y="457200"/>
            <a:ext cx="2819400" cy="461665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R and </a:t>
            </a:r>
            <a:r>
              <a:rPr lang="el-GR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240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sensitivity </a:t>
            </a:r>
            <a:endParaRPr lang="en-US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98798" y="1600200"/>
            <a:ext cx="3642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itchFamily="34" charset="0"/>
                <a:cs typeface="Arial" pitchFamily="34" charset="0"/>
              </a:rPr>
              <a:t>(b)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9033" name="Object 9"/>
          <p:cNvGraphicFramePr>
            <a:graphicFrameLocks noChangeAspect="1"/>
          </p:cNvGraphicFramePr>
          <p:nvPr/>
        </p:nvGraphicFramePr>
        <p:xfrm>
          <a:off x="0" y="1143000"/>
          <a:ext cx="4724400" cy="4724400"/>
        </p:xfrm>
        <a:graphic>
          <a:graphicData uri="http://schemas.openxmlformats.org/presentationml/2006/ole">
            <p:oleObj spid="_x0000_s129033" r:id="rId4" imgW="2783520" imgH="29880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692289"/>
            <a:ext cx="8686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effects of nonlinear GLRMQ corrections to the LO DGLAP evolution equations is studied.</a:t>
            </a:r>
          </a:p>
          <a:p>
            <a:pPr>
              <a:buClr>
                <a:srgbClr val="FF0000"/>
              </a:buClr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Our obtained results of G(x,Q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are compatible with the experimental data and parameterizations. </a:t>
            </a:r>
          </a:p>
          <a:p>
            <a:pPr>
              <a:buClr>
                <a:srgbClr val="FF0000"/>
              </a:buClr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Our solution is expected to be valid in the kinematic region 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 GeV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≤ Q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≤ 20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−2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≤ x ≤ 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−5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en-US" sz="2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Due to the inclusion of the nonlinear terms evolution of  G(x,Q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is slowed down towards small-x and small-Q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63083" y="24825"/>
            <a:ext cx="18934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Summery</a:t>
            </a:r>
            <a:endParaRPr lang="en-US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35152" y="2057400"/>
            <a:ext cx="633724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A7298C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Forte" pitchFamily="66" charset="0"/>
              </a:rPr>
              <a:t>Thank  you for your </a:t>
            </a:r>
          </a:p>
          <a:p>
            <a:pPr algn="ctr"/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A7298C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Forte" pitchFamily="66" charset="0"/>
              </a:rPr>
              <a:t>attention 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A7298C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447800"/>
            <a:ext cx="8763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Font typeface="Wingdings" pitchFamily="2" charset="2"/>
              <a:buChar char="Ø"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The study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parton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(quark or gluon) distributions at small-x </a:t>
            </a:r>
          </a:p>
          <a:p>
            <a:pPr lvl="1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(x &lt; 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is one of the most interesting problems in QCD.</a:t>
            </a:r>
          </a:p>
        </p:txBody>
      </p:sp>
      <p:sp>
        <p:nvSpPr>
          <p:cNvPr id="6" name="Rectangle 5"/>
          <p:cNvSpPr/>
          <p:nvPr/>
        </p:nvSpPr>
        <p:spPr>
          <a:xfrm>
            <a:off x="762000" y="3570592"/>
            <a:ext cx="8229600" cy="3328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00"/>
              </a:buClr>
              <a:buFont typeface="Wingdings" pitchFamily="2" charset="2"/>
              <a:buChar char="§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Growth of total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hadronic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cross-sections at ultra high energy</a:t>
            </a:r>
          </a:p>
          <a:p>
            <a:pPr>
              <a:buClr>
                <a:srgbClr val="00CC00"/>
              </a:buClr>
              <a:buFont typeface="Wingdings" pitchFamily="2" charset="2"/>
              <a:buChar char="§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CC00"/>
              </a:buClr>
              <a:buFont typeface="Wingdings" pitchFamily="2" charset="2"/>
              <a:buChar char="§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Growth of the mean transverse momentum of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parton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inside the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parton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cascade</a:t>
            </a:r>
          </a:p>
          <a:p>
            <a:pPr>
              <a:buClr>
                <a:srgbClr val="00CC00"/>
              </a:buCl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CC00"/>
              </a:buClr>
              <a:buFont typeface="Wingdings" pitchFamily="2" charset="2"/>
              <a:buChar char="§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Saturation of the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parton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density</a:t>
            </a:r>
          </a:p>
          <a:p>
            <a:pPr algn="just">
              <a:lnSpc>
                <a:spcPct val="95000"/>
              </a:lnSpc>
              <a:spcBef>
                <a:spcPts val="600"/>
              </a:spcBef>
              <a:buClr>
                <a:srgbClr val="A7298C"/>
              </a:buClr>
              <a:buSzPct val="9000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dirty="0" smtClean="0">
              <a:latin typeface="Book Antiqua" pitchFamily="18" charset="0"/>
            </a:endParaRPr>
          </a:p>
          <a:p>
            <a:pPr algn="just">
              <a:lnSpc>
                <a:spcPct val="95000"/>
              </a:lnSpc>
              <a:spcBef>
                <a:spcPts val="600"/>
              </a:spcBef>
              <a:buClr>
                <a:schemeClr val="tx1"/>
              </a:buClr>
              <a:buSzPct val="9000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5000"/>
              </a:lnSpc>
              <a:spcBef>
                <a:spcPts val="600"/>
              </a:spcBef>
              <a:buClr>
                <a:schemeClr val="tx1"/>
              </a:buClr>
              <a:buSzPct val="9000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2514600"/>
            <a:ext cx="8153400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5000"/>
              </a:lnSpc>
              <a:spcBef>
                <a:spcPts val="600"/>
              </a:spcBef>
              <a:buClr>
                <a:schemeClr val="tx1"/>
              </a:buClr>
              <a:buSzPct val="90000"/>
              <a:buFont typeface="Wingdings" pitchFamily="2" charset="2"/>
              <a:buChar char="Ø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Perturbative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QCD predicts that several new phenomena occurs at  small-x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76188" y="101025"/>
            <a:ext cx="24102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57535"/>
            <a:ext cx="845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Gluons at small-x and GLR-MQ evolution equation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2057400"/>
            <a:ext cx="853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SzPct val="120000"/>
              <a:buFont typeface="Arial" charset="0"/>
              <a:buChar char="•"/>
              <a:defRPr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Precise knowledge of the gluon distribution at small-x is essential    for reliable predictions of important high energy processes at RHIC and LHC.</a:t>
            </a:r>
          </a:p>
        </p:txBody>
      </p:sp>
      <p:sp>
        <p:nvSpPr>
          <p:cNvPr id="6" name="Rectangle 5"/>
          <p:cNvSpPr/>
          <p:nvPr/>
        </p:nvSpPr>
        <p:spPr>
          <a:xfrm>
            <a:off x="76200" y="628471"/>
            <a:ext cx="861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parton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distributions is very important in understanding the standard model processes and the predictions for such processes  at accelerators.</a:t>
            </a:r>
          </a:p>
        </p:txBody>
      </p:sp>
      <p:sp>
        <p:nvSpPr>
          <p:cNvPr id="7" name="Rectangle 6"/>
          <p:cNvSpPr/>
          <p:nvPr/>
        </p:nvSpPr>
        <p:spPr>
          <a:xfrm>
            <a:off x="914400" y="3429000"/>
            <a:ext cx="7467600" cy="114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5000"/>
              </a:lnSpc>
              <a:spcBef>
                <a:spcPts val="600"/>
              </a:spcBef>
              <a:buClr>
                <a:schemeClr val="tx1"/>
              </a:buClr>
              <a:buSzPct val="9000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The determination of the gluon density is of great importance at small x, where gluons are expected to be dominant.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4876800"/>
            <a:ext cx="7696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SzPct val="120000"/>
              <a:buFont typeface="Arial" charset="0"/>
              <a:buChar char="•"/>
              <a:defRPr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Mainly predicted by using the QCD evolution equations.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381000" y="533400"/>
            <a:ext cx="36407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QCD Evolution Equations</a:t>
            </a:r>
            <a:endParaRPr lang="en-US" altLang="zh-CN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808038" y="1398588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en-US" sz="3600">
              <a:latin typeface="Tahoma" pitchFamily="34" charset="0"/>
            </a:endParaRPr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349250" y="1714500"/>
            <a:ext cx="33845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DGLAP </a:t>
            </a:r>
          </a:p>
        </p:txBody>
      </p:sp>
      <p:sp>
        <p:nvSpPr>
          <p:cNvPr id="5126" name="Rectangle 7"/>
          <p:cNvSpPr>
            <a:spLocks noChangeArrowheads="1"/>
          </p:cNvSpPr>
          <p:nvPr/>
        </p:nvSpPr>
        <p:spPr bwMode="auto">
          <a:xfrm>
            <a:off x="304800" y="4286250"/>
            <a:ext cx="29162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BFKL</a:t>
            </a:r>
            <a:endParaRPr lang="en-US" altLang="zh-CN" sz="24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7" name="Text Box 8"/>
          <p:cNvSpPr txBox="1">
            <a:spLocks noChangeArrowheads="1"/>
          </p:cNvSpPr>
          <p:nvPr/>
        </p:nvSpPr>
        <p:spPr bwMode="auto">
          <a:xfrm>
            <a:off x="5507038" y="1052513"/>
            <a:ext cx="32416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GLR-MQ</a:t>
            </a:r>
            <a:r>
              <a:rPr lang="en-US" altLang="zh-CN" sz="2400" b="1" dirty="0"/>
              <a:t> </a:t>
            </a:r>
          </a:p>
          <a:p>
            <a:r>
              <a:rPr lang="en-US" altLang="zh-CN" dirty="0">
                <a:solidFill>
                  <a:srgbClr val="009900"/>
                </a:solidFill>
              </a:rPr>
              <a:t>(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altLang="zh-CN" sz="2000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Gribov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, Levin and </a:t>
            </a:r>
            <a:r>
              <a:rPr lang="en-US" altLang="zh-CN" sz="2000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Ryskin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, Mueller and </a:t>
            </a:r>
            <a:r>
              <a:rPr lang="en-US" altLang="zh-CN" sz="2000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Qiu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5128" name="Rectangle 9"/>
          <p:cNvSpPr>
            <a:spLocks noChangeArrowheads="1"/>
          </p:cNvSpPr>
          <p:nvPr/>
        </p:nvSpPr>
        <p:spPr bwMode="auto">
          <a:xfrm>
            <a:off x="5591175" y="2586335"/>
            <a:ext cx="2768600" cy="48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40000"/>
              </a:lnSpc>
              <a:defRPr/>
            </a:pP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Modified DGLAP</a:t>
            </a:r>
          </a:p>
          <a:p>
            <a:pPr>
              <a:lnSpc>
                <a:spcPct val="40000"/>
              </a:lnSpc>
              <a:defRPr/>
            </a:pPr>
            <a:endParaRPr lang="en-US" altLang="zh-CN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40000"/>
              </a:lnSpc>
              <a:defRPr/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(by Zhu, </a:t>
            </a:r>
            <a:r>
              <a:rPr lang="en-US" altLang="zh-CN" sz="2000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Ruan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altLang="zh-CN" sz="2000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Shen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5129" name="Text Box 10"/>
          <p:cNvSpPr txBox="1">
            <a:spLocks noChangeArrowheads="1"/>
          </p:cNvSpPr>
          <p:nvPr/>
        </p:nvSpPr>
        <p:spPr bwMode="auto">
          <a:xfrm>
            <a:off x="5638800" y="3573463"/>
            <a:ext cx="2749550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BK equation </a:t>
            </a:r>
          </a:p>
          <a:p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(by </a:t>
            </a:r>
            <a:r>
              <a:rPr lang="en-US" altLang="zh-CN" sz="2000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Balitsky-Kovchegov</a:t>
            </a:r>
            <a:r>
              <a:rPr lang="en-US" altLang="zh-CN" dirty="0">
                <a:solidFill>
                  <a:srgbClr val="009900"/>
                </a:solidFill>
              </a:rPr>
              <a:t>)</a:t>
            </a:r>
          </a:p>
          <a:p>
            <a:endParaRPr lang="zh-CN" altLang="en-US" dirty="0">
              <a:solidFill>
                <a:srgbClr val="009900"/>
              </a:solidFill>
              <a:latin typeface="Tahoma" pitchFamily="34" charset="0"/>
            </a:endParaRPr>
          </a:p>
        </p:txBody>
      </p: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5607050" y="4508501"/>
            <a:ext cx="3384550" cy="105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  <a:defRPr/>
            </a:pP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JIMWLK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zh-CN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defRPr/>
            </a:pP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defRPr/>
            </a:pP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(by </a:t>
            </a:r>
            <a:r>
              <a:rPr lang="en-US" altLang="zh-CN" sz="2000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Jalilian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-Marian, </a:t>
            </a:r>
            <a:r>
              <a:rPr lang="en-US" altLang="zh-CN" sz="2000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Iancu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en-US" altLang="zh-CN" sz="2000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defRPr/>
            </a:pPr>
            <a:r>
              <a:rPr lang="en-US" altLang="zh-CN" sz="2000" dirty="0" err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McLerran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2000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Weigert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2000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Leonidov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altLang="zh-CN" sz="2000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Kovner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5131" name="AutoShape 13"/>
          <p:cNvSpPr>
            <a:spLocks/>
          </p:cNvSpPr>
          <p:nvPr/>
        </p:nvSpPr>
        <p:spPr bwMode="auto">
          <a:xfrm>
            <a:off x="5003800" y="1143000"/>
            <a:ext cx="431800" cy="2159000"/>
          </a:xfrm>
          <a:prstGeom prst="leftBrace">
            <a:avLst>
              <a:gd name="adj1" fmla="val 41667"/>
              <a:gd name="adj2" fmla="val 50000"/>
            </a:avLst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5133" name="AutoShape 15"/>
          <p:cNvSpPr>
            <a:spLocks/>
          </p:cNvSpPr>
          <p:nvPr/>
        </p:nvSpPr>
        <p:spPr bwMode="auto">
          <a:xfrm>
            <a:off x="5075238" y="3790950"/>
            <a:ext cx="431800" cy="2590800"/>
          </a:xfrm>
          <a:prstGeom prst="leftBrace">
            <a:avLst>
              <a:gd name="adj1" fmla="val 50000"/>
              <a:gd name="adj2" fmla="val 50000"/>
            </a:avLst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5135" name="Rectangle 17"/>
          <p:cNvSpPr>
            <a:spLocks noChangeArrowheads="1"/>
          </p:cNvSpPr>
          <p:nvPr/>
        </p:nvSpPr>
        <p:spPr bwMode="auto">
          <a:xfrm>
            <a:off x="5643070" y="5715001"/>
            <a:ext cx="2815130" cy="73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40000"/>
              </a:lnSpc>
              <a:defRPr/>
            </a:pP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Modified </a:t>
            </a: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BFKL</a:t>
            </a:r>
          </a:p>
          <a:p>
            <a:pPr>
              <a:lnSpc>
                <a:spcPct val="40000"/>
              </a:lnSpc>
              <a:defRPr/>
            </a:pPr>
            <a:endParaRPr lang="en-US" altLang="zh-CN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40000"/>
              </a:lnSpc>
              <a:defRPr/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(by </a:t>
            </a:r>
            <a:r>
              <a:rPr lang="en-US" altLang="zh-CN" sz="2000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Ruan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2000" dirty="0" err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Shen,Yang</a:t>
            </a:r>
            <a:endParaRPr lang="en-US" altLang="zh-CN" sz="2000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40000"/>
              </a:lnSpc>
              <a:defRPr/>
            </a:pPr>
            <a:endParaRPr lang="en-US" altLang="zh-CN" sz="2000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40000"/>
              </a:lnSpc>
              <a:defRPr/>
            </a:pPr>
            <a:r>
              <a:rPr lang="en-US" altLang="zh-CN" sz="20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and Zhu</a:t>
            </a:r>
            <a:r>
              <a:rPr lang="en-US" altLang="zh-CN" dirty="0">
                <a:solidFill>
                  <a:srgbClr val="009900"/>
                </a:solidFill>
                <a:latin typeface="+mn-lt"/>
              </a:rPr>
              <a:t>)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36579" y="2800290"/>
            <a:ext cx="240662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Evolution to large Q</a:t>
            </a:r>
            <a:r>
              <a:rPr lang="en-US" altLang="zh-CN" sz="2000" baseline="300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zh-CN" altLang="en-US" sz="2000" baseline="300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85738" y="5338763"/>
            <a:ext cx="23310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Evolution to small x </a:t>
            </a:r>
            <a:endParaRPr lang="zh-CN" altLang="en-US" sz="20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71463" y="4729163"/>
            <a:ext cx="29289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0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altLang="zh-CN" sz="2000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Balitsky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2000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Fadin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2000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Kuraev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altLang="zh-CN" sz="2000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Lipatov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152400" y="2082800"/>
            <a:ext cx="37861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dirty="0" smtClean="0">
                <a:solidFill>
                  <a:srgbClr val="009900"/>
                </a:solidFill>
              </a:rPr>
              <a:t> (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altLang="zh-CN" sz="2000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Dokshitzer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2000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Gribov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en-US" altLang="zh-CN" sz="2000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000" dirty="0" err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Lipatov</a:t>
            </a:r>
            <a:r>
              <a:rPr lang="en-US" altLang="zh-CN" sz="20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altLang="zh-CN" sz="2000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Altarelli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altLang="zh-CN" sz="2000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Parisi</a:t>
            </a:r>
            <a:r>
              <a:rPr lang="en-US" altLang="zh-CN" sz="2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 smtClean="0">
                <a:solidFill>
                  <a:srgbClr val="009900"/>
                </a:solidFill>
              </a:rPr>
              <a:t>)   </a:t>
            </a:r>
            <a:endParaRPr lang="en-US" altLang="zh-CN" dirty="0">
              <a:solidFill>
                <a:srgbClr val="009900"/>
              </a:solidFill>
            </a:endParaRPr>
          </a:p>
        </p:txBody>
      </p:sp>
      <p:sp>
        <p:nvSpPr>
          <p:cNvPr id="1047" name="Text Box 23"/>
          <p:cNvSpPr txBox="1">
            <a:spLocks noChangeArrowheads="1"/>
          </p:cNvSpPr>
          <p:nvPr/>
        </p:nvSpPr>
        <p:spPr bwMode="auto">
          <a:xfrm>
            <a:off x="7812088" y="5084763"/>
            <a:ext cx="895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/>
              <a:t>……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276600" y="5029200"/>
            <a:ext cx="15240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276600" y="2132012"/>
            <a:ext cx="15240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57200" y="457200"/>
            <a:ext cx="845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Distribution functions</a:t>
            </a:r>
            <a:r>
              <a:rPr lang="en-US" sz="24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xg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(x,Q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rise steeply at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small-x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4212" y="997382"/>
            <a:ext cx="5310188" cy="555581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533400" y="1676400"/>
            <a:ext cx="2667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A flat gluon at small Q</a:t>
            </a:r>
            <a:r>
              <a:rPr lang="en-GB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becomes very steep after Q</a:t>
            </a:r>
            <a:r>
              <a:rPr lang="en-GB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evolution and F</a:t>
            </a:r>
            <a:r>
              <a:rPr lang="en-GB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becomes gluon dominated 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5029200"/>
            <a:ext cx="2819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(F.D. Aaron et al., JHEP 01 (2010) 109)</a:t>
            </a:r>
            <a:endParaRPr lang="en-US" sz="22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990600"/>
            <a:ext cx="7772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total cross section cannot grow faster than the logarithm squared of the energy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200" y="457200"/>
            <a:ext cx="259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Froissart bound : </a:t>
            </a:r>
            <a:endParaRPr lang="en-US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2468" name="Object 8"/>
          <p:cNvGraphicFramePr>
            <a:graphicFrameLocks noChangeAspect="1"/>
          </p:cNvGraphicFramePr>
          <p:nvPr/>
        </p:nvGraphicFramePr>
        <p:xfrm>
          <a:off x="3125788" y="1828800"/>
          <a:ext cx="1903412" cy="839091"/>
        </p:xfrm>
        <a:graphic>
          <a:graphicData uri="http://schemas.openxmlformats.org/presentationml/2006/ole">
            <p:oleObj spid="_x0000_s169986" name="Equation" r:id="rId3" imgW="977760" imgH="431640" progId="Equation.3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914400" y="3886200"/>
            <a:ext cx="7467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with m</a:t>
            </a:r>
            <a:r>
              <a:rPr lang="el-GR" sz="2400" baseline="-25000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being the scale which characterizes the range of the strong force.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14400" y="4953000"/>
            <a:ext cx="769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 to modify the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perturbative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evolution in order to tame the growth of the cross section?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09800" y="3048000"/>
            <a:ext cx="51816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M. Froissart, Phys. </a:t>
            </a:r>
            <a:r>
              <a:rPr lang="fr-FR" sz="22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Rev</a:t>
            </a:r>
            <a:r>
              <a:rPr lang="fr-FR" sz="2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. 123 1053 (1961)</a:t>
            </a:r>
            <a:endParaRPr lang="en-US" sz="22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76200" y="609600"/>
            <a:ext cx="8686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Clr>
                <a:srgbClr val="FFC000"/>
              </a:buClr>
              <a:buSzPct val="80000"/>
              <a:buFont typeface="Wingdings" pitchFamily="2" charset="2"/>
              <a:buChar char="q"/>
            </a:pPr>
            <a:r>
              <a:rPr lang="en-GB" sz="2400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At large gluon density the gluon start to spatially  overlap.  </a:t>
            </a:r>
          </a:p>
          <a:p>
            <a:pPr lvl="1" algn="just">
              <a:buClr>
                <a:srgbClr val="FFC000"/>
              </a:buClr>
              <a:buSzPct val="80000"/>
            </a:pPr>
            <a:endParaRPr lang="en-GB" sz="2400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lvl="1" algn="just">
              <a:buClr>
                <a:srgbClr val="FFC000"/>
              </a:buClr>
              <a:buSzPct val="80000"/>
              <a:buFont typeface="Wingdings" pitchFamily="2" charset="2"/>
              <a:buChar char="q"/>
            </a:pPr>
            <a:r>
              <a:rPr lang="en-GB" sz="2400" dirty="0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The number of small-x gluons becomes limited by gluon recombination (</a:t>
            </a:r>
            <a:r>
              <a:rPr lang="en-GB" sz="2400" dirty="0" err="1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gg</a:t>
            </a:r>
            <a:r>
              <a:rPr lang="en-GB" sz="2400" dirty="0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→ g). </a:t>
            </a:r>
          </a:p>
          <a:p>
            <a:pPr lvl="1" algn="just">
              <a:buClr>
                <a:srgbClr val="FFC000"/>
              </a:buClr>
              <a:buSzPct val="80000"/>
              <a:buFont typeface="Wingdings" pitchFamily="2" charset="2"/>
              <a:buChar char="q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152400"/>
            <a:ext cx="8686800" cy="77628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Why does DGLAP fail?</a:t>
            </a:r>
          </a:p>
        </p:txBody>
      </p:sp>
      <p:sp>
        <p:nvSpPr>
          <p:cNvPr id="8" name="Rectangle 7"/>
          <p:cNvSpPr/>
          <p:nvPr/>
        </p:nvSpPr>
        <p:spPr>
          <a:xfrm>
            <a:off x="381000" y="2438400"/>
            <a:ext cx="8534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C000"/>
              </a:buClr>
              <a:buSzPct val="80000"/>
              <a:buFont typeface="Wingdings" pitchFamily="2" charset="2"/>
              <a:buChar char="q"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The correlations among the initial </a:t>
            </a:r>
            <a:r>
              <a:rPr lang="en-US" altLang="zh-CN" sz="2400" dirty="0" err="1" smtClean="0">
                <a:latin typeface="Times New Roman" pitchFamily="18" charset="0"/>
                <a:cs typeface="Times New Roman" pitchFamily="18" charset="0"/>
              </a:rPr>
              <a:t>partons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are neglected in the derivation of the DGLAP equation. </a:t>
            </a:r>
          </a:p>
          <a:p>
            <a:pPr>
              <a:buClr>
                <a:srgbClr val="FFC000"/>
              </a:buClr>
              <a:buSzPct val="80000"/>
              <a:buFont typeface="Wingdings" pitchFamily="2" charset="2"/>
              <a:buChar char="q"/>
            </a:pPr>
            <a:endParaRPr lang="en-US" altLang="zh-CN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C000"/>
              </a:buClr>
              <a:buSzPct val="80000"/>
              <a:buFont typeface="Wingdings" pitchFamily="2" charset="2"/>
              <a:buChar char="q"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The corrections of the correlations among initial gluons to the elementary amplitude at small x should be considered. </a:t>
            </a:r>
          </a:p>
          <a:p>
            <a:pPr>
              <a:buClr>
                <a:srgbClr val="FFC000"/>
              </a:buClr>
              <a:buSzPct val="80000"/>
              <a:buFont typeface="Wingdings" pitchFamily="2" charset="2"/>
              <a:buChar char="q"/>
            </a:pPr>
            <a:endParaRPr lang="en-US" altLang="zh-CN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>
              <a:buClr>
                <a:srgbClr val="FFC000"/>
              </a:buClr>
              <a:buSzPct val="80000"/>
              <a:buFont typeface="Wingdings" pitchFamily="2" charset="2"/>
              <a:buChar char="q"/>
            </a:pPr>
            <a:r>
              <a:rPr lang="en-GB" sz="2400" dirty="0" smtClean="0">
                <a:latin typeface="Times New Roman" pitchFamily="18" charset="0"/>
              </a:rPr>
              <a:t> In the small-x region the linear DGLAP evolution equations are expected to breakdown.</a:t>
            </a:r>
          </a:p>
          <a:p>
            <a:pPr>
              <a:buClr>
                <a:srgbClr val="FFC000"/>
              </a:buClr>
              <a:buFont typeface="Wingdings" pitchFamily="2" charset="2"/>
              <a:buChar char="Ø"/>
            </a:pPr>
            <a:endParaRPr lang="en-US" altLang="zh-CN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 </a:t>
            </a:r>
          </a:p>
        </p:txBody>
      </p:sp>
      <p:sp>
        <p:nvSpPr>
          <p:cNvPr id="17413" name="Text Box 3"/>
          <p:cNvSpPr txBox="1">
            <a:spLocks noChangeArrowheads="1"/>
          </p:cNvSpPr>
          <p:nvPr/>
        </p:nvSpPr>
        <p:spPr bwMode="auto">
          <a:xfrm>
            <a:off x="304800" y="511076"/>
            <a:ext cx="8534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  <a:buSzPct val="100000"/>
              <a:buFont typeface="Wingdings" pitchFamily="2" charset="2"/>
              <a:buChar char="§"/>
            </a:pPr>
            <a:r>
              <a:rPr lang="en-US" dirty="0">
                <a:latin typeface="Arial Rounded MT Bold" pitchFamily="34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DGLAP approach cannot provide a good description of the H1 data simultaneously in the region of large-Q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(Q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&gt; 4 GeV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and in the region of small-Q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(1.5 GeV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&lt; Q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&lt; 4 GeV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Clr>
                <a:srgbClr val="0070C0"/>
              </a:buClr>
              <a:buSzPct val="120000"/>
              <a:buFont typeface="Wingdings" pitchFamily="2" charset="2"/>
              <a:buChar char="§"/>
            </a:pPr>
            <a:endParaRPr lang="en-US" sz="2400" dirty="0" smtClean="0">
              <a:latin typeface="Arial Rounded MT Bold" pitchFamily="34" charset="0"/>
              <a:cs typeface="Times New Roman" pitchFamily="18" charset="0"/>
            </a:endParaRP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NLO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global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fitting of MRST2001 and CTEQ6M based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leading twist DGLAP evolution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leads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negative gluon distribution.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52400" y="2667000"/>
            <a:ext cx="89916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Font typeface="Wingdings" pitchFamily="2" charset="2"/>
              <a:buChar char="Ø"/>
            </a:pP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Clr>
                <a:srgbClr val="0070C0"/>
              </a:buClr>
              <a:buFont typeface="Wingdings" pitchFamily="2" charset="2"/>
              <a:buChar char="§"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This leads to speculation that there may be a need for non-linear equations due to gluons recombination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gg→g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towars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small-x and Q</a:t>
            </a:r>
            <a:r>
              <a:rPr lang="en-GB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(Q</a:t>
            </a:r>
            <a:r>
              <a:rPr lang="en-GB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≥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QCD</a:t>
            </a:r>
            <a:r>
              <a:rPr lang="en-GB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1" algn="just">
              <a:buClr>
                <a:srgbClr val="0070C0"/>
              </a:buClr>
            </a:pPr>
            <a:endParaRPr lang="en-GB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Clr>
                <a:srgbClr val="0070C0"/>
              </a:buClr>
            </a:pPr>
            <a:r>
              <a:rPr lang="en-GB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4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K.J.Eskola</a:t>
            </a:r>
            <a:r>
              <a:rPr lang="en-GB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et al., </a:t>
            </a:r>
            <a:r>
              <a:rPr lang="en-US" sz="24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Nucl.Phys</a:t>
            </a:r>
            <a:r>
              <a:rPr lang="en-US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. B660 (2003) </a:t>
            </a:r>
            <a:r>
              <a:rPr lang="en-GB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just">
              <a:buClr>
                <a:srgbClr val="0070C0"/>
              </a:buClr>
            </a:pPr>
            <a:endParaRPr lang="en-GB" sz="2400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Clr>
                <a:srgbClr val="0070C0"/>
              </a:buClr>
              <a:buFont typeface="Wingdings" pitchFamily="2" charset="2"/>
              <a:buChar char="§"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These effects induce nonlinear power corrections to the DGLAP equations.</a:t>
            </a:r>
          </a:p>
          <a:p>
            <a:pPr lvl="1" algn="just">
              <a:buClr>
                <a:srgbClr val="0070C0"/>
              </a:buClr>
              <a:buFont typeface="Wingdings" pitchFamily="2" charset="2"/>
              <a:buChar char="§"/>
            </a:pP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Clr>
                <a:srgbClr val="FF0000"/>
              </a:buClr>
              <a:buFont typeface="Wingdings" pitchFamily="2" charset="2"/>
              <a:buChar char="ü"/>
            </a:pPr>
            <a:endParaRPr lang="en-GB" sz="2400" dirty="0" smtClean="0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endParaRPr lang="en-GB" sz="2400" dirty="0" smtClean="0">
              <a:latin typeface="Times New Roman" pitchFamily="18" charset="0"/>
            </a:endParaRPr>
          </a:p>
          <a:p>
            <a:pPr lvl="1" algn="just"/>
            <a:r>
              <a:rPr lang="en-GB" sz="2400" dirty="0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endParaRPr lang="en-GB" sz="2400" dirty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4294</TotalTime>
  <Words>1427</Words>
  <Application>Microsoft Office PowerPoint</Application>
  <PresentationFormat>On-screen Show (4:3)</PresentationFormat>
  <Paragraphs>209</Paragraphs>
  <Slides>25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Equity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Why does DGLAP fail?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Mayuri</dc:creator>
  <cp:lastModifiedBy>Mayuri</cp:lastModifiedBy>
  <cp:revision>180</cp:revision>
  <dcterms:created xsi:type="dcterms:W3CDTF">2013-06-04T01:09:09Z</dcterms:created>
  <dcterms:modified xsi:type="dcterms:W3CDTF">2014-01-16T10:36:32Z</dcterms:modified>
</cp:coreProperties>
</file>